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8"/>
  </p:notesMasterIdLst>
  <p:sldIdLst>
    <p:sldId id="256" r:id="rId5"/>
    <p:sldId id="277" r:id="rId6"/>
    <p:sldId id="263" r:id="rId7"/>
    <p:sldId id="307" r:id="rId8"/>
    <p:sldId id="324" r:id="rId9"/>
    <p:sldId id="315" r:id="rId10"/>
    <p:sldId id="325" r:id="rId11"/>
    <p:sldId id="347" r:id="rId12"/>
    <p:sldId id="341" r:id="rId13"/>
    <p:sldId id="343" r:id="rId14"/>
    <p:sldId id="342" r:id="rId15"/>
    <p:sldId id="331" r:id="rId16"/>
    <p:sldId id="317" r:id="rId17"/>
    <p:sldId id="328" r:id="rId18"/>
    <p:sldId id="310" r:id="rId19"/>
    <p:sldId id="349" r:id="rId20"/>
    <p:sldId id="318" r:id="rId21"/>
    <p:sldId id="319" r:id="rId22"/>
    <p:sldId id="322" r:id="rId23"/>
    <p:sldId id="348" r:id="rId24"/>
    <p:sldId id="321" r:id="rId25"/>
    <p:sldId id="338" r:id="rId26"/>
    <p:sldId id="278" r:id="rId27"/>
  </p:sldIdLst>
  <p:sldSz cx="12192000" cy="6858000"/>
  <p:notesSz cx="7023100" cy="9309100"/>
  <p:embeddedFontLst>
    <p:embeddedFont>
      <p:font typeface="Calibri" panose="020F0502020204030204" pitchFamily="34" charset="0"/>
      <p:regular r:id="rId29"/>
      <p:bold r:id="rId30"/>
      <p:italic r:id="rId31"/>
      <p:boldItalic r:id="rId32"/>
    </p:embeddedFont>
    <p:embeddedFont>
      <p:font typeface="Calibri Light" panose="020F0302020204030204" pitchFamily="34" charset="0"/>
      <p:regular r:id="rId33"/>
      <p: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3068409-0B96-9B4A-FA6B-03F596DC67B2}" name="Houghlin, Katie K (ELC)" initials="H(" userId="S::katiem.houghlin@ky.gov::87dd780e-4f2c-44ce-97af-062c937b17f3" providerId="AD"/>
  <p188:author id="{0ADEDC0C-32D7-042B-5816-86CF5D1DA29B}" name="McNabb, Cora L (ELC)" initials="M(" userId="S::cora.mcnabb@ky.gov::605c4232-6ff8-4e91-b1b0-321647137c9b" providerId="AD"/>
  <p188:author id="{9DCB0811-5D12-AFA9-556D-D55360F07958}" name="Dejohn, Michelle L (ELC)" initials="D(" userId="S::michelle.dejohn@ky.gov::876eb62b-bb44-4d1e-8cde-20cc9e76ab81" providerId="AD"/>
  <p188:author id="{AFFABD32-67F5-02DD-DEE9-0C05DBCC3F30}" name="Hutchinson, RJason J (ELC)" initials="H(" userId="S::rjason.hutchinson@ky.gov::05b61b3d-f9e1-4237-94f9-16c97749650e" providerId="AD"/>
  <p188:author id="{DC5A9933-3BBC-2A4A-97AD-634FBB468C32}" name="Gregory, John C (ELC)" initials="G(" userId="S::john.gregory@ky.gov::8c78c4cd-b026-44db-97e8-3bb38ed007bc" providerId="AD"/>
  <p188:author id="{D179E450-8A05-3D78-71B3-5B8135D236B4}" name="Poynter, Aaron A (ELC)" initials="P(" userId="S::aaron.poynter@ky.gov::009759b6-50a5-4d27-ad7b-195f968723e8" providerId="AD"/>
  <p188:author id="{E5203355-41F8-7532-87B4-935B136D3914}" name="Jackson, Aveana C (ELC)" initials="J(" userId="S::aveana.jackson@ky.gov::4b2ad903-b7a4-4d06-8a12-62eb5a3bfe1f" providerId="AD"/>
  <p188:author id="{4304AA5B-0E5A-9BDB-9A92-237E11BFD8EA}" name="Brinly, Beth A (ELC)" initials="B(" userId="S::beth.brinly@ky.gov::f74ff2c8-56cf-48bc-bc29-37f231db5c3d" providerId="AD"/>
  <p188:author id="{9B753274-9D3B-EFFE-97A4-818AB13354CD}" name="Jones, Jorden M (ELC)" initials="J(" userId="S::jorden.jones@ky.gov::f34adaf2-ca15-48d0-a0ae-29e638f5b403" providerId="AD"/>
  <p188:author id="{5ECA4184-90F7-57E4-F62E-44A1607C8156}" name="Link, James W (ELC)" initials="L(" userId="S::jamie.link@ky.gov::fc7ea81f-a5c3-4571-8c02-d6970fbd80eb" providerId="AD"/>
  <p188:author id="{F40247A6-7AD9-657F-5BAE-9EE3C7A64118}" name="Burikhanov, Alisher (ELC)" initials="B(" userId="S::alisher.burikhanov@ky.gov::f767c2c8-25fa-4cbc-b2e1-ce5172319552" providerId="AD"/>
  <p188:author id="{36735CAF-503A-4E72-A179-E01A8A594520}" name="Williamson, Jessica (ELC)" initials="W(" userId="S::jessica.williamson@ky.gov::f929b5db-b0fe-4eed-a86a-5e0287ab517c" providerId="AD"/>
  <p188:author id="{17049FD2-3F80-8CED-F630-E21F447196DB}" name="Adams, Rachel R (ELC)" initials="A(" userId="S::rachel.adams@ky.gov::6861f643-2396-4195-a32d-4d5fc5563b0a" providerId="AD"/>
  <p188:author id="{2EFBDEF1-235D-1D1E-8318-1DFBE17DAC8A}" name="Midkiff, Jill E (ELC)" initials="M(" userId="S::jill.midkiff@ky.gov::fc268446-a1a6-434c-8682-0c0faa9ed4fc" providerId="AD"/>
  <p188:author id="{E6BB50FF-278C-FFD9-4509-D16DBFB80639}" name="Sanders, Chris (ELC)" initials="SC(" userId="S::chris.sanders@ky.gov::ecb2a95f-cb77-4ab3-a7d0-ad00c68e35b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3B60"/>
    <a:srgbClr val="5EB3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262DBB-6DD1-5C4E-2B48-837A67E63214}" v="2" dt="2024-07-24T02:06:01.629"/>
    <p1510:client id="{574D058A-A3C6-FD93-FB94-7439BE427610}" v="22" dt="2024-07-24T01:33:49.699"/>
    <p1510:client id="{5FA73E69-A1BC-4936-F27A-239D849851F4}" v="101" dt="2024-07-23T19:04:51.880"/>
    <p1510:client id="{AFFFEDFC-1DE5-C52A-60AB-F245626A89DC}" v="151" dt="2024-07-24T17:38:49.469"/>
    <p1510:client id="{B05CB868-4DF1-3243-22C4-3D2FCFEF200B}" v="120" dt="2024-07-23T19:35:17.866"/>
    <p1510:client id="{EC6803E4-1AA8-7856-B7E5-F9DF0183BFBA}" v="3" dt="2024-07-23T19:37:43.6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549" autoAdjust="0"/>
  </p:normalViewPr>
  <p:slideViewPr>
    <p:cSldViewPr snapToGrid="0">
      <p:cViewPr varScale="1">
        <p:scale>
          <a:sx n="70" d="100"/>
          <a:sy n="70" d="100"/>
        </p:scale>
        <p:origin x="11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52CE03-5A32-4031-88C2-52DB9AD765A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8E4A9A98-7419-4534-9B3E-0FD4E3200D40}">
      <dgm:prSet phldrT="[Text]" custT="1"/>
      <dgm:spPr/>
      <dgm:t>
        <a:bodyPr/>
        <a:lstStyle/>
        <a:p>
          <a:r>
            <a:rPr lang="en-US" sz="1600" dirty="0">
              <a:latin typeface="Arial" panose="020B0604020202020204" pitchFamily="34" charset="0"/>
              <a:cs typeface="Arial" panose="020B0604020202020204" pitchFamily="34" charset="0"/>
            </a:rPr>
            <a:t>Department of Workforce Development</a:t>
          </a:r>
        </a:p>
      </dgm:t>
    </dgm:pt>
    <dgm:pt modelId="{4935CD70-45E4-4BC6-8BD4-49829DAE7868}" type="parTrans" cxnId="{58D0903D-1B56-4898-9C3E-62F7DA3DEFAB}">
      <dgm:prSet/>
      <dgm:spPr/>
      <dgm:t>
        <a:bodyPr/>
        <a:lstStyle/>
        <a:p>
          <a:endParaRPr lang="en-US"/>
        </a:p>
      </dgm:t>
    </dgm:pt>
    <dgm:pt modelId="{0CC07B31-C282-43C9-B75E-8B82A9E3938A}" type="sibTrans" cxnId="{58D0903D-1B56-4898-9C3E-62F7DA3DEFAB}">
      <dgm:prSet/>
      <dgm:spPr/>
      <dgm:t>
        <a:bodyPr/>
        <a:lstStyle/>
        <a:p>
          <a:endParaRPr lang="en-US"/>
        </a:p>
      </dgm:t>
    </dgm:pt>
    <dgm:pt modelId="{9229F9C9-DAA4-42B0-ADDB-36F2C648CF70}">
      <dgm:prSet phldrT="[Text]" custT="1"/>
      <dgm:spPr/>
      <dgm:t>
        <a:bodyPr/>
        <a:lstStyle/>
        <a:p>
          <a:r>
            <a:rPr lang="en-US" sz="1600" dirty="0">
              <a:latin typeface="Arial" panose="020B0604020202020204" pitchFamily="34" charset="0"/>
              <a:cs typeface="Arial" panose="020B0604020202020204" pitchFamily="34" charset="0"/>
            </a:rPr>
            <a:t>Office of Adult Education </a:t>
          </a:r>
        </a:p>
      </dgm:t>
    </dgm:pt>
    <dgm:pt modelId="{C2BDF5FD-F042-4BBA-ABE7-3C7C8597519B}" type="parTrans" cxnId="{318D0B89-B549-49A0-80F3-0C771AF2BE77}">
      <dgm:prSet/>
      <dgm:spPr/>
      <dgm:t>
        <a:bodyPr/>
        <a:lstStyle/>
        <a:p>
          <a:endParaRPr lang="en-US"/>
        </a:p>
      </dgm:t>
    </dgm:pt>
    <dgm:pt modelId="{9EFA7327-AE12-4006-9813-98068D3090FD}" type="sibTrans" cxnId="{318D0B89-B549-49A0-80F3-0C771AF2BE77}">
      <dgm:prSet/>
      <dgm:spPr/>
      <dgm:t>
        <a:bodyPr/>
        <a:lstStyle/>
        <a:p>
          <a:endParaRPr lang="en-US"/>
        </a:p>
      </dgm:t>
    </dgm:pt>
    <dgm:pt modelId="{5B30709D-8566-4D89-860E-6CEA1E3BEB82}">
      <dgm:prSet phldrT="[Text]" custT="1"/>
      <dgm:spPr/>
      <dgm:t>
        <a:bodyPr/>
        <a:lstStyle/>
        <a:p>
          <a:r>
            <a:rPr lang="en-US" sz="1600" dirty="0">
              <a:latin typeface="Arial" panose="020B0604020202020204" pitchFamily="34" charset="0"/>
              <a:cs typeface="Arial" panose="020B0604020202020204" pitchFamily="34" charset="0"/>
            </a:rPr>
            <a:t>Career Development Office </a:t>
          </a:r>
        </a:p>
      </dgm:t>
    </dgm:pt>
    <dgm:pt modelId="{8982B74B-B6D3-4B61-96A7-22232117FD4F}" type="parTrans" cxnId="{369AE92E-DF96-47D9-998F-F811C6F4140C}">
      <dgm:prSet/>
      <dgm:spPr/>
      <dgm:t>
        <a:bodyPr/>
        <a:lstStyle/>
        <a:p>
          <a:endParaRPr lang="en-US"/>
        </a:p>
      </dgm:t>
    </dgm:pt>
    <dgm:pt modelId="{F54451A3-221A-4E00-9030-FA4E79A3D5A8}" type="sibTrans" cxnId="{369AE92E-DF96-47D9-998F-F811C6F4140C}">
      <dgm:prSet/>
      <dgm:spPr/>
      <dgm:t>
        <a:bodyPr/>
        <a:lstStyle/>
        <a:p>
          <a:endParaRPr lang="en-US"/>
        </a:p>
      </dgm:t>
    </dgm:pt>
    <dgm:pt modelId="{14A85DA1-DB2F-4AAD-869A-D09254B29687}">
      <dgm:prSet phldrT="[Text]" custT="1"/>
      <dgm:spPr/>
      <dgm:t>
        <a:bodyPr/>
        <a:lstStyle/>
        <a:p>
          <a:r>
            <a:rPr lang="en-US" sz="1600" dirty="0">
              <a:latin typeface="Arial" panose="020B0604020202020204" pitchFamily="34" charset="0"/>
              <a:cs typeface="Arial" panose="020B0604020202020204" pitchFamily="34" charset="0"/>
            </a:rPr>
            <a:t>Office of Vocational Rehabilitation</a:t>
          </a:r>
        </a:p>
      </dgm:t>
    </dgm:pt>
    <dgm:pt modelId="{F204E0EC-6C9E-4FA3-A893-10091BFA00B2}" type="parTrans" cxnId="{3151FA5C-AD44-4C70-A5F9-310557660526}">
      <dgm:prSet/>
      <dgm:spPr/>
      <dgm:t>
        <a:bodyPr/>
        <a:lstStyle/>
        <a:p>
          <a:endParaRPr lang="en-US"/>
        </a:p>
      </dgm:t>
    </dgm:pt>
    <dgm:pt modelId="{F55AB048-9E10-4DC7-A25D-80CC60C6143D}" type="sibTrans" cxnId="{3151FA5C-AD44-4C70-A5F9-310557660526}">
      <dgm:prSet/>
      <dgm:spPr/>
      <dgm:t>
        <a:bodyPr/>
        <a:lstStyle/>
        <a:p>
          <a:endParaRPr lang="en-US"/>
        </a:p>
      </dgm:t>
    </dgm:pt>
    <dgm:pt modelId="{9CF98AD3-55CF-4AB6-B3DA-09E5FC15DE78}">
      <dgm:prSet phldrT="[Text]" custT="1"/>
      <dgm:spPr/>
      <dgm:t>
        <a:bodyPr/>
        <a:lstStyle/>
        <a:p>
          <a:r>
            <a:rPr lang="en-US" sz="1600" dirty="0">
              <a:latin typeface="Arial" panose="020B0604020202020204" pitchFamily="34" charset="0"/>
              <a:cs typeface="Arial" panose="020B0604020202020204" pitchFamily="34" charset="0"/>
            </a:rPr>
            <a:t>Office of Employer &amp; Apprenticeship Services</a:t>
          </a:r>
        </a:p>
      </dgm:t>
    </dgm:pt>
    <dgm:pt modelId="{1793A853-EC27-4254-97E3-E2440BEB9B2B}" type="parTrans" cxnId="{38166D14-CC16-47DE-9F83-D59EAF6D151E}">
      <dgm:prSet/>
      <dgm:spPr/>
      <dgm:t>
        <a:bodyPr/>
        <a:lstStyle/>
        <a:p>
          <a:endParaRPr lang="en-US"/>
        </a:p>
      </dgm:t>
    </dgm:pt>
    <dgm:pt modelId="{80760D3D-9F7A-428C-BEE9-A9CE1AF70816}" type="sibTrans" cxnId="{38166D14-CC16-47DE-9F83-D59EAF6D151E}">
      <dgm:prSet/>
      <dgm:spPr/>
      <dgm:t>
        <a:bodyPr/>
        <a:lstStyle/>
        <a:p>
          <a:endParaRPr lang="en-US"/>
        </a:p>
      </dgm:t>
    </dgm:pt>
    <dgm:pt modelId="{48D474A8-FC02-443C-9AE3-E9392B112E7B}">
      <dgm:prSet phldrT="[Text]" custT="1"/>
      <dgm:spPr/>
      <dgm:t>
        <a:bodyPr/>
        <a:lstStyle/>
        <a:p>
          <a:r>
            <a:rPr lang="en-US" sz="1600" dirty="0">
              <a:latin typeface="Arial" panose="020B0604020202020204" pitchFamily="34" charset="0"/>
              <a:cs typeface="Arial" panose="020B0604020202020204" pitchFamily="34" charset="0"/>
            </a:rPr>
            <a:t>Office of Educational Programs</a:t>
          </a:r>
        </a:p>
      </dgm:t>
    </dgm:pt>
    <dgm:pt modelId="{E678A98B-422C-477C-9EF0-55884C2CDA32}" type="parTrans" cxnId="{3F064A4D-29A7-4ADD-8DAE-08F1B851FFBA}">
      <dgm:prSet/>
      <dgm:spPr/>
      <dgm:t>
        <a:bodyPr/>
        <a:lstStyle/>
        <a:p>
          <a:endParaRPr lang="en-US"/>
        </a:p>
      </dgm:t>
    </dgm:pt>
    <dgm:pt modelId="{D5199FF2-221E-48CE-AD94-EED6139B6AFA}" type="sibTrans" cxnId="{3F064A4D-29A7-4ADD-8DAE-08F1B851FFBA}">
      <dgm:prSet/>
      <dgm:spPr/>
      <dgm:t>
        <a:bodyPr/>
        <a:lstStyle/>
        <a:p>
          <a:endParaRPr lang="en-US"/>
        </a:p>
      </dgm:t>
    </dgm:pt>
    <dgm:pt modelId="{A685C7AF-CC95-400D-92D9-C8540E642F72}">
      <dgm:prSet phldrT="[Text]" custT="1"/>
      <dgm:spPr/>
      <dgm:t>
        <a:bodyPr/>
        <a:lstStyle/>
        <a:p>
          <a:r>
            <a:rPr lang="en-US" sz="1600" dirty="0">
              <a:latin typeface="Arial" panose="020B0604020202020204" pitchFamily="34" charset="0"/>
              <a:cs typeface="Arial" panose="020B0604020202020204" pitchFamily="34" charset="0"/>
            </a:rPr>
            <a:t>Kentucky Workforce Innovation Board</a:t>
          </a:r>
        </a:p>
      </dgm:t>
    </dgm:pt>
    <dgm:pt modelId="{E3A0B309-F460-418B-8BA1-37DAEFFC9F24}" type="parTrans" cxnId="{948114B5-E85A-473B-9509-9D29F5C2202B}">
      <dgm:prSet/>
      <dgm:spPr/>
      <dgm:t>
        <a:bodyPr/>
        <a:lstStyle/>
        <a:p>
          <a:endParaRPr lang="en-US"/>
        </a:p>
      </dgm:t>
    </dgm:pt>
    <dgm:pt modelId="{D12CFFB6-FFAA-4DDE-B751-3BE9DD7E49FC}" type="sibTrans" cxnId="{948114B5-E85A-473B-9509-9D29F5C2202B}">
      <dgm:prSet/>
      <dgm:spPr/>
      <dgm:t>
        <a:bodyPr/>
        <a:lstStyle/>
        <a:p>
          <a:endParaRPr lang="en-US"/>
        </a:p>
      </dgm:t>
    </dgm:pt>
    <dgm:pt modelId="{BC4F856A-0459-4939-BB5E-4535AD238BF6}" type="pres">
      <dgm:prSet presAssocID="{D552CE03-5A32-4031-88C2-52DB9AD765AC}" presName="hierChild1" presStyleCnt="0">
        <dgm:presLayoutVars>
          <dgm:orgChart val="1"/>
          <dgm:chPref val="1"/>
          <dgm:dir/>
          <dgm:animOne val="branch"/>
          <dgm:animLvl val="lvl"/>
          <dgm:resizeHandles/>
        </dgm:presLayoutVars>
      </dgm:prSet>
      <dgm:spPr/>
    </dgm:pt>
    <dgm:pt modelId="{D2B730F8-3D7A-4490-BDF0-FB28F3B8939E}" type="pres">
      <dgm:prSet presAssocID="{8E4A9A98-7419-4534-9B3E-0FD4E3200D40}" presName="hierRoot1" presStyleCnt="0">
        <dgm:presLayoutVars>
          <dgm:hierBranch val="init"/>
        </dgm:presLayoutVars>
      </dgm:prSet>
      <dgm:spPr/>
    </dgm:pt>
    <dgm:pt modelId="{7EF23D56-82BF-4F2A-87EE-68BC425C94E8}" type="pres">
      <dgm:prSet presAssocID="{8E4A9A98-7419-4534-9B3E-0FD4E3200D40}" presName="rootComposite1" presStyleCnt="0"/>
      <dgm:spPr/>
    </dgm:pt>
    <dgm:pt modelId="{59A08941-60A5-4BE7-B345-C461781A6519}" type="pres">
      <dgm:prSet presAssocID="{8E4A9A98-7419-4534-9B3E-0FD4E3200D40}" presName="rootText1" presStyleLbl="node0" presStyleIdx="0" presStyleCnt="1" custScaleY="125343" custLinFactNeighborY="1749">
        <dgm:presLayoutVars>
          <dgm:chPref val="3"/>
        </dgm:presLayoutVars>
      </dgm:prSet>
      <dgm:spPr/>
    </dgm:pt>
    <dgm:pt modelId="{762D1F5F-CF27-4FAD-B5E7-02A6DAA5B944}" type="pres">
      <dgm:prSet presAssocID="{8E4A9A98-7419-4534-9B3E-0FD4E3200D40}" presName="rootConnector1" presStyleLbl="node1" presStyleIdx="0" presStyleCnt="0"/>
      <dgm:spPr/>
    </dgm:pt>
    <dgm:pt modelId="{BF3AA0B2-8500-42AA-9134-68A43326F250}" type="pres">
      <dgm:prSet presAssocID="{8E4A9A98-7419-4534-9B3E-0FD4E3200D40}" presName="hierChild2" presStyleCnt="0"/>
      <dgm:spPr/>
    </dgm:pt>
    <dgm:pt modelId="{9350C61F-A47D-4567-A432-5CB6872BE585}" type="pres">
      <dgm:prSet presAssocID="{C2BDF5FD-F042-4BBA-ABE7-3C7C8597519B}" presName="Name37" presStyleLbl="parChTrans1D2" presStyleIdx="0" presStyleCnt="6"/>
      <dgm:spPr/>
    </dgm:pt>
    <dgm:pt modelId="{30BF6F91-5EEF-4359-A7CE-5D7B7AF2A050}" type="pres">
      <dgm:prSet presAssocID="{9229F9C9-DAA4-42B0-ADDB-36F2C648CF70}" presName="hierRoot2" presStyleCnt="0">
        <dgm:presLayoutVars>
          <dgm:hierBranch val="init"/>
        </dgm:presLayoutVars>
      </dgm:prSet>
      <dgm:spPr/>
    </dgm:pt>
    <dgm:pt modelId="{9757326D-49AA-4F44-88F6-F6C281085BBD}" type="pres">
      <dgm:prSet presAssocID="{9229F9C9-DAA4-42B0-ADDB-36F2C648CF70}" presName="rootComposite" presStyleCnt="0"/>
      <dgm:spPr/>
    </dgm:pt>
    <dgm:pt modelId="{44B0A89E-DA09-4969-B777-00266ECFFB8F}" type="pres">
      <dgm:prSet presAssocID="{9229F9C9-DAA4-42B0-ADDB-36F2C648CF70}" presName="rootText" presStyleLbl="node2" presStyleIdx="0" presStyleCnt="6" custScaleY="125343">
        <dgm:presLayoutVars>
          <dgm:chPref val="3"/>
        </dgm:presLayoutVars>
      </dgm:prSet>
      <dgm:spPr/>
    </dgm:pt>
    <dgm:pt modelId="{FC9A5876-5AF9-45BC-AC49-D4909BB099F1}" type="pres">
      <dgm:prSet presAssocID="{9229F9C9-DAA4-42B0-ADDB-36F2C648CF70}" presName="rootConnector" presStyleLbl="node2" presStyleIdx="0" presStyleCnt="6"/>
      <dgm:spPr/>
    </dgm:pt>
    <dgm:pt modelId="{7FBB41F1-88BD-4F3E-88C1-F3A9F4CA0F6E}" type="pres">
      <dgm:prSet presAssocID="{9229F9C9-DAA4-42B0-ADDB-36F2C648CF70}" presName="hierChild4" presStyleCnt="0"/>
      <dgm:spPr/>
    </dgm:pt>
    <dgm:pt modelId="{BA134E5C-B8FA-4CCD-AFFA-A27ED1A84F9D}" type="pres">
      <dgm:prSet presAssocID="{9229F9C9-DAA4-42B0-ADDB-36F2C648CF70}" presName="hierChild5" presStyleCnt="0"/>
      <dgm:spPr/>
    </dgm:pt>
    <dgm:pt modelId="{2B74F86B-EB76-480F-A6EC-0ABC60D6C631}" type="pres">
      <dgm:prSet presAssocID="{8982B74B-B6D3-4B61-96A7-22232117FD4F}" presName="Name37" presStyleLbl="parChTrans1D2" presStyleIdx="1" presStyleCnt="6"/>
      <dgm:spPr/>
    </dgm:pt>
    <dgm:pt modelId="{0FD8B344-855A-4520-BDD1-29BB2B57ECFA}" type="pres">
      <dgm:prSet presAssocID="{5B30709D-8566-4D89-860E-6CEA1E3BEB82}" presName="hierRoot2" presStyleCnt="0">
        <dgm:presLayoutVars>
          <dgm:hierBranch val="init"/>
        </dgm:presLayoutVars>
      </dgm:prSet>
      <dgm:spPr/>
    </dgm:pt>
    <dgm:pt modelId="{2C7F8719-A177-4E0E-99D6-98F0B343E3A9}" type="pres">
      <dgm:prSet presAssocID="{5B30709D-8566-4D89-860E-6CEA1E3BEB82}" presName="rootComposite" presStyleCnt="0"/>
      <dgm:spPr/>
    </dgm:pt>
    <dgm:pt modelId="{EF354550-F65B-4167-A310-75ACACE33D95}" type="pres">
      <dgm:prSet presAssocID="{5B30709D-8566-4D89-860E-6CEA1E3BEB82}" presName="rootText" presStyleLbl="node2" presStyleIdx="1" presStyleCnt="6" custScaleY="125343">
        <dgm:presLayoutVars>
          <dgm:chPref val="3"/>
        </dgm:presLayoutVars>
      </dgm:prSet>
      <dgm:spPr/>
    </dgm:pt>
    <dgm:pt modelId="{A4C949D8-D40E-4F01-836D-4A345DD8F696}" type="pres">
      <dgm:prSet presAssocID="{5B30709D-8566-4D89-860E-6CEA1E3BEB82}" presName="rootConnector" presStyleLbl="node2" presStyleIdx="1" presStyleCnt="6"/>
      <dgm:spPr/>
    </dgm:pt>
    <dgm:pt modelId="{7D502EF1-F31D-4715-BB20-5CA6E101BF63}" type="pres">
      <dgm:prSet presAssocID="{5B30709D-8566-4D89-860E-6CEA1E3BEB82}" presName="hierChild4" presStyleCnt="0"/>
      <dgm:spPr/>
    </dgm:pt>
    <dgm:pt modelId="{CBE7571D-DBC6-4803-BAEB-DA3D3CCB792E}" type="pres">
      <dgm:prSet presAssocID="{5B30709D-8566-4D89-860E-6CEA1E3BEB82}" presName="hierChild5" presStyleCnt="0"/>
      <dgm:spPr/>
    </dgm:pt>
    <dgm:pt modelId="{45161578-CF62-45A8-868E-854661403EC0}" type="pres">
      <dgm:prSet presAssocID="{F204E0EC-6C9E-4FA3-A893-10091BFA00B2}" presName="Name37" presStyleLbl="parChTrans1D2" presStyleIdx="2" presStyleCnt="6"/>
      <dgm:spPr/>
    </dgm:pt>
    <dgm:pt modelId="{D1621F34-5C99-4690-A620-33C889782C86}" type="pres">
      <dgm:prSet presAssocID="{14A85DA1-DB2F-4AAD-869A-D09254B29687}" presName="hierRoot2" presStyleCnt="0">
        <dgm:presLayoutVars>
          <dgm:hierBranch val="init"/>
        </dgm:presLayoutVars>
      </dgm:prSet>
      <dgm:spPr/>
    </dgm:pt>
    <dgm:pt modelId="{48016E40-A668-48E2-B2B9-406B142D745D}" type="pres">
      <dgm:prSet presAssocID="{14A85DA1-DB2F-4AAD-869A-D09254B29687}" presName="rootComposite" presStyleCnt="0"/>
      <dgm:spPr/>
    </dgm:pt>
    <dgm:pt modelId="{ED7DEC45-144C-4690-915C-BB048EE0BEA5}" type="pres">
      <dgm:prSet presAssocID="{14A85DA1-DB2F-4AAD-869A-D09254B29687}" presName="rootText" presStyleLbl="node2" presStyleIdx="2" presStyleCnt="6" custScaleY="125343">
        <dgm:presLayoutVars>
          <dgm:chPref val="3"/>
        </dgm:presLayoutVars>
      </dgm:prSet>
      <dgm:spPr/>
    </dgm:pt>
    <dgm:pt modelId="{1F51BDED-6037-4C50-8A4F-D1F0EEF90C8B}" type="pres">
      <dgm:prSet presAssocID="{14A85DA1-DB2F-4AAD-869A-D09254B29687}" presName="rootConnector" presStyleLbl="node2" presStyleIdx="2" presStyleCnt="6"/>
      <dgm:spPr/>
    </dgm:pt>
    <dgm:pt modelId="{F7F19B47-367A-4564-8301-38EB854319A6}" type="pres">
      <dgm:prSet presAssocID="{14A85DA1-DB2F-4AAD-869A-D09254B29687}" presName="hierChild4" presStyleCnt="0"/>
      <dgm:spPr/>
    </dgm:pt>
    <dgm:pt modelId="{E511500E-B8F5-42CF-A60E-6C8E24DBACC0}" type="pres">
      <dgm:prSet presAssocID="{14A85DA1-DB2F-4AAD-869A-D09254B29687}" presName="hierChild5" presStyleCnt="0"/>
      <dgm:spPr/>
    </dgm:pt>
    <dgm:pt modelId="{D00F3E96-59FA-47D1-B09C-8F630DA492C4}" type="pres">
      <dgm:prSet presAssocID="{1793A853-EC27-4254-97E3-E2440BEB9B2B}" presName="Name37" presStyleLbl="parChTrans1D2" presStyleIdx="3" presStyleCnt="6"/>
      <dgm:spPr/>
    </dgm:pt>
    <dgm:pt modelId="{D2900B73-B5C7-4ED8-8238-605566385FB3}" type="pres">
      <dgm:prSet presAssocID="{9CF98AD3-55CF-4AB6-B3DA-09E5FC15DE78}" presName="hierRoot2" presStyleCnt="0">
        <dgm:presLayoutVars>
          <dgm:hierBranch val="init"/>
        </dgm:presLayoutVars>
      </dgm:prSet>
      <dgm:spPr/>
    </dgm:pt>
    <dgm:pt modelId="{2EB1BCF4-8CA8-48F7-BA75-5EE6EC2EEDFB}" type="pres">
      <dgm:prSet presAssocID="{9CF98AD3-55CF-4AB6-B3DA-09E5FC15DE78}" presName="rootComposite" presStyleCnt="0"/>
      <dgm:spPr/>
    </dgm:pt>
    <dgm:pt modelId="{7D0DA240-191A-4DA4-953A-FFDEB498100A}" type="pres">
      <dgm:prSet presAssocID="{9CF98AD3-55CF-4AB6-B3DA-09E5FC15DE78}" presName="rootText" presStyleLbl="node2" presStyleIdx="3" presStyleCnt="6" custScaleY="125343">
        <dgm:presLayoutVars>
          <dgm:chPref val="3"/>
        </dgm:presLayoutVars>
      </dgm:prSet>
      <dgm:spPr/>
    </dgm:pt>
    <dgm:pt modelId="{77723C27-C83E-43CA-AACA-CEC6A385329C}" type="pres">
      <dgm:prSet presAssocID="{9CF98AD3-55CF-4AB6-B3DA-09E5FC15DE78}" presName="rootConnector" presStyleLbl="node2" presStyleIdx="3" presStyleCnt="6"/>
      <dgm:spPr/>
    </dgm:pt>
    <dgm:pt modelId="{E8DECCF2-02F9-4B3A-B6D4-33B78C905C11}" type="pres">
      <dgm:prSet presAssocID="{9CF98AD3-55CF-4AB6-B3DA-09E5FC15DE78}" presName="hierChild4" presStyleCnt="0"/>
      <dgm:spPr/>
    </dgm:pt>
    <dgm:pt modelId="{EDAA940C-B49A-40CC-BFFF-99EF3A0885E6}" type="pres">
      <dgm:prSet presAssocID="{9CF98AD3-55CF-4AB6-B3DA-09E5FC15DE78}" presName="hierChild5" presStyleCnt="0"/>
      <dgm:spPr/>
    </dgm:pt>
    <dgm:pt modelId="{09D1AAA8-DFFA-4829-B108-48AC979F83CA}" type="pres">
      <dgm:prSet presAssocID="{E678A98B-422C-477C-9EF0-55884C2CDA32}" presName="Name37" presStyleLbl="parChTrans1D2" presStyleIdx="4" presStyleCnt="6"/>
      <dgm:spPr/>
    </dgm:pt>
    <dgm:pt modelId="{340FF569-8B00-4101-AEAE-338D2F424420}" type="pres">
      <dgm:prSet presAssocID="{48D474A8-FC02-443C-9AE3-E9392B112E7B}" presName="hierRoot2" presStyleCnt="0">
        <dgm:presLayoutVars>
          <dgm:hierBranch val="init"/>
        </dgm:presLayoutVars>
      </dgm:prSet>
      <dgm:spPr/>
    </dgm:pt>
    <dgm:pt modelId="{3FE5419E-B683-420C-A1A7-3B842E30F66B}" type="pres">
      <dgm:prSet presAssocID="{48D474A8-FC02-443C-9AE3-E9392B112E7B}" presName="rootComposite" presStyleCnt="0"/>
      <dgm:spPr/>
    </dgm:pt>
    <dgm:pt modelId="{9DE6CA88-BB0C-4FD3-87E4-8455B70A6104}" type="pres">
      <dgm:prSet presAssocID="{48D474A8-FC02-443C-9AE3-E9392B112E7B}" presName="rootText" presStyleLbl="node2" presStyleIdx="4" presStyleCnt="6" custScaleY="125343">
        <dgm:presLayoutVars>
          <dgm:chPref val="3"/>
        </dgm:presLayoutVars>
      </dgm:prSet>
      <dgm:spPr/>
    </dgm:pt>
    <dgm:pt modelId="{357F5D1C-41B8-4226-ACEC-C575F99A58D9}" type="pres">
      <dgm:prSet presAssocID="{48D474A8-FC02-443C-9AE3-E9392B112E7B}" presName="rootConnector" presStyleLbl="node2" presStyleIdx="4" presStyleCnt="6"/>
      <dgm:spPr/>
    </dgm:pt>
    <dgm:pt modelId="{6916613A-4A31-4B0D-A5D0-88E5BF56186A}" type="pres">
      <dgm:prSet presAssocID="{48D474A8-FC02-443C-9AE3-E9392B112E7B}" presName="hierChild4" presStyleCnt="0"/>
      <dgm:spPr/>
    </dgm:pt>
    <dgm:pt modelId="{A0E64913-2361-4009-97DE-31EE2F905B52}" type="pres">
      <dgm:prSet presAssocID="{48D474A8-FC02-443C-9AE3-E9392B112E7B}" presName="hierChild5" presStyleCnt="0"/>
      <dgm:spPr/>
    </dgm:pt>
    <dgm:pt modelId="{97339299-5FC0-498B-83ED-C9FED5D9B890}" type="pres">
      <dgm:prSet presAssocID="{E3A0B309-F460-418B-8BA1-37DAEFFC9F24}" presName="Name37" presStyleLbl="parChTrans1D2" presStyleIdx="5" presStyleCnt="6"/>
      <dgm:spPr/>
    </dgm:pt>
    <dgm:pt modelId="{71B11233-8655-4DAD-85C6-05BAD3CCF69E}" type="pres">
      <dgm:prSet presAssocID="{A685C7AF-CC95-400D-92D9-C8540E642F72}" presName="hierRoot2" presStyleCnt="0">
        <dgm:presLayoutVars>
          <dgm:hierBranch val="init"/>
        </dgm:presLayoutVars>
      </dgm:prSet>
      <dgm:spPr/>
    </dgm:pt>
    <dgm:pt modelId="{6F229908-7BA1-406A-AD19-F24C00CD7170}" type="pres">
      <dgm:prSet presAssocID="{A685C7AF-CC95-400D-92D9-C8540E642F72}" presName="rootComposite" presStyleCnt="0"/>
      <dgm:spPr/>
    </dgm:pt>
    <dgm:pt modelId="{CBFA4E04-87C1-4AF2-9F0E-6D3E1A9B7289}" type="pres">
      <dgm:prSet presAssocID="{A685C7AF-CC95-400D-92D9-C8540E642F72}" presName="rootText" presStyleLbl="node2" presStyleIdx="5" presStyleCnt="6" custScaleY="125343">
        <dgm:presLayoutVars>
          <dgm:chPref val="3"/>
        </dgm:presLayoutVars>
      </dgm:prSet>
      <dgm:spPr/>
    </dgm:pt>
    <dgm:pt modelId="{1B2F8149-372D-4226-A942-99459BE3F318}" type="pres">
      <dgm:prSet presAssocID="{A685C7AF-CC95-400D-92D9-C8540E642F72}" presName="rootConnector" presStyleLbl="node2" presStyleIdx="5" presStyleCnt="6"/>
      <dgm:spPr/>
    </dgm:pt>
    <dgm:pt modelId="{A22FD50B-AF64-4B09-9E99-294C462C4CBF}" type="pres">
      <dgm:prSet presAssocID="{A685C7AF-CC95-400D-92D9-C8540E642F72}" presName="hierChild4" presStyleCnt="0"/>
      <dgm:spPr/>
    </dgm:pt>
    <dgm:pt modelId="{455E0EC5-10AD-449A-92AD-CFE1D045A265}" type="pres">
      <dgm:prSet presAssocID="{A685C7AF-CC95-400D-92D9-C8540E642F72}" presName="hierChild5" presStyleCnt="0"/>
      <dgm:spPr/>
    </dgm:pt>
    <dgm:pt modelId="{49CA3A67-2F71-4436-8F26-51165ECFC20A}" type="pres">
      <dgm:prSet presAssocID="{8E4A9A98-7419-4534-9B3E-0FD4E3200D40}" presName="hierChild3" presStyleCnt="0"/>
      <dgm:spPr/>
    </dgm:pt>
  </dgm:ptLst>
  <dgm:cxnLst>
    <dgm:cxn modelId="{1E444209-2C11-4DEE-B852-A4A808D55EDD}" type="presOf" srcId="{9229F9C9-DAA4-42B0-ADDB-36F2C648CF70}" destId="{44B0A89E-DA09-4969-B777-00266ECFFB8F}" srcOrd="0" destOrd="0" presId="urn:microsoft.com/office/officeart/2005/8/layout/orgChart1"/>
    <dgm:cxn modelId="{B52F9110-A4FD-4FC4-A9B5-9BAC4ECC4D7D}" type="presOf" srcId="{5B30709D-8566-4D89-860E-6CEA1E3BEB82}" destId="{EF354550-F65B-4167-A310-75ACACE33D95}" srcOrd="0" destOrd="0" presId="urn:microsoft.com/office/officeart/2005/8/layout/orgChart1"/>
    <dgm:cxn modelId="{38166D14-CC16-47DE-9F83-D59EAF6D151E}" srcId="{8E4A9A98-7419-4534-9B3E-0FD4E3200D40}" destId="{9CF98AD3-55CF-4AB6-B3DA-09E5FC15DE78}" srcOrd="3" destOrd="0" parTransId="{1793A853-EC27-4254-97E3-E2440BEB9B2B}" sibTransId="{80760D3D-9F7A-428C-BEE9-A9CE1AF70816}"/>
    <dgm:cxn modelId="{0F7BC81B-CA88-4D49-BD37-955FD8D18493}" type="presOf" srcId="{48D474A8-FC02-443C-9AE3-E9392B112E7B}" destId="{357F5D1C-41B8-4226-ACEC-C575F99A58D9}" srcOrd="1" destOrd="0" presId="urn:microsoft.com/office/officeart/2005/8/layout/orgChart1"/>
    <dgm:cxn modelId="{E213A62B-9E9D-4537-B79D-63B92BEC0AC9}" type="presOf" srcId="{F204E0EC-6C9E-4FA3-A893-10091BFA00B2}" destId="{45161578-CF62-45A8-868E-854661403EC0}" srcOrd="0" destOrd="0" presId="urn:microsoft.com/office/officeart/2005/8/layout/orgChart1"/>
    <dgm:cxn modelId="{369AE92E-DF96-47D9-998F-F811C6F4140C}" srcId="{8E4A9A98-7419-4534-9B3E-0FD4E3200D40}" destId="{5B30709D-8566-4D89-860E-6CEA1E3BEB82}" srcOrd="1" destOrd="0" parTransId="{8982B74B-B6D3-4B61-96A7-22232117FD4F}" sibTransId="{F54451A3-221A-4E00-9030-FA4E79A3D5A8}"/>
    <dgm:cxn modelId="{58D0903D-1B56-4898-9C3E-62F7DA3DEFAB}" srcId="{D552CE03-5A32-4031-88C2-52DB9AD765AC}" destId="{8E4A9A98-7419-4534-9B3E-0FD4E3200D40}" srcOrd="0" destOrd="0" parTransId="{4935CD70-45E4-4BC6-8BD4-49829DAE7868}" sibTransId="{0CC07B31-C282-43C9-B75E-8B82A9E3938A}"/>
    <dgm:cxn modelId="{29C0AC3E-1898-4358-9981-10CFD5E5DD3A}" type="presOf" srcId="{1793A853-EC27-4254-97E3-E2440BEB9B2B}" destId="{D00F3E96-59FA-47D1-B09C-8F630DA492C4}" srcOrd="0" destOrd="0" presId="urn:microsoft.com/office/officeart/2005/8/layout/orgChart1"/>
    <dgm:cxn modelId="{3151FA5C-AD44-4C70-A5F9-310557660526}" srcId="{8E4A9A98-7419-4534-9B3E-0FD4E3200D40}" destId="{14A85DA1-DB2F-4AAD-869A-D09254B29687}" srcOrd="2" destOrd="0" parTransId="{F204E0EC-6C9E-4FA3-A893-10091BFA00B2}" sibTransId="{F55AB048-9E10-4DC7-A25D-80CC60C6143D}"/>
    <dgm:cxn modelId="{0059485E-520F-42B6-BEBE-5E451178E6AA}" type="presOf" srcId="{8982B74B-B6D3-4B61-96A7-22232117FD4F}" destId="{2B74F86B-EB76-480F-A6EC-0ABC60D6C631}" srcOrd="0" destOrd="0" presId="urn:microsoft.com/office/officeart/2005/8/layout/orgChart1"/>
    <dgm:cxn modelId="{8BCA3369-A3EC-4A10-B8DA-7D0E12F41AC6}" type="presOf" srcId="{D552CE03-5A32-4031-88C2-52DB9AD765AC}" destId="{BC4F856A-0459-4939-BB5E-4535AD238BF6}" srcOrd="0" destOrd="0" presId="urn:microsoft.com/office/officeart/2005/8/layout/orgChart1"/>
    <dgm:cxn modelId="{3F064A4D-29A7-4ADD-8DAE-08F1B851FFBA}" srcId="{8E4A9A98-7419-4534-9B3E-0FD4E3200D40}" destId="{48D474A8-FC02-443C-9AE3-E9392B112E7B}" srcOrd="4" destOrd="0" parTransId="{E678A98B-422C-477C-9EF0-55884C2CDA32}" sibTransId="{D5199FF2-221E-48CE-AD94-EED6139B6AFA}"/>
    <dgm:cxn modelId="{B06AC66D-F1A0-467B-9F78-2BD987E93222}" type="presOf" srcId="{14A85DA1-DB2F-4AAD-869A-D09254B29687}" destId="{ED7DEC45-144C-4690-915C-BB048EE0BEA5}" srcOrd="0" destOrd="0" presId="urn:microsoft.com/office/officeart/2005/8/layout/orgChart1"/>
    <dgm:cxn modelId="{8609D96F-314D-42F3-B9E6-C21293AB8388}" type="presOf" srcId="{8E4A9A98-7419-4534-9B3E-0FD4E3200D40}" destId="{59A08941-60A5-4BE7-B345-C461781A6519}" srcOrd="0" destOrd="0" presId="urn:microsoft.com/office/officeart/2005/8/layout/orgChart1"/>
    <dgm:cxn modelId="{27D33359-58E9-4955-9389-34BAC38EE442}" type="presOf" srcId="{E678A98B-422C-477C-9EF0-55884C2CDA32}" destId="{09D1AAA8-DFFA-4829-B108-48AC979F83CA}" srcOrd="0" destOrd="0" presId="urn:microsoft.com/office/officeart/2005/8/layout/orgChart1"/>
    <dgm:cxn modelId="{80B68E83-202A-47FD-A5A8-D2D09ECE1391}" type="presOf" srcId="{E3A0B309-F460-418B-8BA1-37DAEFFC9F24}" destId="{97339299-5FC0-498B-83ED-C9FED5D9B890}" srcOrd="0" destOrd="0" presId="urn:microsoft.com/office/officeart/2005/8/layout/orgChart1"/>
    <dgm:cxn modelId="{003A9383-8904-45B1-9AEF-35BAD32FB62D}" type="presOf" srcId="{A685C7AF-CC95-400D-92D9-C8540E642F72}" destId="{1B2F8149-372D-4226-A942-99459BE3F318}" srcOrd="1" destOrd="0" presId="urn:microsoft.com/office/officeart/2005/8/layout/orgChart1"/>
    <dgm:cxn modelId="{318D0B89-B549-49A0-80F3-0C771AF2BE77}" srcId="{8E4A9A98-7419-4534-9B3E-0FD4E3200D40}" destId="{9229F9C9-DAA4-42B0-ADDB-36F2C648CF70}" srcOrd="0" destOrd="0" parTransId="{C2BDF5FD-F042-4BBA-ABE7-3C7C8597519B}" sibTransId="{9EFA7327-AE12-4006-9813-98068D3090FD}"/>
    <dgm:cxn modelId="{539A298F-38F0-4222-9D20-8D2BB39C7B11}" type="presOf" srcId="{48D474A8-FC02-443C-9AE3-E9392B112E7B}" destId="{9DE6CA88-BB0C-4FD3-87E4-8455B70A6104}" srcOrd="0" destOrd="0" presId="urn:microsoft.com/office/officeart/2005/8/layout/orgChart1"/>
    <dgm:cxn modelId="{CCA8A697-18B5-4086-83E9-CC5757225166}" type="presOf" srcId="{C2BDF5FD-F042-4BBA-ABE7-3C7C8597519B}" destId="{9350C61F-A47D-4567-A432-5CB6872BE585}" srcOrd="0" destOrd="0" presId="urn:microsoft.com/office/officeart/2005/8/layout/orgChart1"/>
    <dgm:cxn modelId="{5E969499-BE7F-4C6C-BF7B-7A26E2E21210}" type="presOf" srcId="{8E4A9A98-7419-4534-9B3E-0FD4E3200D40}" destId="{762D1F5F-CF27-4FAD-B5E7-02A6DAA5B944}" srcOrd="1" destOrd="0" presId="urn:microsoft.com/office/officeart/2005/8/layout/orgChart1"/>
    <dgm:cxn modelId="{8BA8869C-E9E9-4EF2-AF43-F07DC15253FF}" type="presOf" srcId="{9CF98AD3-55CF-4AB6-B3DA-09E5FC15DE78}" destId="{77723C27-C83E-43CA-AACA-CEC6A385329C}" srcOrd="1" destOrd="0" presId="urn:microsoft.com/office/officeart/2005/8/layout/orgChart1"/>
    <dgm:cxn modelId="{04D9D1A8-CC19-401D-BE30-910CA9AADAC1}" type="presOf" srcId="{9229F9C9-DAA4-42B0-ADDB-36F2C648CF70}" destId="{FC9A5876-5AF9-45BC-AC49-D4909BB099F1}" srcOrd="1" destOrd="0" presId="urn:microsoft.com/office/officeart/2005/8/layout/orgChart1"/>
    <dgm:cxn modelId="{F6DB7FAE-BA3A-448D-ADBF-27581ADB4CC0}" type="presOf" srcId="{5B30709D-8566-4D89-860E-6CEA1E3BEB82}" destId="{A4C949D8-D40E-4F01-836D-4A345DD8F696}" srcOrd="1" destOrd="0" presId="urn:microsoft.com/office/officeart/2005/8/layout/orgChart1"/>
    <dgm:cxn modelId="{948114B5-E85A-473B-9509-9D29F5C2202B}" srcId="{8E4A9A98-7419-4534-9B3E-0FD4E3200D40}" destId="{A685C7AF-CC95-400D-92D9-C8540E642F72}" srcOrd="5" destOrd="0" parTransId="{E3A0B309-F460-418B-8BA1-37DAEFFC9F24}" sibTransId="{D12CFFB6-FFAA-4DDE-B751-3BE9DD7E49FC}"/>
    <dgm:cxn modelId="{ACDE86EB-BBDD-4917-80B5-FB7C17E2C060}" type="presOf" srcId="{9CF98AD3-55CF-4AB6-B3DA-09E5FC15DE78}" destId="{7D0DA240-191A-4DA4-953A-FFDEB498100A}" srcOrd="0" destOrd="0" presId="urn:microsoft.com/office/officeart/2005/8/layout/orgChart1"/>
    <dgm:cxn modelId="{B16B36FA-DC68-4B5B-A80E-E0CAB0EC271E}" type="presOf" srcId="{A685C7AF-CC95-400D-92D9-C8540E642F72}" destId="{CBFA4E04-87C1-4AF2-9F0E-6D3E1A9B7289}" srcOrd="0" destOrd="0" presId="urn:microsoft.com/office/officeart/2005/8/layout/orgChart1"/>
    <dgm:cxn modelId="{710164FF-1D5E-4DE8-AC50-CC37DC91AEE8}" type="presOf" srcId="{14A85DA1-DB2F-4AAD-869A-D09254B29687}" destId="{1F51BDED-6037-4C50-8A4F-D1F0EEF90C8B}" srcOrd="1" destOrd="0" presId="urn:microsoft.com/office/officeart/2005/8/layout/orgChart1"/>
    <dgm:cxn modelId="{40AD5059-4A6A-43D5-ACA4-9DC66047154A}" type="presParOf" srcId="{BC4F856A-0459-4939-BB5E-4535AD238BF6}" destId="{D2B730F8-3D7A-4490-BDF0-FB28F3B8939E}" srcOrd="0" destOrd="0" presId="urn:microsoft.com/office/officeart/2005/8/layout/orgChart1"/>
    <dgm:cxn modelId="{CF60D5DB-4480-435F-81A8-D8A4C5137B1B}" type="presParOf" srcId="{D2B730F8-3D7A-4490-BDF0-FB28F3B8939E}" destId="{7EF23D56-82BF-4F2A-87EE-68BC425C94E8}" srcOrd="0" destOrd="0" presId="urn:microsoft.com/office/officeart/2005/8/layout/orgChart1"/>
    <dgm:cxn modelId="{330E4A4A-1E88-420C-B9D8-86A3F197AD27}" type="presParOf" srcId="{7EF23D56-82BF-4F2A-87EE-68BC425C94E8}" destId="{59A08941-60A5-4BE7-B345-C461781A6519}" srcOrd="0" destOrd="0" presId="urn:microsoft.com/office/officeart/2005/8/layout/orgChart1"/>
    <dgm:cxn modelId="{C23B7E1F-5203-4515-ABA9-A41FBB2F456C}" type="presParOf" srcId="{7EF23D56-82BF-4F2A-87EE-68BC425C94E8}" destId="{762D1F5F-CF27-4FAD-B5E7-02A6DAA5B944}" srcOrd="1" destOrd="0" presId="urn:microsoft.com/office/officeart/2005/8/layout/orgChart1"/>
    <dgm:cxn modelId="{8AD19C6B-06D9-4586-92BC-994E06760380}" type="presParOf" srcId="{D2B730F8-3D7A-4490-BDF0-FB28F3B8939E}" destId="{BF3AA0B2-8500-42AA-9134-68A43326F250}" srcOrd="1" destOrd="0" presId="urn:microsoft.com/office/officeart/2005/8/layout/orgChart1"/>
    <dgm:cxn modelId="{2AAE7414-36E0-4818-BC8F-4594CE11C04F}" type="presParOf" srcId="{BF3AA0B2-8500-42AA-9134-68A43326F250}" destId="{9350C61F-A47D-4567-A432-5CB6872BE585}" srcOrd="0" destOrd="0" presId="urn:microsoft.com/office/officeart/2005/8/layout/orgChart1"/>
    <dgm:cxn modelId="{6E082090-E130-47A0-9FCD-DA62D0A4FDEB}" type="presParOf" srcId="{BF3AA0B2-8500-42AA-9134-68A43326F250}" destId="{30BF6F91-5EEF-4359-A7CE-5D7B7AF2A050}" srcOrd="1" destOrd="0" presId="urn:microsoft.com/office/officeart/2005/8/layout/orgChart1"/>
    <dgm:cxn modelId="{ED41C4F3-442A-4BA2-95E1-CC1D5F2E5990}" type="presParOf" srcId="{30BF6F91-5EEF-4359-A7CE-5D7B7AF2A050}" destId="{9757326D-49AA-4F44-88F6-F6C281085BBD}" srcOrd="0" destOrd="0" presId="urn:microsoft.com/office/officeart/2005/8/layout/orgChart1"/>
    <dgm:cxn modelId="{C2D126ED-C9A2-4C05-8C39-B083ACC563C7}" type="presParOf" srcId="{9757326D-49AA-4F44-88F6-F6C281085BBD}" destId="{44B0A89E-DA09-4969-B777-00266ECFFB8F}" srcOrd="0" destOrd="0" presId="urn:microsoft.com/office/officeart/2005/8/layout/orgChart1"/>
    <dgm:cxn modelId="{3E5E9BBE-199E-455C-BA61-C18E15801B4B}" type="presParOf" srcId="{9757326D-49AA-4F44-88F6-F6C281085BBD}" destId="{FC9A5876-5AF9-45BC-AC49-D4909BB099F1}" srcOrd="1" destOrd="0" presId="urn:microsoft.com/office/officeart/2005/8/layout/orgChart1"/>
    <dgm:cxn modelId="{C94501AA-588E-4190-BF4F-A1ECDF377B6D}" type="presParOf" srcId="{30BF6F91-5EEF-4359-A7CE-5D7B7AF2A050}" destId="{7FBB41F1-88BD-4F3E-88C1-F3A9F4CA0F6E}" srcOrd="1" destOrd="0" presId="urn:microsoft.com/office/officeart/2005/8/layout/orgChart1"/>
    <dgm:cxn modelId="{BB2B6F0B-E27D-4769-BA66-6EF2E33BF9F2}" type="presParOf" srcId="{30BF6F91-5EEF-4359-A7CE-5D7B7AF2A050}" destId="{BA134E5C-B8FA-4CCD-AFFA-A27ED1A84F9D}" srcOrd="2" destOrd="0" presId="urn:microsoft.com/office/officeart/2005/8/layout/orgChart1"/>
    <dgm:cxn modelId="{665A5D8F-6E8E-4131-A8D2-06AB6D888381}" type="presParOf" srcId="{BF3AA0B2-8500-42AA-9134-68A43326F250}" destId="{2B74F86B-EB76-480F-A6EC-0ABC60D6C631}" srcOrd="2" destOrd="0" presId="urn:microsoft.com/office/officeart/2005/8/layout/orgChart1"/>
    <dgm:cxn modelId="{40443F53-31E2-4506-82F4-E759D3C692EC}" type="presParOf" srcId="{BF3AA0B2-8500-42AA-9134-68A43326F250}" destId="{0FD8B344-855A-4520-BDD1-29BB2B57ECFA}" srcOrd="3" destOrd="0" presId="urn:microsoft.com/office/officeart/2005/8/layout/orgChart1"/>
    <dgm:cxn modelId="{59949533-94DA-493C-8457-9C56AEA6F145}" type="presParOf" srcId="{0FD8B344-855A-4520-BDD1-29BB2B57ECFA}" destId="{2C7F8719-A177-4E0E-99D6-98F0B343E3A9}" srcOrd="0" destOrd="0" presId="urn:microsoft.com/office/officeart/2005/8/layout/orgChart1"/>
    <dgm:cxn modelId="{A523FB56-98F7-4FCB-9D9C-1509FACEA028}" type="presParOf" srcId="{2C7F8719-A177-4E0E-99D6-98F0B343E3A9}" destId="{EF354550-F65B-4167-A310-75ACACE33D95}" srcOrd="0" destOrd="0" presId="urn:microsoft.com/office/officeart/2005/8/layout/orgChart1"/>
    <dgm:cxn modelId="{A53CB731-C48A-4BED-B55F-75C586C717D9}" type="presParOf" srcId="{2C7F8719-A177-4E0E-99D6-98F0B343E3A9}" destId="{A4C949D8-D40E-4F01-836D-4A345DD8F696}" srcOrd="1" destOrd="0" presId="urn:microsoft.com/office/officeart/2005/8/layout/orgChart1"/>
    <dgm:cxn modelId="{BA5D2FBD-1F70-47A2-BBB3-F71D0B11260B}" type="presParOf" srcId="{0FD8B344-855A-4520-BDD1-29BB2B57ECFA}" destId="{7D502EF1-F31D-4715-BB20-5CA6E101BF63}" srcOrd="1" destOrd="0" presId="urn:microsoft.com/office/officeart/2005/8/layout/orgChart1"/>
    <dgm:cxn modelId="{4F5BC871-07B6-4636-A7C0-05C969E0EEAE}" type="presParOf" srcId="{0FD8B344-855A-4520-BDD1-29BB2B57ECFA}" destId="{CBE7571D-DBC6-4803-BAEB-DA3D3CCB792E}" srcOrd="2" destOrd="0" presId="urn:microsoft.com/office/officeart/2005/8/layout/orgChart1"/>
    <dgm:cxn modelId="{425C67B8-7729-4C46-9379-0BDFAF653518}" type="presParOf" srcId="{BF3AA0B2-8500-42AA-9134-68A43326F250}" destId="{45161578-CF62-45A8-868E-854661403EC0}" srcOrd="4" destOrd="0" presId="urn:microsoft.com/office/officeart/2005/8/layout/orgChart1"/>
    <dgm:cxn modelId="{35D026BB-605E-45F5-84D1-37987D9B9238}" type="presParOf" srcId="{BF3AA0B2-8500-42AA-9134-68A43326F250}" destId="{D1621F34-5C99-4690-A620-33C889782C86}" srcOrd="5" destOrd="0" presId="urn:microsoft.com/office/officeart/2005/8/layout/orgChart1"/>
    <dgm:cxn modelId="{BC6CCD79-1F9D-46B3-B0F1-9D14857D77C4}" type="presParOf" srcId="{D1621F34-5C99-4690-A620-33C889782C86}" destId="{48016E40-A668-48E2-B2B9-406B142D745D}" srcOrd="0" destOrd="0" presId="urn:microsoft.com/office/officeart/2005/8/layout/orgChart1"/>
    <dgm:cxn modelId="{06DD4D52-E170-416E-ABFE-98B0121E77CB}" type="presParOf" srcId="{48016E40-A668-48E2-B2B9-406B142D745D}" destId="{ED7DEC45-144C-4690-915C-BB048EE0BEA5}" srcOrd="0" destOrd="0" presId="urn:microsoft.com/office/officeart/2005/8/layout/orgChart1"/>
    <dgm:cxn modelId="{AB744F88-7428-48E6-8CCA-C6CAA85C5390}" type="presParOf" srcId="{48016E40-A668-48E2-B2B9-406B142D745D}" destId="{1F51BDED-6037-4C50-8A4F-D1F0EEF90C8B}" srcOrd="1" destOrd="0" presId="urn:microsoft.com/office/officeart/2005/8/layout/orgChart1"/>
    <dgm:cxn modelId="{3DCDDFDE-9096-49F6-A318-0B8A25BDB8DC}" type="presParOf" srcId="{D1621F34-5C99-4690-A620-33C889782C86}" destId="{F7F19B47-367A-4564-8301-38EB854319A6}" srcOrd="1" destOrd="0" presId="urn:microsoft.com/office/officeart/2005/8/layout/orgChart1"/>
    <dgm:cxn modelId="{DE55945A-34FC-426E-ADA1-E02AB284A2E6}" type="presParOf" srcId="{D1621F34-5C99-4690-A620-33C889782C86}" destId="{E511500E-B8F5-42CF-A60E-6C8E24DBACC0}" srcOrd="2" destOrd="0" presId="urn:microsoft.com/office/officeart/2005/8/layout/orgChart1"/>
    <dgm:cxn modelId="{9004105F-5706-4609-B34D-AA45B3564387}" type="presParOf" srcId="{BF3AA0B2-8500-42AA-9134-68A43326F250}" destId="{D00F3E96-59FA-47D1-B09C-8F630DA492C4}" srcOrd="6" destOrd="0" presId="urn:microsoft.com/office/officeart/2005/8/layout/orgChart1"/>
    <dgm:cxn modelId="{0F01F9A0-1AB9-4C2E-A8F9-1AC24E17FB59}" type="presParOf" srcId="{BF3AA0B2-8500-42AA-9134-68A43326F250}" destId="{D2900B73-B5C7-4ED8-8238-605566385FB3}" srcOrd="7" destOrd="0" presId="urn:microsoft.com/office/officeart/2005/8/layout/orgChart1"/>
    <dgm:cxn modelId="{0964C1D2-8A1F-483B-80F5-2EB7B638ADA1}" type="presParOf" srcId="{D2900B73-B5C7-4ED8-8238-605566385FB3}" destId="{2EB1BCF4-8CA8-48F7-BA75-5EE6EC2EEDFB}" srcOrd="0" destOrd="0" presId="urn:microsoft.com/office/officeart/2005/8/layout/orgChart1"/>
    <dgm:cxn modelId="{E240E4AE-9642-42F0-822E-DC87C1AB7EAA}" type="presParOf" srcId="{2EB1BCF4-8CA8-48F7-BA75-5EE6EC2EEDFB}" destId="{7D0DA240-191A-4DA4-953A-FFDEB498100A}" srcOrd="0" destOrd="0" presId="urn:microsoft.com/office/officeart/2005/8/layout/orgChart1"/>
    <dgm:cxn modelId="{7F457613-DFFD-4C3C-948E-0BA8309F85D8}" type="presParOf" srcId="{2EB1BCF4-8CA8-48F7-BA75-5EE6EC2EEDFB}" destId="{77723C27-C83E-43CA-AACA-CEC6A385329C}" srcOrd="1" destOrd="0" presId="urn:microsoft.com/office/officeart/2005/8/layout/orgChart1"/>
    <dgm:cxn modelId="{E569F595-40D0-4FC9-A9ED-0957405FB698}" type="presParOf" srcId="{D2900B73-B5C7-4ED8-8238-605566385FB3}" destId="{E8DECCF2-02F9-4B3A-B6D4-33B78C905C11}" srcOrd="1" destOrd="0" presId="urn:microsoft.com/office/officeart/2005/8/layout/orgChart1"/>
    <dgm:cxn modelId="{C0F21BC6-8ED3-4BA6-BBE8-F12CB46BFF0A}" type="presParOf" srcId="{D2900B73-B5C7-4ED8-8238-605566385FB3}" destId="{EDAA940C-B49A-40CC-BFFF-99EF3A0885E6}" srcOrd="2" destOrd="0" presId="urn:microsoft.com/office/officeart/2005/8/layout/orgChart1"/>
    <dgm:cxn modelId="{B6DCDB29-6D09-4068-88BD-CE288D2F2B4B}" type="presParOf" srcId="{BF3AA0B2-8500-42AA-9134-68A43326F250}" destId="{09D1AAA8-DFFA-4829-B108-48AC979F83CA}" srcOrd="8" destOrd="0" presId="urn:microsoft.com/office/officeart/2005/8/layout/orgChart1"/>
    <dgm:cxn modelId="{0C886218-0F2A-43FD-BEAF-6E46AC693B59}" type="presParOf" srcId="{BF3AA0B2-8500-42AA-9134-68A43326F250}" destId="{340FF569-8B00-4101-AEAE-338D2F424420}" srcOrd="9" destOrd="0" presId="urn:microsoft.com/office/officeart/2005/8/layout/orgChart1"/>
    <dgm:cxn modelId="{A1CAE9B5-9A86-4F5B-BE21-76D19FF4EC03}" type="presParOf" srcId="{340FF569-8B00-4101-AEAE-338D2F424420}" destId="{3FE5419E-B683-420C-A1A7-3B842E30F66B}" srcOrd="0" destOrd="0" presId="urn:microsoft.com/office/officeart/2005/8/layout/orgChart1"/>
    <dgm:cxn modelId="{85110488-02E4-4D52-AFA6-409D9DE60A78}" type="presParOf" srcId="{3FE5419E-B683-420C-A1A7-3B842E30F66B}" destId="{9DE6CA88-BB0C-4FD3-87E4-8455B70A6104}" srcOrd="0" destOrd="0" presId="urn:microsoft.com/office/officeart/2005/8/layout/orgChart1"/>
    <dgm:cxn modelId="{5F9C2A65-A4A8-4744-8DF4-454A7F6BF207}" type="presParOf" srcId="{3FE5419E-B683-420C-A1A7-3B842E30F66B}" destId="{357F5D1C-41B8-4226-ACEC-C575F99A58D9}" srcOrd="1" destOrd="0" presId="urn:microsoft.com/office/officeart/2005/8/layout/orgChart1"/>
    <dgm:cxn modelId="{4A9CC5A8-AFD7-4C0F-AD3F-B6A9A9F91291}" type="presParOf" srcId="{340FF569-8B00-4101-AEAE-338D2F424420}" destId="{6916613A-4A31-4B0D-A5D0-88E5BF56186A}" srcOrd="1" destOrd="0" presId="urn:microsoft.com/office/officeart/2005/8/layout/orgChart1"/>
    <dgm:cxn modelId="{0CE082C9-3490-4F4F-847B-46E345390DB9}" type="presParOf" srcId="{340FF569-8B00-4101-AEAE-338D2F424420}" destId="{A0E64913-2361-4009-97DE-31EE2F905B52}" srcOrd="2" destOrd="0" presId="urn:microsoft.com/office/officeart/2005/8/layout/orgChart1"/>
    <dgm:cxn modelId="{1B23FFFD-5032-40AB-9E8C-45B3FC6CC507}" type="presParOf" srcId="{BF3AA0B2-8500-42AA-9134-68A43326F250}" destId="{97339299-5FC0-498B-83ED-C9FED5D9B890}" srcOrd="10" destOrd="0" presId="urn:microsoft.com/office/officeart/2005/8/layout/orgChart1"/>
    <dgm:cxn modelId="{0F6382D8-82B0-4365-BFDD-1910182E59E3}" type="presParOf" srcId="{BF3AA0B2-8500-42AA-9134-68A43326F250}" destId="{71B11233-8655-4DAD-85C6-05BAD3CCF69E}" srcOrd="11" destOrd="0" presId="urn:microsoft.com/office/officeart/2005/8/layout/orgChart1"/>
    <dgm:cxn modelId="{C13CB47C-93BE-436C-BB2A-849E0B17243F}" type="presParOf" srcId="{71B11233-8655-4DAD-85C6-05BAD3CCF69E}" destId="{6F229908-7BA1-406A-AD19-F24C00CD7170}" srcOrd="0" destOrd="0" presId="urn:microsoft.com/office/officeart/2005/8/layout/orgChart1"/>
    <dgm:cxn modelId="{3216DE67-9E2E-4443-B932-3CCC688051BF}" type="presParOf" srcId="{6F229908-7BA1-406A-AD19-F24C00CD7170}" destId="{CBFA4E04-87C1-4AF2-9F0E-6D3E1A9B7289}" srcOrd="0" destOrd="0" presId="urn:microsoft.com/office/officeart/2005/8/layout/orgChart1"/>
    <dgm:cxn modelId="{F867091B-16C6-462A-9DCE-5F5B806273C5}" type="presParOf" srcId="{6F229908-7BA1-406A-AD19-F24C00CD7170}" destId="{1B2F8149-372D-4226-A942-99459BE3F318}" srcOrd="1" destOrd="0" presId="urn:microsoft.com/office/officeart/2005/8/layout/orgChart1"/>
    <dgm:cxn modelId="{0725DE2A-7499-4AAD-96D3-C4BE84269F6A}" type="presParOf" srcId="{71B11233-8655-4DAD-85C6-05BAD3CCF69E}" destId="{A22FD50B-AF64-4B09-9E99-294C462C4CBF}" srcOrd="1" destOrd="0" presId="urn:microsoft.com/office/officeart/2005/8/layout/orgChart1"/>
    <dgm:cxn modelId="{37B87142-DD6B-4CD4-A061-2BBADBDECFE0}" type="presParOf" srcId="{71B11233-8655-4DAD-85C6-05BAD3CCF69E}" destId="{455E0EC5-10AD-449A-92AD-CFE1D045A265}" srcOrd="2" destOrd="0" presId="urn:microsoft.com/office/officeart/2005/8/layout/orgChart1"/>
    <dgm:cxn modelId="{99E1D05B-03AF-4EEC-82BC-3B7DB686CFF1}" type="presParOf" srcId="{D2B730F8-3D7A-4490-BDF0-FB28F3B8939E}" destId="{49CA3A67-2F71-4436-8F26-51165ECFC20A}"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75275FD-7403-4689-88E4-5B17C42560F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851E71B-0942-421E-B012-786EB64F722C}">
      <dgm:prSet phldrT="[Text]" phldr="0" custT="1"/>
      <dgm:spPr/>
      <dgm:t>
        <a:bodyPr/>
        <a:lstStyle/>
        <a:p>
          <a:pPr rtl="0"/>
          <a:r>
            <a:rPr lang="en-US" sz="1400" dirty="0">
              <a:latin typeface="Arial" panose="020B0604020202020204" pitchFamily="34" charset="0"/>
              <a:cs typeface="Arial" panose="020B0604020202020204" pitchFamily="34" charset="0"/>
            </a:rPr>
            <a:t>Foreign Labor Certified Employers</a:t>
          </a:r>
        </a:p>
      </dgm:t>
    </dgm:pt>
    <dgm:pt modelId="{480C00BE-C8E8-463D-AC82-CA06584638A4}" type="parTrans" cxnId="{9523BE23-00A5-4E0F-8564-C3C85D69D98F}">
      <dgm:prSet/>
      <dgm:spPr/>
      <dgm:t>
        <a:bodyPr/>
        <a:lstStyle/>
        <a:p>
          <a:endParaRPr lang="en-US"/>
        </a:p>
      </dgm:t>
    </dgm:pt>
    <dgm:pt modelId="{DC22E493-C46D-4C8A-8F5F-8D83A5AB7144}" type="sibTrans" cxnId="{9523BE23-00A5-4E0F-8564-C3C85D69D98F}">
      <dgm:prSet/>
      <dgm:spPr/>
      <dgm:t>
        <a:bodyPr/>
        <a:lstStyle/>
        <a:p>
          <a:endParaRPr lang="en-US"/>
        </a:p>
      </dgm:t>
    </dgm:pt>
    <dgm:pt modelId="{31E637DC-D8F4-4D9A-80C8-F5AB786CF350}">
      <dgm:prSet phldrT="[Text]" phldr="0" custT="1"/>
      <dgm:spPr/>
      <dgm:t>
        <a:bodyPr/>
        <a:lstStyle/>
        <a:p>
          <a:pPr rtl="0"/>
          <a:r>
            <a:rPr lang="en-US" sz="2800" b="1" dirty="0">
              <a:latin typeface="Arial" panose="020B0604020202020204" pitchFamily="34" charset="0"/>
              <a:cs typeface="Arial" panose="020B0604020202020204" pitchFamily="34" charset="0"/>
            </a:rPr>
            <a:t>7,366 </a:t>
          </a:r>
        </a:p>
      </dgm:t>
    </dgm:pt>
    <dgm:pt modelId="{0B4467E0-07DC-4E92-9B8C-F5B5A6B07D8D}" type="parTrans" cxnId="{42AF3F0C-A36E-410C-9ADA-D8A50F58C5D5}">
      <dgm:prSet/>
      <dgm:spPr/>
      <dgm:t>
        <a:bodyPr/>
        <a:lstStyle/>
        <a:p>
          <a:endParaRPr lang="en-US"/>
        </a:p>
      </dgm:t>
    </dgm:pt>
    <dgm:pt modelId="{4F55E064-9D37-4970-81B6-FCC7759737AE}" type="sibTrans" cxnId="{42AF3F0C-A36E-410C-9ADA-D8A50F58C5D5}">
      <dgm:prSet/>
      <dgm:spPr/>
      <dgm:t>
        <a:bodyPr/>
        <a:lstStyle/>
        <a:p>
          <a:endParaRPr lang="en-US"/>
        </a:p>
      </dgm:t>
    </dgm:pt>
    <dgm:pt modelId="{EF07601B-B997-4148-9D66-721800CDBB18}">
      <dgm:prSet phldrT="[Text]" phldr="0" custT="1"/>
      <dgm:spPr/>
      <dgm:t>
        <a:bodyPr/>
        <a:lstStyle/>
        <a:p>
          <a:pPr rtl="0"/>
          <a:r>
            <a:rPr lang="en-US" sz="1400" dirty="0">
              <a:latin typeface="Arial" panose="020B0604020202020204" pitchFamily="34" charset="0"/>
              <a:cs typeface="Arial" panose="020B0604020202020204" pitchFamily="34" charset="0"/>
            </a:rPr>
            <a:t>H-2A Visa Applications</a:t>
          </a:r>
        </a:p>
      </dgm:t>
    </dgm:pt>
    <dgm:pt modelId="{C1A190AF-1322-4A25-88CC-FD673DE11662}" type="parTrans" cxnId="{DB048378-9C3D-458C-92DF-20F45D37ABF2}">
      <dgm:prSet/>
      <dgm:spPr/>
      <dgm:t>
        <a:bodyPr/>
        <a:lstStyle/>
        <a:p>
          <a:endParaRPr lang="en-US"/>
        </a:p>
      </dgm:t>
    </dgm:pt>
    <dgm:pt modelId="{D7E4ACEF-0663-42C8-A106-C4DFB561B2CB}" type="sibTrans" cxnId="{DB048378-9C3D-458C-92DF-20F45D37ABF2}">
      <dgm:prSet/>
      <dgm:spPr/>
      <dgm:t>
        <a:bodyPr/>
        <a:lstStyle/>
        <a:p>
          <a:endParaRPr lang="en-US"/>
        </a:p>
      </dgm:t>
    </dgm:pt>
    <dgm:pt modelId="{EF34B086-9478-4499-AF8E-8CA423BCD024}">
      <dgm:prSet phldrT="[Text]" phldr="0" custT="1"/>
      <dgm:spPr/>
      <dgm:t>
        <a:bodyPr/>
        <a:lstStyle/>
        <a:p>
          <a:r>
            <a:rPr lang="en-US" sz="2800" b="1" dirty="0">
              <a:latin typeface="Arial" panose="020B0604020202020204" pitchFamily="34" charset="0"/>
              <a:cs typeface="Arial" panose="020B0604020202020204" pitchFamily="34" charset="0"/>
            </a:rPr>
            <a:t>1,887</a:t>
          </a:r>
        </a:p>
      </dgm:t>
    </dgm:pt>
    <dgm:pt modelId="{580868F7-6201-4806-B4A4-17CD2D62CAAA}" type="parTrans" cxnId="{335C45D1-1BF4-4302-AEFD-D2A6D16E2DDA}">
      <dgm:prSet/>
      <dgm:spPr/>
      <dgm:t>
        <a:bodyPr/>
        <a:lstStyle/>
        <a:p>
          <a:endParaRPr lang="en-US"/>
        </a:p>
      </dgm:t>
    </dgm:pt>
    <dgm:pt modelId="{15BB36E6-A9E2-4A88-8A0B-FA0CF3E12F31}" type="sibTrans" cxnId="{335C45D1-1BF4-4302-AEFD-D2A6D16E2DDA}">
      <dgm:prSet/>
      <dgm:spPr/>
      <dgm:t>
        <a:bodyPr/>
        <a:lstStyle/>
        <a:p>
          <a:endParaRPr lang="en-US"/>
        </a:p>
      </dgm:t>
    </dgm:pt>
    <dgm:pt modelId="{DE925616-79CC-4803-96C3-9AD7FC1E0104}">
      <dgm:prSet phldr="0" custT="1"/>
      <dgm:spPr/>
      <dgm:t>
        <a:bodyPr/>
        <a:lstStyle/>
        <a:p>
          <a:pPr rtl="0"/>
          <a:r>
            <a:rPr lang="en-US" sz="1400" dirty="0">
              <a:latin typeface="Arial" panose="020B0604020202020204" pitchFamily="34" charset="0"/>
              <a:cs typeface="Arial" panose="020B0604020202020204" pitchFamily="34" charset="0"/>
            </a:rPr>
            <a:t>RESEA Orientations</a:t>
          </a:r>
        </a:p>
      </dgm:t>
    </dgm:pt>
    <dgm:pt modelId="{06CF9665-B226-4DCF-9448-CA4647FACDBD}" type="parTrans" cxnId="{E021E714-C79B-4E6E-9EC9-848785846A94}">
      <dgm:prSet/>
      <dgm:spPr/>
      <dgm:t>
        <a:bodyPr/>
        <a:lstStyle/>
        <a:p>
          <a:endParaRPr lang="en-US"/>
        </a:p>
      </dgm:t>
    </dgm:pt>
    <dgm:pt modelId="{BA74057F-4FDE-4456-9974-6F9429A20B7A}" type="sibTrans" cxnId="{E021E714-C79B-4E6E-9EC9-848785846A94}">
      <dgm:prSet/>
      <dgm:spPr/>
      <dgm:t>
        <a:bodyPr/>
        <a:lstStyle/>
        <a:p>
          <a:endParaRPr lang="en-US"/>
        </a:p>
      </dgm:t>
    </dgm:pt>
    <dgm:pt modelId="{0AECC4E6-692D-42E9-8C81-2B342C01A0C8}">
      <dgm:prSet phldr="0" custT="1"/>
      <dgm:spPr/>
      <dgm:t>
        <a:bodyPr/>
        <a:lstStyle/>
        <a:p>
          <a:pPr rtl="0"/>
          <a:r>
            <a:rPr lang="en-US" sz="2800" b="1" dirty="0">
              <a:latin typeface="Arial" panose="020B0604020202020204" pitchFamily="34" charset="0"/>
              <a:cs typeface="Arial" panose="020B0604020202020204" pitchFamily="34" charset="0"/>
            </a:rPr>
            <a:t>1,917</a:t>
          </a:r>
        </a:p>
      </dgm:t>
    </dgm:pt>
    <dgm:pt modelId="{28D9C694-DF6B-40CF-A736-53F9DB5B2EE3}" type="parTrans" cxnId="{8D346917-ABFC-4EBD-9D0D-1FBBF51AB4C7}">
      <dgm:prSet/>
      <dgm:spPr/>
      <dgm:t>
        <a:bodyPr/>
        <a:lstStyle/>
        <a:p>
          <a:endParaRPr lang="en-US"/>
        </a:p>
      </dgm:t>
    </dgm:pt>
    <dgm:pt modelId="{9CFB1F2F-2576-4D67-87F3-141A15621947}" type="sibTrans" cxnId="{8D346917-ABFC-4EBD-9D0D-1FBBF51AB4C7}">
      <dgm:prSet/>
      <dgm:spPr/>
      <dgm:t>
        <a:bodyPr/>
        <a:lstStyle/>
        <a:p>
          <a:endParaRPr lang="en-US"/>
        </a:p>
      </dgm:t>
    </dgm:pt>
    <dgm:pt modelId="{96F5E4A5-851E-4688-A47A-617C02B803B4}">
      <dgm:prSet phldr="0" custT="1"/>
      <dgm:spPr/>
      <dgm:t>
        <a:bodyPr/>
        <a:lstStyle/>
        <a:p>
          <a:pPr rtl="0"/>
          <a:r>
            <a:rPr lang="en-US" sz="1400" dirty="0">
              <a:latin typeface="Arial" panose="020B0604020202020204" pitchFamily="34" charset="0"/>
              <a:cs typeface="Arial" panose="020B0604020202020204" pitchFamily="34" charset="0"/>
            </a:rPr>
            <a:t>Individualized Employment Plans Completed</a:t>
          </a:r>
        </a:p>
      </dgm:t>
    </dgm:pt>
    <dgm:pt modelId="{8F69080D-557E-4F9D-BE30-5176670D7831}" type="parTrans" cxnId="{FF4E781E-44F5-410C-B590-3124D599E5D6}">
      <dgm:prSet/>
      <dgm:spPr/>
      <dgm:t>
        <a:bodyPr/>
        <a:lstStyle/>
        <a:p>
          <a:endParaRPr lang="en-US"/>
        </a:p>
      </dgm:t>
    </dgm:pt>
    <dgm:pt modelId="{D5D88C01-A850-4D7C-A596-24F245F09065}" type="sibTrans" cxnId="{FF4E781E-44F5-410C-B590-3124D599E5D6}">
      <dgm:prSet/>
      <dgm:spPr/>
      <dgm:t>
        <a:bodyPr/>
        <a:lstStyle/>
        <a:p>
          <a:endParaRPr lang="en-US"/>
        </a:p>
      </dgm:t>
    </dgm:pt>
    <dgm:pt modelId="{A37781BD-9470-4C5E-8640-ADD126833C60}">
      <dgm:prSet phldr="0" custT="1"/>
      <dgm:spPr/>
      <dgm:t>
        <a:bodyPr/>
        <a:lstStyle/>
        <a:p>
          <a:pPr rtl="0"/>
          <a:r>
            <a:rPr lang="en-US" sz="2800" b="1" dirty="0">
              <a:latin typeface="Arial" panose="020B0604020202020204" pitchFamily="34" charset="0"/>
              <a:cs typeface="Arial" panose="020B0604020202020204" pitchFamily="34" charset="0"/>
            </a:rPr>
            <a:t>4,090</a:t>
          </a:r>
        </a:p>
      </dgm:t>
    </dgm:pt>
    <dgm:pt modelId="{A7D607D9-B470-4B55-96D6-1943A1513901}" type="parTrans" cxnId="{55202264-C657-4D12-8A1A-78B3C1D8D871}">
      <dgm:prSet/>
      <dgm:spPr/>
      <dgm:t>
        <a:bodyPr/>
        <a:lstStyle/>
        <a:p>
          <a:endParaRPr lang="en-US"/>
        </a:p>
      </dgm:t>
    </dgm:pt>
    <dgm:pt modelId="{74781555-CC22-41E0-8D9F-C9FBDBFF41B9}" type="sibTrans" cxnId="{55202264-C657-4D12-8A1A-78B3C1D8D871}">
      <dgm:prSet/>
      <dgm:spPr/>
      <dgm:t>
        <a:bodyPr/>
        <a:lstStyle/>
        <a:p>
          <a:endParaRPr lang="en-US"/>
        </a:p>
      </dgm:t>
    </dgm:pt>
    <dgm:pt modelId="{14981D87-2454-4D62-88A5-B21FF5CCE1D7}">
      <dgm:prSet phldr="0" custT="1"/>
      <dgm:spPr/>
      <dgm:t>
        <a:bodyPr/>
        <a:lstStyle/>
        <a:p>
          <a:pPr rtl="0"/>
          <a:r>
            <a:rPr lang="en-US" sz="1400" dirty="0">
              <a:latin typeface="Arial" panose="020B0604020202020204" pitchFamily="34" charset="0"/>
              <a:cs typeface="Arial" panose="020B0604020202020204" pitchFamily="34" charset="0"/>
            </a:rPr>
            <a:t>Veterans &amp; Transitioning Service Members</a:t>
          </a:r>
        </a:p>
      </dgm:t>
    </dgm:pt>
    <dgm:pt modelId="{0952C701-FB65-49EA-A4BD-5439674BA956}" type="parTrans" cxnId="{1FFD9DFE-79DF-4577-97DE-4B3CF775E85C}">
      <dgm:prSet/>
      <dgm:spPr/>
      <dgm:t>
        <a:bodyPr/>
        <a:lstStyle/>
        <a:p>
          <a:endParaRPr lang="en-US"/>
        </a:p>
      </dgm:t>
    </dgm:pt>
    <dgm:pt modelId="{4ECB7705-51FF-4CD5-AFBF-885C8A94E0F5}" type="sibTrans" cxnId="{1FFD9DFE-79DF-4577-97DE-4B3CF775E85C}">
      <dgm:prSet/>
      <dgm:spPr/>
      <dgm:t>
        <a:bodyPr/>
        <a:lstStyle/>
        <a:p>
          <a:endParaRPr lang="en-US"/>
        </a:p>
      </dgm:t>
    </dgm:pt>
    <dgm:pt modelId="{49C8C878-11CA-4713-A441-014FB6F188E4}">
      <dgm:prSet phldr="0" custT="1"/>
      <dgm:spPr/>
      <dgm:t>
        <a:bodyPr/>
        <a:lstStyle/>
        <a:p>
          <a:pPr rtl="0"/>
          <a:r>
            <a:rPr lang="en-US" sz="2800" b="1" dirty="0">
              <a:latin typeface="Arial" panose="020B0604020202020204" pitchFamily="34" charset="0"/>
              <a:cs typeface="Arial" panose="020B0604020202020204" pitchFamily="34" charset="0"/>
            </a:rPr>
            <a:t>807 </a:t>
          </a:r>
          <a:endParaRPr lang="en-US" sz="1400" dirty="0">
            <a:latin typeface="Arial" panose="020B0604020202020204" pitchFamily="34" charset="0"/>
            <a:cs typeface="Arial" panose="020B0604020202020204" pitchFamily="34" charset="0"/>
          </a:endParaRPr>
        </a:p>
      </dgm:t>
    </dgm:pt>
    <dgm:pt modelId="{D119ECD0-63B7-439A-BEBD-F19F97EFE2E4}" type="parTrans" cxnId="{3108BFFD-5213-4505-979B-F1C43446CF8A}">
      <dgm:prSet/>
      <dgm:spPr/>
      <dgm:t>
        <a:bodyPr/>
        <a:lstStyle/>
        <a:p>
          <a:endParaRPr lang="en-US"/>
        </a:p>
      </dgm:t>
    </dgm:pt>
    <dgm:pt modelId="{4BAD0F0A-6F44-4F98-9D5E-FC993D64B5F6}" type="sibTrans" cxnId="{3108BFFD-5213-4505-979B-F1C43446CF8A}">
      <dgm:prSet/>
      <dgm:spPr/>
      <dgm:t>
        <a:bodyPr/>
        <a:lstStyle/>
        <a:p>
          <a:endParaRPr lang="en-US"/>
        </a:p>
      </dgm:t>
    </dgm:pt>
    <dgm:pt modelId="{B2EA018C-DB9A-44FF-874B-26AF3DCD14DB}" type="pres">
      <dgm:prSet presAssocID="{F75275FD-7403-4689-88E4-5B17C42560FE}" presName="diagram" presStyleCnt="0">
        <dgm:presLayoutVars>
          <dgm:dir/>
          <dgm:resizeHandles val="exact"/>
        </dgm:presLayoutVars>
      </dgm:prSet>
      <dgm:spPr/>
    </dgm:pt>
    <dgm:pt modelId="{340D5172-7F49-46C7-A498-25CE5A301CA0}" type="pres">
      <dgm:prSet presAssocID="{A37781BD-9470-4C5E-8640-ADD126833C60}" presName="node" presStyleLbl="node1" presStyleIdx="0" presStyleCnt="5" custScaleY="167333">
        <dgm:presLayoutVars>
          <dgm:bulletEnabled val="1"/>
        </dgm:presLayoutVars>
      </dgm:prSet>
      <dgm:spPr/>
    </dgm:pt>
    <dgm:pt modelId="{12717EBF-F54A-42EE-BCF2-BEDEA72BE759}" type="pres">
      <dgm:prSet presAssocID="{74781555-CC22-41E0-8D9F-C9FBDBFF41B9}" presName="sibTrans" presStyleCnt="0"/>
      <dgm:spPr/>
    </dgm:pt>
    <dgm:pt modelId="{D314898F-DB19-4BF1-BCFA-4820B190ACCA}" type="pres">
      <dgm:prSet presAssocID="{49C8C878-11CA-4713-A441-014FB6F188E4}" presName="node" presStyleLbl="node1" presStyleIdx="1" presStyleCnt="5" custScaleY="159834">
        <dgm:presLayoutVars>
          <dgm:bulletEnabled val="1"/>
        </dgm:presLayoutVars>
      </dgm:prSet>
      <dgm:spPr/>
    </dgm:pt>
    <dgm:pt modelId="{ACFB80AD-7D5D-4E4C-8E5F-EA60C0670E64}" type="pres">
      <dgm:prSet presAssocID="{4BAD0F0A-6F44-4F98-9D5E-FC993D64B5F6}" presName="sibTrans" presStyleCnt="0"/>
      <dgm:spPr/>
    </dgm:pt>
    <dgm:pt modelId="{BED06BE0-5A92-47E2-8961-88332B80D8DA}" type="pres">
      <dgm:prSet presAssocID="{31E637DC-D8F4-4D9A-80C8-F5AB786CF350}" presName="node" presStyleLbl="node1" presStyleIdx="2" presStyleCnt="5" custScaleY="160449">
        <dgm:presLayoutVars>
          <dgm:bulletEnabled val="1"/>
        </dgm:presLayoutVars>
      </dgm:prSet>
      <dgm:spPr/>
    </dgm:pt>
    <dgm:pt modelId="{3F01E6BC-7FAF-4353-BF0F-F205C514E332}" type="pres">
      <dgm:prSet presAssocID="{4F55E064-9D37-4970-81B6-FCC7759737AE}" presName="sibTrans" presStyleCnt="0"/>
      <dgm:spPr/>
    </dgm:pt>
    <dgm:pt modelId="{834290CC-2A00-48ED-8EBB-EB662AB15F91}" type="pres">
      <dgm:prSet presAssocID="{EF34B086-9478-4499-AF8E-8CA423BCD024}" presName="node" presStyleLbl="node1" presStyleIdx="3" presStyleCnt="5" custScaleY="137946">
        <dgm:presLayoutVars>
          <dgm:bulletEnabled val="1"/>
        </dgm:presLayoutVars>
      </dgm:prSet>
      <dgm:spPr/>
    </dgm:pt>
    <dgm:pt modelId="{826BD42C-5BD5-4399-A8F9-CE46E06563AF}" type="pres">
      <dgm:prSet presAssocID="{15BB36E6-A9E2-4A88-8A0B-FA0CF3E12F31}" presName="sibTrans" presStyleCnt="0"/>
      <dgm:spPr/>
    </dgm:pt>
    <dgm:pt modelId="{829FEB6F-6457-4B8A-B265-404C87D5D8E4}" type="pres">
      <dgm:prSet presAssocID="{0AECC4E6-692D-42E9-8C81-2B342C01A0C8}" presName="node" presStyleLbl="node1" presStyleIdx="4" presStyleCnt="5" custScaleY="137946">
        <dgm:presLayoutVars>
          <dgm:bulletEnabled val="1"/>
        </dgm:presLayoutVars>
      </dgm:prSet>
      <dgm:spPr/>
    </dgm:pt>
  </dgm:ptLst>
  <dgm:cxnLst>
    <dgm:cxn modelId="{42AF3F0C-A36E-410C-9ADA-D8A50F58C5D5}" srcId="{F75275FD-7403-4689-88E4-5B17C42560FE}" destId="{31E637DC-D8F4-4D9A-80C8-F5AB786CF350}" srcOrd="2" destOrd="0" parTransId="{0B4467E0-07DC-4E92-9B8C-F5B5A6B07D8D}" sibTransId="{4F55E064-9D37-4970-81B6-FCC7759737AE}"/>
    <dgm:cxn modelId="{E021E714-C79B-4E6E-9EC9-848785846A94}" srcId="{EF34B086-9478-4499-AF8E-8CA423BCD024}" destId="{DE925616-79CC-4803-96C3-9AD7FC1E0104}" srcOrd="0" destOrd="0" parTransId="{06CF9665-B226-4DCF-9448-CA4647FACDBD}" sibTransId="{BA74057F-4FDE-4456-9974-6F9429A20B7A}"/>
    <dgm:cxn modelId="{06FE4816-B733-4754-80FA-815EDADBAF73}" type="presOf" srcId="{A37781BD-9470-4C5E-8640-ADD126833C60}" destId="{340D5172-7F49-46C7-A498-25CE5A301CA0}" srcOrd="0" destOrd="0" presId="urn:microsoft.com/office/officeart/2005/8/layout/default"/>
    <dgm:cxn modelId="{8D346917-ABFC-4EBD-9D0D-1FBBF51AB4C7}" srcId="{F75275FD-7403-4689-88E4-5B17C42560FE}" destId="{0AECC4E6-692D-42E9-8C81-2B342C01A0C8}" srcOrd="4" destOrd="0" parTransId="{28D9C694-DF6B-40CF-A736-53F9DB5B2EE3}" sibTransId="{9CFB1F2F-2576-4D67-87F3-141A15621947}"/>
    <dgm:cxn modelId="{A554A317-90C8-4C8A-8CFC-A9C81E112C9A}" type="presOf" srcId="{5851E71B-0942-421E-B012-786EB64F722C}" destId="{D314898F-DB19-4BF1-BCFA-4820B190ACCA}" srcOrd="0" destOrd="1" presId="urn:microsoft.com/office/officeart/2005/8/layout/default"/>
    <dgm:cxn modelId="{FF4E781E-44F5-410C-B590-3124D599E5D6}" srcId="{0AECC4E6-692D-42E9-8C81-2B342C01A0C8}" destId="{96F5E4A5-851E-4688-A47A-617C02B803B4}" srcOrd="0" destOrd="0" parTransId="{8F69080D-557E-4F9D-BE30-5176670D7831}" sibTransId="{D5D88C01-A850-4D7C-A596-24F245F09065}"/>
    <dgm:cxn modelId="{07188E1E-D3DD-4C0C-8F9C-5A9C495D3286}" type="presOf" srcId="{EF34B086-9478-4499-AF8E-8CA423BCD024}" destId="{834290CC-2A00-48ED-8EBB-EB662AB15F91}" srcOrd="0" destOrd="0" presId="urn:microsoft.com/office/officeart/2005/8/layout/default"/>
    <dgm:cxn modelId="{9523BE23-00A5-4E0F-8564-C3C85D69D98F}" srcId="{49C8C878-11CA-4713-A441-014FB6F188E4}" destId="{5851E71B-0942-421E-B012-786EB64F722C}" srcOrd="0" destOrd="0" parTransId="{480C00BE-C8E8-463D-AC82-CA06584638A4}" sibTransId="{DC22E493-C46D-4C8A-8F5F-8D83A5AB7144}"/>
    <dgm:cxn modelId="{B6884038-C037-4E9D-BE9A-99F6F9E79508}" type="presOf" srcId="{0AECC4E6-692D-42E9-8C81-2B342C01A0C8}" destId="{829FEB6F-6457-4B8A-B265-404C87D5D8E4}" srcOrd="0" destOrd="0" presId="urn:microsoft.com/office/officeart/2005/8/layout/default"/>
    <dgm:cxn modelId="{7C0BE138-1655-4381-ADA5-AD21FF02EA88}" type="presOf" srcId="{DE925616-79CC-4803-96C3-9AD7FC1E0104}" destId="{834290CC-2A00-48ED-8EBB-EB662AB15F91}" srcOrd="0" destOrd="1" presId="urn:microsoft.com/office/officeart/2005/8/layout/default"/>
    <dgm:cxn modelId="{A6008E3B-0C95-48B4-98DA-7638801AFBF3}" type="presOf" srcId="{14981D87-2454-4D62-88A5-B21FF5CCE1D7}" destId="{340D5172-7F49-46C7-A498-25CE5A301CA0}" srcOrd="0" destOrd="1" presId="urn:microsoft.com/office/officeart/2005/8/layout/default"/>
    <dgm:cxn modelId="{EAFABE3F-C601-43AC-8B4D-E71C119651DF}" type="presOf" srcId="{96F5E4A5-851E-4688-A47A-617C02B803B4}" destId="{829FEB6F-6457-4B8A-B265-404C87D5D8E4}" srcOrd="0" destOrd="1" presId="urn:microsoft.com/office/officeart/2005/8/layout/default"/>
    <dgm:cxn modelId="{D5562B61-48C3-4137-8188-B60CEE8F47E0}" type="presOf" srcId="{EF07601B-B997-4148-9D66-721800CDBB18}" destId="{BED06BE0-5A92-47E2-8961-88332B80D8DA}" srcOrd="0" destOrd="1" presId="urn:microsoft.com/office/officeart/2005/8/layout/default"/>
    <dgm:cxn modelId="{55202264-C657-4D12-8A1A-78B3C1D8D871}" srcId="{F75275FD-7403-4689-88E4-5B17C42560FE}" destId="{A37781BD-9470-4C5E-8640-ADD126833C60}" srcOrd="0" destOrd="0" parTransId="{A7D607D9-B470-4B55-96D6-1943A1513901}" sibTransId="{74781555-CC22-41E0-8D9F-C9FBDBFF41B9}"/>
    <dgm:cxn modelId="{74579D70-CAFA-4FEA-8425-FC2666BC2AED}" type="presOf" srcId="{31E637DC-D8F4-4D9A-80C8-F5AB786CF350}" destId="{BED06BE0-5A92-47E2-8961-88332B80D8DA}" srcOrd="0" destOrd="0" presId="urn:microsoft.com/office/officeart/2005/8/layout/default"/>
    <dgm:cxn modelId="{DB048378-9C3D-458C-92DF-20F45D37ABF2}" srcId="{31E637DC-D8F4-4D9A-80C8-F5AB786CF350}" destId="{EF07601B-B997-4148-9D66-721800CDBB18}" srcOrd="0" destOrd="0" parTransId="{C1A190AF-1322-4A25-88CC-FD673DE11662}" sibTransId="{D7E4ACEF-0663-42C8-A106-C4DFB561B2CB}"/>
    <dgm:cxn modelId="{37568E83-D604-4C95-A4DD-9C947F94C7FD}" type="presOf" srcId="{49C8C878-11CA-4713-A441-014FB6F188E4}" destId="{D314898F-DB19-4BF1-BCFA-4820B190ACCA}" srcOrd="0" destOrd="0" presId="urn:microsoft.com/office/officeart/2005/8/layout/default"/>
    <dgm:cxn modelId="{2C6474B3-8A15-4BEB-9677-A6B1E3BA79C0}" type="presOf" srcId="{F75275FD-7403-4689-88E4-5B17C42560FE}" destId="{B2EA018C-DB9A-44FF-874B-26AF3DCD14DB}" srcOrd="0" destOrd="0" presId="urn:microsoft.com/office/officeart/2005/8/layout/default"/>
    <dgm:cxn modelId="{335C45D1-1BF4-4302-AEFD-D2A6D16E2DDA}" srcId="{F75275FD-7403-4689-88E4-5B17C42560FE}" destId="{EF34B086-9478-4499-AF8E-8CA423BCD024}" srcOrd="3" destOrd="0" parTransId="{580868F7-6201-4806-B4A4-17CD2D62CAAA}" sibTransId="{15BB36E6-A9E2-4A88-8A0B-FA0CF3E12F31}"/>
    <dgm:cxn modelId="{3108BFFD-5213-4505-979B-F1C43446CF8A}" srcId="{F75275FD-7403-4689-88E4-5B17C42560FE}" destId="{49C8C878-11CA-4713-A441-014FB6F188E4}" srcOrd="1" destOrd="0" parTransId="{D119ECD0-63B7-439A-BEBD-F19F97EFE2E4}" sibTransId="{4BAD0F0A-6F44-4F98-9D5E-FC993D64B5F6}"/>
    <dgm:cxn modelId="{1FFD9DFE-79DF-4577-97DE-4B3CF775E85C}" srcId="{A37781BD-9470-4C5E-8640-ADD126833C60}" destId="{14981D87-2454-4D62-88A5-B21FF5CCE1D7}" srcOrd="0" destOrd="0" parTransId="{0952C701-FB65-49EA-A4BD-5439674BA956}" sibTransId="{4ECB7705-51FF-4CD5-AFBF-885C8A94E0F5}"/>
    <dgm:cxn modelId="{D1913EE0-013D-48AF-B567-A3E9AC6DF319}" type="presParOf" srcId="{B2EA018C-DB9A-44FF-874B-26AF3DCD14DB}" destId="{340D5172-7F49-46C7-A498-25CE5A301CA0}" srcOrd="0" destOrd="0" presId="urn:microsoft.com/office/officeart/2005/8/layout/default"/>
    <dgm:cxn modelId="{0A8FCAB2-C1CC-40DB-AB72-E1531A776A80}" type="presParOf" srcId="{B2EA018C-DB9A-44FF-874B-26AF3DCD14DB}" destId="{12717EBF-F54A-42EE-BCF2-BEDEA72BE759}" srcOrd="1" destOrd="0" presId="urn:microsoft.com/office/officeart/2005/8/layout/default"/>
    <dgm:cxn modelId="{29EF69C0-EDC8-4521-9752-FAF249D0FD22}" type="presParOf" srcId="{B2EA018C-DB9A-44FF-874B-26AF3DCD14DB}" destId="{D314898F-DB19-4BF1-BCFA-4820B190ACCA}" srcOrd="2" destOrd="0" presId="urn:microsoft.com/office/officeart/2005/8/layout/default"/>
    <dgm:cxn modelId="{4E22B127-EA7F-4B6B-B936-4608F718B2F9}" type="presParOf" srcId="{B2EA018C-DB9A-44FF-874B-26AF3DCD14DB}" destId="{ACFB80AD-7D5D-4E4C-8E5F-EA60C0670E64}" srcOrd="3" destOrd="0" presId="urn:microsoft.com/office/officeart/2005/8/layout/default"/>
    <dgm:cxn modelId="{B5C14F5C-8472-481E-A464-CB38B3E2C069}" type="presParOf" srcId="{B2EA018C-DB9A-44FF-874B-26AF3DCD14DB}" destId="{BED06BE0-5A92-47E2-8961-88332B80D8DA}" srcOrd="4" destOrd="0" presId="urn:microsoft.com/office/officeart/2005/8/layout/default"/>
    <dgm:cxn modelId="{E18DB847-4736-46ED-9F8F-70FA79148197}" type="presParOf" srcId="{B2EA018C-DB9A-44FF-874B-26AF3DCD14DB}" destId="{3F01E6BC-7FAF-4353-BF0F-F205C514E332}" srcOrd="5" destOrd="0" presId="urn:microsoft.com/office/officeart/2005/8/layout/default"/>
    <dgm:cxn modelId="{802989CF-CA57-4546-B45D-F9E8ACF9595D}" type="presParOf" srcId="{B2EA018C-DB9A-44FF-874B-26AF3DCD14DB}" destId="{834290CC-2A00-48ED-8EBB-EB662AB15F91}" srcOrd="6" destOrd="0" presId="urn:microsoft.com/office/officeart/2005/8/layout/default"/>
    <dgm:cxn modelId="{8D4B4681-C46F-46DB-9F24-A88C5406B2B6}" type="presParOf" srcId="{B2EA018C-DB9A-44FF-874B-26AF3DCD14DB}" destId="{826BD42C-5BD5-4399-A8F9-CE46E06563AF}" srcOrd="7" destOrd="0" presId="urn:microsoft.com/office/officeart/2005/8/layout/default"/>
    <dgm:cxn modelId="{967399EA-C8EA-43B6-BD98-D73DFC4E2BAA}" type="presParOf" srcId="{B2EA018C-DB9A-44FF-874B-26AF3DCD14DB}" destId="{829FEB6F-6457-4B8A-B265-404C87D5D8E4}"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2ED9EA2-EA30-4AE2-8F07-98B2A2F91E9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FDD8EDE-EFD6-4E3D-840E-AE05298BF38B}">
      <dgm:prSet phldrT="[Text]" phldr="0"/>
      <dgm:spPr/>
      <dgm:t>
        <a:bodyPr/>
        <a:lstStyle/>
        <a:p>
          <a:pPr rtl="0"/>
          <a:r>
            <a:rPr lang="en-US" dirty="0">
              <a:latin typeface="Arial" panose="020B0604020202020204" pitchFamily="34" charset="0"/>
              <a:cs typeface="Arial" panose="020B0604020202020204" pitchFamily="34" charset="0"/>
            </a:rPr>
            <a:t>Employer Engagement</a:t>
          </a:r>
        </a:p>
      </dgm:t>
    </dgm:pt>
    <dgm:pt modelId="{6993560D-84E9-48FE-859B-A1A6B06406B3}" type="parTrans" cxnId="{54A4F409-395F-4AA7-A7B4-A78E6FD18BDD}">
      <dgm:prSet/>
      <dgm:spPr/>
      <dgm:t>
        <a:bodyPr/>
        <a:lstStyle/>
        <a:p>
          <a:endParaRPr lang="en-US"/>
        </a:p>
      </dgm:t>
    </dgm:pt>
    <dgm:pt modelId="{0BD6F0F9-4AA0-4390-836D-64DF7677C498}" type="sibTrans" cxnId="{54A4F409-395F-4AA7-A7B4-A78E6FD18BDD}">
      <dgm:prSet/>
      <dgm:spPr/>
      <dgm:t>
        <a:bodyPr/>
        <a:lstStyle/>
        <a:p>
          <a:endParaRPr lang="en-US"/>
        </a:p>
      </dgm:t>
    </dgm:pt>
    <dgm:pt modelId="{5D70004D-6BC2-465D-9774-2CA741DB98F7}">
      <dgm:prSet phldrT="[Text]" phldr="0"/>
      <dgm:spPr/>
      <dgm:t>
        <a:bodyPr/>
        <a:lstStyle/>
        <a:p>
          <a:pPr rtl="0"/>
          <a:r>
            <a:rPr lang="en-US" dirty="0">
              <a:latin typeface="Arial" panose="020B0604020202020204" pitchFamily="34" charset="0"/>
              <a:cs typeface="Arial" panose="020B0604020202020204" pitchFamily="34" charset="0"/>
            </a:rPr>
            <a:t>Workforce Participation</a:t>
          </a:r>
        </a:p>
      </dgm:t>
    </dgm:pt>
    <dgm:pt modelId="{DDFB37ED-3992-4397-B66F-87EBDBD71CE9}" type="parTrans" cxnId="{FDFC1507-BD3C-4835-8776-80D25A9943FF}">
      <dgm:prSet/>
      <dgm:spPr/>
      <dgm:t>
        <a:bodyPr/>
        <a:lstStyle/>
        <a:p>
          <a:endParaRPr lang="en-US"/>
        </a:p>
      </dgm:t>
    </dgm:pt>
    <dgm:pt modelId="{B9258922-922E-4BDB-A941-F4476BB49CE8}" type="sibTrans" cxnId="{FDFC1507-BD3C-4835-8776-80D25A9943FF}">
      <dgm:prSet/>
      <dgm:spPr/>
      <dgm:t>
        <a:bodyPr/>
        <a:lstStyle/>
        <a:p>
          <a:endParaRPr lang="en-US"/>
        </a:p>
      </dgm:t>
    </dgm:pt>
    <dgm:pt modelId="{17905368-2F01-41C1-A0F0-530C99E0B2EF}">
      <dgm:prSet phldr="0"/>
      <dgm:spPr/>
      <dgm:t>
        <a:bodyPr/>
        <a:lstStyle/>
        <a:p>
          <a:pPr rtl="0"/>
          <a:r>
            <a:rPr lang="en-US" dirty="0">
              <a:latin typeface="Arial" panose="020B0604020202020204" pitchFamily="34" charset="0"/>
              <a:cs typeface="Arial" panose="020B0604020202020204" pitchFamily="34" charset="0"/>
            </a:rPr>
            <a:t>Education Attainment</a:t>
          </a:r>
        </a:p>
      </dgm:t>
    </dgm:pt>
    <dgm:pt modelId="{2DC1728B-A575-43D2-92B8-DEEF940CD115}" type="parTrans" cxnId="{AB279F97-BF4E-46C2-9AD0-348267444FD0}">
      <dgm:prSet/>
      <dgm:spPr/>
      <dgm:t>
        <a:bodyPr/>
        <a:lstStyle/>
        <a:p>
          <a:endParaRPr lang="en-US"/>
        </a:p>
      </dgm:t>
    </dgm:pt>
    <dgm:pt modelId="{2AD06CF4-EC0E-4288-8354-50A5F0A10411}" type="sibTrans" cxnId="{AB279F97-BF4E-46C2-9AD0-348267444FD0}">
      <dgm:prSet/>
      <dgm:spPr/>
      <dgm:t>
        <a:bodyPr/>
        <a:lstStyle/>
        <a:p>
          <a:endParaRPr lang="en-US"/>
        </a:p>
      </dgm:t>
    </dgm:pt>
    <dgm:pt modelId="{DD7A23C7-A30C-417C-AB21-631C5DF86B44}">
      <dgm:prSet phldr="0"/>
      <dgm:spPr/>
      <dgm:t>
        <a:bodyPr/>
        <a:lstStyle/>
        <a:p>
          <a:pPr rtl="0"/>
          <a:r>
            <a:rPr lang="en-US" dirty="0">
              <a:latin typeface="Arial" panose="020B0604020202020204" pitchFamily="34" charset="0"/>
              <a:cs typeface="Arial" panose="020B0604020202020204" pitchFamily="34" charset="0"/>
            </a:rPr>
            <a:t>Resource Alignment</a:t>
          </a:r>
        </a:p>
      </dgm:t>
    </dgm:pt>
    <dgm:pt modelId="{3B713082-D3CE-4138-9259-41A60140D59E}" type="parTrans" cxnId="{A499B7BF-EBAE-4A23-84E8-7DF8FA5225A1}">
      <dgm:prSet/>
      <dgm:spPr/>
      <dgm:t>
        <a:bodyPr/>
        <a:lstStyle/>
        <a:p>
          <a:endParaRPr lang="en-US"/>
        </a:p>
      </dgm:t>
    </dgm:pt>
    <dgm:pt modelId="{19FE125B-AC6A-453E-9034-C60AB97F79D7}" type="sibTrans" cxnId="{A499B7BF-EBAE-4A23-84E8-7DF8FA5225A1}">
      <dgm:prSet/>
      <dgm:spPr/>
      <dgm:t>
        <a:bodyPr/>
        <a:lstStyle/>
        <a:p>
          <a:endParaRPr lang="en-US"/>
        </a:p>
      </dgm:t>
    </dgm:pt>
    <dgm:pt modelId="{6AE49B4B-7572-4DB4-ACBF-88AB057E98A9}" type="pres">
      <dgm:prSet presAssocID="{82ED9EA2-EA30-4AE2-8F07-98B2A2F91E9D}" presName="diagram" presStyleCnt="0">
        <dgm:presLayoutVars>
          <dgm:dir/>
          <dgm:resizeHandles val="exact"/>
        </dgm:presLayoutVars>
      </dgm:prSet>
      <dgm:spPr/>
    </dgm:pt>
    <dgm:pt modelId="{01FFFC05-DF8F-4424-A91E-6155FC8FFAEB}" type="pres">
      <dgm:prSet presAssocID="{7FDD8EDE-EFD6-4E3D-840E-AE05298BF38B}" presName="node" presStyleLbl="node1" presStyleIdx="0" presStyleCnt="4">
        <dgm:presLayoutVars>
          <dgm:bulletEnabled val="1"/>
        </dgm:presLayoutVars>
      </dgm:prSet>
      <dgm:spPr/>
    </dgm:pt>
    <dgm:pt modelId="{54ECFBEF-CD77-40D6-92F2-3965A7B8E5FA}" type="pres">
      <dgm:prSet presAssocID="{0BD6F0F9-4AA0-4390-836D-64DF7677C498}" presName="sibTrans" presStyleCnt="0"/>
      <dgm:spPr/>
    </dgm:pt>
    <dgm:pt modelId="{DB9CDB7B-9656-4FAE-8E10-CB805113A102}" type="pres">
      <dgm:prSet presAssocID="{17905368-2F01-41C1-A0F0-530C99E0B2EF}" presName="node" presStyleLbl="node1" presStyleIdx="1" presStyleCnt="4">
        <dgm:presLayoutVars>
          <dgm:bulletEnabled val="1"/>
        </dgm:presLayoutVars>
      </dgm:prSet>
      <dgm:spPr/>
    </dgm:pt>
    <dgm:pt modelId="{2D2CDC2C-9421-4550-A2DF-EEA9878DB409}" type="pres">
      <dgm:prSet presAssocID="{2AD06CF4-EC0E-4288-8354-50A5F0A10411}" presName="sibTrans" presStyleCnt="0"/>
      <dgm:spPr/>
    </dgm:pt>
    <dgm:pt modelId="{6E6C86C7-796C-4080-810A-C6195B830784}" type="pres">
      <dgm:prSet presAssocID="{5D70004D-6BC2-465D-9774-2CA741DB98F7}" presName="node" presStyleLbl="node1" presStyleIdx="2" presStyleCnt="4">
        <dgm:presLayoutVars>
          <dgm:bulletEnabled val="1"/>
        </dgm:presLayoutVars>
      </dgm:prSet>
      <dgm:spPr/>
    </dgm:pt>
    <dgm:pt modelId="{ACB2CE00-9E48-441B-90BB-135AF62906F0}" type="pres">
      <dgm:prSet presAssocID="{B9258922-922E-4BDB-A941-F4476BB49CE8}" presName="sibTrans" presStyleCnt="0"/>
      <dgm:spPr/>
    </dgm:pt>
    <dgm:pt modelId="{E2E1E634-347D-49D7-8C8A-1B997E4B2DCE}" type="pres">
      <dgm:prSet presAssocID="{DD7A23C7-A30C-417C-AB21-631C5DF86B44}" presName="node" presStyleLbl="node1" presStyleIdx="3" presStyleCnt="4">
        <dgm:presLayoutVars>
          <dgm:bulletEnabled val="1"/>
        </dgm:presLayoutVars>
      </dgm:prSet>
      <dgm:spPr/>
    </dgm:pt>
  </dgm:ptLst>
  <dgm:cxnLst>
    <dgm:cxn modelId="{FDFC1507-BD3C-4835-8776-80D25A9943FF}" srcId="{82ED9EA2-EA30-4AE2-8F07-98B2A2F91E9D}" destId="{5D70004D-6BC2-465D-9774-2CA741DB98F7}" srcOrd="2" destOrd="0" parTransId="{DDFB37ED-3992-4397-B66F-87EBDBD71CE9}" sibTransId="{B9258922-922E-4BDB-A941-F4476BB49CE8}"/>
    <dgm:cxn modelId="{54A4F409-395F-4AA7-A7B4-A78E6FD18BDD}" srcId="{82ED9EA2-EA30-4AE2-8F07-98B2A2F91E9D}" destId="{7FDD8EDE-EFD6-4E3D-840E-AE05298BF38B}" srcOrd="0" destOrd="0" parTransId="{6993560D-84E9-48FE-859B-A1A6B06406B3}" sibTransId="{0BD6F0F9-4AA0-4390-836D-64DF7677C498}"/>
    <dgm:cxn modelId="{04EC072B-6DDA-4CC4-AAD3-EA6D38EC1E53}" type="presOf" srcId="{5D70004D-6BC2-465D-9774-2CA741DB98F7}" destId="{6E6C86C7-796C-4080-810A-C6195B830784}" srcOrd="0" destOrd="0" presId="urn:microsoft.com/office/officeart/2005/8/layout/default"/>
    <dgm:cxn modelId="{4C78476D-39CD-4C7B-8F80-D5001471EF78}" type="presOf" srcId="{7FDD8EDE-EFD6-4E3D-840E-AE05298BF38B}" destId="{01FFFC05-DF8F-4424-A91E-6155FC8FFAEB}" srcOrd="0" destOrd="0" presId="urn:microsoft.com/office/officeart/2005/8/layout/default"/>
    <dgm:cxn modelId="{AB279F97-BF4E-46C2-9AD0-348267444FD0}" srcId="{82ED9EA2-EA30-4AE2-8F07-98B2A2F91E9D}" destId="{17905368-2F01-41C1-A0F0-530C99E0B2EF}" srcOrd="1" destOrd="0" parTransId="{2DC1728B-A575-43D2-92B8-DEEF940CD115}" sibTransId="{2AD06CF4-EC0E-4288-8354-50A5F0A10411}"/>
    <dgm:cxn modelId="{A499B7BF-EBAE-4A23-84E8-7DF8FA5225A1}" srcId="{82ED9EA2-EA30-4AE2-8F07-98B2A2F91E9D}" destId="{DD7A23C7-A30C-417C-AB21-631C5DF86B44}" srcOrd="3" destOrd="0" parTransId="{3B713082-D3CE-4138-9259-41A60140D59E}" sibTransId="{19FE125B-AC6A-453E-9034-C60AB97F79D7}"/>
    <dgm:cxn modelId="{583402C7-2B91-4B85-83D2-7C715AA1A67F}" type="presOf" srcId="{82ED9EA2-EA30-4AE2-8F07-98B2A2F91E9D}" destId="{6AE49B4B-7572-4DB4-ACBF-88AB057E98A9}" srcOrd="0" destOrd="0" presId="urn:microsoft.com/office/officeart/2005/8/layout/default"/>
    <dgm:cxn modelId="{4C7E1CC7-3D8F-4C3A-96B1-1A344CA8D6BB}" type="presOf" srcId="{DD7A23C7-A30C-417C-AB21-631C5DF86B44}" destId="{E2E1E634-347D-49D7-8C8A-1B997E4B2DCE}" srcOrd="0" destOrd="0" presId="urn:microsoft.com/office/officeart/2005/8/layout/default"/>
    <dgm:cxn modelId="{E60376D9-4267-4DC6-920C-85963C19EE46}" type="presOf" srcId="{17905368-2F01-41C1-A0F0-530C99E0B2EF}" destId="{DB9CDB7B-9656-4FAE-8E10-CB805113A102}" srcOrd="0" destOrd="0" presId="urn:microsoft.com/office/officeart/2005/8/layout/default"/>
    <dgm:cxn modelId="{D88CD9A0-94D4-48B3-A477-884BFF61B190}" type="presParOf" srcId="{6AE49B4B-7572-4DB4-ACBF-88AB057E98A9}" destId="{01FFFC05-DF8F-4424-A91E-6155FC8FFAEB}" srcOrd="0" destOrd="0" presId="urn:microsoft.com/office/officeart/2005/8/layout/default"/>
    <dgm:cxn modelId="{FED35BCF-C0A2-4DFB-8941-37510C24F33B}" type="presParOf" srcId="{6AE49B4B-7572-4DB4-ACBF-88AB057E98A9}" destId="{54ECFBEF-CD77-40D6-92F2-3965A7B8E5FA}" srcOrd="1" destOrd="0" presId="urn:microsoft.com/office/officeart/2005/8/layout/default"/>
    <dgm:cxn modelId="{1939E2FD-16F4-41ED-BE0D-BB47F5155AFE}" type="presParOf" srcId="{6AE49B4B-7572-4DB4-ACBF-88AB057E98A9}" destId="{DB9CDB7B-9656-4FAE-8E10-CB805113A102}" srcOrd="2" destOrd="0" presId="urn:microsoft.com/office/officeart/2005/8/layout/default"/>
    <dgm:cxn modelId="{80D2E241-0969-4FE5-89B4-479DBC365A4D}" type="presParOf" srcId="{6AE49B4B-7572-4DB4-ACBF-88AB057E98A9}" destId="{2D2CDC2C-9421-4550-A2DF-EEA9878DB409}" srcOrd="3" destOrd="0" presId="urn:microsoft.com/office/officeart/2005/8/layout/default"/>
    <dgm:cxn modelId="{70F9621F-920A-42F5-85B6-DCB87B49F113}" type="presParOf" srcId="{6AE49B4B-7572-4DB4-ACBF-88AB057E98A9}" destId="{6E6C86C7-796C-4080-810A-C6195B830784}" srcOrd="4" destOrd="0" presId="urn:microsoft.com/office/officeart/2005/8/layout/default"/>
    <dgm:cxn modelId="{B0E41116-3817-47C1-AA0F-DA01964C6D42}" type="presParOf" srcId="{6AE49B4B-7572-4DB4-ACBF-88AB057E98A9}" destId="{ACB2CE00-9E48-441B-90BB-135AF62906F0}" srcOrd="5" destOrd="0" presId="urn:microsoft.com/office/officeart/2005/8/layout/default"/>
    <dgm:cxn modelId="{C3435D9F-8E31-4D9E-9F28-72EF37F967BA}" type="presParOf" srcId="{6AE49B4B-7572-4DB4-ACBF-88AB057E98A9}" destId="{E2E1E634-347D-49D7-8C8A-1B997E4B2DCE}"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ED9EA2-EA30-4AE2-8F07-98B2A2F91E9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FDD8EDE-EFD6-4E3D-840E-AE05298BF38B}">
      <dgm:prSet phldrT="[Text]" phldr="0"/>
      <dgm:spPr/>
      <dgm:t>
        <a:bodyPr/>
        <a:lstStyle/>
        <a:p>
          <a:pPr rtl="0"/>
          <a:r>
            <a:rPr lang="en-US" dirty="0">
              <a:latin typeface="Arial" panose="020B0604020202020204" pitchFamily="34" charset="0"/>
              <a:cs typeface="Arial" panose="020B0604020202020204" pitchFamily="34" charset="0"/>
            </a:rPr>
            <a:t>Employer Engagement</a:t>
          </a:r>
        </a:p>
      </dgm:t>
    </dgm:pt>
    <dgm:pt modelId="{6993560D-84E9-48FE-859B-A1A6B06406B3}" type="parTrans" cxnId="{54A4F409-395F-4AA7-A7B4-A78E6FD18BDD}">
      <dgm:prSet/>
      <dgm:spPr/>
      <dgm:t>
        <a:bodyPr/>
        <a:lstStyle/>
        <a:p>
          <a:endParaRPr lang="en-US"/>
        </a:p>
      </dgm:t>
    </dgm:pt>
    <dgm:pt modelId="{0BD6F0F9-4AA0-4390-836D-64DF7677C498}" type="sibTrans" cxnId="{54A4F409-395F-4AA7-A7B4-A78E6FD18BDD}">
      <dgm:prSet/>
      <dgm:spPr/>
      <dgm:t>
        <a:bodyPr/>
        <a:lstStyle/>
        <a:p>
          <a:endParaRPr lang="en-US"/>
        </a:p>
      </dgm:t>
    </dgm:pt>
    <dgm:pt modelId="{5D70004D-6BC2-465D-9774-2CA741DB98F7}">
      <dgm:prSet phldrT="[Text]" phldr="0"/>
      <dgm:spPr/>
      <dgm:t>
        <a:bodyPr/>
        <a:lstStyle/>
        <a:p>
          <a:pPr rtl="0"/>
          <a:r>
            <a:rPr lang="en-US" dirty="0">
              <a:latin typeface="Arial" panose="020B0604020202020204" pitchFamily="34" charset="0"/>
              <a:cs typeface="Arial" panose="020B0604020202020204" pitchFamily="34" charset="0"/>
            </a:rPr>
            <a:t>Workforce Participation</a:t>
          </a:r>
        </a:p>
      </dgm:t>
    </dgm:pt>
    <dgm:pt modelId="{DDFB37ED-3992-4397-B66F-87EBDBD71CE9}" type="parTrans" cxnId="{FDFC1507-BD3C-4835-8776-80D25A9943FF}">
      <dgm:prSet/>
      <dgm:spPr/>
      <dgm:t>
        <a:bodyPr/>
        <a:lstStyle/>
        <a:p>
          <a:endParaRPr lang="en-US"/>
        </a:p>
      </dgm:t>
    </dgm:pt>
    <dgm:pt modelId="{B9258922-922E-4BDB-A941-F4476BB49CE8}" type="sibTrans" cxnId="{FDFC1507-BD3C-4835-8776-80D25A9943FF}">
      <dgm:prSet/>
      <dgm:spPr/>
      <dgm:t>
        <a:bodyPr/>
        <a:lstStyle/>
        <a:p>
          <a:endParaRPr lang="en-US"/>
        </a:p>
      </dgm:t>
    </dgm:pt>
    <dgm:pt modelId="{17905368-2F01-41C1-A0F0-530C99E0B2EF}">
      <dgm:prSet phldr="0"/>
      <dgm:spPr/>
      <dgm:t>
        <a:bodyPr/>
        <a:lstStyle/>
        <a:p>
          <a:pPr rtl="0"/>
          <a:r>
            <a:rPr lang="en-US" dirty="0">
              <a:latin typeface="Arial" panose="020B0604020202020204" pitchFamily="34" charset="0"/>
              <a:cs typeface="Arial" panose="020B0604020202020204" pitchFamily="34" charset="0"/>
            </a:rPr>
            <a:t>Education Attainment</a:t>
          </a:r>
        </a:p>
      </dgm:t>
    </dgm:pt>
    <dgm:pt modelId="{2DC1728B-A575-43D2-92B8-DEEF940CD115}" type="parTrans" cxnId="{AB279F97-BF4E-46C2-9AD0-348267444FD0}">
      <dgm:prSet/>
      <dgm:spPr/>
      <dgm:t>
        <a:bodyPr/>
        <a:lstStyle/>
        <a:p>
          <a:endParaRPr lang="en-US"/>
        </a:p>
      </dgm:t>
    </dgm:pt>
    <dgm:pt modelId="{2AD06CF4-EC0E-4288-8354-50A5F0A10411}" type="sibTrans" cxnId="{AB279F97-BF4E-46C2-9AD0-348267444FD0}">
      <dgm:prSet/>
      <dgm:spPr/>
      <dgm:t>
        <a:bodyPr/>
        <a:lstStyle/>
        <a:p>
          <a:endParaRPr lang="en-US"/>
        </a:p>
      </dgm:t>
    </dgm:pt>
    <dgm:pt modelId="{DD7A23C7-A30C-417C-AB21-631C5DF86B44}">
      <dgm:prSet phldr="0"/>
      <dgm:spPr/>
      <dgm:t>
        <a:bodyPr/>
        <a:lstStyle/>
        <a:p>
          <a:pPr rtl="0"/>
          <a:r>
            <a:rPr lang="en-US" dirty="0">
              <a:latin typeface="Arial" panose="020B0604020202020204" pitchFamily="34" charset="0"/>
              <a:cs typeface="Arial" panose="020B0604020202020204" pitchFamily="34" charset="0"/>
            </a:rPr>
            <a:t>Resource Alignment</a:t>
          </a:r>
        </a:p>
      </dgm:t>
    </dgm:pt>
    <dgm:pt modelId="{3B713082-D3CE-4138-9259-41A60140D59E}" type="parTrans" cxnId="{A499B7BF-EBAE-4A23-84E8-7DF8FA5225A1}">
      <dgm:prSet/>
      <dgm:spPr/>
      <dgm:t>
        <a:bodyPr/>
        <a:lstStyle/>
        <a:p>
          <a:endParaRPr lang="en-US"/>
        </a:p>
      </dgm:t>
    </dgm:pt>
    <dgm:pt modelId="{19FE125B-AC6A-453E-9034-C60AB97F79D7}" type="sibTrans" cxnId="{A499B7BF-EBAE-4A23-84E8-7DF8FA5225A1}">
      <dgm:prSet/>
      <dgm:spPr/>
      <dgm:t>
        <a:bodyPr/>
        <a:lstStyle/>
        <a:p>
          <a:endParaRPr lang="en-US"/>
        </a:p>
      </dgm:t>
    </dgm:pt>
    <dgm:pt modelId="{6AE49B4B-7572-4DB4-ACBF-88AB057E98A9}" type="pres">
      <dgm:prSet presAssocID="{82ED9EA2-EA30-4AE2-8F07-98B2A2F91E9D}" presName="diagram" presStyleCnt="0">
        <dgm:presLayoutVars>
          <dgm:dir/>
          <dgm:resizeHandles val="exact"/>
        </dgm:presLayoutVars>
      </dgm:prSet>
      <dgm:spPr/>
    </dgm:pt>
    <dgm:pt modelId="{01FFFC05-DF8F-4424-A91E-6155FC8FFAEB}" type="pres">
      <dgm:prSet presAssocID="{7FDD8EDE-EFD6-4E3D-840E-AE05298BF38B}" presName="node" presStyleLbl="node1" presStyleIdx="0" presStyleCnt="4">
        <dgm:presLayoutVars>
          <dgm:bulletEnabled val="1"/>
        </dgm:presLayoutVars>
      </dgm:prSet>
      <dgm:spPr/>
    </dgm:pt>
    <dgm:pt modelId="{54ECFBEF-CD77-40D6-92F2-3965A7B8E5FA}" type="pres">
      <dgm:prSet presAssocID="{0BD6F0F9-4AA0-4390-836D-64DF7677C498}" presName="sibTrans" presStyleCnt="0"/>
      <dgm:spPr/>
    </dgm:pt>
    <dgm:pt modelId="{DB9CDB7B-9656-4FAE-8E10-CB805113A102}" type="pres">
      <dgm:prSet presAssocID="{17905368-2F01-41C1-A0F0-530C99E0B2EF}" presName="node" presStyleLbl="node1" presStyleIdx="1" presStyleCnt="4">
        <dgm:presLayoutVars>
          <dgm:bulletEnabled val="1"/>
        </dgm:presLayoutVars>
      </dgm:prSet>
      <dgm:spPr/>
    </dgm:pt>
    <dgm:pt modelId="{2D2CDC2C-9421-4550-A2DF-EEA9878DB409}" type="pres">
      <dgm:prSet presAssocID="{2AD06CF4-EC0E-4288-8354-50A5F0A10411}" presName="sibTrans" presStyleCnt="0"/>
      <dgm:spPr/>
    </dgm:pt>
    <dgm:pt modelId="{6E6C86C7-796C-4080-810A-C6195B830784}" type="pres">
      <dgm:prSet presAssocID="{5D70004D-6BC2-465D-9774-2CA741DB98F7}" presName="node" presStyleLbl="node1" presStyleIdx="2" presStyleCnt="4">
        <dgm:presLayoutVars>
          <dgm:bulletEnabled val="1"/>
        </dgm:presLayoutVars>
      </dgm:prSet>
      <dgm:spPr/>
    </dgm:pt>
    <dgm:pt modelId="{ACB2CE00-9E48-441B-90BB-135AF62906F0}" type="pres">
      <dgm:prSet presAssocID="{B9258922-922E-4BDB-A941-F4476BB49CE8}" presName="sibTrans" presStyleCnt="0"/>
      <dgm:spPr/>
    </dgm:pt>
    <dgm:pt modelId="{E2E1E634-347D-49D7-8C8A-1B997E4B2DCE}" type="pres">
      <dgm:prSet presAssocID="{DD7A23C7-A30C-417C-AB21-631C5DF86B44}" presName="node" presStyleLbl="node1" presStyleIdx="3" presStyleCnt="4">
        <dgm:presLayoutVars>
          <dgm:bulletEnabled val="1"/>
        </dgm:presLayoutVars>
      </dgm:prSet>
      <dgm:spPr/>
    </dgm:pt>
  </dgm:ptLst>
  <dgm:cxnLst>
    <dgm:cxn modelId="{FDFC1507-BD3C-4835-8776-80D25A9943FF}" srcId="{82ED9EA2-EA30-4AE2-8F07-98B2A2F91E9D}" destId="{5D70004D-6BC2-465D-9774-2CA741DB98F7}" srcOrd="2" destOrd="0" parTransId="{DDFB37ED-3992-4397-B66F-87EBDBD71CE9}" sibTransId="{B9258922-922E-4BDB-A941-F4476BB49CE8}"/>
    <dgm:cxn modelId="{54A4F409-395F-4AA7-A7B4-A78E6FD18BDD}" srcId="{82ED9EA2-EA30-4AE2-8F07-98B2A2F91E9D}" destId="{7FDD8EDE-EFD6-4E3D-840E-AE05298BF38B}" srcOrd="0" destOrd="0" parTransId="{6993560D-84E9-48FE-859B-A1A6B06406B3}" sibTransId="{0BD6F0F9-4AA0-4390-836D-64DF7677C498}"/>
    <dgm:cxn modelId="{04EC072B-6DDA-4CC4-AAD3-EA6D38EC1E53}" type="presOf" srcId="{5D70004D-6BC2-465D-9774-2CA741DB98F7}" destId="{6E6C86C7-796C-4080-810A-C6195B830784}" srcOrd="0" destOrd="0" presId="urn:microsoft.com/office/officeart/2005/8/layout/default"/>
    <dgm:cxn modelId="{4C78476D-39CD-4C7B-8F80-D5001471EF78}" type="presOf" srcId="{7FDD8EDE-EFD6-4E3D-840E-AE05298BF38B}" destId="{01FFFC05-DF8F-4424-A91E-6155FC8FFAEB}" srcOrd="0" destOrd="0" presId="urn:microsoft.com/office/officeart/2005/8/layout/default"/>
    <dgm:cxn modelId="{AB279F97-BF4E-46C2-9AD0-348267444FD0}" srcId="{82ED9EA2-EA30-4AE2-8F07-98B2A2F91E9D}" destId="{17905368-2F01-41C1-A0F0-530C99E0B2EF}" srcOrd="1" destOrd="0" parTransId="{2DC1728B-A575-43D2-92B8-DEEF940CD115}" sibTransId="{2AD06CF4-EC0E-4288-8354-50A5F0A10411}"/>
    <dgm:cxn modelId="{A499B7BF-EBAE-4A23-84E8-7DF8FA5225A1}" srcId="{82ED9EA2-EA30-4AE2-8F07-98B2A2F91E9D}" destId="{DD7A23C7-A30C-417C-AB21-631C5DF86B44}" srcOrd="3" destOrd="0" parTransId="{3B713082-D3CE-4138-9259-41A60140D59E}" sibTransId="{19FE125B-AC6A-453E-9034-C60AB97F79D7}"/>
    <dgm:cxn modelId="{583402C7-2B91-4B85-83D2-7C715AA1A67F}" type="presOf" srcId="{82ED9EA2-EA30-4AE2-8F07-98B2A2F91E9D}" destId="{6AE49B4B-7572-4DB4-ACBF-88AB057E98A9}" srcOrd="0" destOrd="0" presId="urn:microsoft.com/office/officeart/2005/8/layout/default"/>
    <dgm:cxn modelId="{4C7E1CC7-3D8F-4C3A-96B1-1A344CA8D6BB}" type="presOf" srcId="{DD7A23C7-A30C-417C-AB21-631C5DF86B44}" destId="{E2E1E634-347D-49D7-8C8A-1B997E4B2DCE}" srcOrd="0" destOrd="0" presId="urn:microsoft.com/office/officeart/2005/8/layout/default"/>
    <dgm:cxn modelId="{E60376D9-4267-4DC6-920C-85963C19EE46}" type="presOf" srcId="{17905368-2F01-41C1-A0F0-530C99E0B2EF}" destId="{DB9CDB7B-9656-4FAE-8E10-CB805113A102}" srcOrd="0" destOrd="0" presId="urn:microsoft.com/office/officeart/2005/8/layout/default"/>
    <dgm:cxn modelId="{D88CD9A0-94D4-48B3-A477-884BFF61B190}" type="presParOf" srcId="{6AE49B4B-7572-4DB4-ACBF-88AB057E98A9}" destId="{01FFFC05-DF8F-4424-A91E-6155FC8FFAEB}" srcOrd="0" destOrd="0" presId="urn:microsoft.com/office/officeart/2005/8/layout/default"/>
    <dgm:cxn modelId="{FED35BCF-C0A2-4DFB-8941-37510C24F33B}" type="presParOf" srcId="{6AE49B4B-7572-4DB4-ACBF-88AB057E98A9}" destId="{54ECFBEF-CD77-40D6-92F2-3965A7B8E5FA}" srcOrd="1" destOrd="0" presId="urn:microsoft.com/office/officeart/2005/8/layout/default"/>
    <dgm:cxn modelId="{1939E2FD-16F4-41ED-BE0D-BB47F5155AFE}" type="presParOf" srcId="{6AE49B4B-7572-4DB4-ACBF-88AB057E98A9}" destId="{DB9CDB7B-9656-4FAE-8E10-CB805113A102}" srcOrd="2" destOrd="0" presId="urn:microsoft.com/office/officeart/2005/8/layout/default"/>
    <dgm:cxn modelId="{80D2E241-0969-4FE5-89B4-479DBC365A4D}" type="presParOf" srcId="{6AE49B4B-7572-4DB4-ACBF-88AB057E98A9}" destId="{2D2CDC2C-9421-4550-A2DF-EEA9878DB409}" srcOrd="3" destOrd="0" presId="urn:microsoft.com/office/officeart/2005/8/layout/default"/>
    <dgm:cxn modelId="{70F9621F-920A-42F5-85B6-DCB87B49F113}" type="presParOf" srcId="{6AE49B4B-7572-4DB4-ACBF-88AB057E98A9}" destId="{6E6C86C7-796C-4080-810A-C6195B830784}" srcOrd="4" destOrd="0" presId="urn:microsoft.com/office/officeart/2005/8/layout/default"/>
    <dgm:cxn modelId="{B0E41116-3817-47C1-AA0F-DA01964C6D42}" type="presParOf" srcId="{6AE49B4B-7572-4DB4-ACBF-88AB057E98A9}" destId="{ACB2CE00-9E48-441B-90BB-135AF62906F0}" srcOrd="5" destOrd="0" presId="urn:microsoft.com/office/officeart/2005/8/layout/default"/>
    <dgm:cxn modelId="{C3435D9F-8E31-4D9E-9F28-72EF37F967BA}" type="presParOf" srcId="{6AE49B4B-7572-4DB4-ACBF-88AB057E98A9}" destId="{E2E1E634-347D-49D7-8C8A-1B997E4B2DCE}"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9D6EBD-1B66-47AA-BCC6-54AF6893F0B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8CA9DC1-8C66-4383-8567-C48B2F869F2C}">
      <dgm:prSet phldrT="[Text]" phldr="0" custT="1"/>
      <dgm:spPr/>
      <dgm:t>
        <a:bodyPr/>
        <a:lstStyle/>
        <a:p>
          <a:pPr rtl="0"/>
          <a:r>
            <a:rPr lang="en-US" sz="2800" b="1" dirty="0">
              <a:latin typeface="Arial" panose="020B0604020202020204" pitchFamily="34" charset="0"/>
              <a:cs typeface="Arial" panose="020B0604020202020204" pitchFamily="34" charset="0"/>
            </a:rPr>
            <a:t>17,016</a:t>
          </a:r>
        </a:p>
      </dgm:t>
    </dgm:pt>
    <dgm:pt modelId="{CAF6C57E-4159-4E16-A26B-E03C7B215008}" type="parTrans" cxnId="{CBBAFCAD-420F-4E20-8449-A635344DD823}">
      <dgm:prSet/>
      <dgm:spPr/>
      <dgm:t>
        <a:bodyPr/>
        <a:lstStyle/>
        <a:p>
          <a:endParaRPr lang="en-US"/>
        </a:p>
      </dgm:t>
    </dgm:pt>
    <dgm:pt modelId="{09BC80C3-E95A-4C15-B2B8-EC10E4DDA3BB}" type="sibTrans" cxnId="{CBBAFCAD-420F-4E20-8449-A635344DD823}">
      <dgm:prSet/>
      <dgm:spPr/>
      <dgm:t>
        <a:bodyPr/>
        <a:lstStyle/>
        <a:p>
          <a:endParaRPr lang="en-US"/>
        </a:p>
      </dgm:t>
    </dgm:pt>
    <dgm:pt modelId="{BBD8D90D-2EAF-4F26-9303-5924D44E2836}">
      <dgm:prSet phldrT="[Text]" phldr="0" custT="1"/>
      <dgm:spPr/>
      <dgm:t>
        <a:bodyPr/>
        <a:lstStyle/>
        <a:p>
          <a:r>
            <a:rPr lang="en-US" sz="2800" b="1" dirty="0">
              <a:latin typeface="Arial" panose="020B0604020202020204" pitchFamily="34" charset="0"/>
              <a:cs typeface="Arial" panose="020B0604020202020204" pitchFamily="34" charset="0"/>
            </a:rPr>
            <a:t>676</a:t>
          </a:r>
        </a:p>
      </dgm:t>
    </dgm:pt>
    <dgm:pt modelId="{42C3D5A3-E944-4B79-8B36-B24F6750D481}" type="parTrans" cxnId="{240ED934-184F-47F4-B898-F3F6503A33D5}">
      <dgm:prSet/>
      <dgm:spPr/>
      <dgm:t>
        <a:bodyPr/>
        <a:lstStyle/>
        <a:p>
          <a:endParaRPr lang="en-US"/>
        </a:p>
      </dgm:t>
    </dgm:pt>
    <dgm:pt modelId="{BBA6683C-24BD-41C0-9501-B39ADBED84C8}" type="sibTrans" cxnId="{240ED934-184F-47F4-B898-F3F6503A33D5}">
      <dgm:prSet/>
      <dgm:spPr/>
      <dgm:t>
        <a:bodyPr/>
        <a:lstStyle/>
        <a:p>
          <a:endParaRPr lang="en-US"/>
        </a:p>
      </dgm:t>
    </dgm:pt>
    <dgm:pt modelId="{C5D5BDF8-EE2C-43E9-94EE-AB4F6F117606}">
      <dgm:prSet phldrT="[Text]" phldr="0"/>
      <dgm:spPr/>
      <dgm:t>
        <a:bodyPr/>
        <a:lstStyle/>
        <a:p>
          <a:pPr rtl="0"/>
          <a:r>
            <a:rPr lang="en-US" sz="2100" dirty="0">
              <a:latin typeface="Arial" panose="020B0604020202020204" pitchFamily="34" charset="0"/>
              <a:cs typeface="Arial" panose="020B0604020202020204" pitchFamily="34" charset="0"/>
            </a:rPr>
            <a:t>Dislocated Worker Participants</a:t>
          </a:r>
        </a:p>
      </dgm:t>
    </dgm:pt>
    <dgm:pt modelId="{4655A45D-7979-46DD-8A64-606283E38C81}" type="parTrans" cxnId="{1B79A010-6EB3-46C8-B486-3B7AFA01D436}">
      <dgm:prSet/>
      <dgm:spPr/>
      <dgm:t>
        <a:bodyPr/>
        <a:lstStyle/>
        <a:p>
          <a:endParaRPr lang="en-US"/>
        </a:p>
      </dgm:t>
    </dgm:pt>
    <dgm:pt modelId="{BDCDDEBC-604C-4230-9252-4FFEE8E798D8}" type="sibTrans" cxnId="{1B79A010-6EB3-46C8-B486-3B7AFA01D436}">
      <dgm:prSet/>
      <dgm:spPr/>
      <dgm:t>
        <a:bodyPr/>
        <a:lstStyle/>
        <a:p>
          <a:endParaRPr lang="en-US"/>
        </a:p>
      </dgm:t>
    </dgm:pt>
    <dgm:pt modelId="{CEC338A8-C7BF-4BEB-A98A-0DAE823F06C0}">
      <dgm:prSet phldrT="[Text]" phldr="0" custT="1"/>
      <dgm:spPr/>
      <dgm:t>
        <a:bodyPr/>
        <a:lstStyle/>
        <a:p>
          <a:pPr rtl="0"/>
          <a:r>
            <a:rPr lang="en-US" sz="2800" b="1" dirty="0">
              <a:latin typeface="Arial" panose="020B0604020202020204" pitchFamily="34" charset="0"/>
              <a:cs typeface="Arial" panose="020B0604020202020204" pitchFamily="34" charset="0"/>
            </a:rPr>
            <a:t>3,040</a:t>
          </a:r>
        </a:p>
      </dgm:t>
    </dgm:pt>
    <dgm:pt modelId="{47B8E720-DFF5-42B1-8FB1-B0E768E967FD}" type="parTrans" cxnId="{A4A5EA90-A4C3-4F0B-9C82-B6CE6C88DA38}">
      <dgm:prSet/>
      <dgm:spPr/>
      <dgm:t>
        <a:bodyPr/>
        <a:lstStyle/>
        <a:p>
          <a:endParaRPr lang="en-US"/>
        </a:p>
      </dgm:t>
    </dgm:pt>
    <dgm:pt modelId="{C92CF22A-C8D5-402A-A193-E723091DCD07}" type="sibTrans" cxnId="{A4A5EA90-A4C3-4F0B-9C82-B6CE6C88DA38}">
      <dgm:prSet/>
      <dgm:spPr/>
      <dgm:t>
        <a:bodyPr/>
        <a:lstStyle/>
        <a:p>
          <a:endParaRPr lang="en-US"/>
        </a:p>
      </dgm:t>
    </dgm:pt>
    <dgm:pt modelId="{A3AE35C9-3B38-4D64-9603-D337D368E989}">
      <dgm:prSet phldr="0"/>
      <dgm:spPr/>
      <dgm:t>
        <a:bodyPr/>
        <a:lstStyle/>
        <a:p>
          <a:pPr rtl="0"/>
          <a:r>
            <a:rPr lang="en-US" sz="2100" dirty="0">
              <a:latin typeface="Arial" panose="020B0604020202020204" pitchFamily="34" charset="0"/>
              <a:cs typeface="Arial" panose="020B0604020202020204" pitchFamily="34" charset="0"/>
            </a:rPr>
            <a:t>Youth &amp; Young Adult Participants</a:t>
          </a:r>
        </a:p>
      </dgm:t>
    </dgm:pt>
    <dgm:pt modelId="{A33A03FE-5AC1-42FE-B21F-6CC091DD9C92}" type="parTrans" cxnId="{8A16E2D1-F88A-4B1F-B253-B121810247AB}">
      <dgm:prSet/>
      <dgm:spPr/>
      <dgm:t>
        <a:bodyPr/>
        <a:lstStyle/>
        <a:p>
          <a:endParaRPr lang="en-US"/>
        </a:p>
      </dgm:t>
    </dgm:pt>
    <dgm:pt modelId="{CAE93185-F879-4DC6-AED7-5491B05397BD}" type="sibTrans" cxnId="{8A16E2D1-F88A-4B1F-B253-B121810247AB}">
      <dgm:prSet/>
      <dgm:spPr/>
      <dgm:t>
        <a:bodyPr/>
        <a:lstStyle/>
        <a:p>
          <a:endParaRPr lang="en-US"/>
        </a:p>
      </dgm:t>
    </dgm:pt>
    <dgm:pt modelId="{6BCC5271-4EE5-4C54-B80B-14D7A4BD928F}">
      <dgm:prSet phldr="0"/>
      <dgm:spPr/>
      <dgm:t>
        <a:bodyPr/>
        <a:lstStyle/>
        <a:p>
          <a:pPr rtl="0"/>
          <a:r>
            <a:rPr lang="en-US" sz="2100" dirty="0">
              <a:latin typeface="Arial" panose="020B0604020202020204" pitchFamily="34" charset="0"/>
              <a:cs typeface="Arial" panose="020B0604020202020204" pitchFamily="34" charset="0"/>
            </a:rPr>
            <a:t>Adult Education Participants</a:t>
          </a:r>
        </a:p>
      </dgm:t>
    </dgm:pt>
    <dgm:pt modelId="{6680F568-4A26-4F90-86DE-255031AC2B19}" type="parTrans" cxnId="{2C32C046-7C52-4D87-A2B9-1615AE6A71E5}">
      <dgm:prSet/>
      <dgm:spPr/>
      <dgm:t>
        <a:bodyPr/>
        <a:lstStyle/>
        <a:p>
          <a:endParaRPr lang="en-US"/>
        </a:p>
      </dgm:t>
    </dgm:pt>
    <dgm:pt modelId="{2A64FCB6-1E19-4FEC-AA44-F232F6D960BB}" type="sibTrans" cxnId="{2C32C046-7C52-4D87-A2B9-1615AE6A71E5}">
      <dgm:prSet/>
      <dgm:spPr/>
      <dgm:t>
        <a:bodyPr/>
        <a:lstStyle/>
        <a:p>
          <a:endParaRPr lang="en-US"/>
        </a:p>
      </dgm:t>
    </dgm:pt>
    <dgm:pt modelId="{5D41491E-4956-4F9B-B126-79C37DE00C64}">
      <dgm:prSet phldr="0" custT="1"/>
      <dgm:spPr/>
      <dgm:t>
        <a:bodyPr/>
        <a:lstStyle/>
        <a:p>
          <a:pPr rtl="0"/>
          <a:r>
            <a:rPr lang="en-US" sz="2800" b="1" dirty="0">
              <a:latin typeface="Arial" panose="020B0604020202020204" pitchFamily="34" charset="0"/>
              <a:cs typeface="Arial" panose="020B0604020202020204" pitchFamily="34" charset="0"/>
            </a:rPr>
            <a:t>27,429</a:t>
          </a:r>
        </a:p>
      </dgm:t>
    </dgm:pt>
    <dgm:pt modelId="{0A93DFBB-30B1-470D-A0F8-3D11FE38D39A}" type="parTrans" cxnId="{705C9288-3CC3-4849-8809-A39DE00CFB33}">
      <dgm:prSet/>
      <dgm:spPr/>
      <dgm:t>
        <a:bodyPr/>
        <a:lstStyle/>
        <a:p>
          <a:endParaRPr lang="en-US"/>
        </a:p>
      </dgm:t>
    </dgm:pt>
    <dgm:pt modelId="{90E5BF3C-C7C0-428D-88CA-EE7F57D95C30}" type="sibTrans" cxnId="{705C9288-3CC3-4849-8809-A39DE00CFB33}">
      <dgm:prSet/>
      <dgm:spPr/>
      <dgm:t>
        <a:bodyPr/>
        <a:lstStyle/>
        <a:p>
          <a:endParaRPr lang="en-US"/>
        </a:p>
      </dgm:t>
    </dgm:pt>
    <dgm:pt modelId="{9B9AF197-D686-48CC-9CEB-748EC9524FE7}">
      <dgm:prSet phldr="0"/>
      <dgm:spPr/>
      <dgm:t>
        <a:bodyPr/>
        <a:lstStyle/>
        <a:p>
          <a:pPr rtl="0"/>
          <a:r>
            <a:rPr lang="en-US" sz="2100" dirty="0">
              <a:latin typeface="Arial" panose="020B0604020202020204" pitchFamily="34" charset="0"/>
              <a:cs typeface="Arial" panose="020B0604020202020204" pitchFamily="34" charset="0"/>
            </a:rPr>
            <a:t>Wagner </a:t>
          </a:r>
          <a:r>
            <a:rPr lang="en-US" sz="2100" dirty="0" err="1">
              <a:latin typeface="Arial" panose="020B0604020202020204" pitchFamily="34" charset="0"/>
              <a:cs typeface="Arial" panose="020B0604020202020204" pitchFamily="34" charset="0"/>
            </a:rPr>
            <a:t>Peyser</a:t>
          </a:r>
          <a:r>
            <a:rPr lang="en-US" sz="2100" dirty="0">
              <a:latin typeface="Arial" panose="020B0604020202020204" pitchFamily="34" charset="0"/>
              <a:cs typeface="Arial" panose="020B0604020202020204" pitchFamily="34" charset="0"/>
            </a:rPr>
            <a:t> Participants</a:t>
          </a:r>
        </a:p>
      </dgm:t>
    </dgm:pt>
    <dgm:pt modelId="{BDCBE24A-63C8-4C9E-A35E-1750CD5B72B2}" type="parTrans" cxnId="{4B08C6E4-4E0E-4B8E-BD7E-759FF1E2DBAC}">
      <dgm:prSet/>
      <dgm:spPr/>
      <dgm:t>
        <a:bodyPr/>
        <a:lstStyle/>
        <a:p>
          <a:endParaRPr lang="en-US"/>
        </a:p>
      </dgm:t>
    </dgm:pt>
    <dgm:pt modelId="{735CF912-6BAD-4C9D-8D5E-15FCF59F406A}" type="sibTrans" cxnId="{4B08C6E4-4E0E-4B8E-BD7E-759FF1E2DBAC}">
      <dgm:prSet/>
      <dgm:spPr/>
      <dgm:t>
        <a:bodyPr/>
        <a:lstStyle/>
        <a:p>
          <a:endParaRPr lang="en-US"/>
        </a:p>
      </dgm:t>
    </dgm:pt>
    <dgm:pt modelId="{F3E75F28-FEAD-434A-BDCA-381C71898909}">
      <dgm:prSet phldr="0" custT="1"/>
      <dgm:spPr/>
      <dgm:t>
        <a:bodyPr/>
        <a:lstStyle/>
        <a:p>
          <a:pPr rtl="0"/>
          <a:r>
            <a:rPr lang="en-US" sz="2800" b="1" dirty="0">
              <a:latin typeface="Arial" panose="020B0604020202020204" pitchFamily="34" charset="0"/>
              <a:cs typeface="Arial" panose="020B0604020202020204" pitchFamily="34" charset="0"/>
            </a:rPr>
            <a:t>47,670</a:t>
          </a:r>
        </a:p>
      </dgm:t>
    </dgm:pt>
    <dgm:pt modelId="{589DB5F3-986E-423A-AE50-81F79DC8DBDF}" type="parTrans" cxnId="{FD2833A9-C364-4569-A5DB-A5E87E91CBBF}">
      <dgm:prSet/>
      <dgm:spPr/>
      <dgm:t>
        <a:bodyPr/>
        <a:lstStyle/>
        <a:p>
          <a:endParaRPr lang="en-US"/>
        </a:p>
      </dgm:t>
    </dgm:pt>
    <dgm:pt modelId="{31C5A01A-2E26-4EDC-BC32-9E137DFB81C2}" type="sibTrans" cxnId="{FD2833A9-C364-4569-A5DB-A5E87E91CBBF}">
      <dgm:prSet/>
      <dgm:spPr/>
      <dgm:t>
        <a:bodyPr/>
        <a:lstStyle/>
        <a:p>
          <a:endParaRPr lang="en-US"/>
        </a:p>
      </dgm:t>
    </dgm:pt>
    <dgm:pt modelId="{B2A809AE-6ADF-4102-BF1E-57EA808D04F2}">
      <dgm:prSet phldr="0"/>
      <dgm:spPr/>
      <dgm:t>
        <a:bodyPr/>
        <a:lstStyle/>
        <a:p>
          <a:pPr rtl="0"/>
          <a:r>
            <a:rPr lang="en-US" sz="2100" dirty="0">
              <a:latin typeface="Arial" panose="020B0604020202020204" pitchFamily="34" charset="0"/>
              <a:cs typeface="Arial" panose="020B0604020202020204" pitchFamily="34" charset="0"/>
            </a:rPr>
            <a:t>Vocational Rehabilitation Participants</a:t>
          </a:r>
        </a:p>
      </dgm:t>
    </dgm:pt>
    <dgm:pt modelId="{D95F09F6-FBAF-47D3-AB84-4452B4485D8E}" type="parTrans" cxnId="{16C42E1F-F0C8-4140-BB3C-3377B3205DE0}">
      <dgm:prSet/>
      <dgm:spPr/>
      <dgm:t>
        <a:bodyPr/>
        <a:lstStyle/>
        <a:p>
          <a:endParaRPr lang="en-US"/>
        </a:p>
      </dgm:t>
    </dgm:pt>
    <dgm:pt modelId="{7AD5E65B-799B-4CA9-BBDF-623F4501E870}" type="sibTrans" cxnId="{16C42E1F-F0C8-4140-BB3C-3377B3205DE0}">
      <dgm:prSet/>
      <dgm:spPr/>
      <dgm:t>
        <a:bodyPr/>
        <a:lstStyle/>
        <a:p>
          <a:endParaRPr lang="en-US"/>
        </a:p>
      </dgm:t>
    </dgm:pt>
    <dgm:pt modelId="{56F1A96D-31A1-4CAE-8E70-B600AA54A1C7}" type="pres">
      <dgm:prSet presAssocID="{1D9D6EBD-1B66-47AA-BCC6-54AF6893F0BF}" presName="diagram" presStyleCnt="0">
        <dgm:presLayoutVars>
          <dgm:dir/>
          <dgm:resizeHandles val="exact"/>
        </dgm:presLayoutVars>
      </dgm:prSet>
      <dgm:spPr/>
    </dgm:pt>
    <dgm:pt modelId="{1DAB73F2-9902-43D4-8A56-76F581AA7916}" type="pres">
      <dgm:prSet presAssocID="{A8CA9DC1-8C66-4383-8567-C48B2F869F2C}" presName="node" presStyleLbl="node1" presStyleIdx="0" presStyleCnt="5">
        <dgm:presLayoutVars>
          <dgm:bulletEnabled val="1"/>
        </dgm:presLayoutVars>
      </dgm:prSet>
      <dgm:spPr/>
    </dgm:pt>
    <dgm:pt modelId="{3267D38D-F11A-466D-BFA4-76A853CC1E90}" type="pres">
      <dgm:prSet presAssocID="{09BC80C3-E95A-4C15-B2B8-EC10E4DDA3BB}" presName="sibTrans" presStyleCnt="0"/>
      <dgm:spPr/>
    </dgm:pt>
    <dgm:pt modelId="{3949434E-2456-45BD-96B3-EEB476DAB7BE}" type="pres">
      <dgm:prSet presAssocID="{BBD8D90D-2EAF-4F26-9303-5924D44E2836}" presName="node" presStyleLbl="node1" presStyleIdx="1" presStyleCnt="5">
        <dgm:presLayoutVars>
          <dgm:bulletEnabled val="1"/>
        </dgm:presLayoutVars>
      </dgm:prSet>
      <dgm:spPr/>
    </dgm:pt>
    <dgm:pt modelId="{5F0A2B87-0F72-4EDB-80BE-F5993525F30B}" type="pres">
      <dgm:prSet presAssocID="{BBA6683C-24BD-41C0-9501-B39ADBED84C8}" presName="sibTrans" presStyleCnt="0"/>
      <dgm:spPr/>
    </dgm:pt>
    <dgm:pt modelId="{CD99C84B-1072-44FC-AA4F-D6CED63E2DA8}" type="pres">
      <dgm:prSet presAssocID="{CEC338A8-C7BF-4BEB-A98A-0DAE823F06C0}" presName="node" presStyleLbl="node1" presStyleIdx="2" presStyleCnt="5">
        <dgm:presLayoutVars>
          <dgm:bulletEnabled val="1"/>
        </dgm:presLayoutVars>
      </dgm:prSet>
      <dgm:spPr/>
    </dgm:pt>
    <dgm:pt modelId="{499EEE08-6153-4CD2-A892-93ADFDD72781}" type="pres">
      <dgm:prSet presAssocID="{C92CF22A-C8D5-402A-A193-E723091DCD07}" presName="sibTrans" presStyleCnt="0"/>
      <dgm:spPr/>
    </dgm:pt>
    <dgm:pt modelId="{954D6963-5BF5-46DF-A29C-EF7E9831EF28}" type="pres">
      <dgm:prSet presAssocID="{5D41491E-4956-4F9B-B126-79C37DE00C64}" presName="node" presStyleLbl="node1" presStyleIdx="3" presStyleCnt="5">
        <dgm:presLayoutVars>
          <dgm:bulletEnabled val="1"/>
        </dgm:presLayoutVars>
      </dgm:prSet>
      <dgm:spPr/>
    </dgm:pt>
    <dgm:pt modelId="{298C0EBA-8EA6-4302-AECF-FC9A489484D7}" type="pres">
      <dgm:prSet presAssocID="{90E5BF3C-C7C0-428D-88CA-EE7F57D95C30}" presName="sibTrans" presStyleCnt="0"/>
      <dgm:spPr/>
    </dgm:pt>
    <dgm:pt modelId="{89829033-81A4-4FBF-B079-A9CC6AD959B3}" type="pres">
      <dgm:prSet presAssocID="{F3E75F28-FEAD-434A-BDCA-381C71898909}" presName="node" presStyleLbl="node1" presStyleIdx="4" presStyleCnt="5">
        <dgm:presLayoutVars>
          <dgm:bulletEnabled val="1"/>
        </dgm:presLayoutVars>
      </dgm:prSet>
      <dgm:spPr/>
    </dgm:pt>
  </dgm:ptLst>
  <dgm:cxnLst>
    <dgm:cxn modelId="{64160E03-02CB-4313-8A1F-74C2A4A548F6}" type="presOf" srcId="{A3AE35C9-3B38-4D64-9603-D337D368E989}" destId="{CD99C84B-1072-44FC-AA4F-D6CED63E2DA8}" srcOrd="0" destOrd="1" presId="urn:microsoft.com/office/officeart/2005/8/layout/default"/>
    <dgm:cxn modelId="{1C2EB90F-9D36-43ED-B401-96624A01183C}" type="presOf" srcId="{F3E75F28-FEAD-434A-BDCA-381C71898909}" destId="{89829033-81A4-4FBF-B079-A9CC6AD959B3}" srcOrd="0" destOrd="0" presId="urn:microsoft.com/office/officeart/2005/8/layout/default"/>
    <dgm:cxn modelId="{1B79A010-6EB3-46C8-B486-3B7AFA01D436}" srcId="{BBD8D90D-2EAF-4F26-9303-5924D44E2836}" destId="{C5D5BDF8-EE2C-43E9-94EE-AB4F6F117606}" srcOrd="0" destOrd="0" parTransId="{4655A45D-7979-46DD-8A64-606283E38C81}" sibTransId="{BDCDDEBC-604C-4230-9252-4FFEE8E798D8}"/>
    <dgm:cxn modelId="{16C42E1F-F0C8-4140-BB3C-3377B3205DE0}" srcId="{F3E75F28-FEAD-434A-BDCA-381C71898909}" destId="{B2A809AE-6ADF-4102-BF1E-57EA808D04F2}" srcOrd="0" destOrd="0" parTransId="{D95F09F6-FBAF-47D3-AB84-4452B4485D8E}" sibTransId="{7AD5E65B-799B-4CA9-BBDF-623F4501E870}"/>
    <dgm:cxn modelId="{CD10BB2B-81C6-4200-8AEA-DA4323943607}" type="presOf" srcId="{BBD8D90D-2EAF-4F26-9303-5924D44E2836}" destId="{3949434E-2456-45BD-96B3-EEB476DAB7BE}" srcOrd="0" destOrd="0" presId="urn:microsoft.com/office/officeart/2005/8/layout/default"/>
    <dgm:cxn modelId="{240ED934-184F-47F4-B898-F3F6503A33D5}" srcId="{1D9D6EBD-1B66-47AA-BCC6-54AF6893F0BF}" destId="{BBD8D90D-2EAF-4F26-9303-5924D44E2836}" srcOrd="1" destOrd="0" parTransId="{42C3D5A3-E944-4B79-8B36-B24F6750D481}" sibTransId="{BBA6683C-24BD-41C0-9501-B39ADBED84C8}"/>
    <dgm:cxn modelId="{2C32C046-7C52-4D87-A2B9-1615AE6A71E5}" srcId="{A8CA9DC1-8C66-4383-8567-C48B2F869F2C}" destId="{6BCC5271-4EE5-4C54-B80B-14D7A4BD928F}" srcOrd="0" destOrd="0" parTransId="{6680F568-4A26-4F90-86DE-255031AC2B19}" sibTransId="{2A64FCB6-1E19-4FEC-AA44-F232F6D960BB}"/>
    <dgm:cxn modelId="{0277FD49-8D66-4E80-A5E8-B1A459892329}" type="presOf" srcId="{6BCC5271-4EE5-4C54-B80B-14D7A4BD928F}" destId="{1DAB73F2-9902-43D4-8A56-76F581AA7916}" srcOrd="0" destOrd="1" presId="urn:microsoft.com/office/officeart/2005/8/layout/default"/>
    <dgm:cxn modelId="{4C8D3D54-41AE-4643-A286-9B5B826F82E2}" type="presOf" srcId="{A8CA9DC1-8C66-4383-8567-C48B2F869F2C}" destId="{1DAB73F2-9902-43D4-8A56-76F581AA7916}" srcOrd="0" destOrd="0" presId="urn:microsoft.com/office/officeart/2005/8/layout/default"/>
    <dgm:cxn modelId="{C8637E83-7497-4397-8B2F-A856E5D1EA82}" type="presOf" srcId="{1D9D6EBD-1B66-47AA-BCC6-54AF6893F0BF}" destId="{56F1A96D-31A1-4CAE-8E70-B600AA54A1C7}" srcOrd="0" destOrd="0" presId="urn:microsoft.com/office/officeart/2005/8/layout/default"/>
    <dgm:cxn modelId="{705C9288-3CC3-4849-8809-A39DE00CFB33}" srcId="{1D9D6EBD-1B66-47AA-BCC6-54AF6893F0BF}" destId="{5D41491E-4956-4F9B-B126-79C37DE00C64}" srcOrd="3" destOrd="0" parTransId="{0A93DFBB-30B1-470D-A0F8-3D11FE38D39A}" sibTransId="{90E5BF3C-C7C0-428D-88CA-EE7F57D95C30}"/>
    <dgm:cxn modelId="{A4A5EA90-A4C3-4F0B-9C82-B6CE6C88DA38}" srcId="{1D9D6EBD-1B66-47AA-BCC6-54AF6893F0BF}" destId="{CEC338A8-C7BF-4BEB-A98A-0DAE823F06C0}" srcOrd="2" destOrd="0" parTransId="{47B8E720-DFF5-42B1-8FB1-B0E768E967FD}" sibTransId="{C92CF22A-C8D5-402A-A193-E723091DCD07}"/>
    <dgm:cxn modelId="{FD2833A9-C364-4569-A5DB-A5E87E91CBBF}" srcId="{1D9D6EBD-1B66-47AA-BCC6-54AF6893F0BF}" destId="{F3E75F28-FEAD-434A-BDCA-381C71898909}" srcOrd="4" destOrd="0" parTransId="{589DB5F3-986E-423A-AE50-81F79DC8DBDF}" sibTransId="{31C5A01A-2E26-4EDC-BC32-9E137DFB81C2}"/>
    <dgm:cxn modelId="{CBBAFCAD-420F-4E20-8449-A635344DD823}" srcId="{1D9D6EBD-1B66-47AA-BCC6-54AF6893F0BF}" destId="{A8CA9DC1-8C66-4383-8567-C48B2F869F2C}" srcOrd="0" destOrd="0" parTransId="{CAF6C57E-4159-4E16-A26B-E03C7B215008}" sibTransId="{09BC80C3-E95A-4C15-B2B8-EC10E4DDA3BB}"/>
    <dgm:cxn modelId="{6B68FAB7-9F43-4D9C-BC9B-C633F6DB00FA}" type="presOf" srcId="{9B9AF197-D686-48CC-9CEB-748EC9524FE7}" destId="{954D6963-5BF5-46DF-A29C-EF7E9831EF28}" srcOrd="0" destOrd="1" presId="urn:microsoft.com/office/officeart/2005/8/layout/default"/>
    <dgm:cxn modelId="{B26358BA-124D-4211-A684-486A97B9BC9E}" type="presOf" srcId="{C5D5BDF8-EE2C-43E9-94EE-AB4F6F117606}" destId="{3949434E-2456-45BD-96B3-EEB476DAB7BE}" srcOrd="0" destOrd="1" presId="urn:microsoft.com/office/officeart/2005/8/layout/default"/>
    <dgm:cxn modelId="{81E7A9BB-8CE4-4713-888D-D0A812323022}" type="presOf" srcId="{5D41491E-4956-4F9B-B126-79C37DE00C64}" destId="{954D6963-5BF5-46DF-A29C-EF7E9831EF28}" srcOrd="0" destOrd="0" presId="urn:microsoft.com/office/officeart/2005/8/layout/default"/>
    <dgm:cxn modelId="{8A16E2D1-F88A-4B1F-B253-B121810247AB}" srcId="{CEC338A8-C7BF-4BEB-A98A-0DAE823F06C0}" destId="{A3AE35C9-3B38-4D64-9603-D337D368E989}" srcOrd="0" destOrd="0" parTransId="{A33A03FE-5AC1-42FE-B21F-6CC091DD9C92}" sibTransId="{CAE93185-F879-4DC6-AED7-5491B05397BD}"/>
    <dgm:cxn modelId="{4B08C6E4-4E0E-4B8E-BD7E-759FF1E2DBAC}" srcId="{5D41491E-4956-4F9B-B126-79C37DE00C64}" destId="{9B9AF197-D686-48CC-9CEB-748EC9524FE7}" srcOrd="0" destOrd="0" parTransId="{BDCBE24A-63C8-4C9E-A35E-1750CD5B72B2}" sibTransId="{735CF912-6BAD-4C9D-8D5E-15FCF59F406A}"/>
    <dgm:cxn modelId="{8218F3E9-3FCA-4B69-86D7-30AFAD38A212}" type="presOf" srcId="{B2A809AE-6ADF-4102-BF1E-57EA808D04F2}" destId="{89829033-81A4-4FBF-B079-A9CC6AD959B3}" srcOrd="0" destOrd="1" presId="urn:microsoft.com/office/officeart/2005/8/layout/default"/>
    <dgm:cxn modelId="{FC14BEF9-01F4-4837-9649-368ED06CA108}" type="presOf" srcId="{CEC338A8-C7BF-4BEB-A98A-0DAE823F06C0}" destId="{CD99C84B-1072-44FC-AA4F-D6CED63E2DA8}" srcOrd="0" destOrd="0" presId="urn:microsoft.com/office/officeart/2005/8/layout/default"/>
    <dgm:cxn modelId="{57CAB9F0-139A-4CEF-903B-7AE8EC3DF6F7}" type="presParOf" srcId="{56F1A96D-31A1-4CAE-8E70-B600AA54A1C7}" destId="{1DAB73F2-9902-43D4-8A56-76F581AA7916}" srcOrd="0" destOrd="0" presId="urn:microsoft.com/office/officeart/2005/8/layout/default"/>
    <dgm:cxn modelId="{A39C1529-BCD7-4675-835B-301F6FFECDAD}" type="presParOf" srcId="{56F1A96D-31A1-4CAE-8E70-B600AA54A1C7}" destId="{3267D38D-F11A-466D-BFA4-76A853CC1E90}" srcOrd="1" destOrd="0" presId="urn:microsoft.com/office/officeart/2005/8/layout/default"/>
    <dgm:cxn modelId="{1119096C-F0BD-4E35-BEDF-9CE2499AE22C}" type="presParOf" srcId="{56F1A96D-31A1-4CAE-8E70-B600AA54A1C7}" destId="{3949434E-2456-45BD-96B3-EEB476DAB7BE}" srcOrd="2" destOrd="0" presId="urn:microsoft.com/office/officeart/2005/8/layout/default"/>
    <dgm:cxn modelId="{294E32B2-BAB7-46B5-99BB-68CA6DBE6145}" type="presParOf" srcId="{56F1A96D-31A1-4CAE-8E70-B600AA54A1C7}" destId="{5F0A2B87-0F72-4EDB-80BE-F5993525F30B}" srcOrd="3" destOrd="0" presId="urn:microsoft.com/office/officeart/2005/8/layout/default"/>
    <dgm:cxn modelId="{0EE38D4E-25D5-40A8-BE2C-B6C06709D200}" type="presParOf" srcId="{56F1A96D-31A1-4CAE-8E70-B600AA54A1C7}" destId="{CD99C84B-1072-44FC-AA4F-D6CED63E2DA8}" srcOrd="4" destOrd="0" presId="urn:microsoft.com/office/officeart/2005/8/layout/default"/>
    <dgm:cxn modelId="{3FBAA83D-DF87-49C1-A7C2-ADE7A06C4B0D}" type="presParOf" srcId="{56F1A96D-31A1-4CAE-8E70-B600AA54A1C7}" destId="{499EEE08-6153-4CD2-A892-93ADFDD72781}" srcOrd="5" destOrd="0" presId="urn:microsoft.com/office/officeart/2005/8/layout/default"/>
    <dgm:cxn modelId="{247D352C-FBC8-4901-94A7-68EB57E8C536}" type="presParOf" srcId="{56F1A96D-31A1-4CAE-8E70-B600AA54A1C7}" destId="{954D6963-5BF5-46DF-A29C-EF7E9831EF28}" srcOrd="6" destOrd="0" presId="urn:microsoft.com/office/officeart/2005/8/layout/default"/>
    <dgm:cxn modelId="{CE8B5B3D-0FB3-484C-BC4F-9C836810EF3B}" type="presParOf" srcId="{56F1A96D-31A1-4CAE-8E70-B600AA54A1C7}" destId="{298C0EBA-8EA6-4302-AECF-FC9A489484D7}" srcOrd="7" destOrd="0" presId="urn:microsoft.com/office/officeart/2005/8/layout/default"/>
    <dgm:cxn modelId="{F9BA3EFE-30AC-44B3-9B54-291C93E6D1DA}" type="presParOf" srcId="{56F1A96D-31A1-4CAE-8E70-B600AA54A1C7}" destId="{89829033-81A4-4FBF-B079-A9CC6AD959B3}"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53BF3D-7D4B-4A8D-8DEB-0B807E1C30E3}"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02685ACD-454D-4387-AD43-0FF6B7F547BF}">
      <dgm:prSet phldrT="[Text]" phldr="0"/>
      <dgm:spPr/>
      <dgm:t>
        <a:bodyPr/>
        <a:lstStyle/>
        <a:p>
          <a:pPr rtl="0"/>
          <a:r>
            <a:rPr lang="en-US" b="1" dirty="0">
              <a:latin typeface="Arial" panose="020B0604020202020204" pitchFamily="34" charset="0"/>
              <a:cs typeface="Arial" panose="020B0604020202020204" pitchFamily="34" charset="0"/>
            </a:rPr>
            <a:t>43,501 </a:t>
          </a:r>
        </a:p>
      </dgm:t>
    </dgm:pt>
    <dgm:pt modelId="{03C3C81E-F7A7-4C29-858B-6C33216E4EC4}" type="parTrans" cxnId="{17D29555-B1BB-4D86-A31D-D73607A2A3CB}">
      <dgm:prSet/>
      <dgm:spPr/>
      <dgm:t>
        <a:bodyPr/>
        <a:lstStyle/>
        <a:p>
          <a:endParaRPr lang="en-US"/>
        </a:p>
      </dgm:t>
    </dgm:pt>
    <dgm:pt modelId="{84207C8B-77CC-4305-A49F-75E2E20A92D4}" type="sibTrans" cxnId="{17D29555-B1BB-4D86-A31D-D73607A2A3CB}">
      <dgm:prSet/>
      <dgm:spPr/>
      <dgm:t>
        <a:bodyPr/>
        <a:lstStyle/>
        <a:p>
          <a:endParaRPr lang="en-US"/>
        </a:p>
      </dgm:t>
    </dgm:pt>
    <dgm:pt modelId="{2197725B-7DDD-4584-8792-AFC378B24E3B}">
      <dgm:prSet phldrT="[Text]" phldr="0"/>
      <dgm:spPr/>
      <dgm:t>
        <a:bodyPr/>
        <a:lstStyle/>
        <a:p>
          <a:r>
            <a:rPr lang="en-US" b="1" dirty="0">
              <a:latin typeface="Arial" panose="020B0604020202020204" pitchFamily="34" charset="0"/>
              <a:cs typeface="Arial" panose="020B0604020202020204" pitchFamily="34" charset="0"/>
            </a:rPr>
            <a:t>4,169</a:t>
          </a:r>
        </a:p>
      </dgm:t>
    </dgm:pt>
    <dgm:pt modelId="{384A1767-1C47-4E55-B13A-CBB2F0E6C55C}" type="parTrans" cxnId="{4C258565-266A-4665-B3B7-5FF562129F13}">
      <dgm:prSet/>
      <dgm:spPr/>
      <dgm:t>
        <a:bodyPr/>
        <a:lstStyle/>
        <a:p>
          <a:endParaRPr lang="en-US"/>
        </a:p>
      </dgm:t>
    </dgm:pt>
    <dgm:pt modelId="{F57E6189-F36B-4EB2-873C-C4D102D19F0D}" type="sibTrans" cxnId="{4C258565-266A-4665-B3B7-5FF562129F13}">
      <dgm:prSet/>
      <dgm:spPr/>
      <dgm:t>
        <a:bodyPr/>
        <a:lstStyle/>
        <a:p>
          <a:endParaRPr lang="en-US"/>
        </a:p>
      </dgm:t>
    </dgm:pt>
    <dgm:pt modelId="{CCE23947-5D08-40F8-BF80-8123EF306C2A}">
      <dgm:prSet phldrT="[Text]" phldr="0"/>
      <dgm:spPr/>
      <dgm:t>
        <a:bodyPr/>
        <a:lstStyle/>
        <a:p>
          <a:r>
            <a:rPr lang="en-US" b="1" dirty="0">
              <a:latin typeface="Arial" panose="020B0604020202020204" pitchFamily="34" charset="0"/>
              <a:cs typeface="Arial" panose="020B0604020202020204" pitchFamily="34" charset="0"/>
            </a:rPr>
            <a:t>$21.51</a:t>
          </a:r>
        </a:p>
      </dgm:t>
    </dgm:pt>
    <dgm:pt modelId="{71D09F9B-02B6-4E06-A1AC-4361EF40ABEA}" type="parTrans" cxnId="{4B26F4FB-797F-40C1-803B-EA0B3C03AD27}">
      <dgm:prSet/>
      <dgm:spPr/>
      <dgm:t>
        <a:bodyPr/>
        <a:lstStyle/>
        <a:p>
          <a:endParaRPr lang="en-US"/>
        </a:p>
      </dgm:t>
    </dgm:pt>
    <dgm:pt modelId="{7B6B650F-8398-478B-9AE9-D07E64C4E6E1}" type="sibTrans" cxnId="{4B26F4FB-797F-40C1-803B-EA0B3C03AD27}">
      <dgm:prSet/>
      <dgm:spPr/>
      <dgm:t>
        <a:bodyPr/>
        <a:lstStyle/>
        <a:p>
          <a:endParaRPr lang="en-US"/>
        </a:p>
      </dgm:t>
    </dgm:pt>
    <dgm:pt modelId="{95050D3C-26F0-408F-9CCF-7778ABE6B327}">
      <dgm:prSet phldrT="[Text]" phldr="0"/>
      <dgm:spPr/>
      <dgm:t>
        <a:bodyPr/>
        <a:lstStyle/>
        <a:p>
          <a:pPr rtl="0"/>
          <a:r>
            <a:rPr lang="en-US" b="1" dirty="0">
              <a:latin typeface="Arial" panose="020B0604020202020204" pitchFamily="34" charset="0"/>
              <a:cs typeface="Arial" panose="020B0604020202020204" pitchFamily="34" charset="0"/>
            </a:rPr>
            <a:t>33.91 </a:t>
          </a:r>
        </a:p>
      </dgm:t>
    </dgm:pt>
    <dgm:pt modelId="{23EC2F17-E739-45D3-A97E-0277449B1148}" type="parTrans" cxnId="{F92BBD69-3F11-42EC-BFDB-265BB85DC226}">
      <dgm:prSet/>
      <dgm:spPr/>
      <dgm:t>
        <a:bodyPr/>
        <a:lstStyle/>
        <a:p>
          <a:endParaRPr lang="en-US"/>
        </a:p>
      </dgm:t>
    </dgm:pt>
    <dgm:pt modelId="{B1A1CD73-A5F1-4ED1-AD93-E109EB50D438}" type="sibTrans" cxnId="{F92BBD69-3F11-42EC-BFDB-265BB85DC226}">
      <dgm:prSet/>
      <dgm:spPr/>
      <dgm:t>
        <a:bodyPr/>
        <a:lstStyle/>
        <a:p>
          <a:endParaRPr lang="en-US"/>
        </a:p>
      </dgm:t>
    </dgm:pt>
    <dgm:pt modelId="{623B33A6-DF90-4325-8429-21A8ABF5F783}" type="pres">
      <dgm:prSet presAssocID="{0653BF3D-7D4B-4A8D-8DEB-0B807E1C30E3}" presName="Name0" presStyleCnt="0">
        <dgm:presLayoutVars>
          <dgm:chPref val="1"/>
          <dgm:dir/>
          <dgm:animOne val="branch"/>
          <dgm:animLvl val="lvl"/>
          <dgm:resizeHandles/>
        </dgm:presLayoutVars>
      </dgm:prSet>
      <dgm:spPr/>
    </dgm:pt>
    <dgm:pt modelId="{4F5CB6C4-C2E8-49A2-9119-445C97BDA388}" type="pres">
      <dgm:prSet presAssocID="{02685ACD-454D-4387-AD43-0FF6B7F547BF}" presName="vertOne" presStyleCnt="0"/>
      <dgm:spPr/>
    </dgm:pt>
    <dgm:pt modelId="{F7B184C3-9169-433D-91EA-B51C6A7718F0}" type="pres">
      <dgm:prSet presAssocID="{02685ACD-454D-4387-AD43-0FF6B7F547BF}" presName="txOne" presStyleLbl="node0" presStyleIdx="0" presStyleCnt="1">
        <dgm:presLayoutVars>
          <dgm:chPref val="3"/>
        </dgm:presLayoutVars>
      </dgm:prSet>
      <dgm:spPr/>
    </dgm:pt>
    <dgm:pt modelId="{412C1A0C-5F74-4364-AA4B-0C89D0B692E5}" type="pres">
      <dgm:prSet presAssocID="{02685ACD-454D-4387-AD43-0FF6B7F547BF}" presName="parTransOne" presStyleCnt="0"/>
      <dgm:spPr/>
    </dgm:pt>
    <dgm:pt modelId="{6898479B-BC5F-4CD3-8E8F-6C11927E6987}" type="pres">
      <dgm:prSet presAssocID="{02685ACD-454D-4387-AD43-0FF6B7F547BF}" presName="horzOne" presStyleCnt="0"/>
      <dgm:spPr/>
    </dgm:pt>
    <dgm:pt modelId="{AEEED3B0-8E4A-4609-8F66-B2CAA00DF50B}" type="pres">
      <dgm:prSet presAssocID="{2197725B-7DDD-4584-8792-AFC378B24E3B}" presName="vertTwo" presStyleCnt="0"/>
      <dgm:spPr/>
    </dgm:pt>
    <dgm:pt modelId="{03638A13-A5A1-41BF-906B-E936312DA216}" type="pres">
      <dgm:prSet presAssocID="{2197725B-7DDD-4584-8792-AFC378B24E3B}" presName="txTwo" presStyleLbl="node2" presStyleIdx="0" presStyleCnt="1">
        <dgm:presLayoutVars>
          <dgm:chPref val="3"/>
        </dgm:presLayoutVars>
      </dgm:prSet>
      <dgm:spPr/>
    </dgm:pt>
    <dgm:pt modelId="{768655EF-898C-4091-B789-C568E3CAB611}" type="pres">
      <dgm:prSet presAssocID="{2197725B-7DDD-4584-8792-AFC378B24E3B}" presName="parTransTwo" presStyleCnt="0"/>
      <dgm:spPr/>
    </dgm:pt>
    <dgm:pt modelId="{5605A33F-905D-4B66-9DE7-555B6B5DDBE2}" type="pres">
      <dgm:prSet presAssocID="{2197725B-7DDD-4584-8792-AFC378B24E3B}" presName="horzTwo" presStyleCnt="0"/>
      <dgm:spPr/>
    </dgm:pt>
    <dgm:pt modelId="{74853517-EFC8-41A2-B52F-5AA0E3BEC083}" type="pres">
      <dgm:prSet presAssocID="{CCE23947-5D08-40F8-BF80-8123EF306C2A}" presName="vertThree" presStyleCnt="0"/>
      <dgm:spPr/>
    </dgm:pt>
    <dgm:pt modelId="{8A5E20EC-9F1D-4E11-8C70-6804FFC844BF}" type="pres">
      <dgm:prSet presAssocID="{CCE23947-5D08-40F8-BF80-8123EF306C2A}" presName="txThree" presStyleLbl="node3" presStyleIdx="0" presStyleCnt="2">
        <dgm:presLayoutVars>
          <dgm:chPref val="3"/>
        </dgm:presLayoutVars>
      </dgm:prSet>
      <dgm:spPr/>
    </dgm:pt>
    <dgm:pt modelId="{E7428CDE-8CEA-4E8E-81E8-138A93F1EDEF}" type="pres">
      <dgm:prSet presAssocID="{CCE23947-5D08-40F8-BF80-8123EF306C2A}" presName="horzThree" presStyleCnt="0"/>
      <dgm:spPr/>
    </dgm:pt>
    <dgm:pt modelId="{BF1FEDC1-51A6-4C92-9C6E-D6A9072FA792}" type="pres">
      <dgm:prSet presAssocID="{7B6B650F-8398-478B-9AE9-D07E64C4E6E1}" presName="sibSpaceThree" presStyleCnt="0"/>
      <dgm:spPr/>
    </dgm:pt>
    <dgm:pt modelId="{631C9278-2DFA-4EAA-9170-AC59707D6383}" type="pres">
      <dgm:prSet presAssocID="{95050D3C-26F0-408F-9CCF-7778ABE6B327}" presName="vertThree" presStyleCnt="0"/>
      <dgm:spPr/>
    </dgm:pt>
    <dgm:pt modelId="{674222D5-E16C-4173-844D-46D1D820A6E1}" type="pres">
      <dgm:prSet presAssocID="{95050D3C-26F0-408F-9CCF-7778ABE6B327}" presName="txThree" presStyleLbl="node3" presStyleIdx="1" presStyleCnt="2">
        <dgm:presLayoutVars>
          <dgm:chPref val="3"/>
        </dgm:presLayoutVars>
      </dgm:prSet>
      <dgm:spPr/>
    </dgm:pt>
    <dgm:pt modelId="{E1466DDB-0953-40AE-B62E-94C7F2CDB4D5}" type="pres">
      <dgm:prSet presAssocID="{95050D3C-26F0-408F-9CCF-7778ABE6B327}" presName="horzThree" presStyleCnt="0"/>
      <dgm:spPr/>
    </dgm:pt>
  </dgm:ptLst>
  <dgm:cxnLst>
    <dgm:cxn modelId="{4C258565-266A-4665-B3B7-5FF562129F13}" srcId="{02685ACD-454D-4387-AD43-0FF6B7F547BF}" destId="{2197725B-7DDD-4584-8792-AFC378B24E3B}" srcOrd="0" destOrd="0" parTransId="{384A1767-1C47-4E55-B13A-CBB2F0E6C55C}" sibTransId="{F57E6189-F36B-4EB2-873C-C4D102D19F0D}"/>
    <dgm:cxn modelId="{F92BBD69-3F11-42EC-BFDB-265BB85DC226}" srcId="{2197725B-7DDD-4584-8792-AFC378B24E3B}" destId="{95050D3C-26F0-408F-9CCF-7778ABE6B327}" srcOrd="1" destOrd="0" parTransId="{23EC2F17-E739-45D3-A97E-0277449B1148}" sibTransId="{B1A1CD73-A5F1-4ED1-AD93-E109EB50D438}"/>
    <dgm:cxn modelId="{659ABE6A-0B9F-41DB-9D3A-01EBD04B1827}" type="presOf" srcId="{0653BF3D-7D4B-4A8D-8DEB-0B807E1C30E3}" destId="{623B33A6-DF90-4325-8429-21A8ABF5F783}" srcOrd="0" destOrd="0" presId="urn:microsoft.com/office/officeart/2005/8/layout/hierarchy4"/>
    <dgm:cxn modelId="{E89ED170-10F0-4266-A44F-21B39CCC21E8}" type="presOf" srcId="{2197725B-7DDD-4584-8792-AFC378B24E3B}" destId="{03638A13-A5A1-41BF-906B-E936312DA216}" srcOrd="0" destOrd="0" presId="urn:microsoft.com/office/officeart/2005/8/layout/hierarchy4"/>
    <dgm:cxn modelId="{17D29555-B1BB-4D86-A31D-D73607A2A3CB}" srcId="{0653BF3D-7D4B-4A8D-8DEB-0B807E1C30E3}" destId="{02685ACD-454D-4387-AD43-0FF6B7F547BF}" srcOrd="0" destOrd="0" parTransId="{03C3C81E-F7A7-4C29-858B-6C33216E4EC4}" sibTransId="{84207C8B-77CC-4305-A49F-75E2E20A92D4}"/>
    <dgm:cxn modelId="{FD53558E-ED2E-4109-A326-689896D84156}" type="presOf" srcId="{95050D3C-26F0-408F-9CCF-7778ABE6B327}" destId="{674222D5-E16C-4173-844D-46D1D820A6E1}" srcOrd="0" destOrd="0" presId="urn:microsoft.com/office/officeart/2005/8/layout/hierarchy4"/>
    <dgm:cxn modelId="{6A41E1A2-F589-4226-81B5-29BFC14896FB}" type="presOf" srcId="{02685ACD-454D-4387-AD43-0FF6B7F547BF}" destId="{F7B184C3-9169-433D-91EA-B51C6A7718F0}" srcOrd="0" destOrd="0" presId="urn:microsoft.com/office/officeart/2005/8/layout/hierarchy4"/>
    <dgm:cxn modelId="{4B26F4FB-797F-40C1-803B-EA0B3C03AD27}" srcId="{2197725B-7DDD-4584-8792-AFC378B24E3B}" destId="{CCE23947-5D08-40F8-BF80-8123EF306C2A}" srcOrd="0" destOrd="0" parTransId="{71D09F9B-02B6-4E06-A1AC-4361EF40ABEA}" sibTransId="{7B6B650F-8398-478B-9AE9-D07E64C4E6E1}"/>
    <dgm:cxn modelId="{CA8803FC-FD6C-4E9C-A1B8-032AC017A230}" type="presOf" srcId="{CCE23947-5D08-40F8-BF80-8123EF306C2A}" destId="{8A5E20EC-9F1D-4E11-8C70-6804FFC844BF}" srcOrd="0" destOrd="0" presId="urn:microsoft.com/office/officeart/2005/8/layout/hierarchy4"/>
    <dgm:cxn modelId="{637BC0F6-56F1-48C8-B149-35A794EA5959}" type="presParOf" srcId="{623B33A6-DF90-4325-8429-21A8ABF5F783}" destId="{4F5CB6C4-C2E8-49A2-9119-445C97BDA388}" srcOrd="0" destOrd="0" presId="urn:microsoft.com/office/officeart/2005/8/layout/hierarchy4"/>
    <dgm:cxn modelId="{0A4F5869-BE51-4834-88BD-8DEAEC318462}" type="presParOf" srcId="{4F5CB6C4-C2E8-49A2-9119-445C97BDA388}" destId="{F7B184C3-9169-433D-91EA-B51C6A7718F0}" srcOrd="0" destOrd="0" presId="urn:microsoft.com/office/officeart/2005/8/layout/hierarchy4"/>
    <dgm:cxn modelId="{8146112E-EBC6-4066-AC0B-EBBD33321810}" type="presParOf" srcId="{4F5CB6C4-C2E8-49A2-9119-445C97BDA388}" destId="{412C1A0C-5F74-4364-AA4B-0C89D0B692E5}" srcOrd="1" destOrd="0" presId="urn:microsoft.com/office/officeart/2005/8/layout/hierarchy4"/>
    <dgm:cxn modelId="{3ED8D41F-53A6-4926-A963-122D8D23FD77}" type="presParOf" srcId="{4F5CB6C4-C2E8-49A2-9119-445C97BDA388}" destId="{6898479B-BC5F-4CD3-8E8F-6C11927E6987}" srcOrd="2" destOrd="0" presId="urn:microsoft.com/office/officeart/2005/8/layout/hierarchy4"/>
    <dgm:cxn modelId="{50AAE213-A3FC-4888-A943-0C2525ACB42E}" type="presParOf" srcId="{6898479B-BC5F-4CD3-8E8F-6C11927E6987}" destId="{AEEED3B0-8E4A-4609-8F66-B2CAA00DF50B}" srcOrd="0" destOrd="0" presId="urn:microsoft.com/office/officeart/2005/8/layout/hierarchy4"/>
    <dgm:cxn modelId="{F88C88E0-5FB4-4923-942B-546CD26F427D}" type="presParOf" srcId="{AEEED3B0-8E4A-4609-8F66-B2CAA00DF50B}" destId="{03638A13-A5A1-41BF-906B-E936312DA216}" srcOrd="0" destOrd="0" presId="urn:microsoft.com/office/officeart/2005/8/layout/hierarchy4"/>
    <dgm:cxn modelId="{04BF1CEF-BD84-4F2B-A31A-A64D96682847}" type="presParOf" srcId="{AEEED3B0-8E4A-4609-8F66-B2CAA00DF50B}" destId="{768655EF-898C-4091-B789-C568E3CAB611}" srcOrd="1" destOrd="0" presId="urn:microsoft.com/office/officeart/2005/8/layout/hierarchy4"/>
    <dgm:cxn modelId="{9EB0317B-B160-4687-A2C1-35564504B3CA}" type="presParOf" srcId="{AEEED3B0-8E4A-4609-8F66-B2CAA00DF50B}" destId="{5605A33F-905D-4B66-9DE7-555B6B5DDBE2}" srcOrd="2" destOrd="0" presId="urn:microsoft.com/office/officeart/2005/8/layout/hierarchy4"/>
    <dgm:cxn modelId="{22BB0F7D-F952-487D-86F6-810C7BACF05C}" type="presParOf" srcId="{5605A33F-905D-4B66-9DE7-555B6B5DDBE2}" destId="{74853517-EFC8-41A2-B52F-5AA0E3BEC083}" srcOrd="0" destOrd="0" presId="urn:microsoft.com/office/officeart/2005/8/layout/hierarchy4"/>
    <dgm:cxn modelId="{70861C3C-0E99-4D9C-A4F0-21EA90625D2D}" type="presParOf" srcId="{74853517-EFC8-41A2-B52F-5AA0E3BEC083}" destId="{8A5E20EC-9F1D-4E11-8C70-6804FFC844BF}" srcOrd="0" destOrd="0" presId="urn:microsoft.com/office/officeart/2005/8/layout/hierarchy4"/>
    <dgm:cxn modelId="{05E60E79-569C-468F-9BCF-6041377A3D10}" type="presParOf" srcId="{74853517-EFC8-41A2-B52F-5AA0E3BEC083}" destId="{E7428CDE-8CEA-4E8E-81E8-138A93F1EDEF}" srcOrd="1" destOrd="0" presId="urn:microsoft.com/office/officeart/2005/8/layout/hierarchy4"/>
    <dgm:cxn modelId="{3EE2A675-768E-4410-A45C-693A2BB3DEDE}" type="presParOf" srcId="{5605A33F-905D-4B66-9DE7-555B6B5DDBE2}" destId="{BF1FEDC1-51A6-4C92-9C6E-D6A9072FA792}" srcOrd="1" destOrd="0" presId="urn:microsoft.com/office/officeart/2005/8/layout/hierarchy4"/>
    <dgm:cxn modelId="{21237748-B3A0-45D9-A71B-99673AF39720}" type="presParOf" srcId="{5605A33F-905D-4B66-9DE7-555B6B5DDBE2}" destId="{631C9278-2DFA-4EAA-9170-AC59707D6383}" srcOrd="2" destOrd="0" presId="urn:microsoft.com/office/officeart/2005/8/layout/hierarchy4"/>
    <dgm:cxn modelId="{675AF813-CD29-408F-86FE-6043BBAD3520}" type="presParOf" srcId="{631C9278-2DFA-4EAA-9170-AC59707D6383}" destId="{674222D5-E16C-4173-844D-46D1D820A6E1}" srcOrd="0" destOrd="0" presId="urn:microsoft.com/office/officeart/2005/8/layout/hierarchy4"/>
    <dgm:cxn modelId="{45EA3512-9E47-46F6-AB1D-8D070D6E7D7F}" type="presParOf" srcId="{631C9278-2DFA-4EAA-9170-AC59707D6383}" destId="{E1466DDB-0953-40AE-B62E-94C7F2CDB4D5}"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EA8FD5-80AD-430E-BB07-80E8E6231F7C}"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807EBE54-7650-43A2-B80C-240093E72929}">
      <dgm:prSet phldrT="[Text]" phldr="0" custT="1"/>
      <dgm:spPr/>
      <dgm:t>
        <a:bodyPr/>
        <a:lstStyle/>
        <a:p>
          <a:r>
            <a:rPr lang="en-US" sz="6000" b="1" dirty="0">
              <a:latin typeface="Arial" panose="020B0604020202020204" pitchFamily="34" charset="0"/>
              <a:cs typeface="Arial" panose="020B0604020202020204" pitchFamily="34" charset="0"/>
            </a:rPr>
            <a:t>3,000</a:t>
          </a:r>
        </a:p>
      </dgm:t>
    </dgm:pt>
    <dgm:pt modelId="{809D0AFA-3CC6-4FA7-82CE-7315D7988D56}" type="parTrans" cxnId="{6B35EF04-3ED6-4FD0-A3F7-B8723CD32080}">
      <dgm:prSet/>
      <dgm:spPr/>
      <dgm:t>
        <a:bodyPr/>
        <a:lstStyle/>
        <a:p>
          <a:endParaRPr lang="en-US"/>
        </a:p>
      </dgm:t>
    </dgm:pt>
    <dgm:pt modelId="{E5AD18FF-8240-4D1D-B821-81941AEEA945}" type="sibTrans" cxnId="{6B35EF04-3ED6-4FD0-A3F7-B8723CD32080}">
      <dgm:prSet/>
      <dgm:spPr/>
      <dgm:t>
        <a:bodyPr/>
        <a:lstStyle/>
        <a:p>
          <a:endParaRPr lang="en-US"/>
        </a:p>
      </dgm:t>
    </dgm:pt>
    <dgm:pt modelId="{7A9BB625-FD85-442A-8F5C-DE761F5F33DE}">
      <dgm:prSet phldrT="[Text]" phldr="0" custT="1"/>
      <dgm:spPr/>
      <dgm:t>
        <a:bodyPr/>
        <a:lstStyle/>
        <a:p>
          <a:r>
            <a:rPr lang="en-US" sz="4800" dirty="0">
              <a:latin typeface="Arial" panose="020B0604020202020204" pitchFamily="34" charset="0"/>
              <a:cs typeface="Arial" panose="020B0604020202020204" pitchFamily="34" charset="0"/>
            </a:rPr>
            <a:t>113</a:t>
          </a:r>
        </a:p>
      </dgm:t>
    </dgm:pt>
    <dgm:pt modelId="{8F83EC0F-F7D1-440A-B9BE-632F06B9C1B8}" type="parTrans" cxnId="{6A62CAEA-2B3B-4075-9AD8-0708A023A249}">
      <dgm:prSet/>
      <dgm:spPr/>
      <dgm:t>
        <a:bodyPr/>
        <a:lstStyle/>
        <a:p>
          <a:endParaRPr lang="en-US"/>
        </a:p>
      </dgm:t>
    </dgm:pt>
    <dgm:pt modelId="{7261251E-9138-4108-B05D-91EBB5BFDD42}" type="sibTrans" cxnId="{6A62CAEA-2B3B-4075-9AD8-0708A023A249}">
      <dgm:prSet/>
      <dgm:spPr/>
      <dgm:t>
        <a:bodyPr/>
        <a:lstStyle/>
        <a:p>
          <a:endParaRPr lang="en-US"/>
        </a:p>
      </dgm:t>
    </dgm:pt>
    <dgm:pt modelId="{56564BD3-F2C6-463A-AAF3-F8893E94D853}">
      <dgm:prSet phldrT="[Text]" phldr="0" custT="1"/>
      <dgm:spPr/>
      <dgm:t>
        <a:bodyPr/>
        <a:lstStyle/>
        <a:p>
          <a:r>
            <a:rPr lang="en-US" sz="4800" dirty="0">
              <a:latin typeface="Arial" panose="020B0604020202020204" pitchFamily="34" charset="0"/>
              <a:cs typeface="Arial" panose="020B0604020202020204" pitchFamily="34" charset="0"/>
            </a:rPr>
            <a:t>93%</a:t>
          </a:r>
        </a:p>
      </dgm:t>
    </dgm:pt>
    <dgm:pt modelId="{38468117-820D-431E-98E3-7D45AB75399E}" type="parTrans" cxnId="{20F16478-405E-460C-8591-E5D23A18C864}">
      <dgm:prSet/>
      <dgm:spPr/>
      <dgm:t>
        <a:bodyPr/>
        <a:lstStyle/>
        <a:p>
          <a:endParaRPr lang="en-US"/>
        </a:p>
      </dgm:t>
    </dgm:pt>
    <dgm:pt modelId="{2A99F906-80E2-4319-837F-2604B40CB4D5}" type="sibTrans" cxnId="{20F16478-405E-460C-8591-E5D23A18C864}">
      <dgm:prSet/>
      <dgm:spPr/>
      <dgm:t>
        <a:bodyPr/>
        <a:lstStyle/>
        <a:p>
          <a:endParaRPr lang="en-US"/>
        </a:p>
      </dgm:t>
    </dgm:pt>
    <dgm:pt modelId="{256C2DAA-CFC7-49B6-B4A5-2A6B23A0D61C}" type="pres">
      <dgm:prSet presAssocID="{03EA8FD5-80AD-430E-BB07-80E8E6231F7C}" presName="Name0" presStyleCnt="0">
        <dgm:presLayoutVars>
          <dgm:chPref val="1"/>
          <dgm:dir/>
          <dgm:animOne val="branch"/>
          <dgm:animLvl val="lvl"/>
          <dgm:resizeHandles/>
        </dgm:presLayoutVars>
      </dgm:prSet>
      <dgm:spPr/>
    </dgm:pt>
    <dgm:pt modelId="{6C37D6A0-9FAC-48B5-A1FA-73D9BF52DECE}" type="pres">
      <dgm:prSet presAssocID="{807EBE54-7650-43A2-B80C-240093E72929}" presName="vertOne" presStyleCnt="0"/>
      <dgm:spPr/>
    </dgm:pt>
    <dgm:pt modelId="{6B4462AF-81BD-4237-A54C-212D0BC46593}" type="pres">
      <dgm:prSet presAssocID="{807EBE54-7650-43A2-B80C-240093E72929}" presName="txOne" presStyleLbl="node0" presStyleIdx="0" presStyleCnt="1">
        <dgm:presLayoutVars>
          <dgm:chPref val="3"/>
        </dgm:presLayoutVars>
      </dgm:prSet>
      <dgm:spPr/>
    </dgm:pt>
    <dgm:pt modelId="{9DA28C48-FF36-43F2-B030-89DC693E56FD}" type="pres">
      <dgm:prSet presAssocID="{807EBE54-7650-43A2-B80C-240093E72929}" presName="parTransOne" presStyleCnt="0"/>
      <dgm:spPr/>
    </dgm:pt>
    <dgm:pt modelId="{7469995E-F33C-412A-A998-250DD6DC37EA}" type="pres">
      <dgm:prSet presAssocID="{807EBE54-7650-43A2-B80C-240093E72929}" presName="horzOne" presStyleCnt="0"/>
      <dgm:spPr/>
    </dgm:pt>
    <dgm:pt modelId="{F34A7A34-1C5E-4C8D-8067-D4D53CA1EBD8}" type="pres">
      <dgm:prSet presAssocID="{7A9BB625-FD85-442A-8F5C-DE761F5F33DE}" presName="vertTwo" presStyleCnt="0"/>
      <dgm:spPr/>
    </dgm:pt>
    <dgm:pt modelId="{1CB047C5-D70D-437E-9FA6-1B92AFE3FD22}" type="pres">
      <dgm:prSet presAssocID="{7A9BB625-FD85-442A-8F5C-DE761F5F33DE}" presName="txTwo" presStyleLbl="node2" presStyleIdx="0" presStyleCnt="2">
        <dgm:presLayoutVars>
          <dgm:chPref val="3"/>
        </dgm:presLayoutVars>
      </dgm:prSet>
      <dgm:spPr/>
    </dgm:pt>
    <dgm:pt modelId="{83A5943F-C612-4D06-B6AA-0ECCBB81D236}" type="pres">
      <dgm:prSet presAssocID="{7A9BB625-FD85-442A-8F5C-DE761F5F33DE}" presName="horzTwo" presStyleCnt="0"/>
      <dgm:spPr/>
    </dgm:pt>
    <dgm:pt modelId="{286CAA40-6AF7-49C8-AA77-C161C3939424}" type="pres">
      <dgm:prSet presAssocID="{7261251E-9138-4108-B05D-91EBB5BFDD42}" presName="sibSpaceTwo" presStyleCnt="0"/>
      <dgm:spPr/>
    </dgm:pt>
    <dgm:pt modelId="{7C63E87C-BD60-4729-961F-5D092C77EDEA}" type="pres">
      <dgm:prSet presAssocID="{56564BD3-F2C6-463A-AAF3-F8893E94D853}" presName="vertTwo" presStyleCnt="0"/>
      <dgm:spPr/>
    </dgm:pt>
    <dgm:pt modelId="{81A266AE-FDB6-422E-BE0E-E228B6064A4C}" type="pres">
      <dgm:prSet presAssocID="{56564BD3-F2C6-463A-AAF3-F8893E94D853}" presName="txTwo" presStyleLbl="node2" presStyleIdx="1" presStyleCnt="2">
        <dgm:presLayoutVars>
          <dgm:chPref val="3"/>
        </dgm:presLayoutVars>
      </dgm:prSet>
      <dgm:spPr/>
    </dgm:pt>
    <dgm:pt modelId="{0EAD388C-6461-4D2B-8BD4-EB8DF20C757C}" type="pres">
      <dgm:prSet presAssocID="{56564BD3-F2C6-463A-AAF3-F8893E94D853}" presName="horzTwo" presStyleCnt="0"/>
      <dgm:spPr/>
    </dgm:pt>
  </dgm:ptLst>
  <dgm:cxnLst>
    <dgm:cxn modelId="{6B35EF04-3ED6-4FD0-A3F7-B8723CD32080}" srcId="{03EA8FD5-80AD-430E-BB07-80E8E6231F7C}" destId="{807EBE54-7650-43A2-B80C-240093E72929}" srcOrd="0" destOrd="0" parTransId="{809D0AFA-3CC6-4FA7-82CE-7315D7988D56}" sibTransId="{E5AD18FF-8240-4D1D-B821-81941AEEA945}"/>
    <dgm:cxn modelId="{A7A52C28-1146-4D74-A21E-4CEB8CC4EC77}" type="presOf" srcId="{807EBE54-7650-43A2-B80C-240093E72929}" destId="{6B4462AF-81BD-4237-A54C-212D0BC46593}" srcOrd="0" destOrd="0" presId="urn:microsoft.com/office/officeart/2005/8/layout/hierarchy4"/>
    <dgm:cxn modelId="{7D3C6E2A-6F2B-48A6-831C-D2206583294D}" type="presOf" srcId="{03EA8FD5-80AD-430E-BB07-80E8E6231F7C}" destId="{256C2DAA-CFC7-49B6-B4A5-2A6B23A0D61C}" srcOrd="0" destOrd="0" presId="urn:microsoft.com/office/officeart/2005/8/layout/hierarchy4"/>
    <dgm:cxn modelId="{20F16478-405E-460C-8591-E5D23A18C864}" srcId="{807EBE54-7650-43A2-B80C-240093E72929}" destId="{56564BD3-F2C6-463A-AAF3-F8893E94D853}" srcOrd="1" destOrd="0" parTransId="{38468117-820D-431E-98E3-7D45AB75399E}" sibTransId="{2A99F906-80E2-4319-837F-2604B40CB4D5}"/>
    <dgm:cxn modelId="{88D0BD8C-8ACC-4C65-B53B-F50BFDFA3872}" type="presOf" srcId="{56564BD3-F2C6-463A-AAF3-F8893E94D853}" destId="{81A266AE-FDB6-422E-BE0E-E228B6064A4C}" srcOrd="0" destOrd="0" presId="urn:microsoft.com/office/officeart/2005/8/layout/hierarchy4"/>
    <dgm:cxn modelId="{1ED97090-80D5-4887-8A28-C5C65918EFE2}" type="presOf" srcId="{7A9BB625-FD85-442A-8F5C-DE761F5F33DE}" destId="{1CB047C5-D70D-437E-9FA6-1B92AFE3FD22}" srcOrd="0" destOrd="0" presId="urn:microsoft.com/office/officeart/2005/8/layout/hierarchy4"/>
    <dgm:cxn modelId="{6A62CAEA-2B3B-4075-9AD8-0708A023A249}" srcId="{807EBE54-7650-43A2-B80C-240093E72929}" destId="{7A9BB625-FD85-442A-8F5C-DE761F5F33DE}" srcOrd="0" destOrd="0" parTransId="{8F83EC0F-F7D1-440A-B9BE-632F06B9C1B8}" sibTransId="{7261251E-9138-4108-B05D-91EBB5BFDD42}"/>
    <dgm:cxn modelId="{5D3A293C-EC43-4463-BCA3-FF42B7BC8EC5}" type="presParOf" srcId="{256C2DAA-CFC7-49B6-B4A5-2A6B23A0D61C}" destId="{6C37D6A0-9FAC-48B5-A1FA-73D9BF52DECE}" srcOrd="0" destOrd="0" presId="urn:microsoft.com/office/officeart/2005/8/layout/hierarchy4"/>
    <dgm:cxn modelId="{CC29AC1F-A489-42CC-BE1C-07FB4F40ED64}" type="presParOf" srcId="{6C37D6A0-9FAC-48B5-A1FA-73D9BF52DECE}" destId="{6B4462AF-81BD-4237-A54C-212D0BC46593}" srcOrd="0" destOrd="0" presId="urn:microsoft.com/office/officeart/2005/8/layout/hierarchy4"/>
    <dgm:cxn modelId="{EA3ACC0A-81DB-43B3-A87D-4B12A873866F}" type="presParOf" srcId="{6C37D6A0-9FAC-48B5-A1FA-73D9BF52DECE}" destId="{9DA28C48-FF36-43F2-B030-89DC693E56FD}" srcOrd="1" destOrd="0" presId="urn:microsoft.com/office/officeart/2005/8/layout/hierarchy4"/>
    <dgm:cxn modelId="{AB656177-87A9-46DB-A56B-2BC62EDA21B2}" type="presParOf" srcId="{6C37D6A0-9FAC-48B5-A1FA-73D9BF52DECE}" destId="{7469995E-F33C-412A-A998-250DD6DC37EA}" srcOrd="2" destOrd="0" presId="urn:microsoft.com/office/officeart/2005/8/layout/hierarchy4"/>
    <dgm:cxn modelId="{D9CC8DE4-CE55-48DF-9748-F6F2B1F4C317}" type="presParOf" srcId="{7469995E-F33C-412A-A998-250DD6DC37EA}" destId="{F34A7A34-1C5E-4C8D-8067-D4D53CA1EBD8}" srcOrd="0" destOrd="0" presId="urn:microsoft.com/office/officeart/2005/8/layout/hierarchy4"/>
    <dgm:cxn modelId="{E6B10165-D017-42BC-AE4E-A9C448D22BB0}" type="presParOf" srcId="{F34A7A34-1C5E-4C8D-8067-D4D53CA1EBD8}" destId="{1CB047C5-D70D-437E-9FA6-1B92AFE3FD22}" srcOrd="0" destOrd="0" presId="urn:microsoft.com/office/officeart/2005/8/layout/hierarchy4"/>
    <dgm:cxn modelId="{DABBD06E-9AC9-4486-8FA9-C7FE2C021940}" type="presParOf" srcId="{F34A7A34-1C5E-4C8D-8067-D4D53CA1EBD8}" destId="{83A5943F-C612-4D06-B6AA-0ECCBB81D236}" srcOrd="1" destOrd="0" presId="urn:microsoft.com/office/officeart/2005/8/layout/hierarchy4"/>
    <dgm:cxn modelId="{F95115AD-9B5A-4FC6-B159-69F35D9AA82A}" type="presParOf" srcId="{7469995E-F33C-412A-A998-250DD6DC37EA}" destId="{286CAA40-6AF7-49C8-AA77-C161C3939424}" srcOrd="1" destOrd="0" presId="urn:microsoft.com/office/officeart/2005/8/layout/hierarchy4"/>
    <dgm:cxn modelId="{28B338AA-BDF2-4FC9-AEC6-246D8D72924B}" type="presParOf" srcId="{7469995E-F33C-412A-A998-250DD6DC37EA}" destId="{7C63E87C-BD60-4729-961F-5D092C77EDEA}" srcOrd="2" destOrd="0" presId="urn:microsoft.com/office/officeart/2005/8/layout/hierarchy4"/>
    <dgm:cxn modelId="{52F91DCB-DE17-4901-83A8-3968AAFA5A27}" type="presParOf" srcId="{7C63E87C-BD60-4729-961F-5D092C77EDEA}" destId="{81A266AE-FDB6-422E-BE0E-E228B6064A4C}" srcOrd="0" destOrd="0" presId="urn:microsoft.com/office/officeart/2005/8/layout/hierarchy4"/>
    <dgm:cxn modelId="{C76AC37B-A7CB-4C88-8D25-9A1FFE62E3BC}" type="presParOf" srcId="{7C63E87C-BD60-4729-961F-5D092C77EDEA}" destId="{0EAD388C-6461-4D2B-8BD4-EB8DF20C757C}"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BED7DAE-A24D-4DD4-B02C-487CF3142D8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FE62FE7-3AEB-4040-8C7E-AB2381A1BF7C}">
      <dgm:prSet phldrT="[Text]" phldr="0" custT="1"/>
      <dgm:spPr/>
      <dgm:t>
        <a:bodyPr/>
        <a:lstStyle/>
        <a:p>
          <a:r>
            <a:rPr lang="en-US" sz="2800" b="1" dirty="0">
              <a:latin typeface="Arial" panose="020B0604020202020204" pitchFamily="34" charset="0"/>
              <a:cs typeface="Arial" panose="020B0604020202020204" pitchFamily="34" charset="0"/>
            </a:rPr>
            <a:t>3,082</a:t>
          </a:r>
        </a:p>
      </dgm:t>
    </dgm:pt>
    <dgm:pt modelId="{41FCFE05-DFF1-4AC8-9F85-2A76DA759F44}" type="parTrans" cxnId="{6233400D-F3F8-404D-8D7E-C97246E83D2B}">
      <dgm:prSet/>
      <dgm:spPr/>
      <dgm:t>
        <a:bodyPr/>
        <a:lstStyle/>
        <a:p>
          <a:endParaRPr lang="en-US"/>
        </a:p>
      </dgm:t>
    </dgm:pt>
    <dgm:pt modelId="{18D743A6-50C8-479C-A507-732F92C20AEE}" type="sibTrans" cxnId="{6233400D-F3F8-404D-8D7E-C97246E83D2B}">
      <dgm:prSet/>
      <dgm:spPr/>
      <dgm:t>
        <a:bodyPr/>
        <a:lstStyle/>
        <a:p>
          <a:endParaRPr lang="en-US"/>
        </a:p>
      </dgm:t>
    </dgm:pt>
    <dgm:pt modelId="{8CBF8ED2-1698-4D47-A54D-399BC42F0083}">
      <dgm:prSet phldrT="[Text]" phldr="0" custT="1"/>
      <dgm:spPr/>
      <dgm:t>
        <a:bodyPr/>
        <a:lstStyle/>
        <a:p>
          <a:r>
            <a:rPr lang="en-US" sz="2800" dirty="0">
              <a:latin typeface="Arial" panose="020B0604020202020204" pitchFamily="34" charset="0"/>
              <a:cs typeface="Arial" panose="020B0604020202020204" pitchFamily="34" charset="0"/>
            </a:rPr>
            <a:t>14,195</a:t>
          </a:r>
        </a:p>
      </dgm:t>
    </dgm:pt>
    <dgm:pt modelId="{2E50067A-3AEB-4AA0-84F2-3B731F6F23F7}" type="parTrans" cxnId="{70C12C0E-5E43-496B-A536-150618760ECF}">
      <dgm:prSet/>
      <dgm:spPr/>
      <dgm:t>
        <a:bodyPr/>
        <a:lstStyle/>
        <a:p>
          <a:endParaRPr lang="en-US"/>
        </a:p>
      </dgm:t>
    </dgm:pt>
    <dgm:pt modelId="{A0FDCA6C-1BF4-4BF3-85D2-8B22BF2C7700}" type="sibTrans" cxnId="{70C12C0E-5E43-496B-A536-150618760ECF}">
      <dgm:prSet/>
      <dgm:spPr/>
      <dgm:t>
        <a:bodyPr/>
        <a:lstStyle/>
        <a:p>
          <a:endParaRPr lang="en-US"/>
        </a:p>
      </dgm:t>
    </dgm:pt>
    <dgm:pt modelId="{D986AFA3-B6A9-4CA7-81E1-5585B9F96095}">
      <dgm:prSet phldrT="[Text]" phldr="0" custT="1"/>
      <dgm:spPr/>
      <dgm:t>
        <a:bodyPr/>
        <a:lstStyle/>
        <a:p>
          <a:r>
            <a:rPr lang="en-US" sz="2800" b="1" dirty="0">
              <a:latin typeface="Arial" panose="020B0604020202020204" pitchFamily="34" charset="0"/>
              <a:cs typeface="Arial" panose="020B0604020202020204" pitchFamily="34" charset="0"/>
            </a:rPr>
            <a:t>48%</a:t>
          </a:r>
        </a:p>
      </dgm:t>
    </dgm:pt>
    <dgm:pt modelId="{13CE89E2-9FFA-47E1-84BD-351EF5C27039}" type="parTrans" cxnId="{83DAA755-F2FB-4CAF-9305-E343E08E1DB2}">
      <dgm:prSet/>
      <dgm:spPr/>
      <dgm:t>
        <a:bodyPr/>
        <a:lstStyle/>
        <a:p>
          <a:endParaRPr lang="en-US"/>
        </a:p>
      </dgm:t>
    </dgm:pt>
    <dgm:pt modelId="{141DFDAA-FB7D-4765-92DE-9730E1640285}" type="sibTrans" cxnId="{83DAA755-F2FB-4CAF-9305-E343E08E1DB2}">
      <dgm:prSet/>
      <dgm:spPr/>
      <dgm:t>
        <a:bodyPr/>
        <a:lstStyle/>
        <a:p>
          <a:endParaRPr lang="en-US"/>
        </a:p>
      </dgm:t>
    </dgm:pt>
    <dgm:pt modelId="{8299D5DF-3444-4BF8-8670-0AC3109D91A9}">
      <dgm:prSet phldrT="[Text]" phldr="0"/>
      <dgm:spPr/>
      <dgm:t>
        <a:bodyPr/>
        <a:lstStyle/>
        <a:p>
          <a:r>
            <a:rPr lang="en-US" sz="1600" dirty="0">
              <a:latin typeface="Arial" panose="020B0604020202020204" pitchFamily="34" charset="0"/>
              <a:cs typeface="Arial" panose="020B0604020202020204" pitchFamily="34" charset="0"/>
            </a:rPr>
            <a:t>GED’s Obtained</a:t>
          </a:r>
        </a:p>
      </dgm:t>
    </dgm:pt>
    <dgm:pt modelId="{B5B8624D-B54F-43B2-AF39-CC1E06ABCF78}" type="parTrans" cxnId="{B47AB6F5-6FB8-4FBC-8C4D-87C225DABD2C}">
      <dgm:prSet/>
      <dgm:spPr/>
      <dgm:t>
        <a:bodyPr/>
        <a:lstStyle/>
        <a:p>
          <a:endParaRPr lang="en-US"/>
        </a:p>
      </dgm:t>
    </dgm:pt>
    <dgm:pt modelId="{D0D5AEA1-1BE3-4BFC-ADE6-4EC653A729F6}" type="sibTrans" cxnId="{B47AB6F5-6FB8-4FBC-8C4D-87C225DABD2C}">
      <dgm:prSet/>
      <dgm:spPr/>
      <dgm:t>
        <a:bodyPr/>
        <a:lstStyle/>
        <a:p>
          <a:endParaRPr lang="en-US"/>
        </a:p>
      </dgm:t>
    </dgm:pt>
    <dgm:pt modelId="{0FBAB51B-51E4-439F-8240-2860B235655D}">
      <dgm:prSet phldrT="[Text]" phldr="0"/>
      <dgm:spPr/>
      <dgm:t>
        <a:bodyPr/>
        <a:lstStyle/>
        <a:p>
          <a:r>
            <a:rPr lang="en-US" sz="1600" dirty="0">
              <a:latin typeface="Arial" panose="020B0604020202020204" pitchFamily="34" charset="0"/>
              <a:cs typeface="Arial" panose="020B0604020202020204" pitchFamily="34" charset="0"/>
            </a:rPr>
            <a:t>Currently Enrolled</a:t>
          </a:r>
        </a:p>
      </dgm:t>
    </dgm:pt>
    <dgm:pt modelId="{3C8B39A0-8076-45EF-99B8-DC364A9689CD}" type="parTrans" cxnId="{AB03690F-AD84-4223-90C5-FE5A992B4AEE}">
      <dgm:prSet/>
      <dgm:spPr/>
      <dgm:t>
        <a:bodyPr/>
        <a:lstStyle/>
        <a:p>
          <a:endParaRPr lang="en-US"/>
        </a:p>
      </dgm:t>
    </dgm:pt>
    <dgm:pt modelId="{FA2C0F35-E591-452C-8AAA-BE6E88FB95D7}" type="sibTrans" cxnId="{AB03690F-AD84-4223-90C5-FE5A992B4AEE}">
      <dgm:prSet/>
      <dgm:spPr/>
      <dgm:t>
        <a:bodyPr/>
        <a:lstStyle/>
        <a:p>
          <a:endParaRPr lang="en-US"/>
        </a:p>
      </dgm:t>
    </dgm:pt>
    <dgm:pt modelId="{64338060-5571-47DF-B59E-6EF4ED07C9C5}">
      <dgm:prSet phldrT="[Text]" phldr="0"/>
      <dgm:spPr/>
      <dgm:t>
        <a:bodyPr/>
        <a:lstStyle/>
        <a:p>
          <a:r>
            <a:rPr lang="en-US" sz="1600" dirty="0">
              <a:latin typeface="Arial" panose="020B0604020202020204" pitchFamily="34" charset="0"/>
              <a:cs typeface="Arial" panose="020B0604020202020204" pitchFamily="34" charset="0"/>
            </a:rPr>
            <a:t>Measurable Skills Goals Met</a:t>
          </a:r>
        </a:p>
      </dgm:t>
    </dgm:pt>
    <dgm:pt modelId="{8935560C-D011-4BCE-AC0D-94855FA1983F}" type="parTrans" cxnId="{63A889C6-DA51-4C6D-8F6B-5B598EDACF25}">
      <dgm:prSet/>
      <dgm:spPr/>
      <dgm:t>
        <a:bodyPr/>
        <a:lstStyle/>
        <a:p>
          <a:endParaRPr lang="en-US"/>
        </a:p>
      </dgm:t>
    </dgm:pt>
    <dgm:pt modelId="{AC5EF18E-5DF7-42F9-9BEE-191BE9F61346}" type="sibTrans" cxnId="{63A889C6-DA51-4C6D-8F6B-5B598EDACF25}">
      <dgm:prSet/>
      <dgm:spPr/>
      <dgm:t>
        <a:bodyPr/>
        <a:lstStyle/>
        <a:p>
          <a:endParaRPr lang="en-US"/>
        </a:p>
      </dgm:t>
    </dgm:pt>
    <dgm:pt modelId="{E3A918D5-14DD-4B8B-9D8B-26A191426873}" type="pres">
      <dgm:prSet presAssocID="{DBED7DAE-A24D-4DD4-B02C-487CF3142D8A}" presName="diagram" presStyleCnt="0">
        <dgm:presLayoutVars>
          <dgm:dir/>
          <dgm:resizeHandles val="exact"/>
        </dgm:presLayoutVars>
      </dgm:prSet>
      <dgm:spPr/>
    </dgm:pt>
    <dgm:pt modelId="{2D6ED201-207E-4C28-B277-67532FDC580A}" type="pres">
      <dgm:prSet presAssocID="{AFE62FE7-3AEB-4040-8C7E-AB2381A1BF7C}" presName="node" presStyleLbl="node1" presStyleIdx="0" presStyleCnt="3" custScaleY="113863">
        <dgm:presLayoutVars>
          <dgm:bulletEnabled val="1"/>
        </dgm:presLayoutVars>
      </dgm:prSet>
      <dgm:spPr/>
    </dgm:pt>
    <dgm:pt modelId="{A49D3FA5-7ED9-49A1-A2FE-B699F869C2BB}" type="pres">
      <dgm:prSet presAssocID="{18D743A6-50C8-479C-A507-732F92C20AEE}" presName="sibTrans" presStyleCnt="0"/>
      <dgm:spPr/>
    </dgm:pt>
    <dgm:pt modelId="{0A1C1BBC-5578-42F1-88B2-9E2F60BC0867}" type="pres">
      <dgm:prSet presAssocID="{8CBF8ED2-1698-4D47-A54D-399BC42F0083}" presName="node" presStyleLbl="node1" presStyleIdx="1" presStyleCnt="3" custScaleY="113863" custLinFactNeighborX="69" custLinFactNeighborY="-3248">
        <dgm:presLayoutVars>
          <dgm:bulletEnabled val="1"/>
        </dgm:presLayoutVars>
      </dgm:prSet>
      <dgm:spPr/>
    </dgm:pt>
    <dgm:pt modelId="{9BF4516F-09D0-4AD7-9A87-1F4F73B41420}" type="pres">
      <dgm:prSet presAssocID="{A0FDCA6C-1BF4-4BF3-85D2-8B22BF2C7700}" presName="sibTrans" presStyleCnt="0"/>
      <dgm:spPr/>
    </dgm:pt>
    <dgm:pt modelId="{07EA8094-FBB1-429D-8AF0-18F043A6026E}" type="pres">
      <dgm:prSet presAssocID="{D986AFA3-B6A9-4CA7-81E1-5585B9F96095}" presName="node" presStyleLbl="node1" presStyleIdx="2" presStyleCnt="3" custScaleY="147433">
        <dgm:presLayoutVars>
          <dgm:bulletEnabled val="1"/>
        </dgm:presLayoutVars>
      </dgm:prSet>
      <dgm:spPr/>
    </dgm:pt>
  </dgm:ptLst>
  <dgm:cxnLst>
    <dgm:cxn modelId="{D41C1F01-CB34-4E8E-9ED0-D68A82D4E90F}" type="presOf" srcId="{0FBAB51B-51E4-439F-8240-2860B235655D}" destId="{0A1C1BBC-5578-42F1-88B2-9E2F60BC0867}" srcOrd="0" destOrd="1" presId="urn:microsoft.com/office/officeart/2005/8/layout/default"/>
    <dgm:cxn modelId="{6233400D-F3F8-404D-8D7E-C97246E83D2B}" srcId="{DBED7DAE-A24D-4DD4-B02C-487CF3142D8A}" destId="{AFE62FE7-3AEB-4040-8C7E-AB2381A1BF7C}" srcOrd="0" destOrd="0" parTransId="{41FCFE05-DFF1-4AC8-9F85-2A76DA759F44}" sibTransId="{18D743A6-50C8-479C-A507-732F92C20AEE}"/>
    <dgm:cxn modelId="{70C12C0E-5E43-496B-A536-150618760ECF}" srcId="{DBED7DAE-A24D-4DD4-B02C-487CF3142D8A}" destId="{8CBF8ED2-1698-4D47-A54D-399BC42F0083}" srcOrd="1" destOrd="0" parTransId="{2E50067A-3AEB-4AA0-84F2-3B731F6F23F7}" sibTransId="{A0FDCA6C-1BF4-4BF3-85D2-8B22BF2C7700}"/>
    <dgm:cxn modelId="{AB03690F-AD84-4223-90C5-FE5A992B4AEE}" srcId="{8CBF8ED2-1698-4D47-A54D-399BC42F0083}" destId="{0FBAB51B-51E4-439F-8240-2860B235655D}" srcOrd="0" destOrd="0" parTransId="{3C8B39A0-8076-45EF-99B8-DC364A9689CD}" sibTransId="{FA2C0F35-E591-452C-8AAA-BE6E88FB95D7}"/>
    <dgm:cxn modelId="{29FF663F-0A07-4655-A83A-48B7E64BD2B4}" type="presOf" srcId="{DBED7DAE-A24D-4DD4-B02C-487CF3142D8A}" destId="{E3A918D5-14DD-4B8B-9D8B-26A191426873}" srcOrd="0" destOrd="0" presId="urn:microsoft.com/office/officeart/2005/8/layout/default"/>
    <dgm:cxn modelId="{4C53D040-8C5B-45EE-AB7B-6AAA874697EA}" type="presOf" srcId="{D986AFA3-B6A9-4CA7-81E1-5585B9F96095}" destId="{07EA8094-FBB1-429D-8AF0-18F043A6026E}" srcOrd="0" destOrd="0" presId="urn:microsoft.com/office/officeart/2005/8/layout/default"/>
    <dgm:cxn modelId="{0B82F25F-9822-4042-85AD-39D2B96257E3}" type="presOf" srcId="{8299D5DF-3444-4BF8-8670-0AC3109D91A9}" destId="{2D6ED201-207E-4C28-B277-67532FDC580A}" srcOrd="0" destOrd="1" presId="urn:microsoft.com/office/officeart/2005/8/layout/default"/>
    <dgm:cxn modelId="{83DAA755-F2FB-4CAF-9305-E343E08E1DB2}" srcId="{DBED7DAE-A24D-4DD4-B02C-487CF3142D8A}" destId="{D986AFA3-B6A9-4CA7-81E1-5585B9F96095}" srcOrd="2" destOrd="0" parTransId="{13CE89E2-9FFA-47E1-84BD-351EF5C27039}" sibTransId="{141DFDAA-FB7D-4765-92DE-9730E1640285}"/>
    <dgm:cxn modelId="{63A889C6-DA51-4C6D-8F6B-5B598EDACF25}" srcId="{D986AFA3-B6A9-4CA7-81E1-5585B9F96095}" destId="{64338060-5571-47DF-B59E-6EF4ED07C9C5}" srcOrd="0" destOrd="0" parTransId="{8935560C-D011-4BCE-AC0D-94855FA1983F}" sibTransId="{AC5EF18E-5DF7-42F9-9BEE-191BE9F61346}"/>
    <dgm:cxn modelId="{641FD3D4-14B6-436D-B26D-FC2DB8368AEA}" type="presOf" srcId="{AFE62FE7-3AEB-4040-8C7E-AB2381A1BF7C}" destId="{2D6ED201-207E-4C28-B277-67532FDC580A}" srcOrd="0" destOrd="0" presId="urn:microsoft.com/office/officeart/2005/8/layout/default"/>
    <dgm:cxn modelId="{0B4AA5E3-6DC1-4487-BDB9-EC462FD4DAEF}" type="presOf" srcId="{8CBF8ED2-1698-4D47-A54D-399BC42F0083}" destId="{0A1C1BBC-5578-42F1-88B2-9E2F60BC0867}" srcOrd="0" destOrd="0" presId="urn:microsoft.com/office/officeart/2005/8/layout/default"/>
    <dgm:cxn modelId="{C17985E4-7E5B-479A-B56B-7CD7113505D3}" type="presOf" srcId="{64338060-5571-47DF-B59E-6EF4ED07C9C5}" destId="{07EA8094-FBB1-429D-8AF0-18F043A6026E}" srcOrd="0" destOrd="1" presId="urn:microsoft.com/office/officeart/2005/8/layout/default"/>
    <dgm:cxn modelId="{B47AB6F5-6FB8-4FBC-8C4D-87C225DABD2C}" srcId="{AFE62FE7-3AEB-4040-8C7E-AB2381A1BF7C}" destId="{8299D5DF-3444-4BF8-8670-0AC3109D91A9}" srcOrd="0" destOrd="0" parTransId="{B5B8624D-B54F-43B2-AF39-CC1E06ABCF78}" sibTransId="{D0D5AEA1-1BE3-4BFC-ADE6-4EC653A729F6}"/>
    <dgm:cxn modelId="{11586287-A79B-46CD-8B06-621A42740ED5}" type="presParOf" srcId="{E3A918D5-14DD-4B8B-9D8B-26A191426873}" destId="{2D6ED201-207E-4C28-B277-67532FDC580A}" srcOrd="0" destOrd="0" presId="urn:microsoft.com/office/officeart/2005/8/layout/default"/>
    <dgm:cxn modelId="{33FE4860-24F0-4137-BC71-082B6F250A74}" type="presParOf" srcId="{E3A918D5-14DD-4B8B-9D8B-26A191426873}" destId="{A49D3FA5-7ED9-49A1-A2FE-B699F869C2BB}" srcOrd="1" destOrd="0" presId="urn:microsoft.com/office/officeart/2005/8/layout/default"/>
    <dgm:cxn modelId="{F315B636-A8F0-4D1B-B600-70B466BA846B}" type="presParOf" srcId="{E3A918D5-14DD-4B8B-9D8B-26A191426873}" destId="{0A1C1BBC-5578-42F1-88B2-9E2F60BC0867}" srcOrd="2" destOrd="0" presId="urn:microsoft.com/office/officeart/2005/8/layout/default"/>
    <dgm:cxn modelId="{298B8F70-BE21-4B7E-BEFD-DE7858FDF937}" type="presParOf" srcId="{E3A918D5-14DD-4B8B-9D8B-26A191426873}" destId="{9BF4516F-09D0-4AD7-9A87-1F4F73B41420}" srcOrd="3" destOrd="0" presId="urn:microsoft.com/office/officeart/2005/8/layout/default"/>
    <dgm:cxn modelId="{4CA21165-A62B-46C4-8100-161BBFB6FBB1}" type="presParOf" srcId="{E3A918D5-14DD-4B8B-9D8B-26A191426873}" destId="{07EA8094-FBB1-429D-8AF0-18F043A6026E}"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32ABED5-E351-4390-8983-B546C5C7C095}"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84353367-C33A-47CB-9D06-27F761D76A46}">
      <dgm:prSet phldrT="[Text]" phldr="0" custT="1"/>
      <dgm:spPr/>
      <dgm:t>
        <a:bodyPr/>
        <a:lstStyle/>
        <a:p>
          <a:r>
            <a:rPr lang="en-US" sz="2800" b="1" dirty="0">
              <a:latin typeface="Arial"/>
              <a:cs typeface="Arial"/>
            </a:rPr>
            <a:t>2,100</a:t>
          </a:r>
        </a:p>
      </dgm:t>
    </dgm:pt>
    <dgm:pt modelId="{B34BDDE3-8CCF-412E-A466-20EF55A0A89E}" type="parTrans" cxnId="{D1AC6B0B-F841-445D-AA73-B5E7631542A6}">
      <dgm:prSet/>
      <dgm:spPr/>
      <dgm:t>
        <a:bodyPr/>
        <a:lstStyle/>
        <a:p>
          <a:endParaRPr lang="en-US"/>
        </a:p>
      </dgm:t>
    </dgm:pt>
    <dgm:pt modelId="{DE28EA0E-5431-45BC-8B85-AB0C125981B2}" type="sibTrans" cxnId="{D1AC6B0B-F841-445D-AA73-B5E7631542A6}">
      <dgm:prSet/>
      <dgm:spPr/>
      <dgm:t>
        <a:bodyPr/>
        <a:lstStyle/>
        <a:p>
          <a:endParaRPr lang="en-US"/>
        </a:p>
      </dgm:t>
    </dgm:pt>
    <dgm:pt modelId="{DFA5C3A9-3A0B-4B5E-A844-60E2CA228A8B}">
      <dgm:prSet phldrT="[Text]" phldr="0"/>
      <dgm:spPr/>
      <dgm:t>
        <a:bodyPr/>
        <a:lstStyle/>
        <a:p>
          <a:pPr rtl="0"/>
          <a:r>
            <a:rPr lang="en-US" sz="1800" dirty="0">
              <a:latin typeface="Arial"/>
              <a:cs typeface="Arial"/>
            </a:rPr>
            <a:t>Individuals Served</a:t>
          </a:r>
        </a:p>
      </dgm:t>
    </dgm:pt>
    <dgm:pt modelId="{50D4BF57-36D2-4431-81EE-758DD61E5F14}" type="parTrans" cxnId="{D3442D42-50D5-409C-8920-AA91CFD16F47}">
      <dgm:prSet/>
      <dgm:spPr/>
      <dgm:t>
        <a:bodyPr/>
        <a:lstStyle/>
        <a:p>
          <a:endParaRPr lang="en-US"/>
        </a:p>
      </dgm:t>
    </dgm:pt>
    <dgm:pt modelId="{D2350CB3-0135-471A-ACBE-71372D23F16C}" type="sibTrans" cxnId="{D3442D42-50D5-409C-8920-AA91CFD16F47}">
      <dgm:prSet/>
      <dgm:spPr/>
      <dgm:t>
        <a:bodyPr/>
        <a:lstStyle/>
        <a:p>
          <a:endParaRPr lang="en-US"/>
        </a:p>
      </dgm:t>
    </dgm:pt>
    <dgm:pt modelId="{3BB042C1-A5B5-41DF-9CC3-27732CA094F3}">
      <dgm:prSet phldr="0" custT="1"/>
      <dgm:spPr/>
      <dgm:t>
        <a:bodyPr/>
        <a:lstStyle/>
        <a:p>
          <a:pPr rtl="0"/>
          <a:r>
            <a:rPr lang="en-US" sz="2800" b="1" dirty="0">
              <a:latin typeface="Arial"/>
              <a:cs typeface="Arial"/>
            </a:rPr>
            <a:t>70-80%</a:t>
          </a:r>
        </a:p>
      </dgm:t>
    </dgm:pt>
    <dgm:pt modelId="{6938437F-C06B-4B90-BE3E-BFFB076BAF33}" type="parTrans" cxnId="{71A89B01-EA23-4629-AC6C-7E33E963DC86}">
      <dgm:prSet/>
      <dgm:spPr/>
      <dgm:t>
        <a:bodyPr/>
        <a:lstStyle/>
        <a:p>
          <a:endParaRPr lang="en-US"/>
        </a:p>
      </dgm:t>
    </dgm:pt>
    <dgm:pt modelId="{CCEA89E9-E485-451F-8646-3F60AB73A86C}" type="sibTrans" cxnId="{71A89B01-EA23-4629-AC6C-7E33E963DC86}">
      <dgm:prSet/>
      <dgm:spPr/>
      <dgm:t>
        <a:bodyPr/>
        <a:lstStyle/>
        <a:p>
          <a:endParaRPr lang="en-US"/>
        </a:p>
      </dgm:t>
    </dgm:pt>
    <dgm:pt modelId="{48B12147-F5B9-47FC-B39C-11545BCA645C}">
      <dgm:prSet phldr="0"/>
      <dgm:spPr/>
      <dgm:t>
        <a:bodyPr/>
        <a:lstStyle/>
        <a:p>
          <a:pPr rtl="0"/>
          <a:r>
            <a:rPr lang="en-US" sz="1800" dirty="0">
              <a:latin typeface="Arial"/>
              <a:cs typeface="Arial"/>
            </a:rPr>
            <a:t>Employment Retention</a:t>
          </a:r>
          <a:endParaRPr lang="en-US" sz="1800" dirty="0">
            <a:latin typeface="Calibri Light" panose="020F0302020204030204"/>
            <a:cs typeface="Calibri Light" panose="020F0302020204030204"/>
          </a:endParaRPr>
        </a:p>
      </dgm:t>
    </dgm:pt>
    <dgm:pt modelId="{6C265BE4-9C3D-4812-A169-7B4492D76B94}" type="parTrans" cxnId="{AA6EDB4C-ADDD-406E-BE98-9A149D4872A7}">
      <dgm:prSet/>
      <dgm:spPr/>
      <dgm:t>
        <a:bodyPr/>
        <a:lstStyle/>
        <a:p>
          <a:endParaRPr lang="en-US"/>
        </a:p>
      </dgm:t>
    </dgm:pt>
    <dgm:pt modelId="{38B4458C-80B8-43AE-8B2D-DC4B4A0FE183}" type="sibTrans" cxnId="{AA6EDB4C-ADDD-406E-BE98-9A149D4872A7}">
      <dgm:prSet/>
      <dgm:spPr/>
      <dgm:t>
        <a:bodyPr/>
        <a:lstStyle/>
        <a:p>
          <a:endParaRPr lang="en-US"/>
        </a:p>
      </dgm:t>
    </dgm:pt>
    <dgm:pt modelId="{71B33426-680A-4A0B-A5E1-DEABAD1B73EB}" type="pres">
      <dgm:prSet presAssocID="{E32ABED5-E351-4390-8983-B546C5C7C095}" presName="Name0" presStyleCnt="0">
        <dgm:presLayoutVars>
          <dgm:dir/>
          <dgm:resizeHandles val="exact"/>
        </dgm:presLayoutVars>
      </dgm:prSet>
      <dgm:spPr/>
    </dgm:pt>
    <dgm:pt modelId="{7B77ED07-057C-4DCE-8B0A-F63181882D4C}" type="pres">
      <dgm:prSet presAssocID="{84353367-C33A-47CB-9D06-27F761D76A46}" presName="node" presStyleLbl="node1" presStyleIdx="0" presStyleCnt="2" custLinFactNeighborX="64" custLinFactNeighborY="-29">
        <dgm:presLayoutVars>
          <dgm:bulletEnabled val="1"/>
        </dgm:presLayoutVars>
      </dgm:prSet>
      <dgm:spPr/>
    </dgm:pt>
    <dgm:pt modelId="{91948A4A-F96F-4A5A-996A-A22C605435F2}" type="pres">
      <dgm:prSet presAssocID="{DE28EA0E-5431-45BC-8B85-AB0C125981B2}" presName="sibTrans" presStyleLbl="sibTrans1D1" presStyleIdx="0" presStyleCnt="1"/>
      <dgm:spPr/>
    </dgm:pt>
    <dgm:pt modelId="{0CEFE5E1-8D36-49AC-B1AD-A3D125C03ED7}" type="pres">
      <dgm:prSet presAssocID="{DE28EA0E-5431-45BC-8B85-AB0C125981B2}" presName="connectorText" presStyleLbl="sibTrans1D1" presStyleIdx="0" presStyleCnt="1"/>
      <dgm:spPr/>
    </dgm:pt>
    <dgm:pt modelId="{B6D812A9-7500-4350-BBF4-11923C22B3EC}" type="pres">
      <dgm:prSet presAssocID="{3BB042C1-A5B5-41DF-9CC3-27732CA094F3}" presName="node" presStyleLbl="node1" presStyleIdx="1" presStyleCnt="2">
        <dgm:presLayoutVars>
          <dgm:bulletEnabled val="1"/>
        </dgm:presLayoutVars>
      </dgm:prSet>
      <dgm:spPr/>
    </dgm:pt>
  </dgm:ptLst>
  <dgm:cxnLst>
    <dgm:cxn modelId="{71A89B01-EA23-4629-AC6C-7E33E963DC86}" srcId="{E32ABED5-E351-4390-8983-B546C5C7C095}" destId="{3BB042C1-A5B5-41DF-9CC3-27732CA094F3}" srcOrd="1" destOrd="0" parTransId="{6938437F-C06B-4B90-BE3E-BFFB076BAF33}" sibTransId="{CCEA89E9-E485-451F-8646-3F60AB73A86C}"/>
    <dgm:cxn modelId="{D1AC6B0B-F841-445D-AA73-B5E7631542A6}" srcId="{E32ABED5-E351-4390-8983-B546C5C7C095}" destId="{84353367-C33A-47CB-9D06-27F761D76A46}" srcOrd="0" destOrd="0" parTransId="{B34BDDE3-8CCF-412E-A466-20EF55A0A89E}" sibTransId="{DE28EA0E-5431-45BC-8B85-AB0C125981B2}"/>
    <dgm:cxn modelId="{CD28C41F-05AD-4C38-88AA-CC6968DEA897}" type="presOf" srcId="{E32ABED5-E351-4390-8983-B546C5C7C095}" destId="{71B33426-680A-4A0B-A5E1-DEABAD1B73EB}" srcOrd="0" destOrd="0" presId="urn:microsoft.com/office/officeart/2005/8/layout/bProcess3"/>
    <dgm:cxn modelId="{82F44B2B-AB66-422B-A5AB-F6A9B79F7F01}" type="presOf" srcId="{48B12147-F5B9-47FC-B39C-11545BCA645C}" destId="{B6D812A9-7500-4350-BBF4-11923C22B3EC}" srcOrd="0" destOrd="1" presId="urn:microsoft.com/office/officeart/2005/8/layout/bProcess3"/>
    <dgm:cxn modelId="{816EDB3F-92F4-4192-AAF6-BA38DC1A1BAB}" type="presOf" srcId="{DE28EA0E-5431-45BC-8B85-AB0C125981B2}" destId="{0CEFE5E1-8D36-49AC-B1AD-A3D125C03ED7}" srcOrd="1" destOrd="0" presId="urn:microsoft.com/office/officeart/2005/8/layout/bProcess3"/>
    <dgm:cxn modelId="{BF5FA440-DACB-4716-A450-8B8255F1F236}" type="presOf" srcId="{DFA5C3A9-3A0B-4B5E-A844-60E2CA228A8B}" destId="{7B77ED07-057C-4DCE-8B0A-F63181882D4C}" srcOrd="0" destOrd="1" presId="urn:microsoft.com/office/officeart/2005/8/layout/bProcess3"/>
    <dgm:cxn modelId="{D3442D42-50D5-409C-8920-AA91CFD16F47}" srcId="{84353367-C33A-47CB-9D06-27F761D76A46}" destId="{DFA5C3A9-3A0B-4B5E-A844-60E2CA228A8B}" srcOrd="0" destOrd="0" parTransId="{50D4BF57-36D2-4431-81EE-758DD61E5F14}" sibTransId="{D2350CB3-0135-471A-ACBE-71372D23F16C}"/>
    <dgm:cxn modelId="{AA6EDB4C-ADDD-406E-BE98-9A149D4872A7}" srcId="{3BB042C1-A5B5-41DF-9CC3-27732CA094F3}" destId="{48B12147-F5B9-47FC-B39C-11545BCA645C}" srcOrd="0" destOrd="0" parTransId="{6C265BE4-9C3D-4812-A169-7B4492D76B94}" sibTransId="{38B4458C-80B8-43AE-8B2D-DC4B4A0FE183}"/>
    <dgm:cxn modelId="{D72EA1AF-FC14-440B-908C-490E1F255F62}" type="presOf" srcId="{84353367-C33A-47CB-9D06-27F761D76A46}" destId="{7B77ED07-057C-4DCE-8B0A-F63181882D4C}" srcOrd="0" destOrd="0" presId="urn:microsoft.com/office/officeart/2005/8/layout/bProcess3"/>
    <dgm:cxn modelId="{227BA6F4-8E62-4C3F-A9CE-6F1DEBFE46F5}" type="presOf" srcId="{DE28EA0E-5431-45BC-8B85-AB0C125981B2}" destId="{91948A4A-F96F-4A5A-996A-A22C605435F2}" srcOrd="0" destOrd="0" presId="urn:microsoft.com/office/officeart/2005/8/layout/bProcess3"/>
    <dgm:cxn modelId="{262B29FA-D022-4E56-8C16-CA647AEF839C}" type="presOf" srcId="{3BB042C1-A5B5-41DF-9CC3-27732CA094F3}" destId="{B6D812A9-7500-4350-BBF4-11923C22B3EC}" srcOrd="0" destOrd="0" presId="urn:microsoft.com/office/officeart/2005/8/layout/bProcess3"/>
    <dgm:cxn modelId="{2F829450-318F-4DC3-BDF1-ADF200D4A65B}" type="presParOf" srcId="{71B33426-680A-4A0B-A5E1-DEABAD1B73EB}" destId="{7B77ED07-057C-4DCE-8B0A-F63181882D4C}" srcOrd="0" destOrd="0" presId="urn:microsoft.com/office/officeart/2005/8/layout/bProcess3"/>
    <dgm:cxn modelId="{44063356-1095-4A45-91AB-06AA0110DBDD}" type="presParOf" srcId="{71B33426-680A-4A0B-A5E1-DEABAD1B73EB}" destId="{91948A4A-F96F-4A5A-996A-A22C605435F2}" srcOrd="1" destOrd="0" presId="urn:microsoft.com/office/officeart/2005/8/layout/bProcess3"/>
    <dgm:cxn modelId="{8BE739F1-E17B-4BC7-A243-D64DE719CE42}" type="presParOf" srcId="{91948A4A-F96F-4A5A-996A-A22C605435F2}" destId="{0CEFE5E1-8D36-49AC-B1AD-A3D125C03ED7}" srcOrd="0" destOrd="0" presId="urn:microsoft.com/office/officeart/2005/8/layout/bProcess3"/>
    <dgm:cxn modelId="{A7F1F344-AB5C-44CA-8526-F181B3065BAF}" type="presParOf" srcId="{71B33426-680A-4A0B-A5E1-DEABAD1B73EB}" destId="{B6D812A9-7500-4350-BBF4-11923C22B3EC}" srcOrd="2"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E6066D9-4C37-41E7-883F-1349C98239E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DD1722C-B6D3-48D0-B7FA-E61043C1E1D7}">
      <dgm:prSet phldr="0" custT="1"/>
      <dgm:spPr/>
      <dgm:t>
        <a:bodyPr/>
        <a:lstStyle/>
        <a:p>
          <a:pPr algn="l" rtl="0"/>
          <a:r>
            <a:rPr lang="en-US" sz="2800" b="1" dirty="0">
              <a:latin typeface="Arial" panose="020B0604020202020204" pitchFamily="34" charset="0"/>
              <a:cs typeface="Arial" panose="020B0604020202020204" pitchFamily="34" charset="0"/>
            </a:rPr>
            <a:t>6,698 </a:t>
          </a:r>
        </a:p>
      </dgm:t>
    </dgm:pt>
    <dgm:pt modelId="{CEFEF9C6-237D-4ED9-86EF-507B6ED3CAE9}" type="parTrans" cxnId="{CAAEF4E4-7DC0-4F56-B4A9-F83DFE33342F}">
      <dgm:prSet/>
      <dgm:spPr/>
      <dgm:t>
        <a:bodyPr/>
        <a:lstStyle/>
        <a:p>
          <a:endParaRPr lang="en-US"/>
        </a:p>
      </dgm:t>
    </dgm:pt>
    <dgm:pt modelId="{5ACF0982-F66A-4892-A7A2-F45861FEC88C}" type="sibTrans" cxnId="{CAAEF4E4-7DC0-4F56-B4A9-F83DFE33342F}">
      <dgm:prSet/>
      <dgm:spPr/>
      <dgm:t>
        <a:bodyPr/>
        <a:lstStyle/>
        <a:p>
          <a:endParaRPr lang="en-US"/>
        </a:p>
      </dgm:t>
    </dgm:pt>
    <dgm:pt modelId="{CFAEE81A-0B2F-4AAF-83BD-05E0D934BCAB}">
      <dgm:prSet phldr="0"/>
      <dgm:spPr/>
      <dgm:t>
        <a:bodyPr/>
        <a:lstStyle/>
        <a:p>
          <a:pPr rtl="0"/>
          <a:r>
            <a:rPr lang="en-US" sz="1800" dirty="0">
              <a:latin typeface="Arial" panose="020B0604020202020204" pitchFamily="34" charset="0"/>
              <a:cs typeface="Arial" panose="020B0604020202020204" pitchFamily="34" charset="0"/>
            </a:rPr>
            <a:t>Registered Apprentices</a:t>
          </a:r>
          <a:endParaRPr lang="en-US" sz="1800" dirty="0">
            <a:solidFill>
              <a:srgbClr val="010000"/>
            </a:solidFill>
            <a:latin typeface="Arial" panose="020B0604020202020204" pitchFamily="34" charset="0"/>
            <a:cs typeface="Arial" panose="020B0604020202020204" pitchFamily="34" charset="0"/>
          </a:endParaRPr>
        </a:p>
      </dgm:t>
    </dgm:pt>
    <dgm:pt modelId="{CF091CEC-15F8-4C17-B76F-9474346228C6}" type="parTrans" cxnId="{8179836F-2D70-4340-A4CB-9C55BDC4DB5F}">
      <dgm:prSet/>
      <dgm:spPr/>
      <dgm:t>
        <a:bodyPr/>
        <a:lstStyle/>
        <a:p>
          <a:endParaRPr lang="en-US"/>
        </a:p>
      </dgm:t>
    </dgm:pt>
    <dgm:pt modelId="{E9062805-19E7-4BAE-BF16-E26CE61346E4}" type="sibTrans" cxnId="{8179836F-2D70-4340-A4CB-9C55BDC4DB5F}">
      <dgm:prSet/>
      <dgm:spPr/>
      <dgm:t>
        <a:bodyPr/>
        <a:lstStyle/>
        <a:p>
          <a:endParaRPr lang="en-US"/>
        </a:p>
      </dgm:t>
    </dgm:pt>
    <dgm:pt modelId="{C3109B19-5113-42A7-A846-82A721CF1BF5}">
      <dgm:prSet phldr="0" custT="1"/>
      <dgm:spPr/>
      <dgm:t>
        <a:bodyPr/>
        <a:lstStyle/>
        <a:p>
          <a:pPr rtl="0"/>
          <a:r>
            <a:rPr lang="en-US" sz="2800" b="1" dirty="0">
              <a:latin typeface="Arial" panose="020B0604020202020204" pitchFamily="34" charset="0"/>
              <a:cs typeface="Arial" panose="020B0604020202020204" pitchFamily="34" charset="0"/>
            </a:rPr>
            <a:t>290</a:t>
          </a:r>
          <a:endParaRPr lang="en-US" sz="2800" b="1" dirty="0">
            <a:solidFill>
              <a:srgbClr val="010000"/>
            </a:solidFill>
            <a:latin typeface="Arial" panose="020B0604020202020204" pitchFamily="34" charset="0"/>
            <a:cs typeface="Arial" panose="020B0604020202020204" pitchFamily="34" charset="0"/>
          </a:endParaRPr>
        </a:p>
      </dgm:t>
    </dgm:pt>
    <dgm:pt modelId="{4EAFCE13-3E96-4D67-97D6-3897E2C23993}" type="parTrans" cxnId="{A0652094-EFC1-46F3-8C16-4210B3E50F0E}">
      <dgm:prSet/>
      <dgm:spPr/>
      <dgm:t>
        <a:bodyPr/>
        <a:lstStyle/>
        <a:p>
          <a:endParaRPr lang="en-US"/>
        </a:p>
      </dgm:t>
    </dgm:pt>
    <dgm:pt modelId="{8233C4C8-253B-4AB0-8436-28C7F2219775}" type="sibTrans" cxnId="{A0652094-EFC1-46F3-8C16-4210B3E50F0E}">
      <dgm:prSet/>
      <dgm:spPr/>
      <dgm:t>
        <a:bodyPr/>
        <a:lstStyle/>
        <a:p>
          <a:endParaRPr lang="en-US"/>
        </a:p>
      </dgm:t>
    </dgm:pt>
    <dgm:pt modelId="{99E62891-271F-4A94-BE77-C4789F057F04}">
      <dgm:prSet phldr="0"/>
      <dgm:spPr/>
      <dgm:t>
        <a:bodyPr/>
        <a:lstStyle/>
        <a:p>
          <a:pPr rtl="0"/>
          <a:r>
            <a:rPr lang="en-US" sz="1800" dirty="0">
              <a:latin typeface="Arial" panose="020B0604020202020204" pitchFamily="34" charset="0"/>
              <a:cs typeface="Arial" panose="020B0604020202020204" pitchFamily="34" charset="0"/>
            </a:rPr>
            <a:t>Registered Programs</a:t>
          </a:r>
          <a:endParaRPr lang="en-US" sz="1800" dirty="0">
            <a:solidFill>
              <a:srgbClr val="010000"/>
            </a:solidFill>
            <a:latin typeface="Arial" panose="020B0604020202020204" pitchFamily="34" charset="0"/>
            <a:cs typeface="Arial" panose="020B0604020202020204" pitchFamily="34" charset="0"/>
          </a:endParaRPr>
        </a:p>
      </dgm:t>
    </dgm:pt>
    <dgm:pt modelId="{E7EFDBF8-D191-4188-988E-60322461E989}" type="parTrans" cxnId="{7827427F-D4C0-4520-B22E-AEEAFE284F50}">
      <dgm:prSet/>
      <dgm:spPr/>
      <dgm:t>
        <a:bodyPr/>
        <a:lstStyle/>
        <a:p>
          <a:endParaRPr lang="en-US"/>
        </a:p>
      </dgm:t>
    </dgm:pt>
    <dgm:pt modelId="{53F34821-3626-4A9F-9247-ED322F97A39E}" type="sibTrans" cxnId="{7827427F-D4C0-4520-B22E-AEEAFE284F50}">
      <dgm:prSet/>
      <dgm:spPr/>
      <dgm:t>
        <a:bodyPr/>
        <a:lstStyle/>
        <a:p>
          <a:endParaRPr lang="en-US"/>
        </a:p>
      </dgm:t>
    </dgm:pt>
    <dgm:pt modelId="{19CA58C3-FE9C-483D-82F5-C4526EF8B666}">
      <dgm:prSet phldr="0" custT="1"/>
      <dgm:spPr/>
      <dgm:t>
        <a:bodyPr/>
        <a:lstStyle/>
        <a:p>
          <a:pPr rtl="0"/>
          <a:r>
            <a:rPr lang="en-US" sz="2800" b="1" dirty="0">
              <a:latin typeface="Arial" panose="020B0604020202020204" pitchFamily="34" charset="0"/>
              <a:cs typeface="Arial" panose="020B0604020202020204" pitchFamily="34" charset="0"/>
            </a:rPr>
            <a:t>257</a:t>
          </a:r>
        </a:p>
      </dgm:t>
    </dgm:pt>
    <dgm:pt modelId="{D47EBA50-3D62-486E-BD0A-78175B8E77B6}" type="parTrans" cxnId="{127F9F04-08BE-4CEC-8443-0EFB637F426A}">
      <dgm:prSet/>
      <dgm:spPr/>
      <dgm:t>
        <a:bodyPr/>
        <a:lstStyle/>
        <a:p>
          <a:endParaRPr lang="en-US"/>
        </a:p>
      </dgm:t>
    </dgm:pt>
    <dgm:pt modelId="{20FCAC83-A9EE-4C04-9241-117A024D52CA}" type="sibTrans" cxnId="{127F9F04-08BE-4CEC-8443-0EFB637F426A}">
      <dgm:prSet/>
      <dgm:spPr/>
      <dgm:t>
        <a:bodyPr/>
        <a:lstStyle/>
        <a:p>
          <a:endParaRPr lang="en-US"/>
        </a:p>
      </dgm:t>
    </dgm:pt>
    <dgm:pt modelId="{A54F6AE0-7523-4536-A3FC-1BBB1C38D2CD}">
      <dgm:prSet phldr="0"/>
      <dgm:spPr/>
      <dgm:t>
        <a:bodyPr/>
        <a:lstStyle/>
        <a:p>
          <a:pPr rtl="0"/>
          <a:r>
            <a:rPr lang="en-US" sz="1800" dirty="0">
              <a:latin typeface="Arial" panose="020B0604020202020204" pitchFamily="34" charset="0"/>
              <a:cs typeface="Arial" panose="020B0604020202020204" pitchFamily="34" charset="0"/>
            </a:rPr>
            <a:t>Unique Occupations</a:t>
          </a:r>
        </a:p>
      </dgm:t>
    </dgm:pt>
    <dgm:pt modelId="{EC14556F-E6A0-49F0-A59D-621CD8B7239E}" type="parTrans" cxnId="{5C931FF3-6FDC-4DA8-820E-B891563D2B6F}">
      <dgm:prSet/>
      <dgm:spPr/>
      <dgm:t>
        <a:bodyPr/>
        <a:lstStyle/>
        <a:p>
          <a:endParaRPr lang="en-US"/>
        </a:p>
      </dgm:t>
    </dgm:pt>
    <dgm:pt modelId="{0D69B407-9867-4382-8560-190EACBE1345}" type="sibTrans" cxnId="{5C931FF3-6FDC-4DA8-820E-B891563D2B6F}">
      <dgm:prSet/>
      <dgm:spPr/>
      <dgm:t>
        <a:bodyPr/>
        <a:lstStyle/>
        <a:p>
          <a:endParaRPr lang="en-US"/>
        </a:p>
      </dgm:t>
    </dgm:pt>
    <dgm:pt modelId="{C8796258-A180-4AEE-8D80-51A4A94358E8}" type="pres">
      <dgm:prSet presAssocID="{DE6066D9-4C37-41E7-883F-1349C98239E4}" presName="diagram" presStyleCnt="0">
        <dgm:presLayoutVars>
          <dgm:dir/>
          <dgm:resizeHandles val="exact"/>
        </dgm:presLayoutVars>
      </dgm:prSet>
      <dgm:spPr/>
    </dgm:pt>
    <dgm:pt modelId="{49AA2A98-4659-4B86-9B55-4C35E033C402}" type="pres">
      <dgm:prSet presAssocID="{EDD1722C-B6D3-48D0-B7FA-E61043C1E1D7}" presName="node" presStyleLbl="node1" presStyleIdx="0" presStyleCnt="3" custScaleY="123777">
        <dgm:presLayoutVars>
          <dgm:bulletEnabled val="1"/>
        </dgm:presLayoutVars>
      </dgm:prSet>
      <dgm:spPr/>
    </dgm:pt>
    <dgm:pt modelId="{252A5F11-4D5D-4BF3-A15B-96231DA60AD4}" type="pres">
      <dgm:prSet presAssocID="{5ACF0982-F66A-4892-A7A2-F45861FEC88C}" presName="sibTrans" presStyleCnt="0"/>
      <dgm:spPr/>
    </dgm:pt>
    <dgm:pt modelId="{9A9527B8-EE6C-417A-B75F-3811A3C0C5B1}" type="pres">
      <dgm:prSet presAssocID="{C3109B19-5113-42A7-A846-82A721CF1BF5}" presName="node" presStyleLbl="node1" presStyleIdx="1" presStyleCnt="3" custScaleY="125539">
        <dgm:presLayoutVars>
          <dgm:bulletEnabled val="1"/>
        </dgm:presLayoutVars>
      </dgm:prSet>
      <dgm:spPr/>
    </dgm:pt>
    <dgm:pt modelId="{642DECD1-47EC-4B01-B77E-9766D0969CFE}" type="pres">
      <dgm:prSet presAssocID="{8233C4C8-253B-4AB0-8436-28C7F2219775}" presName="sibTrans" presStyleCnt="0"/>
      <dgm:spPr/>
    </dgm:pt>
    <dgm:pt modelId="{CDE28255-5B23-42BA-AF62-DE97BDC50C09}" type="pres">
      <dgm:prSet presAssocID="{19CA58C3-FE9C-483D-82F5-C4526EF8B666}" presName="node" presStyleLbl="node1" presStyleIdx="2" presStyleCnt="3" custScaleY="104581">
        <dgm:presLayoutVars>
          <dgm:bulletEnabled val="1"/>
        </dgm:presLayoutVars>
      </dgm:prSet>
      <dgm:spPr/>
    </dgm:pt>
  </dgm:ptLst>
  <dgm:cxnLst>
    <dgm:cxn modelId="{127F9F04-08BE-4CEC-8443-0EFB637F426A}" srcId="{DE6066D9-4C37-41E7-883F-1349C98239E4}" destId="{19CA58C3-FE9C-483D-82F5-C4526EF8B666}" srcOrd="2" destOrd="0" parTransId="{D47EBA50-3D62-486E-BD0A-78175B8E77B6}" sibTransId="{20FCAC83-A9EE-4C04-9241-117A024D52CA}"/>
    <dgm:cxn modelId="{AD81C40D-DEC7-4102-95A7-A65EE4766FA0}" type="presOf" srcId="{CFAEE81A-0B2F-4AAF-83BD-05E0D934BCAB}" destId="{49AA2A98-4659-4B86-9B55-4C35E033C402}" srcOrd="0" destOrd="1" presId="urn:microsoft.com/office/officeart/2005/8/layout/default"/>
    <dgm:cxn modelId="{23D8B42B-F703-41AD-AE60-07790F0348D0}" type="presOf" srcId="{C3109B19-5113-42A7-A846-82A721CF1BF5}" destId="{9A9527B8-EE6C-417A-B75F-3811A3C0C5B1}" srcOrd="0" destOrd="0" presId="urn:microsoft.com/office/officeart/2005/8/layout/default"/>
    <dgm:cxn modelId="{E790592F-6ED6-4B57-A75D-F7CA7954172A}" type="presOf" srcId="{99E62891-271F-4A94-BE77-C4789F057F04}" destId="{9A9527B8-EE6C-417A-B75F-3811A3C0C5B1}" srcOrd="0" destOrd="1" presId="urn:microsoft.com/office/officeart/2005/8/layout/default"/>
    <dgm:cxn modelId="{A7EE2E33-D958-4E0E-B1F6-436D277CACD2}" type="presOf" srcId="{EDD1722C-B6D3-48D0-B7FA-E61043C1E1D7}" destId="{49AA2A98-4659-4B86-9B55-4C35E033C402}" srcOrd="0" destOrd="0" presId="urn:microsoft.com/office/officeart/2005/8/layout/default"/>
    <dgm:cxn modelId="{8179836F-2D70-4340-A4CB-9C55BDC4DB5F}" srcId="{EDD1722C-B6D3-48D0-B7FA-E61043C1E1D7}" destId="{CFAEE81A-0B2F-4AAF-83BD-05E0D934BCAB}" srcOrd="0" destOrd="0" parTransId="{CF091CEC-15F8-4C17-B76F-9474346228C6}" sibTransId="{E9062805-19E7-4BAE-BF16-E26CE61346E4}"/>
    <dgm:cxn modelId="{874BE77B-4F46-4B1F-8033-7BD3B6FF6CFB}" type="presOf" srcId="{DE6066D9-4C37-41E7-883F-1349C98239E4}" destId="{C8796258-A180-4AEE-8D80-51A4A94358E8}" srcOrd="0" destOrd="0" presId="urn:microsoft.com/office/officeart/2005/8/layout/default"/>
    <dgm:cxn modelId="{29E25E7F-B3AD-4DB0-9976-2EDE0D0B3439}" type="presOf" srcId="{19CA58C3-FE9C-483D-82F5-C4526EF8B666}" destId="{CDE28255-5B23-42BA-AF62-DE97BDC50C09}" srcOrd="0" destOrd="0" presId="urn:microsoft.com/office/officeart/2005/8/layout/default"/>
    <dgm:cxn modelId="{7827427F-D4C0-4520-B22E-AEEAFE284F50}" srcId="{C3109B19-5113-42A7-A846-82A721CF1BF5}" destId="{99E62891-271F-4A94-BE77-C4789F057F04}" srcOrd="0" destOrd="0" parTransId="{E7EFDBF8-D191-4188-988E-60322461E989}" sibTransId="{53F34821-3626-4A9F-9247-ED322F97A39E}"/>
    <dgm:cxn modelId="{A0652094-EFC1-46F3-8C16-4210B3E50F0E}" srcId="{DE6066D9-4C37-41E7-883F-1349C98239E4}" destId="{C3109B19-5113-42A7-A846-82A721CF1BF5}" srcOrd="1" destOrd="0" parTransId="{4EAFCE13-3E96-4D67-97D6-3897E2C23993}" sibTransId="{8233C4C8-253B-4AB0-8436-28C7F2219775}"/>
    <dgm:cxn modelId="{E166F7A3-50A4-435F-9D02-690E13080164}" type="presOf" srcId="{A54F6AE0-7523-4536-A3FC-1BBB1C38D2CD}" destId="{CDE28255-5B23-42BA-AF62-DE97BDC50C09}" srcOrd="0" destOrd="1" presId="urn:microsoft.com/office/officeart/2005/8/layout/default"/>
    <dgm:cxn modelId="{CAAEF4E4-7DC0-4F56-B4A9-F83DFE33342F}" srcId="{DE6066D9-4C37-41E7-883F-1349C98239E4}" destId="{EDD1722C-B6D3-48D0-B7FA-E61043C1E1D7}" srcOrd="0" destOrd="0" parTransId="{CEFEF9C6-237D-4ED9-86EF-507B6ED3CAE9}" sibTransId="{5ACF0982-F66A-4892-A7A2-F45861FEC88C}"/>
    <dgm:cxn modelId="{5C931FF3-6FDC-4DA8-820E-B891563D2B6F}" srcId="{19CA58C3-FE9C-483D-82F5-C4526EF8B666}" destId="{A54F6AE0-7523-4536-A3FC-1BBB1C38D2CD}" srcOrd="0" destOrd="0" parTransId="{EC14556F-E6A0-49F0-A59D-621CD8B7239E}" sibTransId="{0D69B407-9867-4382-8560-190EACBE1345}"/>
    <dgm:cxn modelId="{1CA55809-282E-491C-AA10-5EA5DA7D676D}" type="presParOf" srcId="{C8796258-A180-4AEE-8D80-51A4A94358E8}" destId="{49AA2A98-4659-4B86-9B55-4C35E033C402}" srcOrd="0" destOrd="0" presId="urn:microsoft.com/office/officeart/2005/8/layout/default"/>
    <dgm:cxn modelId="{7D46E734-B0EB-4C80-80D1-7C020D89DE07}" type="presParOf" srcId="{C8796258-A180-4AEE-8D80-51A4A94358E8}" destId="{252A5F11-4D5D-4BF3-A15B-96231DA60AD4}" srcOrd="1" destOrd="0" presId="urn:microsoft.com/office/officeart/2005/8/layout/default"/>
    <dgm:cxn modelId="{C165B7B2-A289-4A49-B6B1-59FE20782BBD}" type="presParOf" srcId="{C8796258-A180-4AEE-8D80-51A4A94358E8}" destId="{9A9527B8-EE6C-417A-B75F-3811A3C0C5B1}" srcOrd="2" destOrd="0" presId="urn:microsoft.com/office/officeart/2005/8/layout/default"/>
    <dgm:cxn modelId="{2EDCC6ED-7DC7-424B-9431-B3E02970475B}" type="presParOf" srcId="{C8796258-A180-4AEE-8D80-51A4A94358E8}" destId="{642DECD1-47EC-4B01-B77E-9766D0969CFE}" srcOrd="3" destOrd="0" presId="urn:microsoft.com/office/officeart/2005/8/layout/default"/>
    <dgm:cxn modelId="{954A9B50-5FA5-4A5C-BDA3-10EDE708A970}" type="presParOf" srcId="{C8796258-A180-4AEE-8D80-51A4A94358E8}" destId="{CDE28255-5B23-42BA-AF62-DE97BDC50C09}"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400BECF-1264-4B91-8F2A-BFC5242E481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469A056-8EBE-4FE8-A40C-E2F51693F199}">
      <dgm:prSet phldrT="[Text]" custT="1"/>
      <dgm:spPr/>
      <dgm:t>
        <a:bodyPr/>
        <a:lstStyle/>
        <a:p>
          <a:r>
            <a:rPr lang="en-US" sz="2800" b="1" dirty="0">
              <a:latin typeface="Arial" panose="020B0604020202020204" pitchFamily="34" charset="0"/>
              <a:cs typeface="Arial" panose="020B0604020202020204" pitchFamily="34" charset="0"/>
            </a:rPr>
            <a:t>80</a:t>
          </a:r>
        </a:p>
      </dgm:t>
    </dgm:pt>
    <dgm:pt modelId="{11F3A260-A3D3-4B9E-8867-6C181FEC3F99}" type="parTrans" cxnId="{9BD68DFD-7597-40D9-9DF8-3B8EAC1C5E2E}">
      <dgm:prSet/>
      <dgm:spPr/>
      <dgm:t>
        <a:bodyPr/>
        <a:lstStyle/>
        <a:p>
          <a:endParaRPr lang="en-US"/>
        </a:p>
      </dgm:t>
    </dgm:pt>
    <dgm:pt modelId="{A09B6646-A40D-4C4E-BA47-8E3F22FC0489}" type="sibTrans" cxnId="{9BD68DFD-7597-40D9-9DF8-3B8EAC1C5E2E}">
      <dgm:prSet/>
      <dgm:spPr/>
      <dgm:t>
        <a:bodyPr/>
        <a:lstStyle/>
        <a:p>
          <a:endParaRPr lang="en-US"/>
        </a:p>
      </dgm:t>
    </dgm:pt>
    <dgm:pt modelId="{BE1ADA7C-1DE3-4E01-BC95-4FD344882AEC}">
      <dgm:prSet phldrT="[Text]" custT="1"/>
      <dgm:spPr/>
      <dgm:t>
        <a:bodyPr/>
        <a:lstStyle/>
        <a:p>
          <a:r>
            <a:rPr lang="en-US" sz="2800" b="1" dirty="0">
              <a:latin typeface="Arial" panose="020B0604020202020204" pitchFamily="34" charset="0"/>
              <a:cs typeface="Arial" panose="020B0604020202020204" pitchFamily="34" charset="0"/>
            </a:rPr>
            <a:t>59</a:t>
          </a:r>
        </a:p>
      </dgm:t>
    </dgm:pt>
    <dgm:pt modelId="{D931A8A0-CA7E-4701-B63F-8C674590230A}" type="parTrans" cxnId="{8E7AC150-1EB4-4CA3-B15A-95AEB5C6ABEA}">
      <dgm:prSet/>
      <dgm:spPr/>
      <dgm:t>
        <a:bodyPr/>
        <a:lstStyle/>
        <a:p>
          <a:endParaRPr lang="en-US"/>
        </a:p>
      </dgm:t>
    </dgm:pt>
    <dgm:pt modelId="{BC292094-C7CA-44D2-9974-676399254977}" type="sibTrans" cxnId="{8E7AC150-1EB4-4CA3-B15A-95AEB5C6ABEA}">
      <dgm:prSet/>
      <dgm:spPr/>
      <dgm:t>
        <a:bodyPr/>
        <a:lstStyle/>
        <a:p>
          <a:endParaRPr lang="en-US"/>
        </a:p>
      </dgm:t>
    </dgm:pt>
    <dgm:pt modelId="{E1CB6D1A-ABDA-4494-B22D-3C88391A3B5E}">
      <dgm:prSet phldrT="[Text]" custT="1"/>
      <dgm:spPr/>
      <dgm:t>
        <a:bodyPr/>
        <a:lstStyle/>
        <a:p>
          <a:r>
            <a:rPr lang="en-US" sz="2800" b="1" dirty="0">
              <a:latin typeface="Arial" panose="020B0604020202020204" pitchFamily="34" charset="0"/>
              <a:cs typeface="Arial" panose="020B0604020202020204" pitchFamily="34" charset="0"/>
            </a:rPr>
            <a:t>90</a:t>
          </a:r>
        </a:p>
      </dgm:t>
    </dgm:pt>
    <dgm:pt modelId="{A9B4C027-C1AA-42EE-B8AE-8305B8B5A536}" type="parTrans" cxnId="{7EFE1A5F-E4A0-47EB-83D0-48AF0718DA7E}">
      <dgm:prSet/>
      <dgm:spPr/>
      <dgm:t>
        <a:bodyPr/>
        <a:lstStyle/>
        <a:p>
          <a:endParaRPr lang="en-US"/>
        </a:p>
      </dgm:t>
    </dgm:pt>
    <dgm:pt modelId="{71BE80A2-94BE-41A1-913A-2C23FC8077DB}" type="sibTrans" cxnId="{7EFE1A5F-E4A0-47EB-83D0-48AF0718DA7E}">
      <dgm:prSet/>
      <dgm:spPr/>
      <dgm:t>
        <a:bodyPr/>
        <a:lstStyle/>
        <a:p>
          <a:endParaRPr lang="en-US"/>
        </a:p>
      </dgm:t>
    </dgm:pt>
    <dgm:pt modelId="{3F81D617-1444-4332-A52E-17E8A5D389DA}">
      <dgm:prSet phldrT="[Text]" custT="1"/>
      <dgm:spPr/>
      <dgm:t>
        <a:bodyPr/>
        <a:lstStyle/>
        <a:p>
          <a:r>
            <a:rPr lang="en-US" sz="2800" b="1" dirty="0">
              <a:latin typeface="Arial" panose="020B0604020202020204" pitchFamily="34" charset="0"/>
              <a:cs typeface="Arial" panose="020B0604020202020204" pitchFamily="34" charset="0"/>
            </a:rPr>
            <a:t>229</a:t>
          </a:r>
        </a:p>
      </dgm:t>
    </dgm:pt>
    <dgm:pt modelId="{94E00A98-1D57-4207-A928-7D6157417EDE}" type="parTrans" cxnId="{300C84B3-CDBA-45E6-8246-DFD938AA225B}">
      <dgm:prSet/>
      <dgm:spPr/>
      <dgm:t>
        <a:bodyPr/>
        <a:lstStyle/>
        <a:p>
          <a:endParaRPr lang="en-US"/>
        </a:p>
      </dgm:t>
    </dgm:pt>
    <dgm:pt modelId="{8880858F-D0F3-4630-A7A9-2F1DC6A5098D}" type="sibTrans" cxnId="{300C84B3-CDBA-45E6-8246-DFD938AA225B}">
      <dgm:prSet/>
      <dgm:spPr/>
      <dgm:t>
        <a:bodyPr/>
        <a:lstStyle/>
        <a:p>
          <a:endParaRPr lang="en-US"/>
        </a:p>
      </dgm:t>
    </dgm:pt>
    <dgm:pt modelId="{96C0D879-B34B-49FC-8F56-B1C620DA7760}">
      <dgm:prSet phldrT="[Text]"/>
      <dgm:spPr/>
      <dgm:t>
        <a:bodyPr/>
        <a:lstStyle/>
        <a:p>
          <a:r>
            <a:rPr lang="en-US" sz="1400" dirty="0">
              <a:latin typeface="Arial" panose="020B0604020202020204" pitchFamily="34" charset="0"/>
              <a:cs typeface="Arial" panose="020B0604020202020204" pitchFamily="34" charset="0"/>
            </a:rPr>
            <a:t>Childcare Development Specialist Apprentices</a:t>
          </a:r>
        </a:p>
      </dgm:t>
    </dgm:pt>
    <dgm:pt modelId="{FAE512EF-F098-4D14-AAD5-297229D3E53E}" type="parTrans" cxnId="{3A98308C-B380-409E-959B-2E5006CC669A}">
      <dgm:prSet/>
      <dgm:spPr/>
      <dgm:t>
        <a:bodyPr/>
        <a:lstStyle/>
        <a:p>
          <a:endParaRPr lang="en-US"/>
        </a:p>
      </dgm:t>
    </dgm:pt>
    <dgm:pt modelId="{3DEADC5C-8BD3-4911-8084-6893843DF06C}" type="sibTrans" cxnId="{3A98308C-B380-409E-959B-2E5006CC669A}">
      <dgm:prSet/>
      <dgm:spPr/>
      <dgm:t>
        <a:bodyPr/>
        <a:lstStyle/>
        <a:p>
          <a:endParaRPr lang="en-US"/>
        </a:p>
      </dgm:t>
    </dgm:pt>
    <dgm:pt modelId="{B5CDE144-9BEC-49A3-AFDE-C1B814FD2CC2}">
      <dgm:prSet phldrT="[Text]"/>
      <dgm:spPr/>
      <dgm:t>
        <a:bodyPr/>
        <a:lstStyle/>
        <a:p>
          <a:r>
            <a:rPr lang="en-US" sz="1400" dirty="0">
              <a:latin typeface="Arial" panose="020B0604020202020204" pitchFamily="34" charset="0"/>
              <a:cs typeface="Arial" panose="020B0604020202020204" pitchFamily="34" charset="0"/>
            </a:rPr>
            <a:t>Early Childhood Instructor Apprentices</a:t>
          </a:r>
        </a:p>
      </dgm:t>
    </dgm:pt>
    <dgm:pt modelId="{3FC3AD3E-D884-4EEC-A985-6901D67DA697}" type="parTrans" cxnId="{D9868FA7-CC3A-4B13-9CC3-2924E15CB6A1}">
      <dgm:prSet/>
      <dgm:spPr/>
      <dgm:t>
        <a:bodyPr/>
        <a:lstStyle/>
        <a:p>
          <a:endParaRPr lang="en-US"/>
        </a:p>
      </dgm:t>
    </dgm:pt>
    <dgm:pt modelId="{2FF629D2-E642-4BC8-AC63-5D1DD9C8CFC3}" type="sibTrans" cxnId="{D9868FA7-CC3A-4B13-9CC3-2924E15CB6A1}">
      <dgm:prSet/>
      <dgm:spPr/>
      <dgm:t>
        <a:bodyPr/>
        <a:lstStyle/>
        <a:p>
          <a:endParaRPr lang="en-US"/>
        </a:p>
      </dgm:t>
    </dgm:pt>
    <dgm:pt modelId="{E529C733-276E-4B0E-9E20-B70FBF41C2C4}">
      <dgm:prSet phldrT="[Text]"/>
      <dgm:spPr/>
      <dgm:t>
        <a:bodyPr/>
        <a:lstStyle/>
        <a:p>
          <a:r>
            <a:rPr lang="en-US" sz="1400" dirty="0">
              <a:latin typeface="Arial" panose="020B0604020202020204" pitchFamily="34" charset="0"/>
              <a:cs typeface="Arial" panose="020B0604020202020204" pitchFamily="34" charset="0"/>
            </a:rPr>
            <a:t>Early Childhood Administrator Director Apprentices</a:t>
          </a:r>
        </a:p>
      </dgm:t>
    </dgm:pt>
    <dgm:pt modelId="{1B305E6C-453A-4220-9C5A-EDA90E6EBE15}" type="parTrans" cxnId="{74E489F8-2A5D-4F2F-9A26-44B33027A2A2}">
      <dgm:prSet/>
      <dgm:spPr/>
      <dgm:t>
        <a:bodyPr/>
        <a:lstStyle/>
        <a:p>
          <a:endParaRPr lang="en-US"/>
        </a:p>
      </dgm:t>
    </dgm:pt>
    <dgm:pt modelId="{F7A7CDF6-0406-4D5A-8FE3-9C1529A10AC6}" type="sibTrans" cxnId="{74E489F8-2A5D-4F2F-9A26-44B33027A2A2}">
      <dgm:prSet/>
      <dgm:spPr/>
      <dgm:t>
        <a:bodyPr/>
        <a:lstStyle/>
        <a:p>
          <a:endParaRPr lang="en-US"/>
        </a:p>
      </dgm:t>
    </dgm:pt>
    <dgm:pt modelId="{17E0AB81-CC77-4043-AF4E-8C317E8B2110}">
      <dgm:prSet phldrT="[Text]"/>
      <dgm:spPr/>
      <dgm:t>
        <a:bodyPr/>
        <a:lstStyle/>
        <a:p>
          <a:r>
            <a:rPr lang="en-US" sz="1400" dirty="0">
              <a:latin typeface="Arial" panose="020B0604020202020204" pitchFamily="34" charset="0"/>
              <a:cs typeface="Arial" panose="020B0604020202020204" pitchFamily="34" charset="0"/>
            </a:rPr>
            <a:t>Enrolled in Various Child Care Apprenticeship Programs</a:t>
          </a:r>
        </a:p>
      </dgm:t>
    </dgm:pt>
    <dgm:pt modelId="{7C766CEF-C0F2-4165-98A1-44E3C0673CDB}" type="parTrans" cxnId="{2D3E3602-7BB5-44A1-9EEE-05160A7D7C95}">
      <dgm:prSet/>
      <dgm:spPr/>
      <dgm:t>
        <a:bodyPr/>
        <a:lstStyle/>
        <a:p>
          <a:endParaRPr lang="en-US"/>
        </a:p>
      </dgm:t>
    </dgm:pt>
    <dgm:pt modelId="{86A97074-E113-41B0-BB6D-14CDA9436ED0}" type="sibTrans" cxnId="{2D3E3602-7BB5-44A1-9EEE-05160A7D7C95}">
      <dgm:prSet/>
      <dgm:spPr/>
      <dgm:t>
        <a:bodyPr/>
        <a:lstStyle/>
        <a:p>
          <a:endParaRPr lang="en-US"/>
        </a:p>
      </dgm:t>
    </dgm:pt>
    <dgm:pt modelId="{30D3BFF0-DCE2-4293-AF5D-9C10D2DDD345}" type="pres">
      <dgm:prSet presAssocID="{7400BECF-1264-4B91-8F2A-BFC5242E4819}" presName="diagram" presStyleCnt="0">
        <dgm:presLayoutVars>
          <dgm:dir/>
          <dgm:resizeHandles val="exact"/>
        </dgm:presLayoutVars>
      </dgm:prSet>
      <dgm:spPr/>
    </dgm:pt>
    <dgm:pt modelId="{F3D9C39E-E740-4D72-88FF-D8863619A3B0}" type="pres">
      <dgm:prSet presAssocID="{9469A056-8EBE-4FE8-A40C-E2F51693F199}" presName="node" presStyleLbl="node1" presStyleIdx="0" presStyleCnt="4">
        <dgm:presLayoutVars>
          <dgm:bulletEnabled val="1"/>
        </dgm:presLayoutVars>
      </dgm:prSet>
      <dgm:spPr/>
    </dgm:pt>
    <dgm:pt modelId="{B1A5A2DF-2927-48F1-9A3C-E7B8A8C4FDB2}" type="pres">
      <dgm:prSet presAssocID="{A09B6646-A40D-4C4E-BA47-8E3F22FC0489}" presName="sibTrans" presStyleCnt="0"/>
      <dgm:spPr/>
    </dgm:pt>
    <dgm:pt modelId="{88466D1B-677C-4EE0-B2D0-84B8D52752B8}" type="pres">
      <dgm:prSet presAssocID="{BE1ADA7C-1DE3-4E01-BC95-4FD344882AEC}" presName="node" presStyleLbl="node1" presStyleIdx="1" presStyleCnt="4">
        <dgm:presLayoutVars>
          <dgm:bulletEnabled val="1"/>
        </dgm:presLayoutVars>
      </dgm:prSet>
      <dgm:spPr/>
    </dgm:pt>
    <dgm:pt modelId="{5A472F3E-EB49-47F3-81B3-C139133605C0}" type="pres">
      <dgm:prSet presAssocID="{BC292094-C7CA-44D2-9974-676399254977}" presName="sibTrans" presStyleCnt="0"/>
      <dgm:spPr/>
    </dgm:pt>
    <dgm:pt modelId="{A067CA8C-FC19-46A0-85C8-3EB5EF61B626}" type="pres">
      <dgm:prSet presAssocID="{E1CB6D1A-ABDA-4494-B22D-3C88391A3B5E}" presName="node" presStyleLbl="node1" presStyleIdx="2" presStyleCnt="4">
        <dgm:presLayoutVars>
          <dgm:bulletEnabled val="1"/>
        </dgm:presLayoutVars>
      </dgm:prSet>
      <dgm:spPr/>
    </dgm:pt>
    <dgm:pt modelId="{FBB84C2A-D29B-41CD-AC2F-9917154B23AC}" type="pres">
      <dgm:prSet presAssocID="{71BE80A2-94BE-41A1-913A-2C23FC8077DB}" presName="sibTrans" presStyleCnt="0"/>
      <dgm:spPr/>
    </dgm:pt>
    <dgm:pt modelId="{8F018239-9679-496D-B355-A434C39372C1}" type="pres">
      <dgm:prSet presAssocID="{3F81D617-1444-4332-A52E-17E8A5D389DA}" presName="node" presStyleLbl="node1" presStyleIdx="3" presStyleCnt="4" custScaleY="115780">
        <dgm:presLayoutVars>
          <dgm:bulletEnabled val="1"/>
        </dgm:presLayoutVars>
      </dgm:prSet>
      <dgm:spPr/>
    </dgm:pt>
  </dgm:ptLst>
  <dgm:cxnLst>
    <dgm:cxn modelId="{2D3E3602-7BB5-44A1-9EEE-05160A7D7C95}" srcId="{3F81D617-1444-4332-A52E-17E8A5D389DA}" destId="{17E0AB81-CC77-4043-AF4E-8C317E8B2110}" srcOrd="0" destOrd="0" parTransId="{7C766CEF-C0F2-4165-98A1-44E3C0673CDB}" sibTransId="{86A97074-E113-41B0-BB6D-14CDA9436ED0}"/>
    <dgm:cxn modelId="{47ED8212-E533-4C17-96A6-5E404843F9B2}" type="presOf" srcId="{E1CB6D1A-ABDA-4494-B22D-3C88391A3B5E}" destId="{A067CA8C-FC19-46A0-85C8-3EB5EF61B626}" srcOrd="0" destOrd="0" presId="urn:microsoft.com/office/officeart/2005/8/layout/default"/>
    <dgm:cxn modelId="{8272FF25-E863-4808-8390-51C43B90E312}" type="presOf" srcId="{96C0D879-B34B-49FC-8F56-B1C620DA7760}" destId="{F3D9C39E-E740-4D72-88FF-D8863619A3B0}" srcOrd="0" destOrd="1" presId="urn:microsoft.com/office/officeart/2005/8/layout/default"/>
    <dgm:cxn modelId="{984AA23D-B1E0-4329-8EBE-6757AE4BC317}" type="presOf" srcId="{E529C733-276E-4B0E-9E20-B70FBF41C2C4}" destId="{A067CA8C-FC19-46A0-85C8-3EB5EF61B626}" srcOrd="0" destOrd="1" presId="urn:microsoft.com/office/officeart/2005/8/layout/default"/>
    <dgm:cxn modelId="{7EFE1A5F-E4A0-47EB-83D0-48AF0718DA7E}" srcId="{7400BECF-1264-4B91-8F2A-BFC5242E4819}" destId="{E1CB6D1A-ABDA-4494-B22D-3C88391A3B5E}" srcOrd="2" destOrd="0" parTransId="{A9B4C027-C1AA-42EE-B8AE-8305B8B5A536}" sibTransId="{71BE80A2-94BE-41A1-913A-2C23FC8077DB}"/>
    <dgm:cxn modelId="{E90E9A66-88FC-4632-A096-B9561C690515}" type="presOf" srcId="{3F81D617-1444-4332-A52E-17E8A5D389DA}" destId="{8F018239-9679-496D-B355-A434C39372C1}" srcOrd="0" destOrd="0" presId="urn:microsoft.com/office/officeart/2005/8/layout/default"/>
    <dgm:cxn modelId="{8E7AC150-1EB4-4CA3-B15A-95AEB5C6ABEA}" srcId="{7400BECF-1264-4B91-8F2A-BFC5242E4819}" destId="{BE1ADA7C-1DE3-4E01-BC95-4FD344882AEC}" srcOrd="1" destOrd="0" parTransId="{D931A8A0-CA7E-4701-B63F-8C674590230A}" sibTransId="{BC292094-C7CA-44D2-9974-676399254977}"/>
    <dgm:cxn modelId="{DE488F86-CC7B-4221-A5E9-81667670B8DC}" type="presOf" srcId="{BE1ADA7C-1DE3-4E01-BC95-4FD344882AEC}" destId="{88466D1B-677C-4EE0-B2D0-84B8D52752B8}" srcOrd="0" destOrd="0" presId="urn:microsoft.com/office/officeart/2005/8/layout/default"/>
    <dgm:cxn modelId="{3A98308C-B380-409E-959B-2E5006CC669A}" srcId="{9469A056-8EBE-4FE8-A40C-E2F51693F199}" destId="{96C0D879-B34B-49FC-8F56-B1C620DA7760}" srcOrd="0" destOrd="0" parTransId="{FAE512EF-F098-4D14-AAD5-297229D3E53E}" sibTransId="{3DEADC5C-8BD3-4911-8084-6893843DF06C}"/>
    <dgm:cxn modelId="{1FDD1E9C-4B05-4FCE-A002-A7C0F5AB3190}" type="presOf" srcId="{9469A056-8EBE-4FE8-A40C-E2F51693F199}" destId="{F3D9C39E-E740-4D72-88FF-D8863619A3B0}" srcOrd="0" destOrd="0" presId="urn:microsoft.com/office/officeart/2005/8/layout/default"/>
    <dgm:cxn modelId="{D9868FA7-CC3A-4B13-9CC3-2924E15CB6A1}" srcId="{BE1ADA7C-1DE3-4E01-BC95-4FD344882AEC}" destId="{B5CDE144-9BEC-49A3-AFDE-C1B814FD2CC2}" srcOrd="0" destOrd="0" parTransId="{3FC3AD3E-D884-4EEC-A985-6901D67DA697}" sibTransId="{2FF629D2-E642-4BC8-AC63-5D1DD9C8CFC3}"/>
    <dgm:cxn modelId="{37623BAD-FDB5-4807-8894-90C777AA2712}" type="presOf" srcId="{7400BECF-1264-4B91-8F2A-BFC5242E4819}" destId="{30D3BFF0-DCE2-4293-AF5D-9C10D2DDD345}" srcOrd="0" destOrd="0" presId="urn:microsoft.com/office/officeart/2005/8/layout/default"/>
    <dgm:cxn modelId="{300C84B3-CDBA-45E6-8246-DFD938AA225B}" srcId="{7400BECF-1264-4B91-8F2A-BFC5242E4819}" destId="{3F81D617-1444-4332-A52E-17E8A5D389DA}" srcOrd="3" destOrd="0" parTransId="{94E00A98-1D57-4207-A928-7D6157417EDE}" sibTransId="{8880858F-D0F3-4630-A7A9-2F1DC6A5098D}"/>
    <dgm:cxn modelId="{9D7336BF-7C18-45BA-8F3F-65EDABEA18D3}" type="presOf" srcId="{B5CDE144-9BEC-49A3-AFDE-C1B814FD2CC2}" destId="{88466D1B-677C-4EE0-B2D0-84B8D52752B8}" srcOrd="0" destOrd="1" presId="urn:microsoft.com/office/officeart/2005/8/layout/default"/>
    <dgm:cxn modelId="{BE3003CA-5297-4079-AC3B-C29298C43EBE}" type="presOf" srcId="{17E0AB81-CC77-4043-AF4E-8C317E8B2110}" destId="{8F018239-9679-496D-B355-A434C39372C1}" srcOrd="0" destOrd="1" presId="urn:microsoft.com/office/officeart/2005/8/layout/default"/>
    <dgm:cxn modelId="{74E489F8-2A5D-4F2F-9A26-44B33027A2A2}" srcId="{E1CB6D1A-ABDA-4494-B22D-3C88391A3B5E}" destId="{E529C733-276E-4B0E-9E20-B70FBF41C2C4}" srcOrd="0" destOrd="0" parTransId="{1B305E6C-453A-4220-9C5A-EDA90E6EBE15}" sibTransId="{F7A7CDF6-0406-4D5A-8FE3-9C1529A10AC6}"/>
    <dgm:cxn modelId="{9BD68DFD-7597-40D9-9DF8-3B8EAC1C5E2E}" srcId="{7400BECF-1264-4B91-8F2A-BFC5242E4819}" destId="{9469A056-8EBE-4FE8-A40C-E2F51693F199}" srcOrd="0" destOrd="0" parTransId="{11F3A260-A3D3-4B9E-8867-6C181FEC3F99}" sibTransId="{A09B6646-A40D-4C4E-BA47-8E3F22FC0489}"/>
    <dgm:cxn modelId="{53E9EBB6-ADDF-4700-AE5E-31444C3FCB82}" type="presParOf" srcId="{30D3BFF0-DCE2-4293-AF5D-9C10D2DDD345}" destId="{F3D9C39E-E740-4D72-88FF-D8863619A3B0}" srcOrd="0" destOrd="0" presId="urn:microsoft.com/office/officeart/2005/8/layout/default"/>
    <dgm:cxn modelId="{E2E94F9E-B98E-4F30-A748-2058CC20AE2E}" type="presParOf" srcId="{30D3BFF0-DCE2-4293-AF5D-9C10D2DDD345}" destId="{B1A5A2DF-2927-48F1-9A3C-E7B8A8C4FDB2}" srcOrd="1" destOrd="0" presId="urn:microsoft.com/office/officeart/2005/8/layout/default"/>
    <dgm:cxn modelId="{AB429616-069B-43E8-9BB2-01855A130A91}" type="presParOf" srcId="{30D3BFF0-DCE2-4293-AF5D-9C10D2DDD345}" destId="{88466D1B-677C-4EE0-B2D0-84B8D52752B8}" srcOrd="2" destOrd="0" presId="urn:microsoft.com/office/officeart/2005/8/layout/default"/>
    <dgm:cxn modelId="{49E7CA2E-1E15-4519-871C-0B042D6065B1}" type="presParOf" srcId="{30D3BFF0-DCE2-4293-AF5D-9C10D2DDD345}" destId="{5A472F3E-EB49-47F3-81B3-C139133605C0}" srcOrd="3" destOrd="0" presId="urn:microsoft.com/office/officeart/2005/8/layout/default"/>
    <dgm:cxn modelId="{C4BC1096-6151-4AA5-A1AD-287C43A01C52}" type="presParOf" srcId="{30D3BFF0-DCE2-4293-AF5D-9C10D2DDD345}" destId="{A067CA8C-FC19-46A0-85C8-3EB5EF61B626}" srcOrd="4" destOrd="0" presId="urn:microsoft.com/office/officeart/2005/8/layout/default"/>
    <dgm:cxn modelId="{8241F4F5-7432-46CC-B7E0-F7AE541F487E}" type="presParOf" srcId="{30D3BFF0-DCE2-4293-AF5D-9C10D2DDD345}" destId="{FBB84C2A-D29B-41CD-AC2F-9917154B23AC}" srcOrd="5" destOrd="0" presId="urn:microsoft.com/office/officeart/2005/8/layout/default"/>
    <dgm:cxn modelId="{E209311E-E9E6-4850-837D-A9ACD9C2D67B}" type="presParOf" srcId="{30D3BFF0-DCE2-4293-AF5D-9C10D2DDD345}" destId="{8F018239-9679-496D-B355-A434C39372C1}"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339299-5FC0-498B-83ED-C9FED5D9B890}">
      <dsp:nvSpPr>
        <dsp:cNvPr id="0" name=""/>
        <dsp:cNvSpPr/>
      </dsp:nvSpPr>
      <dsp:spPr>
        <a:xfrm>
          <a:off x="5549462" y="3316820"/>
          <a:ext cx="4759288" cy="316638"/>
        </a:xfrm>
        <a:custGeom>
          <a:avLst/>
          <a:gdLst/>
          <a:ahLst/>
          <a:cxnLst/>
          <a:rect l="0" t="0" r="0" b="0"/>
          <a:pathLst>
            <a:path>
              <a:moveTo>
                <a:pt x="0" y="0"/>
              </a:moveTo>
              <a:lnTo>
                <a:pt x="0" y="151439"/>
              </a:lnTo>
              <a:lnTo>
                <a:pt x="4759288" y="151439"/>
              </a:lnTo>
              <a:lnTo>
                <a:pt x="4759288" y="31663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D1AAA8-DFFA-4829-B108-48AC979F83CA}">
      <dsp:nvSpPr>
        <dsp:cNvPr id="0" name=""/>
        <dsp:cNvSpPr/>
      </dsp:nvSpPr>
      <dsp:spPr>
        <a:xfrm>
          <a:off x="5549462" y="3316820"/>
          <a:ext cx="2855573" cy="316638"/>
        </a:xfrm>
        <a:custGeom>
          <a:avLst/>
          <a:gdLst/>
          <a:ahLst/>
          <a:cxnLst/>
          <a:rect l="0" t="0" r="0" b="0"/>
          <a:pathLst>
            <a:path>
              <a:moveTo>
                <a:pt x="0" y="0"/>
              </a:moveTo>
              <a:lnTo>
                <a:pt x="0" y="151439"/>
              </a:lnTo>
              <a:lnTo>
                <a:pt x="2855573" y="151439"/>
              </a:lnTo>
              <a:lnTo>
                <a:pt x="2855573" y="31663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00F3E96-59FA-47D1-B09C-8F630DA492C4}">
      <dsp:nvSpPr>
        <dsp:cNvPr id="0" name=""/>
        <dsp:cNvSpPr/>
      </dsp:nvSpPr>
      <dsp:spPr>
        <a:xfrm>
          <a:off x="5549462" y="3316820"/>
          <a:ext cx="951857" cy="316638"/>
        </a:xfrm>
        <a:custGeom>
          <a:avLst/>
          <a:gdLst/>
          <a:ahLst/>
          <a:cxnLst/>
          <a:rect l="0" t="0" r="0" b="0"/>
          <a:pathLst>
            <a:path>
              <a:moveTo>
                <a:pt x="0" y="0"/>
              </a:moveTo>
              <a:lnTo>
                <a:pt x="0" y="151439"/>
              </a:lnTo>
              <a:lnTo>
                <a:pt x="951857" y="151439"/>
              </a:lnTo>
              <a:lnTo>
                <a:pt x="951857" y="31663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161578-CF62-45A8-868E-854661403EC0}">
      <dsp:nvSpPr>
        <dsp:cNvPr id="0" name=""/>
        <dsp:cNvSpPr/>
      </dsp:nvSpPr>
      <dsp:spPr>
        <a:xfrm>
          <a:off x="4597604" y="3316820"/>
          <a:ext cx="951857" cy="316638"/>
        </a:xfrm>
        <a:custGeom>
          <a:avLst/>
          <a:gdLst/>
          <a:ahLst/>
          <a:cxnLst/>
          <a:rect l="0" t="0" r="0" b="0"/>
          <a:pathLst>
            <a:path>
              <a:moveTo>
                <a:pt x="951857" y="0"/>
              </a:moveTo>
              <a:lnTo>
                <a:pt x="951857" y="151439"/>
              </a:lnTo>
              <a:lnTo>
                <a:pt x="0" y="151439"/>
              </a:lnTo>
              <a:lnTo>
                <a:pt x="0" y="31663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74F86B-EB76-480F-A6EC-0ABC60D6C631}">
      <dsp:nvSpPr>
        <dsp:cNvPr id="0" name=""/>
        <dsp:cNvSpPr/>
      </dsp:nvSpPr>
      <dsp:spPr>
        <a:xfrm>
          <a:off x="2693888" y="3316820"/>
          <a:ext cx="2855573" cy="316638"/>
        </a:xfrm>
        <a:custGeom>
          <a:avLst/>
          <a:gdLst/>
          <a:ahLst/>
          <a:cxnLst/>
          <a:rect l="0" t="0" r="0" b="0"/>
          <a:pathLst>
            <a:path>
              <a:moveTo>
                <a:pt x="2855573" y="0"/>
              </a:moveTo>
              <a:lnTo>
                <a:pt x="2855573" y="151439"/>
              </a:lnTo>
              <a:lnTo>
                <a:pt x="0" y="151439"/>
              </a:lnTo>
              <a:lnTo>
                <a:pt x="0" y="31663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50C61F-A47D-4567-A432-5CB6872BE585}">
      <dsp:nvSpPr>
        <dsp:cNvPr id="0" name=""/>
        <dsp:cNvSpPr/>
      </dsp:nvSpPr>
      <dsp:spPr>
        <a:xfrm>
          <a:off x="790173" y="3316820"/>
          <a:ext cx="4759288" cy="316638"/>
        </a:xfrm>
        <a:custGeom>
          <a:avLst/>
          <a:gdLst/>
          <a:ahLst/>
          <a:cxnLst/>
          <a:rect l="0" t="0" r="0" b="0"/>
          <a:pathLst>
            <a:path>
              <a:moveTo>
                <a:pt x="4759288" y="0"/>
              </a:moveTo>
              <a:lnTo>
                <a:pt x="4759288" y="151439"/>
              </a:lnTo>
              <a:lnTo>
                <a:pt x="0" y="151439"/>
              </a:lnTo>
              <a:lnTo>
                <a:pt x="0" y="31663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A08941-60A5-4BE7-B345-C461781A6519}">
      <dsp:nvSpPr>
        <dsp:cNvPr id="0" name=""/>
        <dsp:cNvSpPr/>
      </dsp:nvSpPr>
      <dsp:spPr>
        <a:xfrm>
          <a:off x="4762802" y="2330798"/>
          <a:ext cx="1573318" cy="9860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Department of Workforce Development</a:t>
          </a:r>
        </a:p>
      </dsp:txBody>
      <dsp:txXfrm>
        <a:off x="4762802" y="2330798"/>
        <a:ext cx="1573318" cy="986022"/>
      </dsp:txXfrm>
    </dsp:sp>
    <dsp:sp modelId="{44B0A89E-DA09-4969-B777-00266ECFFB8F}">
      <dsp:nvSpPr>
        <dsp:cNvPr id="0" name=""/>
        <dsp:cNvSpPr/>
      </dsp:nvSpPr>
      <dsp:spPr>
        <a:xfrm>
          <a:off x="3514" y="3633458"/>
          <a:ext cx="1573318" cy="9860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Office of Adult Education </a:t>
          </a:r>
        </a:p>
      </dsp:txBody>
      <dsp:txXfrm>
        <a:off x="3514" y="3633458"/>
        <a:ext cx="1573318" cy="986022"/>
      </dsp:txXfrm>
    </dsp:sp>
    <dsp:sp modelId="{EF354550-F65B-4167-A310-75ACACE33D95}">
      <dsp:nvSpPr>
        <dsp:cNvPr id="0" name=""/>
        <dsp:cNvSpPr/>
      </dsp:nvSpPr>
      <dsp:spPr>
        <a:xfrm>
          <a:off x="1907229" y="3633458"/>
          <a:ext cx="1573318" cy="9860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Career Development Office </a:t>
          </a:r>
        </a:p>
      </dsp:txBody>
      <dsp:txXfrm>
        <a:off x="1907229" y="3633458"/>
        <a:ext cx="1573318" cy="986022"/>
      </dsp:txXfrm>
    </dsp:sp>
    <dsp:sp modelId="{ED7DEC45-144C-4690-915C-BB048EE0BEA5}">
      <dsp:nvSpPr>
        <dsp:cNvPr id="0" name=""/>
        <dsp:cNvSpPr/>
      </dsp:nvSpPr>
      <dsp:spPr>
        <a:xfrm>
          <a:off x="3810945" y="3633458"/>
          <a:ext cx="1573318" cy="9860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Office of Vocational Rehabilitation</a:t>
          </a:r>
        </a:p>
      </dsp:txBody>
      <dsp:txXfrm>
        <a:off x="3810945" y="3633458"/>
        <a:ext cx="1573318" cy="986022"/>
      </dsp:txXfrm>
    </dsp:sp>
    <dsp:sp modelId="{7D0DA240-191A-4DA4-953A-FFDEB498100A}">
      <dsp:nvSpPr>
        <dsp:cNvPr id="0" name=""/>
        <dsp:cNvSpPr/>
      </dsp:nvSpPr>
      <dsp:spPr>
        <a:xfrm>
          <a:off x="5714660" y="3633458"/>
          <a:ext cx="1573318" cy="9860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Office of Employer &amp; Apprenticeship Services</a:t>
          </a:r>
        </a:p>
      </dsp:txBody>
      <dsp:txXfrm>
        <a:off x="5714660" y="3633458"/>
        <a:ext cx="1573318" cy="986022"/>
      </dsp:txXfrm>
    </dsp:sp>
    <dsp:sp modelId="{9DE6CA88-BB0C-4FD3-87E4-8455B70A6104}">
      <dsp:nvSpPr>
        <dsp:cNvPr id="0" name=""/>
        <dsp:cNvSpPr/>
      </dsp:nvSpPr>
      <dsp:spPr>
        <a:xfrm>
          <a:off x="7618375" y="3633458"/>
          <a:ext cx="1573318" cy="9860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Office of Educational Programs</a:t>
          </a:r>
        </a:p>
      </dsp:txBody>
      <dsp:txXfrm>
        <a:off x="7618375" y="3633458"/>
        <a:ext cx="1573318" cy="986022"/>
      </dsp:txXfrm>
    </dsp:sp>
    <dsp:sp modelId="{CBFA4E04-87C1-4AF2-9F0E-6D3E1A9B7289}">
      <dsp:nvSpPr>
        <dsp:cNvPr id="0" name=""/>
        <dsp:cNvSpPr/>
      </dsp:nvSpPr>
      <dsp:spPr>
        <a:xfrm>
          <a:off x="9522091" y="3633458"/>
          <a:ext cx="1573318" cy="9860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Kentucky Workforce Innovation Board</a:t>
          </a:r>
        </a:p>
      </dsp:txBody>
      <dsp:txXfrm>
        <a:off x="9522091" y="3633458"/>
        <a:ext cx="1573318" cy="98602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0D5172-7F49-46C7-A498-25CE5A301CA0}">
      <dsp:nvSpPr>
        <dsp:cNvPr id="0" name=""/>
        <dsp:cNvSpPr/>
      </dsp:nvSpPr>
      <dsp:spPr>
        <a:xfrm>
          <a:off x="0" y="448860"/>
          <a:ext cx="1428749" cy="14344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US" sz="2800" b="1" kern="1200" dirty="0">
              <a:latin typeface="Arial" panose="020B0604020202020204" pitchFamily="34" charset="0"/>
              <a:cs typeface="Arial" panose="020B0604020202020204" pitchFamily="34" charset="0"/>
            </a:rPr>
            <a:t>4,090</a:t>
          </a:r>
        </a:p>
        <a:p>
          <a:pPr marL="114300" lvl="1" indent="-114300" algn="l" defTabSz="622300" rtl="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Veterans &amp; Transitioning Service Members</a:t>
          </a:r>
        </a:p>
      </dsp:txBody>
      <dsp:txXfrm>
        <a:off x="0" y="448860"/>
        <a:ext cx="1428749" cy="1434462"/>
      </dsp:txXfrm>
    </dsp:sp>
    <dsp:sp modelId="{D314898F-DB19-4BF1-BCFA-4820B190ACCA}">
      <dsp:nvSpPr>
        <dsp:cNvPr id="0" name=""/>
        <dsp:cNvSpPr/>
      </dsp:nvSpPr>
      <dsp:spPr>
        <a:xfrm>
          <a:off x="1571625" y="481002"/>
          <a:ext cx="1428749" cy="13701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US" sz="2800" b="1" kern="1200" dirty="0">
              <a:latin typeface="Arial" panose="020B0604020202020204" pitchFamily="34" charset="0"/>
              <a:cs typeface="Arial" panose="020B0604020202020204" pitchFamily="34" charset="0"/>
            </a:rPr>
            <a:t>807 </a:t>
          </a:r>
          <a:endParaRPr lang="en-US" sz="1400" kern="1200" dirty="0">
            <a:latin typeface="Arial" panose="020B0604020202020204" pitchFamily="34" charset="0"/>
            <a:cs typeface="Arial" panose="020B0604020202020204" pitchFamily="34" charset="0"/>
          </a:endParaRPr>
        </a:p>
        <a:p>
          <a:pPr marL="114300" lvl="1" indent="-114300" algn="l" defTabSz="622300" rtl="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Foreign Labor Certified Employers</a:t>
          </a:r>
        </a:p>
      </dsp:txBody>
      <dsp:txXfrm>
        <a:off x="1571625" y="481002"/>
        <a:ext cx="1428749" cy="1370176"/>
      </dsp:txXfrm>
    </dsp:sp>
    <dsp:sp modelId="{BED06BE0-5A92-47E2-8961-88332B80D8DA}">
      <dsp:nvSpPr>
        <dsp:cNvPr id="0" name=""/>
        <dsp:cNvSpPr/>
      </dsp:nvSpPr>
      <dsp:spPr>
        <a:xfrm>
          <a:off x="3143250" y="478366"/>
          <a:ext cx="1428749" cy="13754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US" sz="2800" b="1" kern="1200" dirty="0">
              <a:latin typeface="Arial" panose="020B0604020202020204" pitchFamily="34" charset="0"/>
              <a:cs typeface="Arial" panose="020B0604020202020204" pitchFamily="34" charset="0"/>
            </a:rPr>
            <a:t>7,366 </a:t>
          </a:r>
        </a:p>
        <a:p>
          <a:pPr marL="114300" lvl="1" indent="-114300" algn="l" defTabSz="622300" rtl="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H-2A Visa Applications</a:t>
          </a:r>
        </a:p>
      </dsp:txBody>
      <dsp:txXfrm>
        <a:off x="3143250" y="478366"/>
        <a:ext cx="1428749" cy="1375449"/>
      </dsp:txXfrm>
    </dsp:sp>
    <dsp:sp modelId="{834290CC-2A00-48ED-8EBB-EB662AB15F91}">
      <dsp:nvSpPr>
        <dsp:cNvPr id="0" name=""/>
        <dsp:cNvSpPr/>
      </dsp:nvSpPr>
      <dsp:spPr>
        <a:xfrm>
          <a:off x="785812" y="2026197"/>
          <a:ext cx="1428749" cy="11825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latin typeface="Arial" panose="020B0604020202020204" pitchFamily="34" charset="0"/>
              <a:cs typeface="Arial" panose="020B0604020202020204" pitchFamily="34" charset="0"/>
            </a:rPr>
            <a:t>1,887</a:t>
          </a:r>
        </a:p>
        <a:p>
          <a:pPr marL="114300" lvl="1" indent="-114300" algn="l" defTabSz="622300" rtl="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RESEA Orientations</a:t>
          </a:r>
        </a:p>
      </dsp:txBody>
      <dsp:txXfrm>
        <a:off x="785812" y="2026197"/>
        <a:ext cx="1428749" cy="1182542"/>
      </dsp:txXfrm>
    </dsp:sp>
    <dsp:sp modelId="{829FEB6F-6457-4B8A-B265-404C87D5D8E4}">
      <dsp:nvSpPr>
        <dsp:cNvPr id="0" name=""/>
        <dsp:cNvSpPr/>
      </dsp:nvSpPr>
      <dsp:spPr>
        <a:xfrm>
          <a:off x="2357437" y="2026197"/>
          <a:ext cx="1428749" cy="11825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US" sz="2800" b="1" kern="1200" dirty="0">
              <a:latin typeface="Arial" panose="020B0604020202020204" pitchFamily="34" charset="0"/>
              <a:cs typeface="Arial" panose="020B0604020202020204" pitchFamily="34" charset="0"/>
            </a:rPr>
            <a:t>1,917</a:t>
          </a:r>
        </a:p>
        <a:p>
          <a:pPr marL="114300" lvl="1" indent="-114300" algn="l" defTabSz="622300" rtl="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Individualized Employment Plans Completed</a:t>
          </a:r>
        </a:p>
      </dsp:txBody>
      <dsp:txXfrm>
        <a:off x="2357437" y="2026197"/>
        <a:ext cx="1428749" cy="118254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FFFC05-DF8F-4424-A91E-6155FC8FFAEB}">
      <dsp:nvSpPr>
        <dsp:cNvPr id="0" name=""/>
        <dsp:cNvSpPr/>
      </dsp:nvSpPr>
      <dsp:spPr>
        <a:xfrm>
          <a:off x="395" y="522539"/>
          <a:ext cx="1543350" cy="9260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Employer Engagement</a:t>
          </a:r>
        </a:p>
      </dsp:txBody>
      <dsp:txXfrm>
        <a:off x="395" y="522539"/>
        <a:ext cx="1543350" cy="926010"/>
      </dsp:txXfrm>
    </dsp:sp>
    <dsp:sp modelId="{DB9CDB7B-9656-4FAE-8E10-CB805113A102}">
      <dsp:nvSpPr>
        <dsp:cNvPr id="0" name=""/>
        <dsp:cNvSpPr/>
      </dsp:nvSpPr>
      <dsp:spPr>
        <a:xfrm>
          <a:off x="1698081" y="522539"/>
          <a:ext cx="1543350" cy="9260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Education Attainment</a:t>
          </a:r>
        </a:p>
      </dsp:txBody>
      <dsp:txXfrm>
        <a:off x="1698081" y="522539"/>
        <a:ext cx="1543350" cy="926010"/>
      </dsp:txXfrm>
    </dsp:sp>
    <dsp:sp modelId="{6E6C86C7-796C-4080-810A-C6195B830784}">
      <dsp:nvSpPr>
        <dsp:cNvPr id="0" name=""/>
        <dsp:cNvSpPr/>
      </dsp:nvSpPr>
      <dsp:spPr>
        <a:xfrm>
          <a:off x="395" y="1602884"/>
          <a:ext cx="1543350" cy="9260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Workforce Participation</a:t>
          </a:r>
        </a:p>
      </dsp:txBody>
      <dsp:txXfrm>
        <a:off x="395" y="1602884"/>
        <a:ext cx="1543350" cy="926010"/>
      </dsp:txXfrm>
    </dsp:sp>
    <dsp:sp modelId="{E2E1E634-347D-49D7-8C8A-1B997E4B2DCE}">
      <dsp:nvSpPr>
        <dsp:cNvPr id="0" name=""/>
        <dsp:cNvSpPr/>
      </dsp:nvSpPr>
      <dsp:spPr>
        <a:xfrm>
          <a:off x="1698081" y="1602884"/>
          <a:ext cx="1543350" cy="9260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Resource Alignment</a:t>
          </a:r>
        </a:p>
      </dsp:txBody>
      <dsp:txXfrm>
        <a:off x="1698081" y="1602884"/>
        <a:ext cx="1543350" cy="9260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FFFC05-DF8F-4424-A91E-6155FC8FFAEB}">
      <dsp:nvSpPr>
        <dsp:cNvPr id="0" name=""/>
        <dsp:cNvSpPr/>
      </dsp:nvSpPr>
      <dsp:spPr>
        <a:xfrm>
          <a:off x="512" y="479922"/>
          <a:ext cx="1996810" cy="11980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kern="1200" dirty="0">
              <a:latin typeface="Arial" panose="020B0604020202020204" pitchFamily="34" charset="0"/>
              <a:cs typeface="Arial" panose="020B0604020202020204" pitchFamily="34" charset="0"/>
            </a:rPr>
            <a:t>Employer Engagement</a:t>
          </a:r>
        </a:p>
      </dsp:txBody>
      <dsp:txXfrm>
        <a:off x="512" y="479922"/>
        <a:ext cx="1996810" cy="1198086"/>
      </dsp:txXfrm>
    </dsp:sp>
    <dsp:sp modelId="{DB9CDB7B-9656-4FAE-8E10-CB805113A102}">
      <dsp:nvSpPr>
        <dsp:cNvPr id="0" name=""/>
        <dsp:cNvSpPr/>
      </dsp:nvSpPr>
      <dsp:spPr>
        <a:xfrm>
          <a:off x="2197003" y="479922"/>
          <a:ext cx="1996810" cy="11980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kern="1200" dirty="0">
              <a:latin typeface="Arial" panose="020B0604020202020204" pitchFamily="34" charset="0"/>
              <a:cs typeface="Arial" panose="020B0604020202020204" pitchFamily="34" charset="0"/>
            </a:rPr>
            <a:t>Education Attainment</a:t>
          </a:r>
        </a:p>
      </dsp:txBody>
      <dsp:txXfrm>
        <a:off x="2197003" y="479922"/>
        <a:ext cx="1996810" cy="1198086"/>
      </dsp:txXfrm>
    </dsp:sp>
    <dsp:sp modelId="{6E6C86C7-796C-4080-810A-C6195B830784}">
      <dsp:nvSpPr>
        <dsp:cNvPr id="0" name=""/>
        <dsp:cNvSpPr/>
      </dsp:nvSpPr>
      <dsp:spPr>
        <a:xfrm>
          <a:off x="512" y="1877689"/>
          <a:ext cx="1996810" cy="11980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kern="1200" dirty="0">
              <a:latin typeface="Arial" panose="020B0604020202020204" pitchFamily="34" charset="0"/>
              <a:cs typeface="Arial" panose="020B0604020202020204" pitchFamily="34" charset="0"/>
            </a:rPr>
            <a:t>Workforce Participation</a:t>
          </a:r>
        </a:p>
      </dsp:txBody>
      <dsp:txXfrm>
        <a:off x="512" y="1877689"/>
        <a:ext cx="1996810" cy="1198086"/>
      </dsp:txXfrm>
    </dsp:sp>
    <dsp:sp modelId="{E2E1E634-347D-49D7-8C8A-1B997E4B2DCE}">
      <dsp:nvSpPr>
        <dsp:cNvPr id="0" name=""/>
        <dsp:cNvSpPr/>
      </dsp:nvSpPr>
      <dsp:spPr>
        <a:xfrm>
          <a:off x="2197003" y="1877689"/>
          <a:ext cx="1996810" cy="11980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kern="1200" dirty="0">
              <a:latin typeface="Arial" panose="020B0604020202020204" pitchFamily="34" charset="0"/>
              <a:cs typeface="Arial" panose="020B0604020202020204" pitchFamily="34" charset="0"/>
            </a:rPr>
            <a:t>Resource Alignment</a:t>
          </a:r>
        </a:p>
      </dsp:txBody>
      <dsp:txXfrm>
        <a:off x="2197003" y="1877689"/>
        <a:ext cx="1996810" cy="11980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AB73F2-9902-43D4-8A56-76F581AA7916}">
      <dsp:nvSpPr>
        <dsp:cNvPr id="0" name=""/>
        <dsp:cNvSpPr/>
      </dsp:nvSpPr>
      <dsp:spPr>
        <a:xfrm>
          <a:off x="0" y="371403"/>
          <a:ext cx="2609650" cy="15657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US" sz="2800" b="1" kern="1200" dirty="0">
              <a:latin typeface="Arial" panose="020B0604020202020204" pitchFamily="34" charset="0"/>
              <a:cs typeface="Arial" panose="020B0604020202020204" pitchFamily="34" charset="0"/>
            </a:rPr>
            <a:t>17,016</a:t>
          </a:r>
        </a:p>
        <a:p>
          <a:pPr marL="228600" lvl="1" indent="-228600" algn="l" defTabSz="933450" rtl="0">
            <a:lnSpc>
              <a:spcPct val="90000"/>
            </a:lnSpc>
            <a:spcBef>
              <a:spcPct val="0"/>
            </a:spcBef>
            <a:spcAft>
              <a:spcPct val="15000"/>
            </a:spcAft>
            <a:buChar char="•"/>
          </a:pPr>
          <a:r>
            <a:rPr lang="en-US" sz="2100" kern="1200" dirty="0">
              <a:latin typeface="Arial" panose="020B0604020202020204" pitchFamily="34" charset="0"/>
              <a:cs typeface="Arial" panose="020B0604020202020204" pitchFamily="34" charset="0"/>
            </a:rPr>
            <a:t>Adult Education Participants</a:t>
          </a:r>
        </a:p>
      </dsp:txBody>
      <dsp:txXfrm>
        <a:off x="0" y="371403"/>
        <a:ext cx="2609650" cy="1565790"/>
      </dsp:txXfrm>
    </dsp:sp>
    <dsp:sp modelId="{3949434E-2456-45BD-96B3-EEB476DAB7BE}">
      <dsp:nvSpPr>
        <dsp:cNvPr id="0" name=""/>
        <dsp:cNvSpPr/>
      </dsp:nvSpPr>
      <dsp:spPr>
        <a:xfrm>
          <a:off x="2870615" y="371403"/>
          <a:ext cx="2609650" cy="15657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latin typeface="Arial" panose="020B0604020202020204" pitchFamily="34" charset="0"/>
              <a:cs typeface="Arial" panose="020B0604020202020204" pitchFamily="34" charset="0"/>
            </a:rPr>
            <a:t>676</a:t>
          </a:r>
        </a:p>
        <a:p>
          <a:pPr marL="228600" lvl="1" indent="-228600" algn="l" defTabSz="933450" rtl="0">
            <a:lnSpc>
              <a:spcPct val="90000"/>
            </a:lnSpc>
            <a:spcBef>
              <a:spcPct val="0"/>
            </a:spcBef>
            <a:spcAft>
              <a:spcPct val="15000"/>
            </a:spcAft>
            <a:buChar char="•"/>
          </a:pPr>
          <a:r>
            <a:rPr lang="en-US" sz="2100" kern="1200" dirty="0">
              <a:latin typeface="Arial" panose="020B0604020202020204" pitchFamily="34" charset="0"/>
              <a:cs typeface="Arial" panose="020B0604020202020204" pitchFamily="34" charset="0"/>
            </a:rPr>
            <a:t>Dislocated Worker Participants</a:t>
          </a:r>
        </a:p>
      </dsp:txBody>
      <dsp:txXfrm>
        <a:off x="2870615" y="371403"/>
        <a:ext cx="2609650" cy="1565790"/>
      </dsp:txXfrm>
    </dsp:sp>
    <dsp:sp modelId="{CD99C84B-1072-44FC-AA4F-D6CED63E2DA8}">
      <dsp:nvSpPr>
        <dsp:cNvPr id="0" name=""/>
        <dsp:cNvSpPr/>
      </dsp:nvSpPr>
      <dsp:spPr>
        <a:xfrm>
          <a:off x="5741231" y="371403"/>
          <a:ext cx="2609650" cy="15657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US" sz="2800" b="1" kern="1200" dirty="0">
              <a:latin typeface="Arial" panose="020B0604020202020204" pitchFamily="34" charset="0"/>
              <a:cs typeface="Arial" panose="020B0604020202020204" pitchFamily="34" charset="0"/>
            </a:rPr>
            <a:t>3,040</a:t>
          </a:r>
        </a:p>
        <a:p>
          <a:pPr marL="228600" lvl="1" indent="-228600" algn="l" defTabSz="933450" rtl="0">
            <a:lnSpc>
              <a:spcPct val="90000"/>
            </a:lnSpc>
            <a:spcBef>
              <a:spcPct val="0"/>
            </a:spcBef>
            <a:spcAft>
              <a:spcPct val="15000"/>
            </a:spcAft>
            <a:buChar char="•"/>
          </a:pPr>
          <a:r>
            <a:rPr lang="en-US" sz="2100" kern="1200" dirty="0">
              <a:latin typeface="Arial" panose="020B0604020202020204" pitchFamily="34" charset="0"/>
              <a:cs typeface="Arial" panose="020B0604020202020204" pitchFamily="34" charset="0"/>
            </a:rPr>
            <a:t>Youth &amp; Young Adult Participants</a:t>
          </a:r>
        </a:p>
      </dsp:txBody>
      <dsp:txXfrm>
        <a:off x="5741231" y="371403"/>
        <a:ext cx="2609650" cy="1565790"/>
      </dsp:txXfrm>
    </dsp:sp>
    <dsp:sp modelId="{954D6963-5BF5-46DF-A29C-EF7E9831EF28}">
      <dsp:nvSpPr>
        <dsp:cNvPr id="0" name=""/>
        <dsp:cNvSpPr/>
      </dsp:nvSpPr>
      <dsp:spPr>
        <a:xfrm>
          <a:off x="1435307" y="2198158"/>
          <a:ext cx="2609650" cy="15657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US" sz="2800" b="1" kern="1200" dirty="0">
              <a:latin typeface="Arial" panose="020B0604020202020204" pitchFamily="34" charset="0"/>
              <a:cs typeface="Arial" panose="020B0604020202020204" pitchFamily="34" charset="0"/>
            </a:rPr>
            <a:t>27,429</a:t>
          </a:r>
        </a:p>
        <a:p>
          <a:pPr marL="228600" lvl="1" indent="-228600" algn="l" defTabSz="933450" rtl="0">
            <a:lnSpc>
              <a:spcPct val="90000"/>
            </a:lnSpc>
            <a:spcBef>
              <a:spcPct val="0"/>
            </a:spcBef>
            <a:spcAft>
              <a:spcPct val="15000"/>
            </a:spcAft>
            <a:buChar char="•"/>
          </a:pPr>
          <a:r>
            <a:rPr lang="en-US" sz="2100" kern="1200" dirty="0">
              <a:latin typeface="Arial" panose="020B0604020202020204" pitchFamily="34" charset="0"/>
              <a:cs typeface="Arial" panose="020B0604020202020204" pitchFamily="34" charset="0"/>
            </a:rPr>
            <a:t>Wagner </a:t>
          </a:r>
          <a:r>
            <a:rPr lang="en-US" sz="2100" kern="1200" dirty="0" err="1">
              <a:latin typeface="Arial" panose="020B0604020202020204" pitchFamily="34" charset="0"/>
              <a:cs typeface="Arial" panose="020B0604020202020204" pitchFamily="34" charset="0"/>
            </a:rPr>
            <a:t>Peyser</a:t>
          </a:r>
          <a:r>
            <a:rPr lang="en-US" sz="2100" kern="1200" dirty="0">
              <a:latin typeface="Arial" panose="020B0604020202020204" pitchFamily="34" charset="0"/>
              <a:cs typeface="Arial" panose="020B0604020202020204" pitchFamily="34" charset="0"/>
            </a:rPr>
            <a:t> Participants</a:t>
          </a:r>
        </a:p>
      </dsp:txBody>
      <dsp:txXfrm>
        <a:off x="1435307" y="2198158"/>
        <a:ext cx="2609650" cy="1565790"/>
      </dsp:txXfrm>
    </dsp:sp>
    <dsp:sp modelId="{89829033-81A4-4FBF-B079-A9CC6AD959B3}">
      <dsp:nvSpPr>
        <dsp:cNvPr id="0" name=""/>
        <dsp:cNvSpPr/>
      </dsp:nvSpPr>
      <dsp:spPr>
        <a:xfrm>
          <a:off x="4305923" y="2198158"/>
          <a:ext cx="2609650" cy="15657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US" sz="2800" b="1" kern="1200" dirty="0">
              <a:latin typeface="Arial" panose="020B0604020202020204" pitchFamily="34" charset="0"/>
              <a:cs typeface="Arial" panose="020B0604020202020204" pitchFamily="34" charset="0"/>
            </a:rPr>
            <a:t>47,670</a:t>
          </a:r>
        </a:p>
        <a:p>
          <a:pPr marL="228600" lvl="1" indent="-228600" algn="l" defTabSz="933450" rtl="0">
            <a:lnSpc>
              <a:spcPct val="90000"/>
            </a:lnSpc>
            <a:spcBef>
              <a:spcPct val="0"/>
            </a:spcBef>
            <a:spcAft>
              <a:spcPct val="15000"/>
            </a:spcAft>
            <a:buChar char="•"/>
          </a:pPr>
          <a:r>
            <a:rPr lang="en-US" sz="2100" kern="1200" dirty="0">
              <a:latin typeface="Arial" panose="020B0604020202020204" pitchFamily="34" charset="0"/>
              <a:cs typeface="Arial" panose="020B0604020202020204" pitchFamily="34" charset="0"/>
            </a:rPr>
            <a:t>Vocational Rehabilitation Participants</a:t>
          </a:r>
        </a:p>
      </dsp:txBody>
      <dsp:txXfrm>
        <a:off x="4305923" y="2198158"/>
        <a:ext cx="2609650" cy="15657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B184C3-9169-433D-91EA-B51C6A7718F0}">
      <dsp:nvSpPr>
        <dsp:cNvPr id="0" name=""/>
        <dsp:cNvSpPr/>
      </dsp:nvSpPr>
      <dsp:spPr>
        <a:xfrm>
          <a:off x="2138" y="642"/>
          <a:ext cx="4567722" cy="11644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ctr" defTabSz="2311400" rtl="0">
            <a:lnSpc>
              <a:spcPct val="90000"/>
            </a:lnSpc>
            <a:spcBef>
              <a:spcPct val="0"/>
            </a:spcBef>
            <a:spcAft>
              <a:spcPct val="35000"/>
            </a:spcAft>
            <a:buNone/>
          </a:pPr>
          <a:r>
            <a:rPr lang="en-US" sz="5200" b="1" kern="1200" dirty="0">
              <a:latin typeface="Arial" panose="020B0604020202020204" pitchFamily="34" charset="0"/>
              <a:cs typeface="Arial" panose="020B0604020202020204" pitchFamily="34" charset="0"/>
            </a:rPr>
            <a:t>43,501 </a:t>
          </a:r>
        </a:p>
      </dsp:txBody>
      <dsp:txXfrm>
        <a:off x="36243" y="34747"/>
        <a:ext cx="4499512" cy="1096221"/>
      </dsp:txXfrm>
    </dsp:sp>
    <dsp:sp modelId="{03638A13-A5A1-41BF-906B-E936312DA216}">
      <dsp:nvSpPr>
        <dsp:cNvPr id="0" name=""/>
        <dsp:cNvSpPr/>
      </dsp:nvSpPr>
      <dsp:spPr>
        <a:xfrm>
          <a:off x="2138" y="1246584"/>
          <a:ext cx="4567722" cy="11644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en-US" sz="5200" b="1" kern="1200" dirty="0">
              <a:latin typeface="Arial" panose="020B0604020202020204" pitchFamily="34" charset="0"/>
              <a:cs typeface="Arial" panose="020B0604020202020204" pitchFamily="34" charset="0"/>
            </a:rPr>
            <a:t>4,169</a:t>
          </a:r>
        </a:p>
      </dsp:txBody>
      <dsp:txXfrm>
        <a:off x="36243" y="1280689"/>
        <a:ext cx="4499512" cy="1096221"/>
      </dsp:txXfrm>
    </dsp:sp>
    <dsp:sp modelId="{8A5E20EC-9F1D-4E11-8C70-6804FFC844BF}">
      <dsp:nvSpPr>
        <dsp:cNvPr id="0" name=""/>
        <dsp:cNvSpPr/>
      </dsp:nvSpPr>
      <dsp:spPr>
        <a:xfrm>
          <a:off x="2138" y="2492525"/>
          <a:ext cx="2236886" cy="11644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b="1" kern="1200" dirty="0">
              <a:latin typeface="Arial" panose="020B0604020202020204" pitchFamily="34" charset="0"/>
              <a:cs typeface="Arial" panose="020B0604020202020204" pitchFamily="34" charset="0"/>
            </a:rPr>
            <a:t>$21.51</a:t>
          </a:r>
        </a:p>
      </dsp:txBody>
      <dsp:txXfrm>
        <a:off x="36243" y="2526630"/>
        <a:ext cx="2168676" cy="1096221"/>
      </dsp:txXfrm>
    </dsp:sp>
    <dsp:sp modelId="{674222D5-E16C-4173-844D-46D1D820A6E1}">
      <dsp:nvSpPr>
        <dsp:cNvPr id="0" name=""/>
        <dsp:cNvSpPr/>
      </dsp:nvSpPr>
      <dsp:spPr>
        <a:xfrm>
          <a:off x="2332974" y="2492525"/>
          <a:ext cx="2236886" cy="11644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rtl="0">
            <a:lnSpc>
              <a:spcPct val="90000"/>
            </a:lnSpc>
            <a:spcBef>
              <a:spcPct val="0"/>
            </a:spcBef>
            <a:spcAft>
              <a:spcPct val="35000"/>
            </a:spcAft>
            <a:buNone/>
          </a:pPr>
          <a:r>
            <a:rPr lang="en-US" sz="4500" b="1" kern="1200" dirty="0">
              <a:latin typeface="Arial" panose="020B0604020202020204" pitchFamily="34" charset="0"/>
              <a:cs typeface="Arial" panose="020B0604020202020204" pitchFamily="34" charset="0"/>
            </a:rPr>
            <a:t>33.91 </a:t>
          </a:r>
        </a:p>
      </dsp:txBody>
      <dsp:txXfrm>
        <a:off x="2367079" y="2526630"/>
        <a:ext cx="2168676" cy="10962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4462AF-81BD-4237-A54C-212D0BC46593}">
      <dsp:nvSpPr>
        <dsp:cNvPr id="0" name=""/>
        <dsp:cNvSpPr/>
      </dsp:nvSpPr>
      <dsp:spPr>
        <a:xfrm>
          <a:off x="1384" y="742"/>
          <a:ext cx="3748614" cy="15486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6000" b="1" kern="1200" dirty="0">
              <a:latin typeface="Arial" panose="020B0604020202020204" pitchFamily="34" charset="0"/>
              <a:cs typeface="Arial" panose="020B0604020202020204" pitchFamily="34" charset="0"/>
            </a:rPr>
            <a:t>3,000</a:t>
          </a:r>
        </a:p>
      </dsp:txBody>
      <dsp:txXfrm>
        <a:off x="46742" y="46100"/>
        <a:ext cx="3657898" cy="1457915"/>
      </dsp:txXfrm>
    </dsp:sp>
    <dsp:sp modelId="{1CB047C5-D70D-437E-9FA6-1B92AFE3FD22}">
      <dsp:nvSpPr>
        <dsp:cNvPr id="0" name=""/>
        <dsp:cNvSpPr/>
      </dsp:nvSpPr>
      <dsp:spPr>
        <a:xfrm>
          <a:off x="1384" y="1651026"/>
          <a:ext cx="1798759" cy="15486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latin typeface="Arial" panose="020B0604020202020204" pitchFamily="34" charset="0"/>
              <a:cs typeface="Arial" panose="020B0604020202020204" pitchFamily="34" charset="0"/>
            </a:rPr>
            <a:t>113</a:t>
          </a:r>
        </a:p>
      </dsp:txBody>
      <dsp:txXfrm>
        <a:off x="46742" y="1696384"/>
        <a:ext cx="1708043" cy="1457915"/>
      </dsp:txXfrm>
    </dsp:sp>
    <dsp:sp modelId="{81A266AE-FDB6-422E-BE0E-E228B6064A4C}">
      <dsp:nvSpPr>
        <dsp:cNvPr id="0" name=""/>
        <dsp:cNvSpPr/>
      </dsp:nvSpPr>
      <dsp:spPr>
        <a:xfrm>
          <a:off x="1951239" y="1651026"/>
          <a:ext cx="1798759" cy="15486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latin typeface="Arial" panose="020B0604020202020204" pitchFamily="34" charset="0"/>
              <a:cs typeface="Arial" panose="020B0604020202020204" pitchFamily="34" charset="0"/>
            </a:rPr>
            <a:t>93%</a:t>
          </a:r>
        </a:p>
      </dsp:txBody>
      <dsp:txXfrm>
        <a:off x="1996597" y="1696384"/>
        <a:ext cx="1708043" cy="14579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ED201-207E-4C28-B277-67532FDC580A}">
      <dsp:nvSpPr>
        <dsp:cNvPr id="0" name=""/>
        <dsp:cNvSpPr/>
      </dsp:nvSpPr>
      <dsp:spPr>
        <a:xfrm>
          <a:off x="418" y="91804"/>
          <a:ext cx="1632458" cy="11152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latin typeface="Arial" panose="020B0604020202020204" pitchFamily="34" charset="0"/>
              <a:cs typeface="Arial" panose="020B0604020202020204" pitchFamily="34" charset="0"/>
            </a:rPr>
            <a:t>3,082</a:t>
          </a:r>
        </a:p>
        <a:p>
          <a:pPr marL="171450" lvl="1"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GED’s Obtained</a:t>
          </a:r>
        </a:p>
      </dsp:txBody>
      <dsp:txXfrm>
        <a:off x="418" y="91804"/>
        <a:ext cx="1632458" cy="1115260"/>
      </dsp:txXfrm>
    </dsp:sp>
    <dsp:sp modelId="{0A1C1BBC-5578-42F1-88B2-9E2F60BC0867}">
      <dsp:nvSpPr>
        <dsp:cNvPr id="0" name=""/>
        <dsp:cNvSpPr/>
      </dsp:nvSpPr>
      <dsp:spPr>
        <a:xfrm>
          <a:off x="1796542" y="59990"/>
          <a:ext cx="1632458" cy="11152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14,195</a:t>
          </a:r>
        </a:p>
        <a:p>
          <a:pPr marL="171450" lvl="1"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Currently Enrolled</a:t>
          </a:r>
        </a:p>
      </dsp:txBody>
      <dsp:txXfrm>
        <a:off x="1796542" y="59990"/>
        <a:ext cx="1632458" cy="1115260"/>
      </dsp:txXfrm>
    </dsp:sp>
    <dsp:sp modelId="{07EA8094-FBB1-429D-8AF0-18F043A6026E}">
      <dsp:nvSpPr>
        <dsp:cNvPr id="0" name=""/>
        <dsp:cNvSpPr/>
      </dsp:nvSpPr>
      <dsp:spPr>
        <a:xfrm>
          <a:off x="898271" y="1370310"/>
          <a:ext cx="1632458" cy="14440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latin typeface="Arial" panose="020B0604020202020204" pitchFamily="34" charset="0"/>
              <a:cs typeface="Arial" panose="020B0604020202020204" pitchFamily="34" charset="0"/>
            </a:rPr>
            <a:t>48%</a:t>
          </a:r>
        </a:p>
        <a:p>
          <a:pPr marL="171450" lvl="1"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Measurable Skills Goals Met</a:t>
          </a:r>
        </a:p>
      </dsp:txBody>
      <dsp:txXfrm>
        <a:off x="898271" y="1370310"/>
        <a:ext cx="1632458" cy="144406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948A4A-F96F-4A5A-996A-A22C605435F2}">
      <dsp:nvSpPr>
        <dsp:cNvPr id="0" name=""/>
        <dsp:cNvSpPr/>
      </dsp:nvSpPr>
      <dsp:spPr>
        <a:xfrm>
          <a:off x="2107914" y="1392800"/>
          <a:ext cx="452222" cy="91440"/>
        </a:xfrm>
        <a:custGeom>
          <a:avLst/>
          <a:gdLst/>
          <a:ahLst/>
          <a:cxnLst/>
          <a:rect l="0" t="0" r="0" b="0"/>
          <a:pathLst>
            <a:path>
              <a:moveTo>
                <a:pt x="0" y="45720"/>
              </a:moveTo>
              <a:lnTo>
                <a:pt x="243211" y="45720"/>
              </a:lnTo>
              <a:lnTo>
                <a:pt x="243211" y="46086"/>
              </a:lnTo>
              <a:lnTo>
                <a:pt x="452222" y="46086"/>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21955" y="1436097"/>
        <a:ext cx="24141" cy="4846"/>
      </dsp:txXfrm>
    </dsp:sp>
    <dsp:sp modelId="{7B77ED07-057C-4DCE-8B0A-F63181882D4C}">
      <dsp:nvSpPr>
        <dsp:cNvPr id="0" name=""/>
        <dsp:cNvSpPr/>
      </dsp:nvSpPr>
      <dsp:spPr>
        <a:xfrm>
          <a:off x="4628" y="806994"/>
          <a:ext cx="2105086" cy="12630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marL="0" lvl="0" indent="0" algn="l" defTabSz="1244600">
            <a:lnSpc>
              <a:spcPct val="90000"/>
            </a:lnSpc>
            <a:spcBef>
              <a:spcPct val="0"/>
            </a:spcBef>
            <a:spcAft>
              <a:spcPct val="35000"/>
            </a:spcAft>
            <a:buNone/>
          </a:pPr>
          <a:r>
            <a:rPr lang="en-US" sz="2800" b="1" kern="1200" dirty="0">
              <a:latin typeface="Arial"/>
              <a:cs typeface="Arial"/>
            </a:rPr>
            <a:t>2,100</a:t>
          </a:r>
        </a:p>
        <a:p>
          <a:pPr marL="171450" lvl="1" indent="-171450" algn="l" defTabSz="800100" rtl="0">
            <a:lnSpc>
              <a:spcPct val="90000"/>
            </a:lnSpc>
            <a:spcBef>
              <a:spcPct val="0"/>
            </a:spcBef>
            <a:spcAft>
              <a:spcPct val="15000"/>
            </a:spcAft>
            <a:buChar char="•"/>
          </a:pPr>
          <a:r>
            <a:rPr lang="en-US" sz="1800" kern="1200" dirty="0">
              <a:latin typeface="Arial"/>
              <a:cs typeface="Arial"/>
            </a:rPr>
            <a:t>Individuals Served</a:t>
          </a:r>
        </a:p>
      </dsp:txBody>
      <dsp:txXfrm>
        <a:off x="4628" y="806994"/>
        <a:ext cx="2105086" cy="1263051"/>
      </dsp:txXfrm>
    </dsp:sp>
    <dsp:sp modelId="{B6D812A9-7500-4350-BBF4-11923C22B3EC}">
      <dsp:nvSpPr>
        <dsp:cNvPr id="0" name=""/>
        <dsp:cNvSpPr/>
      </dsp:nvSpPr>
      <dsp:spPr>
        <a:xfrm>
          <a:off x="2592537" y="807361"/>
          <a:ext cx="2105086" cy="12630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marL="0" lvl="0" indent="0" algn="l" defTabSz="1244600" rtl="0">
            <a:lnSpc>
              <a:spcPct val="90000"/>
            </a:lnSpc>
            <a:spcBef>
              <a:spcPct val="0"/>
            </a:spcBef>
            <a:spcAft>
              <a:spcPct val="35000"/>
            </a:spcAft>
            <a:buNone/>
          </a:pPr>
          <a:r>
            <a:rPr lang="en-US" sz="2800" b="1" kern="1200" dirty="0">
              <a:latin typeface="Arial"/>
              <a:cs typeface="Arial"/>
            </a:rPr>
            <a:t>70-80%</a:t>
          </a:r>
        </a:p>
        <a:p>
          <a:pPr marL="171450" lvl="1" indent="-171450" algn="l" defTabSz="800100" rtl="0">
            <a:lnSpc>
              <a:spcPct val="90000"/>
            </a:lnSpc>
            <a:spcBef>
              <a:spcPct val="0"/>
            </a:spcBef>
            <a:spcAft>
              <a:spcPct val="15000"/>
            </a:spcAft>
            <a:buChar char="•"/>
          </a:pPr>
          <a:r>
            <a:rPr lang="en-US" sz="1800" kern="1200" dirty="0">
              <a:latin typeface="Arial"/>
              <a:cs typeface="Arial"/>
            </a:rPr>
            <a:t>Employment Retention</a:t>
          </a:r>
          <a:endParaRPr lang="en-US" sz="1800" kern="1200" dirty="0">
            <a:latin typeface="Calibri Light" panose="020F0302020204030204"/>
            <a:cs typeface="Calibri Light" panose="020F0302020204030204"/>
          </a:endParaRPr>
        </a:p>
      </dsp:txBody>
      <dsp:txXfrm>
        <a:off x="2592537" y="807361"/>
        <a:ext cx="2105086" cy="126305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AA2A98-4659-4B86-9B55-4C35E033C402}">
      <dsp:nvSpPr>
        <dsp:cNvPr id="0" name=""/>
        <dsp:cNvSpPr/>
      </dsp:nvSpPr>
      <dsp:spPr>
        <a:xfrm>
          <a:off x="462" y="19517"/>
          <a:ext cx="1802372" cy="13385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US" sz="2800" b="1" kern="1200" dirty="0">
              <a:latin typeface="Arial" panose="020B0604020202020204" pitchFamily="34" charset="0"/>
              <a:cs typeface="Arial" panose="020B0604020202020204" pitchFamily="34" charset="0"/>
            </a:rPr>
            <a:t>6,698 </a:t>
          </a:r>
        </a:p>
        <a:p>
          <a:pPr marL="171450" lvl="1" indent="-171450" algn="l" defTabSz="800100" rtl="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Registered Apprentices</a:t>
          </a:r>
          <a:endParaRPr lang="en-US" sz="1800" kern="1200" dirty="0">
            <a:solidFill>
              <a:srgbClr val="010000"/>
            </a:solidFill>
            <a:latin typeface="Arial" panose="020B0604020202020204" pitchFamily="34" charset="0"/>
            <a:cs typeface="Arial" panose="020B0604020202020204" pitchFamily="34" charset="0"/>
          </a:endParaRPr>
        </a:p>
      </dsp:txBody>
      <dsp:txXfrm>
        <a:off x="462" y="19517"/>
        <a:ext cx="1802372" cy="1338553"/>
      </dsp:txXfrm>
    </dsp:sp>
    <dsp:sp modelId="{9A9527B8-EE6C-417A-B75F-3811A3C0C5B1}">
      <dsp:nvSpPr>
        <dsp:cNvPr id="0" name=""/>
        <dsp:cNvSpPr/>
      </dsp:nvSpPr>
      <dsp:spPr>
        <a:xfrm>
          <a:off x="1983071" y="9990"/>
          <a:ext cx="1802372" cy="13576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US" sz="2800" b="1" kern="1200" dirty="0">
              <a:latin typeface="Arial" panose="020B0604020202020204" pitchFamily="34" charset="0"/>
              <a:cs typeface="Arial" panose="020B0604020202020204" pitchFamily="34" charset="0"/>
            </a:rPr>
            <a:t>290</a:t>
          </a:r>
          <a:endParaRPr lang="en-US" sz="2800" b="1" kern="1200" dirty="0">
            <a:solidFill>
              <a:srgbClr val="010000"/>
            </a:solidFill>
            <a:latin typeface="Arial" panose="020B0604020202020204" pitchFamily="34" charset="0"/>
            <a:cs typeface="Arial" panose="020B0604020202020204" pitchFamily="34" charset="0"/>
          </a:endParaRPr>
        </a:p>
        <a:p>
          <a:pPr marL="171450" lvl="1" indent="-171450" algn="l" defTabSz="800100" rtl="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Registered Programs</a:t>
          </a:r>
          <a:endParaRPr lang="en-US" sz="1800" kern="1200" dirty="0">
            <a:solidFill>
              <a:srgbClr val="010000"/>
            </a:solidFill>
            <a:latin typeface="Arial" panose="020B0604020202020204" pitchFamily="34" charset="0"/>
            <a:cs typeface="Arial" panose="020B0604020202020204" pitchFamily="34" charset="0"/>
          </a:endParaRPr>
        </a:p>
      </dsp:txBody>
      <dsp:txXfrm>
        <a:off x="1983071" y="9990"/>
        <a:ext cx="1802372" cy="1357608"/>
      </dsp:txXfrm>
    </dsp:sp>
    <dsp:sp modelId="{CDE28255-5B23-42BA-AF62-DE97BDC50C09}">
      <dsp:nvSpPr>
        <dsp:cNvPr id="0" name=""/>
        <dsp:cNvSpPr/>
      </dsp:nvSpPr>
      <dsp:spPr>
        <a:xfrm>
          <a:off x="991766" y="1547835"/>
          <a:ext cx="1802372" cy="11309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US" sz="2800" b="1" kern="1200" dirty="0">
              <a:latin typeface="Arial" panose="020B0604020202020204" pitchFamily="34" charset="0"/>
              <a:cs typeface="Arial" panose="020B0604020202020204" pitchFamily="34" charset="0"/>
            </a:rPr>
            <a:t>257</a:t>
          </a:r>
        </a:p>
        <a:p>
          <a:pPr marL="171450" lvl="1" indent="-171450" algn="l" defTabSz="800100" rtl="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Unique Occupations</a:t>
          </a:r>
        </a:p>
      </dsp:txBody>
      <dsp:txXfrm>
        <a:off x="991766" y="1547835"/>
        <a:ext cx="1802372" cy="113096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D9C39E-E740-4D72-88FF-D8863619A3B0}">
      <dsp:nvSpPr>
        <dsp:cNvPr id="0" name=""/>
        <dsp:cNvSpPr/>
      </dsp:nvSpPr>
      <dsp:spPr>
        <a:xfrm>
          <a:off x="539" y="224086"/>
          <a:ext cx="2103499" cy="12620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latin typeface="Arial" panose="020B0604020202020204" pitchFamily="34" charset="0"/>
              <a:cs typeface="Arial" panose="020B0604020202020204" pitchFamily="34" charset="0"/>
            </a:rPr>
            <a:t>80</a:t>
          </a: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Childcare Development Specialist Apprentices</a:t>
          </a:r>
        </a:p>
      </dsp:txBody>
      <dsp:txXfrm>
        <a:off x="539" y="224086"/>
        <a:ext cx="2103499" cy="1262099"/>
      </dsp:txXfrm>
    </dsp:sp>
    <dsp:sp modelId="{88466D1B-677C-4EE0-B2D0-84B8D52752B8}">
      <dsp:nvSpPr>
        <dsp:cNvPr id="0" name=""/>
        <dsp:cNvSpPr/>
      </dsp:nvSpPr>
      <dsp:spPr>
        <a:xfrm>
          <a:off x="2314388" y="224086"/>
          <a:ext cx="2103499" cy="12620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latin typeface="Arial" panose="020B0604020202020204" pitchFamily="34" charset="0"/>
              <a:cs typeface="Arial" panose="020B0604020202020204" pitchFamily="34" charset="0"/>
            </a:rPr>
            <a:t>59</a:t>
          </a: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Early Childhood Instructor Apprentices</a:t>
          </a:r>
        </a:p>
      </dsp:txBody>
      <dsp:txXfrm>
        <a:off x="2314388" y="224086"/>
        <a:ext cx="2103499" cy="1262099"/>
      </dsp:txXfrm>
    </dsp:sp>
    <dsp:sp modelId="{A067CA8C-FC19-46A0-85C8-3EB5EF61B626}">
      <dsp:nvSpPr>
        <dsp:cNvPr id="0" name=""/>
        <dsp:cNvSpPr/>
      </dsp:nvSpPr>
      <dsp:spPr>
        <a:xfrm>
          <a:off x="539" y="1796115"/>
          <a:ext cx="2103499" cy="12620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latin typeface="Arial" panose="020B0604020202020204" pitchFamily="34" charset="0"/>
              <a:cs typeface="Arial" panose="020B0604020202020204" pitchFamily="34" charset="0"/>
            </a:rPr>
            <a:t>90</a:t>
          </a: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Early Childhood Administrator Director Apprentices</a:t>
          </a:r>
        </a:p>
      </dsp:txBody>
      <dsp:txXfrm>
        <a:off x="539" y="1796115"/>
        <a:ext cx="2103499" cy="1262099"/>
      </dsp:txXfrm>
    </dsp:sp>
    <dsp:sp modelId="{8F018239-9679-496D-B355-A434C39372C1}">
      <dsp:nvSpPr>
        <dsp:cNvPr id="0" name=""/>
        <dsp:cNvSpPr/>
      </dsp:nvSpPr>
      <dsp:spPr>
        <a:xfrm>
          <a:off x="2314388" y="1696535"/>
          <a:ext cx="2103499" cy="14612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latin typeface="Arial" panose="020B0604020202020204" pitchFamily="34" charset="0"/>
              <a:cs typeface="Arial" panose="020B0604020202020204" pitchFamily="34" charset="0"/>
            </a:rPr>
            <a:t>229</a:t>
          </a: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Enrolled in Various Child Care Apprenticeship Programs</a:t>
          </a:r>
        </a:p>
      </dsp:txBody>
      <dsp:txXfrm>
        <a:off x="2314388" y="1696535"/>
        <a:ext cx="2103499" cy="146125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E562BE4D-30CB-438D-8687-7CAA67CBCBD2}" type="datetimeFigureOut">
              <a:rPr lang="en-US" smtClean="0"/>
              <a:t>7/29/2024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0F8523C7-6524-4346-871C-D6468AB2E556}" type="slidenum">
              <a:rPr lang="en-US" smtClean="0"/>
              <a:t>‹#›</a:t>
            </a:fld>
            <a:endParaRPr lang="en-US"/>
          </a:p>
        </p:txBody>
      </p:sp>
    </p:spTree>
    <p:extLst>
      <p:ext uri="{BB962C8B-B14F-4D97-AF65-F5344CB8AC3E}">
        <p14:creationId xmlns:p14="http://schemas.microsoft.com/office/powerpoint/2010/main" val="1275206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kyretain.or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youtu.be/FQYweZxBdC4"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8523C7-6524-4346-871C-D6468AB2E556}" type="slidenum">
              <a:rPr lang="en-US" smtClean="0"/>
              <a:t>1</a:t>
            </a:fld>
            <a:endParaRPr lang="en-US"/>
          </a:p>
        </p:txBody>
      </p:sp>
    </p:spTree>
    <p:extLst>
      <p:ext uri="{BB962C8B-B14F-4D97-AF65-F5344CB8AC3E}">
        <p14:creationId xmlns:p14="http://schemas.microsoft.com/office/powerpoint/2010/main" val="80929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8523C7-6524-4346-871C-D6468AB2E556}" type="slidenum">
              <a:rPr lang="en-US" smtClean="0"/>
              <a:t>10</a:t>
            </a:fld>
            <a:endParaRPr lang="en-US"/>
          </a:p>
        </p:txBody>
      </p:sp>
    </p:spTree>
    <p:extLst>
      <p:ext uri="{BB962C8B-B14F-4D97-AF65-F5344CB8AC3E}">
        <p14:creationId xmlns:p14="http://schemas.microsoft.com/office/powerpoint/2010/main" val="2486025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Multiple Referring Organizations (Healthcare, Self Referrals, Absence Management Organizations, Employers, and Office of Vocational Rehabilitation)</a:t>
            </a:r>
          </a:p>
          <a:p>
            <a:pPr marL="171450" indent="-171450">
              <a:lnSpc>
                <a:spcPct val="90000"/>
              </a:lnSpc>
              <a:spcBef>
                <a:spcPts val="1000"/>
              </a:spcBef>
              <a:buFont typeface="Arial"/>
              <a:buChar char="•"/>
            </a:pPr>
            <a:r>
              <a:rPr lang="en-US" dirty="0"/>
              <a:t>Age 18 or older living in Kentucky who have had non- work-related illnesses, injuries or impairments that impact their ability to work or perform their jobs; and</a:t>
            </a:r>
            <a:endParaRPr lang="en-US" dirty="0">
              <a:cs typeface="Calibri"/>
            </a:endParaRPr>
          </a:p>
          <a:p>
            <a:pPr lvl="1" indent="-171450">
              <a:lnSpc>
                <a:spcPct val="90000"/>
              </a:lnSpc>
              <a:spcBef>
                <a:spcPts val="1000"/>
              </a:spcBef>
              <a:buFont typeface="Arial"/>
              <a:buChar char="•"/>
            </a:pPr>
            <a:r>
              <a:rPr lang="en-US" dirty="0"/>
              <a:t>Employed now or have worked in the last year</a:t>
            </a:r>
          </a:p>
          <a:p>
            <a:pPr lvl="1" indent="-171450">
              <a:lnSpc>
                <a:spcPct val="90000"/>
              </a:lnSpc>
              <a:spcBef>
                <a:spcPts val="1000"/>
              </a:spcBef>
              <a:buFont typeface="Arial"/>
              <a:buChar char="•"/>
            </a:pPr>
            <a:r>
              <a:rPr lang="en-US" dirty="0"/>
              <a:t>Individuals can refer themselves for RETAIN services or get more information by Calling 859-562-3251 or visiting our website at </a:t>
            </a:r>
            <a:r>
              <a:rPr lang="en-US" dirty="0">
                <a:hlinkClick r:id="rId3"/>
              </a:rPr>
              <a:t>www.kyretain.org</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0F8523C7-6524-4346-871C-D6468AB2E556}" type="slidenum">
              <a:rPr lang="en-US" smtClean="0"/>
              <a:t>11</a:t>
            </a:fld>
            <a:endParaRPr lang="en-US"/>
          </a:p>
        </p:txBody>
      </p:sp>
    </p:spTree>
    <p:extLst>
      <p:ext uri="{BB962C8B-B14F-4D97-AF65-F5344CB8AC3E}">
        <p14:creationId xmlns:p14="http://schemas.microsoft.com/office/powerpoint/2010/main" val="3498962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Students who are eligible, as well as students who are considered potentially eligible for Vocational Rehabilitation services may receive Pre-ETS. </a:t>
            </a:r>
          </a:p>
          <a:p>
            <a:r>
              <a:rPr lang="en-US">
                <a:hlinkClick r:id="rId3"/>
              </a:rPr>
              <a:t>https://youtu.be/FQYweZxBdC4</a:t>
            </a:r>
          </a:p>
          <a:p>
            <a:endParaRPr lang="en-US">
              <a:cs typeface="Calibri"/>
            </a:endParaRPr>
          </a:p>
        </p:txBody>
      </p:sp>
      <p:sp>
        <p:nvSpPr>
          <p:cNvPr id="4" name="Slide Number Placeholder 3"/>
          <p:cNvSpPr>
            <a:spLocks noGrp="1"/>
          </p:cNvSpPr>
          <p:nvPr>
            <p:ph type="sldNum" sz="quarter" idx="5"/>
          </p:nvPr>
        </p:nvSpPr>
        <p:spPr/>
        <p:txBody>
          <a:bodyPr/>
          <a:lstStyle/>
          <a:p>
            <a:fld id="{0F8523C7-6524-4346-871C-D6468AB2E556}" type="slidenum">
              <a:rPr lang="en-US" smtClean="0"/>
              <a:t>12</a:t>
            </a:fld>
            <a:endParaRPr lang="en-US"/>
          </a:p>
        </p:txBody>
      </p:sp>
    </p:spTree>
    <p:extLst>
      <p:ext uri="{BB962C8B-B14F-4D97-AF65-F5344CB8AC3E}">
        <p14:creationId xmlns:p14="http://schemas.microsoft.com/office/powerpoint/2010/main" val="4106602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KYAE assists adults who are parents or family members to obtain education and skills to become full partners in educational development of their children in support of sustainable improvements in the economic opportunities of their family</a:t>
            </a:r>
          </a:p>
          <a:p>
            <a:pPr marL="171450" indent="-1714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0F8523C7-6524-4346-871C-D6468AB2E556}" type="slidenum">
              <a:rPr lang="en-US" smtClean="0"/>
              <a:t>13</a:t>
            </a:fld>
            <a:endParaRPr lang="en-US"/>
          </a:p>
        </p:txBody>
      </p:sp>
    </p:spTree>
    <p:extLst>
      <p:ext uri="{BB962C8B-B14F-4D97-AF65-F5344CB8AC3E}">
        <p14:creationId xmlns:p14="http://schemas.microsoft.com/office/powerpoint/2010/main" val="1957984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a:lnSpc>
                <a:spcPct val="90000"/>
              </a:lnSpc>
              <a:spcBef>
                <a:spcPts val="500"/>
              </a:spcBef>
            </a:pPr>
            <a:r>
              <a:rPr lang="en-US" b="1" dirty="0"/>
              <a:t>Putting Kentuckians First</a:t>
            </a:r>
            <a:endParaRPr lang="en-US" dirty="0"/>
          </a:p>
          <a:p>
            <a:pPr marL="685800" lvl="1" indent="-228600">
              <a:lnSpc>
                <a:spcPct val="90000"/>
              </a:lnSpc>
              <a:spcBef>
                <a:spcPts val="500"/>
              </a:spcBef>
            </a:pPr>
            <a:r>
              <a:rPr lang="en-US" dirty="0"/>
              <a:t>•A County-by-County approach with our core program Putting Kentuckians First and our facilitated Targeted Orientation Classes by partnering with local Judicial entities (Judges, Jailers, County Attorney Offices, Probation and Parole, Specialty Courts) to create referral and accountability pipelines for individuals.</a:t>
            </a:r>
          </a:p>
          <a:p>
            <a:pPr marL="628650" lvl="1" indent="-171450">
              <a:lnSpc>
                <a:spcPct val="90000"/>
              </a:lnSpc>
              <a:spcBef>
                <a:spcPts val="500"/>
              </a:spcBef>
              <a:buFont typeface="Arial"/>
              <a:buChar char="•"/>
            </a:pPr>
            <a:r>
              <a:rPr lang="en-US" dirty="0"/>
              <a:t>12 to 58 county expansion in FY24</a:t>
            </a:r>
          </a:p>
          <a:p>
            <a:pPr marL="628650" lvl="1" indent="-171450">
              <a:lnSpc>
                <a:spcPct val="90000"/>
              </a:lnSpc>
              <a:spcBef>
                <a:spcPts val="500"/>
              </a:spcBef>
              <a:buFont typeface="Arial"/>
              <a:buChar char="•"/>
            </a:pPr>
            <a:r>
              <a:rPr lang="en-US" dirty="0"/>
              <a:t>2,100+ individuals served</a:t>
            </a:r>
          </a:p>
          <a:p>
            <a:pPr marL="628650" lvl="1" indent="-171450">
              <a:lnSpc>
                <a:spcPct val="90000"/>
              </a:lnSpc>
              <a:spcBef>
                <a:spcPts val="500"/>
              </a:spcBef>
              <a:buFont typeface="Arial"/>
              <a:buChar char="•"/>
            </a:pPr>
            <a:r>
              <a:rPr lang="en-US" dirty="0"/>
              <a:t>1,086 incarcerated individuals </a:t>
            </a:r>
          </a:p>
          <a:p>
            <a:pPr marL="628650" lvl="1" indent="-171450">
              <a:lnSpc>
                <a:spcPct val="90000"/>
              </a:lnSpc>
              <a:spcBef>
                <a:spcPts val="500"/>
              </a:spcBef>
              <a:buFont typeface="Arial"/>
              <a:buChar char="•"/>
            </a:pPr>
            <a:r>
              <a:rPr lang="en-US" dirty="0"/>
              <a:t>420 enrolled into Putting Kentuckians First - Not incarcerated – Judicially involved - Receiving in depth case management</a:t>
            </a:r>
          </a:p>
          <a:p>
            <a:pPr marL="628650" lvl="1" indent="-171450">
              <a:lnSpc>
                <a:spcPct val="90000"/>
              </a:lnSpc>
              <a:spcBef>
                <a:spcPts val="500"/>
              </a:spcBef>
              <a:buFont typeface="Arial"/>
              <a:buChar char="•"/>
            </a:pPr>
            <a:r>
              <a:rPr lang="en-US" dirty="0"/>
              <a:t>318 Enrolled in SB 90 Program (KRS 533.270-.290)</a:t>
            </a:r>
            <a:endParaRPr lang="en-US" dirty="0">
              <a:cs typeface="Calibri"/>
            </a:endParaRPr>
          </a:p>
          <a:p>
            <a:pPr marL="628650" lvl="1" indent="-171450">
              <a:lnSpc>
                <a:spcPct val="90000"/>
              </a:lnSpc>
              <a:spcBef>
                <a:spcPts val="500"/>
              </a:spcBef>
              <a:buFont typeface="Arial"/>
              <a:buChar char="•"/>
            </a:pPr>
            <a:r>
              <a:rPr lang="en-US" dirty="0"/>
              <a:t>400 separate individual clients assisted – non PKF Case management - Those are individuals referred to the RES branch that require low level assistance - perhaps a job referral, simple application assistance, or other supportive service. </a:t>
            </a:r>
            <a:endParaRPr lang="en-US" dirty="0">
              <a:cs typeface="Calibri"/>
            </a:endParaRPr>
          </a:p>
          <a:p>
            <a:pPr marL="628650" lvl="1" indent="-171450">
              <a:lnSpc>
                <a:spcPct val="90000"/>
              </a:lnSpc>
              <a:spcBef>
                <a:spcPts val="500"/>
              </a:spcBef>
              <a:buFont typeface="Arial"/>
              <a:buChar char="•"/>
            </a:pPr>
            <a:r>
              <a:rPr lang="en-US" dirty="0"/>
              <a:t>103 ID’s/SSN/Birth Certificates  - Identification credentials assistance</a:t>
            </a:r>
            <a:endParaRPr lang="en-US" dirty="0">
              <a:cs typeface="Calibri" panose="020F0502020204030204"/>
            </a:endParaRPr>
          </a:p>
          <a:p>
            <a:pPr marL="628650" lvl="1" indent="-171450">
              <a:lnSpc>
                <a:spcPct val="90000"/>
              </a:lnSpc>
              <a:spcBef>
                <a:spcPts val="500"/>
              </a:spcBef>
              <a:buFont typeface="Arial"/>
              <a:buChar char="•"/>
            </a:pPr>
            <a:r>
              <a:rPr lang="en-US" dirty="0"/>
              <a:t>Employment and Retention Data Range 70%-80% consistently program total</a:t>
            </a:r>
          </a:p>
          <a:p>
            <a:pPr marL="685800" lvl="1" indent="-228600">
              <a:lnSpc>
                <a:spcPct val="90000"/>
              </a:lnSpc>
              <a:spcBef>
                <a:spcPts val="500"/>
              </a:spcBef>
            </a:pPr>
            <a:endParaRPr lang="en-US" dirty="0"/>
          </a:p>
          <a:p>
            <a:pPr marL="685800" lvl="1" indent="-228600">
              <a:lnSpc>
                <a:spcPct val="90000"/>
              </a:lnSpc>
              <a:spcBef>
                <a:spcPts val="500"/>
              </a:spcBef>
            </a:pPr>
            <a:endParaRPr lang="en-US" dirty="0">
              <a:cs typeface="Calibri"/>
            </a:endParaRPr>
          </a:p>
        </p:txBody>
      </p:sp>
      <p:sp>
        <p:nvSpPr>
          <p:cNvPr id="4" name="Slide Number Placeholder 3"/>
          <p:cNvSpPr>
            <a:spLocks noGrp="1"/>
          </p:cNvSpPr>
          <p:nvPr>
            <p:ph type="sldNum" sz="quarter" idx="5"/>
          </p:nvPr>
        </p:nvSpPr>
        <p:spPr/>
        <p:txBody>
          <a:bodyPr/>
          <a:lstStyle/>
          <a:p>
            <a:fld id="{0F8523C7-6524-4346-871C-D6468AB2E556}" type="slidenum">
              <a:rPr lang="en-US" smtClean="0"/>
              <a:t>14</a:t>
            </a:fld>
            <a:endParaRPr lang="en-US"/>
          </a:p>
        </p:txBody>
      </p:sp>
    </p:spTree>
    <p:extLst>
      <p:ext uri="{BB962C8B-B14F-4D97-AF65-F5344CB8AC3E}">
        <p14:creationId xmlns:p14="http://schemas.microsoft.com/office/powerpoint/2010/main" val="2147252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8523C7-6524-4346-871C-D6468AB2E556}" type="slidenum">
              <a:rPr lang="en-US" smtClean="0"/>
              <a:t>15</a:t>
            </a:fld>
            <a:endParaRPr lang="en-US"/>
          </a:p>
        </p:txBody>
      </p:sp>
    </p:spTree>
    <p:extLst>
      <p:ext uri="{BB962C8B-B14F-4D97-AF65-F5344CB8AC3E}">
        <p14:creationId xmlns:p14="http://schemas.microsoft.com/office/powerpoint/2010/main" val="2003862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8523C7-6524-4346-871C-D6468AB2E556}" type="slidenum">
              <a:rPr lang="en-US" smtClean="0"/>
              <a:t>16</a:t>
            </a:fld>
            <a:endParaRPr lang="en-US"/>
          </a:p>
        </p:txBody>
      </p:sp>
    </p:spTree>
    <p:extLst>
      <p:ext uri="{BB962C8B-B14F-4D97-AF65-F5344CB8AC3E}">
        <p14:creationId xmlns:p14="http://schemas.microsoft.com/office/powerpoint/2010/main" val="2924482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lnSpc>
                <a:spcPct val="150000"/>
              </a:lnSpc>
              <a:spcBef>
                <a:spcPts val="500"/>
              </a:spcBef>
              <a:buFont typeface="Arial"/>
              <a:buChar char="•"/>
            </a:pPr>
            <a:r>
              <a:rPr lang="en-US" b="1" dirty="0"/>
              <a:t>Wagner </a:t>
            </a:r>
            <a:r>
              <a:rPr lang="en-US" b="1" dirty="0" err="1"/>
              <a:t>Peyser</a:t>
            </a:r>
            <a:r>
              <a:rPr lang="en-US" b="1" dirty="0"/>
              <a:t> </a:t>
            </a:r>
            <a:endParaRPr lang="en-US" dirty="0"/>
          </a:p>
          <a:p>
            <a:pPr marL="628650" lvl="2">
              <a:lnSpc>
                <a:spcPct val="150000"/>
              </a:lnSpc>
              <a:spcBef>
                <a:spcPts val="500"/>
              </a:spcBef>
            </a:pPr>
            <a:r>
              <a:rPr lang="en-US" dirty="0"/>
              <a:t>  Provides general employment services for all job seekers and assists employers in meeting their hiring needs</a:t>
            </a:r>
            <a:endParaRPr lang="en-US" dirty="0">
              <a:cs typeface="Calibri"/>
            </a:endParaRPr>
          </a:p>
          <a:p>
            <a:pPr marL="628650" lvl="2">
              <a:lnSpc>
                <a:spcPct val="150000"/>
              </a:lnSpc>
              <a:spcBef>
                <a:spcPts val="500"/>
              </a:spcBef>
            </a:pPr>
            <a:endParaRPr lang="en-US" dirty="0"/>
          </a:p>
          <a:p>
            <a:pPr marL="628650" lvl="1" indent="-171450">
              <a:lnSpc>
                <a:spcPct val="150000"/>
              </a:lnSpc>
              <a:spcBef>
                <a:spcPts val="500"/>
              </a:spcBef>
              <a:buFont typeface="Arial"/>
              <a:buChar char="•"/>
            </a:pPr>
            <a:r>
              <a:rPr lang="en-US" b="1" dirty="0"/>
              <a:t>Foreign Labor Certification (H-2A) </a:t>
            </a:r>
            <a:endParaRPr lang="en-US" dirty="0"/>
          </a:p>
          <a:p>
            <a:pPr marL="628650" lvl="2">
              <a:lnSpc>
                <a:spcPct val="150000"/>
              </a:lnSpc>
              <a:spcBef>
                <a:spcPts val="500"/>
              </a:spcBef>
            </a:pPr>
            <a:r>
              <a:rPr lang="en-US" dirty="0"/>
              <a:t>  Provides services for temporary agricultural workers and assists employers to fill their workforce needs during peak seasons</a:t>
            </a:r>
            <a:endParaRPr lang="en-US" dirty="0">
              <a:cs typeface="Calibri"/>
            </a:endParaRPr>
          </a:p>
          <a:p>
            <a:pPr marL="628650" lvl="2">
              <a:lnSpc>
                <a:spcPct val="150000"/>
              </a:lnSpc>
              <a:spcBef>
                <a:spcPts val="500"/>
              </a:spcBef>
            </a:pPr>
            <a:endParaRPr lang="en-US" dirty="0"/>
          </a:p>
          <a:p>
            <a:pPr marL="628650" lvl="1" indent="-171450">
              <a:lnSpc>
                <a:spcPct val="150000"/>
              </a:lnSpc>
              <a:spcBef>
                <a:spcPts val="500"/>
              </a:spcBef>
              <a:buFont typeface="Arial"/>
              <a:buChar char="•"/>
            </a:pPr>
            <a:r>
              <a:rPr lang="en-US" b="1" dirty="0"/>
              <a:t>Jobs for Veterans State Grant (JVSG) </a:t>
            </a:r>
            <a:endParaRPr lang="en-US" dirty="0"/>
          </a:p>
          <a:p>
            <a:pPr lvl="3" indent="-171450">
              <a:lnSpc>
                <a:spcPct val="150000"/>
              </a:lnSpc>
              <a:spcBef>
                <a:spcPts val="500"/>
              </a:spcBef>
              <a:buFont typeface="Arial"/>
              <a:buChar char="•"/>
            </a:pPr>
            <a:r>
              <a:rPr lang="en-US" dirty="0"/>
              <a:t>Provides individualized career and training-related services to eligible veterans and spouses with significant barriers to employment as well as assisting employers to fill their workforce needs with job-seeking veterans. Aids veterans with barriers to employment, as determined by U.S. DOL. </a:t>
            </a:r>
            <a:endParaRPr lang="en-US" dirty="0">
              <a:cs typeface="Calibri" panose="020F0502020204030204"/>
            </a:endParaRPr>
          </a:p>
          <a:p>
            <a:pPr lvl="3" indent="-171450">
              <a:lnSpc>
                <a:spcPct val="150000"/>
              </a:lnSpc>
              <a:spcBef>
                <a:spcPts val="500"/>
              </a:spcBef>
              <a:buFont typeface="Arial"/>
              <a:buChar char="•"/>
            </a:pPr>
            <a:r>
              <a:rPr lang="en-US" dirty="0"/>
              <a:t>Services are available to eligible veterans and eligible spouses. </a:t>
            </a:r>
            <a:endParaRPr lang="en-US" dirty="0">
              <a:cs typeface="Calibri" panose="020F0502020204030204"/>
            </a:endParaRPr>
          </a:p>
          <a:p>
            <a:pPr lvl="3" indent="-171450">
              <a:lnSpc>
                <a:spcPct val="150000"/>
              </a:lnSpc>
              <a:spcBef>
                <a:spcPts val="500"/>
              </a:spcBef>
              <a:buFont typeface="Arial"/>
              <a:buChar char="•"/>
            </a:pPr>
            <a:r>
              <a:rPr lang="en-US" dirty="0"/>
              <a:t>Employment Services at Fort Campbell </a:t>
            </a:r>
            <a:endParaRPr lang="en-US" dirty="0">
              <a:cs typeface="Calibri" panose="020F0502020204030204"/>
            </a:endParaRPr>
          </a:p>
          <a:p>
            <a:pPr lvl="3" indent="-171450">
              <a:lnSpc>
                <a:spcPct val="150000"/>
              </a:lnSpc>
              <a:spcBef>
                <a:spcPts val="500"/>
              </a:spcBef>
              <a:buFont typeface="Arial"/>
              <a:buChar char="•"/>
            </a:pPr>
            <a:r>
              <a:rPr lang="en-US" dirty="0"/>
              <a:t>Assistance for Transitioning Service Members (TSMs) and their families/spouses </a:t>
            </a:r>
            <a:endParaRPr lang="en-US" dirty="0">
              <a:cs typeface="Calibri"/>
            </a:endParaRPr>
          </a:p>
          <a:p>
            <a:pPr lvl="3" indent="-171450">
              <a:lnSpc>
                <a:spcPct val="150000"/>
              </a:lnSpc>
              <a:spcBef>
                <a:spcPts val="500"/>
              </a:spcBef>
              <a:buFont typeface="Arial"/>
              <a:buChar char="•"/>
            </a:pPr>
            <a:r>
              <a:rPr lang="en-US" dirty="0"/>
              <a:t>Veterans, Transitioning Services Members, &amp; other eligible persons hired as a result of job development: 153 </a:t>
            </a:r>
          </a:p>
          <a:p>
            <a:pPr lvl="3" indent="-171450">
              <a:lnSpc>
                <a:spcPct val="150000"/>
              </a:lnSpc>
              <a:spcBef>
                <a:spcPts val="500"/>
              </a:spcBef>
              <a:buFont typeface="Arial"/>
              <a:buChar char="•"/>
            </a:pPr>
            <a:r>
              <a:rPr lang="en-US" dirty="0"/>
              <a:t>Number of Job Ready Veterans, Transitioning Services Members, &amp; other eligible persons referred to employers: 445</a:t>
            </a:r>
            <a:endParaRPr lang="en-US" dirty="0">
              <a:cs typeface="Calibri"/>
            </a:endParaRPr>
          </a:p>
          <a:p>
            <a:pPr marL="628650" lvl="2">
              <a:lnSpc>
                <a:spcPct val="150000"/>
              </a:lnSpc>
              <a:spcBef>
                <a:spcPts val="500"/>
              </a:spcBef>
            </a:pPr>
            <a:endParaRPr lang="en-US" dirty="0"/>
          </a:p>
          <a:p>
            <a:pPr marL="628650" lvl="1" indent="-171450">
              <a:lnSpc>
                <a:spcPct val="150000"/>
              </a:lnSpc>
              <a:spcBef>
                <a:spcPts val="500"/>
              </a:spcBef>
              <a:buFont typeface="Arial"/>
              <a:buChar char="•"/>
            </a:pPr>
            <a:r>
              <a:rPr lang="en-US" b="1" dirty="0"/>
              <a:t>Reemployment Services and Eligibility Assessments (RESEA) </a:t>
            </a:r>
            <a:endParaRPr lang="en-US" dirty="0"/>
          </a:p>
          <a:p>
            <a:pPr marL="628650" lvl="2">
              <a:lnSpc>
                <a:spcPct val="150000"/>
              </a:lnSpc>
              <a:spcBef>
                <a:spcPts val="500"/>
              </a:spcBef>
            </a:pPr>
            <a:r>
              <a:rPr lang="en-US" dirty="0"/>
              <a:t> Provides evidence-based reemployment interventions and strategies and acts as an entry point to other workforce system partners, helping Unemployment Insurance claimants return to work more quickly. </a:t>
            </a:r>
            <a:endParaRPr lang="en-US" dirty="0">
              <a:cs typeface="Calibri" panose="020F0502020204030204"/>
            </a:endParaRPr>
          </a:p>
          <a:p>
            <a:pPr marL="628650" lvl="2">
              <a:lnSpc>
                <a:spcPct val="150000"/>
              </a:lnSpc>
              <a:spcBef>
                <a:spcPts val="500"/>
              </a:spcBef>
            </a:pPr>
            <a:endParaRPr lang="en-US" dirty="0">
              <a:cs typeface="Calibri" panose="020F0502020204030204"/>
            </a:endParaRPr>
          </a:p>
          <a:p>
            <a:pPr marL="171450" indent="-171450">
              <a:lnSpc>
                <a:spcPct val="150000"/>
              </a:lnSpc>
              <a:spcBef>
                <a:spcPts val="1000"/>
              </a:spcBef>
              <a:buFont typeface="Arial"/>
              <a:buChar char="•"/>
            </a:pPr>
            <a:r>
              <a:rPr lang="en-US" b="1" dirty="0"/>
              <a:t>Unemployment Insurance Services</a:t>
            </a:r>
            <a:endParaRPr lang="en-US" dirty="0">
              <a:cs typeface="Calibri" panose="020F0502020204030204"/>
            </a:endParaRPr>
          </a:p>
          <a:p>
            <a:pPr marL="628650" lvl="1" indent="-171450">
              <a:lnSpc>
                <a:spcPct val="150000"/>
              </a:lnSpc>
              <a:spcBef>
                <a:spcPts val="500"/>
              </a:spcBef>
              <a:buFont typeface="Arial"/>
              <a:buChar char="•"/>
            </a:pPr>
            <a:r>
              <a:rPr lang="en-US" dirty="0"/>
              <a:t>Basic functions permitted </a:t>
            </a:r>
          </a:p>
          <a:p>
            <a:pPr marL="1085850" lvl="2" indent="-171450">
              <a:lnSpc>
                <a:spcPct val="150000"/>
              </a:lnSpc>
              <a:spcBef>
                <a:spcPts val="500"/>
              </a:spcBef>
              <a:buFont typeface="Arial"/>
              <a:buChar char="•"/>
            </a:pPr>
            <a:r>
              <a:rPr lang="en-US" dirty="0"/>
              <a:t>ID.me assistance</a:t>
            </a:r>
            <a:endParaRPr lang="en-US" dirty="0">
              <a:cs typeface="Calibri"/>
            </a:endParaRPr>
          </a:p>
          <a:p>
            <a:pPr marL="1085850" lvl="2" indent="-171450">
              <a:lnSpc>
                <a:spcPct val="150000"/>
              </a:lnSpc>
              <a:spcBef>
                <a:spcPts val="500"/>
              </a:spcBef>
              <a:buFont typeface="Arial"/>
              <a:buChar char="•"/>
            </a:pPr>
            <a:r>
              <a:rPr lang="en-US" dirty="0"/>
              <a:t>User login &amp; claim filing assistance</a:t>
            </a:r>
            <a:endParaRPr lang="en-US" dirty="0">
              <a:cs typeface="Calibri"/>
            </a:endParaRPr>
          </a:p>
          <a:p>
            <a:pPr marL="1085850" lvl="2" indent="-171450">
              <a:lnSpc>
                <a:spcPct val="150000"/>
              </a:lnSpc>
              <a:spcBef>
                <a:spcPts val="500"/>
              </a:spcBef>
              <a:buFont typeface="Arial"/>
              <a:buChar char="•"/>
            </a:pPr>
            <a:r>
              <a:rPr lang="en-US" dirty="0"/>
              <a:t>Rights &amp; responsibilities </a:t>
            </a:r>
            <a:endParaRPr lang="en-US" dirty="0">
              <a:cs typeface="Calibri"/>
            </a:endParaRPr>
          </a:p>
          <a:p>
            <a:pPr marL="1085850" lvl="2" indent="-171450">
              <a:lnSpc>
                <a:spcPct val="150000"/>
              </a:lnSpc>
              <a:spcBef>
                <a:spcPts val="500"/>
              </a:spcBef>
              <a:buFont typeface="Arial"/>
              <a:buChar char="•"/>
            </a:pPr>
            <a:r>
              <a:rPr lang="en-US" dirty="0"/>
              <a:t>Suitable work &amp; work search requirements</a:t>
            </a:r>
            <a:endParaRPr lang="en-US" dirty="0">
              <a:cs typeface="Calibri"/>
            </a:endParaRPr>
          </a:p>
          <a:p>
            <a:pPr marL="1085850" lvl="2" indent="-171450">
              <a:lnSpc>
                <a:spcPct val="150000"/>
              </a:lnSpc>
              <a:spcBef>
                <a:spcPts val="500"/>
              </a:spcBef>
              <a:buFont typeface="Arial"/>
              <a:buChar char="•"/>
            </a:pPr>
            <a:r>
              <a:rPr lang="en-US" dirty="0"/>
              <a:t>Answering general UI questions</a:t>
            </a:r>
            <a:endParaRPr lang="en-US" dirty="0">
              <a:cs typeface="Calibri"/>
            </a:endParaRPr>
          </a:p>
        </p:txBody>
      </p:sp>
      <p:sp>
        <p:nvSpPr>
          <p:cNvPr id="4" name="Slide Number Placeholder 3"/>
          <p:cNvSpPr>
            <a:spLocks noGrp="1"/>
          </p:cNvSpPr>
          <p:nvPr>
            <p:ph type="sldNum" sz="quarter" idx="5"/>
          </p:nvPr>
        </p:nvSpPr>
        <p:spPr/>
        <p:txBody>
          <a:bodyPr/>
          <a:lstStyle/>
          <a:p>
            <a:fld id="{0F8523C7-6524-4346-871C-D6468AB2E556}" type="slidenum">
              <a:rPr lang="en-US" smtClean="0"/>
              <a:t>17</a:t>
            </a:fld>
            <a:endParaRPr lang="en-US"/>
          </a:p>
        </p:txBody>
      </p:sp>
    </p:spTree>
    <p:extLst>
      <p:ext uri="{BB962C8B-B14F-4D97-AF65-F5344CB8AC3E}">
        <p14:creationId xmlns:p14="http://schemas.microsoft.com/office/powerpoint/2010/main" val="3955002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8523C7-6524-4346-871C-D6468AB2E556}" type="slidenum">
              <a:rPr lang="en-US" smtClean="0"/>
              <a:t>18</a:t>
            </a:fld>
            <a:endParaRPr lang="en-US"/>
          </a:p>
        </p:txBody>
      </p:sp>
    </p:spTree>
    <p:extLst>
      <p:ext uri="{BB962C8B-B14F-4D97-AF65-F5344CB8AC3E}">
        <p14:creationId xmlns:p14="http://schemas.microsoft.com/office/powerpoint/2010/main" val="40043909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8523C7-6524-4346-871C-D6468AB2E556}" type="slidenum">
              <a:rPr lang="en-US" smtClean="0"/>
              <a:t>19</a:t>
            </a:fld>
            <a:endParaRPr lang="en-US"/>
          </a:p>
        </p:txBody>
      </p:sp>
    </p:spTree>
    <p:extLst>
      <p:ext uri="{BB962C8B-B14F-4D97-AF65-F5344CB8AC3E}">
        <p14:creationId xmlns:p14="http://schemas.microsoft.com/office/powerpoint/2010/main" val="1690321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8523C7-6524-4346-871C-D6468AB2E556}" type="slidenum">
              <a:rPr lang="en-US" smtClean="0"/>
              <a:t>2</a:t>
            </a:fld>
            <a:endParaRPr lang="en-US"/>
          </a:p>
        </p:txBody>
      </p:sp>
    </p:spTree>
    <p:extLst>
      <p:ext uri="{BB962C8B-B14F-4D97-AF65-F5344CB8AC3E}">
        <p14:creationId xmlns:p14="http://schemas.microsoft.com/office/powerpoint/2010/main" val="37558312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8523C7-6524-4346-871C-D6468AB2E556}" type="slidenum">
              <a:rPr lang="en-US" smtClean="0"/>
              <a:t>20</a:t>
            </a:fld>
            <a:endParaRPr lang="en-US"/>
          </a:p>
        </p:txBody>
      </p:sp>
    </p:spTree>
    <p:extLst>
      <p:ext uri="{BB962C8B-B14F-4D97-AF65-F5344CB8AC3E}">
        <p14:creationId xmlns:p14="http://schemas.microsoft.com/office/powerpoint/2010/main" val="20107998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8523C7-6524-4346-871C-D6468AB2E556}" type="slidenum">
              <a:rPr lang="en-US" smtClean="0"/>
              <a:t>21</a:t>
            </a:fld>
            <a:endParaRPr lang="en-US"/>
          </a:p>
        </p:txBody>
      </p:sp>
    </p:spTree>
    <p:extLst>
      <p:ext uri="{BB962C8B-B14F-4D97-AF65-F5344CB8AC3E}">
        <p14:creationId xmlns:p14="http://schemas.microsoft.com/office/powerpoint/2010/main" val="38334906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8523C7-6524-4346-871C-D6468AB2E556}" type="slidenum">
              <a:rPr lang="en-US" smtClean="0"/>
              <a:t>22</a:t>
            </a:fld>
            <a:endParaRPr lang="en-US"/>
          </a:p>
        </p:txBody>
      </p:sp>
    </p:spTree>
    <p:extLst>
      <p:ext uri="{BB962C8B-B14F-4D97-AF65-F5344CB8AC3E}">
        <p14:creationId xmlns:p14="http://schemas.microsoft.com/office/powerpoint/2010/main" val="39780801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8523C7-6524-4346-871C-D6468AB2E556}" type="slidenum">
              <a:rPr lang="en-US" smtClean="0"/>
              <a:t>23</a:t>
            </a:fld>
            <a:endParaRPr lang="en-US"/>
          </a:p>
        </p:txBody>
      </p:sp>
    </p:spTree>
    <p:extLst>
      <p:ext uri="{BB962C8B-B14F-4D97-AF65-F5344CB8AC3E}">
        <p14:creationId xmlns:p14="http://schemas.microsoft.com/office/powerpoint/2010/main" val="93245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8523C7-6524-4346-871C-D6468AB2E556}" type="slidenum">
              <a:rPr lang="en-US" smtClean="0"/>
              <a:t>3</a:t>
            </a:fld>
            <a:endParaRPr lang="en-US"/>
          </a:p>
        </p:txBody>
      </p:sp>
    </p:spTree>
    <p:extLst>
      <p:ext uri="{BB962C8B-B14F-4D97-AF65-F5344CB8AC3E}">
        <p14:creationId xmlns:p14="http://schemas.microsoft.com/office/powerpoint/2010/main" val="1181328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8523C7-6524-4346-871C-D6468AB2E556}" type="slidenum">
              <a:rPr lang="en-US" smtClean="0"/>
              <a:t>4</a:t>
            </a:fld>
            <a:endParaRPr lang="en-US"/>
          </a:p>
        </p:txBody>
      </p:sp>
    </p:spTree>
    <p:extLst>
      <p:ext uri="{BB962C8B-B14F-4D97-AF65-F5344CB8AC3E}">
        <p14:creationId xmlns:p14="http://schemas.microsoft.com/office/powerpoint/2010/main" val="3263657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F8523C7-6524-4346-871C-D6468AB2E556}" type="slidenum">
              <a:rPr lang="en-US" smtClean="0"/>
              <a:t>5</a:t>
            </a:fld>
            <a:endParaRPr lang="en-US"/>
          </a:p>
        </p:txBody>
      </p:sp>
    </p:spTree>
    <p:extLst>
      <p:ext uri="{BB962C8B-B14F-4D97-AF65-F5344CB8AC3E}">
        <p14:creationId xmlns:p14="http://schemas.microsoft.com/office/powerpoint/2010/main" val="3280510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r>
              <a:rPr lang="en-US" dirty="0"/>
              <a:t>The Kentucky Strategic Plan is the north star of the plan with the four goals serving as pillars: employer engagement, education attainment, workforce participation, and resource alignment.</a:t>
            </a:r>
            <a:endParaRPr lang="en-US" dirty="0">
              <a:cs typeface="Calibri" panose="020F0502020204030204"/>
            </a:endParaRPr>
          </a:p>
          <a:p>
            <a:pPr marL="171450" indent="-171450">
              <a:buFont typeface="Calibri"/>
              <a:buChar char="-"/>
            </a:pPr>
            <a:r>
              <a:rPr lang="en-US" dirty="0"/>
              <a:t>Contribution from local listening sessions is included throughout the plan; contributors included: local businesses, local elected officials, community-based organizations, system partners, and individual customers.</a:t>
            </a:r>
            <a:endParaRPr lang="en-US" dirty="0">
              <a:cs typeface="Calibri" panose="020F0502020204030204"/>
            </a:endParaRPr>
          </a:p>
          <a:p>
            <a:pPr marL="171450" indent="-171450">
              <a:buFont typeface="Calibri"/>
              <a:buChar char="-"/>
            </a:pPr>
            <a:endParaRPr lang="en-US" dirty="0">
              <a:cs typeface="Calibri" panose="020F0502020204030204"/>
            </a:endParaRPr>
          </a:p>
          <a:p>
            <a:pPr marL="171450" indent="-171450">
              <a:buFont typeface="Calibri"/>
              <a:buChar char="-"/>
            </a:pPr>
            <a:endParaRPr lang="en-US" dirty="0">
              <a:cs typeface="Calibri" panose="020F0502020204030204"/>
            </a:endParaRPr>
          </a:p>
          <a:p>
            <a:pPr marL="171450" indent="-171450">
              <a:buFont typeface="Calibri"/>
              <a:buChar char="-"/>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0F8523C7-6524-4346-871C-D6468AB2E556}" type="slidenum">
              <a:rPr lang="en-US" smtClean="0"/>
              <a:t>6</a:t>
            </a:fld>
            <a:endParaRPr lang="en-US"/>
          </a:p>
        </p:txBody>
      </p:sp>
    </p:spTree>
    <p:extLst>
      <p:ext uri="{BB962C8B-B14F-4D97-AF65-F5344CB8AC3E}">
        <p14:creationId xmlns:p14="http://schemas.microsoft.com/office/powerpoint/2010/main" val="3736418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cs typeface="Calibri"/>
              </a:rPr>
              <a:t>Job Corps participants</a:t>
            </a:r>
          </a:p>
          <a:p>
            <a:pPr marL="171450" indent="-171450">
              <a:buFont typeface="Arial"/>
              <a:buChar char="•"/>
            </a:pPr>
            <a:r>
              <a:rPr lang="en-US" dirty="0">
                <a:cs typeface="Calibri"/>
              </a:rPr>
              <a:t>Justice-involved individuals</a:t>
            </a:r>
          </a:p>
          <a:p>
            <a:pPr marL="171450" indent="-171450">
              <a:buFont typeface="Arial"/>
              <a:buChar char="•"/>
            </a:pPr>
            <a:r>
              <a:rPr lang="en-US" dirty="0">
                <a:cs typeface="Calibri"/>
              </a:rPr>
              <a:t>Refugees</a:t>
            </a:r>
          </a:p>
          <a:p>
            <a:pPr marL="171450" indent="-171450">
              <a:buFont typeface="Arial"/>
              <a:buChar char="•"/>
            </a:pPr>
            <a:r>
              <a:rPr lang="en-US" dirty="0">
                <a:cs typeface="Calibri"/>
              </a:rPr>
              <a:t>ESL</a:t>
            </a:r>
          </a:p>
          <a:p>
            <a:pPr marL="171450" indent="-171450">
              <a:buFont typeface="Arial"/>
              <a:buChar char="•"/>
            </a:pPr>
            <a:r>
              <a:rPr lang="en-US" dirty="0">
                <a:cs typeface="Calibri"/>
              </a:rPr>
              <a:t>Foster Youth</a:t>
            </a:r>
          </a:p>
          <a:p>
            <a:pPr marL="171450" indent="-171450">
              <a:buFont typeface="Arial"/>
              <a:buChar char="•"/>
            </a:pPr>
            <a:r>
              <a:rPr lang="en-US" dirty="0">
                <a:cs typeface="Calibri"/>
              </a:rPr>
              <a:t>Transitioning military</a:t>
            </a:r>
          </a:p>
          <a:p>
            <a:pPr marL="171450" indent="-171450">
              <a:buFont typeface="Arial"/>
              <a:buChar char="•"/>
            </a:pPr>
            <a:r>
              <a:rPr lang="en-US" dirty="0">
                <a:cs typeface="Calibri"/>
              </a:rPr>
              <a:t>Individuals with disabilities</a:t>
            </a:r>
          </a:p>
          <a:p>
            <a:pPr marL="171450" indent="-171450">
              <a:buFont typeface="Arial"/>
              <a:buChar char="•"/>
            </a:pPr>
            <a:r>
              <a:rPr lang="en-US" dirty="0">
                <a:cs typeface="Calibri"/>
              </a:rPr>
              <a:t>Those unemployed</a:t>
            </a:r>
          </a:p>
          <a:p>
            <a:pPr marL="171450" indent="-171450">
              <a:buFont typeface="Arial"/>
              <a:buChar char="•"/>
            </a:pPr>
            <a:r>
              <a:rPr lang="en-US" dirty="0">
                <a:cs typeface="Calibri"/>
              </a:rPr>
              <a:t>Individuals without a high school degree</a:t>
            </a:r>
          </a:p>
          <a:p>
            <a:pPr marL="171450" indent="-171450">
              <a:buFont typeface="Arial"/>
              <a:buChar char="•"/>
            </a:pPr>
            <a:r>
              <a:rPr lang="en-US" dirty="0">
                <a:cs typeface="Calibri"/>
              </a:rPr>
              <a:t>Individuals with a substance abuse disorder</a:t>
            </a:r>
          </a:p>
          <a:p>
            <a:pPr marL="628650" lvl="1" indent="-171450">
              <a:buFont typeface="Arial"/>
              <a:buChar char="•"/>
            </a:pPr>
            <a:r>
              <a:rPr lang="en-US" dirty="0">
                <a:cs typeface="Calibri"/>
              </a:rPr>
              <a:t>These categories of individuals are closely aligned with the list WIOA </a:t>
            </a:r>
            <a:r>
              <a:rPr lang="en-US" dirty="0" err="1">
                <a:cs typeface="Calibri"/>
              </a:rPr>
              <a:t>proides</a:t>
            </a:r>
            <a:r>
              <a:rPr lang="en-US" dirty="0">
                <a:cs typeface="Calibri"/>
              </a:rPr>
              <a:t> for individuals with barriers for employment.</a:t>
            </a:r>
          </a:p>
        </p:txBody>
      </p:sp>
      <p:sp>
        <p:nvSpPr>
          <p:cNvPr id="4" name="Slide Number Placeholder 3"/>
          <p:cNvSpPr>
            <a:spLocks noGrp="1"/>
          </p:cNvSpPr>
          <p:nvPr>
            <p:ph type="sldNum" sz="quarter" idx="5"/>
          </p:nvPr>
        </p:nvSpPr>
        <p:spPr/>
        <p:txBody>
          <a:bodyPr/>
          <a:lstStyle/>
          <a:p>
            <a:fld id="{0F8523C7-6524-4346-871C-D6468AB2E556}" type="slidenum">
              <a:rPr lang="en-US" smtClean="0"/>
              <a:t>7</a:t>
            </a:fld>
            <a:endParaRPr lang="en-US"/>
          </a:p>
        </p:txBody>
      </p:sp>
    </p:spTree>
    <p:extLst>
      <p:ext uri="{BB962C8B-B14F-4D97-AF65-F5344CB8AC3E}">
        <p14:creationId xmlns:p14="http://schemas.microsoft.com/office/powerpoint/2010/main" val="87490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8523C7-6524-4346-871C-D6468AB2E556}" type="slidenum">
              <a:rPr lang="en-US" smtClean="0"/>
              <a:t>8</a:t>
            </a:fld>
            <a:endParaRPr lang="en-US"/>
          </a:p>
        </p:txBody>
      </p:sp>
    </p:spTree>
    <p:extLst>
      <p:ext uri="{BB962C8B-B14F-4D97-AF65-F5344CB8AC3E}">
        <p14:creationId xmlns:p14="http://schemas.microsoft.com/office/powerpoint/2010/main" val="3883631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Calibri"/>
              <a:buNone/>
            </a:pPr>
            <a:endParaRPr lang="en-US" dirty="0">
              <a:cs typeface="Calibri" panose="020F0502020204030204"/>
            </a:endParaRPr>
          </a:p>
          <a:p>
            <a:pPr marL="171450" indent="-171450">
              <a:buFont typeface="Calibri"/>
              <a:buChar char="-"/>
            </a:pPr>
            <a:endParaRPr lang="en-US" dirty="0">
              <a:cs typeface="Calibri" panose="020F0502020204030204"/>
            </a:endParaRPr>
          </a:p>
          <a:p>
            <a:pPr marL="171450" indent="-171450">
              <a:buFont typeface="Calibri"/>
              <a:buChar char="-"/>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0F8523C7-6524-4346-871C-D6468AB2E556}" type="slidenum">
              <a:rPr lang="en-US" smtClean="0"/>
              <a:t>9</a:t>
            </a:fld>
            <a:endParaRPr lang="en-US"/>
          </a:p>
        </p:txBody>
      </p:sp>
    </p:spTree>
    <p:extLst>
      <p:ext uri="{BB962C8B-B14F-4D97-AF65-F5344CB8AC3E}">
        <p14:creationId xmlns:p14="http://schemas.microsoft.com/office/powerpoint/2010/main" val="2437891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64E5732-1E89-4774-91C8-1E9A27DB9E00}" type="datetimeFigureOut">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24242-804F-43A7-BBD0-98AD85BE8DC9}" type="slidenum">
              <a:rPr lang="en-US" smtClean="0"/>
              <a:t>‹#›</a:t>
            </a:fld>
            <a:endParaRPr lang="en-US"/>
          </a:p>
        </p:txBody>
      </p:sp>
    </p:spTree>
    <p:extLst>
      <p:ext uri="{BB962C8B-B14F-4D97-AF65-F5344CB8AC3E}">
        <p14:creationId xmlns:p14="http://schemas.microsoft.com/office/powerpoint/2010/main" val="3443846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4E5732-1E89-4774-91C8-1E9A27DB9E00}" type="datetimeFigureOut">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24242-804F-43A7-BBD0-98AD85BE8DC9}" type="slidenum">
              <a:rPr lang="en-US" smtClean="0"/>
              <a:t>‹#›</a:t>
            </a:fld>
            <a:endParaRPr lang="en-US"/>
          </a:p>
        </p:txBody>
      </p:sp>
    </p:spTree>
    <p:extLst>
      <p:ext uri="{BB962C8B-B14F-4D97-AF65-F5344CB8AC3E}">
        <p14:creationId xmlns:p14="http://schemas.microsoft.com/office/powerpoint/2010/main" val="3144260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4E5732-1E89-4774-91C8-1E9A27DB9E00}" type="datetimeFigureOut">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24242-804F-43A7-BBD0-98AD85BE8DC9}" type="slidenum">
              <a:rPr lang="en-US" smtClean="0"/>
              <a:t>‹#›</a:t>
            </a:fld>
            <a:endParaRPr lang="en-US"/>
          </a:p>
        </p:txBody>
      </p:sp>
    </p:spTree>
    <p:extLst>
      <p:ext uri="{BB962C8B-B14F-4D97-AF65-F5344CB8AC3E}">
        <p14:creationId xmlns:p14="http://schemas.microsoft.com/office/powerpoint/2010/main" val="605344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4E5732-1E89-4774-91C8-1E9A27DB9E00}" type="datetimeFigureOut">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24242-804F-43A7-BBD0-98AD85BE8DC9}" type="slidenum">
              <a:rPr lang="en-US" smtClean="0"/>
              <a:t>‹#›</a:t>
            </a:fld>
            <a:endParaRPr lang="en-US"/>
          </a:p>
        </p:txBody>
      </p:sp>
    </p:spTree>
    <p:extLst>
      <p:ext uri="{BB962C8B-B14F-4D97-AF65-F5344CB8AC3E}">
        <p14:creationId xmlns:p14="http://schemas.microsoft.com/office/powerpoint/2010/main" val="4210096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4E5732-1E89-4774-91C8-1E9A27DB9E00}" type="datetimeFigureOut">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24242-804F-43A7-BBD0-98AD85BE8DC9}" type="slidenum">
              <a:rPr lang="en-US" smtClean="0"/>
              <a:t>‹#›</a:t>
            </a:fld>
            <a:endParaRPr lang="en-US"/>
          </a:p>
        </p:txBody>
      </p:sp>
    </p:spTree>
    <p:extLst>
      <p:ext uri="{BB962C8B-B14F-4D97-AF65-F5344CB8AC3E}">
        <p14:creationId xmlns:p14="http://schemas.microsoft.com/office/powerpoint/2010/main" val="4203478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4E5732-1E89-4774-91C8-1E9A27DB9E00}" type="datetimeFigureOut">
              <a:rPr lang="en-US" smtClean="0"/>
              <a:t>7/29/2024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24242-804F-43A7-BBD0-98AD85BE8DC9}" type="slidenum">
              <a:rPr lang="en-US" smtClean="0"/>
              <a:t>‹#›</a:t>
            </a:fld>
            <a:endParaRPr lang="en-US"/>
          </a:p>
        </p:txBody>
      </p:sp>
    </p:spTree>
    <p:extLst>
      <p:ext uri="{BB962C8B-B14F-4D97-AF65-F5344CB8AC3E}">
        <p14:creationId xmlns:p14="http://schemas.microsoft.com/office/powerpoint/2010/main" val="3259956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4E5732-1E89-4774-91C8-1E9A27DB9E00}" type="datetimeFigureOut">
              <a:rPr lang="en-US" smtClean="0"/>
              <a:t>7/29/2024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924242-804F-43A7-BBD0-98AD85BE8DC9}" type="slidenum">
              <a:rPr lang="en-US" smtClean="0"/>
              <a:t>‹#›</a:t>
            </a:fld>
            <a:endParaRPr lang="en-US"/>
          </a:p>
        </p:txBody>
      </p:sp>
    </p:spTree>
    <p:extLst>
      <p:ext uri="{BB962C8B-B14F-4D97-AF65-F5344CB8AC3E}">
        <p14:creationId xmlns:p14="http://schemas.microsoft.com/office/powerpoint/2010/main" val="3630252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4E5732-1E89-4774-91C8-1E9A27DB9E00}" type="datetimeFigureOut">
              <a:rPr lang="en-US" smtClean="0"/>
              <a:t>7/29/2024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924242-804F-43A7-BBD0-98AD85BE8DC9}" type="slidenum">
              <a:rPr lang="en-US" smtClean="0"/>
              <a:t>‹#›</a:t>
            </a:fld>
            <a:endParaRPr lang="en-US"/>
          </a:p>
        </p:txBody>
      </p:sp>
    </p:spTree>
    <p:extLst>
      <p:ext uri="{BB962C8B-B14F-4D97-AF65-F5344CB8AC3E}">
        <p14:creationId xmlns:p14="http://schemas.microsoft.com/office/powerpoint/2010/main" val="3221494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4E5732-1E89-4774-91C8-1E9A27DB9E00}" type="datetimeFigureOut">
              <a:rPr lang="en-US" smtClean="0"/>
              <a:t>7/29/2024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924242-804F-43A7-BBD0-98AD85BE8DC9}" type="slidenum">
              <a:rPr lang="en-US" smtClean="0"/>
              <a:t>‹#›</a:t>
            </a:fld>
            <a:endParaRPr lang="en-US"/>
          </a:p>
        </p:txBody>
      </p:sp>
    </p:spTree>
    <p:extLst>
      <p:ext uri="{BB962C8B-B14F-4D97-AF65-F5344CB8AC3E}">
        <p14:creationId xmlns:p14="http://schemas.microsoft.com/office/powerpoint/2010/main" val="3821671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4E5732-1E89-4774-91C8-1E9A27DB9E00}" type="datetimeFigureOut">
              <a:rPr lang="en-US" smtClean="0"/>
              <a:t>7/29/2024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24242-804F-43A7-BBD0-98AD85BE8DC9}" type="slidenum">
              <a:rPr lang="en-US" smtClean="0"/>
              <a:t>‹#›</a:t>
            </a:fld>
            <a:endParaRPr lang="en-US"/>
          </a:p>
        </p:txBody>
      </p:sp>
    </p:spTree>
    <p:extLst>
      <p:ext uri="{BB962C8B-B14F-4D97-AF65-F5344CB8AC3E}">
        <p14:creationId xmlns:p14="http://schemas.microsoft.com/office/powerpoint/2010/main" val="3302053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4E5732-1E89-4774-91C8-1E9A27DB9E00}" type="datetimeFigureOut">
              <a:rPr lang="en-US" smtClean="0"/>
              <a:t>7/29/2024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24242-804F-43A7-BBD0-98AD85BE8DC9}" type="slidenum">
              <a:rPr lang="en-US" smtClean="0"/>
              <a:t>‹#›</a:t>
            </a:fld>
            <a:endParaRPr lang="en-US"/>
          </a:p>
        </p:txBody>
      </p:sp>
    </p:spTree>
    <p:extLst>
      <p:ext uri="{BB962C8B-B14F-4D97-AF65-F5344CB8AC3E}">
        <p14:creationId xmlns:p14="http://schemas.microsoft.com/office/powerpoint/2010/main" val="3184311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4E5732-1E89-4774-91C8-1E9A27DB9E00}" type="datetimeFigureOut">
              <a:rPr lang="en-US" smtClean="0"/>
              <a:t>7/29/2024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924242-804F-43A7-BBD0-98AD85BE8DC9}" type="slidenum">
              <a:rPr lang="en-US" smtClean="0"/>
              <a:t>‹#›</a:t>
            </a:fld>
            <a:endParaRPr lang="en-US"/>
          </a:p>
        </p:txBody>
      </p:sp>
    </p:spTree>
    <p:extLst>
      <p:ext uri="{BB962C8B-B14F-4D97-AF65-F5344CB8AC3E}">
        <p14:creationId xmlns:p14="http://schemas.microsoft.com/office/powerpoint/2010/main" val="483534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png"/><Relationship Id="rId7" Type="http://schemas.openxmlformats.org/officeDocument/2006/relationships/diagramColors" Target="../diagrams/colors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4.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png"/><Relationship Id="rId7" Type="http://schemas.openxmlformats.org/officeDocument/2006/relationships/diagramColors" Target="../diagrams/colors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5.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png"/><Relationship Id="rId7" Type="http://schemas.openxmlformats.org/officeDocument/2006/relationships/diagramColors" Target="../diagrams/colors8.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6.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png"/><Relationship Id="rId7" Type="http://schemas.openxmlformats.org/officeDocument/2006/relationships/diagramColors" Target="../diagrams/colors9.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7.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png"/><Relationship Id="rId7" Type="http://schemas.openxmlformats.org/officeDocument/2006/relationships/diagramColors" Target="../diagrams/colors10.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8.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png"/><Relationship Id="rId7" Type="http://schemas.openxmlformats.org/officeDocument/2006/relationships/diagramColors" Target="../diagrams/colors1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6382" y="831305"/>
            <a:ext cx="4959235" cy="2597695"/>
          </a:xfrm>
          <a:prstGeom prst="rect">
            <a:avLst/>
          </a:prstGeom>
        </p:spPr>
      </p:pic>
      <p:grpSp>
        <p:nvGrpSpPr>
          <p:cNvPr id="15" name="Group 14"/>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0" y="3816222"/>
            <a:ext cx="12192000" cy="553998"/>
          </a:xfrm>
          <a:prstGeom prst="rect">
            <a:avLst/>
          </a:prstGeom>
          <a:noFill/>
        </p:spPr>
        <p:txBody>
          <a:bodyPr wrap="square" lIns="91440" tIns="45720" rIns="91440" bIns="45720" rtlCol="0" anchor="t">
            <a:spAutoFit/>
          </a:bodyPr>
          <a:lstStyle/>
          <a:p>
            <a:pPr algn="ctr"/>
            <a:r>
              <a:rPr lang="en-US" sz="3000" b="1">
                <a:solidFill>
                  <a:srgbClr val="093B60"/>
                </a:solidFill>
                <a:latin typeface="Arial"/>
                <a:cs typeface="Arial"/>
              </a:rPr>
              <a:t>Department of Workforce Development</a:t>
            </a:r>
            <a:endParaRPr lang="en-US" sz="3000" b="1">
              <a:solidFill>
                <a:srgbClr val="093B60"/>
              </a:solidFill>
              <a:latin typeface="Arial" panose="020B0604020202020204" pitchFamily="34" charset="0"/>
              <a:cs typeface="Arial" panose="020B0604020202020204" pitchFamily="34" charset="0"/>
            </a:endParaRPr>
          </a:p>
        </p:txBody>
      </p:sp>
      <p:sp>
        <p:nvSpPr>
          <p:cNvPr id="12" name="TextBox 11"/>
          <p:cNvSpPr txBox="1"/>
          <p:nvPr/>
        </p:nvSpPr>
        <p:spPr>
          <a:xfrm>
            <a:off x="0" y="4741966"/>
            <a:ext cx="12192000" cy="830997"/>
          </a:xfrm>
          <a:prstGeom prst="rect">
            <a:avLst/>
          </a:prstGeom>
          <a:noFill/>
        </p:spPr>
        <p:txBody>
          <a:bodyPr wrap="square" lIns="91440" tIns="45720" rIns="91440" bIns="45720" rtlCol="0" anchor="t">
            <a:spAutoFit/>
          </a:bodyPr>
          <a:lstStyle/>
          <a:p>
            <a:pPr algn="ctr"/>
            <a:r>
              <a:rPr lang="en-US" sz="2400" b="1">
                <a:solidFill>
                  <a:srgbClr val="5EB3E4"/>
                </a:solidFill>
                <a:latin typeface="Arial"/>
                <a:cs typeface="Arial"/>
              </a:rPr>
              <a:t>Interim Joint Committee on Economic Development &amp; Workforce Investment</a:t>
            </a:r>
            <a:endParaRPr lang="en-US" sz="2400" b="1">
              <a:solidFill>
                <a:srgbClr val="5EB3E4"/>
              </a:solidFill>
              <a:latin typeface="Arial" panose="020B0604020202020204" pitchFamily="34" charset="0"/>
              <a:cs typeface="Arial" panose="020B0604020202020204" pitchFamily="34" charset="0"/>
            </a:endParaRPr>
          </a:p>
          <a:p>
            <a:pPr algn="ctr"/>
            <a:r>
              <a:rPr lang="en-US" sz="2400" b="1">
                <a:solidFill>
                  <a:srgbClr val="5EB3E4"/>
                </a:solidFill>
                <a:latin typeface="Arial"/>
                <a:cs typeface="Arial"/>
              </a:rPr>
              <a:t>July 31, 2024</a:t>
            </a:r>
          </a:p>
        </p:txBody>
      </p:sp>
    </p:spTree>
    <p:extLst>
      <p:ext uri="{BB962C8B-B14F-4D97-AF65-F5344CB8AC3E}">
        <p14:creationId xmlns:p14="http://schemas.microsoft.com/office/powerpoint/2010/main" val="1368021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0352" y="6301395"/>
              <a:ext cx="888042" cy="465165"/>
            </a:xfrm>
            <a:prstGeom prst="rect">
              <a:avLst/>
            </a:prstGeom>
          </p:spPr>
        </p:pic>
      </p:grpSp>
      <p:sp>
        <p:nvSpPr>
          <p:cNvPr id="13" name="Content Placeholder 12">
            <a:extLst>
              <a:ext uri="{FF2B5EF4-FFF2-40B4-BE49-F238E27FC236}">
                <a16:creationId xmlns:a16="http://schemas.microsoft.com/office/drawing/2014/main" id="{25598ECA-3428-C7B5-6356-2DD5266A7CE8}"/>
              </a:ext>
            </a:extLst>
          </p:cNvPr>
          <p:cNvSpPr>
            <a:spLocks noGrp="1"/>
          </p:cNvSpPr>
          <p:nvPr>
            <p:ph idx="1"/>
          </p:nvPr>
        </p:nvSpPr>
        <p:spPr>
          <a:xfrm>
            <a:off x="398955" y="1286862"/>
            <a:ext cx="11098924" cy="4617980"/>
          </a:xfrm>
        </p:spPr>
        <p:txBody>
          <a:bodyPr vert="horz" lIns="91440" tIns="45720" rIns="91440" bIns="45720" rtlCol="0" anchor="t">
            <a:normAutofit/>
          </a:bodyPr>
          <a:lstStyle/>
          <a:p>
            <a:pPr marL="0" indent="0">
              <a:buNone/>
            </a:pPr>
            <a:r>
              <a:rPr lang="en-US" sz="3000" b="1">
                <a:solidFill>
                  <a:srgbClr val="5EB3E4"/>
                </a:solidFill>
                <a:latin typeface="Arial"/>
                <a:cs typeface="Arial"/>
              </a:rPr>
              <a:t>Services in FY 24</a:t>
            </a:r>
          </a:p>
          <a:p>
            <a:pPr>
              <a:buNone/>
            </a:pPr>
            <a:endParaRPr lang="en-US" sz="2400" b="1">
              <a:solidFill>
                <a:srgbClr val="093B60"/>
              </a:solidFill>
              <a:cs typeface="Calibri"/>
            </a:endParaRPr>
          </a:p>
          <a:p>
            <a:pPr>
              <a:buNone/>
            </a:pPr>
            <a:endParaRPr lang="en-US" sz="2400" b="1">
              <a:solidFill>
                <a:srgbClr val="093B60"/>
              </a:solidFill>
              <a:cs typeface="Calibri"/>
            </a:endParaRPr>
          </a:p>
          <a:p>
            <a:pPr>
              <a:buNone/>
            </a:pPr>
            <a:endParaRPr lang="en-US" sz="3600" b="1">
              <a:solidFill>
                <a:srgbClr val="093B60"/>
              </a:solidFill>
              <a:cs typeface="Calibri"/>
            </a:endParaRPr>
          </a:p>
          <a:p>
            <a:pPr>
              <a:buNone/>
            </a:pPr>
            <a:endParaRPr lang="en-US" sz="2400" b="1">
              <a:solidFill>
                <a:srgbClr val="5EB3E4"/>
              </a:solidFill>
              <a:cs typeface="Calibri"/>
            </a:endParaRPr>
          </a:p>
          <a:p>
            <a:pPr marL="0" indent="0">
              <a:buNone/>
            </a:pPr>
            <a:endParaRPr lang="en-US" sz="5100" b="1">
              <a:solidFill>
                <a:srgbClr val="5EB3E4"/>
              </a:solidFill>
              <a:latin typeface="Arial"/>
              <a:cs typeface="Arial"/>
            </a:endParaRPr>
          </a:p>
        </p:txBody>
      </p:sp>
      <p:sp>
        <p:nvSpPr>
          <p:cNvPr id="11" name="TextBox 10"/>
          <p:cNvSpPr txBox="1"/>
          <p:nvPr/>
        </p:nvSpPr>
        <p:spPr>
          <a:xfrm>
            <a:off x="213360" y="646041"/>
            <a:ext cx="11755120" cy="646331"/>
          </a:xfrm>
          <a:prstGeom prst="rect">
            <a:avLst/>
          </a:prstGeom>
          <a:noFill/>
        </p:spPr>
        <p:txBody>
          <a:bodyPr wrap="square" lIns="91440" tIns="45720" rIns="91440" bIns="45720" rtlCol="0" anchor="t">
            <a:spAutoFit/>
          </a:bodyPr>
          <a:lstStyle/>
          <a:p>
            <a:r>
              <a:rPr lang="en-US" sz="3600" b="1" dirty="0">
                <a:solidFill>
                  <a:srgbClr val="093B60"/>
                </a:solidFill>
                <a:latin typeface="Arial"/>
                <a:cs typeface="Arial"/>
              </a:rPr>
              <a:t>Office of Vocational Rehabilitation</a:t>
            </a:r>
            <a:endParaRPr lang="en-US" sz="3600" b="1" dirty="0">
              <a:solidFill>
                <a:srgbClr val="093B60"/>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F7F3F1CA-E049-BC41-0488-A85C385B38EF}"/>
              </a:ext>
            </a:extLst>
          </p:cNvPr>
          <p:cNvSpPr txBox="1"/>
          <p:nvPr/>
        </p:nvSpPr>
        <p:spPr>
          <a:xfrm>
            <a:off x="866017" y="1870492"/>
            <a:ext cx="5468655" cy="46166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000" dirty="0">
                <a:latin typeface="Arial"/>
                <a:cs typeface="Calibri"/>
              </a:rPr>
              <a:t>Vocational Guidance &amp; Counseling </a:t>
            </a:r>
            <a:endParaRPr lang="en-US" sz="2000" dirty="0">
              <a:cs typeface="Calibri"/>
            </a:endParaRPr>
          </a:p>
          <a:p>
            <a:pPr marL="342900" indent="-342900">
              <a:buFont typeface="Arial"/>
              <a:buChar char="•"/>
            </a:pPr>
            <a:r>
              <a:rPr lang="en-US" sz="2000" dirty="0">
                <a:latin typeface="Arial"/>
                <a:cs typeface="Calibri"/>
              </a:rPr>
              <a:t>Job Placement &amp; Job Readiness</a:t>
            </a:r>
          </a:p>
          <a:p>
            <a:pPr marL="342900" indent="-342900">
              <a:buFont typeface="Arial"/>
              <a:buChar char="•"/>
            </a:pPr>
            <a:r>
              <a:rPr lang="en-US" sz="2000" dirty="0">
                <a:latin typeface="Arial"/>
                <a:cs typeface="Calibri"/>
              </a:rPr>
              <a:t>College or Vocational Training</a:t>
            </a:r>
          </a:p>
          <a:p>
            <a:pPr marL="342900" indent="-342900">
              <a:buFont typeface="Arial"/>
              <a:buChar char="•"/>
            </a:pPr>
            <a:r>
              <a:rPr lang="en-US" sz="2000" dirty="0">
                <a:latin typeface="Arial"/>
                <a:cs typeface="Calibri"/>
              </a:rPr>
              <a:t>Supported Employment Services</a:t>
            </a:r>
          </a:p>
          <a:p>
            <a:pPr marL="342900" indent="-342900">
              <a:buFont typeface="Arial"/>
              <a:buChar char="•"/>
            </a:pPr>
            <a:r>
              <a:rPr lang="en-US" sz="2000" dirty="0">
                <a:latin typeface="Arial"/>
                <a:cs typeface="Calibri"/>
              </a:rPr>
              <a:t>Benefits Counseling</a:t>
            </a:r>
          </a:p>
          <a:p>
            <a:pPr marL="342900" indent="-342900">
              <a:buFont typeface="Arial"/>
              <a:buChar char="•"/>
            </a:pPr>
            <a:r>
              <a:rPr lang="en-US" sz="2000" dirty="0">
                <a:latin typeface="Arial"/>
                <a:cs typeface="Calibri"/>
              </a:rPr>
              <a:t>Transition Services</a:t>
            </a:r>
          </a:p>
          <a:p>
            <a:pPr marL="342900" indent="-342900">
              <a:buFont typeface="Arial,Sans-Serif"/>
              <a:buChar char="•"/>
            </a:pPr>
            <a:r>
              <a:rPr lang="en-US" sz="2000" dirty="0">
                <a:latin typeface="Arial"/>
                <a:cs typeface="Arial"/>
              </a:rPr>
              <a:t>Skills &amp; On-the-Job Training</a:t>
            </a:r>
          </a:p>
          <a:p>
            <a:pPr marL="342900" indent="-342900">
              <a:buFont typeface="Arial,Sans-Serif"/>
              <a:buChar char="•"/>
            </a:pPr>
            <a:r>
              <a:rPr lang="en-US" sz="2000" dirty="0">
                <a:latin typeface="Arial"/>
                <a:cs typeface="Arial"/>
              </a:rPr>
              <a:t>Job Coaching </a:t>
            </a:r>
          </a:p>
          <a:p>
            <a:pPr marL="342900" indent="-342900">
              <a:buFont typeface="Arial,Sans-Serif"/>
              <a:buChar char="•"/>
            </a:pPr>
            <a:r>
              <a:rPr lang="en-US" sz="2000" dirty="0">
                <a:latin typeface="Arial"/>
                <a:cs typeface="Arial"/>
              </a:rPr>
              <a:t>Transportation</a:t>
            </a:r>
          </a:p>
          <a:p>
            <a:pPr marL="342900" indent="-342900">
              <a:buFont typeface="Arial,Sans-Serif"/>
              <a:buChar char="•"/>
            </a:pPr>
            <a:r>
              <a:rPr lang="en-US" sz="2000" dirty="0">
                <a:latin typeface="Arial"/>
                <a:cs typeface="Arial"/>
              </a:rPr>
              <a:t>Interpreter &amp; Translator Services</a:t>
            </a:r>
          </a:p>
          <a:p>
            <a:pPr marL="342900" indent="-342900">
              <a:buFont typeface="Arial,Sans-Serif"/>
              <a:buChar char="•"/>
            </a:pPr>
            <a:r>
              <a:rPr lang="en-US" sz="2000" dirty="0">
                <a:latin typeface="Arial"/>
                <a:cs typeface="Arial"/>
              </a:rPr>
              <a:t>Assistive Rehabilitation Technology</a:t>
            </a:r>
          </a:p>
          <a:p>
            <a:pPr marL="342900" indent="-342900">
              <a:buFont typeface="Arial,Sans-Serif"/>
              <a:buChar char="•"/>
            </a:pPr>
            <a:r>
              <a:rPr lang="en-US" sz="2000" dirty="0">
                <a:latin typeface="Arial"/>
                <a:cs typeface="Arial"/>
              </a:rPr>
              <a:t>Referral Services</a:t>
            </a:r>
            <a:endParaRPr lang="en-US" dirty="0">
              <a:cs typeface="Calibri" panose="020F0502020204030204"/>
            </a:endParaRPr>
          </a:p>
          <a:p>
            <a:pPr marL="342900" indent="-342900">
              <a:lnSpc>
                <a:spcPct val="150000"/>
              </a:lnSpc>
              <a:buFont typeface="Arial"/>
              <a:buChar char="•"/>
            </a:pPr>
            <a:endParaRPr lang="en-US" sz="2400" dirty="0">
              <a:latin typeface="Arial"/>
              <a:cs typeface="Calibri"/>
            </a:endParaRPr>
          </a:p>
          <a:p>
            <a:endParaRPr lang="en-US" dirty="0">
              <a:cs typeface="Calibri"/>
            </a:endParaRPr>
          </a:p>
        </p:txBody>
      </p:sp>
      <p:graphicFrame>
        <p:nvGraphicFramePr>
          <p:cNvPr id="3" name="Diagram 2">
            <a:extLst>
              <a:ext uri="{FF2B5EF4-FFF2-40B4-BE49-F238E27FC236}">
                <a16:creationId xmlns:a16="http://schemas.microsoft.com/office/drawing/2014/main" id="{00AA1818-AFAA-BC25-FB81-18148E6C4B2B}"/>
              </a:ext>
            </a:extLst>
          </p:cNvPr>
          <p:cNvGraphicFramePr/>
          <p:nvPr>
            <p:extLst>
              <p:ext uri="{D42A27DB-BD31-4B8C-83A1-F6EECF244321}">
                <p14:modId xmlns:p14="http://schemas.microsoft.com/office/powerpoint/2010/main" val="1238496329"/>
              </p:ext>
            </p:extLst>
          </p:nvPr>
        </p:nvGraphicFramePr>
        <p:xfrm>
          <a:off x="6670431" y="1928446"/>
          <a:ext cx="4572000" cy="3657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28" name="TextBox 427">
            <a:extLst>
              <a:ext uri="{FF2B5EF4-FFF2-40B4-BE49-F238E27FC236}">
                <a16:creationId xmlns:a16="http://schemas.microsoft.com/office/drawing/2014/main" id="{30A3AC36-1E9E-3E4F-6156-7DF9AFCA7B00}"/>
              </a:ext>
            </a:extLst>
          </p:cNvPr>
          <p:cNvSpPr txBox="1"/>
          <p:nvPr/>
        </p:nvSpPr>
        <p:spPr>
          <a:xfrm>
            <a:off x="7854462" y="2766618"/>
            <a:ext cx="220393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rgbClr val="FFFFFF"/>
                </a:solidFill>
                <a:latin typeface="Arial"/>
                <a:cs typeface="Calibri"/>
              </a:rPr>
              <a:t>Individuals Served</a:t>
            </a:r>
            <a:endParaRPr lang="en-US" dirty="0">
              <a:solidFill>
                <a:srgbClr val="FFFFFF"/>
              </a:solidFill>
              <a:latin typeface="Arial"/>
              <a:cs typeface="Arial"/>
            </a:endParaRPr>
          </a:p>
        </p:txBody>
      </p:sp>
      <p:sp>
        <p:nvSpPr>
          <p:cNvPr id="429" name="TextBox 428">
            <a:extLst>
              <a:ext uri="{FF2B5EF4-FFF2-40B4-BE49-F238E27FC236}">
                <a16:creationId xmlns:a16="http://schemas.microsoft.com/office/drawing/2014/main" id="{6CC28BAF-4DAC-D054-492A-B8B2F97F3128}"/>
              </a:ext>
            </a:extLst>
          </p:cNvPr>
          <p:cNvSpPr txBox="1"/>
          <p:nvPr/>
        </p:nvSpPr>
        <p:spPr>
          <a:xfrm>
            <a:off x="7690339" y="4014419"/>
            <a:ext cx="253218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rgbClr val="FFFFFF"/>
                </a:solidFill>
                <a:latin typeface="Arial"/>
                <a:cs typeface="Calibri"/>
              </a:rPr>
              <a:t>Exited in Employment</a:t>
            </a:r>
            <a:endParaRPr lang="en-US" dirty="0">
              <a:solidFill>
                <a:srgbClr val="FFFFFF"/>
              </a:solidFill>
              <a:latin typeface="Arial"/>
              <a:cs typeface="Arial"/>
            </a:endParaRPr>
          </a:p>
        </p:txBody>
      </p:sp>
      <p:sp>
        <p:nvSpPr>
          <p:cNvPr id="430" name="TextBox 429">
            <a:extLst>
              <a:ext uri="{FF2B5EF4-FFF2-40B4-BE49-F238E27FC236}">
                <a16:creationId xmlns:a16="http://schemas.microsoft.com/office/drawing/2014/main" id="{3F2D3F73-F947-E389-B149-1C01FEBCEB1A}"/>
              </a:ext>
            </a:extLst>
          </p:cNvPr>
          <p:cNvSpPr txBox="1"/>
          <p:nvPr/>
        </p:nvSpPr>
        <p:spPr>
          <a:xfrm>
            <a:off x="6857999" y="5221923"/>
            <a:ext cx="200464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solidFill>
                  <a:srgbClr val="FFFFFF"/>
                </a:solidFill>
                <a:latin typeface="Arial"/>
                <a:cs typeface="Calibri"/>
              </a:rPr>
              <a:t>Average Wage</a:t>
            </a:r>
            <a:endParaRPr lang="en-US" sz="1600" dirty="0">
              <a:latin typeface="Arial"/>
              <a:cs typeface="Calibri"/>
            </a:endParaRPr>
          </a:p>
        </p:txBody>
      </p:sp>
      <p:sp>
        <p:nvSpPr>
          <p:cNvPr id="431" name="TextBox 430">
            <a:extLst>
              <a:ext uri="{FF2B5EF4-FFF2-40B4-BE49-F238E27FC236}">
                <a16:creationId xmlns:a16="http://schemas.microsoft.com/office/drawing/2014/main" id="{73F55C27-E6D3-A28B-7925-8AE6D4B4A767}"/>
              </a:ext>
            </a:extLst>
          </p:cNvPr>
          <p:cNvSpPr txBox="1"/>
          <p:nvPr/>
        </p:nvSpPr>
        <p:spPr>
          <a:xfrm>
            <a:off x="8862645" y="5221923"/>
            <a:ext cx="250873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solidFill>
                  <a:srgbClr val="FFFFFF"/>
                </a:solidFill>
                <a:latin typeface="Arial"/>
                <a:cs typeface="Calibri"/>
              </a:rPr>
              <a:t>Average Hours Worked</a:t>
            </a:r>
            <a:endParaRPr lang="en-US" sz="1600" dirty="0">
              <a:latin typeface="Arial"/>
              <a:cs typeface="Calibri"/>
            </a:endParaRPr>
          </a:p>
        </p:txBody>
      </p:sp>
    </p:spTree>
    <p:extLst>
      <p:ext uri="{BB962C8B-B14F-4D97-AF65-F5344CB8AC3E}">
        <p14:creationId xmlns:p14="http://schemas.microsoft.com/office/powerpoint/2010/main" val="212737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0352" y="6301395"/>
              <a:ext cx="888042" cy="465165"/>
            </a:xfrm>
            <a:prstGeom prst="rect">
              <a:avLst/>
            </a:prstGeom>
          </p:spPr>
        </p:pic>
      </p:grpSp>
      <p:sp>
        <p:nvSpPr>
          <p:cNvPr id="13" name="Content Placeholder 12">
            <a:extLst>
              <a:ext uri="{FF2B5EF4-FFF2-40B4-BE49-F238E27FC236}">
                <a16:creationId xmlns:a16="http://schemas.microsoft.com/office/drawing/2014/main" id="{25598ECA-3428-C7B5-6356-2DD5266A7CE8}"/>
              </a:ext>
            </a:extLst>
          </p:cNvPr>
          <p:cNvSpPr>
            <a:spLocks noGrp="1"/>
          </p:cNvSpPr>
          <p:nvPr>
            <p:ph idx="1"/>
          </p:nvPr>
        </p:nvSpPr>
        <p:spPr>
          <a:xfrm>
            <a:off x="251375" y="1264215"/>
            <a:ext cx="7669111" cy="4689458"/>
          </a:xfrm>
        </p:spPr>
        <p:txBody>
          <a:bodyPr vert="horz" lIns="91440" tIns="45720" rIns="91440" bIns="45720" rtlCol="0" anchor="t">
            <a:normAutofit/>
          </a:bodyPr>
          <a:lstStyle/>
          <a:p>
            <a:pPr marL="0" indent="0">
              <a:buNone/>
            </a:pPr>
            <a:r>
              <a:rPr lang="en-US" sz="3200" b="1" dirty="0">
                <a:solidFill>
                  <a:srgbClr val="5EB3E4"/>
                </a:solidFill>
                <a:latin typeface="Arial"/>
                <a:ea typeface="+mn-lt"/>
                <a:cs typeface="Arial"/>
              </a:rPr>
              <a:t>Retaining Employment &amp; Talent After Injury or Illness (RETAIN) </a:t>
            </a:r>
            <a:endParaRPr lang="en-US" sz="3200" dirty="0">
              <a:latin typeface="Arial"/>
              <a:cs typeface="Calibri"/>
            </a:endParaRPr>
          </a:p>
          <a:p>
            <a:pPr marL="0" indent="0">
              <a:buNone/>
            </a:pPr>
            <a:endParaRPr lang="en-US" sz="4000" dirty="0">
              <a:latin typeface="Arial"/>
              <a:ea typeface="+mn-lt"/>
              <a:cs typeface="Arial"/>
            </a:endParaRPr>
          </a:p>
          <a:p>
            <a:pPr>
              <a:lnSpc>
                <a:spcPct val="120000"/>
              </a:lnSpc>
            </a:pPr>
            <a:r>
              <a:rPr lang="en-US" sz="1800" dirty="0">
                <a:latin typeface="Arial"/>
                <a:ea typeface="+mn-lt"/>
                <a:cs typeface="Arial"/>
              </a:rPr>
              <a:t>US Department of Labor grant focused on assisting people who have non-work-related injuries or illnesses continue to work.</a:t>
            </a:r>
            <a:r>
              <a:rPr lang="en-US" sz="1800" b="1" dirty="0">
                <a:solidFill>
                  <a:srgbClr val="5EB3E4"/>
                </a:solidFill>
                <a:latin typeface="Arial"/>
                <a:ea typeface="+mn-lt"/>
                <a:cs typeface="Arial"/>
              </a:rPr>
              <a:t> </a:t>
            </a:r>
          </a:p>
          <a:p>
            <a:pPr>
              <a:lnSpc>
                <a:spcPct val="120000"/>
              </a:lnSpc>
            </a:pPr>
            <a:r>
              <a:rPr lang="en-US" sz="1800" dirty="0">
                <a:latin typeface="Arial"/>
                <a:ea typeface="+mn-lt"/>
                <a:cs typeface="Arial"/>
              </a:rPr>
              <a:t>Supports the Commonwealth's commitment to the health and wellbeing of our citizens and economic development. </a:t>
            </a:r>
          </a:p>
          <a:p>
            <a:pPr>
              <a:lnSpc>
                <a:spcPct val="120000"/>
              </a:lnSpc>
            </a:pPr>
            <a:r>
              <a:rPr lang="en-US" sz="1800" dirty="0">
                <a:solidFill>
                  <a:srgbClr val="000000"/>
                </a:solidFill>
                <a:latin typeface="Arial"/>
                <a:ea typeface="+mn-lt"/>
                <a:cs typeface="Arial"/>
              </a:rPr>
              <a:t>Connects Kentuckians to the workforce and reduces their need for long-term federal disability benefits.</a:t>
            </a:r>
          </a:p>
          <a:p>
            <a:pPr marL="457200" indent="-457200"/>
            <a:endParaRPr lang="en-US" sz="2200" dirty="0">
              <a:latin typeface="Arial"/>
              <a:ea typeface="+mn-lt"/>
              <a:cs typeface="Calibri"/>
            </a:endParaRPr>
          </a:p>
        </p:txBody>
      </p:sp>
      <p:sp>
        <p:nvSpPr>
          <p:cNvPr id="11" name="TextBox 10"/>
          <p:cNvSpPr txBox="1"/>
          <p:nvPr/>
        </p:nvSpPr>
        <p:spPr>
          <a:xfrm>
            <a:off x="214142" y="609455"/>
            <a:ext cx="11755120" cy="646331"/>
          </a:xfrm>
          <a:prstGeom prst="rect">
            <a:avLst/>
          </a:prstGeom>
          <a:noFill/>
        </p:spPr>
        <p:txBody>
          <a:bodyPr wrap="square" lIns="91440" tIns="45720" rIns="91440" bIns="45720" rtlCol="0" anchor="t">
            <a:spAutoFit/>
          </a:bodyPr>
          <a:lstStyle/>
          <a:p>
            <a:r>
              <a:rPr lang="en-US" sz="3600" b="1" dirty="0">
                <a:solidFill>
                  <a:srgbClr val="093B60"/>
                </a:solidFill>
                <a:latin typeface="Arial"/>
                <a:cs typeface="Arial"/>
              </a:rPr>
              <a:t>Office of Vocational Rehabilitation</a:t>
            </a:r>
            <a:endParaRPr lang="en-US" sz="3600" b="1" dirty="0">
              <a:solidFill>
                <a:srgbClr val="093B60"/>
              </a:solidFill>
              <a:latin typeface="Arial" panose="020B0604020202020204" pitchFamily="34" charset="0"/>
              <a:cs typeface="Arial" panose="020B0604020202020204" pitchFamily="34" charset="0"/>
            </a:endParaRPr>
          </a:p>
        </p:txBody>
      </p:sp>
      <p:graphicFrame>
        <p:nvGraphicFramePr>
          <p:cNvPr id="31" name="Diagram 30">
            <a:extLst>
              <a:ext uri="{FF2B5EF4-FFF2-40B4-BE49-F238E27FC236}">
                <a16:creationId xmlns:a16="http://schemas.microsoft.com/office/drawing/2014/main" id="{83CA0A98-BB56-E965-8A6E-6A1EA67D92C8}"/>
              </a:ext>
            </a:extLst>
          </p:cNvPr>
          <p:cNvGraphicFramePr/>
          <p:nvPr>
            <p:extLst>
              <p:ext uri="{D42A27DB-BD31-4B8C-83A1-F6EECF244321}">
                <p14:modId xmlns:p14="http://schemas.microsoft.com/office/powerpoint/2010/main" val="4005009772"/>
              </p:ext>
            </p:extLst>
          </p:nvPr>
        </p:nvGraphicFramePr>
        <p:xfrm>
          <a:off x="8217878" y="2244969"/>
          <a:ext cx="3751384" cy="3200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20" name="TextBox 219">
            <a:extLst>
              <a:ext uri="{FF2B5EF4-FFF2-40B4-BE49-F238E27FC236}">
                <a16:creationId xmlns:a16="http://schemas.microsoft.com/office/drawing/2014/main" id="{77F0EE2D-BA6B-94F4-4833-A109234A5D0E}"/>
              </a:ext>
            </a:extLst>
          </p:cNvPr>
          <p:cNvSpPr txBox="1"/>
          <p:nvPr/>
        </p:nvSpPr>
        <p:spPr>
          <a:xfrm>
            <a:off x="9097106" y="3411315"/>
            <a:ext cx="200464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rgbClr val="FFFFFF"/>
                </a:solidFill>
                <a:latin typeface="Arial"/>
                <a:cs typeface="Calibri"/>
              </a:rPr>
              <a:t>Participants</a:t>
            </a:r>
            <a:endParaRPr lang="en-US" dirty="0">
              <a:solidFill>
                <a:srgbClr val="FFFFFF"/>
              </a:solidFill>
              <a:latin typeface="Arial"/>
              <a:cs typeface="Arial"/>
            </a:endParaRPr>
          </a:p>
        </p:txBody>
      </p:sp>
      <p:sp>
        <p:nvSpPr>
          <p:cNvPr id="221" name="TextBox 220">
            <a:extLst>
              <a:ext uri="{FF2B5EF4-FFF2-40B4-BE49-F238E27FC236}">
                <a16:creationId xmlns:a16="http://schemas.microsoft.com/office/drawing/2014/main" id="{32A56197-9902-7A19-B908-CBBA2BDC7753}"/>
              </a:ext>
            </a:extLst>
          </p:cNvPr>
          <p:cNvSpPr txBox="1"/>
          <p:nvPr/>
        </p:nvSpPr>
        <p:spPr>
          <a:xfrm>
            <a:off x="8538103" y="4952926"/>
            <a:ext cx="1207477"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300" dirty="0">
                <a:solidFill>
                  <a:srgbClr val="FFFFFF"/>
                </a:solidFill>
                <a:latin typeface="Arial"/>
                <a:cs typeface="Calibri"/>
              </a:rPr>
              <a:t>Participating </a:t>
            </a:r>
          </a:p>
          <a:p>
            <a:pPr algn="ctr"/>
            <a:r>
              <a:rPr lang="en-US" sz="1300" dirty="0">
                <a:solidFill>
                  <a:srgbClr val="FFFFFF"/>
                </a:solidFill>
                <a:latin typeface="Arial"/>
                <a:cs typeface="Calibri"/>
              </a:rPr>
              <a:t>Counties</a:t>
            </a:r>
          </a:p>
        </p:txBody>
      </p:sp>
      <p:sp>
        <p:nvSpPr>
          <p:cNvPr id="222" name="TextBox 221">
            <a:extLst>
              <a:ext uri="{FF2B5EF4-FFF2-40B4-BE49-F238E27FC236}">
                <a16:creationId xmlns:a16="http://schemas.microsoft.com/office/drawing/2014/main" id="{7D0AC815-FB69-76CD-2800-071F08588B1E}"/>
              </a:ext>
            </a:extLst>
          </p:cNvPr>
          <p:cNvSpPr txBox="1"/>
          <p:nvPr/>
        </p:nvSpPr>
        <p:spPr>
          <a:xfrm>
            <a:off x="10498014" y="4958860"/>
            <a:ext cx="1207477"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300" dirty="0">
                <a:solidFill>
                  <a:srgbClr val="FFFFFF"/>
                </a:solidFill>
                <a:latin typeface="Arial"/>
                <a:cs typeface="Calibri"/>
              </a:rPr>
              <a:t>Return to Work</a:t>
            </a:r>
            <a:endParaRPr lang="en-US" dirty="0">
              <a:latin typeface="Arial"/>
            </a:endParaRPr>
          </a:p>
        </p:txBody>
      </p:sp>
    </p:spTree>
    <p:extLst>
      <p:ext uri="{BB962C8B-B14F-4D97-AF65-F5344CB8AC3E}">
        <p14:creationId xmlns:p14="http://schemas.microsoft.com/office/powerpoint/2010/main" val="3953817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0352" y="6301395"/>
              <a:ext cx="888042" cy="465165"/>
            </a:xfrm>
            <a:prstGeom prst="rect">
              <a:avLst/>
            </a:prstGeom>
          </p:spPr>
        </p:pic>
      </p:grpSp>
      <p:sp>
        <p:nvSpPr>
          <p:cNvPr id="13" name="Content Placeholder 12">
            <a:extLst>
              <a:ext uri="{FF2B5EF4-FFF2-40B4-BE49-F238E27FC236}">
                <a16:creationId xmlns:a16="http://schemas.microsoft.com/office/drawing/2014/main" id="{25598ECA-3428-C7B5-6356-2DD5266A7CE8}"/>
              </a:ext>
            </a:extLst>
          </p:cNvPr>
          <p:cNvSpPr>
            <a:spLocks noGrp="1"/>
          </p:cNvSpPr>
          <p:nvPr>
            <p:ph idx="1"/>
          </p:nvPr>
        </p:nvSpPr>
        <p:spPr>
          <a:xfrm>
            <a:off x="324872" y="1286862"/>
            <a:ext cx="11098924" cy="4617980"/>
          </a:xfrm>
        </p:spPr>
        <p:txBody>
          <a:bodyPr vert="horz" lIns="91440" tIns="45720" rIns="91440" bIns="45720" rtlCol="0" anchor="t">
            <a:normAutofit lnSpcReduction="10000"/>
          </a:bodyPr>
          <a:lstStyle/>
          <a:p>
            <a:pPr marL="0" indent="0">
              <a:lnSpc>
                <a:spcPct val="150000"/>
              </a:lnSpc>
              <a:buNone/>
            </a:pPr>
            <a:r>
              <a:rPr lang="en-US" sz="3000" b="1" dirty="0">
                <a:solidFill>
                  <a:srgbClr val="5EB3E4"/>
                </a:solidFill>
                <a:latin typeface="Arial"/>
                <a:ea typeface="+mn-lt"/>
                <a:cs typeface="Arial"/>
              </a:rPr>
              <a:t>Pre-Employment Services (Pre-ETS) in FY24</a:t>
            </a:r>
            <a:endParaRPr lang="en-US" sz="3000" b="1" dirty="0">
              <a:solidFill>
                <a:srgbClr val="5EB3E4"/>
              </a:solidFill>
              <a:latin typeface="Arial"/>
              <a:cs typeface="Arial"/>
            </a:endParaRPr>
          </a:p>
          <a:p>
            <a:pPr lvl="1">
              <a:lnSpc>
                <a:spcPct val="120000"/>
              </a:lnSpc>
            </a:pPr>
            <a:r>
              <a:rPr lang="en-US" sz="2000" dirty="0">
                <a:latin typeface="Arial"/>
                <a:ea typeface="+mn-lt"/>
                <a:cs typeface="+mn-lt"/>
              </a:rPr>
              <a:t>Assists students with disabilities from age 14 to 21 years old.</a:t>
            </a:r>
          </a:p>
          <a:p>
            <a:pPr lvl="1">
              <a:lnSpc>
                <a:spcPct val="120000"/>
              </a:lnSpc>
            </a:pPr>
            <a:r>
              <a:rPr lang="en-US" sz="2000" dirty="0">
                <a:latin typeface="Arial"/>
                <a:ea typeface="+mn-lt"/>
                <a:cs typeface="+mn-lt"/>
              </a:rPr>
              <a:t>Guides students in exploring careers and gaining experience in work-related activities. </a:t>
            </a:r>
            <a:endParaRPr lang="en-US" sz="2000" dirty="0">
              <a:latin typeface="Arial"/>
              <a:cs typeface="Arial"/>
            </a:endParaRPr>
          </a:p>
          <a:p>
            <a:pPr lvl="1">
              <a:lnSpc>
                <a:spcPct val="120000"/>
              </a:lnSpc>
            </a:pPr>
            <a:r>
              <a:rPr lang="en-US" sz="2000" dirty="0">
                <a:latin typeface="Arial"/>
                <a:cs typeface="Arial"/>
              </a:rPr>
              <a:t>Develops "504 Plans" for students through accommodation services (Section 504 in the Rehabilitation Act).</a:t>
            </a:r>
            <a:endParaRPr lang="en-US" sz="2000" dirty="0">
              <a:latin typeface="Arial"/>
              <a:cs typeface="Calibri"/>
            </a:endParaRPr>
          </a:p>
          <a:p>
            <a:pPr lvl="1">
              <a:lnSpc>
                <a:spcPct val="120000"/>
              </a:lnSpc>
            </a:pPr>
            <a:r>
              <a:rPr lang="en-US" sz="2000" dirty="0">
                <a:latin typeface="Arial"/>
                <a:cs typeface="Calibri"/>
              </a:rPr>
              <a:t> Services include:</a:t>
            </a:r>
          </a:p>
          <a:p>
            <a:pPr lvl="2">
              <a:lnSpc>
                <a:spcPct val="120000"/>
              </a:lnSpc>
            </a:pPr>
            <a:r>
              <a:rPr lang="en-US" sz="1600" dirty="0">
                <a:latin typeface="Arial"/>
                <a:cs typeface="Calibri"/>
              </a:rPr>
              <a:t>Job exploration counseling</a:t>
            </a:r>
          </a:p>
          <a:p>
            <a:pPr lvl="2">
              <a:lnSpc>
                <a:spcPct val="120000"/>
              </a:lnSpc>
            </a:pPr>
            <a:r>
              <a:rPr lang="en-US" sz="1600" dirty="0">
                <a:latin typeface="Arial"/>
                <a:cs typeface="Calibri"/>
              </a:rPr>
              <a:t>Work-based learning experiences</a:t>
            </a:r>
          </a:p>
          <a:p>
            <a:pPr lvl="2">
              <a:lnSpc>
                <a:spcPct val="120000"/>
              </a:lnSpc>
            </a:pPr>
            <a:r>
              <a:rPr lang="en-US" sz="1600" dirty="0">
                <a:latin typeface="Arial"/>
                <a:cs typeface="Calibri"/>
              </a:rPr>
              <a:t>Post-secondary opportunities</a:t>
            </a:r>
          </a:p>
          <a:p>
            <a:pPr lvl="2">
              <a:lnSpc>
                <a:spcPct val="120000"/>
              </a:lnSpc>
            </a:pPr>
            <a:r>
              <a:rPr lang="en-US" sz="1600" dirty="0">
                <a:latin typeface="Arial"/>
                <a:cs typeface="Calibri"/>
              </a:rPr>
              <a:t>Work readiness training</a:t>
            </a:r>
          </a:p>
          <a:p>
            <a:pPr lvl="2">
              <a:lnSpc>
                <a:spcPct val="120000"/>
              </a:lnSpc>
            </a:pPr>
            <a:r>
              <a:rPr lang="en-US" sz="1600" dirty="0">
                <a:latin typeface="Arial"/>
                <a:cs typeface="Calibri"/>
              </a:rPr>
              <a:t>Self-advocacy instruction</a:t>
            </a:r>
          </a:p>
          <a:p>
            <a:pPr lvl="1">
              <a:lnSpc>
                <a:spcPct val="150000"/>
              </a:lnSpc>
            </a:pPr>
            <a:endParaRPr lang="en-US" sz="3500" dirty="0">
              <a:cs typeface="Calibri"/>
            </a:endParaRPr>
          </a:p>
        </p:txBody>
      </p:sp>
      <p:sp>
        <p:nvSpPr>
          <p:cNvPr id="11" name="TextBox 10"/>
          <p:cNvSpPr txBox="1"/>
          <p:nvPr/>
        </p:nvSpPr>
        <p:spPr>
          <a:xfrm>
            <a:off x="213360" y="646041"/>
            <a:ext cx="11755120" cy="646331"/>
          </a:xfrm>
          <a:prstGeom prst="rect">
            <a:avLst/>
          </a:prstGeom>
          <a:noFill/>
        </p:spPr>
        <p:txBody>
          <a:bodyPr wrap="square" lIns="91440" tIns="45720" rIns="91440" bIns="45720" rtlCol="0" anchor="t">
            <a:spAutoFit/>
          </a:bodyPr>
          <a:lstStyle/>
          <a:p>
            <a:r>
              <a:rPr lang="en-US" sz="3600" b="1">
                <a:solidFill>
                  <a:srgbClr val="093B60"/>
                </a:solidFill>
                <a:latin typeface="Arial"/>
                <a:cs typeface="Arial"/>
              </a:rPr>
              <a:t>Office of Vocational Rehabilitation (OVR)</a:t>
            </a:r>
            <a:endParaRPr lang="en-US" sz="3600" b="1">
              <a:solidFill>
                <a:srgbClr val="093B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4952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0352" y="6301395"/>
              <a:ext cx="888042" cy="465165"/>
            </a:xfrm>
            <a:prstGeom prst="rect">
              <a:avLst/>
            </a:prstGeom>
          </p:spPr>
        </p:pic>
      </p:grpSp>
      <p:sp>
        <p:nvSpPr>
          <p:cNvPr id="13" name="Content Placeholder 12">
            <a:extLst>
              <a:ext uri="{FF2B5EF4-FFF2-40B4-BE49-F238E27FC236}">
                <a16:creationId xmlns:a16="http://schemas.microsoft.com/office/drawing/2014/main" id="{25598ECA-3428-C7B5-6356-2DD5266A7CE8}"/>
              </a:ext>
            </a:extLst>
          </p:cNvPr>
          <p:cNvSpPr>
            <a:spLocks noGrp="1"/>
          </p:cNvSpPr>
          <p:nvPr>
            <p:ph idx="1"/>
          </p:nvPr>
        </p:nvSpPr>
        <p:spPr>
          <a:xfrm>
            <a:off x="430705" y="1286862"/>
            <a:ext cx="7751270" cy="4621004"/>
          </a:xfrm>
        </p:spPr>
        <p:txBody>
          <a:bodyPr vert="horz" lIns="91440" tIns="45720" rIns="91440" bIns="45720" rtlCol="0" anchor="t">
            <a:normAutofit/>
          </a:bodyPr>
          <a:lstStyle/>
          <a:p>
            <a:pPr marL="0" indent="0">
              <a:lnSpc>
                <a:spcPct val="110000"/>
              </a:lnSpc>
              <a:buNone/>
            </a:pPr>
            <a:r>
              <a:rPr lang="en-US" sz="3000" b="1" dirty="0">
                <a:solidFill>
                  <a:srgbClr val="5EB3E4"/>
                </a:solidFill>
                <a:latin typeface="Arial"/>
                <a:cs typeface="Arial"/>
              </a:rPr>
              <a:t>Assists adults in obtaining knowledge and skills for employment and economic self-sufficiency. </a:t>
            </a:r>
            <a:endParaRPr lang="en-US" sz="3000" b="1" dirty="0">
              <a:solidFill>
                <a:srgbClr val="5EB3E4"/>
              </a:solidFill>
              <a:latin typeface="Arial" panose="020B0604020202020204" pitchFamily="34" charset="0"/>
              <a:cs typeface="Arial" panose="020B0604020202020204" pitchFamily="34" charset="0"/>
            </a:endParaRPr>
          </a:p>
          <a:p>
            <a:pPr>
              <a:lnSpc>
                <a:spcPct val="120000"/>
              </a:lnSpc>
            </a:pPr>
            <a:r>
              <a:rPr lang="en-US" sz="1800" dirty="0">
                <a:latin typeface="Arial"/>
                <a:cs typeface="Calibri"/>
              </a:rPr>
              <a:t>Assists adults in attaining a secondary school diploma or high-school-equivalency (GED).</a:t>
            </a:r>
            <a:endParaRPr lang="en-US" sz="1800" dirty="0">
              <a:latin typeface="Arial"/>
              <a:cs typeface="Arial"/>
            </a:endParaRPr>
          </a:p>
          <a:p>
            <a:pPr>
              <a:lnSpc>
                <a:spcPct val="120000"/>
              </a:lnSpc>
            </a:pPr>
            <a:r>
              <a:rPr lang="en-US" sz="1800" dirty="0">
                <a:latin typeface="Arial"/>
                <a:cs typeface="Calibri"/>
              </a:rPr>
              <a:t>Helps in transition to postsecondary education and training to include career pathways. </a:t>
            </a:r>
            <a:endParaRPr lang="en-US" sz="1800" dirty="0">
              <a:latin typeface="Arial"/>
              <a:cs typeface="Arial"/>
            </a:endParaRPr>
          </a:p>
          <a:p>
            <a:pPr>
              <a:lnSpc>
                <a:spcPct val="120000"/>
              </a:lnSpc>
            </a:pPr>
            <a:r>
              <a:rPr lang="en-US" sz="1800" dirty="0">
                <a:latin typeface="Arial"/>
                <a:cs typeface="Calibri"/>
              </a:rPr>
              <a:t>Supports individuals who are English language learners. </a:t>
            </a:r>
          </a:p>
          <a:p>
            <a:pPr>
              <a:lnSpc>
                <a:spcPct val="120000"/>
              </a:lnSpc>
            </a:pPr>
            <a:r>
              <a:rPr lang="en-US" sz="1800" dirty="0">
                <a:latin typeface="Arial"/>
                <a:cs typeface="Calibri"/>
              </a:rPr>
              <a:t>Surpassed all U.S. Department of Education goals in FY23.</a:t>
            </a:r>
          </a:p>
          <a:p>
            <a:pPr lvl="1">
              <a:lnSpc>
                <a:spcPct val="150000"/>
              </a:lnSpc>
            </a:pPr>
            <a:endParaRPr lang="en-US" sz="3500" dirty="0">
              <a:cs typeface="Calibri"/>
            </a:endParaRPr>
          </a:p>
        </p:txBody>
      </p:sp>
      <p:sp>
        <p:nvSpPr>
          <p:cNvPr id="11" name="TextBox 10"/>
          <p:cNvSpPr txBox="1"/>
          <p:nvPr/>
        </p:nvSpPr>
        <p:spPr>
          <a:xfrm>
            <a:off x="213360" y="646041"/>
            <a:ext cx="11755120" cy="646331"/>
          </a:xfrm>
          <a:prstGeom prst="rect">
            <a:avLst/>
          </a:prstGeom>
          <a:noFill/>
        </p:spPr>
        <p:txBody>
          <a:bodyPr wrap="square" lIns="91440" tIns="45720" rIns="91440" bIns="45720" rtlCol="0" anchor="t">
            <a:spAutoFit/>
          </a:bodyPr>
          <a:lstStyle/>
          <a:p>
            <a:r>
              <a:rPr lang="en-US" sz="3600" b="1">
                <a:solidFill>
                  <a:srgbClr val="093B60"/>
                </a:solidFill>
                <a:latin typeface="Arial"/>
                <a:cs typeface="Arial"/>
              </a:rPr>
              <a:t>Office of Adult Education (KYAE)</a:t>
            </a:r>
            <a:endParaRPr lang="en-US" sz="3600" b="1">
              <a:solidFill>
                <a:srgbClr val="093B60"/>
              </a:solidFill>
              <a:latin typeface="Arial" panose="020B0604020202020204" pitchFamily="34" charset="0"/>
              <a:cs typeface="Arial" panose="020B0604020202020204" pitchFamily="34" charset="0"/>
            </a:endParaRPr>
          </a:p>
        </p:txBody>
      </p:sp>
      <p:graphicFrame>
        <p:nvGraphicFramePr>
          <p:cNvPr id="3" name="Diagram 2">
            <a:extLst>
              <a:ext uri="{FF2B5EF4-FFF2-40B4-BE49-F238E27FC236}">
                <a16:creationId xmlns:a16="http://schemas.microsoft.com/office/drawing/2014/main" id="{4F996941-5278-F33A-DE12-119425750217}"/>
              </a:ext>
            </a:extLst>
          </p:cNvPr>
          <p:cNvGraphicFramePr/>
          <p:nvPr>
            <p:extLst>
              <p:ext uri="{D42A27DB-BD31-4B8C-83A1-F6EECF244321}">
                <p14:modId xmlns:p14="http://schemas.microsoft.com/office/powerpoint/2010/main" val="2618351315"/>
              </p:ext>
            </p:extLst>
          </p:nvPr>
        </p:nvGraphicFramePr>
        <p:xfrm>
          <a:off x="8393639" y="2357837"/>
          <a:ext cx="3429001" cy="29061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81841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0352" y="6301395"/>
              <a:ext cx="888042" cy="465165"/>
            </a:xfrm>
            <a:prstGeom prst="rect">
              <a:avLst/>
            </a:prstGeom>
          </p:spPr>
        </p:pic>
      </p:grpSp>
      <p:sp>
        <p:nvSpPr>
          <p:cNvPr id="13" name="Content Placeholder 12">
            <a:extLst>
              <a:ext uri="{FF2B5EF4-FFF2-40B4-BE49-F238E27FC236}">
                <a16:creationId xmlns:a16="http://schemas.microsoft.com/office/drawing/2014/main" id="{25598ECA-3428-C7B5-6356-2DD5266A7CE8}"/>
              </a:ext>
            </a:extLst>
          </p:cNvPr>
          <p:cNvSpPr>
            <a:spLocks noGrp="1"/>
          </p:cNvSpPr>
          <p:nvPr>
            <p:ph idx="1"/>
          </p:nvPr>
        </p:nvSpPr>
        <p:spPr>
          <a:xfrm>
            <a:off x="223520" y="1287115"/>
            <a:ext cx="11433537" cy="4700663"/>
          </a:xfrm>
        </p:spPr>
        <p:txBody>
          <a:bodyPr vert="horz" lIns="91440" tIns="45720" rIns="91440" bIns="45720" rtlCol="0" anchor="t">
            <a:normAutofit/>
          </a:bodyPr>
          <a:lstStyle/>
          <a:p>
            <a:pPr marL="0" indent="0">
              <a:lnSpc>
                <a:spcPct val="100000"/>
              </a:lnSpc>
              <a:buNone/>
            </a:pPr>
            <a:r>
              <a:rPr lang="en-US" sz="3000" b="1" dirty="0">
                <a:solidFill>
                  <a:srgbClr val="5EB3E4"/>
                </a:solidFill>
                <a:latin typeface="Arial"/>
                <a:cs typeface="Arial"/>
              </a:rPr>
              <a:t>Putting Kentuckians First Program </a:t>
            </a:r>
            <a:endParaRPr lang="en-US" sz="3000" dirty="0">
              <a:solidFill>
                <a:srgbClr val="000000"/>
              </a:solidFill>
              <a:latin typeface="Calibri"/>
              <a:cs typeface="Calibri"/>
            </a:endParaRPr>
          </a:p>
          <a:p>
            <a:pPr marL="914400" lvl="1">
              <a:lnSpc>
                <a:spcPct val="100000"/>
              </a:lnSpc>
            </a:pPr>
            <a:endParaRPr lang="en-US" dirty="0">
              <a:latin typeface="Arial"/>
              <a:cs typeface="Arial"/>
            </a:endParaRPr>
          </a:p>
          <a:p>
            <a:pPr marL="514350" indent="-285750">
              <a:lnSpc>
                <a:spcPct val="110000"/>
              </a:lnSpc>
            </a:pPr>
            <a:r>
              <a:rPr lang="en-US" sz="2000" dirty="0">
                <a:solidFill>
                  <a:srgbClr val="333333"/>
                </a:solidFill>
                <a:latin typeface="Arial"/>
                <a:ea typeface="Roboto"/>
                <a:cs typeface="Roboto"/>
              </a:rPr>
              <a:t>Uses a county-by-county approach to help current and former inmates become strong candidates for the labor market.</a:t>
            </a:r>
            <a:endParaRPr lang="en-US" sz="2000" dirty="0">
              <a:solidFill>
                <a:srgbClr val="000000"/>
              </a:solidFill>
              <a:latin typeface="Arial"/>
              <a:ea typeface="Roboto"/>
              <a:cs typeface="Arial"/>
            </a:endParaRPr>
          </a:p>
          <a:p>
            <a:pPr marL="514350" indent="-285750">
              <a:lnSpc>
                <a:spcPct val="110000"/>
              </a:lnSpc>
            </a:pPr>
            <a:r>
              <a:rPr lang="en-US" sz="2000" dirty="0">
                <a:solidFill>
                  <a:srgbClr val="333333"/>
                </a:solidFill>
                <a:latin typeface="Arial"/>
                <a:ea typeface="Roboto"/>
                <a:cs typeface="Roboto"/>
              </a:rPr>
              <a:t>Creates workforce pipelines within the judicial system through pre-release skills training, exposure to job opportunities.</a:t>
            </a:r>
          </a:p>
          <a:p>
            <a:pPr marL="514350" indent="-285750">
              <a:lnSpc>
                <a:spcPct val="110000"/>
              </a:lnSpc>
            </a:pPr>
            <a:r>
              <a:rPr lang="en-US" sz="2000" dirty="0">
                <a:solidFill>
                  <a:srgbClr val="333333"/>
                </a:solidFill>
                <a:latin typeface="Arial"/>
                <a:ea typeface="Roboto"/>
                <a:cs typeface="Roboto"/>
              </a:rPr>
              <a:t>Supports employment upon release through connections with businesses and provides post-employment support services to ensure retention.</a:t>
            </a:r>
            <a:endParaRPr lang="en-US" sz="2000" dirty="0">
              <a:solidFill>
                <a:srgbClr val="000000"/>
              </a:solidFill>
              <a:latin typeface="Arial"/>
              <a:ea typeface="Roboto"/>
              <a:cs typeface="Arial"/>
            </a:endParaRPr>
          </a:p>
          <a:p>
            <a:pPr marL="514350" indent="-285750">
              <a:lnSpc>
                <a:spcPct val="110000"/>
              </a:lnSpc>
            </a:pPr>
            <a:r>
              <a:rPr lang="en-US" sz="2000" dirty="0">
                <a:solidFill>
                  <a:srgbClr val="000000"/>
                </a:solidFill>
                <a:latin typeface="Arial"/>
                <a:cs typeface="Arial"/>
              </a:rPr>
              <a:t>58 participating counties.</a:t>
            </a:r>
          </a:p>
          <a:p>
            <a:pPr lvl="1"/>
            <a:endParaRPr lang="en-US" dirty="0">
              <a:solidFill>
                <a:srgbClr val="81AD61"/>
              </a:solidFill>
              <a:latin typeface="Arial"/>
              <a:cs typeface="Arial"/>
            </a:endParaRPr>
          </a:p>
          <a:p>
            <a:pPr marL="457200" lvl="1" indent="0">
              <a:lnSpc>
                <a:spcPct val="150000"/>
              </a:lnSpc>
              <a:buNone/>
            </a:pPr>
            <a:endParaRPr lang="en-US" sz="3500" dirty="0">
              <a:cs typeface="Calibri"/>
            </a:endParaRPr>
          </a:p>
        </p:txBody>
      </p:sp>
      <p:sp>
        <p:nvSpPr>
          <p:cNvPr id="11" name="TextBox 10"/>
          <p:cNvSpPr txBox="1"/>
          <p:nvPr/>
        </p:nvSpPr>
        <p:spPr>
          <a:xfrm>
            <a:off x="213360" y="646041"/>
            <a:ext cx="11755120" cy="646331"/>
          </a:xfrm>
          <a:prstGeom prst="rect">
            <a:avLst/>
          </a:prstGeom>
          <a:noFill/>
        </p:spPr>
        <p:txBody>
          <a:bodyPr wrap="square" lIns="91440" tIns="45720" rIns="91440" bIns="45720" rtlCol="0" anchor="t">
            <a:spAutoFit/>
          </a:bodyPr>
          <a:lstStyle/>
          <a:p>
            <a:r>
              <a:rPr lang="en-US" sz="3600" b="1">
                <a:solidFill>
                  <a:srgbClr val="093B60"/>
                </a:solidFill>
                <a:latin typeface="Arial"/>
                <a:cs typeface="Arial"/>
              </a:rPr>
              <a:t>Office of Adult Education </a:t>
            </a:r>
            <a:endParaRPr lang="en-US" sz="3600" b="1">
              <a:solidFill>
                <a:srgbClr val="093B60"/>
              </a:solidFill>
              <a:latin typeface="Arial" panose="020B0604020202020204" pitchFamily="34" charset="0"/>
              <a:cs typeface="Arial" panose="020B0604020202020204" pitchFamily="34" charset="0"/>
            </a:endParaRPr>
          </a:p>
        </p:txBody>
      </p:sp>
      <p:graphicFrame>
        <p:nvGraphicFramePr>
          <p:cNvPr id="1066" name="Diagram 1065">
            <a:extLst>
              <a:ext uri="{FF2B5EF4-FFF2-40B4-BE49-F238E27FC236}">
                <a16:creationId xmlns:a16="http://schemas.microsoft.com/office/drawing/2014/main" id="{D974EF98-847F-928D-DE3A-A21D7B9EFF09}"/>
              </a:ext>
            </a:extLst>
          </p:cNvPr>
          <p:cNvGraphicFramePr/>
          <p:nvPr>
            <p:extLst>
              <p:ext uri="{D42A27DB-BD31-4B8C-83A1-F6EECF244321}">
                <p14:modId xmlns:p14="http://schemas.microsoft.com/office/powerpoint/2010/main" val="2971147084"/>
              </p:ext>
            </p:extLst>
          </p:nvPr>
        </p:nvGraphicFramePr>
        <p:xfrm>
          <a:off x="7012955" y="3656203"/>
          <a:ext cx="4700905" cy="28777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18030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0352" y="6301395"/>
              <a:ext cx="888042" cy="465165"/>
            </a:xfrm>
            <a:prstGeom prst="rect">
              <a:avLst/>
            </a:prstGeom>
          </p:spPr>
        </p:pic>
      </p:grpSp>
      <p:sp>
        <p:nvSpPr>
          <p:cNvPr id="13" name="Content Placeholder 12">
            <a:extLst>
              <a:ext uri="{FF2B5EF4-FFF2-40B4-BE49-F238E27FC236}">
                <a16:creationId xmlns:a16="http://schemas.microsoft.com/office/drawing/2014/main" id="{25598ECA-3428-C7B5-6356-2DD5266A7CE8}"/>
              </a:ext>
            </a:extLst>
          </p:cNvPr>
          <p:cNvSpPr>
            <a:spLocks noGrp="1"/>
          </p:cNvSpPr>
          <p:nvPr>
            <p:ph idx="1"/>
          </p:nvPr>
        </p:nvSpPr>
        <p:spPr>
          <a:xfrm>
            <a:off x="525113" y="1281932"/>
            <a:ext cx="9666637" cy="4713212"/>
          </a:xfrm>
        </p:spPr>
        <p:txBody>
          <a:bodyPr vert="horz" lIns="91440" tIns="45720" rIns="91440" bIns="45720" rtlCol="0" anchor="t">
            <a:normAutofit fontScale="85000" lnSpcReduction="10000"/>
          </a:bodyPr>
          <a:lstStyle/>
          <a:p>
            <a:pPr marL="0" indent="0">
              <a:lnSpc>
                <a:spcPct val="120000"/>
              </a:lnSpc>
              <a:buNone/>
            </a:pPr>
            <a:r>
              <a:rPr lang="en-US" sz="3200" b="1" dirty="0">
                <a:solidFill>
                  <a:srgbClr val="5EB3E4"/>
                </a:solidFill>
                <a:latin typeface="Arial"/>
                <a:cs typeface="Arial"/>
              </a:rPr>
              <a:t>Connects businesses to workforce services that spark innovative hiring, training, and retaining a workforce.</a:t>
            </a:r>
            <a:endParaRPr lang="en-US" sz="3200" dirty="0"/>
          </a:p>
          <a:p>
            <a:pPr lvl="1">
              <a:lnSpc>
                <a:spcPct val="150000"/>
              </a:lnSpc>
              <a:buFont typeface="Arial" panose="020F0302020204030204"/>
              <a:buChar char="•"/>
            </a:pPr>
            <a:endParaRPr lang="en-US" sz="2100" dirty="0">
              <a:solidFill>
                <a:srgbClr val="093B60"/>
              </a:solidFill>
              <a:latin typeface="Arial"/>
              <a:cs typeface="Arial"/>
            </a:endParaRPr>
          </a:p>
          <a:p>
            <a:pPr lvl="1">
              <a:lnSpc>
                <a:spcPct val="150000"/>
              </a:lnSpc>
              <a:buFont typeface="Arial" panose="020F0302020204030204"/>
              <a:buChar char="•"/>
            </a:pPr>
            <a:r>
              <a:rPr lang="en-US" sz="2100" dirty="0">
                <a:solidFill>
                  <a:srgbClr val="093B60"/>
                </a:solidFill>
                <a:latin typeface="Arial"/>
                <a:cs typeface="Arial"/>
              </a:rPr>
              <a:t>Offers an alternative path to postsecondary education that drives Kentucky's growth and competitiveness.</a:t>
            </a:r>
            <a:endParaRPr lang="en-US" sz="2100" dirty="0"/>
          </a:p>
          <a:p>
            <a:pPr lvl="1">
              <a:lnSpc>
                <a:spcPct val="150000"/>
              </a:lnSpc>
              <a:buFont typeface="Arial" panose="020F0302020204030204"/>
              <a:buChar char="•"/>
            </a:pPr>
            <a:r>
              <a:rPr lang="en-US" sz="2100" dirty="0">
                <a:solidFill>
                  <a:srgbClr val="093B60"/>
                </a:solidFill>
                <a:latin typeface="Arial"/>
                <a:cs typeface="Arial"/>
              </a:rPr>
              <a:t>Aligns programs with community college courses </a:t>
            </a:r>
          </a:p>
          <a:p>
            <a:pPr lvl="1">
              <a:lnSpc>
                <a:spcPct val="150000"/>
              </a:lnSpc>
              <a:buFont typeface="Arial" panose="020F0302020204030204"/>
              <a:buChar char="•"/>
            </a:pPr>
            <a:r>
              <a:rPr lang="en-US" sz="2100" dirty="0">
                <a:solidFill>
                  <a:srgbClr val="093B60"/>
                </a:solidFill>
                <a:latin typeface="Arial"/>
                <a:cs typeface="Arial"/>
              </a:rPr>
              <a:t>Free consultative services for employers include: </a:t>
            </a:r>
            <a:endParaRPr lang="en-US" sz="2100" dirty="0">
              <a:solidFill>
                <a:srgbClr val="093B60"/>
              </a:solidFill>
              <a:latin typeface="Arial" panose="020B0604020202020204" pitchFamily="34" charset="0"/>
              <a:cs typeface="Arial" panose="020B0604020202020204" pitchFamily="34" charset="0"/>
            </a:endParaRPr>
          </a:p>
          <a:p>
            <a:pPr lvl="2">
              <a:lnSpc>
                <a:spcPct val="150000"/>
              </a:lnSpc>
              <a:buFont typeface="Arial" panose="020F0302020204030204"/>
              <a:buChar char="•"/>
            </a:pPr>
            <a:r>
              <a:rPr lang="en-US" sz="2100" dirty="0">
                <a:solidFill>
                  <a:srgbClr val="093B60"/>
                </a:solidFill>
                <a:latin typeface="Arial"/>
                <a:cs typeface="Arial"/>
              </a:rPr>
              <a:t>Recruitment </a:t>
            </a:r>
          </a:p>
          <a:p>
            <a:pPr lvl="2">
              <a:lnSpc>
                <a:spcPct val="150000"/>
              </a:lnSpc>
              <a:buFont typeface="Arial" panose="020F0302020204030204"/>
              <a:buChar char="•"/>
            </a:pPr>
            <a:r>
              <a:rPr lang="en-US" sz="2100" dirty="0">
                <a:solidFill>
                  <a:srgbClr val="093B60"/>
                </a:solidFill>
                <a:latin typeface="Arial"/>
                <a:cs typeface="Arial"/>
              </a:rPr>
              <a:t>Training </a:t>
            </a:r>
            <a:endParaRPr lang="en-US" sz="2100" dirty="0">
              <a:solidFill>
                <a:srgbClr val="093B60"/>
              </a:solidFill>
              <a:latin typeface="Arial" panose="020B0604020202020204" pitchFamily="34" charset="0"/>
              <a:cs typeface="Arial" panose="020B0604020202020204" pitchFamily="34" charset="0"/>
            </a:endParaRPr>
          </a:p>
          <a:p>
            <a:pPr lvl="2">
              <a:lnSpc>
                <a:spcPct val="150000"/>
              </a:lnSpc>
              <a:buFont typeface="Arial" panose="020F0302020204030204"/>
              <a:buChar char="•"/>
            </a:pPr>
            <a:r>
              <a:rPr lang="en-US" sz="2100" dirty="0">
                <a:solidFill>
                  <a:srgbClr val="093B60"/>
                </a:solidFill>
                <a:latin typeface="Arial"/>
                <a:cs typeface="Arial"/>
              </a:rPr>
              <a:t>Upskilling </a:t>
            </a:r>
            <a:endParaRPr lang="en-US" sz="2100" dirty="0">
              <a:solidFill>
                <a:srgbClr val="093B60"/>
              </a:solidFill>
              <a:latin typeface="Arial" panose="020B0604020202020204" pitchFamily="34" charset="0"/>
              <a:cs typeface="Arial" panose="020B0604020202020204" pitchFamily="34" charset="0"/>
            </a:endParaRPr>
          </a:p>
          <a:p>
            <a:pPr lvl="1">
              <a:lnSpc>
                <a:spcPct val="150000"/>
              </a:lnSpc>
              <a:buFont typeface="Arial" panose="020F0302020204030204"/>
              <a:buChar char="•"/>
            </a:pPr>
            <a:endParaRPr lang="en-US" sz="2400" dirty="0">
              <a:solidFill>
                <a:srgbClr val="093B60"/>
              </a:solidFill>
              <a:latin typeface="Arial" panose="020B0604020202020204" pitchFamily="34" charset="0"/>
              <a:cs typeface="Arial" panose="020B0604020202020204" pitchFamily="34" charset="0"/>
            </a:endParaRPr>
          </a:p>
        </p:txBody>
      </p:sp>
      <p:sp>
        <p:nvSpPr>
          <p:cNvPr id="11" name="TextBox 10"/>
          <p:cNvSpPr txBox="1"/>
          <p:nvPr/>
        </p:nvSpPr>
        <p:spPr>
          <a:xfrm>
            <a:off x="213360" y="646041"/>
            <a:ext cx="11755120" cy="646331"/>
          </a:xfrm>
          <a:prstGeom prst="rect">
            <a:avLst/>
          </a:prstGeom>
          <a:noFill/>
        </p:spPr>
        <p:txBody>
          <a:bodyPr wrap="square" lIns="91440" tIns="45720" rIns="91440" bIns="45720" rtlCol="0" anchor="t">
            <a:spAutoFit/>
          </a:bodyPr>
          <a:lstStyle/>
          <a:p>
            <a:r>
              <a:rPr lang="en-US" sz="3600" b="1">
                <a:solidFill>
                  <a:srgbClr val="093B60"/>
                </a:solidFill>
                <a:latin typeface="Arial"/>
                <a:cs typeface="Arial"/>
              </a:rPr>
              <a:t>Office of Employer &amp; Apprenticeship Services</a:t>
            </a:r>
            <a:endParaRPr lang="en-US"/>
          </a:p>
        </p:txBody>
      </p:sp>
      <p:sp>
        <p:nvSpPr>
          <p:cNvPr id="3" name="TextBox 2">
            <a:extLst>
              <a:ext uri="{FF2B5EF4-FFF2-40B4-BE49-F238E27FC236}">
                <a16:creationId xmlns:a16="http://schemas.microsoft.com/office/drawing/2014/main" id="{34CA269A-6FDC-CCEA-43FD-56C4FFD64381}"/>
              </a:ext>
            </a:extLst>
          </p:cNvPr>
          <p:cNvSpPr txBox="1"/>
          <p:nvPr/>
        </p:nvSpPr>
        <p:spPr>
          <a:xfrm>
            <a:off x="3402668" y="4390776"/>
            <a:ext cx="3003176" cy="1422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spcBef>
                <a:spcPts val="500"/>
              </a:spcBef>
              <a:buFont typeface="Arial,Sans-Serif"/>
              <a:buChar char="•"/>
            </a:pPr>
            <a:r>
              <a:rPr lang="en-US" dirty="0">
                <a:solidFill>
                  <a:srgbClr val="093B60"/>
                </a:solidFill>
                <a:latin typeface="Arial"/>
                <a:cs typeface="Arial"/>
              </a:rPr>
              <a:t>Retention Strategies</a:t>
            </a:r>
            <a:endParaRPr lang="en-US" dirty="0">
              <a:latin typeface="Arial"/>
              <a:cs typeface="Arial"/>
            </a:endParaRPr>
          </a:p>
          <a:p>
            <a:pPr marL="285750" indent="-285750">
              <a:lnSpc>
                <a:spcPct val="150000"/>
              </a:lnSpc>
              <a:spcBef>
                <a:spcPts val="500"/>
              </a:spcBef>
              <a:buFont typeface="Arial,Sans-Serif"/>
              <a:buChar char="•"/>
            </a:pPr>
            <a:r>
              <a:rPr lang="en-US" dirty="0">
                <a:solidFill>
                  <a:srgbClr val="093B60"/>
                </a:solidFill>
                <a:latin typeface="Arial"/>
                <a:cs typeface="Arial"/>
              </a:rPr>
              <a:t>Financial Incentives</a:t>
            </a:r>
            <a:endParaRPr lang="en-US" dirty="0">
              <a:latin typeface="Arial"/>
              <a:cs typeface="Arial"/>
            </a:endParaRPr>
          </a:p>
          <a:p>
            <a:pPr marL="285750" indent="-285750">
              <a:lnSpc>
                <a:spcPct val="150000"/>
              </a:lnSpc>
              <a:spcBef>
                <a:spcPts val="500"/>
              </a:spcBef>
              <a:buFont typeface="Arial,Sans-Serif"/>
              <a:buChar char="•"/>
            </a:pPr>
            <a:r>
              <a:rPr lang="en-US" dirty="0">
                <a:solidFill>
                  <a:srgbClr val="093B60"/>
                </a:solidFill>
                <a:latin typeface="Arial"/>
                <a:cs typeface="Arial"/>
              </a:rPr>
              <a:t>Diversity Hiring</a:t>
            </a:r>
            <a:endParaRPr lang="en-US" dirty="0">
              <a:cs typeface="Calibri" panose="020F0502020204030204"/>
            </a:endParaRPr>
          </a:p>
        </p:txBody>
      </p:sp>
      <p:graphicFrame>
        <p:nvGraphicFramePr>
          <p:cNvPr id="5" name="Diagram 4">
            <a:extLst>
              <a:ext uri="{FF2B5EF4-FFF2-40B4-BE49-F238E27FC236}">
                <a16:creationId xmlns:a16="http://schemas.microsoft.com/office/drawing/2014/main" id="{D96339AA-DA14-AA94-F807-9529A4FF956C}"/>
              </a:ext>
            </a:extLst>
          </p:cNvPr>
          <p:cNvGraphicFramePr/>
          <p:nvPr>
            <p:extLst>
              <p:ext uri="{D42A27DB-BD31-4B8C-83A1-F6EECF244321}">
                <p14:modId xmlns:p14="http://schemas.microsoft.com/office/powerpoint/2010/main" val="1135014713"/>
              </p:ext>
            </p:extLst>
          </p:nvPr>
        </p:nvGraphicFramePr>
        <p:xfrm>
          <a:off x="7620000" y="3270414"/>
          <a:ext cx="3785906" cy="26887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12058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0352" y="6301395"/>
              <a:ext cx="888042" cy="465165"/>
            </a:xfrm>
            <a:prstGeom prst="rect">
              <a:avLst/>
            </a:prstGeom>
          </p:spPr>
        </p:pic>
      </p:grpSp>
      <p:sp>
        <p:nvSpPr>
          <p:cNvPr id="13" name="Content Placeholder 12">
            <a:extLst>
              <a:ext uri="{FF2B5EF4-FFF2-40B4-BE49-F238E27FC236}">
                <a16:creationId xmlns:a16="http://schemas.microsoft.com/office/drawing/2014/main" id="{25598ECA-3428-C7B5-6356-2DD5266A7CE8}"/>
              </a:ext>
            </a:extLst>
          </p:cNvPr>
          <p:cNvSpPr>
            <a:spLocks noGrp="1"/>
          </p:cNvSpPr>
          <p:nvPr>
            <p:ph idx="1"/>
          </p:nvPr>
        </p:nvSpPr>
        <p:spPr>
          <a:xfrm>
            <a:off x="630621" y="1480706"/>
            <a:ext cx="11148131" cy="2518050"/>
          </a:xfrm>
        </p:spPr>
        <p:txBody>
          <a:bodyPr vert="horz" lIns="91440" tIns="45720" rIns="91440" bIns="45720" rtlCol="0" anchor="t">
            <a:normAutofit/>
          </a:bodyPr>
          <a:lstStyle/>
          <a:p>
            <a:pPr marL="0" indent="0">
              <a:lnSpc>
                <a:spcPct val="150000"/>
              </a:lnSpc>
              <a:buNone/>
            </a:pPr>
            <a:endParaRPr lang="en-US" b="1" dirty="0">
              <a:solidFill>
                <a:srgbClr val="5EB3E4"/>
              </a:solidFill>
              <a:latin typeface="Arial" panose="020B0604020202020204" pitchFamily="34" charset="0"/>
              <a:cs typeface="Arial" panose="020B0604020202020204" pitchFamily="34" charset="0"/>
            </a:endParaRPr>
          </a:p>
          <a:p>
            <a:pPr lvl="1">
              <a:lnSpc>
                <a:spcPct val="150000"/>
              </a:lnSpc>
              <a:buFont typeface="Arial" panose="020F0302020204030204"/>
              <a:buChar char="•"/>
            </a:pPr>
            <a:endParaRPr lang="en-US" dirty="0">
              <a:solidFill>
                <a:srgbClr val="093B60"/>
              </a:solidFill>
              <a:latin typeface="Arial"/>
              <a:cs typeface="Arial"/>
            </a:endParaRPr>
          </a:p>
        </p:txBody>
      </p:sp>
      <p:sp>
        <p:nvSpPr>
          <p:cNvPr id="11" name="TextBox 10"/>
          <p:cNvSpPr txBox="1"/>
          <p:nvPr/>
        </p:nvSpPr>
        <p:spPr>
          <a:xfrm>
            <a:off x="213360" y="646041"/>
            <a:ext cx="11755120" cy="646331"/>
          </a:xfrm>
          <a:prstGeom prst="rect">
            <a:avLst/>
          </a:prstGeom>
          <a:noFill/>
        </p:spPr>
        <p:txBody>
          <a:bodyPr wrap="square" lIns="91440" tIns="45720" rIns="91440" bIns="45720" rtlCol="0" anchor="t">
            <a:spAutoFit/>
          </a:bodyPr>
          <a:lstStyle/>
          <a:p>
            <a:r>
              <a:rPr lang="en-US" sz="3600" b="1">
                <a:solidFill>
                  <a:srgbClr val="093B60"/>
                </a:solidFill>
                <a:latin typeface="Arial"/>
                <a:cs typeface="Arial"/>
              </a:rPr>
              <a:t>Office of Employer &amp; Apprenticeship Services</a:t>
            </a:r>
            <a:endParaRPr lang="en-US"/>
          </a:p>
        </p:txBody>
      </p:sp>
      <p:sp>
        <p:nvSpPr>
          <p:cNvPr id="5" name="TextBox 4">
            <a:extLst>
              <a:ext uri="{FF2B5EF4-FFF2-40B4-BE49-F238E27FC236}">
                <a16:creationId xmlns:a16="http://schemas.microsoft.com/office/drawing/2014/main" id="{EFBA1DCE-3CAE-2D30-E6EE-445C5D62664C}"/>
              </a:ext>
            </a:extLst>
          </p:cNvPr>
          <p:cNvSpPr txBox="1"/>
          <p:nvPr/>
        </p:nvSpPr>
        <p:spPr>
          <a:xfrm>
            <a:off x="7442790" y="1869558"/>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4" name="Content Placeholder 12">
            <a:extLst>
              <a:ext uri="{FF2B5EF4-FFF2-40B4-BE49-F238E27FC236}">
                <a16:creationId xmlns:a16="http://schemas.microsoft.com/office/drawing/2014/main" id="{7FBF802B-CFE3-4CA0-7665-C790CF9155A8}"/>
              </a:ext>
            </a:extLst>
          </p:cNvPr>
          <p:cNvSpPr txBox="1">
            <a:spLocks/>
          </p:cNvSpPr>
          <p:nvPr/>
        </p:nvSpPr>
        <p:spPr>
          <a:xfrm>
            <a:off x="525114" y="1293137"/>
            <a:ext cx="6917676" cy="470200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3200" b="1" dirty="0">
                <a:solidFill>
                  <a:srgbClr val="5EB3E4"/>
                </a:solidFill>
                <a:latin typeface="Arial"/>
                <a:cs typeface="Arial"/>
              </a:rPr>
              <a:t>Early Childhood Apprenticeships</a:t>
            </a:r>
            <a:endParaRPr lang="en-US" dirty="0">
              <a:solidFill>
                <a:srgbClr val="093B60"/>
              </a:solidFill>
              <a:latin typeface="Arial" panose="020B0604020202020204" pitchFamily="34" charset="0"/>
              <a:cs typeface="Arial" panose="020B0604020202020204" pitchFamily="34" charset="0"/>
            </a:endParaRPr>
          </a:p>
          <a:p>
            <a:pPr>
              <a:lnSpc>
                <a:spcPct val="120000"/>
              </a:lnSpc>
            </a:pPr>
            <a:r>
              <a:rPr lang="en-US" sz="1800" dirty="0">
                <a:solidFill>
                  <a:srgbClr val="093B60"/>
                </a:solidFill>
                <a:latin typeface="Arial"/>
                <a:cs typeface="Arial"/>
              </a:rPr>
              <a:t>Offers apprenticeship programs for Childcare Development Specialists, Early Childhood Instructors, and Early Childhood Administrator Directors.</a:t>
            </a:r>
          </a:p>
          <a:p>
            <a:pPr>
              <a:lnSpc>
                <a:spcPct val="120000"/>
              </a:lnSpc>
            </a:pPr>
            <a:r>
              <a:rPr lang="en-US" sz="1800" dirty="0">
                <a:solidFill>
                  <a:srgbClr val="093B60"/>
                </a:solidFill>
                <a:latin typeface="Arial"/>
                <a:cs typeface="Arial"/>
              </a:rPr>
              <a:t>Sponsored by the Governor's Office of Early Childhood.</a:t>
            </a:r>
          </a:p>
          <a:p>
            <a:pPr>
              <a:lnSpc>
                <a:spcPct val="120000"/>
              </a:lnSpc>
            </a:pPr>
            <a:r>
              <a:rPr lang="en-US" sz="1800" dirty="0">
                <a:solidFill>
                  <a:srgbClr val="093B60"/>
                </a:solidFill>
                <a:latin typeface="Arial"/>
                <a:cs typeface="Arial"/>
              </a:rPr>
              <a:t>Partners with 46 early childhood employers in public pre-K, HeadStart and childcare facilities.</a:t>
            </a:r>
            <a:endParaRPr lang="en-US" sz="1800" dirty="0">
              <a:solidFill>
                <a:srgbClr val="093B60"/>
              </a:solidFill>
              <a:latin typeface="Arial" panose="020B0604020202020204" pitchFamily="34" charset="0"/>
              <a:cs typeface="Arial" panose="020B0604020202020204" pitchFamily="34" charset="0"/>
            </a:endParaRPr>
          </a:p>
          <a:p>
            <a:pPr>
              <a:lnSpc>
                <a:spcPct val="120000"/>
              </a:lnSpc>
            </a:pPr>
            <a:r>
              <a:rPr lang="en-US" sz="1800" dirty="0">
                <a:solidFill>
                  <a:srgbClr val="093B60"/>
                </a:solidFill>
                <a:latin typeface="Arial"/>
                <a:cs typeface="Arial"/>
              </a:rPr>
              <a:t>59 completions since 2022.</a:t>
            </a:r>
            <a:endParaRPr lang="en-US" dirty="0">
              <a:solidFill>
                <a:srgbClr val="093B60"/>
              </a:solidFill>
              <a:latin typeface="Arial" panose="020B0604020202020204" pitchFamily="34" charset="0"/>
              <a:cs typeface="Arial" panose="020B0604020202020204" pitchFamily="34" charset="0"/>
            </a:endParaRPr>
          </a:p>
        </p:txBody>
      </p:sp>
      <p:graphicFrame>
        <p:nvGraphicFramePr>
          <p:cNvPr id="3" name="Diagram 2">
            <a:extLst>
              <a:ext uri="{FF2B5EF4-FFF2-40B4-BE49-F238E27FC236}">
                <a16:creationId xmlns:a16="http://schemas.microsoft.com/office/drawing/2014/main" id="{49B8D4BF-9A36-B26C-36B8-8702877D5F37}"/>
              </a:ext>
            </a:extLst>
          </p:cNvPr>
          <p:cNvGraphicFramePr/>
          <p:nvPr>
            <p:extLst>
              <p:ext uri="{D42A27DB-BD31-4B8C-83A1-F6EECF244321}">
                <p14:modId xmlns:p14="http://schemas.microsoft.com/office/powerpoint/2010/main" val="2687812227"/>
              </p:ext>
            </p:extLst>
          </p:nvPr>
        </p:nvGraphicFramePr>
        <p:xfrm>
          <a:off x="7248459" y="1920517"/>
          <a:ext cx="4418427" cy="33818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62506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0352" y="6301395"/>
              <a:ext cx="888042" cy="465165"/>
            </a:xfrm>
            <a:prstGeom prst="rect">
              <a:avLst/>
            </a:prstGeom>
          </p:spPr>
        </p:pic>
      </p:grpSp>
      <p:sp>
        <p:nvSpPr>
          <p:cNvPr id="13" name="Content Placeholder 12">
            <a:extLst>
              <a:ext uri="{FF2B5EF4-FFF2-40B4-BE49-F238E27FC236}">
                <a16:creationId xmlns:a16="http://schemas.microsoft.com/office/drawing/2014/main" id="{25598ECA-3428-C7B5-6356-2DD5266A7CE8}"/>
              </a:ext>
            </a:extLst>
          </p:cNvPr>
          <p:cNvSpPr>
            <a:spLocks noGrp="1"/>
          </p:cNvSpPr>
          <p:nvPr>
            <p:ph idx="1"/>
          </p:nvPr>
        </p:nvSpPr>
        <p:spPr>
          <a:xfrm>
            <a:off x="282950" y="1292372"/>
            <a:ext cx="11615939" cy="4617980"/>
          </a:xfrm>
        </p:spPr>
        <p:txBody>
          <a:bodyPr vert="horz" lIns="91440" tIns="45720" rIns="91440" bIns="45720" rtlCol="0" anchor="t">
            <a:normAutofit/>
          </a:bodyPr>
          <a:lstStyle/>
          <a:p>
            <a:pPr marL="0" indent="0">
              <a:lnSpc>
                <a:spcPct val="100000"/>
              </a:lnSpc>
              <a:buNone/>
            </a:pPr>
            <a:r>
              <a:rPr lang="en-US" sz="3000" b="1" dirty="0">
                <a:solidFill>
                  <a:srgbClr val="5EB3E4"/>
                </a:solidFill>
                <a:latin typeface="Arial"/>
                <a:cs typeface="Arial"/>
              </a:rPr>
              <a:t>Serves as the Commonwealth's comprehensive </a:t>
            </a:r>
          </a:p>
          <a:p>
            <a:pPr marL="0" indent="0">
              <a:lnSpc>
                <a:spcPct val="100000"/>
              </a:lnSpc>
              <a:buNone/>
            </a:pPr>
            <a:r>
              <a:rPr lang="en-US" sz="3000" b="1" dirty="0">
                <a:solidFill>
                  <a:srgbClr val="5EB3E4"/>
                </a:solidFill>
                <a:latin typeface="Arial"/>
                <a:cs typeface="Arial"/>
              </a:rPr>
              <a:t>workforce system.</a:t>
            </a:r>
            <a:endParaRPr lang="en-US" sz="3000" dirty="0">
              <a:latin typeface="Arial"/>
              <a:ea typeface="+mn-lt"/>
              <a:cs typeface="+mn-lt"/>
            </a:endParaRPr>
          </a:p>
          <a:p>
            <a:pPr marL="457200" lvl="1" indent="0">
              <a:lnSpc>
                <a:spcPct val="150000"/>
              </a:lnSpc>
              <a:buNone/>
            </a:pPr>
            <a:endParaRPr lang="en-US" sz="1800" dirty="0">
              <a:latin typeface="Arial"/>
              <a:cs typeface="Calibri"/>
            </a:endParaRPr>
          </a:p>
          <a:p>
            <a:pPr marL="457200" lvl="1" indent="0">
              <a:lnSpc>
                <a:spcPct val="150000"/>
              </a:lnSpc>
              <a:buNone/>
            </a:pPr>
            <a:r>
              <a:rPr lang="en-US" sz="1800" dirty="0">
                <a:latin typeface="Arial"/>
                <a:cs typeface="Calibri"/>
              </a:rPr>
              <a:t>Services in FY24 Include:</a:t>
            </a:r>
            <a:endParaRPr lang="en-US" sz="1800" dirty="0">
              <a:cs typeface="Calibri" panose="020F0502020204030204"/>
            </a:endParaRPr>
          </a:p>
          <a:p>
            <a:pPr lvl="2">
              <a:lnSpc>
                <a:spcPct val="150000"/>
              </a:lnSpc>
            </a:pPr>
            <a:r>
              <a:rPr lang="en-US" sz="1800" dirty="0">
                <a:latin typeface="Arial"/>
                <a:cs typeface="Arial"/>
              </a:rPr>
              <a:t>Jobs for Veterans State Grant </a:t>
            </a:r>
          </a:p>
          <a:p>
            <a:pPr lvl="2">
              <a:lnSpc>
                <a:spcPct val="150000"/>
              </a:lnSpc>
            </a:pPr>
            <a:r>
              <a:rPr lang="en-US" sz="1800" dirty="0">
                <a:latin typeface="Arial"/>
                <a:cs typeface="Calibri"/>
              </a:rPr>
              <a:t>Wagner-</a:t>
            </a:r>
            <a:r>
              <a:rPr lang="en-US" sz="1800" dirty="0" err="1">
                <a:latin typeface="Arial"/>
                <a:cs typeface="Calibri"/>
              </a:rPr>
              <a:t>Peyser</a:t>
            </a:r>
            <a:r>
              <a:rPr lang="en-US" sz="1800" dirty="0">
                <a:latin typeface="Arial"/>
                <a:cs typeface="Calibri"/>
              </a:rPr>
              <a:t> Act Employment Services</a:t>
            </a:r>
            <a:endParaRPr lang="en-US" sz="1800" dirty="0">
              <a:cs typeface="Calibri"/>
            </a:endParaRPr>
          </a:p>
          <a:p>
            <a:pPr lvl="2">
              <a:lnSpc>
                <a:spcPct val="150000"/>
              </a:lnSpc>
            </a:pPr>
            <a:r>
              <a:rPr lang="en-US" sz="1800" dirty="0">
                <a:latin typeface="Arial"/>
                <a:cs typeface="Calibri"/>
              </a:rPr>
              <a:t>Foreign Labor Certification </a:t>
            </a:r>
          </a:p>
          <a:p>
            <a:pPr lvl="2">
              <a:lnSpc>
                <a:spcPct val="150000"/>
              </a:lnSpc>
            </a:pPr>
            <a:r>
              <a:rPr lang="en-US" sz="1800" dirty="0">
                <a:latin typeface="Arial"/>
                <a:cs typeface="Calibri"/>
              </a:rPr>
              <a:t>Reemployment Services and Eligibility Assessments</a:t>
            </a:r>
            <a:endParaRPr lang="en-US" sz="1800" dirty="0">
              <a:cs typeface="Calibri"/>
            </a:endParaRPr>
          </a:p>
          <a:p>
            <a:pPr marL="628650" lvl="2" indent="0">
              <a:lnSpc>
                <a:spcPct val="150000"/>
              </a:lnSpc>
              <a:buNone/>
            </a:pPr>
            <a:endParaRPr lang="en-US" sz="4800" dirty="0">
              <a:latin typeface="Arial"/>
              <a:cs typeface="Calibri"/>
            </a:endParaRPr>
          </a:p>
          <a:p>
            <a:pPr lvl="1">
              <a:lnSpc>
                <a:spcPct val="150000"/>
              </a:lnSpc>
            </a:pPr>
            <a:endParaRPr lang="en-US" sz="3500" dirty="0">
              <a:cs typeface="Calibri"/>
            </a:endParaRPr>
          </a:p>
        </p:txBody>
      </p:sp>
      <p:sp>
        <p:nvSpPr>
          <p:cNvPr id="11" name="TextBox 10"/>
          <p:cNvSpPr txBox="1"/>
          <p:nvPr/>
        </p:nvSpPr>
        <p:spPr>
          <a:xfrm>
            <a:off x="213360" y="646041"/>
            <a:ext cx="11755120" cy="646331"/>
          </a:xfrm>
          <a:prstGeom prst="rect">
            <a:avLst/>
          </a:prstGeom>
          <a:noFill/>
        </p:spPr>
        <p:txBody>
          <a:bodyPr wrap="square" lIns="91440" tIns="45720" rIns="91440" bIns="45720" rtlCol="0" anchor="t">
            <a:spAutoFit/>
          </a:bodyPr>
          <a:lstStyle/>
          <a:p>
            <a:r>
              <a:rPr lang="en-US" sz="3600" b="1">
                <a:solidFill>
                  <a:srgbClr val="093B60"/>
                </a:solidFill>
                <a:latin typeface="Arial"/>
                <a:cs typeface="Arial"/>
              </a:rPr>
              <a:t>Career Development Office/Kentucky Career Centers</a:t>
            </a:r>
            <a:endParaRPr lang="en-US" sz="3600" b="1">
              <a:solidFill>
                <a:srgbClr val="093B60"/>
              </a:solidFill>
              <a:latin typeface="Arial" panose="020B0604020202020204" pitchFamily="34" charset="0"/>
              <a:cs typeface="Arial" panose="020B0604020202020204" pitchFamily="34" charset="0"/>
            </a:endParaRPr>
          </a:p>
        </p:txBody>
      </p:sp>
      <p:graphicFrame>
        <p:nvGraphicFramePr>
          <p:cNvPr id="3" name="Diagram 2">
            <a:extLst>
              <a:ext uri="{FF2B5EF4-FFF2-40B4-BE49-F238E27FC236}">
                <a16:creationId xmlns:a16="http://schemas.microsoft.com/office/drawing/2014/main" id="{9E3F0476-53B0-363A-AB8C-8AAE348496DB}"/>
              </a:ext>
            </a:extLst>
          </p:cNvPr>
          <p:cNvGraphicFramePr/>
          <p:nvPr>
            <p:extLst>
              <p:ext uri="{D42A27DB-BD31-4B8C-83A1-F6EECF244321}">
                <p14:modId xmlns:p14="http://schemas.microsoft.com/office/powerpoint/2010/main" val="548484915"/>
              </p:ext>
            </p:extLst>
          </p:nvPr>
        </p:nvGraphicFramePr>
        <p:xfrm>
          <a:off x="7249583" y="2055283"/>
          <a:ext cx="4572000" cy="3657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14009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0352" y="6301395"/>
              <a:ext cx="888042" cy="465165"/>
            </a:xfrm>
            <a:prstGeom prst="rect">
              <a:avLst/>
            </a:prstGeom>
          </p:spPr>
        </p:pic>
      </p:grpSp>
      <p:sp>
        <p:nvSpPr>
          <p:cNvPr id="13" name="Content Placeholder 12">
            <a:extLst>
              <a:ext uri="{FF2B5EF4-FFF2-40B4-BE49-F238E27FC236}">
                <a16:creationId xmlns:a16="http://schemas.microsoft.com/office/drawing/2014/main" id="{25598ECA-3428-C7B5-6356-2DD5266A7CE8}"/>
              </a:ext>
            </a:extLst>
          </p:cNvPr>
          <p:cNvSpPr>
            <a:spLocks noGrp="1"/>
          </p:cNvSpPr>
          <p:nvPr>
            <p:ph idx="1"/>
          </p:nvPr>
        </p:nvSpPr>
        <p:spPr>
          <a:xfrm>
            <a:off x="356622" y="1286862"/>
            <a:ext cx="8101578" cy="4617980"/>
          </a:xfrm>
        </p:spPr>
        <p:txBody>
          <a:bodyPr vert="horz" lIns="91440" tIns="45720" rIns="91440" bIns="45720" rtlCol="0" anchor="t">
            <a:normAutofit fontScale="25000" lnSpcReduction="20000"/>
          </a:bodyPr>
          <a:lstStyle/>
          <a:p>
            <a:pPr>
              <a:lnSpc>
                <a:spcPct val="120000"/>
              </a:lnSpc>
              <a:buNone/>
            </a:pPr>
            <a:r>
              <a:rPr lang="en-US" sz="12000" b="1" dirty="0">
                <a:solidFill>
                  <a:srgbClr val="5EB3E4"/>
                </a:solidFill>
                <a:latin typeface="Arial"/>
                <a:cs typeface="Arial"/>
              </a:rPr>
              <a:t>Serves as an advisory board to the Governor on workforce training and development issues. </a:t>
            </a:r>
          </a:p>
          <a:p>
            <a:pPr>
              <a:buNone/>
            </a:pPr>
            <a:endParaRPr lang="en-US" sz="3200" dirty="0">
              <a:solidFill>
                <a:srgbClr val="333333"/>
              </a:solidFill>
              <a:latin typeface="Arial"/>
              <a:cs typeface="Arial"/>
            </a:endParaRPr>
          </a:p>
          <a:p>
            <a:pPr lvl="1">
              <a:lnSpc>
                <a:spcPct val="150000"/>
              </a:lnSpc>
            </a:pPr>
            <a:r>
              <a:rPr lang="en-US" sz="7200" dirty="0">
                <a:latin typeface="Arial" panose="020B0604020202020204" pitchFamily="34" charset="0"/>
                <a:cs typeface="Arial" panose="020B0604020202020204" pitchFamily="34" charset="0"/>
              </a:rPr>
              <a:t>Comprises a 40-member board of Kentucky business leaders, and education, labor, state and local government, and community-based organizations. </a:t>
            </a:r>
          </a:p>
          <a:p>
            <a:pPr lvl="1">
              <a:lnSpc>
                <a:spcPct val="150000"/>
              </a:lnSpc>
            </a:pPr>
            <a:r>
              <a:rPr lang="en-US" sz="7200" dirty="0">
                <a:latin typeface="Arial" panose="020B0604020202020204" pitchFamily="34" charset="0"/>
                <a:ea typeface="+mn-lt"/>
                <a:cs typeface="Arial" panose="020B0604020202020204" pitchFamily="34" charset="0"/>
              </a:rPr>
              <a:t>Assists in developing and executing the Governor’s Workforce Innovation &amp; Opportunity Act (WIOA) State Plan</a:t>
            </a:r>
          </a:p>
          <a:p>
            <a:pPr lvl="1">
              <a:lnSpc>
                <a:spcPct val="150000"/>
              </a:lnSpc>
            </a:pPr>
            <a:r>
              <a:rPr lang="en-US" sz="7200" dirty="0">
                <a:latin typeface="Arial" panose="020B0604020202020204" pitchFamily="34" charset="0"/>
                <a:ea typeface="+mn-lt"/>
                <a:cs typeface="Arial" panose="020B0604020202020204" pitchFamily="34" charset="0"/>
              </a:rPr>
              <a:t>Helps create a statewide vision for workforce development and adopting a plan to move Kentucky forward through workforce training and development. </a:t>
            </a:r>
          </a:p>
          <a:p>
            <a:pPr lvl="1">
              <a:lnSpc>
                <a:spcPct val="150000"/>
              </a:lnSpc>
            </a:pPr>
            <a:endParaRPr lang="en-US" sz="7200" dirty="0">
              <a:latin typeface="Arial" panose="020B0604020202020204" pitchFamily="34" charset="0"/>
              <a:cs typeface="Arial" panose="020B0604020202020204" pitchFamily="34" charset="0"/>
            </a:endParaRPr>
          </a:p>
          <a:p>
            <a:pPr lvl="1">
              <a:lnSpc>
                <a:spcPct val="150000"/>
              </a:lnSpc>
            </a:pPr>
            <a:endParaRPr lang="en-US" sz="3500" dirty="0">
              <a:cs typeface="Calibri"/>
            </a:endParaRPr>
          </a:p>
        </p:txBody>
      </p:sp>
      <p:sp>
        <p:nvSpPr>
          <p:cNvPr id="11" name="TextBox 10"/>
          <p:cNvSpPr txBox="1"/>
          <p:nvPr/>
        </p:nvSpPr>
        <p:spPr>
          <a:xfrm>
            <a:off x="213360" y="646041"/>
            <a:ext cx="11755120" cy="646331"/>
          </a:xfrm>
          <a:prstGeom prst="rect">
            <a:avLst/>
          </a:prstGeom>
          <a:noFill/>
        </p:spPr>
        <p:txBody>
          <a:bodyPr wrap="square" lIns="91440" tIns="45720" rIns="91440" bIns="45720" rtlCol="0" anchor="t">
            <a:spAutoFit/>
          </a:bodyPr>
          <a:lstStyle/>
          <a:p>
            <a:r>
              <a:rPr lang="en-US" sz="3600" b="1">
                <a:solidFill>
                  <a:srgbClr val="093B60"/>
                </a:solidFill>
                <a:latin typeface="Arial"/>
                <a:cs typeface="Arial"/>
              </a:rPr>
              <a:t>Kentucky Workforce Innovation Board </a:t>
            </a:r>
            <a:endParaRPr lang="en-US" sz="3600" b="1">
              <a:solidFill>
                <a:srgbClr val="093B60"/>
              </a:solidFill>
              <a:latin typeface="Arial" panose="020B0604020202020204" pitchFamily="34" charset="0"/>
              <a:cs typeface="Arial" panose="020B0604020202020204" pitchFamily="34" charset="0"/>
            </a:endParaRPr>
          </a:p>
        </p:txBody>
      </p:sp>
      <p:graphicFrame>
        <p:nvGraphicFramePr>
          <p:cNvPr id="5" name="Diagram 4">
            <a:extLst>
              <a:ext uri="{FF2B5EF4-FFF2-40B4-BE49-F238E27FC236}">
                <a16:creationId xmlns:a16="http://schemas.microsoft.com/office/drawing/2014/main" id="{2EA22E90-5D5B-642C-DEBB-A848BDFDD367}"/>
              </a:ext>
            </a:extLst>
          </p:cNvPr>
          <p:cNvGraphicFramePr/>
          <p:nvPr>
            <p:extLst>
              <p:ext uri="{D42A27DB-BD31-4B8C-83A1-F6EECF244321}">
                <p14:modId xmlns:p14="http://schemas.microsoft.com/office/powerpoint/2010/main" val="1402848809"/>
              </p:ext>
            </p:extLst>
          </p:nvPr>
        </p:nvGraphicFramePr>
        <p:xfrm>
          <a:off x="8597778" y="2124817"/>
          <a:ext cx="3241827" cy="30514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8" name="TextBox 37">
            <a:extLst>
              <a:ext uri="{FF2B5EF4-FFF2-40B4-BE49-F238E27FC236}">
                <a16:creationId xmlns:a16="http://schemas.microsoft.com/office/drawing/2014/main" id="{0B53A0D6-E939-C76E-EE9A-73FDBD2A9945}"/>
              </a:ext>
            </a:extLst>
          </p:cNvPr>
          <p:cNvSpPr txBox="1"/>
          <p:nvPr/>
        </p:nvSpPr>
        <p:spPr>
          <a:xfrm>
            <a:off x="8598025" y="2284132"/>
            <a:ext cx="324908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solidFill>
                  <a:srgbClr val="093B60"/>
                </a:solidFill>
                <a:latin typeface="Arial" panose="020B0604020202020204" pitchFamily="34" charset="0"/>
                <a:cs typeface="Arial" panose="020B0604020202020204" pitchFamily="34" charset="0"/>
              </a:rPr>
              <a:t>Four Pillars of WIOA State Plan</a:t>
            </a:r>
          </a:p>
        </p:txBody>
      </p:sp>
    </p:spTree>
    <p:extLst>
      <p:ext uri="{BB962C8B-B14F-4D97-AF65-F5344CB8AC3E}">
        <p14:creationId xmlns:p14="http://schemas.microsoft.com/office/powerpoint/2010/main" val="2871935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0352" y="6301395"/>
              <a:ext cx="888042" cy="465165"/>
            </a:xfrm>
            <a:prstGeom prst="rect">
              <a:avLst/>
            </a:prstGeom>
          </p:spPr>
        </p:pic>
      </p:grpSp>
      <p:sp>
        <p:nvSpPr>
          <p:cNvPr id="13" name="Content Placeholder 12">
            <a:extLst>
              <a:ext uri="{FF2B5EF4-FFF2-40B4-BE49-F238E27FC236}">
                <a16:creationId xmlns:a16="http://schemas.microsoft.com/office/drawing/2014/main" id="{25598ECA-3428-C7B5-6356-2DD5266A7CE8}"/>
              </a:ext>
            </a:extLst>
          </p:cNvPr>
          <p:cNvSpPr>
            <a:spLocks noGrp="1"/>
          </p:cNvSpPr>
          <p:nvPr>
            <p:ph idx="1"/>
          </p:nvPr>
        </p:nvSpPr>
        <p:spPr>
          <a:xfrm>
            <a:off x="302212" y="1292372"/>
            <a:ext cx="7727363" cy="4714510"/>
          </a:xfrm>
        </p:spPr>
        <p:txBody>
          <a:bodyPr vert="horz" lIns="91440" tIns="45720" rIns="91440" bIns="45720" rtlCol="0" anchor="t">
            <a:normAutofit fontScale="92500" lnSpcReduction="10000"/>
          </a:bodyPr>
          <a:lstStyle/>
          <a:p>
            <a:pPr marL="0" indent="0">
              <a:lnSpc>
                <a:spcPct val="100000"/>
              </a:lnSpc>
              <a:buNone/>
            </a:pPr>
            <a:r>
              <a:rPr lang="en-US" sz="3000" b="1" dirty="0">
                <a:solidFill>
                  <a:srgbClr val="5EB3E4"/>
                </a:solidFill>
                <a:latin typeface="Arial"/>
                <a:cs typeface="Arial"/>
              </a:rPr>
              <a:t>Aids several youth and young adult-focused programs and initiatives across the Commonwealth with various partners.</a:t>
            </a:r>
            <a:endParaRPr lang="en-US" sz="3000" dirty="0">
              <a:latin typeface="Arial"/>
              <a:ea typeface="+mn-lt"/>
              <a:cs typeface="+mn-lt"/>
            </a:endParaRPr>
          </a:p>
          <a:p>
            <a:pPr lvl="1">
              <a:lnSpc>
                <a:spcPct val="150000"/>
              </a:lnSpc>
            </a:pPr>
            <a:r>
              <a:rPr lang="en-US" sz="1900" dirty="0">
                <a:latin typeface="Arial" panose="020B0604020202020204" pitchFamily="34" charset="0"/>
                <a:cs typeface="Arial" panose="020B0604020202020204" pitchFamily="34" charset="0"/>
              </a:rPr>
              <a:t>Offers career pathway and supportive services to help youth complete training programs. </a:t>
            </a:r>
          </a:p>
          <a:p>
            <a:pPr lvl="1">
              <a:lnSpc>
                <a:spcPct val="150000"/>
              </a:lnSpc>
            </a:pPr>
            <a:r>
              <a:rPr lang="en-US" sz="1900" dirty="0">
                <a:latin typeface="Arial" panose="020B0604020202020204" pitchFamily="34" charset="0"/>
                <a:cs typeface="Arial" panose="020B0604020202020204" pitchFamily="34" charset="0"/>
              </a:rPr>
              <a:t>Provides youth with work-based learning opportunities and internships through partnerships between Local Workforce Innovation Boards and employers across the state.</a:t>
            </a:r>
          </a:p>
          <a:p>
            <a:pPr lvl="1">
              <a:lnSpc>
                <a:spcPct val="150000"/>
              </a:lnSpc>
            </a:pPr>
            <a:r>
              <a:rPr lang="en-US" sz="1900" dirty="0">
                <a:latin typeface="Arial" panose="020B0604020202020204" pitchFamily="34" charset="0"/>
                <a:cs typeface="Arial" panose="020B0604020202020204" pitchFamily="34" charset="0"/>
              </a:rPr>
              <a:t>Assists youth with mental health support through comprehensive guidance and counseling. </a:t>
            </a:r>
          </a:p>
          <a:p>
            <a:pPr lvl="1">
              <a:lnSpc>
                <a:spcPct val="150000"/>
              </a:lnSpc>
            </a:pPr>
            <a:r>
              <a:rPr lang="en-US" sz="1900" dirty="0">
                <a:latin typeface="Arial" panose="020B0604020202020204" pitchFamily="34" charset="0"/>
                <a:cs typeface="Arial" panose="020B0604020202020204" pitchFamily="34" charset="0"/>
              </a:rPr>
              <a:t>Supports essential leadership and skills development.</a:t>
            </a:r>
          </a:p>
          <a:p>
            <a:pPr lvl="2">
              <a:lnSpc>
                <a:spcPct val="150000"/>
              </a:lnSpc>
            </a:pPr>
            <a:endParaRPr lang="en-US" dirty="0">
              <a:latin typeface="Arial" panose="020B0604020202020204" pitchFamily="34" charset="0"/>
              <a:cs typeface="Arial" panose="020B0604020202020204" pitchFamily="34" charset="0"/>
            </a:endParaRPr>
          </a:p>
          <a:p>
            <a:pPr marL="457200" lvl="1" indent="0">
              <a:lnSpc>
                <a:spcPct val="150000"/>
              </a:lnSpc>
              <a:buNone/>
            </a:pPr>
            <a:endParaRPr lang="en-US" sz="3200" dirty="0">
              <a:cs typeface="Calibri"/>
            </a:endParaRPr>
          </a:p>
          <a:p>
            <a:pPr lvl="1">
              <a:lnSpc>
                <a:spcPct val="150000"/>
              </a:lnSpc>
            </a:pPr>
            <a:endParaRPr lang="en-US" sz="3500" dirty="0">
              <a:cs typeface="Calibri"/>
            </a:endParaRPr>
          </a:p>
          <a:p>
            <a:pPr lvl="2">
              <a:lnSpc>
                <a:spcPct val="150000"/>
              </a:lnSpc>
            </a:pPr>
            <a:endParaRPr lang="en-US" sz="3100" dirty="0">
              <a:cs typeface="Calibri"/>
            </a:endParaRPr>
          </a:p>
          <a:p>
            <a:pPr marL="457200" lvl="1" indent="0">
              <a:lnSpc>
                <a:spcPct val="150000"/>
              </a:lnSpc>
              <a:buNone/>
            </a:pPr>
            <a:endParaRPr lang="en-US" sz="3100" dirty="0">
              <a:cs typeface="Calibri"/>
            </a:endParaRPr>
          </a:p>
          <a:p>
            <a:pPr lvl="1">
              <a:lnSpc>
                <a:spcPct val="150000"/>
              </a:lnSpc>
            </a:pPr>
            <a:endParaRPr lang="en-US" sz="3500" dirty="0">
              <a:cs typeface="Calibri"/>
            </a:endParaRPr>
          </a:p>
        </p:txBody>
      </p:sp>
      <p:sp>
        <p:nvSpPr>
          <p:cNvPr id="11" name="TextBox 10"/>
          <p:cNvSpPr txBox="1"/>
          <p:nvPr/>
        </p:nvSpPr>
        <p:spPr>
          <a:xfrm>
            <a:off x="213360" y="646041"/>
            <a:ext cx="11755120" cy="646331"/>
          </a:xfrm>
          <a:prstGeom prst="rect">
            <a:avLst/>
          </a:prstGeom>
          <a:noFill/>
        </p:spPr>
        <p:txBody>
          <a:bodyPr wrap="square" lIns="91440" tIns="45720" rIns="91440" bIns="45720" rtlCol="0" anchor="t">
            <a:spAutoFit/>
          </a:bodyPr>
          <a:lstStyle/>
          <a:p>
            <a:r>
              <a:rPr lang="en-US" sz="3600" b="1" dirty="0">
                <a:solidFill>
                  <a:srgbClr val="093B60"/>
                </a:solidFill>
                <a:latin typeface="Arial"/>
                <a:cs typeface="Arial"/>
              </a:rPr>
              <a:t>Youth Services</a:t>
            </a:r>
            <a:endParaRPr lang="en-US" sz="3600" b="1" dirty="0">
              <a:solidFill>
                <a:srgbClr val="093B6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F3F3CEAC-8E32-9C80-4AC9-A9DEE55CC45A}"/>
              </a:ext>
            </a:extLst>
          </p:cNvPr>
          <p:cNvPicPr>
            <a:picLocks noChangeAspect="1"/>
          </p:cNvPicPr>
          <p:nvPr/>
        </p:nvPicPr>
        <p:blipFill>
          <a:blip r:embed="rId4"/>
          <a:stretch>
            <a:fillRect/>
          </a:stretch>
        </p:blipFill>
        <p:spPr>
          <a:xfrm>
            <a:off x="7642793" y="2243813"/>
            <a:ext cx="4070792" cy="2370374"/>
          </a:xfrm>
          <a:prstGeom prst="rect">
            <a:avLst/>
          </a:prstGeom>
        </p:spPr>
      </p:pic>
    </p:spTree>
    <p:extLst>
      <p:ext uri="{BB962C8B-B14F-4D97-AF65-F5344CB8AC3E}">
        <p14:creationId xmlns:p14="http://schemas.microsoft.com/office/powerpoint/2010/main" val="1684469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0352" y="6301395"/>
              <a:ext cx="888042" cy="465165"/>
            </a:xfrm>
            <a:prstGeom prst="rect">
              <a:avLst/>
            </a:prstGeom>
          </p:spPr>
        </p:pic>
      </p:grpSp>
      <p:sp>
        <p:nvSpPr>
          <p:cNvPr id="14" name="TextBox 13"/>
          <p:cNvSpPr txBox="1"/>
          <p:nvPr/>
        </p:nvSpPr>
        <p:spPr>
          <a:xfrm>
            <a:off x="213360" y="646041"/>
            <a:ext cx="11755120" cy="646331"/>
          </a:xfrm>
          <a:prstGeom prst="rect">
            <a:avLst/>
          </a:prstGeom>
          <a:noFill/>
        </p:spPr>
        <p:txBody>
          <a:bodyPr wrap="square" rtlCol="0">
            <a:spAutoFit/>
          </a:bodyPr>
          <a:lstStyle/>
          <a:p>
            <a:r>
              <a:rPr lang="en-US" sz="3600" b="1">
                <a:solidFill>
                  <a:srgbClr val="093B60"/>
                </a:solidFill>
                <a:latin typeface="Arial" panose="020B0604020202020204" pitchFamily="34" charset="0"/>
                <a:cs typeface="Arial" panose="020B0604020202020204" pitchFamily="34" charset="0"/>
              </a:rPr>
              <a:t>Presenters </a:t>
            </a:r>
          </a:p>
        </p:txBody>
      </p:sp>
      <p:sp>
        <p:nvSpPr>
          <p:cNvPr id="12" name="TextBox 11">
            <a:extLst>
              <a:ext uri="{FF2B5EF4-FFF2-40B4-BE49-F238E27FC236}">
                <a16:creationId xmlns:a16="http://schemas.microsoft.com/office/drawing/2014/main" id="{C886C30A-4241-49BF-9C9B-2D512ED6D19B}"/>
              </a:ext>
            </a:extLst>
          </p:cNvPr>
          <p:cNvSpPr txBox="1"/>
          <p:nvPr/>
        </p:nvSpPr>
        <p:spPr>
          <a:xfrm>
            <a:off x="770021" y="1384175"/>
            <a:ext cx="10128350" cy="5201424"/>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endParaRPr lang="en-US" sz="3000" b="1" dirty="0">
              <a:solidFill>
                <a:srgbClr val="093B60"/>
              </a:solidFill>
              <a:latin typeface="Arial"/>
              <a:cs typeface="Arial"/>
            </a:endParaRPr>
          </a:p>
          <a:p>
            <a:pPr marL="285750" indent="-285750">
              <a:buFont typeface="Arial" panose="020B0604020202020204" pitchFamily="34" charset="0"/>
              <a:buChar char="•"/>
            </a:pPr>
            <a:r>
              <a:rPr lang="en-US" sz="3000" b="1" dirty="0">
                <a:solidFill>
                  <a:srgbClr val="093B60"/>
                </a:solidFill>
                <a:latin typeface="Arial"/>
                <a:cs typeface="Arial"/>
              </a:rPr>
              <a:t>Jamie Link</a:t>
            </a:r>
            <a:r>
              <a:rPr lang="en-US" sz="3000" dirty="0">
                <a:solidFill>
                  <a:srgbClr val="093B60"/>
                </a:solidFill>
                <a:latin typeface="Arial"/>
                <a:cs typeface="Arial"/>
              </a:rPr>
              <a:t>, Secretary</a:t>
            </a:r>
          </a:p>
          <a:p>
            <a:pPr marL="285750" indent="-285750">
              <a:buFont typeface="Arial" panose="020B0604020202020204" pitchFamily="34" charset="0"/>
              <a:buChar char="•"/>
            </a:pPr>
            <a:endParaRPr lang="en-US" sz="3000" dirty="0">
              <a:solidFill>
                <a:srgbClr val="093B60"/>
              </a:solidFill>
              <a:latin typeface="Arial" panose="020B0604020202020204" pitchFamily="34" charset="0"/>
              <a:cs typeface="Arial" panose="020B0604020202020204" pitchFamily="34" charset="0"/>
            </a:endParaRPr>
          </a:p>
          <a:p>
            <a:pPr marL="285750" indent="-285750">
              <a:buFont typeface="Arial,Sans-Serif" panose="020B0604020202020204" pitchFamily="34" charset="0"/>
              <a:buChar char="•"/>
            </a:pPr>
            <a:r>
              <a:rPr lang="en-US" sz="3000" b="1" dirty="0">
                <a:solidFill>
                  <a:srgbClr val="093B60"/>
                </a:solidFill>
                <a:latin typeface="Arial"/>
                <a:cs typeface="Arial"/>
              </a:rPr>
              <a:t>Beth </a:t>
            </a:r>
            <a:r>
              <a:rPr lang="en-US" sz="3000" b="1" dirty="0" err="1">
                <a:solidFill>
                  <a:srgbClr val="093B60"/>
                </a:solidFill>
                <a:latin typeface="Arial"/>
                <a:cs typeface="Arial"/>
              </a:rPr>
              <a:t>Brinly</a:t>
            </a:r>
            <a:r>
              <a:rPr lang="en-US" sz="3000" dirty="0">
                <a:solidFill>
                  <a:srgbClr val="093B60"/>
                </a:solidFill>
                <a:latin typeface="Arial"/>
                <a:cs typeface="Arial"/>
              </a:rPr>
              <a:t>, Deputy Secretary &amp; Acting Commissioner, Department of Workforce Development</a:t>
            </a:r>
            <a:endParaRPr lang="en-US" sz="3000" dirty="0">
              <a:solidFill>
                <a:srgbClr val="000000"/>
              </a:solidFill>
              <a:latin typeface="Arial"/>
              <a:cs typeface="Arial"/>
            </a:endParaRPr>
          </a:p>
          <a:p>
            <a:pPr marL="285750" indent="-285750">
              <a:buFont typeface="Arial,Sans-Serif" panose="020B0604020202020204" pitchFamily="34" charset="0"/>
              <a:buChar char="•"/>
            </a:pPr>
            <a:endParaRPr lang="en-US" sz="3000" dirty="0">
              <a:solidFill>
                <a:srgbClr val="093B60"/>
              </a:solidFill>
              <a:latin typeface="Arial"/>
              <a:cs typeface="Arial"/>
            </a:endParaRPr>
          </a:p>
          <a:p>
            <a:pPr marL="285750" indent="-285750">
              <a:buFont typeface="Arial,Sans-Serif" panose="020B0604020202020204" pitchFamily="34" charset="0"/>
              <a:buChar char="•"/>
            </a:pPr>
            <a:r>
              <a:rPr lang="en-US" sz="3000" b="1" dirty="0">
                <a:solidFill>
                  <a:srgbClr val="093B60"/>
                </a:solidFill>
                <a:latin typeface="Arial"/>
                <a:cs typeface="Arial"/>
              </a:rPr>
              <a:t>Jorden Jones</a:t>
            </a:r>
            <a:r>
              <a:rPr lang="en-US" sz="3000" dirty="0">
                <a:solidFill>
                  <a:srgbClr val="093B60"/>
                </a:solidFill>
                <a:latin typeface="Arial"/>
                <a:cs typeface="Arial"/>
              </a:rPr>
              <a:t>, Executive Director, Office of Legislative Services</a:t>
            </a:r>
            <a:endParaRPr lang="en-US" sz="3000" dirty="0">
              <a:solidFill>
                <a:srgbClr val="093B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300" dirty="0">
              <a:solidFill>
                <a:srgbClr val="093B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300" dirty="0">
              <a:solidFill>
                <a:srgbClr val="093B60"/>
              </a:solidFill>
              <a:latin typeface="Arial" panose="020B0604020202020204" pitchFamily="34" charset="0"/>
              <a:cs typeface="Arial" panose="020B0604020202020204" pitchFamily="34" charset="0"/>
            </a:endParaRPr>
          </a:p>
          <a:p>
            <a:endParaRPr lang="en-US" sz="2300" dirty="0">
              <a:solidFill>
                <a:srgbClr val="093B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300" dirty="0">
              <a:solidFill>
                <a:srgbClr val="093B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9654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0352" y="6301395"/>
              <a:ext cx="888042" cy="465165"/>
            </a:xfrm>
            <a:prstGeom prst="rect">
              <a:avLst/>
            </a:prstGeom>
          </p:spPr>
        </p:pic>
      </p:grpSp>
      <p:sp>
        <p:nvSpPr>
          <p:cNvPr id="13" name="Content Placeholder 12">
            <a:extLst>
              <a:ext uri="{FF2B5EF4-FFF2-40B4-BE49-F238E27FC236}">
                <a16:creationId xmlns:a16="http://schemas.microsoft.com/office/drawing/2014/main" id="{25598ECA-3428-C7B5-6356-2DD5266A7CE8}"/>
              </a:ext>
            </a:extLst>
          </p:cNvPr>
          <p:cNvSpPr>
            <a:spLocks noGrp="1"/>
          </p:cNvSpPr>
          <p:nvPr>
            <p:ph idx="1"/>
          </p:nvPr>
        </p:nvSpPr>
        <p:spPr>
          <a:xfrm>
            <a:off x="213361" y="1369798"/>
            <a:ext cx="6911340" cy="4617980"/>
          </a:xfrm>
        </p:spPr>
        <p:txBody>
          <a:bodyPr vert="horz" lIns="91440" tIns="45720" rIns="91440" bIns="45720" rtlCol="0" anchor="t">
            <a:normAutofit/>
          </a:bodyPr>
          <a:lstStyle/>
          <a:p>
            <a:pPr>
              <a:buNone/>
            </a:pPr>
            <a:r>
              <a:rPr lang="en-US" sz="3000" b="1" dirty="0">
                <a:solidFill>
                  <a:srgbClr val="5EB3E4"/>
                </a:solidFill>
                <a:latin typeface="Arial"/>
                <a:cs typeface="Arial"/>
              </a:rPr>
              <a:t>Everybody Counts Initiative</a:t>
            </a:r>
          </a:p>
          <a:p>
            <a:pPr lvl="1">
              <a:lnSpc>
                <a:spcPct val="150000"/>
              </a:lnSpc>
            </a:pPr>
            <a:endParaRPr lang="en-US" sz="1800" dirty="0">
              <a:latin typeface="Arial" panose="020B0604020202020204" pitchFamily="34" charset="0"/>
              <a:cs typeface="Arial" panose="020B0604020202020204" pitchFamily="34" charset="0"/>
            </a:endParaRPr>
          </a:p>
          <a:p>
            <a:pPr lvl="1">
              <a:lnSpc>
                <a:spcPct val="150000"/>
              </a:lnSpc>
            </a:pPr>
            <a:r>
              <a:rPr lang="en-US" sz="1800" dirty="0">
                <a:latin typeface="Arial" panose="020B0604020202020204" pitchFamily="34" charset="0"/>
                <a:cs typeface="Arial" panose="020B0604020202020204" pitchFamily="34" charset="0"/>
              </a:rPr>
              <a:t>Provides over 2,000 eligible young adults with over 100 career and education exploration activities and events.</a:t>
            </a:r>
          </a:p>
          <a:p>
            <a:pPr lvl="1">
              <a:lnSpc>
                <a:spcPct val="150000"/>
              </a:lnSpc>
            </a:pPr>
            <a:r>
              <a:rPr lang="en-US" sz="1800" dirty="0">
                <a:latin typeface="Arial" panose="020B0604020202020204" pitchFamily="34" charset="0"/>
                <a:cs typeface="Arial" panose="020B0604020202020204" pitchFamily="34" charset="0"/>
              </a:rPr>
              <a:t>Partners with 15 businesses to assist young adults with employment opportunities post-high school. </a:t>
            </a:r>
          </a:p>
          <a:p>
            <a:pPr lvl="1">
              <a:lnSpc>
                <a:spcPct val="150000"/>
              </a:lnSpc>
            </a:pPr>
            <a:r>
              <a:rPr lang="en-US" sz="1800" dirty="0">
                <a:latin typeface="Arial" panose="020B0604020202020204" pitchFamily="34" charset="0"/>
                <a:cs typeface="Arial" panose="020B0604020202020204" pitchFamily="34" charset="0"/>
              </a:rPr>
              <a:t>Awards funding to support over 500 scholarships.</a:t>
            </a:r>
          </a:p>
          <a:p>
            <a:pPr lvl="1">
              <a:lnSpc>
                <a:spcPct val="150000"/>
              </a:lnSpc>
            </a:pPr>
            <a:r>
              <a:rPr lang="en-US" sz="1800" dirty="0">
                <a:latin typeface="Arial" panose="020B0604020202020204" pitchFamily="34" charset="0"/>
                <a:cs typeface="Arial" panose="020B0604020202020204" pitchFamily="34" charset="0"/>
              </a:rPr>
              <a:t>Removes barriers for students to enter post-secondary education.</a:t>
            </a:r>
          </a:p>
          <a:p>
            <a:pPr lvl="2">
              <a:lnSpc>
                <a:spcPct val="150000"/>
              </a:lnSpc>
            </a:pPr>
            <a:endParaRPr lang="en-US" dirty="0">
              <a:cs typeface="Calibri"/>
            </a:endParaRPr>
          </a:p>
          <a:p>
            <a:pPr marL="457200" lvl="1" indent="0">
              <a:lnSpc>
                <a:spcPct val="150000"/>
              </a:lnSpc>
              <a:buNone/>
            </a:pPr>
            <a:endParaRPr lang="en-US" sz="3200" dirty="0">
              <a:cs typeface="Calibri"/>
            </a:endParaRPr>
          </a:p>
          <a:p>
            <a:pPr lvl="1">
              <a:lnSpc>
                <a:spcPct val="150000"/>
              </a:lnSpc>
            </a:pPr>
            <a:endParaRPr lang="en-US" sz="3500" dirty="0">
              <a:cs typeface="Calibri"/>
            </a:endParaRPr>
          </a:p>
          <a:p>
            <a:pPr lvl="2">
              <a:lnSpc>
                <a:spcPct val="150000"/>
              </a:lnSpc>
            </a:pPr>
            <a:endParaRPr lang="en-US" sz="3100" dirty="0">
              <a:cs typeface="Calibri"/>
            </a:endParaRPr>
          </a:p>
          <a:p>
            <a:pPr marL="457200" lvl="1" indent="0">
              <a:lnSpc>
                <a:spcPct val="150000"/>
              </a:lnSpc>
              <a:buNone/>
            </a:pPr>
            <a:endParaRPr lang="en-US" sz="3100" dirty="0">
              <a:cs typeface="Calibri"/>
            </a:endParaRPr>
          </a:p>
          <a:p>
            <a:pPr lvl="1">
              <a:lnSpc>
                <a:spcPct val="150000"/>
              </a:lnSpc>
            </a:pPr>
            <a:endParaRPr lang="en-US" sz="3500" dirty="0">
              <a:cs typeface="Calibri"/>
            </a:endParaRPr>
          </a:p>
        </p:txBody>
      </p:sp>
      <p:sp>
        <p:nvSpPr>
          <p:cNvPr id="11" name="TextBox 10"/>
          <p:cNvSpPr txBox="1"/>
          <p:nvPr/>
        </p:nvSpPr>
        <p:spPr>
          <a:xfrm>
            <a:off x="213360" y="646041"/>
            <a:ext cx="11755120" cy="646331"/>
          </a:xfrm>
          <a:prstGeom prst="rect">
            <a:avLst/>
          </a:prstGeom>
          <a:noFill/>
        </p:spPr>
        <p:txBody>
          <a:bodyPr wrap="square" lIns="91440" tIns="45720" rIns="91440" bIns="45720" rtlCol="0" anchor="t">
            <a:spAutoFit/>
          </a:bodyPr>
          <a:lstStyle/>
          <a:p>
            <a:r>
              <a:rPr lang="en-US" sz="3600" b="1" dirty="0">
                <a:solidFill>
                  <a:srgbClr val="093B60"/>
                </a:solidFill>
                <a:latin typeface="Arial"/>
                <a:cs typeface="Arial"/>
              </a:rPr>
              <a:t>Youth Services</a:t>
            </a:r>
          </a:p>
        </p:txBody>
      </p:sp>
      <p:pic>
        <p:nvPicPr>
          <p:cNvPr id="14" name="Picture 13">
            <a:extLst>
              <a:ext uri="{FF2B5EF4-FFF2-40B4-BE49-F238E27FC236}">
                <a16:creationId xmlns:a16="http://schemas.microsoft.com/office/drawing/2014/main" id="{3617B015-5939-315E-ED3D-B69E90E00719}"/>
              </a:ext>
            </a:extLst>
          </p:cNvPr>
          <p:cNvPicPr>
            <a:picLocks noChangeAspect="1"/>
          </p:cNvPicPr>
          <p:nvPr/>
        </p:nvPicPr>
        <p:blipFill>
          <a:blip r:embed="rId4"/>
          <a:stretch>
            <a:fillRect/>
          </a:stretch>
        </p:blipFill>
        <p:spPr>
          <a:xfrm>
            <a:off x="7381089" y="2180052"/>
            <a:ext cx="4147560" cy="2497896"/>
          </a:xfrm>
          <a:prstGeom prst="rect">
            <a:avLst/>
          </a:prstGeom>
        </p:spPr>
      </p:pic>
    </p:spTree>
    <p:extLst>
      <p:ext uri="{BB962C8B-B14F-4D97-AF65-F5344CB8AC3E}">
        <p14:creationId xmlns:p14="http://schemas.microsoft.com/office/powerpoint/2010/main" val="1014229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0352" y="6301395"/>
              <a:ext cx="888042" cy="465165"/>
            </a:xfrm>
            <a:prstGeom prst="rect">
              <a:avLst/>
            </a:prstGeom>
          </p:spPr>
        </p:pic>
      </p:grpSp>
      <p:sp>
        <p:nvSpPr>
          <p:cNvPr id="13" name="Content Placeholder 12">
            <a:extLst>
              <a:ext uri="{FF2B5EF4-FFF2-40B4-BE49-F238E27FC236}">
                <a16:creationId xmlns:a16="http://schemas.microsoft.com/office/drawing/2014/main" id="{25598ECA-3428-C7B5-6356-2DD5266A7CE8}"/>
              </a:ext>
            </a:extLst>
          </p:cNvPr>
          <p:cNvSpPr>
            <a:spLocks noGrp="1"/>
          </p:cNvSpPr>
          <p:nvPr>
            <p:ph idx="1"/>
          </p:nvPr>
        </p:nvSpPr>
        <p:spPr>
          <a:xfrm>
            <a:off x="462455" y="1403279"/>
            <a:ext cx="11098924" cy="4617980"/>
          </a:xfrm>
        </p:spPr>
        <p:txBody>
          <a:bodyPr vert="horz" lIns="91440" tIns="45720" rIns="91440" bIns="45720" rtlCol="0" anchor="t">
            <a:normAutofit fontScale="77500" lnSpcReduction="20000"/>
          </a:bodyPr>
          <a:lstStyle/>
          <a:p>
            <a:pPr marL="0" indent="0">
              <a:lnSpc>
                <a:spcPct val="150000"/>
              </a:lnSpc>
              <a:buNone/>
            </a:pPr>
            <a:r>
              <a:rPr lang="en-US" sz="3900" b="1" dirty="0">
                <a:solidFill>
                  <a:srgbClr val="5EB3E4"/>
                </a:solidFill>
                <a:latin typeface="Arial"/>
                <a:cs typeface="Arial"/>
              </a:rPr>
              <a:t>Broadband Equity Access &amp; Deployment (BEAD) Program  </a:t>
            </a:r>
            <a:endParaRPr lang="en-US" sz="3900" b="1" dirty="0">
              <a:solidFill>
                <a:srgbClr val="5EB3E4"/>
              </a:solidFill>
              <a:latin typeface="Arial" panose="020B0604020202020204" pitchFamily="34" charset="0"/>
              <a:cs typeface="Arial" panose="020B0604020202020204" pitchFamily="34" charset="0"/>
            </a:endParaRPr>
          </a:p>
          <a:p>
            <a:pPr lvl="1">
              <a:lnSpc>
                <a:spcPct val="150000"/>
              </a:lnSpc>
            </a:pPr>
            <a:r>
              <a:rPr lang="en-US" sz="2300" dirty="0">
                <a:latin typeface="Arial" panose="020B0604020202020204" pitchFamily="34" charset="0"/>
                <a:cs typeface="Arial" panose="020B0604020202020204" pitchFamily="34" charset="0"/>
              </a:rPr>
              <a:t>Commonwealth's DE plan was approved in April by the U.S. Department of Commerce.</a:t>
            </a:r>
          </a:p>
          <a:p>
            <a:pPr lvl="1">
              <a:lnSpc>
                <a:spcPct val="150000"/>
              </a:lnSpc>
            </a:pPr>
            <a:r>
              <a:rPr lang="en-US" sz="2300" dirty="0">
                <a:latin typeface="Arial" panose="020B0604020202020204" pitchFamily="34" charset="0"/>
                <a:cs typeface="Arial" panose="020B0604020202020204" pitchFamily="34" charset="0"/>
              </a:rPr>
              <a:t>DE Capacity Grant Program application was submitted in May and currently is under review.</a:t>
            </a:r>
          </a:p>
          <a:p>
            <a:pPr lvl="1">
              <a:lnSpc>
                <a:spcPct val="150000"/>
              </a:lnSpc>
            </a:pPr>
            <a:r>
              <a:rPr lang="en-US" sz="2300" dirty="0">
                <a:latin typeface="Arial" panose="020B0604020202020204" pitchFamily="34" charset="0"/>
                <a:cs typeface="Arial" panose="020B0604020202020204" pitchFamily="34" charset="0"/>
              </a:rPr>
              <a:t>DE Capacity Grant will fund execution of the approved DE Plan focusing on the covered populations and partnership with the Office of Broadband Development for digital upskilling and remote work opportunities.</a:t>
            </a:r>
          </a:p>
          <a:p>
            <a:pPr lvl="1">
              <a:lnSpc>
                <a:spcPct val="150000"/>
              </a:lnSpc>
            </a:pPr>
            <a:r>
              <a:rPr lang="en-US" sz="2300" dirty="0">
                <a:latin typeface="Arial" panose="020B0604020202020204" pitchFamily="34" charset="0"/>
                <a:cs typeface="Arial" panose="020B0604020202020204" pitchFamily="34" charset="0"/>
              </a:rPr>
              <a:t>Covered populations include:</a:t>
            </a:r>
          </a:p>
          <a:p>
            <a:pPr lvl="2">
              <a:lnSpc>
                <a:spcPct val="150000"/>
              </a:lnSpc>
            </a:pPr>
            <a:r>
              <a:rPr lang="en-US" sz="2300" dirty="0">
                <a:latin typeface="Arial" panose="020B0604020202020204" pitchFamily="34" charset="0"/>
                <a:cs typeface="Arial" panose="020B0604020202020204" pitchFamily="34" charset="0"/>
              </a:rPr>
              <a:t>Veterans, aging individuals (60+), incarcerated individuals, individuals with disabilities, individuals with a language barrier, individuals who are a racial or ethnic minority, low-income individuals and individuals living in rural areas.</a:t>
            </a:r>
          </a:p>
          <a:p>
            <a:pPr lvl="1">
              <a:lnSpc>
                <a:spcPct val="150000"/>
              </a:lnSpc>
            </a:pPr>
            <a:endParaRPr lang="en-US" sz="3500" dirty="0">
              <a:cs typeface="Calibri"/>
            </a:endParaRPr>
          </a:p>
        </p:txBody>
      </p:sp>
      <p:sp>
        <p:nvSpPr>
          <p:cNvPr id="11" name="TextBox 10"/>
          <p:cNvSpPr txBox="1"/>
          <p:nvPr/>
        </p:nvSpPr>
        <p:spPr>
          <a:xfrm>
            <a:off x="213360" y="646041"/>
            <a:ext cx="11755120" cy="646331"/>
          </a:xfrm>
          <a:prstGeom prst="rect">
            <a:avLst/>
          </a:prstGeom>
          <a:noFill/>
        </p:spPr>
        <p:txBody>
          <a:bodyPr wrap="square" lIns="91440" tIns="45720" rIns="91440" bIns="45720" rtlCol="0" anchor="t">
            <a:spAutoFit/>
          </a:bodyPr>
          <a:lstStyle/>
          <a:p>
            <a:r>
              <a:rPr lang="en-US" sz="3600" b="1">
                <a:solidFill>
                  <a:srgbClr val="093B60"/>
                </a:solidFill>
                <a:latin typeface="Arial"/>
                <a:cs typeface="Arial"/>
              </a:rPr>
              <a:t>Digital Equity (DE) Strategic Plan </a:t>
            </a:r>
            <a:endParaRPr lang="en-US"/>
          </a:p>
        </p:txBody>
      </p:sp>
    </p:spTree>
    <p:extLst>
      <p:ext uri="{BB962C8B-B14F-4D97-AF65-F5344CB8AC3E}">
        <p14:creationId xmlns:p14="http://schemas.microsoft.com/office/powerpoint/2010/main" val="1688408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0352" y="6301395"/>
              <a:ext cx="888042" cy="465165"/>
            </a:xfrm>
            <a:prstGeom prst="rect">
              <a:avLst/>
            </a:prstGeom>
          </p:spPr>
        </p:pic>
      </p:grpSp>
      <p:sp>
        <p:nvSpPr>
          <p:cNvPr id="13" name="Content Placeholder 12">
            <a:extLst>
              <a:ext uri="{FF2B5EF4-FFF2-40B4-BE49-F238E27FC236}">
                <a16:creationId xmlns:a16="http://schemas.microsoft.com/office/drawing/2014/main" id="{25598ECA-3428-C7B5-6356-2DD5266A7CE8}"/>
              </a:ext>
            </a:extLst>
          </p:cNvPr>
          <p:cNvSpPr>
            <a:spLocks noGrp="1"/>
          </p:cNvSpPr>
          <p:nvPr>
            <p:ph idx="1"/>
          </p:nvPr>
        </p:nvSpPr>
        <p:spPr>
          <a:xfrm>
            <a:off x="462455" y="1331393"/>
            <a:ext cx="11091136" cy="4747375"/>
          </a:xfrm>
        </p:spPr>
        <p:txBody>
          <a:bodyPr vert="horz" lIns="91440" tIns="45720" rIns="91440" bIns="45720" rtlCol="0" anchor="t">
            <a:normAutofit fontScale="40000" lnSpcReduction="20000"/>
          </a:bodyPr>
          <a:lstStyle/>
          <a:p>
            <a:pPr marL="0" indent="0">
              <a:lnSpc>
                <a:spcPct val="150000"/>
              </a:lnSpc>
              <a:buNone/>
            </a:pPr>
            <a:r>
              <a:rPr lang="en-US" sz="7500" b="1" dirty="0">
                <a:solidFill>
                  <a:srgbClr val="5EB3E4"/>
                </a:solidFill>
                <a:latin typeface="Arial"/>
                <a:cs typeface="Arial"/>
              </a:rPr>
              <a:t>Ready For Industry ® </a:t>
            </a:r>
            <a:endParaRPr lang="en-US" sz="7500" b="1" dirty="0">
              <a:solidFill>
                <a:srgbClr val="5EB3E4"/>
              </a:solidFill>
              <a:latin typeface="Arial" panose="020B0604020202020204" pitchFamily="34" charset="0"/>
              <a:cs typeface="Arial" panose="020B0604020202020204" pitchFamily="34" charset="0"/>
            </a:endParaRPr>
          </a:p>
          <a:p>
            <a:pPr lvl="1">
              <a:lnSpc>
                <a:spcPct val="120000"/>
              </a:lnSpc>
            </a:pPr>
            <a:r>
              <a:rPr lang="en-US" sz="4500" dirty="0">
                <a:latin typeface="Arial"/>
                <a:ea typeface="+mn-lt"/>
                <a:cs typeface="+mn-lt"/>
              </a:rPr>
              <a:t>Provides courses to achieve an industry-based certification for high school, post secondary, and industry learners.</a:t>
            </a:r>
            <a:endParaRPr lang="en-US" sz="4500" dirty="0">
              <a:latin typeface="Arial"/>
              <a:ea typeface="+mn-lt"/>
              <a:cs typeface="Arial"/>
            </a:endParaRPr>
          </a:p>
          <a:p>
            <a:pPr lvl="1">
              <a:lnSpc>
                <a:spcPct val="120000"/>
              </a:lnSpc>
            </a:pPr>
            <a:r>
              <a:rPr lang="en-US" sz="4500" dirty="0">
                <a:latin typeface="Arial"/>
                <a:ea typeface="+mn-lt"/>
                <a:cs typeface="+mn-lt"/>
              </a:rPr>
              <a:t>Creates a bridge between standard education and the knowledge and specialized skills needed to succeed in industry. </a:t>
            </a:r>
            <a:endParaRPr lang="en-US" sz="4500" dirty="0">
              <a:latin typeface="Arial"/>
              <a:ea typeface="+mn-lt"/>
              <a:cs typeface="Arial"/>
            </a:endParaRPr>
          </a:p>
          <a:p>
            <a:pPr lvl="1">
              <a:lnSpc>
                <a:spcPct val="120000"/>
              </a:lnSpc>
            </a:pPr>
            <a:r>
              <a:rPr lang="en-US" sz="4500" dirty="0">
                <a:latin typeface="Arial"/>
                <a:ea typeface="+mn-lt"/>
                <a:cs typeface="+mn-lt"/>
              </a:rPr>
              <a:t>Available through local workforce entities like the Kentucky Career Centers, KCTCS, and others across the state. </a:t>
            </a:r>
            <a:endParaRPr lang="en-US" sz="4500" dirty="0">
              <a:latin typeface="Arial"/>
              <a:ea typeface="+mn-lt"/>
              <a:cs typeface="Arial"/>
            </a:endParaRPr>
          </a:p>
          <a:p>
            <a:pPr lvl="1">
              <a:lnSpc>
                <a:spcPct val="120000"/>
              </a:lnSpc>
            </a:pPr>
            <a:r>
              <a:rPr lang="en-US" sz="4500" dirty="0">
                <a:latin typeface="Arial"/>
                <a:ea typeface="+mn-lt"/>
                <a:cs typeface="+mn-lt"/>
              </a:rPr>
              <a:t>Provides separate 15–20-hour courses for each of the 5 highest-demand industries:</a:t>
            </a:r>
          </a:p>
          <a:p>
            <a:pPr lvl="2">
              <a:lnSpc>
                <a:spcPct val="120000"/>
              </a:lnSpc>
            </a:pPr>
            <a:r>
              <a:rPr lang="en-US" sz="4500" dirty="0">
                <a:latin typeface="Arial"/>
                <a:ea typeface="+mn-lt"/>
                <a:cs typeface="+mn-lt"/>
              </a:rPr>
              <a:t>Healthcare </a:t>
            </a:r>
          </a:p>
          <a:p>
            <a:pPr lvl="2">
              <a:lnSpc>
                <a:spcPct val="120000"/>
              </a:lnSpc>
            </a:pPr>
            <a:r>
              <a:rPr lang="en-US" sz="4500" dirty="0">
                <a:latin typeface="Arial"/>
                <a:ea typeface="+mn-lt"/>
                <a:cs typeface="+mn-lt"/>
              </a:rPr>
              <a:t>Manufacturing </a:t>
            </a:r>
          </a:p>
          <a:p>
            <a:pPr lvl="2">
              <a:lnSpc>
                <a:spcPct val="120000"/>
              </a:lnSpc>
            </a:pPr>
            <a:r>
              <a:rPr lang="en-US" sz="4500" dirty="0">
                <a:latin typeface="Arial"/>
                <a:ea typeface="+mn-lt"/>
                <a:cs typeface="+mn-lt"/>
              </a:rPr>
              <a:t>Logistics </a:t>
            </a:r>
          </a:p>
          <a:p>
            <a:pPr lvl="2">
              <a:lnSpc>
                <a:spcPct val="120000"/>
              </a:lnSpc>
            </a:pPr>
            <a:r>
              <a:rPr lang="en-US" sz="4500" dirty="0">
                <a:latin typeface="Arial"/>
                <a:ea typeface="+mn-lt"/>
                <a:cs typeface="+mn-lt"/>
              </a:rPr>
              <a:t>Construction </a:t>
            </a:r>
          </a:p>
          <a:p>
            <a:pPr lvl="2">
              <a:lnSpc>
                <a:spcPct val="120000"/>
              </a:lnSpc>
            </a:pPr>
            <a:r>
              <a:rPr lang="en-US" sz="4500" dirty="0">
                <a:latin typeface="Arial"/>
                <a:ea typeface="+mn-lt"/>
                <a:cs typeface="+mn-lt"/>
              </a:rPr>
              <a:t>Information Technology (IT)</a:t>
            </a:r>
            <a:endParaRPr lang="en-US" sz="4500" dirty="0">
              <a:latin typeface="Arial"/>
              <a:cs typeface="Calibri"/>
            </a:endParaRPr>
          </a:p>
        </p:txBody>
      </p:sp>
      <p:sp>
        <p:nvSpPr>
          <p:cNvPr id="11" name="TextBox 10"/>
          <p:cNvSpPr txBox="1"/>
          <p:nvPr/>
        </p:nvSpPr>
        <p:spPr>
          <a:xfrm>
            <a:off x="213360" y="646041"/>
            <a:ext cx="11755120" cy="646331"/>
          </a:xfrm>
          <a:prstGeom prst="rect">
            <a:avLst/>
          </a:prstGeom>
          <a:noFill/>
        </p:spPr>
        <p:txBody>
          <a:bodyPr wrap="square" lIns="91440" tIns="45720" rIns="91440" bIns="45720" rtlCol="0" anchor="t">
            <a:spAutoFit/>
          </a:bodyPr>
          <a:lstStyle/>
          <a:p>
            <a:r>
              <a:rPr lang="en-US" sz="3600" b="1">
                <a:solidFill>
                  <a:srgbClr val="093B60"/>
                </a:solidFill>
                <a:latin typeface="Arial"/>
                <a:cs typeface="Arial"/>
              </a:rPr>
              <a:t>New Resource</a:t>
            </a:r>
            <a:endParaRPr lang="en-US" sz="3600" b="1">
              <a:solidFill>
                <a:srgbClr val="093B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3168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7980" y="761098"/>
            <a:ext cx="6416040" cy="3360783"/>
          </a:xfrm>
          <a:prstGeom prst="rect">
            <a:avLst/>
          </a:prstGeom>
        </p:spPr>
      </p:pic>
      <p:grpSp>
        <p:nvGrpSpPr>
          <p:cNvPr id="15" name="Group 14"/>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38641" y="4573437"/>
            <a:ext cx="12192000" cy="1015663"/>
          </a:xfrm>
          <a:prstGeom prst="rect">
            <a:avLst/>
          </a:prstGeom>
          <a:noFill/>
        </p:spPr>
        <p:txBody>
          <a:bodyPr wrap="square" rtlCol="0">
            <a:spAutoFit/>
          </a:bodyPr>
          <a:lstStyle/>
          <a:p>
            <a:pPr algn="ctr"/>
            <a:r>
              <a:rPr lang="en-US" sz="6000" b="1">
                <a:solidFill>
                  <a:srgbClr val="093B60"/>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609278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13360" y="646041"/>
            <a:ext cx="11755120" cy="646331"/>
          </a:xfrm>
          <a:prstGeom prst="rect">
            <a:avLst/>
          </a:prstGeom>
          <a:noFill/>
        </p:spPr>
        <p:txBody>
          <a:bodyPr wrap="square" rtlCol="0">
            <a:spAutoFit/>
          </a:bodyPr>
          <a:lstStyle/>
          <a:p>
            <a:r>
              <a:rPr lang="en-US" sz="3600" b="1">
                <a:solidFill>
                  <a:srgbClr val="093B60"/>
                </a:solidFill>
                <a:latin typeface="Arial" panose="020B0604020202020204" pitchFamily="34" charset="0"/>
                <a:cs typeface="Arial" panose="020B0604020202020204" pitchFamily="34" charset="0"/>
              </a:rPr>
              <a:t>Topics to Discuss</a:t>
            </a:r>
          </a:p>
        </p:txBody>
      </p:sp>
      <p:grpSp>
        <p:nvGrpSpPr>
          <p:cNvPr id="4" name="Group 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0352" y="6301395"/>
              <a:ext cx="888042" cy="465165"/>
            </a:xfrm>
            <a:prstGeom prst="rect">
              <a:avLst/>
            </a:prstGeom>
          </p:spPr>
        </p:pic>
      </p:grpSp>
      <p:sp>
        <p:nvSpPr>
          <p:cNvPr id="5" name="Content Placeholder 4">
            <a:extLst>
              <a:ext uri="{FF2B5EF4-FFF2-40B4-BE49-F238E27FC236}">
                <a16:creationId xmlns:a16="http://schemas.microsoft.com/office/drawing/2014/main" id="{53913B4D-D9B9-8F79-F80D-5A37464F1D52}"/>
              </a:ext>
            </a:extLst>
          </p:cNvPr>
          <p:cNvSpPr>
            <a:spLocks noGrp="1"/>
          </p:cNvSpPr>
          <p:nvPr>
            <p:ph idx="1"/>
          </p:nvPr>
        </p:nvSpPr>
        <p:spPr>
          <a:xfrm>
            <a:off x="833120" y="1519859"/>
            <a:ext cx="10515600" cy="4351338"/>
          </a:xfrm>
        </p:spPr>
        <p:txBody>
          <a:bodyPr vert="horz" lIns="91440" tIns="45720" rIns="91440" bIns="45720" rtlCol="0" anchor="t">
            <a:normAutofit/>
          </a:bodyPr>
          <a:lstStyle/>
          <a:p>
            <a:endParaRPr lang="en-US" sz="2400" dirty="0">
              <a:solidFill>
                <a:srgbClr val="093B60"/>
              </a:solidFill>
              <a:latin typeface="Arial" panose="020B0604020202020204" pitchFamily="34" charset="0"/>
              <a:cs typeface="Arial" panose="020B0604020202020204" pitchFamily="34" charset="0"/>
            </a:endParaRPr>
          </a:p>
          <a:p>
            <a:pPr>
              <a:lnSpc>
                <a:spcPct val="150000"/>
              </a:lnSpc>
            </a:pPr>
            <a:r>
              <a:rPr lang="en-US" sz="2400" dirty="0">
                <a:solidFill>
                  <a:srgbClr val="093B60"/>
                </a:solidFill>
                <a:latin typeface="Arial"/>
                <a:cs typeface="Arial"/>
              </a:rPr>
              <a:t>Department of Workforce Development Overview</a:t>
            </a:r>
          </a:p>
          <a:p>
            <a:pPr>
              <a:lnSpc>
                <a:spcPct val="150000"/>
              </a:lnSpc>
            </a:pPr>
            <a:r>
              <a:rPr lang="en-US" sz="2400" dirty="0">
                <a:solidFill>
                  <a:srgbClr val="093B60"/>
                </a:solidFill>
                <a:latin typeface="Arial"/>
                <a:cs typeface="Arial"/>
              </a:rPr>
              <a:t>Workforce Outlook</a:t>
            </a:r>
            <a:endParaRPr lang="en-US" dirty="0">
              <a:solidFill>
                <a:srgbClr val="000000"/>
              </a:solidFill>
              <a:latin typeface="Arial"/>
              <a:cs typeface="Calibri" panose="020F0502020204030204"/>
            </a:endParaRPr>
          </a:p>
          <a:p>
            <a:pPr>
              <a:lnSpc>
                <a:spcPct val="150000"/>
              </a:lnSpc>
            </a:pPr>
            <a:r>
              <a:rPr lang="en-US" sz="2400" dirty="0">
                <a:solidFill>
                  <a:srgbClr val="093B60"/>
                </a:solidFill>
                <a:latin typeface="Arial"/>
                <a:cs typeface="Arial"/>
              </a:rPr>
              <a:t>Workforce Innovation &amp; Opportunity Act State Plan</a:t>
            </a:r>
            <a:endParaRPr lang="en-US" dirty="0">
              <a:latin typeface="Arial"/>
              <a:cs typeface="Calibri" panose="020F0502020204030204"/>
            </a:endParaRPr>
          </a:p>
          <a:p>
            <a:pPr>
              <a:lnSpc>
                <a:spcPct val="150000"/>
              </a:lnSpc>
            </a:pPr>
            <a:r>
              <a:rPr lang="en-US" sz="2400" dirty="0">
                <a:solidFill>
                  <a:srgbClr val="093B60"/>
                </a:solidFill>
                <a:latin typeface="Arial"/>
                <a:cs typeface="Arial"/>
              </a:rPr>
              <a:t>Services </a:t>
            </a:r>
            <a:endParaRPr lang="en-US" sz="2400" dirty="0">
              <a:solidFill>
                <a:srgbClr val="093B60"/>
              </a:solidFill>
              <a:latin typeface="Arial" panose="020B0604020202020204" pitchFamily="34" charset="0"/>
              <a:cs typeface="Arial" panose="020B0604020202020204" pitchFamily="34" charset="0"/>
            </a:endParaRPr>
          </a:p>
          <a:p>
            <a:pPr>
              <a:lnSpc>
                <a:spcPct val="150000"/>
              </a:lnSpc>
            </a:pPr>
            <a:r>
              <a:rPr lang="en-US" sz="2400" dirty="0">
                <a:solidFill>
                  <a:srgbClr val="093B60"/>
                </a:solidFill>
                <a:latin typeface="Arial"/>
                <a:cs typeface="Arial"/>
              </a:rPr>
              <a:t>Programs</a:t>
            </a:r>
            <a:endParaRPr lang="en-US" sz="2400" dirty="0">
              <a:solidFill>
                <a:srgbClr val="093B60"/>
              </a:solidFill>
              <a:latin typeface="Arial" panose="020B0604020202020204" pitchFamily="34" charset="0"/>
              <a:cs typeface="Arial" panose="020B0604020202020204" pitchFamily="34" charset="0"/>
            </a:endParaRPr>
          </a:p>
          <a:p>
            <a:endParaRPr lang="en-US" sz="2400" dirty="0">
              <a:solidFill>
                <a:srgbClr val="093B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7004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0352" y="6301395"/>
              <a:ext cx="888042" cy="465165"/>
            </a:xfrm>
            <a:prstGeom prst="rect">
              <a:avLst/>
            </a:prstGeom>
          </p:spPr>
        </p:pic>
      </p:grpSp>
      <p:sp>
        <p:nvSpPr>
          <p:cNvPr id="13" name="Content Placeholder 12">
            <a:extLst>
              <a:ext uri="{FF2B5EF4-FFF2-40B4-BE49-F238E27FC236}">
                <a16:creationId xmlns:a16="http://schemas.microsoft.com/office/drawing/2014/main" id="{25598ECA-3428-C7B5-6356-2DD5266A7CE8}"/>
              </a:ext>
            </a:extLst>
          </p:cNvPr>
          <p:cNvSpPr>
            <a:spLocks noGrp="1"/>
          </p:cNvSpPr>
          <p:nvPr>
            <p:ph idx="1"/>
          </p:nvPr>
        </p:nvSpPr>
        <p:spPr>
          <a:xfrm>
            <a:off x="462455" y="1403279"/>
            <a:ext cx="11098924" cy="4617980"/>
          </a:xfrm>
        </p:spPr>
        <p:txBody>
          <a:bodyPr vert="horz" lIns="91440" tIns="45720" rIns="91440" bIns="45720" rtlCol="0" anchor="t">
            <a:normAutofit/>
          </a:bodyPr>
          <a:lstStyle/>
          <a:p>
            <a:pPr marL="0" indent="0">
              <a:lnSpc>
                <a:spcPct val="150000"/>
              </a:lnSpc>
              <a:buNone/>
            </a:pPr>
            <a:r>
              <a:rPr lang="en-US" sz="3000" b="1" dirty="0">
                <a:solidFill>
                  <a:srgbClr val="5EB3E4"/>
                </a:solidFill>
                <a:latin typeface="Arial"/>
                <a:cs typeface="Arial"/>
              </a:rPr>
              <a:t>Mission  </a:t>
            </a:r>
            <a:endParaRPr lang="en-US" sz="3000" dirty="0">
              <a:solidFill>
                <a:srgbClr val="000000"/>
              </a:solidFill>
              <a:ea typeface="+mn-lt"/>
              <a:cs typeface="+mn-lt"/>
            </a:endParaRPr>
          </a:p>
          <a:p>
            <a:pPr lvl="1">
              <a:lnSpc>
                <a:spcPct val="150000"/>
              </a:lnSpc>
            </a:pPr>
            <a:r>
              <a:rPr lang="en-US" dirty="0">
                <a:solidFill>
                  <a:srgbClr val="333333"/>
                </a:solidFill>
                <a:latin typeface="Arial"/>
                <a:ea typeface="+mn-lt"/>
                <a:cs typeface="+mn-lt"/>
              </a:rPr>
              <a:t>The Department of Workforce Development connects Kentuckians to employment, workforce information, education, and training.</a:t>
            </a:r>
          </a:p>
          <a:p>
            <a:pPr marL="457200" lvl="1" indent="0">
              <a:lnSpc>
                <a:spcPct val="150000"/>
              </a:lnSpc>
              <a:buNone/>
            </a:pPr>
            <a:endParaRPr lang="en-US" dirty="0">
              <a:solidFill>
                <a:srgbClr val="333333"/>
              </a:solidFill>
              <a:latin typeface="Arial"/>
              <a:ea typeface="+mn-lt"/>
              <a:cs typeface="+mn-lt"/>
            </a:endParaRPr>
          </a:p>
        </p:txBody>
      </p:sp>
      <p:sp>
        <p:nvSpPr>
          <p:cNvPr id="11" name="TextBox 10"/>
          <p:cNvSpPr txBox="1"/>
          <p:nvPr/>
        </p:nvSpPr>
        <p:spPr>
          <a:xfrm>
            <a:off x="213360" y="646041"/>
            <a:ext cx="11755120" cy="646331"/>
          </a:xfrm>
          <a:prstGeom prst="rect">
            <a:avLst/>
          </a:prstGeom>
          <a:noFill/>
        </p:spPr>
        <p:txBody>
          <a:bodyPr wrap="square" lIns="91440" tIns="45720" rIns="91440" bIns="45720" rtlCol="0" anchor="t">
            <a:spAutoFit/>
          </a:bodyPr>
          <a:lstStyle/>
          <a:p>
            <a:r>
              <a:rPr lang="en-US" sz="3600" b="1" dirty="0">
                <a:solidFill>
                  <a:srgbClr val="093B60"/>
                </a:solidFill>
                <a:latin typeface="Arial"/>
                <a:cs typeface="Arial"/>
              </a:rPr>
              <a:t>Department of Workforce Development </a:t>
            </a:r>
            <a:endParaRPr lang="en-US" dirty="0"/>
          </a:p>
        </p:txBody>
      </p:sp>
      <p:graphicFrame>
        <p:nvGraphicFramePr>
          <p:cNvPr id="3" name="Diagram 2">
            <a:extLst>
              <a:ext uri="{FF2B5EF4-FFF2-40B4-BE49-F238E27FC236}">
                <a16:creationId xmlns:a16="http://schemas.microsoft.com/office/drawing/2014/main" id="{96186909-35A2-C866-9DE0-977898F35CFA}"/>
              </a:ext>
            </a:extLst>
          </p:cNvPr>
          <p:cNvGraphicFramePr/>
          <p:nvPr>
            <p:extLst>
              <p:ext uri="{D42A27DB-BD31-4B8C-83A1-F6EECF244321}">
                <p14:modId xmlns:p14="http://schemas.microsoft.com/office/powerpoint/2010/main" val="4004793606"/>
              </p:ext>
            </p:extLst>
          </p:nvPr>
        </p:nvGraphicFramePr>
        <p:xfrm>
          <a:off x="546538" y="1057275"/>
          <a:ext cx="11098924" cy="69365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99694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0352" y="6301395"/>
              <a:ext cx="888042" cy="465165"/>
            </a:xfrm>
            <a:prstGeom prst="rect">
              <a:avLst/>
            </a:prstGeom>
          </p:spPr>
        </p:pic>
      </p:grpSp>
      <p:sp>
        <p:nvSpPr>
          <p:cNvPr id="13" name="Content Placeholder 12">
            <a:extLst>
              <a:ext uri="{FF2B5EF4-FFF2-40B4-BE49-F238E27FC236}">
                <a16:creationId xmlns:a16="http://schemas.microsoft.com/office/drawing/2014/main" id="{25598ECA-3428-C7B5-6356-2DD5266A7CE8}"/>
              </a:ext>
            </a:extLst>
          </p:cNvPr>
          <p:cNvSpPr>
            <a:spLocks noGrp="1"/>
          </p:cNvSpPr>
          <p:nvPr>
            <p:ph idx="1"/>
          </p:nvPr>
        </p:nvSpPr>
        <p:spPr>
          <a:xfrm>
            <a:off x="462455" y="1403279"/>
            <a:ext cx="11098924" cy="4617980"/>
          </a:xfrm>
        </p:spPr>
        <p:txBody>
          <a:bodyPr vert="horz" lIns="91440" tIns="45720" rIns="91440" bIns="45720" rtlCol="0" anchor="t">
            <a:normAutofit fontScale="92500" lnSpcReduction="20000"/>
          </a:bodyPr>
          <a:lstStyle/>
          <a:p>
            <a:pPr marL="0" indent="0">
              <a:lnSpc>
                <a:spcPct val="150000"/>
              </a:lnSpc>
              <a:buNone/>
            </a:pPr>
            <a:r>
              <a:rPr lang="en-US" sz="3000" b="1" dirty="0">
                <a:solidFill>
                  <a:srgbClr val="5EB3E4"/>
                </a:solidFill>
                <a:latin typeface="Arial"/>
                <a:cs typeface="Arial"/>
              </a:rPr>
              <a:t>Workforce Outlook</a:t>
            </a:r>
            <a:endParaRPr lang="en-US" sz="3000" dirty="0">
              <a:solidFill>
                <a:srgbClr val="000000"/>
              </a:solidFill>
              <a:ea typeface="+mn-lt"/>
              <a:cs typeface="+mn-lt"/>
            </a:endParaRPr>
          </a:p>
          <a:p>
            <a:pPr lvl="1">
              <a:lnSpc>
                <a:spcPct val="150000"/>
              </a:lnSpc>
            </a:pPr>
            <a:r>
              <a:rPr lang="en-US" dirty="0">
                <a:solidFill>
                  <a:srgbClr val="333333"/>
                </a:solidFill>
                <a:latin typeface="Arial"/>
                <a:ea typeface="+mn-lt"/>
                <a:cs typeface="+mn-lt"/>
              </a:rPr>
              <a:t>The best four-year period of economic growth in the Commonwealth’s history:</a:t>
            </a:r>
          </a:p>
          <a:p>
            <a:pPr lvl="2">
              <a:lnSpc>
                <a:spcPct val="150000"/>
              </a:lnSpc>
            </a:pPr>
            <a:r>
              <a:rPr lang="en-US" sz="2400" dirty="0">
                <a:solidFill>
                  <a:srgbClr val="333333"/>
                </a:solidFill>
                <a:latin typeface="Arial"/>
                <a:ea typeface="+mn-lt"/>
                <a:cs typeface="+mn-lt"/>
              </a:rPr>
              <a:t>Over 1,000 new business locations and expansions</a:t>
            </a:r>
          </a:p>
          <a:p>
            <a:pPr lvl="2">
              <a:lnSpc>
                <a:spcPct val="150000"/>
              </a:lnSpc>
            </a:pPr>
            <a:r>
              <a:rPr lang="en-US" sz="2400" dirty="0">
                <a:solidFill>
                  <a:srgbClr val="333333"/>
                </a:solidFill>
                <a:latin typeface="Arial"/>
                <a:ea typeface="+mn-lt"/>
                <a:cs typeface="+mn-lt"/>
              </a:rPr>
              <a:t>Nearly $32B in private investments</a:t>
            </a:r>
          </a:p>
          <a:p>
            <a:pPr lvl="2">
              <a:lnSpc>
                <a:spcPct val="150000"/>
              </a:lnSpc>
            </a:pPr>
            <a:r>
              <a:rPr lang="en-US" sz="2400" dirty="0">
                <a:solidFill>
                  <a:srgbClr val="333333"/>
                </a:solidFill>
                <a:latin typeface="Arial"/>
                <a:ea typeface="+mn-lt"/>
                <a:cs typeface="+mn-lt"/>
              </a:rPr>
              <a:t>More than 54,700 new jobs created</a:t>
            </a:r>
          </a:p>
          <a:p>
            <a:pPr lvl="2">
              <a:lnSpc>
                <a:spcPct val="150000"/>
              </a:lnSpc>
            </a:pPr>
            <a:r>
              <a:rPr lang="en-US" sz="2400" dirty="0">
                <a:solidFill>
                  <a:srgbClr val="333333"/>
                </a:solidFill>
                <a:latin typeface="Arial"/>
                <a:ea typeface="+mn-lt"/>
                <a:cs typeface="+mn-lt"/>
              </a:rPr>
              <a:t>Highest average incentivized wage of $26.67/hour</a:t>
            </a:r>
          </a:p>
          <a:p>
            <a:pPr lvl="2">
              <a:lnSpc>
                <a:spcPct val="150000"/>
              </a:lnSpc>
            </a:pPr>
            <a:endParaRPr lang="en-US" dirty="0">
              <a:solidFill>
                <a:srgbClr val="333333"/>
              </a:solidFill>
              <a:latin typeface="Arial"/>
              <a:ea typeface="+mn-lt"/>
              <a:cs typeface="+mn-lt"/>
            </a:endParaRPr>
          </a:p>
          <a:p>
            <a:pPr lvl="1">
              <a:lnSpc>
                <a:spcPct val="150000"/>
              </a:lnSpc>
            </a:pPr>
            <a:r>
              <a:rPr lang="en-US" dirty="0">
                <a:solidFill>
                  <a:srgbClr val="333333"/>
                </a:solidFill>
                <a:latin typeface="Arial"/>
                <a:ea typeface="+mn-lt"/>
                <a:cs typeface="+mn-lt"/>
              </a:rPr>
              <a:t>The opportunity to build equitable pathways to good quality jobs in a wide array of industries is better now than at any time in Kentucky’s history. </a:t>
            </a:r>
          </a:p>
          <a:p>
            <a:pPr lvl="1">
              <a:lnSpc>
                <a:spcPct val="150000"/>
              </a:lnSpc>
            </a:pPr>
            <a:endParaRPr lang="en-US" dirty="0">
              <a:solidFill>
                <a:srgbClr val="333333"/>
              </a:solidFill>
              <a:latin typeface="Calibri" panose="020F0502020204030204"/>
              <a:ea typeface="+mn-lt"/>
              <a:cs typeface="+mn-lt"/>
            </a:endParaRPr>
          </a:p>
          <a:p>
            <a:pPr lvl="1">
              <a:lnSpc>
                <a:spcPct val="150000"/>
              </a:lnSpc>
            </a:pPr>
            <a:endParaRPr lang="en-US" dirty="0">
              <a:solidFill>
                <a:srgbClr val="333333"/>
              </a:solidFill>
              <a:latin typeface="Arial"/>
              <a:ea typeface="+mn-lt"/>
              <a:cs typeface="+mn-lt"/>
            </a:endParaRPr>
          </a:p>
        </p:txBody>
      </p:sp>
      <p:sp>
        <p:nvSpPr>
          <p:cNvPr id="11" name="TextBox 10"/>
          <p:cNvSpPr txBox="1"/>
          <p:nvPr/>
        </p:nvSpPr>
        <p:spPr>
          <a:xfrm>
            <a:off x="213360" y="646041"/>
            <a:ext cx="11755120" cy="646331"/>
          </a:xfrm>
          <a:prstGeom prst="rect">
            <a:avLst/>
          </a:prstGeom>
          <a:noFill/>
        </p:spPr>
        <p:txBody>
          <a:bodyPr wrap="square" lIns="91440" tIns="45720" rIns="91440" bIns="45720" rtlCol="0" anchor="t">
            <a:spAutoFit/>
          </a:bodyPr>
          <a:lstStyle/>
          <a:p>
            <a:r>
              <a:rPr lang="en-US" sz="3600" b="1" dirty="0">
                <a:solidFill>
                  <a:srgbClr val="093B60"/>
                </a:solidFill>
                <a:latin typeface="Arial"/>
                <a:cs typeface="Arial"/>
              </a:rPr>
              <a:t>Department of Workforce Development</a:t>
            </a:r>
            <a:endParaRPr lang="en-US" dirty="0"/>
          </a:p>
        </p:txBody>
      </p:sp>
    </p:spTree>
    <p:extLst>
      <p:ext uri="{BB962C8B-B14F-4D97-AF65-F5344CB8AC3E}">
        <p14:creationId xmlns:p14="http://schemas.microsoft.com/office/powerpoint/2010/main" val="1379964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0352" y="6301395"/>
              <a:ext cx="888042" cy="465165"/>
            </a:xfrm>
            <a:prstGeom prst="rect">
              <a:avLst/>
            </a:prstGeom>
          </p:spPr>
        </p:pic>
      </p:grpSp>
      <p:sp>
        <p:nvSpPr>
          <p:cNvPr id="13" name="Content Placeholder 12">
            <a:extLst>
              <a:ext uri="{FF2B5EF4-FFF2-40B4-BE49-F238E27FC236}">
                <a16:creationId xmlns:a16="http://schemas.microsoft.com/office/drawing/2014/main" id="{25598ECA-3428-C7B5-6356-2DD5266A7CE8}"/>
              </a:ext>
            </a:extLst>
          </p:cNvPr>
          <p:cNvSpPr>
            <a:spLocks noGrp="1"/>
          </p:cNvSpPr>
          <p:nvPr>
            <p:ph idx="1"/>
          </p:nvPr>
        </p:nvSpPr>
        <p:spPr>
          <a:xfrm>
            <a:off x="539759" y="1226583"/>
            <a:ext cx="6869824" cy="4617980"/>
          </a:xfrm>
        </p:spPr>
        <p:txBody>
          <a:bodyPr vert="horz" lIns="91440" tIns="45720" rIns="91440" bIns="45720" rtlCol="0" anchor="t">
            <a:normAutofit fontScale="70000" lnSpcReduction="20000"/>
          </a:bodyPr>
          <a:lstStyle/>
          <a:p>
            <a:pPr marL="0" indent="0">
              <a:lnSpc>
                <a:spcPct val="150000"/>
              </a:lnSpc>
              <a:buNone/>
            </a:pPr>
            <a:r>
              <a:rPr lang="en-US" sz="3600" b="1">
                <a:solidFill>
                  <a:srgbClr val="5EB3E4"/>
                </a:solidFill>
                <a:cs typeface="Calibri"/>
              </a:rPr>
              <a:t>Overview</a:t>
            </a:r>
          </a:p>
          <a:p>
            <a:pPr lvl="1">
              <a:lnSpc>
                <a:spcPct val="150000"/>
              </a:lnSpc>
            </a:pPr>
            <a:r>
              <a:rPr lang="en-US" sz="3000">
                <a:latin typeface="Arial"/>
                <a:ea typeface="+mn-lt"/>
                <a:cs typeface="+mn-lt"/>
              </a:rPr>
              <a:t>Every four years, all states must submit a WIOA State Plan that outlines the strategic and operational direction for workforce development. </a:t>
            </a:r>
          </a:p>
          <a:p>
            <a:pPr lvl="1">
              <a:lnSpc>
                <a:spcPct val="150000"/>
              </a:lnSpc>
            </a:pPr>
            <a:endParaRPr lang="en-US" sz="3000">
              <a:latin typeface="Arial"/>
              <a:ea typeface="+mn-lt"/>
              <a:cs typeface="Calibri"/>
            </a:endParaRPr>
          </a:p>
          <a:p>
            <a:pPr lvl="1">
              <a:lnSpc>
                <a:spcPct val="150000"/>
              </a:lnSpc>
            </a:pPr>
            <a:r>
              <a:rPr lang="en-US" sz="3000">
                <a:latin typeface="Arial"/>
                <a:ea typeface="+mn-lt"/>
                <a:cs typeface="Arial"/>
              </a:rPr>
              <a:t>The established partnerships across the workforce development system are well-positioned to serve all Kentuckians – including target populations and talent pools WIOA was designed to serve.</a:t>
            </a:r>
            <a:endParaRPr lang="en-US" sz="3000">
              <a:latin typeface="Arial"/>
              <a:ea typeface="+mn-lt"/>
              <a:cs typeface="+mn-lt"/>
            </a:endParaRPr>
          </a:p>
        </p:txBody>
      </p:sp>
      <p:sp>
        <p:nvSpPr>
          <p:cNvPr id="11" name="TextBox 10"/>
          <p:cNvSpPr txBox="1"/>
          <p:nvPr/>
        </p:nvSpPr>
        <p:spPr>
          <a:xfrm>
            <a:off x="213360" y="646041"/>
            <a:ext cx="11755120" cy="584775"/>
          </a:xfrm>
          <a:prstGeom prst="rect">
            <a:avLst/>
          </a:prstGeom>
          <a:noFill/>
        </p:spPr>
        <p:txBody>
          <a:bodyPr wrap="square" lIns="91440" tIns="45720" rIns="91440" bIns="45720" rtlCol="0" anchor="t">
            <a:spAutoFit/>
          </a:bodyPr>
          <a:lstStyle/>
          <a:p>
            <a:r>
              <a:rPr lang="en-US" sz="3200" b="1">
                <a:solidFill>
                  <a:srgbClr val="093B60"/>
                </a:solidFill>
                <a:latin typeface="Arial"/>
                <a:cs typeface="Arial"/>
              </a:rPr>
              <a:t>Workforce Innovation &amp; Opportunity Act (WIOA) State Plan</a:t>
            </a:r>
            <a:endParaRPr lang="en-US" sz="3200"/>
          </a:p>
        </p:txBody>
      </p:sp>
      <p:graphicFrame>
        <p:nvGraphicFramePr>
          <p:cNvPr id="5" name="Diagram 4">
            <a:extLst>
              <a:ext uri="{FF2B5EF4-FFF2-40B4-BE49-F238E27FC236}">
                <a16:creationId xmlns:a16="http://schemas.microsoft.com/office/drawing/2014/main" id="{D2AF40C6-E2B6-FB21-0427-23B59F117A5F}"/>
              </a:ext>
            </a:extLst>
          </p:cNvPr>
          <p:cNvGraphicFramePr/>
          <p:nvPr>
            <p:extLst>
              <p:ext uri="{D42A27DB-BD31-4B8C-83A1-F6EECF244321}">
                <p14:modId xmlns:p14="http://schemas.microsoft.com/office/powerpoint/2010/main" val="1830135080"/>
              </p:ext>
            </p:extLst>
          </p:nvPr>
        </p:nvGraphicFramePr>
        <p:xfrm>
          <a:off x="7608299" y="1762868"/>
          <a:ext cx="4194326" cy="35556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71816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Text&#10;&#10;Description automatically generated">
            <a:extLst>
              <a:ext uri="{FF2B5EF4-FFF2-40B4-BE49-F238E27FC236}">
                <a16:creationId xmlns:a16="http://schemas.microsoft.com/office/drawing/2014/main" id="{60091368-A8AC-0DC9-EDF1-7D032FC11387}"/>
              </a:ext>
            </a:extLst>
          </p:cNvPr>
          <p:cNvPicPr>
            <a:picLocks noChangeAspect="1"/>
          </p:cNvPicPr>
          <p:nvPr/>
        </p:nvPicPr>
        <p:blipFill rotWithShape="1">
          <a:blip r:embed="rId3"/>
          <a:srcRect r="112" b="9599"/>
          <a:stretch/>
        </p:blipFill>
        <p:spPr>
          <a:xfrm>
            <a:off x="1916820" y="994343"/>
            <a:ext cx="8368448" cy="4868973"/>
          </a:xfrm>
          <a:prstGeom prst="rect">
            <a:avLst/>
          </a:prstGeom>
        </p:spPr>
      </p:pic>
      <p:grpSp>
        <p:nvGrpSpPr>
          <p:cNvPr id="4" name="Group 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90352" y="6301395"/>
              <a:ext cx="888042" cy="465165"/>
            </a:xfrm>
            <a:prstGeom prst="rect">
              <a:avLst/>
            </a:prstGeom>
          </p:spPr>
        </p:pic>
      </p:grpSp>
      <p:sp>
        <p:nvSpPr>
          <p:cNvPr id="13" name="Content Placeholder 12">
            <a:extLst>
              <a:ext uri="{FF2B5EF4-FFF2-40B4-BE49-F238E27FC236}">
                <a16:creationId xmlns:a16="http://schemas.microsoft.com/office/drawing/2014/main" id="{25598ECA-3428-C7B5-6356-2DD5266A7CE8}"/>
              </a:ext>
            </a:extLst>
          </p:cNvPr>
          <p:cNvSpPr>
            <a:spLocks noGrp="1"/>
          </p:cNvSpPr>
          <p:nvPr>
            <p:ph idx="1"/>
          </p:nvPr>
        </p:nvSpPr>
        <p:spPr>
          <a:xfrm>
            <a:off x="7665" y="374163"/>
            <a:ext cx="6092874" cy="4617980"/>
          </a:xfrm>
        </p:spPr>
        <p:txBody>
          <a:bodyPr vert="horz" lIns="91440" tIns="45720" rIns="91440" bIns="45720" rtlCol="0" anchor="t">
            <a:normAutofit/>
          </a:bodyPr>
          <a:lstStyle/>
          <a:p>
            <a:pPr marL="0" indent="0">
              <a:lnSpc>
                <a:spcPct val="150000"/>
              </a:lnSpc>
              <a:buNone/>
            </a:pPr>
            <a:r>
              <a:rPr lang="en-US" sz="3000" b="1">
                <a:solidFill>
                  <a:srgbClr val="093B60"/>
                </a:solidFill>
                <a:latin typeface="Arial"/>
                <a:cs typeface="Arial"/>
              </a:rPr>
              <a:t>Target Populations</a:t>
            </a:r>
            <a:endParaRPr lang="en-US" sz="3000">
              <a:solidFill>
                <a:srgbClr val="093B60"/>
              </a:solidFill>
              <a:latin typeface="Arial"/>
              <a:ea typeface="+mn-lt"/>
              <a:cs typeface="+mn-lt"/>
            </a:endParaRPr>
          </a:p>
          <a:p>
            <a:pPr lvl="1">
              <a:lnSpc>
                <a:spcPct val="150000"/>
              </a:lnSpc>
            </a:pPr>
            <a:endParaRPr lang="en-US">
              <a:solidFill>
                <a:srgbClr val="333333"/>
              </a:solidFill>
              <a:latin typeface="Calibri"/>
              <a:ea typeface="+mn-lt"/>
              <a:cs typeface="+mn-lt"/>
            </a:endParaRPr>
          </a:p>
          <a:p>
            <a:pPr lvl="1">
              <a:lnSpc>
                <a:spcPct val="150000"/>
              </a:lnSpc>
            </a:pPr>
            <a:endParaRPr lang="en-US">
              <a:solidFill>
                <a:srgbClr val="333333"/>
              </a:solidFill>
              <a:latin typeface="Calibri"/>
              <a:ea typeface="+mn-lt"/>
              <a:cs typeface="+mn-lt"/>
            </a:endParaRPr>
          </a:p>
          <a:p>
            <a:pPr lvl="1">
              <a:lnSpc>
                <a:spcPct val="150000"/>
              </a:lnSpc>
            </a:pPr>
            <a:endParaRPr lang="en-US">
              <a:solidFill>
                <a:srgbClr val="333333"/>
              </a:solidFill>
              <a:latin typeface="Arial"/>
              <a:ea typeface="+mn-lt"/>
              <a:cs typeface="+mn-lt"/>
            </a:endParaRPr>
          </a:p>
        </p:txBody>
      </p:sp>
    </p:spTree>
    <p:extLst>
      <p:ext uri="{BB962C8B-B14F-4D97-AF65-F5344CB8AC3E}">
        <p14:creationId xmlns:p14="http://schemas.microsoft.com/office/powerpoint/2010/main" val="1737544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0352" y="6301395"/>
              <a:ext cx="888042" cy="465165"/>
            </a:xfrm>
            <a:prstGeom prst="rect">
              <a:avLst/>
            </a:prstGeom>
          </p:spPr>
        </p:pic>
      </p:grpSp>
      <p:sp>
        <p:nvSpPr>
          <p:cNvPr id="13" name="Content Placeholder 12">
            <a:extLst>
              <a:ext uri="{FF2B5EF4-FFF2-40B4-BE49-F238E27FC236}">
                <a16:creationId xmlns:a16="http://schemas.microsoft.com/office/drawing/2014/main" id="{25598ECA-3428-C7B5-6356-2DD5266A7CE8}"/>
              </a:ext>
            </a:extLst>
          </p:cNvPr>
          <p:cNvSpPr>
            <a:spLocks noGrp="1"/>
          </p:cNvSpPr>
          <p:nvPr>
            <p:ph idx="1"/>
          </p:nvPr>
        </p:nvSpPr>
        <p:spPr>
          <a:xfrm>
            <a:off x="380394" y="1719802"/>
            <a:ext cx="11180985" cy="4242842"/>
          </a:xfrm>
        </p:spPr>
        <p:txBody>
          <a:bodyPr vert="horz" lIns="91440" tIns="45720" rIns="91440" bIns="45720" rtlCol="0" anchor="t">
            <a:normAutofit/>
          </a:bodyPr>
          <a:lstStyle/>
          <a:p>
            <a:pPr marL="0" indent="0">
              <a:lnSpc>
                <a:spcPct val="150000"/>
              </a:lnSpc>
              <a:buNone/>
            </a:pPr>
            <a:endParaRPr lang="en-US" sz="3000" b="1">
              <a:solidFill>
                <a:srgbClr val="5EB3E4"/>
              </a:solidFill>
              <a:latin typeface="Arial"/>
              <a:cs typeface="Arial"/>
            </a:endParaRPr>
          </a:p>
          <a:p>
            <a:pPr marL="0" indent="0">
              <a:lnSpc>
                <a:spcPct val="150000"/>
              </a:lnSpc>
              <a:buNone/>
            </a:pPr>
            <a:endParaRPr lang="en-US" sz="3000">
              <a:solidFill>
                <a:srgbClr val="000000"/>
              </a:solidFill>
              <a:ea typeface="+mn-lt"/>
              <a:cs typeface="+mn-lt"/>
            </a:endParaRPr>
          </a:p>
          <a:p>
            <a:pPr lvl="1">
              <a:lnSpc>
                <a:spcPct val="150000"/>
              </a:lnSpc>
            </a:pPr>
            <a:endParaRPr lang="en-US">
              <a:solidFill>
                <a:srgbClr val="333333"/>
              </a:solidFill>
              <a:latin typeface="Arial"/>
              <a:ea typeface="+mn-lt"/>
              <a:cs typeface="+mn-lt"/>
            </a:endParaRPr>
          </a:p>
          <a:p>
            <a:pPr marL="457200" lvl="1" indent="0">
              <a:lnSpc>
                <a:spcPct val="150000"/>
              </a:lnSpc>
              <a:buNone/>
            </a:pPr>
            <a:endParaRPr lang="en-US">
              <a:solidFill>
                <a:srgbClr val="333333"/>
              </a:solidFill>
              <a:latin typeface="Arial"/>
              <a:ea typeface="+mn-lt"/>
              <a:cs typeface="+mn-lt"/>
            </a:endParaRPr>
          </a:p>
        </p:txBody>
      </p:sp>
      <p:sp>
        <p:nvSpPr>
          <p:cNvPr id="11" name="TextBox 10"/>
          <p:cNvSpPr txBox="1"/>
          <p:nvPr/>
        </p:nvSpPr>
        <p:spPr>
          <a:xfrm>
            <a:off x="213360" y="646041"/>
            <a:ext cx="11755120" cy="553998"/>
          </a:xfrm>
          <a:prstGeom prst="rect">
            <a:avLst/>
          </a:prstGeom>
          <a:noFill/>
        </p:spPr>
        <p:txBody>
          <a:bodyPr wrap="square" lIns="91440" tIns="45720" rIns="91440" bIns="45720" rtlCol="0" anchor="t">
            <a:spAutoFit/>
          </a:bodyPr>
          <a:lstStyle/>
          <a:p>
            <a:r>
              <a:rPr lang="en-US" sz="3000" b="1">
                <a:solidFill>
                  <a:srgbClr val="093B60"/>
                </a:solidFill>
                <a:latin typeface="Arial"/>
                <a:cs typeface="Arial"/>
              </a:rPr>
              <a:t>Our Services</a:t>
            </a:r>
            <a:endParaRPr lang="en-US" sz="3000"/>
          </a:p>
        </p:txBody>
      </p:sp>
      <p:graphicFrame>
        <p:nvGraphicFramePr>
          <p:cNvPr id="253" name="Diagram 252">
            <a:extLst>
              <a:ext uri="{FF2B5EF4-FFF2-40B4-BE49-F238E27FC236}">
                <a16:creationId xmlns:a16="http://schemas.microsoft.com/office/drawing/2014/main" id="{3F08C4A8-FB55-3D27-9887-88DD3A96BF3E}"/>
              </a:ext>
            </a:extLst>
          </p:cNvPr>
          <p:cNvGraphicFramePr/>
          <p:nvPr>
            <p:extLst>
              <p:ext uri="{D42A27DB-BD31-4B8C-83A1-F6EECF244321}">
                <p14:modId xmlns:p14="http://schemas.microsoft.com/office/powerpoint/2010/main" val="1654405978"/>
              </p:ext>
            </p:extLst>
          </p:nvPr>
        </p:nvGraphicFramePr>
        <p:xfrm>
          <a:off x="379190" y="1357778"/>
          <a:ext cx="8350882" cy="41353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099" name="TextBox 7098">
            <a:extLst>
              <a:ext uri="{FF2B5EF4-FFF2-40B4-BE49-F238E27FC236}">
                <a16:creationId xmlns:a16="http://schemas.microsoft.com/office/drawing/2014/main" id="{EFE39F62-E7D1-7AE2-4A4F-C18000599A3E}"/>
              </a:ext>
            </a:extLst>
          </p:cNvPr>
          <p:cNvSpPr txBox="1"/>
          <p:nvPr/>
        </p:nvSpPr>
        <p:spPr>
          <a:xfrm>
            <a:off x="7826530" y="3569171"/>
            <a:ext cx="4129416" cy="1574329"/>
          </a:xfrm>
          <a:prstGeom prst="rect">
            <a:avLst/>
          </a:prstGeom>
          <a:solidFill>
            <a:srgbClr val="093B6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6938" name="TextBox 6937">
            <a:extLst>
              <a:ext uri="{FF2B5EF4-FFF2-40B4-BE49-F238E27FC236}">
                <a16:creationId xmlns:a16="http://schemas.microsoft.com/office/drawing/2014/main" id="{41E928C1-D7B3-6F4F-E217-9D2912690BC7}"/>
              </a:ext>
            </a:extLst>
          </p:cNvPr>
          <p:cNvSpPr txBox="1"/>
          <p:nvPr/>
        </p:nvSpPr>
        <p:spPr>
          <a:xfrm>
            <a:off x="7828554" y="3696388"/>
            <a:ext cx="4129416" cy="12926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dirty="0">
                <a:solidFill>
                  <a:schemeClr val="bg1"/>
                </a:solidFill>
                <a:latin typeface="Arial"/>
                <a:cs typeface="Calibri"/>
              </a:rPr>
              <a:t>95,831 </a:t>
            </a:r>
            <a:endParaRPr lang="en-US" sz="5400" b="1" dirty="0">
              <a:solidFill>
                <a:schemeClr val="bg1"/>
              </a:solidFill>
              <a:latin typeface="Arial"/>
              <a:cs typeface="Arial"/>
            </a:endParaRPr>
          </a:p>
          <a:p>
            <a:pPr algn="ctr"/>
            <a:r>
              <a:rPr lang="en-US" sz="2400" dirty="0">
                <a:solidFill>
                  <a:schemeClr val="bg1"/>
                </a:solidFill>
                <a:latin typeface="Arial"/>
                <a:cs typeface="Calibri"/>
              </a:rPr>
              <a:t>Kentuckians Served in FY24</a:t>
            </a:r>
          </a:p>
        </p:txBody>
      </p:sp>
      <p:sp>
        <p:nvSpPr>
          <p:cNvPr id="7384" name="TextBox 7383">
            <a:extLst>
              <a:ext uri="{FF2B5EF4-FFF2-40B4-BE49-F238E27FC236}">
                <a16:creationId xmlns:a16="http://schemas.microsoft.com/office/drawing/2014/main" id="{062640ED-7A09-526A-9272-3FE3D0A91A67}"/>
              </a:ext>
            </a:extLst>
          </p:cNvPr>
          <p:cNvSpPr txBox="1"/>
          <p:nvPr/>
        </p:nvSpPr>
        <p:spPr>
          <a:xfrm>
            <a:off x="7318963" y="3969926"/>
            <a:ext cx="73377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b="1">
                <a:cs typeface="Calibri"/>
              </a:rPr>
              <a:t>=</a:t>
            </a:r>
            <a:endParaRPr lang="en-US" sz="2800" b="1"/>
          </a:p>
        </p:txBody>
      </p:sp>
    </p:spTree>
    <p:extLst>
      <p:ext uri="{BB962C8B-B14F-4D97-AF65-F5344CB8AC3E}">
        <p14:creationId xmlns:p14="http://schemas.microsoft.com/office/powerpoint/2010/main" val="2318949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0352" y="6301395"/>
              <a:ext cx="888042" cy="465165"/>
            </a:xfrm>
            <a:prstGeom prst="rect">
              <a:avLst/>
            </a:prstGeom>
          </p:spPr>
        </p:pic>
      </p:grpSp>
      <p:sp>
        <p:nvSpPr>
          <p:cNvPr id="13" name="Content Placeholder 12">
            <a:extLst>
              <a:ext uri="{FF2B5EF4-FFF2-40B4-BE49-F238E27FC236}">
                <a16:creationId xmlns:a16="http://schemas.microsoft.com/office/drawing/2014/main" id="{25598ECA-3428-C7B5-6356-2DD5266A7CE8}"/>
              </a:ext>
            </a:extLst>
          </p:cNvPr>
          <p:cNvSpPr>
            <a:spLocks noGrp="1"/>
          </p:cNvSpPr>
          <p:nvPr>
            <p:ph idx="1"/>
          </p:nvPr>
        </p:nvSpPr>
        <p:spPr>
          <a:xfrm>
            <a:off x="285759" y="1226583"/>
            <a:ext cx="11364160" cy="4617980"/>
          </a:xfrm>
        </p:spPr>
        <p:txBody>
          <a:bodyPr vert="horz" lIns="91440" tIns="45720" rIns="91440" bIns="45720" rtlCol="0" anchor="t">
            <a:normAutofit/>
          </a:bodyPr>
          <a:lstStyle/>
          <a:p>
            <a:pPr marL="0" indent="0">
              <a:lnSpc>
                <a:spcPct val="100000"/>
              </a:lnSpc>
              <a:buNone/>
            </a:pPr>
            <a:r>
              <a:rPr lang="en-US" sz="3000" b="1" dirty="0">
                <a:solidFill>
                  <a:srgbClr val="5EB3E4"/>
                </a:solidFill>
                <a:latin typeface="Arial"/>
                <a:cs typeface="Calibri" panose="020F0502020204030204"/>
              </a:rPr>
              <a:t>Empowering Kentuckians with disabilities to maximize independence and economic security through competitive, integrated employment.</a:t>
            </a:r>
          </a:p>
          <a:p>
            <a:pPr marL="0" indent="0">
              <a:lnSpc>
                <a:spcPct val="100000"/>
              </a:lnSpc>
              <a:buNone/>
            </a:pPr>
            <a:endParaRPr lang="en-US" sz="3000" b="1" dirty="0">
              <a:solidFill>
                <a:srgbClr val="5EB3E4"/>
              </a:solidFill>
              <a:latin typeface="Arial"/>
              <a:cs typeface="Calibri" panose="020F0502020204030204"/>
            </a:endParaRPr>
          </a:p>
          <a:p>
            <a:pPr lvl="1"/>
            <a:r>
              <a:rPr lang="en-US" dirty="0">
                <a:latin typeface="Arial"/>
                <a:cs typeface="Calibri"/>
              </a:rPr>
              <a:t>Helps people with disabilities get the support they need to enter or return to the workforce.</a:t>
            </a:r>
            <a:endParaRPr lang="en-US" dirty="0">
              <a:latin typeface="Calibri" panose="020F0502020204030204"/>
              <a:cs typeface="Calibri"/>
            </a:endParaRPr>
          </a:p>
          <a:p>
            <a:pPr lvl="1"/>
            <a:r>
              <a:rPr lang="en-US" dirty="0">
                <a:latin typeface="Arial"/>
                <a:cs typeface="Calibri"/>
              </a:rPr>
              <a:t>Assists businesses and employers recruit, retain and accommodate employees with disabilities.</a:t>
            </a:r>
            <a:endParaRPr lang="en-US" dirty="0">
              <a:latin typeface="Calibri" panose="020F0502020204030204"/>
              <a:cs typeface="Calibri"/>
            </a:endParaRPr>
          </a:p>
          <a:p>
            <a:pPr lvl="1"/>
            <a:r>
              <a:rPr lang="en-US" dirty="0">
                <a:latin typeface="Arial"/>
                <a:cs typeface="Calibri"/>
              </a:rPr>
              <a:t>Provides support to wide range of customers, including adults with disabilities, youth and students with disabilities, and businesses and employers.</a:t>
            </a:r>
          </a:p>
          <a:p>
            <a:pPr lvl="1">
              <a:lnSpc>
                <a:spcPct val="150000"/>
              </a:lnSpc>
            </a:pPr>
            <a:endParaRPr lang="en-US" sz="2000" dirty="0">
              <a:cs typeface="Calibri"/>
            </a:endParaRPr>
          </a:p>
          <a:p>
            <a:pPr marL="457200" lvl="1" indent="0">
              <a:lnSpc>
                <a:spcPct val="150000"/>
              </a:lnSpc>
              <a:buNone/>
            </a:pPr>
            <a:endParaRPr lang="en-US" sz="3500" dirty="0">
              <a:cs typeface="Calibri"/>
            </a:endParaRPr>
          </a:p>
        </p:txBody>
      </p:sp>
      <p:sp>
        <p:nvSpPr>
          <p:cNvPr id="11" name="TextBox 10"/>
          <p:cNvSpPr txBox="1"/>
          <p:nvPr/>
        </p:nvSpPr>
        <p:spPr>
          <a:xfrm>
            <a:off x="213360" y="646041"/>
            <a:ext cx="11755120" cy="584775"/>
          </a:xfrm>
          <a:prstGeom prst="rect">
            <a:avLst/>
          </a:prstGeom>
          <a:noFill/>
        </p:spPr>
        <p:txBody>
          <a:bodyPr wrap="square" lIns="91440" tIns="45720" rIns="91440" bIns="45720" rtlCol="0" anchor="t">
            <a:spAutoFit/>
          </a:bodyPr>
          <a:lstStyle/>
          <a:p>
            <a:r>
              <a:rPr lang="en-US" sz="3200" b="1">
                <a:solidFill>
                  <a:srgbClr val="093B60"/>
                </a:solidFill>
                <a:latin typeface="Arial"/>
                <a:cs typeface="Arial"/>
              </a:rPr>
              <a:t>Office of Vocational Rehabilitation (OVR)</a:t>
            </a:r>
            <a:endParaRPr lang="en-US"/>
          </a:p>
        </p:txBody>
      </p:sp>
    </p:spTree>
    <p:extLst>
      <p:ext uri="{BB962C8B-B14F-4D97-AF65-F5344CB8AC3E}">
        <p14:creationId xmlns:p14="http://schemas.microsoft.com/office/powerpoint/2010/main" val="27296422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F15B7B75BFF341AF5A56061FC386AD" ma:contentTypeVersion="14" ma:contentTypeDescription="Create a new document." ma:contentTypeScope="" ma:versionID="caab1c280f85045cc0814cee023d0b09">
  <xsd:schema xmlns:xsd="http://www.w3.org/2001/XMLSchema" xmlns:xs="http://www.w3.org/2001/XMLSchema" xmlns:p="http://schemas.microsoft.com/office/2006/metadata/properties" xmlns:ns3="0ad72d7b-04c7-4208-a17a-6c1b1b44ca26" xmlns:ns4="d9f79e3b-4270-408b-9fdb-9bf897161d65" targetNamespace="http://schemas.microsoft.com/office/2006/metadata/properties" ma:root="true" ma:fieldsID="be06edc304c3ba18b291d567a58a4eb1" ns3:_="" ns4:_="">
    <xsd:import namespace="0ad72d7b-04c7-4208-a17a-6c1b1b44ca26"/>
    <xsd:import namespace="d9f79e3b-4270-408b-9fdb-9bf897161d65"/>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DateTaken" minOccurs="0"/>
                <xsd:element ref="ns3:MediaServiceSystemTags" minOccurs="0"/>
                <xsd:element ref="ns3:MediaServiceGenerationTime" minOccurs="0"/>
                <xsd:element ref="ns3:MediaServiceEventHashCode" minOccurs="0"/>
                <xsd:element ref="ns3:MediaLengthInSeconds" minOccurs="0"/>
                <xsd:element ref="ns3:MediaServiceOCR"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d72d7b-04c7-4208-a17a-6c1b1b44ca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SystemTags" ma:index="16" nillable="true" ma:displayName="MediaServiceSystemTags" ma:hidden="true" ma:internalName="MediaServiceSystemTags" ma:readOnly="true">
      <xsd:simpleType>
        <xsd:restriction base="dms:Note"/>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f79e3b-4270-408b-9fdb-9bf897161d6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0ad72d7b-04c7-4208-a17a-6c1b1b44ca26" xsi:nil="true"/>
  </documentManagement>
</p:properties>
</file>

<file path=customXml/itemProps1.xml><?xml version="1.0" encoding="utf-8"?>
<ds:datastoreItem xmlns:ds="http://schemas.openxmlformats.org/officeDocument/2006/customXml" ds:itemID="{BBE5A7A8-F674-4B9A-9E8B-ADD96C6297B3}">
  <ds:schemaRefs>
    <ds:schemaRef ds:uri="0ad72d7b-04c7-4208-a17a-6c1b1b44ca26"/>
    <ds:schemaRef ds:uri="d9f79e3b-4270-408b-9fdb-9bf897161d6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73E36ED-BD2E-4A86-9DCD-E2BE8D4C7341}">
  <ds:schemaRefs>
    <ds:schemaRef ds:uri="http://schemas.microsoft.com/sharepoint/v3/contenttype/forms"/>
  </ds:schemaRefs>
</ds:datastoreItem>
</file>

<file path=customXml/itemProps3.xml><?xml version="1.0" encoding="utf-8"?>
<ds:datastoreItem xmlns:ds="http://schemas.openxmlformats.org/officeDocument/2006/customXml" ds:itemID="{6B0FB8DB-40BD-4C32-9BAD-1C9144469A06}">
  <ds:schemaRefs>
    <ds:schemaRef ds:uri="0ad72d7b-04c7-4208-a17a-6c1b1b44ca26"/>
    <ds:schemaRef ds:uri="d9f79e3b-4270-408b-9fdb-9bf897161d6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300</TotalTime>
  <Words>2027</Words>
  <Application>Microsoft Office PowerPoint</Application>
  <PresentationFormat>Widescreen</PresentationFormat>
  <Paragraphs>324</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Arial,Sans-Serif</vt:lpstr>
      <vt:lpstr>Calibri Light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Commonwealth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Hurst, Brett (ELC)</dc:creator>
  <cp:lastModifiedBy>Allen, Sasche (LRC)</cp:lastModifiedBy>
  <cp:revision>6</cp:revision>
  <cp:lastPrinted>2023-06-05T12:50:17Z</cp:lastPrinted>
  <dcterms:created xsi:type="dcterms:W3CDTF">2022-07-28T13:37:38Z</dcterms:created>
  <dcterms:modified xsi:type="dcterms:W3CDTF">2024-07-29T18:36:57Z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0x0101000CF15B7B75BFF341AF5A56061FC386AD</vt:lpwstr>
  </property>
</Properties>
</file>