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6"/>
  </p:notesMasterIdLst>
  <p:sldIdLst>
    <p:sldId id="257" r:id="rId2"/>
    <p:sldId id="412" r:id="rId3"/>
    <p:sldId id="446" r:id="rId4"/>
    <p:sldId id="445" r:id="rId5"/>
    <p:sldId id="444" r:id="rId6"/>
    <p:sldId id="461" r:id="rId7"/>
    <p:sldId id="443" r:id="rId8"/>
    <p:sldId id="447" r:id="rId9"/>
    <p:sldId id="448" r:id="rId10"/>
    <p:sldId id="449" r:id="rId11"/>
    <p:sldId id="450" r:id="rId12"/>
    <p:sldId id="462" r:id="rId13"/>
    <p:sldId id="442" r:id="rId14"/>
    <p:sldId id="451" r:id="rId15"/>
    <p:sldId id="452" r:id="rId16"/>
    <p:sldId id="453" r:id="rId17"/>
    <p:sldId id="454" r:id="rId18"/>
    <p:sldId id="455" r:id="rId19"/>
    <p:sldId id="456" r:id="rId20"/>
    <p:sldId id="457" r:id="rId21"/>
    <p:sldId id="459" r:id="rId22"/>
    <p:sldId id="458" r:id="rId23"/>
    <p:sldId id="463" r:id="rId24"/>
    <p:sldId id="258" r:id="rId25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68E"/>
    <a:srgbClr val="0033A0"/>
    <a:srgbClr val="C00000"/>
    <a:srgbClr val="00A033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49" autoAdjust="0"/>
    <p:restoredTop sz="89709" autoAdjust="0"/>
  </p:normalViewPr>
  <p:slideViewPr>
    <p:cSldViewPr snapToGrid="0">
      <p:cViewPr varScale="1">
        <p:scale>
          <a:sx n="90" d="100"/>
          <a:sy n="90" d="100"/>
        </p:scale>
        <p:origin x="108" y="2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atton1.ad.uky.edu\home\staff\mwclar00\ELC\Workforce%20Development%20Study\KYSTATS%20Data\Adult%20Ed\Tables%20&amp;%20Charts\Summar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wclar00\Dropbox\Workforce%20Development\ROI%20AE\PV%20Wages%20(Log%20Models)%20(Mike%20Clark's%20conflicted%20copy%202024-05-20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wc50\Dropbox\Workforce%20Development\Exp%20per%20Enrolle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267914817240619E-2"/>
          <c:y val="5.7431177142474768E-2"/>
          <c:w val="0.90190099597525741"/>
          <c:h val="0.832141466393181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'Enrollment FY'!$F$23</c:f>
              <c:strCache>
                <c:ptCount val="1"/>
                <c:pt idx="0">
                  <c:v>Any Hours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'Enrollment FY'!$A$24:$A$37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'Enrollment FY'!$F$24:$F$37</c:f>
              <c:numCache>
                <c:formatCode>General</c:formatCode>
                <c:ptCount val="14"/>
                <c:pt idx="0">
                  <c:v>50.762999999999998</c:v>
                </c:pt>
                <c:pt idx="1">
                  <c:v>47.293999999999997</c:v>
                </c:pt>
                <c:pt idx="2">
                  <c:v>45.03</c:v>
                </c:pt>
                <c:pt idx="3">
                  <c:v>45.2</c:v>
                </c:pt>
                <c:pt idx="4">
                  <c:v>43.381999999999998</c:v>
                </c:pt>
                <c:pt idx="5">
                  <c:v>37.875</c:v>
                </c:pt>
                <c:pt idx="6">
                  <c:v>34.149000000000001</c:v>
                </c:pt>
                <c:pt idx="7">
                  <c:v>30.329000000000001</c:v>
                </c:pt>
                <c:pt idx="8">
                  <c:v>31.373000000000001</c:v>
                </c:pt>
                <c:pt idx="9">
                  <c:v>28.077000000000002</c:v>
                </c:pt>
                <c:pt idx="10">
                  <c:v>23.209</c:v>
                </c:pt>
                <c:pt idx="11">
                  <c:v>19.542000000000002</c:v>
                </c:pt>
                <c:pt idx="12">
                  <c:v>10.586</c:v>
                </c:pt>
                <c:pt idx="13">
                  <c:v>15.624000000000001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CF-4D3A-BCF4-555D3DC4EBC9}"/>
            </c:ext>
          </c:extLst>
        </c:ser>
        <c:ser>
          <c:idx val="1"/>
          <c:order val="1"/>
          <c:tx>
            <c:strRef>
              <c:f>'Enrollment FY'!$G$23</c:f>
              <c:strCache>
                <c:ptCount val="1"/>
                <c:pt idx="0">
                  <c:v>12 or More Hours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'Enrollment FY'!$A$24:$A$37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'Enrollment FY'!$G$24:$G$37</c:f>
              <c:numCache>
                <c:formatCode>General</c:formatCode>
                <c:ptCount val="14"/>
                <c:pt idx="0">
                  <c:v>39.744999999999997</c:v>
                </c:pt>
                <c:pt idx="1">
                  <c:v>38.664999999999999</c:v>
                </c:pt>
                <c:pt idx="2">
                  <c:v>38.219000000000001</c:v>
                </c:pt>
                <c:pt idx="3">
                  <c:v>38.988999999999997</c:v>
                </c:pt>
                <c:pt idx="4">
                  <c:v>37.290999999999997</c:v>
                </c:pt>
                <c:pt idx="5">
                  <c:v>32.432000000000002</c:v>
                </c:pt>
                <c:pt idx="6">
                  <c:v>28.326000000000001</c:v>
                </c:pt>
                <c:pt idx="7">
                  <c:v>22.613</c:v>
                </c:pt>
                <c:pt idx="8">
                  <c:v>21.946999999999999</c:v>
                </c:pt>
                <c:pt idx="9">
                  <c:v>19.059999999999999</c:v>
                </c:pt>
                <c:pt idx="10">
                  <c:v>15.654</c:v>
                </c:pt>
                <c:pt idx="11">
                  <c:v>12.865</c:v>
                </c:pt>
                <c:pt idx="12">
                  <c:v>5.8949999999999996</c:v>
                </c:pt>
                <c:pt idx="13">
                  <c:v>9.1859999999999999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CF-4D3A-BCF4-555D3DC4E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1902543"/>
        <c:axId val="281901583"/>
      </c:barChart>
      <c:catAx>
        <c:axId val="281902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17468E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81901583"/>
        <c:crosses val="autoZero"/>
        <c:auto val="1"/>
        <c:lblAlgn val="ctr"/>
        <c:lblOffset val="100"/>
        <c:tickLblSkip val="2"/>
        <c:noMultiLvlLbl val="0"/>
      </c:catAx>
      <c:valAx>
        <c:axId val="281901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17468E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Enrollees (000s)</a:t>
                </a:r>
              </a:p>
            </c:rich>
          </c:tx>
          <c:layout>
            <c:manualLayout>
              <c:xMode val="edge"/>
              <c:yMode val="edge"/>
              <c:x val="1.0811586997069376E-2"/>
              <c:y val="0.311321233434976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rgbClr val="17468E"/>
                  </a:solidFill>
                  <a:latin typeface="+mn-lt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17468E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81902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832329481154465"/>
          <c:y val="6.6428125990369763E-2"/>
          <c:w val="0.45598996524779739"/>
          <c:h val="0.151970051682780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rgbClr val="17468E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2000" b="1">
          <a:solidFill>
            <a:srgbClr val="17468E"/>
          </a:solidFill>
          <a:latin typeface="+mn-lt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rgbClr val="17468E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en-US" dirty="0"/>
              <a:t>Present Value of Income Changes Through Four Years After Enrollment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rgbClr val="17468E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7321701278573727E-2"/>
          <c:y val="0.14586621377698877"/>
          <c:w val="0.94068592919917926"/>
          <c:h val="0.659839244486633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Summary!$L$6</c:f>
              <c:strCache>
                <c:ptCount val="1"/>
                <c:pt idx="0">
                  <c:v>Females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Summary!$K$7:$K$11</c:f>
              <c:strCache>
                <c:ptCount val="5"/>
                <c:pt idx="0">
                  <c:v>All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All with ABE </c:v>
                </c:pt>
              </c:strCache>
            </c:strRef>
          </c:cat>
          <c:val>
            <c:numRef>
              <c:f>Summary!$L$7:$L$11</c:f>
              <c:numCache>
                <c:formatCode>"$"#,##0</c:formatCode>
                <c:ptCount val="5"/>
                <c:pt idx="0">
                  <c:v>5269.2321240698238</c:v>
                </c:pt>
                <c:pt idx="1">
                  <c:v>6613.9068060193167</c:v>
                </c:pt>
                <c:pt idx="2">
                  <c:v>15366.442315672006</c:v>
                </c:pt>
                <c:pt idx="3">
                  <c:v>3309.123235124694</c:v>
                </c:pt>
                <c:pt idx="4">
                  <c:v>3250.7354957386242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72-4139-809F-48333BD367CA}"/>
            </c:ext>
          </c:extLst>
        </c:ser>
        <c:ser>
          <c:idx val="1"/>
          <c:order val="1"/>
          <c:tx>
            <c:strRef>
              <c:f>Summary!$M$6</c:f>
              <c:strCache>
                <c:ptCount val="1"/>
                <c:pt idx="0">
                  <c:v>Males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0935390599005128E-17"/>
                  <c:y val="-2.6845637583892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72-4139-809F-48333BD367CA}"/>
                </c:ext>
              </c:extLst>
            </c:dLbl>
            <c:dLbl>
              <c:idx val="1"/>
              <c:layout>
                <c:manualLayout>
                  <c:x val="-4.1870781198010255E-17"/>
                  <c:y val="-4.0268456375838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72-4139-809F-48333BD367CA}"/>
                </c:ext>
              </c:extLst>
            </c:dLbl>
            <c:dLbl>
              <c:idx val="2"/>
              <c:layout>
                <c:manualLayout>
                  <c:x val="2.283887175973423E-3"/>
                  <c:y val="-1.3422818791946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72-4139-809F-48333BD367CA}"/>
                </c:ext>
              </c:extLst>
            </c:dLbl>
            <c:dLbl>
              <c:idx val="4"/>
              <c:layout>
                <c:manualLayout>
                  <c:x val="2.2838871759735071E-3"/>
                  <c:y val="-4.0268456375838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D72-4139-809F-48333BD367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Summary!$K$7:$K$11</c:f>
              <c:strCache>
                <c:ptCount val="5"/>
                <c:pt idx="0">
                  <c:v>All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All with ABE </c:v>
                </c:pt>
              </c:strCache>
            </c:strRef>
          </c:cat>
          <c:val>
            <c:numRef>
              <c:f>Summary!$M$7:$M$11</c:f>
              <c:numCache>
                <c:formatCode>"$"#,##0</c:formatCode>
                <c:ptCount val="5"/>
                <c:pt idx="0">
                  <c:v>6716.1054222461134</c:v>
                </c:pt>
                <c:pt idx="1">
                  <c:v>6598.7348576657587</c:v>
                </c:pt>
                <c:pt idx="2">
                  <c:v>16852.082067530413</c:v>
                </c:pt>
                <c:pt idx="3">
                  <c:v>5441.0967215747623</c:v>
                </c:pt>
                <c:pt idx="4">
                  <c:v>4553.819723901519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72-4139-809F-48333BD36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0930175"/>
        <c:axId val="1140928735"/>
      </c:barChart>
      <c:catAx>
        <c:axId val="1140930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17468E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40928735"/>
        <c:crosses val="autoZero"/>
        <c:auto val="1"/>
        <c:lblAlgn val="ctr"/>
        <c:lblOffset val="100"/>
        <c:noMultiLvlLbl val="0"/>
      </c:catAx>
      <c:valAx>
        <c:axId val="11409287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17468E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40930175"/>
        <c:crosses val="autoZero"/>
        <c:crossBetween val="between"/>
        <c:majorUnit val="5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rgbClr val="17468E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2000" b="1">
          <a:solidFill>
            <a:srgbClr val="17468E"/>
          </a:solidFill>
          <a:latin typeface="+mn-lt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rgbClr val="17468E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en-US">
                <a:solidFill>
                  <a:srgbClr val="17468E"/>
                </a:solidFill>
              </a:rPr>
              <a:t>Expenditures per Instructional Hour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rgbClr val="17468E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79-42A1-80A0-43D92ED5C8A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79-42A1-80A0-43D92ED5C8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'Credit Hours'!$A$5:$A$13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'Credit Hours'!$D$5:$D$13</c:f>
              <c:numCache>
                <c:formatCode>_("$"* #,##0.00_);_("$"* \(#,##0.00\);_("$"* "-"??_);_(@_)</c:formatCode>
                <c:ptCount val="9"/>
                <c:pt idx="0">
                  <c:v>18.67931568981983</c:v>
                </c:pt>
                <c:pt idx="1">
                  <c:v>18.04279948194942</c:v>
                </c:pt>
                <c:pt idx="2">
                  <c:v>19.461306036290015</c:v>
                </c:pt>
                <c:pt idx="3">
                  <c:v>20.212299674285919</c:v>
                </c:pt>
                <c:pt idx="4">
                  <c:v>22.851700595002988</c:v>
                </c:pt>
                <c:pt idx="5">
                  <c:v>27.48786012921769</c:v>
                </c:pt>
                <c:pt idx="6">
                  <c:v>36.902658734608856</c:v>
                </c:pt>
                <c:pt idx="7">
                  <c:v>80.155926197595534</c:v>
                </c:pt>
                <c:pt idx="8">
                  <c:v>59.528200416695142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79-42A1-80A0-43D92ED5C8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7922864"/>
        <c:axId val="557937744"/>
      </c:barChart>
      <c:catAx>
        <c:axId val="55792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17468E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57937744"/>
        <c:crosses val="autoZero"/>
        <c:auto val="1"/>
        <c:lblAlgn val="ctr"/>
        <c:lblOffset val="100"/>
        <c:noMultiLvlLbl val="0"/>
      </c:catAx>
      <c:valAx>
        <c:axId val="557937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17468E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5792286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 b="1">
          <a:solidFill>
            <a:sysClr val="windowText" lastClr="000000"/>
          </a:solidFill>
          <a:latin typeface="+mn-lt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Females (Lower 25th Percentile)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</c:strCache>
            </c:strRef>
          </c:cat>
          <c:val>
            <c:numRef>
              <c:f>Sheet1!$C$2:$C$5</c:f>
              <c:numCache>
                <c:formatCode>#,##0</c:formatCode>
                <c:ptCount val="4"/>
                <c:pt idx="0">
                  <c:v>17302</c:v>
                </c:pt>
                <c:pt idx="1">
                  <c:v>15680</c:v>
                </c:pt>
                <c:pt idx="2">
                  <c:v>25151</c:v>
                </c:pt>
                <c:pt idx="3">
                  <c:v>18153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79-4A41-8232-1F0C59430BC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Males (Lower 25th Percentile)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</c:strCache>
            </c:strRef>
          </c:cat>
          <c:val>
            <c:numRef>
              <c:f>Sheet1!$E$2:$E$5</c:f>
              <c:numCache>
                <c:formatCode>#,##0</c:formatCode>
                <c:ptCount val="4"/>
                <c:pt idx="0">
                  <c:v>11144</c:v>
                </c:pt>
                <c:pt idx="1">
                  <c:v>8386</c:v>
                </c:pt>
                <c:pt idx="2">
                  <c:v>24742</c:v>
                </c:pt>
                <c:pt idx="3">
                  <c:v>24261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79-4A41-8232-1F0C59430B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3971232"/>
        <c:axId val="1663971712"/>
      </c:barChart>
      <c:catAx>
        <c:axId val="166397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17468E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3971712"/>
        <c:crosses val="autoZero"/>
        <c:auto val="1"/>
        <c:lblAlgn val="ctr"/>
        <c:lblOffset val="100"/>
        <c:noMultiLvlLbl val="0"/>
      </c:catAx>
      <c:valAx>
        <c:axId val="1663971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17468E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3971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rgbClr val="17468E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rgbClr val="17468E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FAB0DA0-7882-4186-8FED-E4C05998BAF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40D6D7E-F097-4FAC-B62E-5F916AE17F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81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5013" y="1173163"/>
            <a:ext cx="5632450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0" baseline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02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334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256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3411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4749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09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5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99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8724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8882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06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71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325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944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3688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789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5013" y="1173163"/>
            <a:ext cx="5632450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D6D7E-F097-4FAC-B62E-5F916AE17F6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404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867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718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679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99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151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148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30CE4-7DDD-4E30-9417-F23F3A3FED2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7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7AA8-0723-4CBC-8FA7-0B9800E4C79C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81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3EC8-A15C-49B8-93CF-C000DF27F8BD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89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E1E6-610A-4638-9048-4AD3155230DA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563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15D3-7033-420C-8FEB-EF7CAA5FEE1F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7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A634-5B2D-4D8F-9AAA-D2735E2FBDCA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8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75F49-01EE-4DF1-A355-11455A039F60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2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51F1-0C36-4E01-B240-47A298F57635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82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5344-1E43-41BC-A832-665336A3E1B8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0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082C-005D-4189-B18F-C60468DD7DB0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09BD-066B-4CEB-8E05-3DF0E0F7A68E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1BBB-0F82-476A-BEE0-FBF70410048B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64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2C8F2-0F1A-4D2B-B35C-C07E42A03494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90B61-9EA8-49B9-BA55-D2B50FF7B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6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ber.uky.ed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12" y="5718442"/>
            <a:ext cx="4353116" cy="89839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94817" y="899732"/>
            <a:ext cx="10561320" cy="2372878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0" dirty="0">
                <a:solidFill>
                  <a:srgbClr val="17468E"/>
                </a:solidFill>
              </a:rPr>
              <a:t>The Effects of Kentucky’s Adult Education Program and TRAINS on Labor Market Outcomes</a:t>
            </a:r>
          </a:p>
          <a:p>
            <a:endParaRPr lang="en-US" sz="12800" dirty="0">
              <a:solidFill>
                <a:srgbClr val="17468E"/>
              </a:solidFill>
            </a:endParaRPr>
          </a:p>
          <a:p>
            <a:r>
              <a:rPr lang="en-US" sz="8000" dirty="0">
                <a:solidFill>
                  <a:srgbClr val="17468E"/>
                </a:solidFill>
              </a:rPr>
              <a:t>September 26, 2024</a:t>
            </a:r>
          </a:p>
          <a:p>
            <a:endParaRPr lang="en-US" sz="12800" dirty="0">
              <a:solidFill>
                <a:srgbClr val="17468E"/>
              </a:solidFill>
            </a:endParaRPr>
          </a:p>
          <a:p>
            <a:endParaRPr lang="en-US" sz="3075" dirty="0">
              <a:solidFill>
                <a:srgbClr val="17468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0975" y="3688610"/>
            <a:ext cx="5070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17468E"/>
                </a:solidFill>
              </a:rPr>
              <a:t>Michael W. Clark, Ph.D.</a:t>
            </a:r>
          </a:p>
          <a:p>
            <a:pPr algn="ctr"/>
            <a:r>
              <a:rPr lang="en-US" b="1" dirty="0">
                <a:solidFill>
                  <a:srgbClr val="17468E"/>
                </a:solidFill>
              </a:rPr>
              <a:t>Kenneth R. Troske, Ph.D.</a:t>
            </a:r>
          </a:p>
          <a:p>
            <a:pPr algn="ctr"/>
            <a:r>
              <a:rPr lang="en-US" b="1" dirty="0">
                <a:solidFill>
                  <a:srgbClr val="17468E"/>
                </a:solidFill>
              </a:rPr>
              <a:t>Katie Scott</a:t>
            </a:r>
          </a:p>
          <a:p>
            <a:pPr algn="ctr"/>
            <a:endParaRPr lang="en-US" dirty="0">
              <a:solidFill>
                <a:srgbClr val="1746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301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Adult Education Results: Males Aged 18 to 32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10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962E2519-3298-C3C9-C8CC-BAC675AF99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9" t="39440" r="2893" b="32843"/>
          <a:stretch/>
        </p:blipFill>
        <p:spPr bwMode="auto">
          <a:xfrm>
            <a:off x="229924" y="1427467"/>
            <a:ext cx="11732152" cy="43694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C1CADB8-0DCD-4F6B-4D0C-362090BEDB23}"/>
              </a:ext>
            </a:extLst>
          </p:cNvPr>
          <p:cNvSpPr txBox="1"/>
          <p:nvPr/>
        </p:nvSpPr>
        <p:spPr>
          <a:xfrm>
            <a:off x="10115971" y="3730326"/>
            <a:ext cx="148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7468E"/>
                </a:solidFill>
              </a:rPr>
              <a:t>$618/quarter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9428BAD-7A5F-F8E1-73D1-7444B6A71ED7}"/>
              </a:ext>
            </a:extLst>
          </p:cNvPr>
          <p:cNvCxnSpPr/>
          <p:nvPr/>
        </p:nvCxnSpPr>
        <p:spPr>
          <a:xfrm flipV="1">
            <a:off x="10845209" y="2604977"/>
            <a:ext cx="723014" cy="1116418"/>
          </a:xfrm>
          <a:prstGeom prst="straightConnector1">
            <a:avLst/>
          </a:prstGeom>
          <a:ln>
            <a:solidFill>
              <a:srgbClr val="17468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958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Adult Education: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11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744EC97-9483-1A12-004E-D3168C6359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3629053"/>
              </p:ext>
            </p:extLst>
          </p:nvPr>
        </p:nvGraphicFramePr>
        <p:xfrm>
          <a:off x="276226" y="1180314"/>
          <a:ext cx="11649074" cy="5379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8423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Adult Education: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376F105-AC24-04D6-FAA8-8E256D285D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8016755"/>
              </p:ext>
            </p:extLst>
          </p:nvPr>
        </p:nvGraphicFramePr>
        <p:xfrm>
          <a:off x="276225" y="1242395"/>
          <a:ext cx="5080966" cy="5113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4C3F94-60AF-B560-37D0-3994F76B0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054830"/>
              </p:ext>
            </p:extLst>
          </p:nvPr>
        </p:nvGraphicFramePr>
        <p:xfrm>
          <a:off x="5612019" y="1503211"/>
          <a:ext cx="6234182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695">
                  <a:extLst>
                    <a:ext uri="{9D8B030D-6E8A-4147-A177-3AD203B41FA5}">
                      <a16:colId xmlns:a16="http://schemas.microsoft.com/office/drawing/2014/main" val="1406447905"/>
                    </a:ext>
                  </a:extLst>
                </a:gridCol>
                <a:gridCol w="2104374">
                  <a:extLst>
                    <a:ext uri="{9D8B030D-6E8A-4147-A177-3AD203B41FA5}">
                      <a16:colId xmlns:a16="http://schemas.microsoft.com/office/drawing/2014/main" val="423154364"/>
                    </a:ext>
                  </a:extLst>
                </a:gridCol>
                <a:gridCol w="874643">
                  <a:extLst>
                    <a:ext uri="{9D8B030D-6E8A-4147-A177-3AD203B41FA5}">
                      <a16:colId xmlns:a16="http://schemas.microsoft.com/office/drawing/2014/main" val="1740079628"/>
                    </a:ext>
                  </a:extLst>
                </a:gridCol>
                <a:gridCol w="919470">
                  <a:extLst>
                    <a:ext uri="{9D8B030D-6E8A-4147-A177-3AD203B41FA5}">
                      <a16:colId xmlns:a16="http://schemas.microsoft.com/office/drawing/2014/main" val="3373722710"/>
                    </a:ext>
                  </a:extLst>
                </a:gridCol>
              </a:tblGrid>
              <a:tr h="259822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</a:rPr>
                        <a:t>Increased Income Compared to Costs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933038"/>
                  </a:ext>
                </a:extLst>
              </a:tr>
              <a:tr h="259822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17468E"/>
                          </a:solidFill>
                        </a:ln>
                        <a:solidFill>
                          <a:srgbClr val="17468E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 Value of </a:t>
                      </a:r>
                    </a:p>
                    <a:p>
                      <a:pPr algn="ctr"/>
                      <a:r>
                        <a:rPr lang="en-US" sz="1800" b="0" kern="1200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Income </a:t>
                      </a:r>
                    </a:p>
                    <a:p>
                      <a:pPr algn="ctr"/>
                      <a:r>
                        <a:rPr lang="en-US" sz="1800" b="0" kern="1200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Years After Enrollment</a:t>
                      </a:r>
                      <a:endParaRPr lang="en-US" b="0" dirty="0">
                        <a:ln>
                          <a:solidFill>
                            <a:srgbClr val="17468E"/>
                          </a:solidFill>
                        </a:ln>
                        <a:solidFill>
                          <a:srgbClr val="17468E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</a:rPr>
                        <a:t>2019 Costs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</a:rPr>
                        <a:t>2022 Costs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332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</a:rPr>
                        <a:t>Females (All Enrollees)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</a:rPr>
                        <a:t>$5,269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</a:rPr>
                        <a:t>$2,611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</a:rPr>
                        <a:t>$5,655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96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</a:rPr>
                        <a:t>Males (All Enrollees)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</a:rPr>
                        <a:t>$6,716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</a:rPr>
                        <a:t>$2,611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solidFill>
                              <a:srgbClr val="17468E"/>
                            </a:solidFill>
                          </a:ln>
                          <a:solidFill>
                            <a:srgbClr val="17468E"/>
                          </a:solidFill>
                        </a:rPr>
                        <a:t>$5,655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4444087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5809D8F3-2785-3561-8DB6-23066BC96280}"/>
              </a:ext>
            </a:extLst>
          </p:cNvPr>
          <p:cNvGrpSpPr/>
          <p:nvPr/>
        </p:nvGrpSpPr>
        <p:grpSpPr>
          <a:xfrm>
            <a:off x="6178828" y="3935896"/>
            <a:ext cx="2269433" cy="1603629"/>
            <a:chOff x="6178828" y="3935896"/>
            <a:chExt cx="2269433" cy="160362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C747F72-2768-E431-B98D-EEA4D791455D}"/>
                </a:ext>
              </a:extLst>
            </p:cNvPr>
            <p:cNvSpPr txBox="1"/>
            <p:nvPr/>
          </p:nvSpPr>
          <p:spPr>
            <a:xfrm>
              <a:off x="6178828" y="4616195"/>
              <a:ext cx="1311965" cy="923330"/>
            </a:xfrm>
            <a:prstGeom prst="rect">
              <a:avLst/>
            </a:prstGeom>
            <a:noFill/>
            <a:ln w="317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Only counts 4 years of income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CF408B8-3581-713D-61B2-0C5E8812D39F}"/>
                </a:ext>
              </a:extLst>
            </p:cNvPr>
            <p:cNvCxnSpPr>
              <a:stCxn id="12" idx="3"/>
            </p:cNvCxnSpPr>
            <p:nvPr/>
          </p:nvCxnSpPr>
          <p:spPr>
            <a:xfrm flipV="1">
              <a:off x="7490793" y="3935896"/>
              <a:ext cx="957468" cy="1141964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50F09EC-6EFB-5399-60E1-FE4B392F636A}"/>
              </a:ext>
            </a:extLst>
          </p:cNvPr>
          <p:cNvGrpSpPr/>
          <p:nvPr/>
        </p:nvGrpSpPr>
        <p:grpSpPr>
          <a:xfrm>
            <a:off x="9255181" y="3935896"/>
            <a:ext cx="1994066" cy="2267740"/>
            <a:chOff x="9255181" y="3935896"/>
            <a:chExt cx="1994066" cy="226774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9EEE842-5E1B-EDA8-66EC-EF3D9D1FF772}"/>
                </a:ext>
              </a:extLst>
            </p:cNvPr>
            <p:cNvSpPr txBox="1"/>
            <p:nvPr/>
          </p:nvSpPr>
          <p:spPr>
            <a:xfrm>
              <a:off x="9255181" y="5003307"/>
              <a:ext cx="1311965" cy="1200329"/>
            </a:xfrm>
            <a:prstGeom prst="rect">
              <a:avLst/>
            </a:prstGeom>
            <a:noFill/>
            <a:ln w="317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Includes only Adult Education Costs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2500C1CB-197D-5605-8725-03C7381AF833}"/>
                </a:ext>
              </a:extLst>
            </p:cNvPr>
            <p:cNvCxnSpPr>
              <a:stCxn id="17" idx="0"/>
            </p:cNvCxnSpPr>
            <p:nvPr/>
          </p:nvCxnSpPr>
          <p:spPr>
            <a:xfrm flipV="1">
              <a:off x="9911164" y="3935896"/>
              <a:ext cx="476845" cy="106741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39388CD-4E97-2919-3688-58F0A7AFA4DC}"/>
                </a:ext>
              </a:extLst>
            </p:cNvPr>
            <p:cNvCxnSpPr>
              <a:cxnSpLocks/>
              <a:stCxn id="17" idx="0"/>
            </p:cNvCxnSpPr>
            <p:nvPr/>
          </p:nvCxnSpPr>
          <p:spPr>
            <a:xfrm flipV="1">
              <a:off x="9911164" y="3952085"/>
              <a:ext cx="1338083" cy="1051222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532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Adult Education: Main Conclusions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13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9B15E6-66E7-40B0-A442-AB75BA7C2EA2}"/>
              </a:ext>
            </a:extLst>
          </p:cNvPr>
          <p:cNvSpPr txBox="1"/>
          <p:nvPr/>
        </p:nvSpPr>
        <p:spPr>
          <a:xfrm>
            <a:off x="266700" y="1259679"/>
            <a:ext cx="110871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Enrollment in adult education: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Higher rates of employment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Higher wage rates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Employment effect decays over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Results vary by gender and race/ethnicity</a:t>
            </a:r>
          </a:p>
          <a:p>
            <a:pPr lvl="1"/>
            <a:endParaRPr lang="en-US" sz="3200" b="1" dirty="0">
              <a:solidFill>
                <a:srgbClr val="17468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Adult Education enrollees receive other services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Impacts reflect a bundle of services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Cannot say which, or what combination, of services contribute to improved labor market outcomes</a:t>
            </a:r>
          </a:p>
        </p:txBody>
      </p:sp>
    </p:spTree>
    <p:extLst>
      <p:ext uri="{BB962C8B-B14F-4D97-AF65-F5344CB8AC3E}">
        <p14:creationId xmlns:p14="http://schemas.microsoft.com/office/powerpoint/2010/main" val="2131410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TRAINS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14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9B15E6-66E7-40B0-A442-AB75BA7C2EA2}"/>
              </a:ext>
            </a:extLst>
          </p:cNvPr>
          <p:cNvSpPr txBox="1"/>
          <p:nvPr/>
        </p:nvSpPr>
        <p:spPr>
          <a:xfrm>
            <a:off x="266700" y="1259679"/>
            <a:ext cx="1165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Established by KCTCS in 1999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Colleges develop customized training for eligible companies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For-credit courses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Not-for-credit courses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Funding for approved projects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Companies pay 25% of training costs + 10% administrative fee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Colleges are reimbursed for 75% from KCTCS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General Assembly appropriated $4.1 million per FY.</a:t>
            </a:r>
          </a:p>
          <a:p>
            <a:endParaRPr lang="en-US" sz="3200" b="1" dirty="0">
              <a:solidFill>
                <a:srgbClr val="1746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431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Past Research on “Sectoral” Training Programs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15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9B15E6-66E7-40B0-A442-AB75BA7C2EA2}"/>
              </a:ext>
            </a:extLst>
          </p:cNvPr>
          <p:cNvSpPr txBox="1"/>
          <p:nvPr/>
        </p:nvSpPr>
        <p:spPr>
          <a:xfrm>
            <a:off x="266700" y="1259679"/>
            <a:ext cx="1165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Sectoral training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Employers heavily involved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Connecting low skilled workers to industries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Include job-search assistance, career counseling, and other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Generally positive effects through two years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Improved employment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Increased wages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rgbClr val="1746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729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Methodology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16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9B15E6-66E7-40B0-A442-AB75BA7C2EA2}"/>
              </a:ext>
            </a:extLst>
          </p:cNvPr>
          <p:cNvSpPr txBox="1"/>
          <p:nvPr/>
        </p:nvSpPr>
        <p:spPr>
          <a:xfrm>
            <a:off x="266700" y="1259679"/>
            <a:ext cx="11658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Compare Labor Market Outcomes before and after enrollment in TRAINS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Employment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Wages if Employed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Receipt of Unemployment Insurance Benefits</a:t>
            </a:r>
          </a:p>
          <a:p>
            <a:endParaRPr lang="en-US" sz="3200" b="1" dirty="0">
              <a:solidFill>
                <a:srgbClr val="17468E"/>
              </a:solidFill>
            </a:endParaRPr>
          </a:p>
          <a:p>
            <a:r>
              <a:rPr lang="en-US" sz="3200" b="1" dirty="0">
                <a:solidFill>
                  <a:srgbClr val="17468E"/>
                </a:solidFill>
              </a:rPr>
              <a:t>Comparison Groups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For-credit enrollees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Co-workers who did not enroll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Age 25 to 54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rgbClr val="1746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40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TRAINS Results: Females, Employment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17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E1B7E57A-EA4D-B720-61B1-F3396833F1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21" t="9828" r="3199" b="61966"/>
          <a:stretch/>
        </p:blipFill>
        <p:spPr bwMode="auto">
          <a:xfrm>
            <a:off x="211756" y="1425796"/>
            <a:ext cx="11835695" cy="44681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EC6257-C65D-C9AB-3E8E-BB9D46E77B3A}"/>
              </a:ext>
            </a:extLst>
          </p:cNvPr>
          <p:cNvSpPr txBox="1"/>
          <p:nvPr/>
        </p:nvSpPr>
        <p:spPr>
          <a:xfrm>
            <a:off x="10770781" y="3030279"/>
            <a:ext cx="850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7468E"/>
                </a:solidFill>
              </a:rPr>
              <a:t>15.6%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8D8DED9-C2B1-A49D-31E0-6EE1108C30EF}"/>
              </a:ext>
            </a:extLst>
          </p:cNvPr>
          <p:cNvCxnSpPr/>
          <p:nvPr/>
        </p:nvCxnSpPr>
        <p:spPr>
          <a:xfrm flipV="1">
            <a:off x="11196084" y="2381693"/>
            <a:ext cx="552893" cy="648586"/>
          </a:xfrm>
          <a:prstGeom prst="straightConnector1">
            <a:avLst/>
          </a:prstGeom>
          <a:ln>
            <a:solidFill>
              <a:srgbClr val="17468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306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TRAINS Results: Females, Wages if Employed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18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E1B7E57A-EA4D-B720-61B1-F3396833F1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47" t="39317" r="2573" b="32477"/>
          <a:stretch/>
        </p:blipFill>
        <p:spPr bwMode="auto">
          <a:xfrm>
            <a:off x="211756" y="1425796"/>
            <a:ext cx="11835695" cy="44681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79120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TRAINS Results: Males, Employment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19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EF63567-8082-2F13-552A-FCE2CE0A6A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63" t="10073" r="2900" b="62420"/>
          <a:stretch/>
        </p:blipFill>
        <p:spPr bwMode="auto">
          <a:xfrm>
            <a:off x="193438" y="1279222"/>
            <a:ext cx="11731862" cy="42966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2040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/>
          </p:cNvCxnSpPr>
          <p:nvPr/>
        </p:nvCxnSpPr>
        <p:spPr>
          <a:xfrm>
            <a:off x="391886" y="904435"/>
            <a:ext cx="11444198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886" y="233124"/>
            <a:ext cx="7544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17468E"/>
                </a:solidFill>
              </a:rPr>
              <a:t>Overview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1886" y="920671"/>
            <a:ext cx="1144419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7468E"/>
                </a:solidFill>
              </a:rPr>
              <a:t>The 2022 General Assembly passed HB1, which included language directing the Education and Labor Cabinet (ELC) to study the effectiveness of Kentucky’s state-sponsored workforce development programs.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17468E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7468E"/>
                </a:solidFill>
              </a:rPr>
              <a:t>Programs receiving more 50% of funds from the state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7468E"/>
                </a:solidFill>
              </a:rPr>
              <a:t>Adult Education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7468E"/>
                </a:solidFill>
              </a:rPr>
              <a:t>TRAINS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7468E"/>
                </a:solidFill>
              </a:rPr>
              <a:t>Bluegrass State Skills Corporation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17468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295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TRAINS Results: Males, Wages if Employed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20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5E738189-32F8-FDE5-5D74-D5AA2E01FB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31" t="39661" r="2131" b="32832"/>
          <a:stretch/>
        </p:blipFill>
        <p:spPr bwMode="auto">
          <a:xfrm>
            <a:off x="193438" y="1500321"/>
            <a:ext cx="11731862" cy="42966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84537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2231" y="0"/>
            <a:ext cx="11713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TRAINS Results: Present Value of Additional Income Over 4 Years After Enrollment (Per Participant)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21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0E8EFDB-F374-F433-2192-1469FB85CB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0263136"/>
              </p:ext>
            </p:extLst>
          </p:nvPr>
        </p:nvGraphicFramePr>
        <p:xfrm>
          <a:off x="276225" y="1251862"/>
          <a:ext cx="11649075" cy="5214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000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TRAINS Conclusions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22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9B15E6-66E7-40B0-A442-AB75BA7C2EA2}"/>
              </a:ext>
            </a:extLst>
          </p:cNvPr>
          <p:cNvSpPr txBox="1"/>
          <p:nvPr/>
        </p:nvSpPr>
        <p:spPr>
          <a:xfrm>
            <a:off x="211756" y="1130406"/>
            <a:ext cx="11658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3200" b="1" dirty="0">
                <a:solidFill>
                  <a:srgbClr val="17468E"/>
                </a:solidFill>
              </a:rPr>
              <a:t>Employment among enrollees improved relative to non-enrollees</a:t>
            </a:r>
          </a:p>
          <a:p>
            <a:pPr marL="914400" lvl="3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Females 16 quarters after enrollment</a:t>
            </a:r>
          </a:p>
          <a:p>
            <a:pPr marL="1371600" lvl="5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80% of female enrollees employed</a:t>
            </a:r>
          </a:p>
          <a:p>
            <a:pPr marL="1371600" lvl="5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65% of female non-enrollees employed</a:t>
            </a:r>
          </a:p>
          <a:p>
            <a:pPr marL="914400" lvl="3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Males</a:t>
            </a:r>
          </a:p>
          <a:p>
            <a:pPr marL="1371600" lvl="5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Prior to enrollment, enrollees were less likely to be employed than non-enrollees</a:t>
            </a:r>
          </a:p>
          <a:p>
            <a:pPr marL="1371600" lvl="5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16 quarter after enrollment, enrollees were as likely to be employed as non-enrollees</a:t>
            </a:r>
          </a:p>
          <a:p>
            <a:pPr marL="0" lvl="3"/>
            <a:endParaRPr lang="en-US" sz="3200" b="1" dirty="0">
              <a:solidFill>
                <a:srgbClr val="17468E"/>
              </a:solidFill>
            </a:endParaRPr>
          </a:p>
          <a:p>
            <a:pPr marL="0" lvl="1"/>
            <a:r>
              <a:rPr lang="en-US" sz="3200" b="1" dirty="0">
                <a:solidFill>
                  <a:srgbClr val="17468E"/>
                </a:solidFill>
              </a:rPr>
              <a:t>Wages among enrollees did not improve </a:t>
            </a:r>
          </a:p>
        </p:txBody>
      </p:sp>
    </p:spTree>
    <p:extLst>
      <p:ext uri="{BB962C8B-B14F-4D97-AF65-F5344CB8AC3E}">
        <p14:creationId xmlns:p14="http://schemas.microsoft.com/office/powerpoint/2010/main" val="3800729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TRAINS Conclusions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23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9B15E6-66E7-40B0-A442-AB75BA7C2EA2}"/>
              </a:ext>
            </a:extLst>
          </p:cNvPr>
          <p:cNvSpPr txBox="1"/>
          <p:nvPr/>
        </p:nvSpPr>
        <p:spPr>
          <a:xfrm>
            <a:off x="211756" y="1130406"/>
            <a:ext cx="11658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3200" b="1" dirty="0">
                <a:solidFill>
                  <a:srgbClr val="17468E"/>
                </a:solidFill>
              </a:rPr>
              <a:t>Limitation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Prior to enrolling in TRAINS,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enrollees had lower employment levels than non-enrollees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Estimates may reflect effects of TRAINS and being newly employed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rgbClr val="1746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6810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052" y="2168361"/>
            <a:ext cx="6108329" cy="126064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24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04194" y="3826446"/>
            <a:ext cx="302210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700" dirty="0">
                <a:solidFill>
                  <a:srgbClr val="17468E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http://cber.uky.edu/</a:t>
            </a:r>
            <a:endParaRPr lang="en-US" sz="2700" dirty="0">
              <a:solidFill>
                <a:srgbClr val="1746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09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Kentucky’s Office of Adult Education (KYAE)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9B15E6-66E7-40B0-A442-AB75BA7C2EA2}"/>
              </a:ext>
            </a:extLst>
          </p:cNvPr>
          <p:cNvSpPr txBox="1"/>
          <p:nvPr/>
        </p:nvSpPr>
        <p:spPr>
          <a:xfrm>
            <a:off x="266700" y="1259679"/>
            <a:ext cx="116586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Services Provided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17468E"/>
                </a:solidFill>
              </a:rPr>
              <a:t>GED Prep Courses and Free Testing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17468E"/>
                </a:solidFill>
              </a:rPr>
              <a:t>English Language Courses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17468E"/>
                </a:solidFill>
              </a:rPr>
              <a:t>Family Literacy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17468E"/>
              </a:solidFill>
            </a:endParaRPr>
          </a:p>
          <a:p>
            <a:r>
              <a:rPr lang="en-US" sz="3200" b="1" dirty="0">
                <a:solidFill>
                  <a:srgbClr val="17468E"/>
                </a:solidFill>
              </a:rPr>
              <a:t>Primarily Service individuals who: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17468E"/>
                </a:solidFill>
              </a:rPr>
              <a:t>are aged 18 or older,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17468E"/>
                </a:solidFill>
              </a:rPr>
              <a:t>have a basic skill deficiency,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17468E"/>
                </a:solidFill>
              </a:rPr>
              <a:t>have not completed high school or earned an equivalent level of education,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17468E"/>
                </a:solidFill>
              </a:rPr>
              <a:t>or who are an English language learner.</a:t>
            </a:r>
          </a:p>
          <a:p>
            <a:endParaRPr lang="en-US" sz="2800" b="1" dirty="0">
              <a:solidFill>
                <a:srgbClr val="17468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rgbClr val="17468E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rgbClr val="17468E"/>
              </a:solidFill>
            </a:endParaRPr>
          </a:p>
          <a:p>
            <a:endParaRPr lang="en-US" sz="3200" b="1" dirty="0">
              <a:solidFill>
                <a:srgbClr val="1746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75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Adult Education: Enrollment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2EBE1F3-E15C-E227-4C96-49C3518B7D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6974832"/>
              </p:ext>
            </p:extLst>
          </p:nvPr>
        </p:nvGraphicFramePr>
        <p:xfrm>
          <a:off x="211756" y="1158977"/>
          <a:ext cx="11713544" cy="5379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412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Methodology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9B15E6-66E7-40B0-A442-AB75BA7C2EA2}"/>
              </a:ext>
            </a:extLst>
          </p:cNvPr>
          <p:cNvSpPr txBox="1"/>
          <p:nvPr/>
        </p:nvSpPr>
        <p:spPr>
          <a:xfrm>
            <a:off x="266699" y="1259679"/>
            <a:ext cx="1164907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Compare Labor Market Outcomes before and after Adult Education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Employment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Wages if Employed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Receipt of Unemployment Insurance Benefits</a:t>
            </a:r>
          </a:p>
          <a:p>
            <a:endParaRPr lang="en-US" sz="3200" b="1" dirty="0">
              <a:solidFill>
                <a:srgbClr val="17468E"/>
              </a:solidFill>
            </a:endParaRPr>
          </a:p>
          <a:p>
            <a:r>
              <a:rPr lang="en-US" sz="3200" b="1" dirty="0">
                <a:solidFill>
                  <a:srgbClr val="17468E"/>
                </a:solidFill>
              </a:rPr>
              <a:t>Groups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Those who enrolled in adult education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Those who dropped out of a KY high school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Aged 18 to 32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Similar employment and wages before enrollment</a:t>
            </a:r>
          </a:p>
        </p:txBody>
      </p:sp>
    </p:spTree>
    <p:extLst>
      <p:ext uri="{BB962C8B-B14F-4D97-AF65-F5344CB8AC3E}">
        <p14:creationId xmlns:p14="http://schemas.microsoft.com/office/powerpoint/2010/main" val="3627997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Methodology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6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9B15E6-66E7-40B0-A442-AB75BA7C2EA2}"/>
              </a:ext>
            </a:extLst>
          </p:cNvPr>
          <p:cNvSpPr txBox="1"/>
          <p:nvPr/>
        </p:nvSpPr>
        <p:spPr>
          <a:xfrm>
            <a:off x="266699" y="1259679"/>
            <a:ext cx="1164907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NOTE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Enrollees may be co-enrolled in other programs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Additional training and services through other programs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Data on co-enrollment was not available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7468E"/>
                </a:solidFill>
              </a:rPr>
              <a:t>Cannot identify separate effects of individual programs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>
              <a:solidFill>
                <a:srgbClr val="17468E"/>
              </a:solidFill>
            </a:endParaRPr>
          </a:p>
          <a:p>
            <a:endParaRPr lang="en-US" sz="3200" b="1" dirty="0">
              <a:solidFill>
                <a:srgbClr val="17468E"/>
              </a:solidFill>
            </a:endParaRPr>
          </a:p>
          <a:p>
            <a:endParaRPr lang="en-US" sz="3200" b="1" dirty="0">
              <a:solidFill>
                <a:srgbClr val="1746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90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Adult Education Results: Females Aged 18 to 32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173CC4D-6C05-34AA-C4D3-4A872B117A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69" t="10042" r="1484" b="60780"/>
          <a:stretch/>
        </p:blipFill>
        <p:spPr bwMode="auto">
          <a:xfrm>
            <a:off x="211756" y="1327289"/>
            <a:ext cx="11980244" cy="45967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91DA9D1-7D6F-FD4B-0D2F-B50F2EC652D6}"/>
              </a:ext>
            </a:extLst>
          </p:cNvPr>
          <p:cNvGrpSpPr/>
          <p:nvPr/>
        </p:nvGrpSpPr>
        <p:grpSpPr>
          <a:xfrm>
            <a:off x="7496070" y="2009670"/>
            <a:ext cx="1426866" cy="369332"/>
            <a:chOff x="7496070" y="2009670"/>
            <a:chExt cx="1426866" cy="36933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06EB05A-0352-739B-BDA2-041BB94F5604}"/>
                </a:ext>
              </a:extLst>
            </p:cNvPr>
            <p:cNvSpPr txBox="1"/>
            <p:nvPr/>
          </p:nvSpPr>
          <p:spPr>
            <a:xfrm>
              <a:off x="7496070" y="2009670"/>
              <a:ext cx="8440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17468E"/>
                  </a:solidFill>
                </a:rPr>
                <a:t>12.3%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0E6CD86-4796-93B4-EA07-E609B0E67FC2}"/>
                </a:ext>
              </a:extLst>
            </p:cNvPr>
            <p:cNvCxnSpPr/>
            <p:nvPr/>
          </p:nvCxnSpPr>
          <p:spPr>
            <a:xfrm>
              <a:off x="8370277" y="2190541"/>
              <a:ext cx="552659" cy="120580"/>
            </a:xfrm>
            <a:prstGeom prst="straightConnector1">
              <a:avLst/>
            </a:prstGeom>
            <a:ln>
              <a:solidFill>
                <a:srgbClr val="17468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66D1807-FEA6-74FB-1F33-DBFC595C1BA1}"/>
              </a:ext>
            </a:extLst>
          </p:cNvPr>
          <p:cNvSpPr txBox="1"/>
          <p:nvPr/>
        </p:nvSpPr>
        <p:spPr>
          <a:xfrm>
            <a:off x="10687221" y="3599071"/>
            <a:ext cx="844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7468E"/>
                </a:solidFill>
              </a:rPr>
              <a:t>7.4%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C0DC164-7F91-B63A-41B8-0AC4627EA5D4}"/>
              </a:ext>
            </a:extLst>
          </p:cNvPr>
          <p:cNvCxnSpPr/>
          <p:nvPr/>
        </p:nvCxnSpPr>
        <p:spPr>
          <a:xfrm flipV="1">
            <a:off x="11121656" y="3115340"/>
            <a:ext cx="489097" cy="510312"/>
          </a:xfrm>
          <a:prstGeom prst="straightConnector1">
            <a:avLst/>
          </a:prstGeom>
          <a:ln>
            <a:solidFill>
              <a:srgbClr val="17468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795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Adult Education Results: Females Aged 18 to 32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173CC4D-6C05-34AA-C4D3-4A872B117A2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43" t="39749" r="1910" b="31073"/>
          <a:stretch/>
        </p:blipFill>
        <p:spPr bwMode="auto">
          <a:xfrm>
            <a:off x="211756" y="1327290"/>
            <a:ext cx="11649075" cy="44696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81" name="TextBox 1180">
            <a:extLst>
              <a:ext uri="{FF2B5EF4-FFF2-40B4-BE49-F238E27FC236}">
                <a16:creationId xmlns:a16="http://schemas.microsoft.com/office/drawing/2014/main" id="{50D11ADC-54BC-30A2-4160-76796490DDF6}"/>
              </a:ext>
            </a:extLst>
          </p:cNvPr>
          <p:cNvSpPr txBox="1"/>
          <p:nvPr/>
        </p:nvSpPr>
        <p:spPr>
          <a:xfrm>
            <a:off x="9982200" y="3429000"/>
            <a:ext cx="1552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7468E"/>
                </a:solidFill>
              </a:rPr>
              <a:t>$336/quarter</a:t>
            </a:r>
          </a:p>
        </p:txBody>
      </p:sp>
      <p:cxnSp>
        <p:nvCxnSpPr>
          <p:cNvPr id="1183" name="Straight Arrow Connector 1182">
            <a:extLst>
              <a:ext uri="{FF2B5EF4-FFF2-40B4-BE49-F238E27FC236}">
                <a16:creationId xmlns:a16="http://schemas.microsoft.com/office/drawing/2014/main" id="{B9C6C641-5BCD-A88C-3440-4BB23BDFA950}"/>
              </a:ext>
            </a:extLst>
          </p:cNvPr>
          <p:cNvCxnSpPr/>
          <p:nvPr/>
        </p:nvCxnSpPr>
        <p:spPr>
          <a:xfrm flipV="1">
            <a:off x="10728251" y="2647507"/>
            <a:ext cx="625549" cy="781493"/>
          </a:xfrm>
          <a:prstGeom prst="straightConnector1">
            <a:avLst/>
          </a:prstGeom>
          <a:ln>
            <a:solidFill>
              <a:srgbClr val="17468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866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756" y="218394"/>
            <a:ext cx="10010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468E"/>
                </a:solidFill>
              </a:rPr>
              <a:t>Adult Education Results: Males Aged 18 to 32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0B61-9EA8-49B9-BA55-D2B50FF7B9C4}" type="slidenum">
              <a:rPr lang="en-US" smtClean="0"/>
              <a:t>9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15FAF6-E400-4351-A70B-D99E5A0A902D}"/>
              </a:ext>
            </a:extLst>
          </p:cNvPr>
          <p:cNvCxnSpPr>
            <a:cxnSpLocks/>
          </p:cNvCxnSpPr>
          <p:nvPr/>
        </p:nvCxnSpPr>
        <p:spPr>
          <a:xfrm>
            <a:off x="276225" y="1061050"/>
            <a:ext cx="11649075" cy="0"/>
          </a:xfrm>
          <a:prstGeom prst="line">
            <a:avLst/>
          </a:prstGeom>
          <a:ln w="57150">
            <a:solidFill>
              <a:srgbClr val="1746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962E2519-3298-C3C9-C8CC-BAC675AF99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94" t="10371" r="3438" b="61912"/>
          <a:stretch/>
        </p:blipFill>
        <p:spPr bwMode="auto">
          <a:xfrm>
            <a:off x="229924" y="1427467"/>
            <a:ext cx="11732152" cy="43694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FCC781-33F1-F1FB-E525-1C9CB0CE6A90}"/>
              </a:ext>
            </a:extLst>
          </p:cNvPr>
          <p:cNvSpPr txBox="1"/>
          <p:nvPr/>
        </p:nvSpPr>
        <p:spPr>
          <a:xfrm>
            <a:off x="10389148" y="1860815"/>
            <a:ext cx="964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7468E"/>
                </a:solidFill>
              </a:rPr>
              <a:t>14.6%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07F14A4-2019-FCE8-4AF0-92936AC175AE}"/>
              </a:ext>
            </a:extLst>
          </p:cNvPr>
          <p:cNvCxnSpPr>
            <a:stCxn id="5" idx="1"/>
          </p:cNvCxnSpPr>
          <p:nvPr/>
        </p:nvCxnSpPr>
        <p:spPr>
          <a:xfrm flipH="1">
            <a:off x="9335386" y="2045481"/>
            <a:ext cx="1053762" cy="38500"/>
          </a:xfrm>
          <a:prstGeom prst="straightConnector1">
            <a:avLst/>
          </a:prstGeom>
          <a:ln>
            <a:solidFill>
              <a:srgbClr val="17468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9CBA5CE-61D9-E942-368F-5B0A1CF0F53A}"/>
              </a:ext>
            </a:extLst>
          </p:cNvPr>
          <p:cNvSpPr txBox="1"/>
          <p:nvPr/>
        </p:nvSpPr>
        <p:spPr>
          <a:xfrm>
            <a:off x="10389148" y="3868550"/>
            <a:ext cx="964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7468E"/>
                </a:solidFill>
              </a:rPr>
              <a:t>6.2%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1329F5D-EDC9-F9DB-5B10-899C65FBDEB0}"/>
              </a:ext>
            </a:extLst>
          </p:cNvPr>
          <p:cNvCxnSpPr/>
          <p:nvPr/>
        </p:nvCxnSpPr>
        <p:spPr>
          <a:xfrm flipV="1">
            <a:off x="10871474" y="3338623"/>
            <a:ext cx="792442" cy="490259"/>
          </a:xfrm>
          <a:prstGeom prst="straightConnector1">
            <a:avLst/>
          </a:prstGeom>
          <a:ln>
            <a:solidFill>
              <a:srgbClr val="17468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962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48968</TotalTime>
  <Words>724</Words>
  <Application>Microsoft Office PowerPoint</Application>
  <PresentationFormat>Widescreen</PresentationFormat>
  <Paragraphs>186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Clark, Michael</dc:creator>
  <cp:lastModifiedBy>Clark, Michael</cp:lastModifiedBy>
  <cp:revision>335</cp:revision>
  <cp:lastPrinted>2021-01-30T14:59:21Z</cp:lastPrinted>
  <dcterms:created xsi:type="dcterms:W3CDTF">2020-12-15T23:08:17Z</dcterms:created>
  <dcterms:modified xsi:type="dcterms:W3CDTF">2024-09-24T20:09:37Z</dcterms:modified>
</cp:coreProperties>
</file>