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Montserrat" panose="00000500000000000000" pitchFamily="2" charset="0"/>
      <p:regular r:id="rId9"/>
    </p:embeddedFont>
    <p:embeddedFont>
      <p:font typeface="Montserrat Bold" panose="020B0604020202020204" charset="0"/>
      <p:regular r:id="rId10"/>
    </p:embeddedFont>
    <p:embeddedFont>
      <p:font typeface="Montserrat Ultra-Bold" panose="020B0604020202020204" charset="0"/>
      <p:regular r:id="rId11"/>
    </p:embeddedFont>
    <p:embeddedFont>
      <p:font typeface="Proxima Nova Bold" panose="020B0604020202020204" charset="0"/>
      <p:regular r:id="rId12"/>
    </p:embeddedFont>
    <p:embeddedFont>
      <p:font typeface="Roboto" panose="02000000000000000000" pitchFamily="2" charset="0"/>
      <p:regular r:id="rId13"/>
    </p:embeddedFont>
    <p:embeddedFont>
      <p:font typeface="Roboto Bold" panose="02000000000000000000" charset="0"/>
      <p:regular r:id="rId14"/>
    </p:embeddedFont>
    <p:embeddedFont>
      <p:font typeface="Roboto Bold Italic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58324" y="0"/>
            <a:ext cx="11129676" cy="10287000"/>
            <a:chOff x="0" y="0"/>
            <a:chExt cx="14839567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4001" r="14001"/>
            <a:stretch>
              <a:fillRect/>
            </a:stretch>
          </p:blipFill>
          <p:spPr>
            <a:xfrm>
              <a:off x="0" y="0"/>
              <a:ext cx="14839567" cy="13716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9258300"/>
            <a:ext cx="7158324" cy="0"/>
          </a:xfrm>
          <a:prstGeom prst="line">
            <a:avLst/>
          </a:prstGeom>
          <a:ln w="85725" cap="rnd">
            <a:solidFill>
              <a:srgbClr val="A6A6A6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1028700" y="5657672"/>
            <a:ext cx="2261045" cy="0"/>
          </a:xfrm>
          <a:prstGeom prst="line">
            <a:avLst/>
          </a:prstGeom>
          <a:ln w="104775" cap="rnd">
            <a:solidFill>
              <a:srgbClr val="7398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28700" y="1028700"/>
            <a:ext cx="4680912" cy="4186506"/>
          </a:xfrm>
          <a:custGeom>
            <a:avLst/>
            <a:gdLst/>
            <a:ahLst/>
            <a:cxnLst/>
            <a:rect l="l" t="t" r="r" b="b"/>
            <a:pathLst>
              <a:path w="4680912" h="4186506">
                <a:moveTo>
                  <a:pt x="0" y="0"/>
                </a:moveTo>
                <a:lnTo>
                  <a:pt x="4680912" y="0"/>
                </a:lnTo>
                <a:lnTo>
                  <a:pt x="4680912" y="4186506"/>
                </a:lnTo>
                <a:lnTo>
                  <a:pt x="0" y="4186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6321312"/>
            <a:ext cx="5099376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Building Kentucky’s Tech Talent Pipeline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8107" y="9496598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2050" b="1">
                <a:solidFill>
                  <a:srgbClr val="A6A6A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www.weleadcs.org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67800"/>
            <a:ext cx="18852841" cy="0"/>
          </a:xfrm>
          <a:prstGeom prst="line">
            <a:avLst/>
          </a:prstGeom>
          <a:ln w="85725" cap="rnd">
            <a:solidFill>
              <a:srgbClr val="A6A6A6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5640384" y="6884421"/>
            <a:ext cx="16256977" cy="8229600"/>
          </a:xfrm>
          <a:prstGeom prst="rect">
            <a:avLst/>
          </a:prstGeom>
          <a:solidFill>
            <a:srgbClr val="7398DD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44000" y="6270361"/>
            <a:ext cx="9952845" cy="2397208"/>
          </a:xfrm>
          <a:prstGeom prst="rect">
            <a:avLst/>
          </a:prstGeom>
          <a:solidFill>
            <a:srgbClr val="171916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85850" y="990600"/>
            <a:ext cx="6972215" cy="7676968"/>
            <a:chOff x="0" y="0"/>
            <a:chExt cx="9296287" cy="102359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4590" r="4590"/>
            <a:stretch>
              <a:fillRect/>
            </a:stretch>
          </p:blipFill>
          <p:spPr>
            <a:xfrm>
              <a:off x="0" y="0"/>
              <a:ext cx="9296287" cy="10235958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 rot="-5400000">
            <a:off x="16731762" y="1410919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rot="-5400000">
            <a:off x="15939739" y="3593303"/>
            <a:ext cx="2456682" cy="0"/>
          </a:xfrm>
          <a:prstGeom prst="line">
            <a:avLst/>
          </a:prstGeom>
          <a:ln w="28575" cap="rnd">
            <a:solidFill>
              <a:srgbClr val="7398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144000" y="1360607"/>
            <a:ext cx="7286727" cy="1331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64"/>
              </a:lnSpc>
              <a:spcBef>
                <a:spcPct val="0"/>
              </a:spcBef>
            </a:pPr>
            <a:r>
              <a:rPr lang="en-US" sz="10064" b="1">
                <a:solidFill>
                  <a:srgbClr val="F1831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3,427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2724453"/>
            <a:ext cx="5582266" cy="203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899" b="1" spc="323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Open computing jobs in Kentucky each month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03428" y="6662515"/>
            <a:ext cx="6128163" cy="16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439"/>
              </a:lnSpc>
            </a:pPr>
            <a:r>
              <a:rPr lang="en-US" sz="96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$77,189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5613491"/>
            <a:ext cx="5582266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 spc="248">
                <a:solidFill>
                  <a:srgbClr val="000000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Average annual salary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67509" y="9329738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50"/>
              </a:lnSpc>
            </a:pPr>
            <a:r>
              <a:rPr lang="en-US" sz="2050" b="1">
                <a:solidFill>
                  <a:srgbClr val="A6A6A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www.weleadcs.org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7398DD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886846" y="1755775"/>
            <a:ext cx="7960964" cy="6267450"/>
          </a:xfrm>
          <a:custGeom>
            <a:avLst/>
            <a:gdLst/>
            <a:ahLst/>
            <a:cxnLst/>
            <a:rect l="l" t="t" r="r" b="b"/>
            <a:pathLst>
              <a:path w="7960964" h="6267450">
                <a:moveTo>
                  <a:pt x="0" y="0"/>
                </a:moveTo>
                <a:lnTo>
                  <a:pt x="7960964" y="0"/>
                </a:lnTo>
                <a:lnTo>
                  <a:pt x="7960964" y="6267450"/>
                </a:lnTo>
                <a:lnTo>
                  <a:pt x="0" y="62674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60438" y="7699829"/>
            <a:ext cx="6010081" cy="1558471"/>
          </a:xfrm>
          <a:custGeom>
            <a:avLst/>
            <a:gdLst/>
            <a:ahLst/>
            <a:cxnLst/>
            <a:rect l="l" t="t" r="r" b="b"/>
            <a:pathLst>
              <a:path w="6010081" h="1558471">
                <a:moveTo>
                  <a:pt x="0" y="0"/>
                </a:moveTo>
                <a:lnTo>
                  <a:pt x="6010081" y="0"/>
                </a:lnTo>
                <a:lnTo>
                  <a:pt x="6010081" y="1558471"/>
                </a:lnTo>
                <a:lnTo>
                  <a:pt x="0" y="15584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360438" y="2103905"/>
            <a:ext cx="6308824" cy="1120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99"/>
              </a:lnSpc>
              <a:spcBef>
                <a:spcPct val="0"/>
              </a:spcBef>
            </a:pPr>
            <a:r>
              <a:rPr lang="en-US" sz="8499" b="1">
                <a:solidFill>
                  <a:srgbClr val="F1831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Talent Gap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60438" y="3536475"/>
            <a:ext cx="6308824" cy="220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significant shortage of workers to fill Kentucky’s open computing jobs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55670" y="2048897"/>
            <a:ext cx="4419007" cy="118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FDFEFE"/>
                </a:solidFill>
                <a:latin typeface="Roboto Bold"/>
                <a:ea typeface="Roboto Bold"/>
                <a:cs typeface="Roboto Bold"/>
                <a:sym typeface="Roboto Bold"/>
              </a:rPr>
              <a:t>783 high school industry certs in CS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55670" y="4353560"/>
            <a:ext cx="4419007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FDFEFE"/>
                </a:solidFill>
                <a:latin typeface="Roboto Bold"/>
                <a:ea typeface="Roboto Bold"/>
                <a:cs typeface="Roboto Bold"/>
                <a:sym typeface="Roboto Bold"/>
              </a:rPr>
              <a:t>42% aligned to KY’s lowest growth tech jobs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55670" y="6575114"/>
            <a:ext cx="4419007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FDFEFE"/>
                </a:solidFill>
                <a:latin typeface="Roboto Bold"/>
                <a:ea typeface="Roboto Bold"/>
                <a:cs typeface="Roboto Bold"/>
                <a:sym typeface="Roboto Bold"/>
              </a:rPr>
              <a:t>371 CS associate degrees</a:t>
            </a:r>
          </a:p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FDFEFE"/>
                </a:solidFill>
                <a:latin typeface="Roboto Bold"/>
                <a:ea typeface="Roboto Bold"/>
                <a:cs typeface="Roboto Bold"/>
                <a:sym typeface="Roboto Bold"/>
              </a:rPr>
              <a:t> 940 CS bachelor’s degrees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72562"/>
            <a:ext cx="18852841" cy="0"/>
          </a:xfrm>
          <a:prstGeom prst="line">
            <a:avLst/>
          </a:prstGeom>
          <a:ln w="76200" cap="rnd">
            <a:solidFill>
              <a:srgbClr val="5C6366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601285" y="-3172362"/>
            <a:ext cx="8686715" cy="13459362"/>
            <a:chOff x="0" y="0"/>
            <a:chExt cx="11582287" cy="179458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506" r="1506"/>
            <a:stretch>
              <a:fillRect/>
            </a:stretch>
          </p:blipFill>
          <p:spPr>
            <a:xfrm>
              <a:off x="0" y="0"/>
              <a:ext cx="11582287" cy="17945815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7398DD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550938" y="5073882"/>
            <a:ext cx="577806" cy="57780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398D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50938" y="6799909"/>
            <a:ext cx="577806" cy="57780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398D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296400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2050" b="1">
                <a:solidFill>
                  <a:srgbClr val="A6A6A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www.weleadcs.org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50938" y="1722368"/>
            <a:ext cx="6308824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sz="8000" b="1">
                <a:solidFill>
                  <a:srgbClr val="F1831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Solutions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48833" y="4988114"/>
            <a:ext cx="5210929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Graduate 250-300 students a year with 18-21 hours college credit for CS degree completion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48833" y="6714141"/>
            <a:ext cx="5210929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 employers and We Lead CS students in innovative, virtual work based learning and internships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48833" y="3460939"/>
            <a:ext cx="5210929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Lead CS virtual computer science career academy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50938" y="3546707"/>
            <a:ext cx="577806" cy="577806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398DD"/>
            </a:solid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26230" y="0"/>
            <a:ext cx="10061770" cy="5942492"/>
          </a:xfrm>
          <a:prstGeom prst="rect">
            <a:avLst/>
          </a:prstGeom>
          <a:solidFill>
            <a:srgbClr val="7398DD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8741989" y="-1074230"/>
            <a:ext cx="3973783" cy="6148935"/>
          </a:xfrm>
          <a:prstGeom prst="rect">
            <a:avLst/>
          </a:prstGeom>
          <a:solidFill>
            <a:srgbClr val="000000">
              <a:alpha val="21961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3239987" y="-597972"/>
            <a:ext cx="4688171" cy="8725930"/>
          </a:xfrm>
          <a:prstGeom prst="rect">
            <a:avLst/>
          </a:prstGeom>
          <a:solidFill>
            <a:srgbClr val="000000">
              <a:alpha val="21961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3097112" y="0"/>
            <a:ext cx="4688171" cy="7985083"/>
            <a:chOff x="0" y="0"/>
            <a:chExt cx="6250894" cy="1064677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30465" r="30465"/>
            <a:stretch>
              <a:fillRect/>
            </a:stretch>
          </p:blipFill>
          <p:spPr>
            <a:xfrm>
              <a:off x="0" y="0"/>
              <a:ext cx="6250894" cy="10646778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8741989" y="0"/>
            <a:ext cx="3973783" cy="5301425"/>
            <a:chOff x="0" y="0"/>
            <a:chExt cx="5298377" cy="706856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21925" r="21925"/>
            <a:stretch>
              <a:fillRect/>
            </a:stretch>
          </p:blipFill>
          <p:spPr>
            <a:xfrm>
              <a:off x="0" y="0"/>
              <a:ext cx="5298377" cy="7068567"/>
            </a:xfrm>
            <a:prstGeom prst="rect">
              <a:avLst/>
            </a:prstGeom>
          </p:spPr>
        </p:pic>
      </p:grpSp>
      <p:sp>
        <p:nvSpPr>
          <p:cNvPr id="9" name="AutoShape 9"/>
          <p:cNvSpPr/>
          <p:nvPr/>
        </p:nvSpPr>
        <p:spPr>
          <a:xfrm>
            <a:off x="-282420" y="9263062"/>
            <a:ext cx="18852841" cy="0"/>
          </a:xfrm>
          <a:prstGeom prst="line">
            <a:avLst/>
          </a:prstGeom>
          <a:ln w="76200" cap="rnd">
            <a:solidFill>
              <a:srgbClr val="A6A6A6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546222" y="2270581"/>
            <a:ext cx="14288" cy="2075717"/>
          </a:xfrm>
          <a:prstGeom prst="line">
            <a:avLst/>
          </a:prstGeom>
          <a:ln w="28575" cap="rnd">
            <a:solidFill>
              <a:srgbClr val="7398DD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9486900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2050" b="1">
                <a:solidFill>
                  <a:srgbClr val="A6A6A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www.weleadcs.org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3388" y="2152637"/>
            <a:ext cx="7097448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sz="8000" b="1">
                <a:solidFill>
                  <a:srgbClr val="F1831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Strategies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93388" y="3523994"/>
            <a:ext cx="6508967" cy="462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5C6366"/>
                </a:solidFill>
                <a:latin typeface="Roboto"/>
                <a:ea typeface="Roboto"/>
                <a:cs typeface="Roboto"/>
                <a:sym typeface="Roboto"/>
              </a:rPr>
              <a:t>$100,000 Take the Lead Grant Program for Kentucky Chambers of Commerce</a:t>
            </a:r>
          </a:p>
          <a:p>
            <a:pPr algn="l">
              <a:lnSpc>
                <a:spcPts val="4059"/>
              </a:lnSpc>
            </a:pPr>
            <a:endParaRPr lang="en-US" sz="2899">
              <a:solidFill>
                <a:srgbClr val="5C636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5C6366"/>
                </a:solidFill>
                <a:latin typeface="Roboto"/>
                <a:ea typeface="Roboto"/>
                <a:cs typeface="Roboto"/>
                <a:sym typeface="Roboto"/>
              </a:rPr>
              <a:t>Expansion of the INTERalliance and its talent pipeline development approach into Kentucky</a:t>
            </a:r>
          </a:p>
          <a:p>
            <a:pPr algn="l">
              <a:lnSpc>
                <a:spcPts val="4059"/>
              </a:lnSpc>
            </a:pPr>
            <a:endParaRPr lang="en-US" sz="2899">
              <a:solidFill>
                <a:srgbClr val="5C636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5C6366"/>
                </a:solidFill>
                <a:latin typeface="Roboto"/>
                <a:ea typeface="Roboto"/>
                <a:cs typeface="Roboto"/>
                <a:sym typeface="Roboto"/>
              </a:rPr>
              <a:t>Recruit 300 additional students for 2025-2026 school year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244012"/>
            <a:ext cx="18852841" cy="0"/>
          </a:xfrm>
          <a:prstGeom prst="line">
            <a:avLst/>
          </a:prstGeom>
          <a:ln w="95250" cap="rnd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5640384" y="8855597"/>
            <a:ext cx="17273365" cy="6258424"/>
          </a:xfrm>
          <a:prstGeom prst="rect">
            <a:avLst/>
          </a:prstGeom>
          <a:solidFill>
            <a:srgbClr val="7398DD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5925439" y="841850"/>
            <a:ext cx="9952845" cy="2397208"/>
          </a:xfrm>
          <a:prstGeom prst="rect">
            <a:avLst/>
          </a:prstGeom>
          <a:solidFill>
            <a:srgbClr val="443C36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255248" y="567743"/>
            <a:ext cx="3106862" cy="3934814"/>
            <a:chOff x="0" y="0"/>
            <a:chExt cx="4142483" cy="524641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0520" r="10520"/>
            <a:stretch>
              <a:fillRect/>
            </a:stretch>
          </p:blipFill>
          <p:spPr>
            <a:xfrm>
              <a:off x="0" y="0"/>
              <a:ext cx="4142483" cy="5246418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 rot="-5400000">
            <a:off x="16731762" y="1410919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rot="-5400000">
            <a:off x="15939739" y="3593303"/>
            <a:ext cx="2456682" cy="0"/>
          </a:xfrm>
          <a:prstGeom prst="line">
            <a:avLst/>
          </a:prstGeom>
          <a:ln w="28575" cap="rnd">
            <a:solidFill>
              <a:srgbClr val="7398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236865" y="4610355"/>
            <a:ext cx="11301259" cy="4026074"/>
          </a:xfrm>
          <a:custGeom>
            <a:avLst/>
            <a:gdLst/>
            <a:ahLst/>
            <a:cxnLst/>
            <a:rect l="l" t="t" r="r" b="b"/>
            <a:pathLst>
              <a:path w="11301259" h="4026074">
                <a:moveTo>
                  <a:pt x="0" y="0"/>
                </a:moveTo>
                <a:lnTo>
                  <a:pt x="11301259" y="0"/>
                </a:lnTo>
                <a:lnTo>
                  <a:pt x="11301259" y="4026074"/>
                </a:lnTo>
                <a:lnTo>
                  <a:pt x="0" y="40260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5105" y="9244013"/>
            <a:ext cx="11301259" cy="861721"/>
          </a:xfrm>
          <a:custGeom>
            <a:avLst/>
            <a:gdLst/>
            <a:ahLst/>
            <a:cxnLst/>
            <a:rect l="l" t="t" r="r" b="b"/>
            <a:pathLst>
              <a:path w="11301259" h="861721">
                <a:moveTo>
                  <a:pt x="0" y="0"/>
                </a:moveTo>
                <a:lnTo>
                  <a:pt x="11301259" y="0"/>
                </a:lnTo>
                <a:lnTo>
                  <a:pt x="11301259" y="861720"/>
                </a:lnTo>
                <a:lnTo>
                  <a:pt x="0" y="8617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925025" y="1239084"/>
            <a:ext cx="8114738" cy="153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sz="2899" b="1" i="1">
                <a:solidFill>
                  <a:srgbClr val="FFFFFF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The INTERalliance has cracked the code on putting high school students to work in tech internships in corporate America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19909" y="9482137"/>
            <a:ext cx="5099376" cy="27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50"/>
              </a:lnSpc>
            </a:pPr>
            <a:r>
              <a:rPr lang="en-US" sz="2050" b="1">
                <a:solidFill>
                  <a:srgbClr val="A6A6A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www.weleadcs.org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94721" y="4031373"/>
            <a:ext cx="8185547" cy="47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0"/>
              </a:lnSpc>
              <a:spcBef>
                <a:spcPct val="0"/>
              </a:spcBef>
            </a:pPr>
            <a:r>
              <a:rPr lang="en-US" sz="3550" b="1" spc="692">
                <a:solidFill>
                  <a:srgbClr val="54545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2023-24 BY THE NUMBERS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84397" y="9258300"/>
            <a:ext cx="10362803" cy="0"/>
          </a:xfrm>
          <a:prstGeom prst="line">
            <a:avLst/>
          </a:prstGeom>
          <a:ln w="114300" cap="rnd">
            <a:solidFill>
              <a:srgbClr val="A6A6A6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16905215" y="1385687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5376337">
            <a:off x="16289363" y="3377588"/>
            <a:ext cx="2075766" cy="0"/>
          </a:xfrm>
          <a:prstGeom prst="line">
            <a:avLst/>
          </a:prstGeom>
          <a:ln w="28575" cap="rnd">
            <a:solidFill>
              <a:srgbClr val="737373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7684397" y="-146452"/>
            <a:ext cx="2145217" cy="7118698"/>
          </a:xfrm>
          <a:prstGeom prst="rect">
            <a:avLst/>
          </a:prstGeom>
          <a:solidFill>
            <a:srgbClr val="7398DD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827074" y="4074133"/>
            <a:ext cx="478506" cy="336749"/>
          </a:xfrm>
          <a:custGeom>
            <a:avLst/>
            <a:gdLst/>
            <a:ahLst/>
            <a:cxnLst/>
            <a:rect l="l" t="t" r="r" b="b"/>
            <a:pathLst>
              <a:path w="478506" h="336749">
                <a:moveTo>
                  <a:pt x="0" y="0"/>
                </a:moveTo>
                <a:lnTo>
                  <a:pt x="478506" y="0"/>
                </a:lnTo>
                <a:lnTo>
                  <a:pt x="478506" y="336749"/>
                </a:lnTo>
                <a:lnTo>
                  <a:pt x="0" y="336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827074" y="6510247"/>
            <a:ext cx="549347" cy="549349"/>
          </a:xfrm>
          <a:custGeom>
            <a:avLst/>
            <a:gdLst/>
            <a:ahLst/>
            <a:cxnLst/>
            <a:rect l="l" t="t" r="r" b="b"/>
            <a:pathLst>
              <a:path w="549347" h="549349">
                <a:moveTo>
                  <a:pt x="0" y="0"/>
                </a:moveTo>
                <a:lnTo>
                  <a:pt x="549347" y="0"/>
                </a:lnTo>
                <a:lnTo>
                  <a:pt x="549347" y="549348"/>
                </a:lnTo>
                <a:lnTo>
                  <a:pt x="0" y="549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827074" y="5711827"/>
            <a:ext cx="460420" cy="460420"/>
          </a:xfrm>
          <a:custGeom>
            <a:avLst/>
            <a:gdLst/>
            <a:ahLst/>
            <a:cxnLst/>
            <a:rect l="l" t="t" r="r" b="b"/>
            <a:pathLst>
              <a:path w="460420" h="460420">
                <a:moveTo>
                  <a:pt x="0" y="0"/>
                </a:moveTo>
                <a:lnTo>
                  <a:pt x="460420" y="0"/>
                </a:lnTo>
                <a:lnTo>
                  <a:pt x="460420" y="460420"/>
                </a:lnTo>
                <a:lnTo>
                  <a:pt x="0" y="460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800" b="-8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827074" y="4748882"/>
            <a:ext cx="437462" cy="624946"/>
          </a:xfrm>
          <a:custGeom>
            <a:avLst/>
            <a:gdLst/>
            <a:ahLst/>
            <a:cxnLst/>
            <a:rect l="l" t="t" r="r" b="b"/>
            <a:pathLst>
              <a:path w="437462" h="624946">
                <a:moveTo>
                  <a:pt x="0" y="0"/>
                </a:moveTo>
                <a:lnTo>
                  <a:pt x="437462" y="0"/>
                </a:lnTo>
                <a:lnTo>
                  <a:pt x="437462" y="624946"/>
                </a:lnTo>
                <a:lnTo>
                  <a:pt x="0" y="6249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28700" y="3983448"/>
            <a:ext cx="6264627" cy="5602945"/>
          </a:xfrm>
          <a:custGeom>
            <a:avLst/>
            <a:gdLst/>
            <a:ahLst/>
            <a:cxnLst/>
            <a:rect l="l" t="t" r="r" b="b"/>
            <a:pathLst>
              <a:path w="6264627" h="5602945">
                <a:moveTo>
                  <a:pt x="0" y="0"/>
                </a:moveTo>
                <a:lnTo>
                  <a:pt x="6264627" y="0"/>
                </a:lnTo>
                <a:lnTo>
                  <a:pt x="6264627" y="5602945"/>
                </a:lnTo>
                <a:lnTo>
                  <a:pt x="0" y="560294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18856" y="1099252"/>
            <a:ext cx="6191613" cy="2418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58"/>
              </a:lnSpc>
              <a:spcBef>
                <a:spcPct val="0"/>
              </a:spcBef>
            </a:pPr>
            <a:r>
              <a:rPr lang="en-US" sz="9358" b="1">
                <a:solidFill>
                  <a:srgbClr val="54545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Get in Touch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27074" y="3189305"/>
            <a:ext cx="6306008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54545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Contact us for more information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12334" y="4017082"/>
            <a:ext cx="5799562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info@weleadcs.org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03291" y="5716612"/>
            <a:ext cx="4991047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502-255-1310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12334" y="4835930"/>
            <a:ext cx="5722459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205-A Capital Avenue Frankfort, KY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772402" y="6559496"/>
            <a:ext cx="5729948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www.weleadcs.org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201</Words>
  <Application>Microsoft Office PowerPoint</Application>
  <PresentationFormat>Custom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Montserrat Bold</vt:lpstr>
      <vt:lpstr>Montserrat Ultra-Bold</vt:lpstr>
      <vt:lpstr>Arial</vt:lpstr>
      <vt:lpstr>Calibri</vt:lpstr>
      <vt:lpstr>Roboto Bold</vt:lpstr>
      <vt:lpstr>Roboto Bold Italics</vt:lpstr>
      <vt:lpstr>Montserrat</vt:lpstr>
      <vt:lpstr>Roboto</vt:lpstr>
      <vt:lpstr>Proxima Nova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www.weleadcs.org</dc:title>
  <dc:creator>Alicia Sells</dc:creator>
  <cp:lastModifiedBy>Alicia Sells</cp:lastModifiedBy>
  <cp:revision>1</cp:revision>
  <dcterms:created xsi:type="dcterms:W3CDTF">2006-08-16T00:00:00Z</dcterms:created>
  <dcterms:modified xsi:type="dcterms:W3CDTF">2024-09-24T11:21:32Z</dcterms:modified>
  <dc:identifier>DAGRfvFXGbs</dc:identifier>
</cp:coreProperties>
</file>