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20"/>
  </p:notesMasterIdLst>
  <p:sldIdLst>
    <p:sldId id="256" r:id="rId5"/>
    <p:sldId id="277" r:id="rId6"/>
    <p:sldId id="263" r:id="rId7"/>
    <p:sldId id="307" r:id="rId8"/>
    <p:sldId id="317" r:id="rId9"/>
    <p:sldId id="319" r:id="rId10"/>
    <p:sldId id="325" r:id="rId11"/>
    <p:sldId id="326" r:id="rId12"/>
    <p:sldId id="315" r:id="rId13"/>
    <p:sldId id="310" r:id="rId14"/>
    <p:sldId id="323" r:id="rId15"/>
    <p:sldId id="324" r:id="rId16"/>
    <p:sldId id="316" r:id="rId17"/>
    <p:sldId id="318" r:id="rId18"/>
    <p:sldId id="278"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153426-0E26-690F-1A29-E760804ADC0C}" name="Hammons, Kenneth D (ELC)" initials="H(" userId="S::kenneth.hammons@ky.gov::abb45889-0eed-453a-ac9e-c8a3a6c427c9" providerId="AD"/>
  <p188:author id="{9B753274-9D3B-EFFE-97A4-818AB13354CD}" name="Jones, Jorden M (ELC)" initials="J(" userId="S::jorden.jones@ky.gov::f34adaf2-ca15-48d0-a0ae-29e638f5b403" providerId="AD"/>
  <p188:author id="{A62A86C3-6C4B-1624-02DA-E40D4A6639F3}" name="Stribling, Chuck (ELC)" initials="S(" userId="S::chuck.stribling@ky.gov::9c9618c0-1140-42b5-bd79-4a5a79eb35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B3E4"/>
    <a:srgbClr val="093B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E562BE4D-30CB-438D-8687-7CAA67CBCBD2}" type="datetimeFigureOut">
              <a:rPr lang="en-US" smtClean="0"/>
              <a:t>8/27/2024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0F8523C7-6524-4346-871C-D6468AB2E556}" type="slidenum">
              <a:rPr lang="en-US" smtClean="0"/>
              <a:t>‹#›</a:t>
            </a:fld>
            <a:endParaRPr lang="en-US"/>
          </a:p>
        </p:txBody>
      </p:sp>
    </p:spTree>
    <p:extLst>
      <p:ext uri="{BB962C8B-B14F-4D97-AF65-F5344CB8AC3E}">
        <p14:creationId xmlns:p14="http://schemas.microsoft.com/office/powerpoint/2010/main" val="127520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1</a:t>
            </a:fld>
            <a:endParaRPr lang="en-US"/>
          </a:p>
        </p:txBody>
      </p:sp>
    </p:spTree>
    <p:extLst>
      <p:ext uri="{BB962C8B-B14F-4D97-AF65-F5344CB8AC3E}">
        <p14:creationId xmlns:p14="http://schemas.microsoft.com/office/powerpoint/2010/main" val="80929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10</a:t>
            </a:fld>
            <a:endParaRPr lang="en-US"/>
          </a:p>
        </p:txBody>
      </p:sp>
    </p:spTree>
    <p:extLst>
      <p:ext uri="{BB962C8B-B14F-4D97-AF65-F5344CB8AC3E}">
        <p14:creationId xmlns:p14="http://schemas.microsoft.com/office/powerpoint/2010/main" val="2003862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11</a:t>
            </a:fld>
            <a:endParaRPr lang="en-US"/>
          </a:p>
        </p:txBody>
      </p:sp>
    </p:spTree>
    <p:extLst>
      <p:ext uri="{BB962C8B-B14F-4D97-AF65-F5344CB8AC3E}">
        <p14:creationId xmlns:p14="http://schemas.microsoft.com/office/powerpoint/2010/main" val="614352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12</a:t>
            </a:fld>
            <a:endParaRPr lang="en-US"/>
          </a:p>
        </p:txBody>
      </p:sp>
    </p:spTree>
    <p:extLst>
      <p:ext uri="{BB962C8B-B14F-4D97-AF65-F5344CB8AC3E}">
        <p14:creationId xmlns:p14="http://schemas.microsoft.com/office/powerpoint/2010/main" val="1319388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13</a:t>
            </a:fld>
            <a:endParaRPr lang="en-US"/>
          </a:p>
        </p:txBody>
      </p:sp>
    </p:spTree>
    <p:extLst>
      <p:ext uri="{BB962C8B-B14F-4D97-AF65-F5344CB8AC3E}">
        <p14:creationId xmlns:p14="http://schemas.microsoft.com/office/powerpoint/2010/main" val="3304067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14</a:t>
            </a:fld>
            <a:endParaRPr lang="en-US"/>
          </a:p>
        </p:txBody>
      </p:sp>
    </p:spTree>
    <p:extLst>
      <p:ext uri="{BB962C8B-B14F-4D97-AF65-F5344CB8AC3E}">
        <p14:creationId xmlns:p14="http://schemas.microsoft.com/office/powerpoint/2010/main" val="3955002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15</a:t>
            </a:fld>
            <a:endParaRPr lang="en-US"/>
          </a:p>
        </p:txBody>
      </p:sp>
    </p:spTree>
    <p:extLst>
      <p:ext uri="{BB962C8B-B14F-4D97-AF65-F5344CB8AC3E}">
        <p14:creationId xmlns:p14="http://schemas.microsoft.com/office/powerpoint/2010/main" val="93245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2</a:t>
            </a:fld>
            <a:endParaRPr lang="en-US"/>
          </a:p>
        </p:txBody>
      </p:sp>
    </p:spTree>
    <p:extLst>
      <p:ext uri="{BB962C8B-B14F-4D97-AF65-F5344CB8AC3E}">
        <p14:creationId xmlns:p14="http://schemas.microsoft.com/office/powerpoint/2010/main" val="3755831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3</a:t>
            </a:fld>
            <a:endParaRPr lang="en-US"/>
          </a:p>
        </p:txBody>
      </p:sp>
    </p:spTree>
    <p:extLst>
      <p:ext uri="{BB962C8B-B14F-4D97-AF65-F5344CB8AC3E}">
        <p14:creationId xmlns:p14="http://schemas.microsoft.com/office/powerpoint/2010/main" val="1181328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Our jurisdiction includes the public and private sector employers.</a:t>
            </a:r>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4</a:t>
            </a:fld>
            <a:endParaRPr lang="en-US"/>
          </a:p>
        </p:txBody>
      </p:sp>
    </p:spTree>
    <p:extLst>
      <p:ext uri="{BB962C8B-B14F-4D97-AF65-F5344CB8AC3E}">
        <p14:creationId xmlns:p14="http://schemas.microsoft.com/office/powerpoint/2010/main" val="3263657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5</a:t>
            </a:fld>
            <a:endParaRPr lang="en-US"/>
          </a:p>
        </p:txBody>
      </p:sp>
    </p:spTree>
    <p:extLst>
      <p:ext uri="{BB962C8B-B14F-4D97-AF65-F5344CB8AC3E}">
        <p14:creationId xmlns:p14="http://schemas.microsoft.com/office/powerpoint/2010/main" val="1957984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6</a:t>
            </a:fld>
            <a:endParaRPr lang="en-US"/>
          </a:p>
        </p:txBody>
      </p:sp>
    </p:spTree>
    <p:extLst>
      <p:ext uri="{BB962C8B-B14F-4D97-AF65-F5344CB8AC3E}">
        <p14:creationId xmlns:p14="http://schemas.microsoft.com/office/powerpoint/2010/main" val="4004390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1000"/>
              </a:spcBef>
              <a:buFont typeface="Arial"/>
              <a:buChar char="•"/>
            </a:pPr>
            <a:r>
              <a:rPr lang="en-US"/>
              <a:t>Created in 1972, authorized by KRS 338.071.</a:t>
            </a:r>
          </a:p>
          <a:p>
            <a:pPr marL="171450" indent="-171450">
              <a:spcBef>
                <a:spcPts val="1000"/>
              </a:spcBef>
              <a:buFont typeface="Arial"/>
              <a:buChar char="•"/>
            </a:pPr>
            <a:r>
              <a:rPr lang="en-US"/>
              <a:t>Commissioners serve staggered four-year terms. </a:t>
            </a:r>
            <a:endParaRPr lang="en-US">
              <a:cs typeface="Calibri"/>
            </a:endParaRPr>
          </a:p>
          <a:p>
            <a:pPr marL="171450" indent="-171450">
              <a:spcBef>
                <a:spcPts val="1000"/>
              </a:spcBef>
              <a:buFont typeface="Arial"/>
              <a:buChar char="•"/>
            </a:pPr>
            <a:r>
              <a:rPr lang="en-US"/>
              <a:t>Despite these successful resolutions, the number of cases in the prehearing/hearing phase grew from 40 in 2018 to 157 in 2023, a 292.5% increase.  To speed resolution, the Review Commission retained a part-time, temporary hearing officer to supplement the hearing services provided by the AG’s office.  </a:t>
            </a:r>
            <a:endParaRPr lang="en-US">
              <a:cs typeface="Calibri"/>
            </a:endParaRPr>
          </a:p>
          <a:p>
            <a:pPr marL="171450" indent="-171450">
              <a:spcBef>
                <a:spcPts val="1000"/>
              </a:spcBef>
              <a:buFont typeface="Arial"/>
              <a:buChar char="•"/>
            </a:pPr>
            <a:endParaRPr lang="en-US">
              <a:cs typeface="Calibri"/>
            </a:endParaRPr>
          </a:p>
          <a:p>
            <a:pPr marL="171450" indent="-171450">
              <a:spcBef>
                <a:spcPts val="1000"/>
              </a:spcBef>
              <a:buFont typeface="Arial"/>
              <a:buChar char="•"/>
            </a:pP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0F8523C7-6524-4346-871C-D6468AB2E556}" type="slidenum">
              <a:rPr lang="en-US" smtClean="0"/>
              <a:t>7</a:t>
            </a:fld>
            <a:endParaRPr lang="en-US"/>
          </a:p>
        </p:txBody>
      </p:sp>
    </p:spTree>
    <p:extLst>
      <p:ext uri="{BB962C8B-B14F-4D97-AF65-F5344CB8AC3E}">
        <p14:creationId xmlns:p14="http://schemas.microsoft.com/office/powerpoint/2010/main" val="757164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1000"/>
              </a:spcBef>
              <a:buFont typeface="Arial"/>
              <a:buChar char="•"/>
            </a:pPr>
            <a:r>
              <a:rPr lang="en-US" dirty="0"/>
              <a:t>Created in 1972, authorized by KRS 338.071.</a:t>
            </a:r>
          </a:p>
          <a:p>
            <a:pPr marL="171450" indent="-171450">
              <a:spcBef>
                <a:spcPts val="1000"/>
              </a:spcBef>
              <a:buFont typeface="Arial"/>
              <a:buChar char="•"/>
            </a:pPr>
            <a:r>
              <a:rPr lang="en-US" dirty="0"/>
              <a:t>Commissioners serve staggered four-year terms. </a:t>
            </a:r>
            <a:endParaRPr lang="en-US" dirty="0">
              <a:cs typeface="Calibri"/>
            </a:endParaRPr>
          </a:p>
          <a:p>
            <a:pPr marL="171450" indent="-171450">
              <a:spcBef>
                <a:spcPts val="1000"/>
              </a:spcBef>
              <a:buFont typeface="Arial"/>
              <a:buChar char="•"/>
            </a:pPr>
            <a:r>
              <a:rPr lang="en-US" dirty="0"/>
              <a:t>Despite these successful resolutions, the number of cases in the prehearing/hearing phase grew from 40 in 2018 to 157 in 2023, a 292.5% increase.  To speed resolution, the Review Commission retained a part-time, temporary hearing officer to supplement the hearing services provided by the AG’s office.  </a:t>
            </a:r>
            <a:endParaRPr lang="en-US" dirty="0">
              <a:cs typeface="Calibri"/>
            </a:endParaRPr>
          </a:p>
          <a:p>
            <a:pPr marL="171450" indent="-171450">
              <a:spcBef>
                <a:spcPts val="1000"/>
              </a:spcBef>
              <a:buFont typeface="Arial"/>
              <a:buChar char="•"/>
            </a:pPr>
            <a:endParaRPr lang="en-US" dirty="0">
              <a:cs typeface="Calibri"/>
            </a:endParaRPr>
          </a:p>
          <a:p>
            <a:pPr marL="171450" indent="-171450">
              <a:spcBef>
                <a:spcPts val="1000"/>
              </a:spcBef>
              <a:buFont typeface="Arial"/>
              <a:buChar char="•"/>
            </a:pP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0F8523C7-6524-4346-871C-D6468AB2E556}" type="slidenum">
              <a:rPr lang="en-US" smtClean="0"/>
              <a:t>8</a:t>
            </a:fld>
            <a:endParaRPr lang="en-US"/>
          </a:p>
        </p:txBody>
      </p:sp>
    </p:spTree>
    <p:extLst>
      <p:ext uri="{BB962C8B-B14F-4D97-AF65-F5344CB8AC3E}">
        <p14:creationId xmlns:p14="http://schemas.microsoft.com/office/powerpoint/2010/main" val="3716637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F8523C7-6524-4346-871C-D6468AB2E556}" type="slidenum">
              <a:rPr lang="en-US" smtClean="0"/>
              <a:t>9</a:t>
            </a:fld>
            <a:endParaRPr lang="en-US"/>
          </a:p>
        </p:txBody>
      </p:sp>
    </p:spTree>
    <p:extLst>
      <p:ext uri="{BB962C8B-B14F-4D97-AF65-F5344CB8AC3E}">
        <p14:creationId xmlns:p14="http://schemas.microsoft.com/office/powerpoint/2010/main" val="3736418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64E5732-1E89-4774-91C8-1E9A27DB9E0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44384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4E5732-1E89-4774-91C8-1E9A27DB9E0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14426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4E5732-1E89-4774-91C8-1E9A27DB9E0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60534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4E5732-1E89-4774-91C8-1E9A27DB9E0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4210096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4E5732-1E89-4774-91C8-1E9A27DB9E00}"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4203478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4E5732-1E89-4774-91C8-1E9A27DB9E00}"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259956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4E5732-1E89-4774-91C8-1E9A27DB9E00}" type="datetimeFigureOut">
              <a:rPr lang="en-US" smtClean="0"/>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630252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4E5732-1E89-4774-91C8-1E9A27DB9E00}"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221494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4E5732-1E89-4774-91C8-1E9A27DB9E00}" type="datetimeFigureOut">
              <a:rPr lang="en-US" smtClean="0"/>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82167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4E5732-1E89-4774-91C8-1E9A27DB9E00}"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30205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4E5732-1E89-4774-91C8-1E9A27DB9E00}"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924242-804F-43A7-BBD0-98AD85BE8DC9}" type="slidenum">
              <a:rPr lang="en-US" smtClean="0"/>
              <a:t>‹#›</a:t>
            </a:fld>
            <a:endParaRPr lang="en-US"/>
          </a:p>
        </p:txBody>
      </p:sp>
    </p:spTree>
    <p:extLst>
      <p:ext uri="{BB962C8B-B14F-4D97-AF65-F5344CB8AC3E}">
        <p14:creationId xmlns:p14="http://schemas.microsoft.com/office/powerpoint/2010/main" val="3184311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E5732-1E89-4774-91C8-1E9A27DB9E00}" type="datetimeFigureOut">
              <a:rPr lang="en-US" smtClean="0"/>
              <a:t>8/27/2024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24242-804F-43A7-BBD0-98AD85BE8DC9}" type="slidenum">
              <a:rPr lang="en-US" smtClean="0"/>
              <a:t>‹#›</a:t>
            </a:fld>
            <a:endParaRPr lang="en-US"/>
          </a:p>
        </p:txBody>
      </p:sp>
    </p:spTree>
    <p:extLst>
      <p:ext uri="{BB962C8B-B14F-4D97-AF65-F5344CB8AC3E}">
        <p14:creationId xmlns:p14="http://schemas.microsoft.com/office/powerpoint/2010/main" val="483534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16382" y="831305"/>
            <a:ext cx="4959235" cy="2597695"/>
          </a:xfrm>
          <a:prstGeom prst="rect">
            <a:avLst/>
          </a:prstGeom>
        </p:spPr>
      </p:pic>
      <p:grpSp>
        <p:nvGrpSpPr>
          <p:cNvPr id="15" name="Group 14"/>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0" y="3816222"/>
            <a:ext cx="12192000" cy="553998"/>
          </a:xfrm>
          <a:prstGeom prst="rect">
            <a:avLst/>
          </a:prstGeom>
          <a:noFill/>
        </p:spPr>
        <p:txBody>
          <a:bodyPr wrap="square" lIns="91440" tIns="45720" rIns="91440" bIns="45720" rtlCol="0" anchor="t">
            <a:spAutoFit/>
          </a:bodyPr>
          <a:lstStyle/>
          <a:p>
            <a:pPr algn="ctr"/>
            <a:r>
              <a:rPr lang="en-US" sz="3000" b="1">
                <a:solidFill>
                  <a:srgbClr val="093B60"/>
                </a:solidFill>
                <a:latin typeface="Arial"/>
                <a:cs typeface="Arial"/>
              </a:rPr>
              <a:t>Department of Workplace Standards</a:t>
            </a:r>
            <a:endParaRPr lang="en-US"/>
          </a:p>
        </p:txBody>
      </p:sp>
      <p:sp>
        <p:nvSpPr>
          <p:cNvPr id="12" name="TextBox 11"/>
          <p:cNvSpPr txBox="1"/>
          <p:nvPr/>
        </p:nvSpPr>
        <p:spPr>
          <a:xfrm>
            <a:off x="0" y="4741966"/>
            <a:ext cx="12192000" cy="830997"/>
          </a:xfrm>
          <a:prstGeom prst="rect">
            <a:avLst/>
          </a:prstGeom>
          <a:noFill/>
        </p:spPr>
        <p:txBody>
          <a:bodyPr wrap="square" lIns="91440" tIns="45720" rIns="91440" bIns="45720" rtlCol="0" anchor="t">
            <a:spAutoFit/>
          </a:bodyPr>
          <a:lstStyle/>
          <a:p>
            <a:pPr algn="ctr"/>
            <a:r>
              <a:rPr lang="en-US" sz="2400" b="1">
                <a:solidFill>
                  <a:srgbClr val="5EB3E4"/>
                </a:solidFill>
                <a:latin typeface="Arial"/>
                <a:cs typeface="Arial"/>
              </a:rPr>
              <a:t>Interim Joint Committee on Economic Development &amp; Workforce Investment</a:t>
            </a:r>
            <a:endParaRPr lang="en-US" sz="2400" b="1">
              <a:solidFill>
                <a:srgbClr val="5EB3E4"/>
              </a:solidFill>
              <a:latin typeface="Arial" panose="020B0604020202020204" pitchFamily="34" charset="0"/>
              <a:cs typeface="Arial" panose="020B0604020202020204" pitchFamily="34" charset="0"/>
            </a:endParaRPr>
          </a:p>
          <a:p>
            <a:pPr algn="ctr"/>
            <a:r>
              <a:rPr lang="en-US" sz="2400" b="1">
                <a:solidFill>
                  <a:srgbClr val="5EB3E4"/>
                </a:solidFill>
                <a:latin typeface="Arial"/>
                <a:cs typeface="Arial"/>
              </a:rPr>
              <a:t>August 29, 2024</a:t>
            </a:r>
          </a:p>
        </p:txBody>
      </p:sp>
    </p:spTree>
    <p:extLst>
      <p:ext uri="{BB962C8B-B14F-4D97-AF65-F5344CB8AC3E}">
        <p14:creationId xmlns:p14="http://schemas.microsoft.com/office/powerpoint/2010/main" val="1368021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630621" y="1522271"/>
            <a:ext cx="11148131" cy="3727447"/>
          </a:xfrm>
        </p:spPr>
        <p:txBody>
          <a:bodyPr vert="horz" lIns="91440" tIns="45720" rIns="91440" bIns="45720" rtlCol="0" anchor="t">
            <a:normAutofit/>
          </a:bodyPr>
          <a:lstStyle/>
          <a:p>
            <a:pPr marL="457200" lvl="1" indent="0">
              <a:lnSpc>
                <a:spcPct val="100000"/>
              </a:lnSpc>
              <a:buNone/>
            </a:pPr>
            <a:endParaRPr lang="en-US">
              <a:solidFill>
                <a:srgbClr val="093B60"/>
              </a:solidFill>
              <a:latin typeface="Times New Roman" panose="02020603050405020304" pitchFamily="18" charset="0"/>
              <a:cs typeface="Times New Roman" panose="02020603050405020304" pitchFamily="18" charset="0"/>
            </a:endParaRPr>
          </a:p>
          <a:p>
            <a:pPr lvl="1">
              <a:lnSpc>
                <a:spcPct val="100000"/>
              </a:lnSpc>
            </a:pPr>
            <a:r>
              <a:rPr lang="en-US" sz="2800">
                <a:solidFill>
                  <a:srgbClr val="093B60"/>
                </a:solidFill>
                <a:latin typeface="Arial"/>
                <a:cs typeface="Times New Roman"/>
              </a:rPr>
              <a:t>In Federal Fiscal Year 2023, our KYSAFE consultants proactively discovered over 2,800 serious workplace hazards.</a:t>
            </a:r>
          </a:p>
          <a:p>
            <a:pPr lvl="1">
              <a:lnSpc>
                <a:spcPct val="100000"/>
              </a:lnSpc>
            </a:pPr>
            <a:endParaRPr lang="en-US" sz="2800">
              <a:solidFill>
                <a:srgbClr val="093B60"/>
              </a:solidFill>
              <a:latin typeface="Arial"/>
              <a:cs typeface="Times New Roman"/>
            </a:endParaRPr>
          </a:p>
          <a:p>
            <a:pPr lvl="1">
              <a:lnSpc>
                <a:spcPct val="100000"/>
              </a:lnSpc>
            </a:pPr>
            <a:r>
              <a:rPr lang="en-US" sz="2800">
                <a:solidFill>
                  <a:srgbClr val="093B60"/>
                </a:solidFill>
                <a:latin typeface="Arial"/>
                <a:cs typeface="Times New Roman"/>
              </a:rPr>
              <a:t>This saved Kentucky employers more than $19 million in potential penalties and protected nearly 56,000 exposed employees. </a:t>
            </a:r>
            <a:endParaRPr lang="en-US"/>
          </a:p>
        </p:txBody>
      </p:sp>
      <p:sp>
        <p:nvSpPr>
          <p:cNvPr id="11" name="TextBox 10"/>
          <p:cNvSpPr txBox="1"/>
          <p:nvPr/>
        </p:nvSpPr>
        <p:spPr>
          <a:xfrm>
            <a:off x="213360" y="67375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KYSAFE Statistics</a:t>
            </a:r>
            <a:endParaRPr lang="en-US">
              <a:latin typeface="Arial"/>
              <a:cs typeface="Arial"/>
            </a:endParaRPr>
          </a:p>
        </p:txBody>
      </p:sp>
    </p:spTree>
    <p:extLst>
      <p:ext uri="{BB962C8B-B14F-4D97-AF65-F5344CB8AC3E}">
        <p14:creationId xmlns:p14="http://schemas.microsoft.com/office/powerpoint/2010/main" val="512058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208590" y="1386920"/>
            <a:ext cx="11570161" cy="4076647"/>
          </a:xfrm>
        </p:spPr>
        <p:txBody>
          <a:bodyPr vert="horz" lIns="91440" tIns="45720" rIns="91440" bIns="45720" rtlCol="0" anchor="t">
            <a:noAutofit/>
          </a:bodyPr>
          <a:lstStyle/>
          <a:p>
            <a:pPr lvl="1">
              <a:lnSpc>
                <a:spcPct val="100000"/>
              </a:lnSpc>
            </a:pPr>
            <a:endParaRPr lang="en-US">
              <a:solidFill>
                <a:srgbClr val="093B60"/>
              </a:solidFill>
              <a:latin typeface="Times New Roman" panose="02020603050405020304" pitchFamily="18" charset="0"/>
              <a:cs typeface="Times New Roman" panose="02020603050405020304" pitchFamily="18" charset="0"/>
            </a:endParaRPr>
          </a:p>
          <a:p>
            <a:pPr lvl="1">
              <a:lnSpc>
                <a:spcPct val="100000"/>
              </a:lnSpc>
            </a:pPr>
            <a:r>
              <a:rPr lang="en-US" sz="2800">
                <a:solidFill>
                  <a:srgbClr val="093B60"/>
                </a:solidFill>
                <a:latin typeface="Arial"/>
                <a:cs typeface="Times New Roman"/>
              </a:rPr>
              <a:t>Develops ongoing relationships with qualified employers.</a:t>
            </a:r>
          </a:p>
          <a:p>
            <a:pPr lvl="1">
              <a:lnSpc>
                <a:spcPct val="100000"/>
              </a:lnSpc>
            </a:pPr>
            <a:endParaRPr lang="en-US" sz="2800">
              <a:solidFill>
                <a:srgbClr val="093B60"/>
              </a:solidFill>
              <a:latin typeface="Arial"/>
              <a:cs typeface="Times New Roman" panose="02020603050405020304" pitchFamily="18" charset="0"/>
            </a:endParaRPr>
          </a:p>
          <a:p>
            <a:pPr lvl="2">
              <a:lnSpc>
                <a:spcPct val="100000"/>
              </a:lnSpc>
            </a:pPr>
            <a:r>
              <a:rPr lang="en-US" sz="2400">
                <a:solidFill>
                  <a:srgbClr val="093B60"/>
                </a:solidFill>
                <a:latin typeface="Arial"/>
                <a:cs typeface="Times New Roman"/>
              </a:rPr>
              <a:t>Voluntary Partnership Program (VPP): 20 employers</a:t>
            </a:r>
          </a:p>
          <a:p>
            <a:pPr lvl="2">
              <a:lnSpc>
                <a:spcPct val="100000"/>
              </a:lnSpc>
            </a:pPr>
            <a:endParaRPr lang="en-US" sz="2400">
              <a:solidFill>
                <a:srgbClr val="093B60"/>
              </a:solidFill>
              <a:latin typeface="Arial"/>
              <a:cs typeface="Times New Roman" panose="02020603050405020304" pitchFamily="18" charset="0"/>
            </a:endParaRPr>
          </a:p>
          <a:p>
            <a:pPr lvl="2">
              <a:lnSpc>
                <a:spcPct val="100000"/>
              </a:lnSpc>
            </a:pPr>
            <a:r>
              <a:rPr lang="en-US" sz="2400">
                <a:solidFill>
                  <a:srgbClr val="093B60"/>
                </a:solidFill>
                <a:latin typeface="Arial"/>
                <a:cs typeface="Times New Roman"/>
              </a:rPr>
              <a:t>Safety Health Achievement Recognition Program (SHARP): 14 employers</a:t>
            </a:r>
          </a:p>
          <a:p>
            <a:pPr lvl="2">
              <a:lnSpc>
                <a:spcPct val="100000"/>
              </a:lnSpc>
            </a:pPr>
            <a:endParaRPr lang="en-US" sz="2400">
              <a:solidFill>
                <a:srgbClr val="093B60"/>
              </a:solidFill>
              <a:latin typeface="Arial"/>
              <a:cs typeface="Times New Roman" panose="02020603050405020304" pitchFamily="18" charset="0"/>
            </a:endParaRPr>
          </a:p>
          <a:p>
            <a:pPr lvl="2">
              <a:lnSpc>
                <a:spcPct val="100000"/>
              </a:lnSpc>
            </a:pPr>
            <a:r>
              <a:rPr lang="en-US" sz="2400">
                <a:solidFill>
                  <a:srgbClr val="093B60"/>
                </a:solidFill>
                <a:latin typeface="Arial"/>
                <a:cs typeface="Times New Roman"/>
              </a:rPr>
              <a:t>Construction Partnership Program (CPP): 25 active sites</a:t>
            </a:r>
          </a:p>
          <a:p>
            <a:pPr marL="457200" lvl="1" indent="0">
              <a:lnSpc>
                <a:spcPct val="100000"/>
              </a:lnSpc>
              <a:buNone/>
            </a:pPr>
            <a:endParaRPr lang="en-US">
              <a:solidFill>
                <a:srgbClr val="093B6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KYSAFE Partnership Program</a:t>
            </a:r>
            <a:endParaRPr lang="en-US">
              <a:latin typeface="Arial"/>
              <a:cs typeface="Times New Roman"/>
            </a:endParaRPr>
          </a:p>
        </p:txBody>
      </p:sp>
    </p:spTree>
    <p:extLst>
      <p:ext uri="{BB962C8B-B14F-4D97-AF65-F5344CB8AC3E}">
        <p14:creationId xmlns:p14="http://schemas.microsoft.com/office/powerpoint/2010/main" val="25081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525113" y="1572292"/>
            <a:ext cx="11148131" cy="4076647"/>
          </a:xfrm>
        </p:spPr>
        <p:txBody>
          <a:bodyPr vert="horz" lIns="91440" tIns="45720" rIns="91440" bIns="45720" rtlCol="0" anchor="t">
            <a:noAutofit/>
          </a:bodyPr>
          <a:lstStyle/>
          <a:p>
            <a:pPr marL="342900" indent="-342900">
              <a:lnSpc>
                <a:spcPct val="100000"/>
              </a:lnSpc>
            </a:pPr>
            <a:r>
              <a:rPr lang="en-US" sz="2400">
                <a:effectLst/>
                <a:latin typeface="Arial"/>
                <a:ea typeface="Calibri" panose="020F0502020204030204" pitchFamily="34" charset="0"/>
                <a:cs typeface="Times New Roman"/>
              </a:rPr>
              <a:t>April 2024, OSHA issued the National Emphasis Program for Heat Stress.  Approximately 5,000 employees were provided heat stress information through KYSAFE consultative surveys, outreach, and training</a:t>
            </a:r>
            <a:r>
              <a:rPr lang="en-US" sz="2400">
                <a:latin typeface="Arial"/>
                <a:ea typeface="Calibri" panose="020F0502020204030204" pitchFamily="34" charset="0"/>
                <a:cs typeface="Times New Roman"/>
              </a:rPr>
              <a:t>.</a:t>
            </a:r>
            <a:endParaRPr lang="en-US" sz="2400">
              <a:effectLst/>
              <a:latin typeface="Arial"/>
              <a:ea typeface="Calibri" panose="020F0502020204030204" pitchFamily="34" charset="0"/>
              <a:cs typeface="Times New Roman" panose="02020603050405020304" pitchFamily="18" charset="0"/>
            </a:endParaRPr>
          </a:p>
          <a:p>
            <a:pPr marR="0">
              <a:lnSpc>
                <a:spcPct val="107000"/>
              </a:lnSpc>
              <a:spcBef>
                <a:spcPts val="0"/>
              </a:spcBef>
              <a:spcAft>
                <a:spcPts val="800"/>
              </a:spcAft>
            </a:pPr>
            <a:endParaRPr lang="en-US" sz="2400">
              <a:effectLst/>
              <a:latin typeface="Arial"/>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2400">
                <a:effectLst/>
                <a:latin typeface="Arial"/>
                <a:ea typeface="Calibri" panose="020F0502020204030204" pitchFamily="34" charset="0"/>
                <a:cs typeface="Times New Roman"/>
              </a:rPr>
              <a:t>During </a:t>
            </a:r>
            <a:r>
              <a:rPr lang="en-US" sz="2400">
                <a:latin typeface="Arial"/>
                <a:ea typeface="Calibri" panose="020F0502020204030204" pitchFamily="34" charset="0"/>
                <a:cs typeface="Times New Roman"/>
              </a:rPr>
              <a:t>FY</a:t>
            </a:r>
            <a:r>
              <a:rPr lang="en-US" sz="2400">
                <a:effectLst/>
                <a:latin typeface="Arial"/>
                <a:ea typeface="Calibri" panose="020F0502020204030204" pitchFamily="34" charset="0"/>
                <a:cs typeface="Times New Roman"/>
              </a:rPr>
              <a:t> 2024, KYSAFE also conducted 70 OSH training courses and reached over 1,800 attendees</a:t>
            </a:r>
            <a:r>
              <a:rPr lang="en-US" sz="2400">
                <a:latin typeface="Arial"/>
                <a:ea typeface="Calibri" panose="020F0502020204030204" pitchFamily="34" charset="0"/>
                <a:cs typeface="Times New Roman"/>
              </a:rPr>
              <a:t>.</a:t>
            </a:r>
            <a:endParaRPr lang="en-US" sz="2400">
              <a:effectLst/>
              <a:latin typeface="Arial"/>
              <a:ea typeface="Calibri" panose="020F0502020204030204" pitchFamily="34" charset="0"/>
              <a:cs typeface="Times New Roman"/>
            </a:endParaRPr>
          </a:p>
          <a:p>
            <a:pPr marR="0" indent="-457200">
              <a:lnSpc>
                <a:spcPct val="107000"/>
              </a:lnSpc>
              <a:spcBef>
                <a:spcPts val="0"/>
              </a:spcBef>
              <a:spcAft>
                <a:spcPts val="800"/>
              </a:spcAft>
            </a:pPr>
            <a:endParaRPr lang="en-US" sz="2400">
              <a:latin typeface="Arial"/>
              <a:ea typeface="Calibri" panose="020F0502020204030204" pitchFamily="34" charset="0"/>
              <a:cs typeface="Times New Roman" panose="02020603050405020304" pitchFamily="18" charset="0"/>
            </a:endParaRPr>
          </a:p>
          <a:p>
            <a:pPr marR="0">
              <a:lnSpc>
                <a:spcPct val="107000"/>
              </a:lnSpc>
              <a:spcBef>
                <a:spcPts val="0"/>
              </a:spcBef>
              <a:spcAft>
                <a:spcPts val="800"/>
              </a:spcAft>
            </a:pPr>
            <a:r>
              <a:rPr lang="en-US" sz="2400">
                <a:effectLst/>
                <a:latin typeface="Arial"/>
                <a:ea typeface="Calibri" panose="020F0502020204030204" pitchFamily="34" charset="0"/>
                <a:cs typeface="Times New Roman"/>
              </a:rPr>
              <a:t>57 OSH modules and 62 OSH recorded webinars posted at KYSAFE.ky.gov </a:t>
            </a:r>
          </a:p>
          <a:p>
            <a:pPr marL="457200" lvl="1" indent="0">
              <a:lnSpc>
                <a:spcPct val="100000"/>
              </a:lnSpc>
              <a:buNone/>
            </a:pPr>
            <a:endParaRPr lang="en-US">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a:solidFill>
                <a:srgbClr val="093B6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KYSAFE Outreach</a:t>
            </a:r>
            <a:endParaRPr lang="en-US">
              <a:latin typeface="Arial"/>
              <a:cs typeface="Times New Roman"/>
            </a:endParaRPr>
          </a:p>
        </p:txBody>
      </p:sp>
    </p:spTree>
    <p:extLst>
      <p:ext uri="{BB962C8B-B14F-4D97-AF65-F5344CB8AC3E}">
        <p14:creationId xmlns:p14="http://schemas.microsoft.com/office/powerpoint/2010/main" val="3319504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462455" y="1403279"/>
            <a:ext cx="11098924" cy="4617980"/>
          </a:xfrm>
        </p:spPr>
        <p:txBody>
          <a:bodyPr vert="horz" lIns="91440" tIns="45720" rIns="91440" bIns="45720" rtlCol="0" anchor="t">
            <a:normAutofit/>
          </a:bodyPr>
          <a:lstStyle/>
          <a:p>
            <a:pPr marL="0" indent="0">
              <a:lnSpc>
                <a:spcPct val="100000"/>
              </a:lnSpc>
              <a:buNone/>
            </a:pPr>
            <a:r>
              <a:rPr lang="en-US" sz="3000" b="1">
                <a:solidFill>
                  <a:srgbClr val="5EB3E4"/>
                </a:solidFill>
                <a:latin typeface="Arial"/>
                <a:ea typeface="Yu Mincho Demibold"/>
                <a:cs typeface="Times New Roman"/>
              </a:rPr>
              <a:t>About</a:t>
            </a:r>
          </a:p>
          <a:p>
            <a:pPr marL="0" indent="0">
              <a:lnSpc>
                <a:spcPct val="100000"/>
              </a:lnSpc>
              <a:buNone/>
            </a:pPr>
            <a:endParaRPr lang="en-US" sz="2000">
              <a:latin typeface="Times New Roman" panose="02020603050405020304" pitchFamily="18" charset="0"/>
              <a:ea typeface="Yu Mincho Demibold" panose="020B0400000000000000" pitchFamily="18" charset="-128"/>
              <a:cs typeface="Times New Roman" panose="02020603050405020304" pitchFamily="18" charset="0"/>
            </a:endParaRPr>
          </a:p>
          <a:p>
            <a:pPr lvl="1">
              <a:lnSpc>
                <a:spcPct val="100000"/>
              </a:lnSpc>
            </a:pPr>
            <a:r>
              <a:rPr lang="en-US" sz="2800">
                <a:latin typeface="Arial"/>
                <a:ea typeface="Yu Mincho Demibold"/>
                <a:cs typeface="Times New Roman"/>
              </a:rPr>
              <a:t>Responsible for enforcement of labor laws relating to minimum wage, overtime, wage payments, payroll deductions and wage discrimination.</a:t>
            </a:r>
          </a:p>
          <a:p>
            <a:pPr lvl="1">
              <a:lnSpc>
                <a:spcPct val="100000"/>
              </a:lnSpc>
            </a:pPr>
            <a:endParaRPr lang="en-US" sz="2800">
              <a:latin typeface="Arial"/>
              <a:ea typeface="Yu Mincho Demibold" panose="020B0400000000000000" pitchFamily="18" charset="-128"/>
              <a:cs typeface="Times New Roman" panose="02020603050405020304" pitchFamily="18" charset="0"/>
            </a:endParaRPr>
          </a:p>
          <a:p>
            <a:pPr lvl="1">
              <a:lnSpc>
                <a:spcPct val="100000"/>
              </a:lnSpc>
            </a:pPr>
            <a:r>
              <a:rPr lang="en-US" sz="2800">
                <a:latin typeface="Arial"/>
                <a:ea typeface="Yu Mincho Demibold"/>
                <a:cs typeface="Times New Roman"/>
              </a:rPr>
              <a:t>Responsible for enforcement of child labor laws.</a:t>
            </a:r>
          </a:p>
          <a:p>
            <a:pPr marL="457200" lvl="1" indent="0">
              <a:lnSpc>
                <a:spcPct val="100000"/>
              </a:lnSpc>
              <a:buNone/>
            </a:pPr>
            <a:endParaRPr lang="en-US" sz="3500">
              <a:latin typeface="Times New Roman" panose="02020603050405020304" pitchFamily="18" charset="0"/>
              <a:ea typeface="Yu Mincho Demibold" panose="020B0400000000000000" pitchFamily="18" charset="-128"/>
              <a:cs typeface="Times New Roman" panose="02020603050405020304" pitchFamily="18" charset="0"/>
            </a:endParaRPr>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Arial"/>
              </a:rPr>
              <a:t>Division of Wages and Hours</a:t>
            </a:r>
            <a:endParaRPr lang="en-US">
              <a:cs typeface="Calibri" panose="020F0502020204030204"/>
            </a:endParaRPr>
          </a:p>
        </p:txBody>
      </p:sp>
    </p:spTree>
    <p:extLst>
      <p:ext uri="{BB962C8B-B14F-4D97-AF65-F5344CB8AC3E}">
        <p14:creationId xmlns:p14="http://schemas.microsoft.com/office/powerpoint/2010/main" val="4039916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462455" y="1403279"/>
            <a:ext cx="11098924" cy="4617980"/>
          </a:xfrm>
        </p:spPr>
        <p:txBody>
          <a:bodyPr vert="horz" lIns="91440" tIns="45720" rIns="91440" bIns="45720" rtlCol="0" anchor="t">
            <a:normAutofit fontScale="92500" lnSpcReduction="20000"/>
          </a:bodyPr>
          <a:lstStyle/>
          <a:p>
            <a:pPr marL="0" marR="0">
              <a:lnSpc>
                <a:spcPct val="107000"/>
              </a:lnSpc>
              <a:spcBef>
                <a:spcPts val="0"/>
              </a:spcBef>
              <a:spcAft>
                <a:spcPts val="800"/>
              </a:spcAft>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10000"/>
              </a:lnSpc>
              <a:spcBef>
                <a:spcPts val="0"/>
              </a:spcBef>
              <a:spcAft>
                <a:spcPts val="800"/>
              </a:spcAft>
            </a:pPr>
            <a:r>
              <a:rPr lang="en-US">
                <a:effectLst/>
                <a:latin typeface="Arial"/>
                <a:ea typeface="Calibri" panose="020F0502020204030204" pitchFamily="34" charset="0"/>
                <a:cs typeface="Times New Roman"/>
              </a:rPr>
              <a:t>From January 1, 2024 to July 31, 2024, the Division of Wages and Hours collected $549,637.39 in restitution for 480 KY employees</a:t>
            </a:r>
            <a:r>
              <a:rPr lang="en-US">
                <a:latin typeface="Arial"/>
                <a:ea typeface="Calibri" panose="020F0502020204030204" pitchFamily="34" charset="0"/>
                <a:cs typeface="Times New Roman"/>
              </a:rPr>
              <a:t>.</a:t>
            </a:r>
            <a:endParaRPr lang="en-US">
              <a:effectLst/>
              <a:latin typeface="Arial"/>
              <a:ea typeface="Calibri" panose="020F0502020204030204" pitchFamily="34" charset="0"/>
              <a:cs typeface="Times New Roman"/>
            </a:endParaRPr>
          </a:p>
          <a:p>
            <a:pPr marR="0" indent="-457200">
              <a:lnSpc>
                <a:spcPct val="110000"/>
              </a:lnSpc>
              <a:spcBef>
                <a:spcPts val="0"/>
              </a:spcBef>
              <a:spcAft>
                <a:spcPts val="800"/>
              </a:spcAft>
            </a:pPr>
            <a:endParaRPr lang="en-US">
              <a:effectLst/>
              <a:latin typeface="Arial"/>
              <a:ea typeface="Calibri" panose="020F0502020204030204" pitchFamily="34" charset="0"/>
              <a:cs typeface="Times New Roman" panose="02020603050405020304" pitchFamily="18" charset="0"/>
            </a:endParaRPr>
          </a:p>
          <a:p>
            <a:pPr>
              <a:lnSpc>
                <a:spcPct val="110000"/>
              </a:lnSpc>
              <a:spcBef>
                <a:spcPts val="0"/>
              </a:spcBef>
              <a:spcAft>
                <a:spcPts val="800"/>
              </a:spcAft>
            </a:pPr>
            <a:r>
              <a:rPr lang="en-US">
                <a:latin typeface="Arial"/>
                <a:ea typeface="Calibri" panose="020F0502020204030204" pitchFamily="34" charset="0"/>
                <a:cs typeface="Times New Roman"/>
              </a:rPr>
              <a:t>For the same period, the</a:t>
            </a:r>
            <a:r>
              <a:rPr lang="en-US">
                <a:effectLst/>
                <a:latin typeface="Arial"/>
                <a:ea typeface="Calibri" panose="020F0502020204030204" pitchFamily="34" charset="0"/>
                <a:cs typeface="Times New Roman"/>
              </a:rPr>
              <a:t> division investigated 45 employers for alleged child labor law violations affecting 90 minors</a:t>
            </a:r>
            <a:r>
              <a:rPr lang="en-US">
                <a:latin typeface="Arial"/>
                <a:ea typeface="Calibri" panose="020F0502020204030204" pitchFamily="34" charset="0"/>
                <a:cs typeface="Times New Roman"/>
              </a:rPr>
              <a:t>.</a:t>
            </a:r>
            <a:endParaRPr lang="en-US">
              <a:effectLst/>
              <a:latin typeface="Arial"/>
              <a:ea typeface="Calibri" panose="020F0502020204030204" pitchFamily="34" charset="0"/>
              <a:cs typeface="Times New Roman"/>
            </a:endParaRPr>
          </a:p>
          <a:p>
            <a:pPr marR="0" indent="-457200">
              <a:lnSpc>
                <a:spcPct val="110000"/>
              </a:lnSpc>
              <a:spcBef>
                <a:spcPts val="0"/>
              </a:spcBef>
              <a:spcAft>
                <a:spcPts val="800"/>
              </a:spcAft>
            </a:pPr>
            <a:endParaRPr lang="en-US">
              <a:effectLst/>
              <a:latin typeface="Arial"/>
              <a:ea typeface="Calibri" panose="020F0502020204030204" pitchFamily="34" charset="0"/>
              <a:cs typeface="Times New Roman" panose="02020603050405020304" pitchFamily="18" charset="0"/>
            </a:endParaRPr>
          </a:p>
          <a:p>
            <a:pPr>
              <a:lnSpc>
                <a:spcPct val="110000"/>
              </a:lnSpc>
              <a:spcBef>
                <a:spcPts val="0"/>
              </a:spcBef>
              <a:spcAft>
                <a:spcPts val="800"/>
              </a:spcAft>
            </a:pPr>
            <a:r>
              <a:rPr lang="en-US">
                <a:latin typeface="Arial"/>
                <a:ea typeface="Calibri" panose="020F0502020204030204" pitchFamily="34" charset="0"/>
                <a:cs typeface="Times New Roman"/>
              </a:rPr>
              <a:t>Education and Training Modules for Child Labor and Wages and Hours are available online at KYSAFE.Ky.gov.</a:t>
            </a:r>
          </a:p>
          <a:p>
            <a:pPr marL="0" marR="0" indent="0">
              <a:lnSpc>
                <a:spcPct val="110000"/>
              </a:lnSpc>
              <a:spcBef>
                <a:spcPts val="0"/>
              </a:spcBef>
              <a:spcAft>
                <a:spcPts val="800"/>
              </a:spcAft>
              <a:buNone/>
            </a:pPr>
            <a:r>
              <a:rPr lang="en-US">
                <a:latin typeface="Times New Roman"/>
                <a:ea typeface="Calibri" panose="020F0502020204030204" pitchFamily="34" charset="0"/>
                <a:cs typeface="Times New Roman"/>
              </a:rPr>
              <a:t> </a:t>
            </a:r>
            <a:r>
              <a:rPr lang="en-US">
                <a:effectLst/>
                <a:latin typeface="Times New Roman"/>
                <a:ea typeface="Calibri" panose="020F0502020204030204" pitchFamily="34" charset="0"/>
                <a:cs typeface="Times New Roman"/>
              </a:rPr>
              <a:t> </a:t>
            </a:r>
            <a:endParaRPr lang="en-US" b="1">
              <a:latin typeface="Times New Roman"/>
              <a:cs typeface="Times New Roman"/>
            </a:endParaRPr>
          </a:p>
          <a:p>
            <a:pPr marL="0" indent="0">
              <a:lnSpc>
                <a:spcPct val="150000"/>
              </a:lnSpc>
              <a:buNone/>
            </a:pPr>
            <a:endParaRPr lang="en-US" sz="5100" b="1">
              <a:solidFill>
                <a:srgbClr val="5EB3E4"/>
              </a:solidFill>
              <a:latin typeface="Arial" panose="020B0604020202020204" pitchFamily="34" charset="0"/>
              <a:cs typeface="Arial" panose="020B0604020202020204" pitchFamily="34" charset="0"/>
            </a:endParaRPr>
          </a:p>
          <a:p>
            <a:pPr marL="457200" lvl="1" indent="0">
              <a:lnSpc>
                <a:spcPct val="150000"/>
              </a:lnSpc>
              <a:buNone/>
            </a:pPr>
            <a:endParaRPr lang="en-US" sz="3500"/>
          </a:p>
          <a:p>
            <a:pPr marL="457200" lvl="1" indent="0">
              <a:lnSpc>
                <a:spcPct val="150000"/>
              </a:lnSpc>
              <a:buNone/>
            </a:pPr>
            <a:endParaRPr lang="en-US" sz="3500"/>
          </a:p>
          <a:p>
            <a:pPr lvl="1">
              <a:lnSpc>
                <a:spcPct val="150000"/>
              </a:lnSpc>
            </a:pPr>
            <a:endParaRPr lang="en-US" sz="3500"/>
          </a:p>
        </p:txBody>
      </p:sp>
      <p:sp>
        <p:nvSpPr>
          <p:cNvPr id="11" name="TextBox 10"/>
          <p:cNvSpPr txBox="1"/>
          <p:nvPr/>
        </p:nvSpPr>
        <p:spPr>
          <a:xfrm>
            <a:off x="218440" y="667512"/>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Division of Wages and Hours Statistics</a:t>
            </a:r>
            <a:endParaRPr lang="en-US"/>
          </a:p>
        </p:txBody>
      </p:sp>
    </p:spTree>
    <p:extLst>
      <p:ext uri="{BB962C8B-B14F-4D97-AF65-F5344CB8AC3E}">
        <p14:creationId xmlns:p14="http://schemas.microsoft.com/office/powerpoint/2010/main" val="3314009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7980" y="761098"/>
            <a:ext cx="6416040" cy="3360783"/>
          </a:xfrm>
          <a:prstGeom prst="rect">
            <a:avLst/>
          </a:prstGeom>
        </p:spPr>
      </p:pic>
      <p:grpSp>
        <p:nvGrpSpPr>
          <p:cNvPr id="15" name="Group 14"/>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138641" y="4573437"/>
            <a:ext cx="12192000" cy="1015663"/>
          </a:xfrm>
          <a:prstGeom prst="rect">
            <a:avLst/>
          </a:prstGeom>
          <a:noFill/>
        </p:spPr>
        <p:txBody>
          <a:bodyPr wrap="square" rtlCol="0">
            <a:spAutoFit/>
          </a:bodyPr>
          <a:lstStyle/>
          <a:p>
            <a:pPr algn="ctr"/>
            <a:r>
              <a:rPr lang="en-US" sz="6000" b="1">
                <a:solidFill>
                  <a:srgbClr val="093B60"/>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609278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4" name="TextBox 13"/>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Presenters </a:t>
            </a:r>
          </a:p>
        </p:txBody>
      </p:sp>
      <p:sp>
        <p:nvSpPr>
          <p:cNvPr id="12" name="TextBox 11">
            <a:extLst>
              <a:ext uri="{FF2B5EF4-FFF2-40B4-BE49-F238E27FC236}">
                <a16:creationId xmlns:a16="http://schemas.microsoft.com/office/drawing/2014/main" id="{C886C30A-4241-49BF-9C9B-2D512ED6D19B}"/>
              </a:ext>
            </a:extLst>
          </p:cNvPr>
          <p:cNvSpPr txBox="1"/>
          <p:nvPr/>
        </p:nvSpPr>
        <p:spPr>
          <a:xfrm>
            <a:off x="382091" y="2063052"/>
            <a:ext cx="11421977" cy="2600712"/>
          </a:xfrm>
          <a:prstGeom prst="rect">
            <a:avLst/>
          </a:prstGeom>
          <a:noFill/>
        </p:spPr>
        <p:txBody>
          <a:bodyPr wrap="square" lIns="91440" tIns="45720" rIns="91440" bIns="45720" anchor="t">
            <a:spAutoFit/>
          </a:bodyPr>
          <a:lstStyle/>
          <a:p>
            <a:pPr marL="342900" indent="-342900">
              <a:buFont typeface="Arial"/>
              <a:buChar char="•"/>
            </a:pPr>
            <a:r>
              <a:rPr lang="en-US" sz="2800" b="1">
                <a:solidFill>
                  <a:srgbClr val="093B60"/>
                </a:solidFill>
                <a:latin typeface="Arial"/>
                <a:cs typeface="Times New Roman"/>
              </a:rPr>
              <a:t>Kimberlee C. Perry</a:t>
            </a:r>
            <a:r>
              <a:rPr lang="en-US" sz="2800">
                <a:solidFill>
                  <a:srgbClr val="093B60"/>
                </a:solidFill>
                <a:latin typeface="Arial"/>
                <a:cs typeface="Times New Roman"/>
              </a:rPr>
              <a:t>, Commissioner</a:t>
            </a:r>
            <a:endParaRPr lang="en-US" sz="2800">
              <a:latin typeface="Arial"/>
              <a:cs typeface="Times New Roman"/>
            </a:endParaRPr>
          </a:p>
          <a:p>
            <a:pPr marL="342900" indent="-342900">
              <a:buFont typeface="Arial" panose="020B0604020202020204" pitchFamily="34" charset="0"/>
              <a:buChar char="•"/>
            </a:pPr>
            <a:endParaRPr lang="en-US" sz="2800">
              <a:solidFill>
                <a:srgbClr val="093B60"/>
              </a:solidFill>
              <a:latin typeface="Arial"/>
              <a:cs typeface="Times New Roman" panose="02020603050405020304" pitchFamily="18" charset="0"/>
            </a:endParaRPr>
          </a:p>
          <a:p>
            <a:pPr marL="342900" indent="-342900">
              <a:buFont typeface="Arial"/>
              <a:buChar char="•"/>
            </a:pPr>
            <a:r>
              <a:rPr lang="en-US" sz="2800" b="1">
                <a:solidFill>
                  <a:srgbClr val="093B60"/>
                </a:solidFill>
                <a:latin typeface="Arial"/>
                <a:cs typeface="Times New Roman"/>
              </a:rPr>
              <a:t>Chuck Stribling</a:t>
            </a:r>
            <a:r>
              <a:rPr lang="en-US" sz="2800">
                <a:solidFill>
                  <a:srgbClr val="093B60"/>
                </a:solidFill>
                <a:latin typeface="Arial"/>
                <a:cs typeface="Times New Roman"/>
              </a:rPr>
              <a:t>, CSP, ASP, Deputy Commissioner</a:t>
            </a:r>
          </a:p>
          <a:p>
            <a:pPr marL="342900" indent="-342900">
              <a:buFont typeface="Arial" panose="020B0604020202020204" pitchFamily="34" charset="0"/>
              <a:buChar char="•"/>
            </a:pPr>
            <a:endParaRPr lang="en-US" sz="2800">
              <a:solidFill>
                <a:srgbClr val="093B60"/>
              </a:solidFill>
              <a:latin typeface="Arial"/>
              <a:cs typeface="Times New Roman" panose="02020603050405020304" pitchFamily="18" charset="0"/>
            </a:endParaRPr>
          </a:p>
          <a:p>
            <a:pPr marL="342900" indent="-342900">
              <a:buFont typeface="Arial"/>
              <a:buChar char="•"/>
            </a:pPr>
            <a:r>
              <a:rPr lang="en-US" sz="2800" b="1">
                <a:solidFill>
                  <a:srgbClr val="093B60"/>
                </a:solidFill>
                <a:latin typeface="Arial"/>
                <a:cs typeface="Times New Roman"/>
              </a:rPr>
              <a:t>Duane Hammons</a:t>
            </a:r>
            <a:r>
              <a:rPr lang="en-US" sz="2800">
                <a:solidFill>
                  <a:srgbClr val="093B60"/>
                </a:solidFill>
                <a:latin typeface="Arial"/>
                <a:cs typeface="Times New Roman"/>
              </a:rPr>
              <a:t>, Assistant Director, Division of Wages and Hours</a:t>
            </a:r>
            <a:endParaRPr lang="en-US" sz="2800">
              <a:solidFill>
                <a:srgbClr val="000000"/>
              </a:solidFill>
              <a:latin typeface="Arial"/>
              <a:cs typeface="Times New Roman"/>
            </a:endParaRPr>
          </a:p>
          <a:p>
            <a:pPr marL="285750" indent="-285750">
              <a:buFont typeface="Arial" panose="020B0604020202020204" pitchFamily="34" charset="0"/>
              <a:buChar char="•"/>
            </a:pPr>
            <a:endParaRPr lang="en-US" sz="2300">
              <a:solidFill>
                <a:srgbClr val="093B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9654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Topics</a:t>
            </a:r>
            <a:endParaRPr lang="en-US" sz="3600">
              <a:latin typeface="Arial"/>
              <a:cs typeface="Calibri" panose="020F0502020204030204"/>
            </a:endParaRPr>
          </a:p>
        </p:txBody>
      </p:sp>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5" name="Content Placeholder 4">
            <a:extLst>
              <a:ext uri="{FF2B5EF4-FFF2-40B4-BE49-F238E27FC236}">
                <a16:creationId xmlns:a16="http://schemas.microsoft.com/office/drawing/2014/main" id="{53913B4D-D9B9-8F79-F80D-5A37464F1D52}"/>
              </a:ext>
            </a:extLst>
          </p:cNvPr>
          <p:cNvSpPr>
            <a:spLocks noGrp="1"/>
          </p:cNvSpPr>
          <p:nvPr>
            <p:ph idx="1"/>
          </p:nvPr>
        </p:nvSpPr>
        <p:spPr>
          <a:xfrm>
            <a:off x="809674" y="1459116"/>
            <a:ext cx="11054861" cy="3552179"/>
          </a:xfrm>
        </p:spPr>
        <p:txBody>
          <a:bodyPr vert="horz" lIns="91440" tIns="45720" rIns="91440" bIns="45720" rtlCol="0" anchor="t">
            <a:noAutofit/>
          </a:bodyPr>
          <a:lstStyle/>
          <a:p>
            <a:pPr>
              <a:lnSpc>
                <a:spcPct val="150000"/>
              </a:lnSpc>
            </a:pPr>
            <a:r>
              <a:rPr lang="en-US" sz="2400" dirty="0">
                <a:solidFill>
                  <a:srgbClr val="093B60"/>
                </a:solidFill>
                <a:latin typeface="Arial"/>
                <a:cs typeface="Times New Roman"/>
              </a:rPr>
              <a:t>Department of Workplace Standards Overview</a:t>
            </a:r>
          </a:p>
          <a:p>
            <a:pPr>
              <a:lnSpc>
                <a:spcPct val="150000"/>
              </a:lnSpc>
            </a:pPr>
            <a:r>
              <a:rPr lang="en-US" sz="2400" dirty="0">
                <a:solidFill>
                  <a:srgbClr val="093B60"/>
                </a:solidFill>
                <a:latin typeface="Arial"/>
                <a:cs typeface="Times New Roman"/>
              </a:rPr>
              <a:t>Division of Occupational Safety and Health (OSH) Compliance</a:t>
            </a:r>
            <a:endParaRPr lang="en-US" sz="2400" dirty="0">
              <a:solidFill>
                <a:srgbClr val="093B60"/>
              </a:solidFill>
              <a:latin typeface="Arial"/>
              <a:cs typeface="Times New Roman" panose="02020603050405020304" pitchFamily="18" charset="0"/>
            </a:endParaRPr>
          </a:p>
          <a:p>
            <a:pPr>
              <a:lnSpc>
                <a:spcPct val="150000"/>
              </a:lnSpc>
            </a:pPr>
            <a:r>
              <a:rPr lang="en-US" sz="2400" dirty="0">
                <a:solidFill>
                  <a:srgbClr val="093B60"/>
                </a:solidFill>
                <a:latin typeface="Arial"/>
                <a:cs typeface="Times New Roman"/>
              </a:rPr>
              <a:t>OSH Review Commission</a:t>
            </a:r>
            <a:endParaRPr lang="en-US" sz="2400" dirty="0">
              <a:solidFill>
                <a:srgbClr val="093B60"/>
              </a:solidFill>
              <a:latin typeface="Arial"/>
              <a:cs typeface="Times New Roman" panose="02020603050405020304" pitchFamily="18" charset="0"/>
            </a:endParaRPr>
          </a:p>
          <a:p>
            <a:pPr>
              <a:lnSpc>
                <a:spcPct val="150000"/>
              </a:lnSpc>
            </a:pPr>
            <a:r>
              <a:rPr lang="en-US" sz="2400" dirty="0">
                <a:solidFill>
                  <a:srgbClr val="093B60"/>
                </a:solidFill>
                <a:latin typeface="Arial"/>
                <a:cs typeface="Times New Roman"/>
              </a:rPr>
              <a:t>Division of OSH Education and Training (KYSAFE)</a:t>
            </a:r>
          </a:p>
          <a:p>
            <a:pPr>
              <a:lnSpc>
                <a:spcPct val="150000"/>
              </a:lnSpc>
            </a:pPr>
            <a:r>
              <a:rPr lang="en-US" sz="2400" dirty="0">
                <a:solidFill>
                  <a:srgbClr val="093B60"/>
                </a:solidFill>
                <a:latin typeface="Arial"/>
                <a:cs typeface="Arial"/>
              </a:rPr>
              <a:t>Division of Wages and Hours</a:t>
            </a:r>
            <a:endParaRPr lang="en-US" sz="2400" dirty="0">
              <a:solidFill>
                <a:srgbClr val="000000"/>
              </a:solidFill>
              <a:latin typeface="Arial"/>
              <a:cs typeface="Arial"/>
            </a:endParaRPr>
          </a:p>
          <a:p>
            <a:pPr marL="0" indent="0">
              <a:lnSpc>
                <a:spcPct val="100000"/>
              </a:lnSpc>
              <a:buNone/>
            </a:pPr>
            <a:endParaRPr lang="en-US" dirty="0">
              <a:solidFill>
                <a:srgbClr val="093B60"/>
              </a:solidFill>
              <a:latin typeface="Arial"/>
              <a:cs typeface="Arial"/>
            </a:endParaRPr>
          </a:p>
          <a:p>
            <a:pPr>
              <a:lnSpc>
                <a:spcPct val="100000"/>
              </a:lnSpc>
            </a:pPr>
            <a:endParaRPr lang="en-US" dirty="0">
              <a:solidFill>
                <a:srgbClr val="093B60"/>
              </a:solidFill>
              <a:latin typeface="Arial"/>
              <a:cs typeface="Times New Roman"/>
            </a:endParaRPr>
          </a:p>
          <a:p>
            <a:pPr>
              <a:lnSpc>
                <a:spcPct val="100000"/>
              </a:lnSpc>
            </a:pPr>
            <a:endParaRPr lang="en-US" dirty="0">
              <a:solidFill>
                <a:srgbClr val="093B60"/>
              </a:solidFill>
              <a:latin typeface="Arial"/>
              <a:cs typeface="Times New Roman"/>
            </a:endParaRPr>
          </a:p>
        </p:txBody>
      </p:sp>
    </p:spTree>
    <p:extLst>
      <p:ext uri="{BB962C8B-B14F-4D97-AF65-F5344CB8AC3E}">
        <p14:creationId xmlns:p14="http://schemas.microsoft.com/office/powerpoint/2010/main" val="907004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462455" y="1472554"/>
            <a:ext cx="11098924" cy="4275012"/>
          </a:xfrm>
        </p:spPr>
        <p:txBody>
          <a:bodyPr vert="horz" lIns="91440" tIns="45720" rIns="91440" bIns="45720" rtlCol="0" anchor="t">
            <a:normAutofit fontScale="92500" lnSpcReduction="20000"/>
          </a:bodyPr>
          <a:lstStyle/>
          <a:p>
            <a:pPr marL="0" indent="0">
              <a:lnSpc>
                <a:spcPct val="100000"/>
              </a:lnSpc>
              <a:buNone/>
            </a:pPr>
            <a:r>
              <a:rPr lang="en-US" sz="2600" b="1" dirty="0">
                <a:solidFill>
                  <a:srgbClr val="5EB3E4"/>
                </a:solidFill>
                <a:latin typeface="Arial" panose="020B0604020202020204" pitchFamily="34" charset="0"/>
                <a:cs typeface="Arial" panose="020B0604020202020204" pitchFamily="34" charset="0"/>
              </a:rPr>
              <a:t>Mission Statement: </a:t>
            </a:r>
            <a:r>
              <a:rPr lang="en-US" sz="2600" dirty="0">
                <a:solidFill>
                  <a:srgbClr val="5EB3E4"/>
                </a:solidFill>
                <a:latin typeface="Arial" panose="020B0604020202020204" pitchFamily="34" charset="0"/>
                <a:cs typeface="Arial" panose="020B0604020202020204" pitchFamily="34" charset="0"/>
              </a:rPr>
              <a:t>To ensure a safe, healthy, and fair workplace in Kentucky by advancing safety training, protecting workers, promoting employer excellence, and fostering innovation through education, enforcement, and compliance with labor laws to ensure Kentucky’s place as the hub of workplace innovation and distinction. </a:t>
            </a:r>
          </a:p>
          <a:p>
            <a:pPr marL="457200" lvl="1" indent="0">
              <a:lnSpc>
                <a:spcPct val="100000"/>
              </a:lnSpc>
              <a:buNone/>
            </a:pPr>
            <a:endParaRPr lang="en-US" sz="2600" dirty="0">
              <a:solidFill>
                <a:srgbClr val="333333"/>
              </a:solidFill>
              <a:latin typeface="Arial" panose="020B0604020202020204" pitchFamily="34" charset="0"/>
              <a:ea typeface="+mn-lt"/>
              <a:cs typeface="Arial" panose="020B0604020202020204" pitchFamily="34" charset="0"/>
            </a:endParaRPr>
          </a:p>
          <a:p>
            <a:pPr lvl="1">
              <a:lnSpc>
                <a:spcPct val="100000"/>
              </a:lnSpc>
            </a:pPr>
            <a:r>
              <a:rPr lang="en-US" sz="2600" dirty="0">
                <a:solidFill>
                  <a:srgbClr val="333333"/>
                </a:solidFill>
                <a:latin typeface="Arial" panose="020B0604020202020204" pitchFamily="34" charset="0"/>
                <a:ea typeface="+mn-lt"/>
                <a:cs typeface="Arial" panose="020B0604020202020204" pitchFamily="34" charset="0"/>
              </a:rPr>
              <a:t>The Department of Workplace Standards (DWS) has the statutory authority to execute the obligations of the Divisions of Wages and Hours, OSH Compliance, and KYSAFE.</a:t>
            </a:r>
            <a:endParaRPr lang="en-US" sz="2600" dirty="0">
              <a:solidFill>
                <a:srgbClr val="000000"/>
              </a:solidFill>
              <a:latin typeface="Arial" panose="020B0604020202020204" pitchFamily="34" charset="0"/>
              <a:ea typeface="+mn-lt"/>
              <a:cs typeface="Arial" panose="020B0604020202020204" pitchFamily="34" charset="0"/>
            </a:endParaRPr>
          </a:p>
          <a:p>
            <a:pPr lvl="1">
              <a:lnSpc>
                <a:spcPct val="100000"/>
              </a:lnSpc>
            </a:pPr>
            <a:endParaRPr lang="en-US" sz="2600" dirty="0">
              <a:solidFill>
                <a:srgbClr val="333333"/>
              </a:solidFill>
              <a:latin typeface="Arial" panose="020B0604020202020204" pitchFamily="34" charset="0"/>
              <a:cs typeface="Arial" panose="020B0604020202020204" pitchFamily="34" charset="0"/>
            </a:endParaRPr>
          </a:p>
          <a:p>
            <a:pPr lvl="1">
              <a:lnSpc>
                <a:spcPct val="100000"/>
              </a:lnSpc>
            </a:pPr>
            <a:r>
              <a:rPr lang="en-US" sz="2600" dirty="0">
                <a:solidFill>
                  <a:srgbClr val="333333"/>
                </a:solidFill>
                <a:latin typeface="Arial" panose="020B0604020202020204" pitchFamily="34" charset="0"/>
                <a:cs typeface="Arial" panose="020B0604020202020204" pitchFamily="34" charset="0"/>
              </a:rPr>
              <a:t>DWS coverage includes an average of 1,895,215 employees (non-farm) and 149,619 employers.</a:t>
            </a:r>
          </a:p>
          <a:p>
            <a:pPr lvl="1">
              <a:lnSpc>
                <a:spcPct val="100000"/>
              </a:lnSpc>
            </a:pPr>
            <a:endParaRPr lang="en-US" sz="2800" dirty="0">
              <a:solidFill>
                <a:srgbClr val="333333"/>
              </a:solidFill>
              <a:latin typeface="Arial"/>
              <a:cs typeface="Times New Roman" panose="02020603050405020304" pitchFamily="18" charset="0"/>
            </a:endParaRPr>
          </a:p>
          <a:p>
            <a:pPr marL="457200" lvl="1" indent="0">
              <a:lnSpc>
                <a:spcPct val="100000"/>
              </a:lnSpc>
              <a:buNone/>
            </a:pPr>
            <a:endParaRPr lang="en-US" dirty="0">
              <a:latin typeface="Times New Roman" panose="02020603050405020304" pitchFamily="18" charset="0"/>
              <a:cs typeface="Times New Roman" panose="02020603050405020304" pitchFamily="18" charset="0"/>
            </a:endParaRPr>
          </a:p>
          <a:p>
            <a:pPr marL="457200" lvl="1" indent="0">
              <a:lnSpc>
                <a:spcPct val="100000"/>
              </a:lnSpc>
              <a:buNone/>
            </a:pPr>
            <a:endParaRPr lang="en-US"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Department of Workplace Standards</a:t>
            </a:r>
            <a:r>
              <a:rPr lang="en-US" sz="3600" b="1">
                <a:solidFill>
                  <a:srgbClr val="093B60"/>
                </a:solidFill>
                <a:latin typeface="Arial"/>
                <a:cs typeface="Arial"/>
              </a:rPr>
              <a:t> </a:t>
            </a:r>
            <a:endParaRPr lang="en-US" sz="3600">
              <a:latin typeface="Arial"/>
              <a:cs typeface="Calibri" panose="020F0502020204030204"/>
            </a:endParaRPr>
          </a:p>
        </p:txBody>
      </p:sp>
    </p:spTree>
    <p:extLst>
      <p:ext uri="{BB962C8B-B14F-4D97-AF65-F5344CB8AC3E}">
        <p14:creationId xmlns:p14="http://schemas.microsoft.com/office/powerpoint/2010/main" val="1699694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462455" y="1403279"/>
            <a:ext cx="11098924" cy="4617980"/>
          </a:xfrm>
        </p:spPr>
        <p:txBody>
          <a:bodyPr vert="horz" lIns="91440" tIns="45720" rIns="91440" bIns="45720" rtlCol="0" anchor="t">
            <a:normAutofit/>
          </a:bodyPr>
          <a:lstStyle/>
          <a:p>
            <a:pPr marL="0" indent="0">
              <a:lnSpc>
                <a:spcPct val="100000"/>
              </a:lnSpc>
              <a:buNone/>
            </a:pPr>
            <a:r>
              <a:rPr lang="en-US" sz="3000" b="1" dirty="0">
                <a:solidFill>
                  <a:srgbClr val="5EB3E4"/>
                </a:solidFill>
                <a:latin typeface="Arial"/>
                <a:cs typeface="Times New Roman"/>
              </a:rPr>
              <a:t>About</a:t>
            </a:r>
          </a:p>
          <a:p>
            <a:pPr marL="0" indent="0">
              <a:lnSpc>
                <a:spcPct val="100000"/>
              </a:lnSpc>
              <a:buNone/>
            </a:pPr>
            <a:endParaRPr lang="en-US" sz="2000" b="1" dirty="0">
              <a:solidFill>
                <a:srgbClr val="5EB3E4"/>
              </a:solidFill>
              <a:latin typeface="Times New Roman" panose="02020603050405020304" pitchFamily="18" charset="0"/>
              <a:cs typeface="Times New Roman" panose="02020603050405020304" pitchFamily="18" charset="0"/>
            </a:endParaRPr>
          </a:p>
          <a:p>
            <a:pPr lvl="1">
              <a:lnSpc>
                <a:spcPct val="100000"/>
              </a:lnSpc>
            </a:pPr>
            <a:r>
              <a:rPr lang="en-US" sz="2800" dirty="0">
                <a:latin typeface="Arial"/>
                <a:cs typeface="Times New Roman"/>
              </a:rPr>
              <a:t>Responsible for the enforcement of OSH standards. </a:t>
            </a:r>
          </a:p>
          <a:p>
            <a:pPr lvl="1">
              <a:lnSpc>
                <a:spcPct val="100000"/>
              </a:lnSpc>
            </a:pPr>
            <a:endParaRPr lang="en-US" sz="2800" dirty="0">
              <a:latin typeface="Arial"/>
              <a:cs typeface="Times New Roman" panose="02020603050405020304" pitchFamily="18" charset="0"/>
            </a:endParaRPr>
          </a:p>
          <a:p>
            <a:pPr lvl="1">
              <a:lnSpc>
                <a:spcPct val="100000"/>
              </a:lnSpc>
            </a:pPr>
            <a:r>
              <a:rPr lang="en-US" sz="2800" dirty="0">
                <a:latin typeface="Arial"/>
                <a:cs typeface="Times New Roman"/>
              </a:rPr>
              <a:t>Inspections may be the result of imminent danger reports, fatality, accident, hospitalization, or amputation reports, employee complaints, or referrals. </a:t>
            </a:r>
          </a:p>
          <a:p>
            <a:pPr marL="457200" lvl="1" indent="0">
              <a:lnSpc>
                <a:spcPct val="150000"/>
              </a:lnSpc>
              <a:buNone/>
            </a:pPr>
            <a:endParaRPr lang="en-US" sz="3500" dirty="0"/>
          </a:p>
          <a:p>
            <a:pPr marL="457200" lvl="1" indent="0">
              <a:lnSpc>
                <a:spcPct val="150000"/>
              </a:lnSpc>
              <a:buNone/>
            </a:pPr>
            <a:endParaRPr lang="en-US" sz="3500" dirty="0"/>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Division of OSH Compliance</a:t>
            </a:r>
            <a:endParaRPr lang="en-US" sz="3600">
              <a:latin typeface="Arial"/>
              <a:cs typeface="Times New Roman"/>
            </a:endParaRPr>
          </a:p>
        </p:txBody>
      </p:sp>
    </p:spTree>
    <p:extLst>
      <p:ext uri="{BB962C8B-B14F-4D97-AF65-F5344CB8AC3E}">
        <p14:creationId xmlns:p14="http://schemas.microsoft.com/office/powerpoint/2010/main" val="388184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462455" y="1403279"/>
            <a:ext cx="11098924" cy="4617980"/>
          </a:xfrm>
        </p:spPr>
        <p:txBody>
          <a:bodyPr vert="horz" lIns="91440" tIns="45720" rIns="91440" bIns="45720" rtlCol="0" anchor="t">
            <a:normAutofit/>
          </a:bodyPr>
          <a:lstStyle/>
          <a:p>
            <a:pPr marL="0" marR="0" indent="0">
              <a:lnSpc>
                <a:spcPct val="150000"/>
              </a:lnSpc>
              <a:spcBef>
                <a:spcPts val="0"/>
              </a:spcBef>
              <a:spcAft>
                <a:spcPts val="0"/>
              </a:spcAft>
              <a:buNone/>
            </a:pPr>
            <a:endParaRPr lang="en-US" sz="1800" kern="100">
              <a:effectLst/>
              <a:latin typeface="Times New Roman" panose="02020603050405020304" pitchFamily="18" charset="0"/>
              <a:ea typeface="Calibri" panose="020F0502020204030204" pitchFamily="34" charset="0"/>
              <a:cs typeface="Times New Roman" panose="02020603050405020304" pitchFamily="18" charset="0"/>
            </a:endParaRPr>
          </a:p>
          <a:p>
            <a:pPr marR="0">
              <a:lnSpc>
                <a:spcPct val="100000"/>
              </a:lnSpc>
              <a:spcBef>
                <a:spcPts val="0"/>
              </a:spcBef>
              <a:spcAft>
                <a:spcPts val="0"/>
              </a:spcAft>
            </a:pPr>
            <a:r>
              <a:rPr lang="en-US" kern="100">
                <a:effectLst/>
                <a:latin typeface="Arial"/>
                <a:ea typeface="Calibri" panose="020F0502020204030204" pitchFamily="34" charset="0"/>
                <a:cs typeface="Times New Roman"/>
              </a:rPr>
              <a:t>The total case rate for work-related injuries and illnesses fell to 3.2 cases per 100 full-time equivalent workers (2023 BLS data). </a:t>
            </a:r>
          </a:p>
          <a:p>
            <a:pPr marR="0" indent="-457200">
              <a:lnSpc>
                <a:spcPct val="100000"/>
              </a:lnSpc>
              <a:spcBef>
                <a:spcPts val="0"/>
              </a:spcBef>
              <a:spcAft>
                <a:spcPts val="0"/>
              </a:spcAft>
            </a:pPr>
            <a:endParaRPr lang="en-US" kern="100">
              <a:effectLst/>
              <a:latin typeface="Arial"/>
              <a:ea typeface="Calibri" panose="020F0502020204030204" pitchFamily="34" charset="0"/>
              <a:cs typeface="Times New Roman" panose="02020603050405020304" pitchFamily="18" charset="0"/>
            </a:endParaRPr>
          </a:p>
          <a:p>
            <a:pPr>
              <a:lnSpc>
                <a:spcPct val="100000"/>
              </a:lnSpc>
              <a:spcBef>
                <a:spcPts val="0"/>
              </a:spcBef>
            </a:pPr>
            <a:r>
              <a:rPr lang="en-US" kern="100">
                <a:effectLst/>
                <a:latin typeface="Arial"/>
                <a:ea typeface="Calibri" panose="020F0502020204030204" pitchFamily="34" charset="0"/>
                <a:cs typeface="Times New Roman"/>
              </a:rPr>
              <a:t>Kentucky’s rate was 8.4 cases per 100 full-time equivalent workers in 1996 when BLS began tracking that data.</a:t>
            </a:r>
          </a:p>
          <a:p>
            <a:pPr>
              <a:lnSpc>
                <a:spcPct val="100000"/>
              </a:lnSpc>
              <a:spcBef>
                <a:spcPts val="0"/>
              </a:spcBef>
            </a:pPr>
            <a:endParaRPr lang="en-US" kern="100">
              <a:effectLst/>
              <a:latin typeface="Arial"/>
              <a:ea typeface="Calibri" panose="020F0502020204030204" pitchFamily="34" charset="0"/>
              <a:cs typeface="Times New Roman" panose="02020603050405020304" pitchFamily="18" charset="0"/>
            </a:endParaRPr>
          </a:p>
          <a:p>
            <a:pPr>
              <a:lnSpc>
                <a:spcPct val="100000"/>
              </a:lnSpc>
              <a:spcBef>
                <a:spcPts val="0"/>
              </a:spcBef>
            </a:pPr>
            <a:r>
              <a:rPr lang="en-US" kern="100">
                <a:latin typeface="Arial"/>
                <a:ea typeface="Calibri" panose="020F0502020204030204" pitchFamily="34" charset="0"/>
                <a:cs typeface="Times New Roman"/>
              </a:rPr>
              <a:t>19 work related fatalities reported to date, compared to 35 fatalities this time in 2023.</a:t>
            </a:r>
            <a:endParaRPr lang="en-US" kern="100">
              <a:effectLst/>
              <a:latin typeface="Arial"/>
              <a:ea typeface="Calibri" panose="020F0502020204030204" pitchFamily="34" charset="0"/>
              <a:cs typeface="Times New Roman"/>
            </a:endParaRPr>
          </a:p>
          <a:p>
            <a:pPr>
              <a:lnSpc>
                <a:spcPct val="100000"/>
              </a:lnSpc>
              <a:spcBef>
                <a:spcPts val="0"/>
              </a:spcBef>
            </a:pPr>
            <a:endParaRPr lang="en-US" kern="100">
              <a:effectLst/>
              <a:latin typeface="Arial"/>
              <a:ea typeface="Calibri" panose="020F0502020204030204" pitchFamily="34" charset="0"/>
              <a:cs typeface="Times New Roman" panose="02020603050405020304" pitchFamily="18" charset="0"/>
            </a:endParaRPr>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OSH Statistics</a:t>
            </a:r>
            <a:endParaRPr lang="en-US">
              <a:latin typeface="Arial"/>
              <a:cs typeface="Arial"/>
            </a:endParaRPr>
          </a:p>
        </p:txBody>
      </p:sp>
    </p:spTree>
    <p:extLst>
      <p:ext uri="{BB962C8B-B14F-4D97-AF65-F5344CB8AC3E}">
        <p14:creationId xmlns:p14="http://schemas.microsoft.com/office/powerpoint/2010/main" val="2871935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525113" y="1711813"/>
            <a:ext cx="11148131" cy="4076647"/>
          </a:xfrm>
        </p:spPr>
        <p:txBody>
          <a:bodyPr vert="horz" lIns="91440" tIns="45720" rIns="91440" bIns="45720" rtlCol="0" anchor="t">
            <a:noAutofit/>
          </a:bodyPr>
          <a:lstStyle/>
          <a:p>
            <a:pPr marL="342900" indent="-342900">
              <a:lnSpc>
                <a:spcPct val="100000"/>
              </a:lnSpc>
            </a:pPr>
            <a:r>
              <a:rPr lang="en-US" sz="2000" dirty="0">
                <a:solidFill>
                  <a:srgbClr val="000000"/>
                </a:solidFill>
                <a:latin typeface="Arial"/>
                <a:cs typeface="Calibri"/>
              </a:rPr>
              <a:t>3-member Commission appointed by the Governor based on competence in the fields of occupational safety and health.</a:t>
            </a:r>
          </a:p>
          <a:p>
            <a:pPr>
              <a:lnSpc>
                <a:spcPct val="100000"/>
              </a:lnSpc>
            </a:pPr>
            <a:r>
              <a:rPr lang="en-US" sz="2000" dirty="0">
                <a:solidFill>
                  <a:srgbClr val="000000"/>
                </a:solidFill>
                <a:latin typeface="Arial"/>
                <a:cs typeface="Calibri"/>
              </a:rPr>
              <a:t>When an employer disagrees with an OSH citation issued from the Department of Workplace Standards, it may file an appeal challenging the citation with the Review Commission.</a:t>
            </a:r>
          </a:p>
          <a:p>
            <a:pPr>
              <a:lnSpc>
                <a:spcPct val="100000"/>
              </a:lnSpc>
            </a:pPr>
            <a:endParaRPr lang="en-US" sz="2000" dirty="0">
              <a:solidFill>
                <a:srgbClr val="000000"/>
              </a:solidFill>
              <a:latin typeface="Arial"/>
              <a:cs typeface="Calibri"/>
            </a:endParaRPr>
          </a:p>
          <a:p>
            <a:pPr>
              <a:lnSpc>
                <a:spcPct val="100000"/>
              </a:lnSpc>
            </a:pPr>
            <a:r>
              <a:rPr lang="en-US" sz="2000" dirty="0">
                <a:solidFill>
                  <a:srgbClr val="000000"/>
                </a:solidFill>
                <a:latin typeface="Arial"/>
                <a:cs typeface="Calibri"/>
              </a:rPr>
              <a:t>From 2018-2023:</a:t>
            </a:r>
          </a:p>
          <a:p>
            <a:pPr lvl="1">
              <a:lnSpc>
                <a:spcPct val="100000"/>
              </a:lnSpc>
            </a:pPr>
            <a:r>
              <a:rPr lang="en-US" sz="2000" b="1" dirty="0">
                <a:solidFill>
                  <a:srgbClr val="000000"/>
                </a:solidFill>
                <a:latin typeface="Arial"/>
                <a:cs typeface="Calibri"/>
              </a:rPr>
              <a:t>525 cases</a:t>
            </a:r>
            <a:r>
              <a:rPr lang="en-US" sz="2000" dirty="0">
                <a:solidFill>
                  <a:srgbClr val="000000"/>
                </a:solidFill>
                <a:latin typeface="Arial"/>
                <a:cs typeface="Calibri"/>
              </a:rPr>
              <a:t> have been reviewed </a:t>
            </a:r>
            <a:endParaRPr lang="en-US" sz="2000" dirty="0">
              <a:latin typeface="Arial"/>
              <a:cs typeface="Calibri" panose="020F0502020204030204"/>
            </a:endParaRPr>
          </a:p>
          <a:p>
            <a:pPr lvl="1">
              <a:lnSpc>
                <a:spcPct val="100000"/>
              </a:lnSpc>
            </a:pPr>
            <a:r>
              <a:rPr lang="en-US" sz="2000" b="1" dirty="0">
                <a:solidFill>
                  <a:srgbClr val="000000"/>
                </a:solidFill>
                <a:latin typeface="Arial"/>
                <a:cs typeface="Calibri"/>
              </a:rPr>
              <a:t>407 facilitated resolutions</a:t>
            </a:r>
            <a:r>
              <a:rPr lang="en-US" sz="2000" dirty="0">
                <a:solidFill>
                  <a:srgbClr val="000000"/>
                </a:solidFill>
                <a:latin typeface="Arial"/>
                <a:cs typeface="Calibri"/>
              </a:rPr>
              <a:t> during the prehearing process</a:t>
            </a:r>
          </a:p>
          <a:p>
            <a:pPr lvl="1">
              <a:lnSpc>
                <a:spcPct val="100000"/>
              </a:lnSpc>
            </a:pPr>
            <a:endParaRPr lang="en-US" sz="2000" dirty="0">
              <a:solidFill>
                <a:srgbClr val="000000"/>
              </a:solidFill>
              <a:latin typeface="Arial"/>
              <a:cs typeface="Calibri"/>
            </a:endParaRPr>
          </a:p>
          <a:p>
            <a:pPr>
              <a:lnSpc>
                <a:spcPct val="100000"/>
              </a:lnSpc>
            </a:pPr>
            <a:r>
              <a:rPr lang="en-US" sz="2000" dirty="0">
                <a:solidFill>
                  <a:srgbClr val="000000"/>
                </a:solidFill>
                <a:latin typeface="Arial"/>
                <a:cs typeface="Calibri"/>
              </a:rPr>
              <a:t>To speed resolution, the Review Commission retained a part-time, temporary hearing officer to supplement the hearing services provided by the AG’s office.  </a:t>
            </a:r>
          </a:p>
          <a:p>
            <a:pPr lvl="1">
              <a:lnSpc>
                <a:spcPct val="100000"/>
              </a:lnSpc>
            </a:pPr>
            <a:endParaRPr lang="en-US" sz="2000" dirty="0">
              <a:solidFill>
                <a:srgbClr val="000000"/>
              </a:solidFill>
              <a:latin typeface="Calibri"/>
              <a:cs typeface="Calibri"/>
            </a:endParaRPr>
          </a:p>
          <a:p>
            <a:pPr>
              <a:lnSpc>
                <a:spcPct val="100000"/>
              </a:lnSpc>
            </a:pPr>
            <a:endParaRPr lang="en-US" sz="2400" dirty="0">
              <a:solidFill>
                <a:srgbClr val="000000"/>
              </a:solidFill>
              <a:latin typeface="Calibri"/>
              <a:cs typeface="Calibri"/>
            </a:endParaRPr>
          </a:p>
          <a:p>
            <a:pPr marL="342900" indent="-342900">
              <a:lnSpc>
                <a:spcPct val="100000"/>
              </a:lnSpc>
            </a:pPr>
            <a:endParaRPr lang="en-US" sz="2400" dirty="0">
              <a:solidFill>
                <a:srgbClr val="000000"/>
              </a:solidFill>
              <a:latin typeface="Arial"/>
              <a:cs typeface="Calibri"/>
            </a:endParaRPr>
          </a:p>
          <a:p>
            <a:pPr marL="342900" indent="-342900">
              <a:lnSpc>
                <a:spcPct val="100000"/>
              </a:lnSpc>
            </a:pPr>
            <a:endParaRPr lang="en-US" sz="2400" dirty="0">
              <a:solidFill>
                <a:srgbClr val="000000"/>
              </a:solidFill>
              <a:latin typeface="Arial"/>
              <a:cs typeface="Times New Roman" panose="02020603050405020304" pitchFamily="18" charset="0"/>
            </a:endParaRPr>
          </a:p>
          <a:p>
            <a:pPr marL="342900" indent="-342900">
              <a:lnSpc>
                <a:spcPct val="100000"/>
              </a:lnSpc>
            </a:pPr>
            <a:endParaRPr lang="en-US" dirty="0">
              <a:solidFill>
                <a:srgbClr val="093B60"/>
              </a:solidFill>
              <a:latin typeface="Arial"/>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OSH Review Commission</a:t>
            </a:r>
            <a:endParaRPr lang="en-US"/>
          </a:p>
        </p:txBody>
      </p:sp>
    </p:spTree>
    <p:extLst>
      <p:ext uri="{BB962C8B-B14F-4D97-AF65-F5344CB8AC3E}">
        <p14:creationId xmlns:p14="http://schemas.microsoft.com/office/powerpoint/2010/main" val="3505590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525113" y="1572292"/>
            <a:ext cx="11148131" cy="4076647"/>
          </a:xfrm>
        </p:spPr>
        <p:txBody>
          <a:bodyPr vert="horz" lIns="91440" tIns="45720" rIns="91440" bIns="45720" rtlCol="0" anchor="t">
            <a:noAutofit/>
          </a:bodyPr>
          <a:lstStyle/>
          <a:p>
            <a:pPr marL="342900" indent="-342900">
              <a:buAutoNum type="arabicPeriod"/>
            </a:pPr>
            <a:r>
              <a:rPr lang="en-US" sz="1600" dirty="0">
                <a:solidFill>
                  <a:srgbClr val="000000"/>
                </a:solidFill>
                <a:latin typeface="Arial"/>
                <a:ea typeface="+mn-lt"/>
                <a:cs typeface="+mn-lt"/>
              </a:rPr>
              <a:t>Employer files contest to alleged</a:t>
            </a:r>
            <a:r>
              <a:rPr lang="en-US" sz="1600" dirty="0">
                <a:solidFill>
                  <a:srgbClr val="000000"/>
                </a:solidFill>
                <a:latin typeface="Arial"/>
                <a:cs typeface="Calibri"/>
              </a:rPr>
              <a:t> violation of an OSH regulation with the Department. The Cabinet notifies the Review Commission.</a:t>
            </a:r>
            <a:endParaRPr lang="en-US" dirty="0">
              <a:cs typeface="Calibri" panose="020F0502020204030204"/>
            </a:endParaRPr>
          </a:p>
          <a:p>
            <a:pPr marL="342900" indent="-342900">
              <a:buAutoNum type="arabicPeriod"/>
            </a:pPr>
            <a:r>
              <a:rPr lang="en-US" sz="1600" dirty="0">
                <a:solidFill>
                  <a:srgbClr val="000000"/>
                </a:solidFill>
                <a:latin typeface="Arial"/>
                <a:ea typeface="+mn-lt"/>
                <a:cs typeface="+mn-lt"/>
              </a:rPr>
              <a:t>Commissioner</a:t>
            </a:r>
            <a:r>
              <a:rPr lang="en-US" sz="1600" dirty="0">
                <a:solidFill>
                  <a:srgbClr val="000000"/>
                </a:solidFill>
                <a:latin typeface="Arial"/>
                <a:cs typeface="Calibri"/>
              </a:rPr>
              <a:t> of Workplace Standards files a complaint with the Review Commission and the employer files an answer to the complaint.</a:t>
            </a:r>
            <a:endParaRPr lang="en-US" sz="1600" dirty="0">
              <a:latin typeface="Arial"/>
              <a:cs typeface="Calibri" panose="020F0502020204030204"/>
            </a:endParaRPr>
          </a:p>
          <a:p>
            <a:pPr marL="342900" indent="-342900">
              <a:buAutoNum type="arabicPeriod"/>
            </a:pPr>
            <a:r>
              <a:rPr lang="en-US" sz="1600" dirty="0">
                <a:solidFill>
                  <a:srgbClr val="000000"/>
                </a:solidFill>
                <a:latin typeface="Arial"/>
                <a:ea typeface="+mn-lt"/>
                <a:cs typeface="+mn-lt"/>
              </a:rPr>
              <a:t>Review</a:t>
            </a:r>
            <a:r>
              <a:rPr lang="en-US" sz="1600" dirty="0">
                <a:solidFill>
                  <a:srgbClr val="000000"/>
                </a:solidFill>
                <a:latin typeface="Arial"/>
                <a:cs typeface="Calibri"/>
              </a:rPr>
              <a:t> Commission assigns the case to an administrative hearing officer who schedules prehearing conferences, rules on party motions, and (if the parties do not settle) conducts an evidentiary hearing. </a:t>
            </a:r>
            <a:endParaRPr lang="en-US" sz="1600" dirty="0">
              <a:latin typeface="Arial"/>
              <a:cs typeface="Calibri" panose="020F0502020204030204"/>
            </a:endParaRPr>
          </a:p>
          <a:p>
            <a:pPr marL="342900" indent="-342900">
              <a:buAutoNum type="arabicPeriod"/>
            </a:pPr>
            <a:r>
              <a:rPr lang="en-US" sz="1600" dirty="0">
                <a:solidFill>
                  <a:srgbClr val="000000"/>
                </a:solidFill>
                <a:latin typeface="Arial"/>
                <a:ea typeface="+mn-lt"/>
                <a:cs typeface="+mn-lt"/>
              </a:rPr>
              <a:t>Hearing</a:t>
            </a:r>
            <a:r>
              <a:rPr lang="en-US" sz="1600" dirty="0">
                <a:solidFill>
                  <a:srgbClr val="000000"/>
                </a:solidFill>
                <a:latin typeface="Arial"/>
                <a:cs typeface="Calibri"/>
              </a:rPr>
              <a:t> Officer submits a recommended order to the Review Commission to uphold, modify, or dismiss the citation.</a:t>
            </a:r>
            <a:endParaRPr lang="en-US" sz="1600" dirty="0">
              <a:latin typeface="Arial"/>
              <a:cs typeface="Calibri" panose="020F0502020204030204"/>
            </a:endParaRPr>
          </a:p>
          <a:p>
            <a:pPr marL="342900" indent="-342900">
              <a:buAutoNum type="arabicPeriod"/>
            </a:pPr>
            <a:r>
              <a:rPr lang="en-US" sz="1600" dirty="0">
                <a:solidFill>
                  <a:srgbClr val="000000"/>
                </a:solidFill>
                <a:latin typeface="Arial"/>
                <a:ea typeface="+mn-lt"/>
                <a:cs typeface="+mn-lt"/>
              </a:rPr>
              <a:t>Either</a:t>
            </a:r>
            <a:r>
              <a:rPr lang="en-US" sz="1600" dirty="0">
                <a:solidFill>
                  <a:srgbClr val="000000"/>
                </a:solidFill>
                <a:latin typeface="Arial"/>
                <a:cs typeface="Calibri"/>
              </a:rPr>
              <a:t> party may appeal directly to the Review Commission for discretionary review, if they disagree with order.</a:t>
            </a:r>
            <a:endParaRPr lang="en-US" sz="1600" dirty="0">
              <a:solidFill>
                <a:srgbClr val="000000"/>
              </a:solidFill>
              <a:latin typeface="Arial"/>
              <a:ea typeface="+mn-lt"/>
              <a:cs typeface="+mn-lt"/>
            </a:endParaRPr>
          </a:p>
          <a:p>
            <a:pPr marL="342900" indent="-342900">
              <a:buAutoNum type="arabicPeriod"/>
            </a:pPr>
            <a:r>
              <a:rPr lang="en-US" sz="1600" dirty="0">
                <a:solidFill>
                  <a:srgbClr val="000000"/>
                </a:solidFill>
                <a:latin typeface="Arial"/>
                <a:ea typeface="+mn-lt"/>
                <a:cs typeface="+mn-lt"/>
              </a:rPr>
              <a:t>If</a:t>
            </a:r>
            <a:r>
              <a:rPr lang="en-US" sz="1600" dirty="0">
                <a:solidFill>
                  <a:srgbClr val="000000"/>
                </a:solidFill>
                <a:latin typeface="Arial"/>
                <a:cs typeface="Calibri"/>
              </a:rPr>
              <a:t> granted, Review Commission will re-examine the evidence, legal arguments, and relevant law.  It may uphold, modify, or reject the hearing officer’s  recommended order.  The Review Commission may also issue its own order based on its examination of the record.</a:t>
            </a:r>
            <a:endParaRPr lang="en-US" sz="1600" dirty="0">
              <a:latin typeface="Arial"/>
              <a:cs typeface="Calibri" panose="020F0502020204030204"/>
            </a:endParaRPr>
          </a:p>
          <a:p>
            <a:pPr marL="342900" indent="-342900">
              <a:buAutoNum type="arabicPeriod"/>
            </a:pPr>
            <a:r>
              <a:rPr lang="en-US" sz="1600" dirty="0">
                <a:solidFill>
                  <a:srgbClr val="000000"/>
                </a:solidFill>
                <a:latin typeface="Arial"/>
                <a:ea typeface="+mn-lt"/>
                <a:cs typeface="+mn-lt"/>
              </a:rPr>
              <a:t>If</a:t>
            </a:r>
            <a:r>
              <a:rPr lang="en-US" sz="1600" dirty="0">
                <a:solidFill>
                  <a:srgbClr val="000000"/>
                </a:solidFill>
                <a:latin typeface="Arial"/>
                <a:cs typeface="Calibri"/>
              </a:rPr>
              <a:t> a party disagrees with the Review Commission, it may appeal to Franklin Circuit Court.</a:t>
            </a:r>
            <a:endParaRPr lang="en-US" sz="1600" dirty="0">
              <a:latin typeface="Arial"/>
              <a:cs typeface="Calibri" panose="020F0502020204030204"/>
            </a:endParaRPr>
          </a:p>
          <a:p>
            <a:pPr marL="342900" indent="-342900">
              <a:lnSpc>
                <a:spcPct val="100000"/>
              </a:lnSpc>
            </a:pPr>
            <a:endParaRPr lang="en-US" sz="2400" dirty="0">
              <a:solidFill>
                <a:srgbClr val="000000"/>
              </a:solidFill>
              <a:latin typeface="Arial"/>
              <a:cs typeface="Calibri"/>
            </a:endParaRPr>
          </a:p>
          <a:p>
            <a:pPr lvl="1">
              <a:lnSpc>
                <a:spcPct val="100000"/>
              </a:lnSpc>
            </a:pPr>
            <a:endParaRPr lang="en-US" sz="2000" dirty="0">
              <a:solidFill>
                <a:srgbClr val="000000"/>
              </a:solidFill>
              <a:latin typeface="Calibri"/>
              <a:cs typeface="Calibri"/>
            </a:endParaRPr>
          </a:p>
          <a:p>
            <a:pPr>
              <a:lnSpc>
                <a:spcPct val="100000"/>
              </a:lnSpc>
            </a:pPr>
            <a:endParaRPr lang="en-US" sz="2400" dirty="0">
              <a:solidFill>
                <a:srgbClr val="000000"/>
              </a:solidFill>
              <a:latin typeface="Calibri"/>
              <a:cs typeface="Calibri"/>
            </a:endParaRPr>
          </a:p>
          <a:p>
            <a:pPr marL="342900" indent="-342900">
              <a:lnSpc>
                <a:spcPct val="100000"/>
              </a:lnSpc>
            </a:pPr>
            <a:endParaRPr lang="en-US" sz="2400" dirty="0">
              <a:solidFill>
                <a:srgbClr val="000000"/>
              </a:solidFill>
              <a:latin typeface="Arial"/>
              <a:cs typeface="Calibri"/>
            </a:endParaRPr>
          </a:p>
          <a:p>
            <a:pPr marL="342900" indent="-342900">
              <a:lnSpc>
                <a:spcPct val="100000"/>
              </a:lnSpc>
            </a:pPr>
            <a:endParaRPr lang="en-US" sz="2400" dirty="0">
              <a:solidFill>
                <a:srgbClr val="000000"/>
              </a:solidFill>
              <a:latin typeface="Arial"/>
              <a:cs typeface="Times New Roman" panose="02020603050405020304" pitchFamily="18" charset="0"/>
            </a:endParaRPr>
          </a:p>
          <a:p>
            <a:pPr marL="342900" indent="-342900">
              <a:lnSpc>
                <a:spcPct val="100000"/>
              </a:lnSpc>
            </a:pPr>
            <a:endParaRPr lang="en-US" dirty="0">
              <a:solidFill>
                <a:srgbClr val="093B60"/>
              </a:solidFill>
              <a:latin typeface="Arial"/>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a:p>
            <a:pPr marL="457200" lvl="1" indent="0">
              <a:lnSpc>
                <a:spcPct val="100000"/>
              </a:lnSpc>
              <a:buNone/>
            </a:pPr>
            <a:endParaRPr lang="en-US" dirty="0">
              <a:solidFill>
                <a:srgbClr val="093B6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213360" y="646041"/>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OSH Review Commission Process</a:t>
            </a:r>
            <a:endParaRPr lang="en-US"/>
          </a:p>
        </p:txBody>
      </p:sp>
    </p:spTree>
    <p:extLst>
      <p:ext uri="{BB962C8B-B14F-4D97-AF65-F5344CB8AC3E}">
        <p14:creationId xmlns:p14="http://schemas.microsoft.com/office/powerpoint/2010/main" val="145368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13752"/>
            <a:ext cx="12192000" cy="471460"/>
            <a:chOff x="0" y="-13752"/>
            <a:chExt cx="12192000" cy="471460"/>
          </a:xfrm>
        </p:grpSpPr>
        <p:sp>
          <p:nvSpPr>
            <p:cNvPr id="9" name="Rectangle 8"/>
            <p:cNvSpPr/>
            <p:nvPr/>
          </p:nvSpPr>
          <p:spPr>
            <a:xfrm>
              <a:off x="0" y="-13752"/>
              <a:ext cx="12192000" cy="379657"/>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36590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0" y="6098685"/>
            <a:ext cx="12192000" cy="759315"/>
            <a:chOff x="0" y="6098685"/>
            <a:chExt cx="12192000" cy="759315"/>
          </a:xfrm>
        </p:grpSpPr>
        <p:sp>
          <p:nvSpPr>
            <p:cNvPr id="7" name="Rectangle 6"/>
            <p:cNvSpPr/>
            <p:nvPr/>
          </p:nvSpPr>
          <p:spPr>
            <a:xfrm>
              <a:off x="0" y="6190488"/>
              <a:ext cx="12192000" cy="667512"/>
            </a:xfrm>
            <a:prstGeom prst="rect">
              <a:avLst/>
            </a:prstGeom>
            <a:solidFill>
              <a:srgbClr val="093B60"/>
            </a:solidFill>
            <a:ln>
              <a:solidFill>
                <a:srgbClr val="093B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098685"/>
              <a:ext cx="12192000" cy="91803"/>
            </a:xfrm>
            <a:prstGeom prst="rect">
              <a:avLst/>
            </a:prstGeom>
            <a:solidFill>
              <a:srgbClr val="5EB3E4"/>
            </a:solidFill>
            <a:ln>
              <a:solidFill>
                <a:srgbClr val="5EB3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52" y="6301395"/>
              <a:ext cx="888042" cy="465165"/>
            </a:xfrm>
            <a:prstGeom prst="rect">
              <a:avLst/>
            </a:prstGeom>
          </p:spPr>
        </p:pic>
      </p:grpSp>
      <p:sp>
        <p:nvSpPr>
          <p:cNvPr id="13" name="Content Placeholder 12">
            <a:extLst>
              <a:ext uri="{FF2B5EF4-FFF2-40B4-BE49-F238E27FC236}">
                <a16:creationId xmlns:a16="http://schemas.microsoft.com/office/drawing/2014/main" id="{25598ECA-3428-C7B5-6356-2DD5266A7CE8}"/>
              </a:ext>
            </a:extLst>
          </p:cNvPr>
          <p:cNvSpPr>
            <a:spLocks noGrp="1"/>
          </p:cNvSpPr>
          <p:nvPr>
            <p:ph idx="1"/>
          </p:nvPr>
        </p:nvSpPr>
        <p:spPr>
          <a:xfrm>
            <a:off x="462455" y="1403279"/>
            <a:ext cx="11098924" cy="4617980"/>
          </a:xfrm>
        </p:spPr>
        <p:txBody>
          <a:bodyPr vert="horz" lIns="91440" tIns="45720" rIns="91440" bIns="45720" rtlCol="0" anchor="t">
            <a:normAutofit/>
          </a:bodyPr>
          <a:lstStyle/>
          <a:p>
            <a:pPr marL="0" indent="0">
              <a:lnSpc>
                <a:spcPct val="110000"/>
              </a:lnSpc>
              <a:buNone/>
            </a:pPr>
            <a:r>
              <a:rPr lang="en-US" sz="3000" b="1">
                <a:solidFill>
                  <a:srgbClr val="5EB3E4"/>
                </a:solidFill>
                <a:latin typeface="Arial"/>
                <a:cs typeface="Times New Roman"/>
              </a:rPr>
              <a:t>About</a:t>
            </a:r>
          </a:p>
          <a:p>
            <a:pPr marL="457200" lvl="1" indent="0">
              <a:lnSpc>
                <a:spcPct val="110000"/>
              </a:lnSpc>
              <a:buNone/>
            </a:pPr>
            <a:endParaRPr lang="en-US" sz="2000" b="1">
              <a:solidFill>
                <a:srgbClr val="5EB3E4"/>
              </a:solidFill>
              <a:latin typeface="Arial"/>
              <a:cs typeface="Times New Roman" panose="02020603050405020304" pitchFamily="18" charset="0"/>
            </a:endParaRPr>
          </a:p>
          <a:p>
            <a:pPr lvl="1">
              <a:lnSpc>
                <a:spcPct val="110000"/>
              </a:lnSpc>
            </a:pPr>
            <a:r>
              <a:rPr lang="en-US" sz="2800">
                <a:solidFill>
                  <a:srgbClr val="333333"/>
                </a:solidFill>
                <a:latin typeface="Arial"/>
                <a:ea typeface="+mn-lt"/>
                <a:cs typeface="Times New Roman"/>
              </a:rPr>
              <a:t>KYSAFE is a program that offers free safety and health training and consultation to employers and employees by promoting voluntary compliance with the OSH standards.</a:t>
            </a:r>
          </a:p>
          <a:p>
            <a:pPr lvl="1">
              <a:lnSpc>
                <a:spcPct val="110000"/>
              </a:lnSpc>
            </a:pPr>
            <a:endParaRPr lang="en-US" sz="2800">
              <a:solidFill>
                <a:srgbClr val="333333"/>
              </a:solidFill>
              <a:latin typeface="Arial"/>
              <a:ea typeface="+mn-lt"/>
              <a:cs typeface="Times New Roman" panose="02020603050405020304" pitchFamily="18" charset="0"/>
            </a:endParaRPr>
          </a:p>
          <a:p>
            <a:pPr lvl="1">
              <a:lnSpc>
                <a:spcPct val="110000"/>
              </a:lnSpc>
            </a:pPr>
            <a:r>
              <a:rPr lang="en-US" sz="2800">
                <a:latin typeface="Arial"/>
                <a:cs typeface="Times New Roman"/>
              </a:rPr>
              <a:t>Conducts outreach to Kentucky employers and employees, such as support to the Spanish-speaking population.</a:t>
            </a:r>
          </a:p>
          <a:p>
            <a:pPr lvl="1">
              <a:lnSpc>
                <a:spcPct val="150000"/>
              </a:lnSpc>
            </a:pPr>
            <a:endParaRPr lang="en-US" sz="2800"/>
          </a:p>
        </p:txBody>
      </p:sp>
      <p:sp>
        <p:nvSpPr>
          <p:cNvPr id="11" name="TextBox 10"/>
          <p:cNvSpPr txBox="1"/>
          <p:nvPr/>
        </p:nvSpPr>
        <p:spPr>
          <a:xfrm>
            <a:off x="218440" y="667512"/>
            <a:ext cx="11755120" cy="646331"/>
          </a:xfrm>
          <a:prstGeom prst="rect">
            <a:avLst/>
          </a:prstGeom>
          <a:noFill/>
        </p:spPr>
        <p:txBody>
          <a:bodyPr wrap="square" lIns="91440" tIns="45720" rIns="91440" bIns="45720" rtlCol="0" anchor="t">
            <a:spAutoFit/>
          </a:bodyPr>
          <a:lstStyle/>
          <a:p>
            <a:r>
              <a:rPr lang="en-US" sz="3600" b="1">
                <a:solidFill>
                  <a:srgbClr val="093B60"/>
                </a:solidFill>
                <a:latin typeface="Arial"/>
                <a:cs typeface="Times New Roman"/>
              </a:rPr>
              <a:t>Division of OSH Education and Training (KYSAFE)</a:t>
            </a:r>
            <a:endParaRPr lang="en-US" sz="3600">
              <a:latin typeface="Arial"/>
              <a:cs typeface="Times New Roman"/>
            </a:endParaRPr>
          </a:p>
        </p:txBody>
      </p:sp>
    </p:spTree>
    <p:extLst>
      <p:ext uri="{BB962C8B-B14F-4D97-AF65-F5344CB8AC3E}">
        <p14:creationId xmlns:p14="http://schemas.microsoft.com/office/powerpoint/2010/main" val="1971816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FA1A51DF49EA46AFEA77F39376A44B" ma:contentTypeVersion="5" ma:contentTypeDescription="Create a new document." ma:contentTypeScope="" ma:versionID="c51f6779cb7166d9bb23b3dafd86278b">
  <xsd:schema xmlns:xsd="http://www.w3.org/2001/XMLSchema" xmlns:xs="http://www.w3.org/2001/XMLSchema" xmlns:p="http://schemas.microsoft.com/office/2006/metadata/properties" xmlns:ns3="9b202116-5788-4b43-80d0-9d345b05744a" xmlns:ns4="f995efb5-ec07-4b09-9947-e63554f19260" targetNamespace="http://schemas.microsoft.com/office/2006/metadata/properties" ma:root="true" ma:fieldsID="be7cfcb9ec930460145abd2257796faf" ns3:_="" ns4:_="">
    <xsd:import namespace="9b202116-5788-4b43-80d0-9d345b05744a"/>
    <xsd:import namespace="f995efb5-ec07-4b09-9947-e63554f1926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202116-5788-4b43-80d0-9d345b0574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995efb5-ec07-4b09-9947-e63554f1926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0FB8DB-40BD-4C32-9BAD-1C9144469A06}">
  <ds:schemaRefs>
    <ds:schemaRef ds:uri="9b202116-5788-4b43-80d0-9d345b05744a"/>
    <ds:schemaRef ds:uri="f995efb5-ec07-4b09-9947-e63554f192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863B538-ED57-4EC5-963C-81A3DF213E3A}">
  <ds:schemaRefs>
    <ds:schemaRef ds:uri="9b202116-5788-4b43-80d0-9d345b05744a"/>
    <ds:schemaRef ds:uri="f995efb5-ec07-4b09-9947-e63554f192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73E36ED-BD2E-4A86-9DCD-E2BE8D4C73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9795</TotalTime>
  <Words>1024</Words>
  <Application>Microsoft Office PowerPoint</Application>
  <PresentationFormat>Widescreen</PresentationFormat>
  <Paragraphs>137</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Times New Roman</vt:lpstr>
      <vt:lpstr>Arial</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Hurst, Brett (ELC)</dc:creator>
  <cp:lastModifiedBy>Wheatley, Charles R (ELC)</cp:lastModifiedBy>
  <cp:revision>8</cp:revision>
  <cp:lastPrinted>2023-06-05T12:50:17Z</cp:lastPrinted>
  <dcterms:created xsi:type="dcterms:W3CDTF">2022-07-28T13:37:38Z</dcterms:created>
  <dcterms:modified xsi:type="dcterms:W3CDTF">2024-08-27T17:07:54Z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0x01010019FA1A51DF49EA46AFEA77F39376A44B</vt:lpwstr>
  </property>
</Properties>
</file>