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97" r:id="rId6"/>
  </p:sldMasterIdLst>
  <p:notesMasterIdLst>
    <p:notesMasterId r:id="rId19"/>
  </p:notesMasterIdLst>
  <p:sldIdLst>
    <p:sldId id="256" r:id="rId7"/>
    <p:sldId id="257" r:id="rId8"/>
    <p:sldId id="274" r:id="rId9"/>
    <p:sldId id="275" r:id="rId10"/>
    <p:sldId id="258" r:id="rId11"/>
    <p:sldId id="265" r:id="rId12"/>
    <p:sldId id="1872" r:id="rId13"/>
    <p:sldId id="1100" r:id="rId14"/>
    <p:sldId id="259" r:id="rId15"/>
    <p:sldId id="260" r:id="rId16"/>
    <p:sldId id="261" r:id="rId17"/>
    <p:sldId id="27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CF65615-CD10-D658-34B0-B913F56A5534}" name="LaKisha Miller (KCF)" initials="LM(" userId="S::lmiller@kychamber.com::edf4142e-9966-4c91-9a57-d52c89608147" providerId="AD"/>
  <p188:author id="{4304AA5B-0E5A-9BDB-9A92-237E11BFD8EA}" name="Beth Brinly" initials="BB" userId="S::beth.brinly@ky.gov::f74ff2c8-56cf-48bc-bc29-37f231db5c3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A80"/>
    <a:srgbClr val="00A7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FEACA1-81C5-4567-A187-5E5CFE088469}" v="2" dt="2024-08-26T21:08:20.086"/>
    <p1510:client id="{CBE07239-35AA-4E02-8A43-38C04825CD19}" v="1" dt="2024-08-27T16:00:49.8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3" autoAdjust="0"/>
    <p:restoredTop sz="81751" autoAdjust="0"/>
  </p:normalViewPr>
  <p:slideViewPr>
    <p:cSldViewPr snapToGrid="0">
      <p:cViewPr varScale="1">
        <p:scale>
          <a:sx n="93" d="100"/>
          <a:sy n="93" d="100"/>
        </p:scale>
        <p:origin x="115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FB86DA-BAA3-4191-B65D-8AD2EC87505B}" type="doc">
      <dgm:prSet loTypeId="urn:microsoft.com/office/officeart/2011/layout/CircleProcess" loCatId="process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3E749E27-CF50-490C-BB11-386C0BD9D8FC}">
      <dgm:prSet phldrT="[Text]" custT="1"/>
      <dgm:spPr>
        <a:ln>
          <a:solidFill>
            <a:srgbClr val="004A80"/>
          </a:solidFill>
        </a:ln>
      </dgm:spPr>
      <dgm:t>
        <a:bodyPr/>
        <a:lstStyle/>
        <a:p>
          <a:r>
            <a:rPr lang="en-US" sz="5400" b="0" dirty="0">
              <a:solidFill>
                <a:srgbClr val="004A80"/>
              </a:solidFill>
              <a:latin typeface="Arial" panose="020B0604020202020204" pitchFamily="34" charset="0"/>
              <a:cs typeface="Arial" panose="020B0604020202020204" pitchFamily="34" charset="0"/>
            </a:rPr>
            <a:t>How</a:t>
          </a:r>
          <a:endParaRPr lang="en-US" sz="6500" b="0" dirty="0">
            <a:solidFill>
              <a:srgbClr val="004A8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98818E0-AD8D-4A92-9E52-CE1AD166DDCD}" type="parTrans" cxnId="{2A7993C8-B425-4500-BEA1-AC9F0A90DBA2}">
      <dgm:prSet/>
      <dgm:spPr/>
      <dgm:t>
        <a:bodyPr/>
        <a:lstStyle/>
        <a:p>
          <a:endParaRPr lang="en-US"/>
        </a:p>
      </dgm:t>
    </dgm:pt>
    <dgm:pt modelId="{9967BB31-EA37-4827-B712-B0A1BCB9DA0B}" type="sibTrans" cxnId="{2A7993C8-B425-4500-BEA1-AC9F0A90DBA2}">
      <dgm:prSet/>
      <dgm:spPr/>
      <dgm:t>
        <a:bodyPr/>
        <a:lstStyle/>
        <a:p>
          <a:endParaRPr lang="en-US"/>
        </a:p>
      </dgm:t>
    </dgm:pt>
    <dgm:pt modelId="{09342273-7CF4-4A06-B80B-3A4737366274}">
      <dgm:prSet phldrT="[Text]" custT="1"/>
      <dgm:spPr>
        <a:ln>
          <a:solidFill>
            <a:srgbClr val="004A80"/>
          </a:solidFill>
        </a:ln>
      </dgm:spPr>
      <dgm:t>
        <a:bodyPr/>
        <a:lstStyle/>
        <a:p>
          <a:r>
            <a:rPr lang="en-US" sz="4800" dirty="0">
              <a:solidFill>
                <a:srgbClr val="004A80"/>
              </a:solidFill>
              <a:latin typeface="Arial" panose="020B0604020202020204" pitchFamily="34" charset="0"/>
              <a:cs typeface="Arial" panose="020B0604020202020204" pitchFamily="34" charset="0"/>
            </a:rPr>
            <a:t>What</a:t>
          </a:r>
          <a:endParaRPr lang="en-US" sz="6000" dirty="0">
            <a:solidFill>
              <a:srgbClr val="004A8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F26D45C-A6E7-4776-8DEE-F0A81CD76876}" type="parTrans" cxnId="{ED66EC46-7036-4B25-B3A0-EAA4365912EB}">
      <dgm:prSet/>
      <dgm:spPr/>
      <dgm:t>
        <a:bodyPr/>
        <a:lstStyle/>
        <a:p>
          <a:endParaRPr lang="en-US"/>
        </a:p>
      </dgm:t>
    </dgm:pt>
    <dgm:pt modelId="{E284022E-A1F6-482C-AB37-12030CDE541E}" type="sibTrans" cxnId="{ED66EC46-7036-4B25-B3A0-EAA4365912EB}">
      <dgm:prSet/>
      <dgm:spPr/>
      <dgm:t>
        <a:bodyPr/>
        <a:lstStyle/>
        <a:p>
          <a:endParaRPr lang="en-US"/>
        </a:p>
      </dgm:t>
    </dgm:pt>
    <dgm:pt modelId="{E261725E-3678-446A-8412-3FB121BB80CB}">
      <dgm:prSet phldrT="[Text]" custT="1"/>
      <dgm:spPr/>
      <dgm:t>
        <a:bodyPr/>
        <a:lstStyle/>
        <a:p>
          <a:pPr marL="0" indent="0" algn="ctr">
            <a:lnSpc>
              <a:spcPct val="100000"/>
            </a:lnSpc>
            <a:spcAft>
              <a:spcPts val="0"/>
            </a:spcAft>
            <a:buNone/>
          </a:pPr>
          <a:endParaRPr lang="en-US" sz="20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E2273D-020A-4C1A-A395-1EA038DE6CF5}" type="parTrans" cxnId="{5D21C03E-9C52-4D40-AC54-5B0C91FBDB64}">
      <dgm:prSet/>
      <dgm:spPr/>
      <dgm:t>
        <a:bodyPr/>
        <a:lstStyle/>
        <a:p>
          <a:endParaRPr lang="en-US"/>
        </a:p>
      </dgm:t>
    </dgm:pt>
    <dgm:pt modelId="{7BEE3FCB-E13C-4E8F-8FEC-5ABCDA3C2849}" type="sibTrans" cxnId="{5D21C03E-9C52-4D40-AC54-5B0C91FBDB64}">
      <dgm:prSet/>
      <dgm:spPr/>
      <dgm:t>
        <a:bodyPr/>
        <a:lstStyle/>
        <a:p>
          <a:endParaRPr lang="en-US"/>
        </a:p>
      </dgm:t>
    </dgm:pt>
    <dgm:pt modelId="{37505E45-DA72-4BFC-9992-1E00BD9B8DA5}">
      <dgm:prSet phldrT="[Text]" custT="1"/>
      <dgm:spPr/>
      <dgm:t>
        <a:bodyPr/>
        <a:lstStyle/>
        <a:p>
          <a:pPr marL="0" indent="0" algn="ctr">
            <a:lnSpc>
              <a:spcPct val="100000"/>
            </a:lnSpc>
            <a:spcAft>
              <a:spcPts val="0"/>
            </a:spcAft>
            <a:buNone/>
          </a:pPr>
          <a:endParaRPr 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BB5AF12-86A2-428B-A24E-F027DF39685A}" type="parTrans" cxnId="{D76EAC6E-C1E9-4613-9685-EE4A1BA787B5}">
      <dgm:prSet/>
      <dgm:spPr/>
      <dgm:t>
        <a:bodyPr/>
        <a:lstStyle/>
        <a:p>
          <a:endParaRPr lang="en-US"/>
        </a:p>
      </dgm:t>
    </dgm:pt>
    <dgm:pt modelId="{99C45AE5-85BA-4616-9FBA-6A1CAE713310}" type="sibTrans" cxnId="{D76EAC6E-C1E9-4613-9685-EE4A1BA787B5}">
      <dgm:prSet/>
      <dgm:spPr/>
      <dgm:t>
        <a:bodyPr/>
        <a:lstStyle/>
        <a:p>
          <a:endParaRPr lang="en-US"/>
        </a:p>
      </dgm:t>
    </dgm:pt>
    <dgm:pt modelId="{50EE2840-D711-4184-B16C-1E7A7AFD23BD}">
      <dgm:prSet phldrT="[Text]" custT="1"/>
      <dgm:spPr/>
      <dgm:t>
        <a:bodyPr/>
        <a:lstStyle/>
        <a:p>
          <a:pPr marL="0" indent="0" algn="ctr">
            <a:lnSpc>
              <a:spcPct val="100000"/>
            </a:lnSpc>
            <a:spcAft>
              <a:spcPts val="0"/>
            </a:spcAft>
            <a:buNone/>
          </a:pPr>
          <a:endParaRPr lang="en-US" sz="20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48923EC-B4D0-4FC6-A729-F7357A9A0743}" type="parTrans" cxnId="{3B71605B-AA00-432E-8F16-980DB6059E6A}">
      <dgm:prSet/>
      <dgm:spPr/>
      <dgm:t>
        <a:bodyPr/>
        <a:lstStyle/>
        <a:p>
          <a:endParaRPr lang="en-US"/>
        </a:p>
      </dgm:t>
    </dgm:pt>
    <dgm:pt modelId="{93F9B481-965A-4835-8DA6-3134BC7F4028}" type="sibTrans" cxnId="{3B71605B-AA00-432E-8F16-980DB6059E6A}">
      <dgm:prSet/>
      <dgm:spPr/>
      <dgm:t>
        <a:bodyPr/>
        <a:lstStyle/>
        <a:p>
          <a:endParaRPr lang="en-US"/>
        </a:p>
      </dgm:t>
    </dgm:pt>
    <dgm:pt modelId="{5D5F35F3-B6BC-471F-BCD6-C4BF4C6B0718}">
      <dgm:prSet phldrT="[Text]" custT="1"/>
      <dgm:spPr>
        <a:ln>
          <a:solidFill>
            <a:srgbClr val="004A80"/>
          </a:solidFill>
        </a:ln>
      </dgm:spPr>
      <dgm:t>
        <a:bodyPr/>
        <a:lstStyle/>
        <a:p>
          <a:r>
            <a:rPr lang="en-US" sz="5400" b="0" dirty="0">
              <a:solidFill>
                <a:srgbClr val="004A80"/>
              </a:solidFill>
              <a:latin typeface="Arial" panose="020B0604020202020204" pitchFamily="34" charset="0"/>
              <a:cs typeface="Arial" panose="020B0604020202020204" pitchFamily="34" charset="0"/>
            </a:rPr>
            <a:t>Why</a:t>
          </a:r>
          <a:endParaRPr lang="en-US" sz="6500" b="0" dirty="0">
            <a:solidFill>
              <a:srgbClr val="004A8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6FDF989-BE5E-4951-80EB-5E2211086F76}" type="sibTrans" cxnId="{F3EA4CAC-3C4C-4940-A88C-F2ADFB323DFB}">
      <dgm:prSet/>
      <dgm:spPr/>
      <dgm:t>
        <a:bodyPr/>
        <a:lstStyle/>
        <a:p>
          <a:endParaRPr lang="en-US"/>
        </a:p>
      </dgm:t>
    </dgm:pt>
    <dgm:pt modelId="{8FD8FA4E-83A8-477A-96FE-E901C9059B5E}" type="parTrans" cxnId="{F3EA4CAC-3C4C-4940-A88C-F2ADFB323DFB}">
      <dgm:prSet/>
      <dgm:spPr/>
      <dgm:t>
        <a:bodyPr/>
        <a:lstStyle/>
        <a:p>
          <a:endParaRPr lang="en-US"/>
        </a:p>
      </dgm:t>
    </dgm:pt>
    <dgm:pt modelId="{5C3C9F92-0743-48EC-9D6A-D3BEA154A80C}" type="pres">
      <dgm:prSet presAssocID="{0BFB86DA-BAA3-4191-B65D-8AD2EC87505B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57178A52-1DBE-4236-B8ED-70B3D51204F2}" type="pres">
      <dgm:prSet presAssocID="{09342273-7CF4-4A06-B80B-3A4737366274}" presName="Accent3" presStyleCnt="0"/>
      <dgm:spPr/>
    </dgm:pt>
    <dgm:pt modelId="{6D7941AA-3BE3-47BC-9684-1A3F20E6FF71}" type="pres">
      <dgm:prSet presAssocID="{09342273-7CF4-4A06-B80B-3A4737366274}" presName="Accent" presStyleLbl="node1" presStyleIdx="0" presStyleCnt="3" custLinFactNeighborX="14743"/>
      <dgm:spPr>
        <a:solidFill>
          <a:schemeClr val="bg2"/>
        </a:solidFill>
      </dgm:spPr>
    </dgm:pt>
    <dgm:pt modelId="{8B60B687-277C-4976-B448-272488EFEACF}" type="pres">
      <dgm:prSet presAssocID="{09342273-7CF4-4A06-B80B-3A4737366274}" presName="ParentBackground3" presStyleCnt="0"/>
      <dgm:spPr/>
    </dgm:pt>
    <dgm:pt modelId="{49AF3E88-C940-43B1-A28C-C73F88E5B10C}" type="pres">
      <dgm:prSet presAssocID="{09342273-7CF4-4A06-B80B-3A4737366274}" presName="ParentBackground" presStyleLbl="fgAcc1" presStyleIdx="0" presStyleCnt="3" custLinFactNeighborX="15794"/>
      <dgm:spPr/>
    </dgm:pt>
    <dgm:pt modelId="{93DAA5A0-CE87-40EC-BA21-91BB7B391F1D}" type="pres">
      <dgm:prSet presAssocID="{09342273-7CF4-4A06-B80B-3A4737366274}" presName="Child3" presStyleLbl="revTx" presStyleIdx="0" presStyleCnt="3" custLinFactX="-8510" custLinFactNeighborX="-100000" custLinFactNeighborY="3379">
        <dgm:presLayoutVars>
          <dgm:chMax val="0"/>
          <dgm:chPref val="0"/>
          <dgm:bulletEnabled val="1"/>
        </dgm:presLayoutVars>
      </dgm:prSet>
      <dgm:spPr/>
    </dgm:pt>
    <dgm:pt modelId="{A1A1FFB7-F9BD-4585-9B81-3CD8FDEC1E79}" type="pres">
      <dgm:prSet presAssocID="{09342273-7CF4-4A06-B80B-3A4737366274}" presName="Parent3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DDE0903E-7F8B-407C-8379-2EF8E17DA2C4}" type="pres">
      <dgm:prSet presAssocID="{3E749E27-CF50-490C-BB11-386C0BD9D8FC}" presName="Accent2" presStyleCnt="0"/>
      <dgm:spPr/>
    </dgm:pt>
    <dgm:pt modelId="{3E940130-6C0C-4E94-8954-5762D044E8A5}" type="pres">
      <dgm:prSet presAssocID="{3E749E27-CF50-490C-BB11-386C0BD9D8FC}" presName="Accent" presStyleLbl="node1" presStyleIdx="1" presStyleCnt="3"/>
      <dgm:spPr>
        <a:solidFill>
          <a:schemeClr val="bg2"/>
        </a:solidFill>
      </dgm:spPr>
    </dgm:pt>
    <dgm:pt modelId="{A9D39276-7B98-449D-89C3-92DC5E33CE89}" type="pres">
      <dgm:prSet presAssocID="{3E749E27-CF50-490C-BB11-386C0BD9D8FC}" presName="ParentBackground2" presStyleCnt="0"/>
      <dgm:spPr/>
    </dgm:pt>
    <dgm:pt modelId="{A0029557-EC3C-41FB-85DD-DBA37E732422}" type="pres">
      <dgm:prSet presAssocID="{3E749E27-CF50-490C-BB11-386C0BD9D8FC}" presName="ParentBackground" presStyleLbl="fgAcc1" presStyleIdx="1" presStyleCnt="3"/>
      <dgm:spPr/>
    </dgm:pt>
    <dgm:pt modelId="{58977844-7A83-4731-A14F-AA7397A244B7}" type="pres">
      <dgm:prSet presAssocID="{3E749E27-CF50-490C-BB11-386C0BD9D8FC}" presName="Child2" presStyleLbl="revTx" presStyleIdx="1" presStyleCnt="3" custLinFactX="15685" custLinFactNeighborX="100000" custLinFactNeighborY="3379">
        <dgm:presLayoutVars>
          <dgm:chMax val="0"/>
          <dgm:chPref val="0"/>
          <dgm:bulletEnabled val="1"/>
        </dgm:presLayoutVars>
      </dgm:prSet>
      <dgm:spPr/>
    </dgm:pt>
    <dgm:pt modelId="{26E871E2-DB2D-4A84-8EF5-E165ED0FF492}" type="pres">
      <dgm:prSet presAssocID="{3E749E27-CF50-490C-BB11-386C0BD9D8FC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42B7FA5B-7D67-445A-9A4E-08FDFCDE86CD}" type="pres">
      <dgm:prSet presAssocID="{5D5F35F3-B6BC-471F-BCD6-C4BF4C6B0718}" presName="Accent1" presStyleCnt="0"/>
      <dgm:spPr/>
    </dgm:pt>
    <dgm:pt modelId="{72C8989E-6643-402C-812A-2658535239C5}" type="pres">
      <dgm:prSet presAssocID="{5D5F35F3-B6BC-471F-BCD6-C4BF4C6B0718}" presName="Accent" presStyleLbl="node1" presStyleIdx="2" presStyleCnt="3" custLinFactNeighborX="-10334"/>
      <dgm:spPr>
        <a:solidFill>
          <a:schemeClr val="bg2"/>
        </a:solidFill>
      </dgm:spPr>
    </dgm:pt>
    <dgm:pt modelId="{ABAD53C1-45E1-49FF-8C55-87EC3101C1FB}" type="pres">
      <dgm:prSet presAssocID="{5D5F35F3-B6BC-471F-BCD6-C4BF4C6B0718}" presName="ParentBackground1" presStyleCnt="0"/>
      <dgm:spPr/>
    </dgm:pt>
    <dgm:pt modelId="{943FE9BD-7839-422D-8E99-9887A9505B3C}" type="pres">
      <dgm:prSet presAssocID="{5D5F35F3-B6BC-471F-BCD6-C4BF4C6B0718}" presName="ParentBackground" presStyleLbl="fgAcc1" presStyleIdx="2" presStyleCnt="3" custLinFactNeighborX="-15348"/>
      <dgm:spPr/>
    </dgm:pt>
    <dgm:pt modelId="{6ADFC907-80AC-47E2-B77C-16A2223D6D34}" type="pres">
      <dgm:prSet presAssocID="{5D5F35F3-B6BC-471F-BCD6-C4BF4C6B0718}" presName="Child1" presStyleLbl="revTx" presStyleIdx="2" presStyleCnt="3" custLinFactNeighborX="-531" custLinFactNeighborY="4149">
        <dgm:presLayoutVars>
          <dgm:chMax val="0"/>
          <dgm:chPref val="0"/>
          <dgm:bulletEnabled val="1"/>
        </dgm:presLayoutVars>
      </dgm:prSet>
      <dgm:spPr/>
    </dgm:pt>
    <dgm:pt modelId="{A631BAC0-2917-4539-9403-5B138CCA34BE}" type="pres">
      <dgm:prSet presAssocID="{5D5F35F3-B6BC-471F-BCD6-C4BF4C6B0718}" presName="Parent1" presStyleLbl="revTx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A6832217-998F-46CD-A104-E925E331E0F3}" type="presOf" srcId="{3E749E27-CF50-490C-BB11-386C0BD9D8FC}" destId="{26E871E2-DB2D-4A84-8EF5-E165ED0FF492}" srcOrd="1" destOrd="0" presId="urn:microsoft.com/office/officeart/2011/layout/CircleProcess"/>
    <dgm:cxn modelId="{26D9AB20-885C-45DF-ADB6-CEEA31619A54}" type="presOf" srcId="{5D5F35F3-B6BC-471F-BCD6-C4BF4C6B0718}" destId="{A631BAC0-2917-4539-9403-5B138CCA34BE}" srcOrd="1" destOrd="0" presId="urn:microsoft.com/office/officeart/2011/layout/CircleProcess"/>
    <dgm:cxn modelId="{AE74C129-37BB-4986-AD7B-6209290AC4F8}" type="presOf" srcId="{09342273-7CF4-4A06-B80B-3A4737366274}" destId="{49AF3E88-C940-43B1-A28C-C73F88E5B10C}" srcOrd="0" destOrd="0" presId="urn:microsoft.com/office/officeart/2011/layout/CircleProcess"/>
    <dgm:cxn modelId="{5D21C03E-9C52-4D40-AC54-5B0C91FBDB64}" srcId="{3E749E27-CF50-490C-BB11-386C0BD9D8FC}" destId="{E261725E-3678-446A-8412-3FB121BB80CB}" srcOrd="0" destOrd="0" parTransId="{C3E2273D-020A-4C1A-A395-1EA038DE6CF5}" sibTransId="{7BEE3FCB-E13C-4E8F-8FEC-5ABCDA3C2849}"/>
    <dgm:cxn modelId="{3B71605B-AA00-432E-8F16-980DB6059E6A}" srcId="{09342273-7CF4-4A06-B80B-3A4737366274}" destId="{50EE2840-D711-4184-B16C-1E7A7AFD23BD}" srcOrd="0" destOrd="0" parTransId="{248923EC-B4D0-4FC6-A729-F7357A9A0743}" sibTransId="{93F9B481-965A-4835-8DA6-3134BC7F4028}"/>
    <dgm:cxn modelId="{ED66EC46-7036-4B25-B3A0-EAA4365912EB}" srcId="{0BFB86DA-BAA3-4191-B65D-8AD2EC87505B}" destId="{09342273-7CF4-4A06-B80B-3A4737366274}" srcOrd="2" destOrd="0" parTransId="{6F26D45C-A6E7-4776-8DEE-F0A81CD76876}" sibTransId="{E284022E-A1F6-482C-AB37-12030CDE541E}"/>
    <dgm:cxn modelId="{D76EAC6E-C1E9-4613-9685-EE4A1BA787B5}" srcId="{5D5F35F3-B6BC-471F-BCD6-C4BF4C6B0718}" destId="{37505E45-DA72-4BFC-9992-1E00BD9B8DA5}" srcOrd="0" destOrd="0" parTransId="{7BB5AF12-86A2-428B-A24E-F027DF39685A}" sibTransId="{99C45AE5-85BA-4616-9FBA-6A1CAE713310}"/>
    <dgm:cxn modelId="{F38D6E6F-B25B-4B31-B206-7AC1C521D3EB}" type="presOf" srcId="{E261725E-3678-446A-8412-3FB121BB80CB}" destId="{58977844-7A83-4731-A14F-AA7397A244B7}" srcOrd="0" destOrd="0" presId="urn:microsoft.com/office/officeart/2011/layout/CircleProcess"/>
    <dgm:cxn modelId="{02708E54-9FA6-4981-AE7B-D7EC43FA7079}" type="presOf" srcId="{50EE2840-D711-4184-B16C-1E7A7AFD23BD}" destId="{93DAA5A0-CE87-40EC-BA21-91BB7B391F1D}" srcOrd="0" destOrd="0" presId="urn:microsoft.com/office/officeart/2011/layout/CircleProcess"/>
    <dgm:cxn modelId="{28F43259-DEE1-4225-8BA0-95830C840AD9}" type="presOf" srcId="{3E749E27-CF50-490C-BB11-386C0BD9D8FC}" destId="{A0029557-EC3C-41FB-85DD-DBA37E732422}" srcOrd="0" destOrd="0" presId="urn:microsoft.com/office/officeart/2011/layout/CircleProcess"/>
    <dgm:cxn modelId="{0B6B5B5A-2885-4D21-B089-860D0201573D}" type="presOf" srcId="{5D5F35F3-B6BC-471F-BCD6-C4BF4C6B0718}" destId="{943FE9BD-7839-422D-8E99-9887A9505B3C}" srcOrd="0" destOrd="0" presId="urn:microsoft.com/office/officeart/2011/layout/CircleProcess"/>
    <dgm:cxn modelId="{F3EA4CAC-3C4C-4940-A88C-F2ADFB323DFB}" srcId="{0BFB86DA-BAA3-4191-B65D-8AD2EC87505B}" destId="{5D5F35F3-B6BC-471F-BCD6-C4BF4C6B0718}" srcOrd="0" destOrd="0" parTransId="{8FD8FA4E-83A8-477A-96FE-E901C9059B5E}" sibTransId="{46FDF989-BE5E-4951-80EB-5E2211086F76}"/>
    <dgm:cxn modelId="{079F76C3-0262-469C-A4FA-09BFC573F6B2}" type="presOf" srcId="{09342273-7CF4-4A06-B80B-3A4737366274}" destId="{A1A1FFB7-F9BD-4585-9B81-3CD8FDEC1E79}" srcOrd="1" destOrd="0" presId="urn:microsoft.com/office/officeart/2011/layout/CircleProcess"/>
    <dgm:cxn modelId="{68023FC4-9B4D-4F6C-AA8A-499A3E86EF8D}" type="presOf" srcId="{37505E45-DA72-4BFC-9992-1E00BD9B8DA5}" destId="{6ADFC907-80AC-47E2-B77C-16A2223D6D34}" srcOrd="0" destOrd="0" presId="urn:microsoft.com/office/officeart/2011/layout/CircleProcess"/>
    <dgm:cxn modelId="{2A7993C8-B425-4500-BEA1-AC9F0A90DBA2}" srcId="{0BFB86DA-BAA3-4191-B65D-8AD2EC87505B}" destId="{3E749E27-CF50-490C-BB11-386C0BD9D8FC}" srcOrd="1" destOrd="0" parTransId="{098818E0-AD8D-4A92-9E52-CE1AD166DDCD}" sibTransId="{9967BB31-EA37-4827-B712-B0A1BCB9DA0B}"/>
    <dgm:cxn modelId="{1A4F9DD0-2510-4528-9023-9206C59C86B5}" type="presOf" srcId="{0BFB86DA-BAA3-4191-B65D-8AD2EC87505B}" destId="{5C3C9F92-0743-48EC-9D6A-D3BEA154A80C}" srcOrd="0" destOrd="0" presId="urn:microsoft.com/office/officeart/2011/layout/CircleProcess"/>
    <dgm:cxn modelId="{9E8BDC21-9D23-4837-A065-BA1E7A3CDAA7}" type="presParOf" srcId="{5C3C9F92-0743-48EC-9D6A-D3BEA154A80C}" destId="{57178A52-1DBE-4236-B8ED-70B3D51204F2}" srcOrd="0" destOrd="0" presId="urn:microsoft.com/office/officeart/2011/layout/CircleProcess"/>
    <dgm:cxn modelId="{4FA31AE2-4735-4FE7-B17C-806D223AF285}" type="presParOf" srcId="{57178A52-1DBE-4236-B8ED-70B3D51204F2}" destId="{6D7941AA-3BE3-47BC-9684-1A3F20E6FF71}" srcOrd="0" destOrd="0" presId="urn:microsoft.com/office/officeart/2011/layout/CircleProcess"/>
    <dgm:cxn modelId="{BE893505-CC35-4BDC-8EAD-485A1FC92F02}" type="presParOf" srcId="{5C3C9F92-0743-48EC-9D6A-D3BEA154A80C}" destId="{8B60B687-277C-4976-B448-272488EFEACF}" srcOrd="1" destOrd="0" presId="urn:microsoft.com/office/officeart/2011/layout/CircleProcess"/>
    <dgm:cxn modelId="{F5377450-799F-4A30-AD6F-A04A9358AC0C}" type="presParOf" srcId="{8B60B687-277C-4976-B448-272488EFEACF}" destId="{49AF3E88-C940-43B1-A28C-C73F88E5B10C}" srcOrd="0" destOrd="0" presId="urn:microsoft.com/office/officeart/2011/layout/CircleProcess"/>
    <dgm:cxn modelId="{144E8B0A-F1F8-4B11-B196-4CFF3D7E7270}" type="presParOf" srcId="{5C3C9F92-0743-48EC-9D6A-D3BEA154A80C}" destId="{93DAA5A0-CE87-40EC-BA21-91BB7B391F1D}" srcOrd="2" destOrd="0" presId="urn:microsoft.com/office/officeart/2011/layout/CircleProcess"/>
    <dgm:cxn modelId="{E6F537A8-9259-452B-A59D-2B3E590D1B13}" type="presParOf" srcId="{5C3C9F92-0743-48EC-9D6A-D3BEA154A80C}" destId="{A1A1FFB7-F9BD-4585-9B81-3CD8FDEC1E79}" srcOrd="3" destOrd="0" presId="urn:microsoft.com/office/officeart/2011/layout/CircleProcess"/>
    <dgm:cxn modelId="{C7BF56C3-6276-47A5-A90B-CFE4ACED57B3}" type="presParOf" srcId="{5C3C9F92-0743-48EC-9D6A-D3BEA154A80C}" destId="{DDE0903E-7F8B-407C-8379-2EF8E17DA2C4}" srcOrd="4" destOrd="0" presId="urn:microsoft.com/office/officeart/2011/layout/CircleProcess"/>
    <dgm:cxn modelId="{1B3066DF-6A5C-4B73-A14A-5F8CC43E14E4}" type="presParOf" srcId="{DDE0903E-7F8B-407C-8379-2EF8E17DA2C4}" destId="{3E940130-6C0C-4E94-8954-5762D044E8A5}" srcOrd="0" destOrd="0" presId="urn:microsoft.com/office/officeart/2011/layout/CircleProcess"/>
    <dgm:cxn modelId="{458684D7-D61F-41E9-BAC1-EADA711FB4CE}" type="presParOf" srcId="{5C3C9F92-0743-48EC-9D6A-D3BEA154A80C}" destId="{A9D39276-7B98-449D-89C3-92DC5E33CE89}" srcOrd="5" destOrd="0" presId="urn:microsoft.com/office/officeart/2011/layout/CircleProcess"/>
    <dgm:cxn modelId="{907C526F-F65E-4B61-BD45-07E06D971C26}" type="presParOf" srcId="{A9D39276-7B98-449D-89C3-92DC5E33CE89}" destId="{A0029557-EC3C-41FB-85DD-DBA37E732422}" srcOrd="0" destOrd="0" presId="urn:microsoft.com/office/officeart/2011/layout/CircleProcess"/>
    <dgm:cxn modelId="{2F00D81E-96D0-49A7-BE32-62AD17A553AE}" type="presParOf" srcId="{5C3C9F92-0743-48EC-9D6A-D3BEA154A80C}" destId="{58977844-7A83-4731-A14F-AA7397A244B7}" srcOrd="6" destOrd="0" presId="urn:microsoft.com/office/officeart/2011/layout/CircleProcess"/>
    <dgm:cxn modelId="{3F4E1F69-418C-4900-BBAE-26BBAE24C07F}" type="presParOf" srcId="{5C3C9F92-0743-48EC-9D6A-D3BEA154A80C}" destId="{26E871E2-DB2D-4A84-8EF5-E165ED0FF492}" srcOrd="7" destOrd="0" presId="urn:microsoft.com/office/officeart/2011/layout/CircleProcess"/>
    <dgm:cxn modelId="{C9C7C177-8275-46BE-8B5D-97F55FE12B06}" type="presParOf" srcId="{5C3C9F92-0743-48EC-9D6A-D3BEA154A80C}" destId="{42B7FA5B-7D67-445A-9A4E-08FDFCDE86CD}" srcOrd="8" destOrd="0" presId="urn:microsoft.com/office/officeart/2011/layout/CircleProcess"/>
    <dgm:cxn modelId="{F3BEDF11-BF1D-4124-A63F-73A17C161D4D}" type="presParOf" srcId="{42B7FA5B-7D67-445A-9A4E-08FDFCDE86CD}" destId="{72C8989E-6643-402C-812A-2658535239C5}" srcOrd="0" destOrd="0" presId="urn:microsoft.com/office/officeart/2011/layout/CircleProcess"/>
    <dgm:cxn modelId="{5D87FE9B-4C9F-45D3-973A-9549A04F6B0A}" type="presParOf" srcId="{5C3C9F92-0743-48EC-9D6A-D3BEA154A80C}" destId="{ABAD53C1-45E1-49FF-8C55-87EC3101C1FB}" srcOrd="9" destOrd="0" presId="urn:microsoft.com/office/officeart/2011/layout/CircleProcess"/>
    <dgm:cxn modelId="{71FD5EF5-BF68-44A4-A58A-010E8B079E61}" type="presParOf" srcId="{ABAD53C1-45E1-49FF-8C55-87EC3101C1FB}" destId="{943FE9BD-7839-422D-8E99-9887A9505B3C}" srcOrd="0" destOrd="0" presId="urn:microsoft.com/office/officeart/2011/layout/CircleProcess"/>
    <dgm:cxn modelId="{D7CDE048-A079-4F1E-8A70-7D934F69FC09}" type="presParOf" srcId="{5C3C9F92-0743-48EC-9D6A-D3BEA154A80C}" destId="{6ADFC907-80AC-47E2-B77C-16A2223D6D34}" srcOrd="10" destOrd="0" presId="urn:microsoft.com/office/officeart/2011/layout/CircleProcess"/>
    <dgm:cxn modelId="{4BBE928D-3F95-4B6E-B0AB-E8A0A2F792EF}" type="presParOf" srcId="{5C3C9F92-0743-48EC-9D6A-D3BEA154A80C}" destId="{A631BAC0-2917-4539-9403-5B138CCA34BE}" srcOrd="11" destOrd="0" presId="urn:microsoft.com/office/officeart/2011/layout/CircleProcess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9A8BBBD-FBC5-4EAD-B985-0E5BA527D68D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6C1FA58-11F7-4387-8856-7B012622D9B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i="0" baseline="0" dirty="0">
              <a:solidFill>
                <a:srgbClr val="004A80"/>
              </a:solidFill>
              <a:latin typeface="Arial" panose="020B0604020202020204" pitchFamily="34" charset="0"/>
              <a:cs typeface="Arial" panose="020B0604020202020204" pitchFamily="34" charset="0"/>
            </a:rPr>
            <a:t>Workforce Strategies:</a:t>
          </a:r>
          <a:r>
            <a:rPr lang="en-US" b="0" i="0" baseline="0" dirty="0">
              <a:solidFill>
                <a:srgbClr val="004A80"/>
              </a:solidFill>
              <a:latin typeface="Arial" panose="020B0604020202020204" pitchFamily="34" charset="0"/>
              <a:cs typeface="Arial" panose="020B0604020202020204" pitchFamily="34" charset="0"/>
            </a:rPr>
            <a:t> Deliver impactful solutions to companies tailored to industry demands.</a:t>
          </a:r>
          <a:endParaRPr lang="en-US" dirty="0">
            <a:solidFill>
              <a:srgbClr val="004A8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532CC43-B980-4185-B909-278FFF91C7E9}" type="parTrans" cxnId="{DB1259A8-214D-41FF-A6F6-0ACA6298A082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DE1C09F-F28B-42BA-BB18-3593C28BE858}" type="sibTrans" cxnId="{DB1259A8-214D-41FF-A6F6-0ACA6298A082}">
      <dgm:prSet/>
      <dgm:spPr/>
      <dgm:t>
        <a:bodyPr/>
        <a:lstStyle/>
        <a:p>
          <a:pPr>
            <a:lnSpc>
              <a:spcPct val="100000"/>
            </a:lnSpc>
          </a:pP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D2255EC-15D8-4575-9594-229E011EABD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i="0" baseline="0" dirty="0">
              <a:solidFill>
                <a:srgbClr val="004A80"/>
              </a:solidFill>
              <a:latin typeface="Arial" panose="020B0604020202020204" pitchFamily="34" charset="0"/>
              <a:cs typeface="Arial" panose="020B0604020202020204" pitchFamily="34" charset="0"/>
            </a:rPr>
            <a:t>Coordination:</a:t>
          </a:r>
          <a:r>
            <a:rPr lang="en-US" b="0" i="0" baseline="0" dirty="0">
              <a:solidFill>
                <a:srgbClr val="004A80"/>
              </a:solidFill>
              <a:latin typeface="Arial" panose="020B0604020202020204" pitchFamily="34" charset="0"/>
              <a:cs typeface="Arial" panose="020B0604020202020204" pitchFamily="34" charset="0"/>
            </a:rPr>
            <a:t> Improve communication and confidence among workforce entities.</a:t>
          </a:r>
          <a:endParaRPr lang="en-US" dirty="0">
            <a:solidFill>
              <a:srgbClr val="004A8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CEC5E0-0BA7-4377-9E83-F8000C5F9AD9}" type="parTrans" cxnId="{7C0B0CE7-F158-4823-A12D-640F03C7F835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2ABD92-2237-4B44-A5DF-CD1FEFFC3F17}" type="sibTrans" cxnId="{7C0B0CE7-F158-4823-A12D-640F03C7F835}">
      <dgm:prSet/>
      <dgm:spPr/>
      <dgm:t>
        <a:bodyPr/>
        <a:lstStyle/>
        <a:p>
          <a:pPr>
            <a:lnSpc>
              <a:spcPct val="100000"/>
            </a:lnSpc>
          </a:pP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61FEC0-E6F6-422C-AFCB-630B2AC8BFE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i="0" baseline="0" dirty="0">
              <a:solidFill>
                <a:srgbClr val="004A80"/>
              </a:solidFill>
              <a:latin typeface="Arial" panose="020B0604020202020204" pitchFamily="34" charset="0"/>
              <a:cs typeface="Arial" panose="020B0604020202020204" pitchFamily="34" charset="0"/>
            </a:rPr>
            <a:t>Employer Relationships:</a:t>
          </a:r>
          <a:r>
            <a:rPr lang="en-US" b="0" i="0" baseline="0" dirty="0">
              <a:solidFill>
                <a:srgbClr val="004A80"/>
              </a:solidFill>
              <a:latin typeface="Arial" panose="020B0604020202020204" pitchFamily="34" charset="0"/>
              <a:cs typeface="Arial" panose="020B0604020202020204" pitchFamily="34" charset="0"/>
            </a:rPr>
            <a:t> Foster and maintain strong ties to address workforce needs. </a:t>
          </a:r>
          <a:endParaRPr lang="en-US" dirty="0">
            <a:solidFill>
              <a:srgbClr val="004A8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5A533CA-B089-4CD7-ACE3-4CE98D855B4C}" type="parTrans" cxnId="{4D0D9B22-D817-40AA-808F-F970EB52472A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C68A512-7182-46A9-A7F2-255CD5A09469}" type="sibTrans" cxnId="{4D0D9B22-D817-40AA-808F-F970EB52472A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4BAF4CA-4D44-4813-98ED-258B31F7FD1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>
              <a:solidFill>
                <a:srgbClr val="004A80"/>
              </a:solidFill>
              <a:latin typeface="Arial" panose="020B0604020202020204" pitchFamily="34" charset="0"/>
              <a:cs typeface="Arial" panose="020B0604020202020204" pitchFamily="34" charset="0"/>
            </a:rPr>
            <a:t>Business-centric:</a:t>
          </a:r>
          <a:r>
            <a:rPr lang="en-US" dirty="0">
              <a:solidFill>
                <a:srgbClr val="004A80"/>
              </a:solidFill>
              <a:latin typeface="Arial" panose="020B0604020202020204" pitchFamily="34" charset="0"/>
              <a:cs typeface="Arial" panose="020B0604020202020204" pitchFamily="34" charset="0"/>
            </a:rPr>
            <a:t> Adopt an industry-focused, data-driven approach to address workforce challenges.</a:t>
          </a:r>
        </a:p>
      </dgm:t>
    </dgm:pt>
    <dgm:pt modelId="{9939841C-5028-4B59-A8B0-F7924ADF4A9D}" type="parTrans" cxnId="{C1523DF2-059D-4A61-B7BF-57F9B00030F8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5A9B4D-7929-4AC4-974E-8EC943210A9B}" type="sibTrans" cxnId="{C1523DF2-059D-4A61-B7BF-57F9B00030F8}">
      <dgm:prSet/>
      <dgm:spPr/>
      <dgm:t>
        <a:bodyPr/>
        <a:lstStyle/>
        <a:p>
          <a:pPr>
            <a:lnSpc>
              <a:spcPct val="100000"/>
            </a:lnSpc>
          </a:pP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D2546AC-2ADC-41E5-A2B5-758055474B77}" type="pres">
      <dgm:prSet presAssocID="{79A8BBBD-FBC5-4EAD-B985-0E5BA527D68D}" presName="root" presStyleCnt="0">
        <dgm:presLayoutVars>
          <dgm:dir/>
          <dgm:resizeHandles val="exact"/>
        </dgm:presLayoutVars>
      </dgm:prSet>
      <dgm:spPr/>
    </dgm:pt>
    <dgm:pt modelId="{7B0C0E41-2983-452A-B5CA-036A39EB5F7E}" type="pres">
      <dgm:prSet presAssocID="{79A8BBBD-FBC5-4EAD-B985-0E5BA527D68D}" presName="container" presStyleCnt="0">
        <dgm:presLayoutVars>
          <dgm:dir/>
          <dgm:resizeHandles val="exact"/>
        </dgm:presLayoutVars>
      </dgm:prSet>
      <dgm:spPr/>
    </dgm:pt>
    <dgm:pt modelId="{5234ED1F-6E49-4E61-BA4C-CFE5EECC260C}" type="pres">
      <dgm:prSet presAssocID="{A4BAF4CA-4D44-4813-98ED-258B31F7FD14}" presName="compNode" presStyleCnt="0"/>
      <dgm:spPr/>
    </dgm:pt>
    <dgm:pt modelId="{91C543C4-8694-4837-B2FB-0ACF085B7689}" type="pres">
      <dgm:prSet presAssocID="{A4BAF4CA-4D44-4813-98ED-258B31F7FD14}" presName="iconBgRect" presStyleLbl="bgShp" presStyleIdx="0" presStyleCnt="4"/>
      <dgm:spPr>
        <a:solidFill>
          <a:schemeClr val="tx2">
            <a:lumMod val="20000"/>
            <a:lumOff val="80000"/>
          </a:schemeClr>
        </a:solidFill>
      </dgm:spPr>
    </dgm:pt>
    <dgm:pt modelId="{33319A39-61F4-4F23-92B1-202F464F8877}" type="pres">
      <dgm:prSet presAssocID="{A4BAF4CA-4D44-4813-98ED-258B31F7FD14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actory"/>
        </a:ext>
      </dgm:extLst>
    </dgm:pt>
    <dgm:pt modelId="{9916554F-C94E-4356-A462-8F696B722DD0}" type="pres">
      <dgm:prSet presAssocID="{A4BAF4CA-4D44-4813-98ED-258B31F7FD14}" presName="spaceRect" presStyleCnt="0"/>
      <dgm:spPr/>
    </dgm:pt>
    <dgm:pt modelId="{83533CBE-1DB9-4F96-A93D-A861FB29C13B}" type="pres">
      <dgm:prSet presAssocID="{A4BAF4CA-4D44-4813-98ED-258B31F7FD14}" presName="textRect" presStyleLbl="revTx" presStyleIdx="0" presStyleCnt="4">
        <dgm:presLayoutVars>
          <dgm:chMax val="1"/>
          <dgm:chPref val="1"/>
        </dgm:presLayoutVars>
      </dgm:prSet>
      <dgm:spPr/>
    </dgm:pt>
    <dgm:pt modelId="{0DCB2869-A4EF-4E02-BAAB-E47FA589253A}" type="pres">
      <dgm:prSet presAssocID="{765A9B4D-7929-4AC4-974E-8EC943210A9B}" presName="sibTrans" presStyleLbl="sibTrans2D1" presStyleIdx="0" presStyleCnt="0"/>
      <dgm:spPr/>
    </dgm:pt>
    <dgm:pt modelId="{D5A5CC01-DC50-405E-879C-1D42FB91DDBF}" type="pres">
      <dgm:prSet presAssocID="{F6C1FA58-11F7-4387-8856-7B012622D9BD}" presName="compNode" presStyleCnt="0"/>
      <dgm:spPr/>
    </dgm:pt>
    <dgm:pt modelId="{DF1CE5B3-A339-43CF-BA24-11145FA902CE}" type="pres">
      <dgm:prSet presAssocID="{F6C1FA58-11F7-4387-8856-7B012622D9BD}" presName="iconBgRect" presStyleLbl="bgShp" presStyleIdx="1" presStyleCnt="4"/>
      <dgm:spPr>
        <a:solidFill>
          <a:schemeClr val="tx2">
            <a:lumMod val="20000"/>
            <a:lumOff val="80000"/>
          </a:schemeClr>
        </a:solidFill>
      </dgm:spPr>
    </dgm:pt>
    <dgm:pt modelId="{04A18122-5CC7-4BDC-9E0E-C034FB497948}" type="pres">
      <dgm:prSet presAssocID="{F6C1FA58-11F7-4387-8856-7B012622D9BD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ffice Worker"/>
        </a:ext>
      </dgm:extLst>
    </dgm:pt>
    <dgm:pt modelId="{9FBD008D-31E1-4221-AD0D-8F581F673203}" type="pres">
      <dgm:prSet presAssocID="{F6C1FA58-11F7-4387-8856-7B012622D9BD}" presName="spaceRect" presStyleCnt="0"/>
      <dgm:spPr/>
    </dgm:pt>
    <dgm:pt modelId="{A4A94006-8956-4AC7-88C2-23175417F035}" type="pres">
      <dgm:prSet presAssocID="{F6C1FA58-11F7-4387-8856-7B012622D9BD}" presName="textRect" presStyleLbl="revTx" presStyleIdx="1" presStyleCnt="4">
        <dgm:presLayoutVars>
          <dgm:chMax val="1"/>
          <dgm:chPref val="1"/>
        </dgm:presLayoutVars>
      </dgm:prSet>
      <dgm:spPr/>
    </dgm:pt>
    <dgm:pt modelId="{9D03F9E1-83AC-44DA-9841-B0FEFC999A52}" type="pres">
      <dgm:prSet presAssocID="{FDE1C09F-F28B-42BA-BB18-3593C28BE858}" presName="sibTrans" presStyleLbl="sibTrans2D1" presStyleIdx="0" presStyleCnt="0"/>
      <dgm:spPr/>
    </dgm:pt>
    <dgm:pt modelId="{36145CF9-DAFD-4C25-AF27-CE95426E2451}" type="pres">
      <dgm:prSet presAssocID="{CD2255EC-15D8-4575-9594-229E011EABDF}" presName="compNode" presStyleCnt="0"/>
      <dgm:spPr/>
    </dgm:pt>
    <dgm:pt modelId="{87ABF473-2F74-4229-ADFE-2EA9AED748F8}" type="pres">
      <dgm:prSet presAssocID="{CD2255EC-15D8-4575-9594-229E011EABDF}" presName="iconBgRect" presStyleLbl="bgShp" presStyleIdx="2" presStyleCnt="4" custLinFactNeighborY="-28396"/>
      <dgm:spPr>
        <a:solidFill>
          <a:schemeClr val="tx2">
            <a:lumMod val="20000"/>
            <a:lumOff val="80000"/>
          </a:schemeClr>
        </a:solidFill>
      </dgm:spPr>
    </dgm:pt>
    <dgm:pt modelId="{53F5FC93-4D3F-4236-A96F-B42D4B4B13B1}" type="pres">
      <dgm:prSet presAssocID="{CD2255EC-15D8-4575-9594-229E011EABDF}" presName="iconRect" presStyleLbl="node1" presStyleIdx="2" presStyleCnt="4" custLinFactNeighborY="-48952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nnections with solid fill"/>
        </a:ext>
      </dgm:extLst>
    </dgm:pt>
    <dgm:pt modelId="{075A78B9-257B-4BDA-A335-5DCF7DDACD0D}" type="pres">
      <dgm:prSet presAssocID="{CD2255EC-15D8-4575-9594-229E011EABDF}" presName="spaceRect" presStyleCnt="0"/>
      <dgm:spPr/>
    </dgm:pt>
    <dgm:pt modelId="{9CCF0DEB-B06C-4FB4-9392-75061D21AEAE}" type="pres">
      <dgm:prSet presAssocID="{CD2255EC-15D8-4575-9594-229E011EABDF}" presName="textRect" presStyleLbl="revTx" presStyleIdx="2" presStyleCnt="4" custLinFactNeighborY="-28396">
        <dgm:presLayoutVars>
          <dgm:chMax val="1"/>
          <dgm:chPref val="1"/>
        </dgm:presLayoutVars>
      </dgm:prSet>
      <dgm:spPr/>
    </dgm:pt>
    <dgm:pt modelId="{37655679-661C-44DC-A4AB-3EC30474B4BD}" type="pres">
      <dgm:prSet presAssocID="{BC2ABD92-2237-4B44-A5DF-CD1FEFFC3F17}" presName="sibTrans" presStyleLbl="sibTrans2D1" presStyleIdx="0" presStyleCnt="0"/>
      <dgm:spPr/>
    </dgm:pt>
    <dgm:pt modelId="{661E7B9E-3287-4114-B108-F75565CF56E6}" type="pres">
      <dgm:prSet presAssocID="{4361FEC0-E6F6-422C-AFCB-630B2AC8BFE4}" presName="compNode" presStyleCnt="0"/>
      <dgm:spPr/>
    </dgm:pt>
    <dgm:pt modelId="{7E21EAF6-37CC-46B5-B778-DC09F8803587}" type="pres">
      <dgm:prSet presAssocID="{4361FEC0-E6F6-422C-AFCB-630B2AC8BFE4}" presName="iconBgRect" presStyleLbl="bgShp" presStyleIdx="3" presStyleCnt="4" custLinFactNeighborY="-28392"/>
      <dgm:spPr>
        <a:solidFill>
          <a:schemeClr val="tx2">
            <a:lumMod val="20000"/>
            <a:lumOff val="80000"/>
          </a:schemeClr>
        </a:solidFill>
      </dgm:spPr>
    </dgm:pt>
    <dgm:pt modelId="{C4824368-76B4-4458-856F-69E861420063}" type="pres">
      <dgm:prSet presAssocID="{4361FEC0-E6F6-422C-AFCB-630B2AC8BFE4}" presName="iconRect" presStyleLbl="node1" presStyleIdx="3" presStyleCnt="4" custLinFactNeighborY="-48952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 with solid fill"/>
        </a:ext>
      </dgm:extLst>
    </dgm:pt>
    <dgm:pt modelId="{5989844E-3628-4344-8A2F-920786F92B41}" type="pres">
      <dgm:prSet presAssocID="{4361FEC0-E6F6-422C-AFCB-630B2AC8BFE4}" presName="spaceRect" presStyleCnt="0"/>
      <dgm:spPr/>
    </dgm:pt>
    <dgm:pt modelId="{3F552499-725C-419F-8416-950B6892772C}" type="pres">
      <dgm:prSet presAssocID="{4361FEC0-E6F6-422C-AFCB-630B2AC8BFE4}" presName="textRect" presStyleLbl="revTx" presStyleIdx="3" presStyleCnt="4" custLinFactNeighborY="-28392">
        <dgm:presLayoutVars>
          <dgm:chMax val="1"/>
          <dgm:chPref val="1"/>
        </dgm:presLayoutVars>
      </dgm:prSet>
      <dgm:spPr/>
    </dgm:pt>
  </dgm:ptLst>
  <dgm:cxnLst>
    <dgm:cxn modelId="{45359509-D8FA-450D-A4C9-C10F959C8D9B}" type="presOf" srcId="{F6C1FA58-11F7-4387-8856-7B012622D9BD}" destId="{A4A94006-8956-4AC7-88C2-23175417F035}" srcOrd="0" destOrd="0" presId="urn:microsoft.com/office/officeart/2018/2/layout/IconCircleList"/>
    <dgm:cxn modelId="{7E5DE20A-1523-402B-A736-75BF3B1B7B89}" type="presOf" srcId="{765A9B4D-7929-4AC4-974E-8EC943210A9B}" destId="{0DCB2869-A4EF-4E02-BAAB-E47FA589253A}" srcOrd="0" destOrd="0" presId="urn:microsoft.com/office/officeart/2018/2/layout/IconCircleList"/>
    <dgm:cxn modelId="{4D0D9B22-D817-40AA-808F-F970EB52472A}" srcId="{79A8BBBD-FBC5-4EAD-B985-0E5BA527D68D}" destId="{4361FEC0-E6F6-422C-AFCB-630B2AC8BFE4}" srcOrd="3" destOrd="0" parTransId="{B5A533CA-B089-4CD7-ACE3-4CE98D855B4C}" sibTransId="{2C68A512-7182-46A9-A7F2-255CD5A09469}"/>
    <dgm:cxn modelId="{C83C5B27-3213-45D1-9D45-643B39495AD5}" type="presOf" srcId="{79A8BBBD-FBC5-4EAD-B985-0E5BA527D68D}" destId="{FD2546AC-2ADC-41E5-A2B5-758055474B77}" srcOrd="0" destOrd="0" presId="urn:microsoft.com/office/officeart/2018/2/layout/IconCircleList"/>
    <dgm:cxn modelId="{A3DC1040-AF8E-41DA-94A4-01EF4DDF9284}" type="presOf" srcId="{BC2ABD92-2237-4B44-A5DF-CD1FEFFC3F17}" destId="{37655679-661C-44DC-A4AB-3EC30474B4BD}" srcOrd="0" destOrd="0" presId="urn:microsoft.com/office/officeart/2018/2/layout/IconCircleList"/>
    <dgm:cxn modelId="{B1421560-FF79-4DC5-BC28-BE6C96A3A226}" type="presOf" srcId="{A4BAF4CA-4D44-4813-98ED-258B31F7FD14}" destId="{83533CBE-1DB9-4F96-A93D-A861FB29C13B}" srcOrd="0" destOrd="0" presId="urn:microsoft.com/office/officeart/2018/2/layout/IconCircleList"/>
    <dgm:cxn modelId="{56841C58-8C6B-490D-B11E-D6179DB46854}" type="presOf" srcId="{FDE1C09F-F28B-42BA-BB18-3593C28BE858}" destId="{9D03F9E1-83AC-44DA-9841-B0FEFC999A52}" srcOrd="0" destOrd="0" presId="urn:microsoft.com/office/officeart/2018/2/layout/IconCircleList"/>
    <dgm:cxn modelId="{DB1259A8-214D-41FF-A6F6-0ACA6298A082}" srcId="{79A8BBBD-FBC5-4EAD-B985-0E5BA527D68D}" destId="{F6C1FA58-11F7-4387-8856-7B012622D9BD}" srcOrd="1" destOrd="0" parTransId="{1532CC43-B980-4185-B909-278FFF91C7E9}" sibTransId="{FDE1C09F-F28B-42BA-BB18-3593C28BE858}"/>
    <dgm:cxn modelId="{1295FABD-512A-47F2-B693-9014EB7C2B71}" type="presOf" srcId="{4361FEC0-E6F6-422C-AFCB-630B2AC8BFE4}" destId="{3F552499-725C-419F-8416-950B6892772C}" srcOrd="0" destOrd="0" presId="urn:microsoft.com/office/officeart/2018/2/layout/IconCircleList"/>
    <dgm:cxn modelId="{08993BE0-C68F-4D5D-AD1F-A9D18D591BA0}" type="presOf" srcId="{CD2255EC-15D8-4575-9594-229E011EABDF}" destId="{9CCF0DEB-B06C-4FB4-9392-75061D21AEAE}" srcOrd="0" destOrd="0" presId="urn:microsoft.com/office/officeart/2018/2/layout/IconCircleList"/>
    <dgm:cxn modelId="{7C0B0CE7-F158-4823-A12D-640F03C7F835}" srcId="{79A8BBBD-FBC5-4EAD-B985-0E5BA527D68D}" destId="{CD2255EC-15D8-4575-9594-229E011EABDF}" srcOrd="2" destOrd="0" parTransId="{A0CEC5E0-0BA7-4377-9E83-F8000C5F9AD9}" sibTransId="{BC2ABD92-2237-4B44-A5DF-CD1FEFFC3F17}"/>
    <dgm:cxn modelId="{C1523DF2-059D-4A61-B7BF-57F9B00030F8}" srcId="{79A8BBBD-FBC5-4EAD-B985-0E5BA527D68D}" destId="{A4BAF4CA-4D44-4813-98ED-258B31F7FD14}" srcOrd="0" destOrd="0" parTransId="{9939841C-5028-4B59-A8B0-F7924ADF4A9D}" sibTransId="{765A9B4D-7929-4AC4-974E-8EC943210A9B}"/>
    <dgm:cxn modelId="{D9969CC4-C7F0-4942-A185-27A7616EC219}" type="presParOf" srcId="{FD2546AC-2ADC-41E5-A2B5-758055474B77}" destId="{7B0C0E41-2983-452A-B5CA-036A39EB5F7E}" srcOrd="0" destOrd="0" presId="urn:microsoft.com/office/officeart/2018/2/layout/IconCircleList"/>
    <dgm:cxn modelId="{C2BDDD01-9981-4796-857A-55A31873FA7D}" type="presParOf" srcId="{7B0C0E41-2983-452A-B5CA-036A39EB5F7E}" destId="{5234ED1F-6E49-4E61-BA4C-CFE5EECC260C}" srcOrd="0" destOrd="0" presId="urn:microsoft.com/office/officeart/2018/2/layout/IconCircleList"/>
    <dgm:cxn modelId="{18C65823-175F-4E09-A0E2-3E8EB396B967}" type="presParOf" srcId="{5234ED1F-6E49-4E61-BA4C-CFE5EECC260C}" destId="{91C543C4-8694-4837-B2FB-0ACF085B7689}" srcOrd="0" destOrd="0" presId="urn:microsoft.com/office/officeart/2018/2/layout/IconCircleList"/>
    <dgm:cxn modelId="{7873BE1E-2064-4BFA-A519-C3BC52AA52DF}" type="presParOf" srcId="{5234ED1F-6E49-4E61-BA4C-CFE5EECC260C}" destId="{33319A39-61F4-4F23-92B1-202F464F8877}" srcOrd="1" destOrd="0" presId="urn:microsoft.com/office/officeart/2018/2/layout/IconCircleList"/>
    <dgm:cxn modelId="{5CC4A181-FF0F-4381-9D15-0E584916EB47}" type="presParOf" srcId="{5234ED1F-6E49-4E61-BA4C-CFE5EECC260C}" destId="{9916554F-C94E-4356-A462-8F696B722DD0}" srcOrd="2" destOrd="0" presId="urn:microsoft.com/office/officeart/2018/2/layout/IconCircleList"/>
    <dgm:cxn modelId="{21908BC4-D7A3-4787-92DB-8EF27192F687}" type="presParOf" srcId="{5234ED1F-6E49-4E61-BA4C-CFE5EECC260C}" destId="{83533CBE-1DB9-4F96-A93D-A861FB29C13B}" srcOrd="3" destOrd="0" presId="urn:microsoft.com/office/officeart/2018/2/layout/IconCircleList"/>
    <dgm:cxn modelId="{1378E3E2-41A0-4891-BD04-6B3193924D74}" type="presParOf" srcId="{7B0C0E41-2983-452A-B5CA-036A39EB5F7E}" destId="{0DCB2869-A4EF-4E02-BAAB-E47FA589253A}" srcOrd="1" destOrd="0" presId="urn:microsoft.com/office/officeart/2018/2/layout/IconCircleList"/>
    <dgm:cxn modelId="{DE8DC756-2D83-4197-8040-A921616B3E6A}" type="presParOf" srcId="{7B0C0E41-2983-452A-B5CA-036A39EB5F7E}" destId="{D5A5CC01-DC50-405E-879C-1D42FB91DDBF}" srcOrd="2" destOrd="0" presId="urn:microsoft.com/office/officeart/2018/2/layout/IconCircleList"/>
    <dgm:cxn modelId="{73800B88-272B-4631-8502-A516E84FB433}" type="presParOf" srcId="{D5A5CC01-DC50-405E-879C-1D42FB91DDBF}" destId="{DF1CE5B3-A339-43CF-BA24-11145FA902CE}" srcOrd="0" destOrd="0" presId="urn:microsoft.com/office/officeart/2018/2/layout/IconCircleList"/>
    <dgm:cxn modelId="{4EF34EA8-7BD8-455C-B41D-38B0FD10D5E3}" type="presParOf" srcId="{D5A5CC01-DC50-405E-879C-1D42FB91DDBF}" destId="{04A18122-5CC7-4BDC-9E0E-C034FB497948}" srcOrd="1" destOrd="0" presId="urn:microsoft.com/office/officeart/2018/2/layout/IconCircleList"/>
    <dgm:cxn modelId="{4D7E66FA-87AD-4F04-9E0C-1979FF671323}" type="presParOf" srcId="{D5A5CC01-DC50-405E-879C-1D42FB91DDBF}" destId="{9FBD008D-31E1-4221-AD0D-8F581F673203}" srcOrd="2" destOrd="0" presId="urn:microsoft.com/office/officeart/2018/2/layout/IconCircleList"/>
    <dgm:cxn modelId="{6EB4B3CD-39D9-481A-97FA-53335357CFEC}" type="presParOf" srcId="{D5A5CC01-DC50-405E-879C-1D42FB91DDBF}" destId="{A4A94006-8956-4AC7-88C2-23175417F035}" srcOrd="3" destOrd="0" presId="urn:microsoft.com/office/officeart/2018/2/layout/IconCircleList"/>
    <dgm:cxn modelId="{3FF1B99B-9384-41F5-93E2-F390045E3119}" type="presParOf" srcId="{7B0C0E41-2983-452A-B5CA-036A39EB5F7E}" destId="{9D03F9E1-83AC-44DA-9841-B0FEFC999A52}" srcOrd="3" destOrd="0" presId="urn:microsoft.com/office/officeart/2018/2/layout/IconCircleList"/>
    <dgm:cxn modelId="{FF816D19-E537-4AEA-AF49-7480456A9075}" type="presParOf" srcId="{7B0C0E41-2983-452A-B5CA-036A39EB5F7E}" destId="{36145CF9-DAFD-4C25-AF27-CE95426E2451}" srcOrd="4" destOrd="0" presId="urn:microsoft.com/office/officeart/2018/2/layout/IconCircleList"/>
    <dgm:cxn modelId="{02A19707-B2FC-4F2B-AA48-880DFE35D53D}" type="presParOf" srcId="{36145CF9-DAFD-4C25-AF27-CE95426E2451}" destId="{87ABF473-2F74-4229-ADFE-2EA9AED748F8}" srcOrd="0" destOrd="0" presId="urn:microsoft.com/office/officeart/2018/2/layout/IconCircleList"/>
    <dgm:cxn modelId="{DB808E74-1BC7-4F22-84B9-55EAF0860DFA}" type="presParOf" srcId="{36145CF9-DAFD-4C25-AF27-CE95426E2451}" destId="{53F5FC93-4D3F-4236-A96F-B42D4B4B13B1}" srcOrd="1" destOrd="0" presId="urn:microsoft.com/office/officeart/2018/2/layout/IconCircleList"/>
    <dgm:cxn modelId="{D225451A-80FD-4CCD-8202-E234F3E686C0}" type="presParOf" srcId="{36145CF9-DAFD-4C25-AF27-CE95426E2451}" destId="{075A78B9-257B-4BDA-A335-5DCF7DDACD0D}" srcOrd="2" destOrd="0" presId="urn:microsoft.com/office/officeart/2018/2/layout/IconCircleList"/>
    <dgm:cxn modelId="{2337C66A-4F3C-4267-A26B-1B4122FB5984}" type="presParOf" srcId="{36145CF9-DAFD-4C25-AF27-CE95426E2451}" destId="{9CCF0DEB-B06C-4FB4-9392-75061D21AEAE}" srcOrd="3" destOrd="0" presId="urn:microsoft.com/office/officeart/2018/2/layout/IconCircleList"/>
    <dgm:cxn modelId="{E9FB7056-D58F-40B1-8DC1-8560E7E7707B}" type="presParOf" srcId="{7B0C0E41-2983-452A-B5CA-036A39EB5F7E}" destId="{37655679-661C-44DC-A4AB-3EC30474B4BD}" srcOrd="5" destOrd="0" presId="urn:microsoft.com/office/officeart/2018/2/layout/IconCircleList"/>
    <dgm:cxn modelId="{E2AD7C29-30BF-4554-9542-85041858BC23}" type="presParOf" srcId="{7B0C0E41-2983-452A-B5CA-036A39EB5F7E}" destId="{661E7B9E-3287-4114-B108-F75565CF56E6}" srcOrd="6" destOrd="0" presId="urn:microsoft.com/office/officeart/2018/2/layout/IconCircleList"/>
    <dgm:cxn modelId="{43885C06-F75C-46F7-8BA5-ED1DF3BCFFEF}" type="presParOf" srcId="{661E7B9E-3287-4114-B108-F75565CF56E6}" destId="{7E21EAF6-37CC-46B5-B778-DC09F8803587}" srcOrd="0" destOrd="0" presId="urn:microsoft.com/office/officeart/2018/2/layout/IconCircleList"/>
    <dgm:cxn modelId="{11852C28-7B12-48EA-A684-8254E7043F62}" type="presParOf" srcId="{661E7B9E-3287-4114-B108-F75565CF56E6}" destId="{C4824368-76B4-4458-856F-69E861420063}" srcOrd="1" destOrd="0" presId="urn:microsoft.com/office/officeart/2018/2/layout/IconCircleList"/>
    <dgm:cxn modelId="{D0A38784-8C0B-430A-A349-FD3C1DFE6437}" type="presParOf" srcId="{661E7B9E-3287-4114-B108-F75565CF56E6}" destId="{5989844E-3628-4344-8A2F-920786F92B41}" srcOrd="2" destOrd="0" presId="urn:microsoft.com/office/officeart/2018/2/layout/IconCircleList"/>
    <dgm:cxn modelId="{61C2612E-B354-4887-BD79-BB2C2EDB048E}" type="presParOf" srcId="{661E7B9E-3287-4114-B108-F75565CF56E6}" destId="{3F552499-725C-419F-8416-950B6892772C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F9EAC82-EF42-4C6B-8796-E573DD5369C0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F150D7E-9009-46E1-BC27-38801C5E84E7}">
      <dgm:prSet phldrT="[Text]" custT="1"/>
      <dgm:spPr>
        <a:solidFill>
          <a:schemeClr val="bg2"/>
        </a:solidFill>
        <a:ln>
          <a:solidFill>
            <a:srgbClr val="004A80"/>
          </a:solidFill>
        </a:ln>
      </dgm:spPr>
      <dgm:t>
        <a:bodyPr/>
        <a:lstStyle/>
        <a:p>
          <a:r>
            <a:rPr lang="en-US" sz="2400" dirty="0">
              <a:solidFill>
                <a:srgbClr val="004A80"/>
              </a:solidFill>
              <a:latin typeface="Arial" panose="020B0604020202020204" pitchFamily="34" charset="0"/>
              <a:cs typeface="Arial" panose="020B0604020202020204" pitchFamily="34" charset="0"/>
            </a:rPr>
            <a:t>Business Leaders</a:t>
          </a:r>
        </a:p>
      </dgm:t>
    </dgm:pt>
    <dgm:pt modelId="{AAF6EF52-ECCD-400C-90D6-8DAD79D87EB4}" type="parTrans" cxnId="{17E45F6D-F255-40AF-979B-EDCB59DE7D89}">
      <dgm:prSet/>
      <dgm:spPr/>
      <dgm:t>
        <a:bodyPr/>
        <a:lstStyle/>
        <a:p>
          <a:endParaRPr lang="en-US"/>
        </a:p>
      </dgm:t>
    </dgm:pt>
    <dgm:pt modelId="{7B4D1B26-DEFB-401E-97EB-B74A1B8192E3}" type="sibTrans" cxnId="{17E45F6D-F255-40AF-979B-EDCB59DE7D89}">
      <dgm:prSet/>
      <dgm:spPr/>
      <dgm:t>
        <a:bodyPr/>
        <a:lstStyle/>
        <a:p>
          <a:endParaRPr lang="en-US"/>
        </a:p>
      </dgm:t>
    </dgm:pt>
    <dgm:pt modelId="{DF65E481-2F28-4A27-A36B-E8B7CDB33775}">
      <dgm:prSet phldrT="[Text]" custT="1"/>
      <dgm:spPr>
        <a:solidFill>
          <a:schemeClr val="bg2"/>
        </a:solidFill>
        <a:ln>
          <a:solidFill>
            <a:srgbClr val="004A80"/>
          </a:solidFill>
        </a:ln>
      </dgm:spPr>
      <dgm:t>
        <a:bodyPr/>
        <a:lstStyle/>
        <a:p>
          <a:r>
            <a:rPr lang="en-US" sz="2400" dirty="0">
              <a:solidFill>
                <a:srgbClr val="004A80"/>
              </a:solidFill>
              <a:latin typeface="Arial" panose="020B0604020202020204" pitchFamily="34" charset="0"/>
              <a:cs typeface="Arial" panose="020B0604020202020204" pitchFamily="34" charset="0"/>
            </a:rPr>
            <a:t>SWATT Partners</a:t>
          </a:r>
        </a:p>
      </dgm:t>
    </dgm:pt>
    <dgm:pt modelId="{D7728480-78E3-4342-A55B-800415E32B43}" type="parTrans" cxnId="{31D59417-F3EC-4561-8B00-64524FA5D48C}">
      <dgm:prSet/>
      <dgm:spPr/>
      <dgm:t>
        <a:bodyPr/>
        <a:lstStyle/>
        <a:p>
          <a:endParaRPr lang="en-US"/>
        </a:p>
      </dgm:t>
    </dgm:pt>
    <dgm:pt modelId="{40BB0034-E564-48F2-A272-7AC0FBE82293}" type="sibTrans" cxnId="{31D59417-F3EC-4561-8B00-64524FA5D48C}">
      <dgm:prSet/>
      <dgm:spPr/>
      <dgm:t>
        <a:bodyPr/>
        <a:lstStyle/>
        <a:p>
          <a:endParaRPr lang="en-US"/>
        </a:p>
      </dgm:t>
    </dgm:pt>
    <dgm:pt modelId="{6F040A1F-FD96-4250-A157-54CEAD22FC96}">
      <dgm:prSet phldrT="[Text]" custT="1"/>
      <dgm:spPr>
        <a:solidFill>
          <a:schemeClr val="bg2"/>
        </a:solidFill>
        <a:ln>
          <a:solidFill>
            <a:srgbClr val="004A80"/>
          </a:solidFill>
        </a:ln>
      </dgm:spPr>
      <dgm:t>
        <a:bodyPr/>
        <a:lstStyle/>
        <a:p>
          <a:r>
            <a:rPr lang="en-US" sz="2400" dirty="0">
              <a:solidFill>
                <a:srgbClr val="004A80"/>
              </a:solidFill>
              <a:latin typeface="Arial" panose="020B0604020202020204" pitchFamily="34" charset="0"/>
              <a:cs typeface="Arial" panose="020B0604020202020204" pitchFamily="34" charset="0"/>
            </a:rPr>
            <a:t>State Legislators </a:t>
          </a:r>
        </a:p>
      </dgm:t>
    </dgm:pt>
    <dgm:pt modelId="{075793ED-A602-4B71-B10E-64F29337CDB3}" type="parTrans" cxnId="{C3281710-1449-411A-9BE7-A1BB99BE14E8}">
      <dgm:prSet/>
      <dgm:spPr/>
      <dgm:t>
        <a:bodyPr/>
        <a:lstStyle/>
        <a:p>
          <a:endParaRPr lang="en-US"/>
        </a:p>
      </dgm:t>
    </dgm:pt>
    <dgm:pt modelId="{6644B8D2-3412-43F1-A384-84F5BA957D6C}" type="sibTrans" cxnId="{C3281710-1449-411A-9BE7-A1BB99BE14E8}">
      <dgm:prSet/>
      <dgm:spPr/>
      <dgm:t>
        <a:bodyPr/>
        <a:lstStyle/>
        <a:p>
          <a:endParaRPr lang="en-US"/>
        </a:p>
      </dgm:t>
    </dgm:pt>
    <dgm:pt modelId="{F8968BC6-F557-45D9-9E0F-D88E2AF69A71}">
      <dgm:prSet phldrT="[Text]" custT="1"/>
      <dgm:spPr>
        <a:solidFill>
          <a:schemeClr val="bg2"/>
        </a:solidFill>
        <a:ln>
          <a:solidFill>
            <a:srgbClr val="004A80"/>
          </a:solidFill>
        </a:ln>
      </dgm:spPr>
      <dgm:t>
        <a:bodyPr/>
        <a:lstStyle/>
        <a:p>
          <a:r>
            <a:rPr lang="en-US" sz="2400" dirty="0">
              <a:solidFill>
                <a:srgbClr val="004A80"/>
              </a:solidFill>
              <a:latin typeface="Arial" panose="020B0604020202020204" pitchFamily="34" charset="0"/>
              <a:cs typeface="Arial" panose="020B0604020202020204" pitchFamily="34" charset="0"/>
            </a:rPr>
            <a:t>Local and Regional Partners</a:t>
          </a:r>
        </a:p>
      </dgm:t>
    </dgm:pt>
    <dgm:pt modelId="{6BB3B357-3D8B-486F-8C28-97059F6C3C39}" type="parTrans" cxnId="{1C79687D-7933-4B1E-96F3-F12180CAA0E4}">
      <dgm:prSet/>
      <dgm:spPr/>
      <dgm:t>
        <a:bodyPr/>
        <a:lstStyle/>
        <a:p>
          <a:endParaRPr lang="en-US"/>
        </a:p>
      </dgm:t>
    </dgm:pt>
    <dgm:pt modelId="{E9650A87-2D74-4766-950D-755210372D66}" type="sibTrans" cxnId="{1C79687D-7933-4B1E-96F3-F12180CAA0E4}">
      <dgm:prSet/>
      <dgm:spPr/>
      <dgm:t>
        <a:bodyPr/>
        <a:lstStyle/>
        <a:p>
          <a:endParaRPr lang="en-US"/>
        </a:p>
      </dgm:t>
    </dgm:pt>
    <dgm:pt modelId="{58932191-3D5F-43CE-B4CB-E52B828BA25A}" type="pres">
      <dgm:prSet presAssocID="{2F9EAC82-EF42-4C6B-8796-E573DD5369C0}" presName="compositeShape" presStyleCnt="0">
        <dgm:presLayoutVars>
          <dgm:chMax val="7"/>
          <dgm:dir/>
          <dgm:resizeHandles val="exact"/>
        </dgm:presLayoutVars>
      </dgm:prSet>
      <dgm:spPr/>
    </dgm:pt>
    <dgm:pt modelId="{E02CB14D-FA39-4DA2-95B8-80C6BE40F9AB}" type="pres">
      <dgm:prSet presAssocID="{2F9EAC82-EF42-4C6B-8796-E573DD5369C0}" presName="wedge1" presStyleLbl="node1" presStyleIdx="0" presStyleCnt="4"/>
      <dgm:spPr/>
    </dgm:pt>
    <dgm:pt modelId="{B95C35A1-538C-4747-B926-F875EA432C75}" type="pres">
      <dgm:prSet presAssocID="{2F9EAC82-EF42-4C6B-8796-E573DD5369C0}" presName="dummy1a" presStyleCnt="0"/>
      <dgm:spPr/>
    </dgm:pt>
    <dgm:pt modelId="{2FC66116-C82E-4A0C-944C-CF4D280A2E8E}" type="pres">
      <dgm:prSet presAssocID="{2F9EAC82-EF42-4C6B-8796-E573DD5369C0}" presName="dummy1b" presStyleCnt="0"/>
      <dgm:spPr/>
    </dgm:pt>
    <dgm:pt modelId="{E7ABEFAF-95F0-42FD-AAE1-95A1AC2BF309}" type="pres">
      <dgm:prSet presAssocID="{2F9EAC82-EF42-4C6B-8796-E573DD5369C0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F82EA52F-CD26-41E5-90AA-6976D747D786}" type="pres">
      <dgm:prSet presAssocID="{2F9EAC82-EF42-4C6B-8796-E573DD5369C0}" presName="wedge2" presStyleLbl="node1" presStyleIdx="1" presStyleCnt="4"/>
      <dgm:spPr/>
    </dgm:pt>
    <dgm:pt modelId="{E0306AFA-7276-401D-ACAC-92BFFBDB3F2A}" type="pres">
      <dgm:prSet presAssocID="{2F9EAC82-EF42-4C6B-8796-E573DD5369C0}" presName="dummy2a" presStyleCnt="0"/>
      <dgm:spPr/>
    </dgm:pt>
    <dgm:pt modelId="{989EFDF7-5905-4890-9420-A7DEB2480310}" type="pres">
      <dgm:prSet presAssocID="{2F9EAC82-EF42-4C6B-8796-E573DD5369C0}" presName="dummy2b" presStyleCnt="0"/>
      <dgm:spPr/>
    </dgm:pt>
    <dgm:pt modelId="{133CEAB3-773C-417A-ABB2-9BB7CCF71281}" type="pres">
      <dgm:prSet presAssocID="{2F9EAC82-EF42-4C6B-8796-E573DD5369C0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88F173FE-7749-45CA-A2F0-DDCF800FEA79}" type="pres">
      <dgm:prSet presAssocID="{2F9EAC82-EF42-4C6B-8796-E573DD5369C0}" presName="wedge3" presStyleLbl="node1" presStyleIdx="2" presStyleCnt="4"/>
      <dgm:spPr/>
    </dgm:pt>
    <dgm:pt modelId="{925BF8EC-BDAD-483F-AA33-A64F76F05676}" type="pres">
      <dgm:prSet presAssocID="{2F9EAC82-EF42-4C6B-8796-E573DD5369C0}" presName="dummy3a" presStyleCnt="0"/>
      <dgm:spPr/>
    </dgm:pt>
    <dgm:pt modelId="{AC2E59F9-936C-49CC-B7F5-DCB99A9ADBEC}" type="pres">
      <dgm:prSet presAssocID="{2F9EAC82-EF42-4C6B-8796-E573DD5369C0}" presName="dummy3b" presStyleCnt="0"/>
      <dgm:spPr/>
    </dgm:pt>
    <dgm:pt modelId="{562CD140-B946-4D35-B2AB-CE163555641B}" type="pres">
      <dgm:prSet presAssocID="{2F9EAC82-EF42-4C6B-8796-E573DD5369C0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223706CC-6DFD-4B05-AD8C-A97246D17C02}" type="pres">
      <dgm:prSet presAssocID="{2F9EAC82-EF42-4C6B-8796-E573DD5369C0}" presName="wedge4" presStyleLbl="node1" presStyleIdx="3" presStyleCnt="4"/>
      <dgm:spPr/>
    </dgm:pt>
    <dgm:pt modelId="{E297F2B1-712D-419A-9D14-831270AE422C}" type="pres">
      <dgm:prSet presAssocID="{2F9EAC82-EF42-4C6B-8796-E573DD5369C0}" presName="dummy4a" presStyleCnt="0"/>
      <dgm:spPr/>
    </dgm:pt>
    <dgm:pt modelId="{87DBE239-A85A-4CB4-B592-211DD74C930B}" type="pres">
      <dgm:prSet presAssocID="{2F9EAC82-EF42-4C6B-8796-E573DD5369C0}" presName="dummy4b" presStyleCnt="0"/>
      <dgm:spPr/>
    </dgm:pt>
    <dgm:pt modelId="{031A1463-ECD9-45BF-8464-AF4AA1805E74}" type="pres">
      <dgm:prSet presAssocID="{2F9EAC82-EF42-4C6B-8796-E573DD5369C0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DC9C984F-353F-408F-B5B7-947C6A296A27}" type="pres">
      <dgm:prSet presAssocID="{7B4D1B26-DEFB-401E-97EB-B74A1B8192E3}" presName="arrowWedge1" presStyleLbl="fgSibTrans2D1" presStyleIdx="0" presStyleCnt="4"/>
      <dgm:spPr>
        <a:solidFill>
          <a:srgbClr val="004A80"/>
        </a:solidFill>
      </dgm:spPr>
    </dgm:pt>
    <dgm:pt modelId="{4D25558F-37B8-444D-9F4C-BEE408B55F1E}" type="pres">
      <dgm:prSet presAssocID="{40BB0034-E564-48F2-A272-7AC0FBE82293}" presName="arrowWedge2" presStyleLbl="fgSibTrans2D1" presStyleIdx="1" presStyleCnt="4"/>
      <dgm:spPr>
        <a:solidFill>
          <a:srgbClr val="004A80"/>
        </a:solidFill>
      </dgm:spPr>
    </dgm:pt>
    <dgm:pt modelId="{9C19CCE5-A50E-421F-BFFA-06064A79582F}" type="pres">
      <dgm:prSet presAssocID="{6644B8D2-3412-43F1-A384-84F5BA957D6C}" presName="arrowWedge3" presStyleLbl="fgSibTrans2D1" presStyleIdx="2" presStyleCnt="4"/>
      <dgm:spPr>
        <a:solidFill>
          <a:srgbClr val="004A80"/>
        </a:solidFill>
      </dgm:spPr>
    </dgm:pt>
    <dgm:pt modelId="{486DADDC-89D5-4A77-9C94-6722F3766E5C}" type="pres">
      <dgm:prSet presAssocID="{E9650A87-2D74-4766-950D-755210372D66}" presName="arrowWedge4" presStyleLbl="fgSibTrans2D1" presStyleIdx="3" presStyleCnt="4"/>
      <dgm:spPr>
        <a:solidFill>
          <a:srgbClr val="004A80"/>
        </a:solidFill>
      </dgm:spPr>
    </dgm:pt>
  </dgm:ptLst>
  <dgm:cxnLst>
    <dgm:cxn modelId="{C3281710-1449-411A-9BE7-A1BB99BE14E8}" srcId="{2F9EAC82-EF42-4C6B-8796-E573DD5369C0}" destId="{6F040A1F-FD96-4250-A157-54CEAD22FC96}" srcOrd="2" destOrd="0" parTransId="{075793ED-A602-4B71-B10E-64F29337CDB3}" sibTransId="{6644B8D2-3412-43F1-A384-84F5BA957D6C}"/>
    <dgm:cxn modelId="{991DEB10-FE83-4ACA-B610-3AC4BA934DF8}" type="presOf" srcId="{3F150D7E-9009-46E1-BC27-38801C5E84E7}" destId="{E02CB14D-FA39-4DA2-95B8-80C6BE40F9AB}" srcOrd="0" destOrd="0" presId="urn:microsoft.com/office/officeart/2005/8/layout/cycle8"/>
    <dgm:cxn modelId="{31D59417-F3EC-4561-8B00-64524FA5D48C}" srcId="{2F9EAC82-EF42-4C6B-8796-E573DD5369C0}" destId="{DF65E481-2F28-4A27-A36B-E8B7CDB33775}" srcOrd="1" destOrd="0" parTransId="{D7728480-78E3-4342-A55B-800415E32B43}" sibTransId="{40BB0034-E564-48F2-A272-7AC0FBE82293}"/>
    <dgm:cxn modelId="{49151131-61C5-463D-84D8-6F59E077AA09}" type="presOf" srcId="{6F040A1F-FD96-4250-A157-54CEAD22FC96}" destId="{88F173FE-7749-45CA-A2F0-DDCF800FEA79}" srcOrd="0" destOrd="0" presId="urn:microsoft.com/office/officeart/2005/8/layout/cycle8"/>
    <dgm:cxn modelId="{17E45F6D-F255-40AF-979B-EDCB59DE7D89}" srcId="{2F9EAC82-EF42-4C6B-8796-E573DD5369C0}" destId="{3F150D7E-9009-46E1-BC27-38801C5E84E7}" srcOrd="0" destOrd="0" parTransId="{AAF6EF52-ECCD-400C-90D6-8DAD79D87EB4}" sibTransId="{7B4D1B26-DEFB-401E-97EB-B74A1B8192E3}"/>
    <dgm:cxn modelId="{BC0C4953-260F-4740-989F-6778151B4552}" type="presOf" srcId="{3F150D7E-9009-46E1-BC27-38801C5E84E7}" destId="{E7ABEFAF-95F0-42FD-AAE1-95A1AC2BF309}" srcOrd="1" destOrd="0" presId="urn:microsoft.com/office/officeart/2005/8/layout/cycle8"/>
    <dgm:cxn modelId="{19732375-4947-4FAA-B67F-E8AE257BDEDE}" type="presOf" srcId="{F8968BC6-F557-45D9-9E0F-D88E2AF69A71}" destId="{223706CC-6DFD-4B05-AD8C-A97246D17C02}" srcOrd="0" destOrd="0" presId="urn:microsoft.com/office/officeart/2005/8/layout/cycle8"/>
    <dgm:cxn modelId="{1C79687D-7933-4B1E-96F3-F12180CAA0E4}" srcId="{2F9EAC82-EF42-4C6B-8796-E573DD5369C0}" destId="{F8968BC6-F557-45D9-9E0F-D88E2AF69A71}" srcOrd="3" destOrd="0" parTransId="{6BB3B357-3D8B-486F-8C28-97059F6C3C39}" sibTransId="{E9650A87-2D74-4766-950D-755210372D66}"/>
    <dgm:cxn modelId="{1EB30BA8-C3E4-462B-B187-B9A6FDBD0DD8}" type="presOf" srcId="{2F9EAC82-EF42-4C6B-8796-E573DD5369C0}" destId="{58932191-3D5F-43CE-B4CB-E52B828BA25A}" srcOrd="0" destOrd="0" presId="urn:microsoft.com/office/officeart/2005/8/layout/cycle8"/>
    <dgm:cxn modelId="{75B603BA-1A6D-488F-B4F2-8A8F2D5DE454}" type="presOf" srcId="{6F040A1F-FD96-4250-A157-54CEAD22FC96}" destId="{562CD140-B946-4D35-B2AB-CE163555641B}" srcOrd="1" destOrd="0" presId="urn:microsoft.com/office/officeart/2005/8/layout/cycle8"/>
    <dgm:cxn modelId="{233465C1-3C91-4684-AF4E-D982B544699B}" type="presOf" srcId="{F8968BC6-F557-45D9-9E0F-D88E2AF69A71}" destId="{031A1463-ECD9-45BF-8464-AF4AA1805E74}" srcOrd="1" destOrd="0" presId="urn:microsoft.com/office/officeart/2005/8/layout/cycle8"/>
    <dgm:cxn modelId="{5639FCC5-3D53-4FE7-9AF0-12113AE8EEB9}" type="presOf" srcId="{DF65E481-2F28-4A27-A36B-E8B7CDB33775}" destId="{F82EA52F-CD26-41E5-90AA-6976D747D786}" srcOrd="0" destOrd="0" presId="urn:microsoft.com/office/officeart/2005/8/layout/cycle8"/>
    <dgm:cxn modelId="{D3E6C5FD-AC90-4DBF-BF68-EBA1385908F1}" type="presOf" srcId="{DF65E481-2F28-4A27-A36B-E8B7CDB33775}" destId="{133CEAB3-773C-417A-ABB2-9BB7CCF71281}" srcOrd="1" destOrd="0" presId="urn:microsoft.com/office/officeart/2005/8/layout/cycle8"/>
    <dgm:cxn modelId="{95B84075-04DB-4B95-A7B8-D7FC92475807}" type="presParOf" srcId="{58932191-3D5F-43CE-B4CB-E52B828BA25A}" destId="{E02CB14D-FA39-4DA2-95B8-80C6BE40F9AB}" srcOrd="0" destOrd="0" presId="urn:microsoft.com/office/officeart/2005/8/layout/cycle8"/>
    <dgm:cxn modelId="{5727105D-E44B-45F7-831E-AF681CA3FD95}" type="presParOf" srcId="{58932191-3D5F-43CE-B4CB-E52B828BA25A}" destId="{B95C35A1-538C-4747-B926-F875EA432C75}" srcOrd="1" destOrd="0" presId="urn:microsoft.com/office/officeart/2005/8/layout/cycle8"/>
    <dgm:cxn modelId="{ACD5BB52-E589-43FB-B8BC-E130F528D464}" type="presParOf" srcId="{58932191-3D5F-43CE-B4CB-E52B828BA25A}" destId="{2FC66116-C82E-4A0C-944C-CF4D280A2E8E}" srcOrd="2" destOrd="0" presId="urn:microsoft.com/office/officeart/2005/8/layout/cycle8"/>
    <dgm:cxn modelId="{832ED1A8-E7C4-4745-8418-1CC2896470AF}" type="presParOf" srcId="{58932191-3D5F-43CE-B4CB-E52B828BA25A}" destId="{E7ABEFAF-95F0-42FD-AAE1-95A1AC2BF309}" srcOrd="3" destOrd="0" presId="urn:microsoft.com/office/officeart/2005/8/layout/cycle8"/>
    <dgm:cxn modelId="{DA1A4418-1C33-4BBE-B104-6B7CA25B8746}" type="presParOf" srcId="{58932191-3D5F-43CE-B4CB-E52B828BA25A}" destId="{F82EA52F-CD26-41E5-90AA-6976D747D786}" srcOrd="4" destOrd="0" presId="urn:microsoft.com/office/officeart/2005/8/layout/cycle8"/>
    <dgm:cxn modelId="{88DC665E-041D-428D-9893-9E640BFA7AEC}" type="presParOf" srcId="{58932191-3D5F-43CE-B4CB-E52B828BA25A}" destId="{E0306AFA-7276-401D-ACAC-92BFFBDB3F2A}" srcOrd="5" destOrd="0" presId="urn:microsoft.com/office/officeart/2005/8/layout/cycle8"/>
    <dgm:cxn modelId="{BBA00049-9FD8-4F88-8566-9CAE78CF29DB}" type="presParOf" srcId="{58932191-3D5F-43CE-B4CB-E52B828BA25A}" destId="{989EFDF7-5905-4890-9420-A7DEB2480310}" srcOrd="6" destOrd="0" presId="urn:microsoft.com/office/officeart/2005/8/layout/cycle8"/>
    <dgm:cxn modelId="{95F94944-FBBB-4785-B6CD-E0D425BF4673}" type="presParOf" srcId="{58932191-3D5F-43CE-B4CB-E52B828BA25A}" destId="{133CEAB3-773C-417A-ABB2-9BB7CCF71281}" srcOrd="7" destOrd="0" presId="urn:microsoft.com/office/officeart/2005/8/layout/cycle8"/>
    <dgm:cxn modelId="{3328B713-2732-4608-A8FC-A0A527574C42}" type="presParOf" srcId="{58932191-3D5F-43CE-B4CB-E52B828BA25A}" destId="{88F173FE-7749-45CA-A2F0-DDCF800FEA79}" srcOrd="8" destOrd="0" presId="urn:microsoft.com/office/officeart/2005/8/layout/cycle8"/>
    <dgm:cxn modelId="{5278A80A-064C-4467-8B57-EBD232EAC0A2}" type="presParOf" srcId="{58932191-3D5F-43CE-B4CB-E52B828BA25A}" destId="{925BF8EC-BDAD-483F-AA33-A64F76F05676}" srcOrd="9" destOrd="0" presId="urn:microsoft.com/office/officeart/2005/8/layout/cycle8"/>
    <dgm:cxn modelId="{FAD4CDD5-562E-4A9A-BB73-ABD345345A4A}" type="presParOf" srcId="{58932191-3D5F-43CE-B4CB-E52B828BA25A}" destId="{AC2E59F9-936C-49CC-B7F5-DCB99A9ADBEC}" srcOrd="10" destOrd="0" presId="urn:microsoft.com/office/officeart/2005/8/layout/cycle8"/>
    <dgm:cxn modelId="{7E768D4C-EE77-42A7-9143-A7F0E501EC14}" type="presParOf" srcId="{58932191-3D5F-43CE-B4CB-E52B828BA25A}" destId="{562CD140-B946-4D35-B2AB-CE163555641B}" srcOrd="11" destOrd="0" presId="urn:microsoft.com/office/officeart/2005/8/layout/cycle8"/>
    <dgm:cxn modelId="{490DE92F-1CF3-4F12-A65B-47A7135667B4}" type="presParOf" srcId="{58932191-3D5F-43CE-B4CB-E52B828BA25A}" destId="{223706CC-6DFD-4B05-AD8C-A97246D17C02}" srcOrd="12" destOrd="0" presId="urn:microsoft.com/office/officeart/2005/8/layout/cycle8"/>
    <dgm:cxn modelId="{99322A48-068B-4933-B270-B9BCBC2F0003}" type="presParOf" srcId="{58932191-3D5F-43CE-B4CB-E52B828BA25A}" destId="{E297F2B1-712D-419A-9D14-831270AE422C}" srcOrd="13" destOrd="0" presId="urn:microsoft.com/office/officeart/2005/8/layout/cycle8"/>
    <dgm:cxn modelId="{CC579E0E-E461-4B75-B751-E9F498A33369}" type="presParOf" srcId="{58932191-3D5F-43CE-B4CB-E52B828BA25A}" destId="{87DBE239-A85A-4CB4-B592-211DD74C930B}" srcOrd="14" destOrd="0" presId="urn:microsoft.com/office/officeart/2005/8/layout/cycle8"/>
    <dgm:cxn modelId="{CC5C5AF4-089D-47B9-B7CC-9B92BC9EE4F4}" type="presParOf" srcId="{58932191-3D5F-43CE-B4CB-E52B828BA25A}" destId="{031A1463-ECD9-45BF-8464-AF4AA1805E74}" srcOrd="15" destOrd="0" presId="urn:microsoft.com/office/officeart/2005/8/layout/cycle8"/>
    <dgm:cxn modelId="{20AC1A3E-EF4B-43CC-9222-75BB26DF96F1}" type="presParOf" srcId="{58932191-3D5F-43CE-B4CB-E52B828BA25A}" destId="{DC9C984F-353F-408F-B5B7-947C6A296A27}" srcOrd="16" destOrd="0" presId="urn:microsoft.com/office/officeart/2005/8/layout/cycle8"/>
    <dgm:cxn modelId="{44F381F7-E5F1-42D2-9AF4-12C46D908ECA}" type="presParOf" srcId="{58932191-3D5F-43CE-B4CB-E52B828BA25A}" destId="{4D25558F-37B8-444D-9F4C-BEE408B55F1E}" srcOrd="17" destOrd="0" presId="urn:microsoft.com/office/officeart/2005/8/layout/cycle8"/>
    <dgm:cxn modelId="{1D8811C1-6D2A-4764-AADC-8FA793297C36}" type="presParOf" srcId="{58932191-3D5F-43CE-B4CB-E52B828BA25A}" destId="{9C19CCE5-A50E-421F-BFFA-06064A79582F}" srcOrd="18" destOrd="0" presId="urn:microsoft.com/office/officeart/2005/8/layout/cycle8"/>
    <dgm:cxn modelId="{B5F84D51-3A25-4D42-98C4-14B51638CC69}" type="presParOf" srcId="{58932191-3D5F-43CE-B4CB-E52B828BA25A}" destId="{486DADDC-89D5-4A77-9C94-6722F3766E5C}" srcOrd="1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7941AA-3BE3-47BC-9684-1A3F20E6FF71}">
      <dsp:nvSpPr>
        <dsp:cNvPr id="0" name=""/>
        <dsp:cNvSpPr/>
      </dsp:nvSpPr>
      <dsp:spPr>
        <a:xfrm>
          <a:off x="7555849" y="595784"/>
          <a:ext cx="2590215" cy="2590695"/>
        </a:xfrm>
        <a:prstGeom prst="ellipse">
          <a:avLst/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AF3E88-C940-43B1-A28C-C73F88E5B10C}">
      <dsp:nvSpPr>
        <dsp:cNvPr id="0" name=""/>
        <dsp:cNvSpPr/>
      </dsp:nvSpPr>
      <dsp:spPr>
        <a:xfrm>
          <a:off x="7641908" y="682156"/>
          <a:ext cx="2418209" cy="241795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4A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>
              <a:solidFill>
                <a:srgbClr val="004A80"/>
              </a:solidFill>
              <a:latin typeface="Arial" panose="020B0604020202020204" pitchFamily="34" charset="0"/>
              <a:cs typeface="Arial" panose="020B0604020202020204" pitchFamily="34" charset="0"/>
            </a:rPr>
            <a:t>What</a:t>
          </a:r>
          <a:endParaRPr lang="en-US" sz="6000" kern="1200" dirty="0">
            <a:solidFill>
              <a:srgbClr val="004A8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987608" y="1027642"/>
        <a:ext cx="1726810" cy="1726978"/>
      </dsp:txXfrm>
    </dsp:sp>
    <dsp:sp modelId="{93DAA5A0-CE87-40EC-BA21-91BB7B391F1D}">
      <dsp:nvSpPr>
        <dsp:cNvPr id="0" name=""/>
        <dsp:cNvSpPr/>
      </dsp:nvSpPr>
      <dsp:spPr>
        <a:xfrm>
          <a:off x="4635978" y="3282197"/>
          <a:ext cx="2418209" cy="14201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1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endParaRPr lang="en-US" sz="20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635978" y="3282197"/>
        <a:ext cx="2418209" cy="1420131"/>
      </dsp:txXfrm>
    </dsp:sp>
    <dsp:sp modelId="{3E940130-6C0C-4E94-8954-5762D044E8A5}">
      <dsp:nvSpPr>
        <dsp:cNvPr id="0" name=""/>
        <dsp:cNvSpPr/>
      </dsp:nvSpPr>
      <dsp:spPr>
        <a:xfrm rot="2700000">
          <a:off x="4500030" y="598916"/>
          <a:ext cx="2583977" cy="2583977"/>
        </a:xfrm>
        <a:prstGeom prst="teardrop">
          <a:avLst>
            <a:gd name="adj" fmla="val 100000"/>
          </a:avLst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029557-EC3C-41FB-85DD-DBA37E732422}">
      <dsp:nvSpPr>
        <dsp:cNvPr id="0" name=""/>
        <dsp:cNvSpPr/>
      </dsp:nvSpPr>
      <dsp:spPr>
        <a:xfrm>
          <a:off x="4582914" y="682156"/>
          <a:ext cx="2418209" cy="241795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4A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b="0" kern="1200" dirty="0">
              <a:solidFill>
                <a:srgbClr val="004A80"/>
              </a:solidFill>
              <a:latin typeface="Arial" panose="020B0604020202020204" pitchFamily="34" charset="0"/>
              <a:cs typeface="Arial" panose="020B0604020202020204" pitchFamily="34" charset="0"/>
            </a:rPr>
            <a:t>How</a:t>
          </a:r>
          <a:endParaRPr lang="en-US" sz="6500" b="0" kern="1200" dirty="0">
            <a:solidFill>
              <a:srgbClr val="004A8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928614" y="1027642"/>
        <a:ext cx="1726810" cy="1726978"/>
      </dsp:txXfrm>
    </dsp:sp>
    <dsp:sp modelId="{58977844-7A83-4731-A14F-AA7397A244B7}">
      <dsp:nvSpPr>
        <dsp:cNvPr id="0" name=""/>
        <dsp:cNvSpPr/>
      </dsp:nvSpPr>
      <dsp:spPr>
        <a:xfrm>
          <a:off x="7380420" y="3282197"/>
          <a:ext cx="2418209" cy="14201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1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endParaRPr lang="en-US" sz="20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380420" y="3282197"/>
        <a:ext cx="2418209" cy="1420131"/>
      </dsp:txXfrm>
    </dsp:sp>
    <dsp:sp modelId="{72C8989E-6643-402C-812A-2658535239C5}">
      <dsp:nvSpPr>
        <dsp:cNvPr id="0" name=""/>
        <dsp:cNvSpPr/>
      </dsp:nvSpPr>
      <dsp:spPr>
        <a:xfrm rot="2700000">
          <a:off x="1445333" y="598916"/>
          <a:ext cx="2583977" cy="2583977"/>
        </a:xfrm>
        <a:prstGeom prst="teardrop">
          <a:avLst>
            <a:gd name="adj" fmla="val 100000"/>
          </a:avLst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3FE9BD-7839-422D-8E99-9887A9505B3C}">
      <dsp:nvSpPr>
        <dsp:cNvPr id="0" name=""/>
        <dsp:cNvSpPr/>
      </dsp:nvSpPr>
      <dsp:spPr>
        <a:xfrm>
          <a:off x="1534705" y="682156"/>
          <a:ext cx="2418209" cy="241795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4A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b="0" kern="1200" dirty="0">
              <a:solidFill>
                <a:srgbClr val="004A80"/>
              </a:solidFill>
              <a:latin typeface="Arial" panose="020B0604020202020204" pitchFamily="34" charset="0"/>
              <a:cs typeface="Arial" panose="020B0604020202020204" pitchFamily="34" charset="0"/>
            </a:rPr>
            <a:t>Why</a:t>
          </a:r>
          <a:endParaRPr lang="en-US" sz="6500" b="0" kern="1200" dirty="0">
            <a:solidFill>
              <a:srgbClr val="004A8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80405" y="1027642"/>
        <a:ext cx="1726810" cy="1726978"/>
      </dsp:txXfrm>
    </dsp:sp>
    <dsp:sp modelId="{6ADFC907-80AC-47E2-B77C-16A2223D6D34}">
      <dsp:nvSpPr>
        <dsp:cNvPr id="0" name=""/>
        <dsp:cNvSpPr/>
      </dsp:nvSpPr>
      <dsp:spPr>
        <a:xfrm>
          <a:off x="1893011" y="3293128"/>
          <a:ext cx="2418209" cy="14201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1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endParaRPr 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93011" y="3293128"/>
        <a:ext cx="2418209" cy="14201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C543C4-8694-4837-B2FB-0ACF085B7689}">
      <dsp:nvSpPr>
        <dsp:cNvPr id="0" name=""/>
        <dsp:cNvSpPr/>
      </dsp:nvSpPr>
      <dsp:spPr>
        <a:xfrm>
          <a:off x="276526" y="582624"/>
          <a:ext cx="1369045" cy="1369045"/>
        </a:xfrm>
        <a:prstGeom prst="ellipse">
          <a:avLst/>
        </a:prstGeom>
        <a:solidFill>
          <a:schemeClr val="tx2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319A39-61F4-4F23-92B1-202F464F8877}">
      <dsp:nvSpPr>
        <dsp:cNvPr id="0" name=""/>
        <dsp:cNvSpPr/>
      </dsp:nvSpPr>
      <dsp:spPr>
        <a:xfrm>
          <a:off x="564025" y="870124"/>
          <a:ext cx="794046" cy="79404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533CBE-1DB9-4F96-A93D-A861FB29C13B}">
      <dsp:nvSpPr>
        <dsp:cNvPr id="0" name=""/>
        <dsp:cNvSpPr/>
      </dsp:nvSpPr>
      <dsp:spPr>
        <a:xfrm>
          <a:off x="1938938" y="582624"/>
          <a:ext cx="3227036" cy="13690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004A80"/>
              </a:solidFill>
              <a:latin typeface="Arial" panose="020B0604020202020204" pitchFamily="34" charset="0"/>
              <a:cs typeface="Arial" panose="020B0604020202020204" pitchFamily="34" charset="0"/>
            </a:rPr>
            <a:t>Business-centric:</a:t>
          </a:r>
          <a:r>
            <a:rPr lang="en-US" sz="2000" kern="1200" dirty="0">
              <a:solidFill>
                <a:srgbClr val="004A80"/>
              </a:solidFill>
              <a:latin typeface="Arial" panose="020B0604020202020204" pitchFamily="34" charset="0"/>
              <a:cs typeface="Arial" panose="020B0604020202020204" pitchFamily="34" charset="0"/>
            </a:rPr>
            <a:t> Adopt an industry-focused, data-driven approach to address workforce challenges.</a:t>
          </a:r>
        </a:p>
      </dsp:txBody>
      <dsp:txXfrm>
        <a:off x="1938938" y="582624"/>
        <a:ext cx="3227036" cy="1369045"/>
      </dsp:txXfrm>
    </dsp:sp>
    <dsp:sp modelId="{DF1CE5B3-A339-43CF-BA24-11145FA902CE}">
      <dsp:nvSpPr>
        <dsp:cNvPr id="0" name=""/>
        <dsp:cNvSpPr/>
      </dsp:nvSpPr>
      <dsp:spPr>
        <a:xfrm>
          <a:off x="5728261" y="582624"/>
          <a:ext cx="1369045" cy="1369045"/>
        </a:xfrm>
        <a:prstGeom prst="ellipse">
          <a:avLst/>
        </a:prstGeom>
        <a:solidFill>
          <a:schemeClr val="tx2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A18122-5CC7-4BDC-9E0E-C034FB497948}">
      <dsp:nvSpPr>
        <dsp:cNvPr id="0" name=""/>
        <dsp:cNvSpPr/>
      </dsp:nvSpPr>
      <dsp:spPr>
        <a:xfrm>
          <a:off x="6015761" y="870124"/>
          <a:ext cx="794046" cy="79404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A94006-8956-4AC7-88C2-23175417F035}">
      <dsp:nvSpPr>
        <dsp:cNvPr id="0" name=""/>
        <dsp:cNvSpPr/>
      </dsp:nvSpPr>
      <dsp:spPr>
        <a:xfrm>
          <a:off x="7390674" y="582624"/>
          <a:ext cx="3227036" cy="13690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baseline="0" dirty="0">
              <a:solidFill>
                <a:srgbClr val="004A80"/>
              </a:solidFill>
              <a:latin typeface="Arial" panose="020B0604020202020204" pitchFamily="34" charset="0"/>
              <a:cs typeface="Arial" panose="020B0604020202020204" pitchFamily="34" charset="0"/>
            </a:rPr>
            <a:t>Workforce Strategies:</a:t>
          </a:r>
          <a:r>
            <a:rPr lang="en-US" sz="2000" b="0" i="0" kern="1200" baseline="0" dirty="0">
              <a:solidFill>
                <a:srgbClr val="004A80"/>
              </a:solidFill>
              <a:latin typeface="Arial" panose="020B0604020202020204" pitchFamily="34" charset="0"/>
              <a:cs typeface="Arial" panose="020B0604020202020204" pitchFamily="34" charset="0"/>
            </a:rPr>
            <a:t> Deliver impactful solutions to companies tailored to industry demands.</a:t>
          </a:r>
          <a:endParaRPr lang="en-US" sz="2000" kern="1200" dirty="0">
            <a:solidFill>
              <a:srgbClr val="004A8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390674" y="582624"/>
        <a:ext cx="3227036" cy="1369045"/>
      </dsp:txXfrm>
    </dsp:sp>
    <dsp:sp modelId="{87ABF473-2F74-4229-ADFE-2EA9AED748F8}">
      <dsp:nvSpPr>
        <dsp:cNvPr id="0" name=""/>
        <dsp:cNvSpPr/>
      </dsp:nvSpPr>
      <dsp:spPr>
        <a:xfrm>
          <a:off x="276526" y="2362396"/>
          <a:ext cx="1369045" cy="1369045"/>
        </a:xfrm>
        <a:prstGeom prst="ellipse">
          <a:avLst/>
        </a:prstGeom>
        <a:solidFill>
          <a:schemeClr val="tx2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F5FC93-4D3F-4236-A96F-B42D4B4B13B1}">
      <dsp:nvSpPr>
        <dsp:cNvPr id="0" name=""/>
        <dsp:cNvSpPr/>
      </dsp:nvSpPr>
      <dsp:spPr>
        <a:xfrm>
          <a:off x="564025" y="2649948"/>
          <a:ext cx="794046" cy="79404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CF0DEB-B06C-4FB4-9392-75061D21AEAE}">
      <dsp:nvSpPr>
        <dsp:cNvPr id="0" name=""/>
        <dsp:cNvSpPr/>
      </dsp:nvSpPr>
      <dsp:spPr>
        <a:xfrm>
          <a:off x="1938938" y="2362396"/>
          <a:ext cx="3227036" cy="13690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baseline="0" dirty="0">
              <a:solidFill>
                <a:srgbClr val="004A80"/>
              </a:solidFill>
              <a:latin typeface="Arial" panose="020B0604020202020204" pitchFamily="34" charset="0"/>
              <a:cs typeface="Arial" panose="020B0604020202020204" pitchFamily="34" charset="0"/>
            </a:rPr>
            <a:t>Coordination:</a:t>
          </a:r>
          <a:r>
            <a:rPr lang="en-US" sz="2000" b="0" i="0" kern="1200" baseline="0" dirty="0">
              <a:solidFill>
                <a:srgbClr val="004A80"/>
              </a:solidFill>
              <a:latin typeface="Arial" panose="020B0604020202020204" pitchFamily="34" charset="0"/>
              <a:cs typeface="Arial" panose="020B0604020202020204" pitchFamily="34" charset="0"/>
            </a:rPr>
            <a:t> Improve communication and confidence among workforce entities.</a:t>
          </a:r>
          <a:endParaRPr lang="en-US" sz="2000" kern="1200" dirty="0">
            <a:solidFill>
              <a:srgbClr val="004A8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38938" y="2362396"/>
        <a:ext cx="3227036" cy="1369045"/>
      </dsp:txXfrm>
    </dsp:sp>
    <dsp:sp modelId="{7E21EAF6-37CC-46B5-B778-DC09F8803587}">
      <dsp:nvSpPr>
        <dsp:cNvPr id="0" name=""/>
        <dsp:cNvSpPr/>
      </dsp:nvSpPr>
      <dsp:spPr>
        <a:xfrm>
          <a:off x="5728261" y="2362450"/>
          <a:ext cx="1369045" cy="1369045"/>
        </a:xfrm>
        <a:prstGeom prst="ellipse">
          <a:avLst/>
        </a:prstGeom>
        <a:solidFill>
          <a:schemeClr val="tx2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824368-76B4-4458-856F-69E861420063}">
      <dsp:nvSpPr>
        <dsp:cNvPr id="0" name=""/>
        <dsp:cNvSpPr/>
      </dsp:nvSpPr>
      <dsp:spPr>
        <a:xfrm>
          <a:off x="6015761" y="2649948"/>
          <a:ext cx="794046" cy="79404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552499-725C-419F-8416-950B6892772C}">
      <dsp:nvSpPr>
        <dsp:cNvPr id="0" name=""/>
        <dsp:cNvSpPr/>
      </dsp:nvSpPr>
      <dsp:spPr>
        <a:xfrm>
          <a:off x="7390674" y="2362450"/>
          <a:ext cx="3227036" cy="13690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baseline="0" dirty="0">
              <a:solidFill>
                <a:srgbClr val="004A80"/>
              </a:solidFill>
              <a:latin typeface="Arial" panose="020B0604020202020204" pitchFamily="34" charset="0"/>
              <a:cs typeface="Arial" panose="020B0604020202020204" pitchFamily="34" charset="0"/>
            </a:rPr>
            <a:t>Employer Relationships:</a:t>
          </a:r>
          <a:r>
            <a:rPr lang="en-US" sz="2000" b="0" i="0" kern="1200" baseline="0" dirty="0">
              <a:solidFill>
                <a:srgbClr val="004A80"/>
              </a:solidFill>
              <a:latin typeface="Arial" panose="020B0604020202020204" pitchFamily="34" charset="0"/>
              <a:cs typeface="Arial" panose="020B0604020202020204" pitchFamily="34" charset="0"/>
            </a:rPr>
            <a:t> Foster and maintain strong ties to address workforce needs. </a:t>
          </a:r>
          <a:endParaRPr lang="en-US" sz="2000" kern="1200" dirty="0">
            <a:solidFill>
              <a:srgbClr val="004A8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390674" y="2362450"/>
        <a:ext cx="3227036" cy="136904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2CB14D-FA39-4DA2-95B8-80C6BE40F9AB}">
      <dsp:nvSpPr>
        <dsp:cNvPr id="0" name=""/>
        <dsp:cNvSpPr/>
      </dsp:nvSpPr>
      <dsp:spPr>
        <a:xfrm>
          <a:off x="1838580" y="337138"/>
          <a:ext cx="4526809" cy="4526809"/>
        </a:xfrm>
        <a:prstGeom prst="pie">
          <a:avLst>
            <a:gd name="adj1" fmla="val 16200000"/>
            <a:gd name="adj2" fmla="val 0"/>
          </a:avLst>
        </a:prstGeom>
        <a:solidFill>
          <a:schemeClr val="bg2"/>
        </a:solidFill>
        <a:ln w="12700" cap="flat" cmpd="sng" algn="ctr">
          <a:solidFill>
            <a:srgbClr val="004A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004A80"/>
              </a:solidFill>
              <a:latin typeface="Arial" panose="020B0604020202020204" pitchFamily="34" charset="0"/>
              <a:cs typeface="Arial" panose="020B0604020202020204" pitchFamily="34" charset="0"/>
            </a:rPr>
            <a:t>Business Leaders</a:t>
          </a:r>
        </a:p>
      </dsp:txBody>
      <dsp:txXfrm>
        <a:off x="4241562" y="1275374"/>
        <a:ext cx="1670608" cy="1239483"/>
      </dsp:txXfrm>
    </dsp:sp>
    <dsp:sp modelId="{F82EA52F-CD26-41E5-90AA-6976D747D786}">
      <dsp:nvSpPr>
        <dsp:cNvPr id="0" name=""/>
        <dsp:cNvSpPr/>
      </dsp:nvSpPr>
      <dsp:spPr>
        <a:xfrm>
          <a:off x="1838580" y="489110"/>
          <a:ext cx="4526809" cy="4526809"/>
        </a:xfrm>
        <a:prstGeom prst="pie">
          <a:avLst>
            <a:gd name="adj1" fmla="val 0"/>
            <a:gd name="adj2" fmla="val 5400000"/>
          </a:avLst>
        </a:prstGeom>
        <a:solidFill>
          <a:schemeClr val="bg2"/>
        </a:solidFill>
        <a:ln w="12700" cap="flat" cmpd="sng" algn="ctr">
          <a:solidFill>
            <a:srgbClr val="004A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004A80"/>
              </a:solidFill>
              <a:latin typeface="Arial" panose="020B0604020202020204" pitchFamily="34" charset="0"/>
              <a:cs typeface="Arial" panose="020B0604020202020204" pitchFamily="34" charset="0"/>
            </a:rPr>
            <a:t>SWATT Partners</a:t>
          </a:r>
        </a:p>
      </dsp:txBody>
      <dsp:txXfrm>
        <a:off x="4241562" y="2838201"/>
        <a:ext cx="1670608" cy="1239483"/>
      </dsp:txXfrm>
    </dsp:sp>
    <dsp:sp modelId="{88F173FE-7749-45CA-A2F0-DDCF800FEA79}">
      <dsp:nvSpPr>
        <dsp:cNvPr id="0" name=""/>
        <dsp:cNvSpPr/>
      </dsp:nvSpPr>
      <dsp:spPr>
        <a:xfrm>
          <a:off x="1686609" y="489110"/>
          <a:ext cx="4526809" cy="4526809"/>
        </a:xfrm>
        <a:prstGeom prst="pie">
          <a:avLst>
            <a:gd name="adj1" fmla="val 5400000"/>
            <a:gd name="adj2" fmla="val 10800000"/>
          </a:avLst>
        </a:prstGeom>
        <a:solidFill>
          <a:schemeClr val="bg2"/>
        </a:solidFill>
        <a:ln w="12700" cap="flat" cmpd="sng" algn="ctr">
          <a:solidFill>
            <a:srgbClr val="004A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004A80"/>
              </a:solidFill>
              <a:latin typeface="Arial" panose="020B0604020202020204" pitchFamily="34" charset="0"/>
              <a:cs typeface="Arial" panose="020B0604020202020204" pitchFamily="34" charset="0"/>
            </a:rPr>
            <a:t>State Legislators </a:t>
          </a:r>
        </a:p>
      </dsp:txBody>
      <dsp:txXfrm>
        <a:off x="2139829" y="2838201"/>
        <a:ext cx="1670608" cy="1239483"/>
      </dsp:txXfrm>
    </dsp:sp>
    <dsp:sp modelId="{223706CC-6DFD-4B05-AD8C-A97246D17C02}">
      <dsp:nvSpPr>
        <dsp:cNvPr id="0" name=""/>
        <dsp:cNvSpPr/>
      </dsp:nvSpPr>
      <dsp:spPr>
        <a:xfrm>
          <a:off x="1686609" y="337138"/>
          <a:ext cx="4526809" cy="4526809"/>
        </a:xfrm>
        <a:prstGeom prst="pie">
          <a:avLst>
            <a:gd name="adj1" fmla="val 10800000"/>
            <a:gd name="adj2" fmla="val 16200000"/>
          </a:avLst>
        </a:prstGeom>
        <a:solidFill>
          <a:schemeClr val="bg2"/>
        </a:solidFill>
        <a:ln w="12700" cap="flat" cmpd="sng" algn="ctr">
          <a:solidFill>
            <a:srgbClr val="004A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004A80"/>
              </a:solidFill>
              <a:latin typeface="Arial" panose="020B0604020202020204" pitchFamily="34" charset="0"/>
              <a:cs typeface="Arial" panose="020B0604020202020204" pitchFamily="34" charset="0"/>
            </a:rPr>
            <a:t>Local and Regional Partners</a:t>
          </a:r>
        </a:p>
      </dsp:txBody>
      <dsp:txXfrm>
        <a:off x="2139829" y="1275374"/>
        <a:ext cx="1670608" cy="1239483"/>
      </dsp:txXfrm>
    </dsp:sp>
    <dsp:sp modelId="{DC9C984F-353F-408F-B5B7-947C6A296A27}">
      <dsp:nvSpPr>
        <dsp:cNvPr id="0" name=""/>
        <dsp:cNvSpPr/>
      </dsp:nvSpPr>
      <dsp:spPr>
        <a:xfrm>
          <a:off x="1558349" y="56907"/>
          <a:ext cx="5087271" cy="5087271"/>
        </a:xfrm>
        <a:prstGeom prst="circularArrow">
          <a:avLst>
            <a:gd name="adj1" fmla="val 5085"/>
            <a:gd name="adj2" fmla="val 327528"/>
            <a:gd name="adj3" fmla="val 21272472"/>
            <a:gd name="adj4" fmla="val 16200000"/>
            <a:gd name="adj5" fmla="val 5932"/>
          </a:avLst>
        </a:prstGeom>
        <a:solidFill>
          <a:srgbClr val="004A8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25558F-37B8-444D-9F4C-BEE408B55F1E}">
      <dsp:nvSpPr>
        <dsp:cNvPr id="0" name=""/>
        <dsp:cNvSpPr/>
      </dsp:nvSpPr>
      <dsp:spPr>
        <a:xfrm>
          <a:off x="1558349" y="208879"/>
          <a:ext cx="5087271" cy="5087271"/>
        </a:xfrm>
        <a:prstGeom prst="circularArrow">
          <a:avLst>
            <a:gd name="adj1" fmla="val 5085"/>
            <a:gd name="adj2" fmla="val 327528"/>
            <a:gd name="adj3" fmla="val 5072472"/>
            <a:gd name="adj4" fmla="val 0"/>
            <a:gd name="adj5" fmla="val 5932"/>
          </a:avLst>
        </a:prstGeom>
        <a:solidFill>
          <a:srgbClr val="004A8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19CCE5-A50E-421F-BFFA-06064A79582F}">
      <dsp:nvSpPr>
        <dsp:cNvPr id="0" name=""/>
        <dsp:cNvSpPr/>
      </dsp:nvSpPr>
      <dsp:spPr>
        <a:xfrm>
          <a:off x="1406378" y="208879"/>
          <a:ext cx="5087271" cy="5087271"/>
        </a:xfrm>
        <a:prstGeom prst="circularArrow">
          <a:avLst>
            <a:gd name="adj1" fmla="val 5085"/>
            <a:gd name="adj2" fmla="val 327528"/>
            <a:gd name="adj3" fmla="val 10472472"/>
            <a:gd name="adj4" fmla="val 5400000"/>
            <a:gd name="adj5" fmla="val 5932"/>
          </a:avLst>
        </a:prstGeom>
        <a:solidFill>
          <a:srgbClr val="004A8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6DADDC-89D5-4A77-9C94-6722F3766E5C}">
      <dsp:nvSpPr>
        <dsp:cNvPr id="0" name=""/>
        <dsp:cNvSpPr/>
      </dsp:nvSpPr>
      <dsp:spPr>
        <a:xfrm>
          <a:off x="1406378" y="56907"/>
          <a:ext cx="5087271" cy="5087271"/>
        </a:xfrm>
        <a:prstGeom prst="circularArrow">
          <a:avLst>
            <a:gd name="adj1" fmla="val 5085"/>
            <a:gd name="adj2" fmla="val 327528"/>
            <a:gd name="adj3" fmla="val 15872472"/>
            <a:gd name="adj4" fmla="val 10800000"/>
            <a:gd name="adj5" fmla="val 5932"/>
          </a:avLst>
        </a:prstGeom>
        <a:solidFill>
          <a:srgbClr val="004A8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A6B755-C082-409E-BE05-5AF1045ECE83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EEB813-436B-4AE2-9821-DA0E3E541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419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EB813-436B-4AE2-9821-DA0E3E541CC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9330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EB813-436B-4AE2-9821-DA0E3E541CC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8117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EB813-436B-4AE2-9821-DA0E3E541CC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4973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EB813-436B-4AE2-9821-DA0E3E541CC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557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EB813-436B-4AE2-9821-DA0E3E541CC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727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EB813-436B-4AE2-9821-DA0E3E541CC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3289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EB813-436B-4AE2-9821-DA0E3E541CC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127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EB813-436B-4AE2-9821-DA0E3E541CC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0206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g11f09b9a3a5_0_6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27050" y="731838"/>
            <a:ext cx="6503988" cy="3659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7" name="Google Shape;1127;g11f09b9a3a5_0_691:notes"/>
          <p:cNvSpPr txBox="1">
            <a:spLocks noGrp="1"/>
          </p:cNvSpPr>
          <p:nvPr>
            <p:ph type="body" idx="1"/>
          </p:nvPr>
        </p:nvSpPr>
        <p:spPr>
          <a:xfrm>
            <a:off x="755629" y="4634081"/>
            <a:ext cx="6045038" cy="4390178"/>
          </a:xfrm>
          <a:prstGeom prst="rect">
            <a:avLst/>
          </a:prstGeom>
        </p:spPr>
        <p:txBody>
          <a:bodyPr spcFirstLastPara="1" wrap="square" lIns="99194" tIns="99194" rIns="99194" bIns="99194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473835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EB813-436B-4AE2-9821-DA0E3E541CC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9570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D9F134-0904-074B-B91B-D9C9738410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80322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EB813-436B-4AE2-9821-DA0E3E541CC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593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53B10-5103-C387-2340-104CF7273A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933502-3C3A-54FC-122D-2CD14471E1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973766-9D23-87D0-4018-8C2D3A0EF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7B06C-3BAE-46F3-B596-DD0767CBE9A6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4B2145-59DB-C950-D79A-8C05CE36B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3C17B6-C32D-02D5-0CCA-0AF5083DA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846DC-EED1-445B-9453-244CD6C06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92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50D7A-659B-B3A6-4196-AFB211175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F83404-E5B7-C80A-2A22-3D5E6FA0C9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B49437-9AB7-14DD-BE30-B7AF25EC0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7B06C-3BAE-46F3-B596-DD0767CBE9A6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E6763E-0EC1-C4D8-1C0C-78F28E066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007E16-452A-F66D-AB49-F88265001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846DC-EED1-445B-9453-244CD6C06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297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7DCB5B-12A8-FD31-97E4-503B1DEBA3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173FE9-20F1-B6BA-5ADF-7E5CB9A5DF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E7C8F-0695-2913-C691-48405C1D3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7B06C-3BAE-46F3-B596-DD0767CBE9A6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3C468-33DD-48A7-39B7-D817E09BD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62AE7-5855-DF82-DC5B-B4C45D048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846DC-EED1-445B-9453-244CD6C06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0047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8CF4D-47CC-4CD7-ADDE-FB0B69040FB7}" type="datetime1">
              <a:rPr lang="en-US" smtClean="0"/>
              <a:t>8/27/2024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3220D-1260-40E8-9778-1C12234F95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1514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FEDA9-DD87-43CB-BF11-337728292251}" type="datetime1">
              <a:rPr lang="en-US" smtClean="0"/>
              <a:t>8/27/2024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3220D-1260-40E8-9778-1C12234F95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0554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10649-931E-4AB0-B269-893AEFEFE06F}" type="datetime1">
              <a:rPr lang="en-US" smtClean="0"/>
              <a:t>8/27/2024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3220D-1260-40E8-9778-1C12234F95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5553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9907D-C208-4CFC-8208-A8B1758E53F0}" type="datetime1">
              <a:rPr lang="en-US" smtClean="0"/>
              <a:t>8/27/2024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3220D-1260-40E8-9778-1C12234F95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9437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0EA6D-BC45-447A-A1F4-54D7E7E9F4A1}" type="datetime1">
              <a:rPr lang="en-US" smtClean="0"/>
              <a:t>8/27/2024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3220D-1260-40E8-9778-1C12234F95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4199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538B-28FF-493F-8A8E-1E165F66C9D8}" type="datetime1">
              <a:rPr lang="en-US" smtClean="0"/>
              <a:t>8/27/2024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3220D-1260-40E8-9778-1C12234F95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9046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341C9-B9DC-450C-AD46-99ED7107070B}" type="datetime1">
              <a:rPr lang="en-US" smtClean="0"/>
              <a:t>8/27/2024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3220D-1260-40E8-9778-1C12234F95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3999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F1837-03E7-4727-91AB-CBE06746C2B3}" type="datetime1">
              <a:rPr lang="en-US" smtClean="0"/>
              <a:t>8/27/2024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3220D-1260-40E8-9778-1C12234F95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094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C392E-A92F-6E60-4314-BC420A4F8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00681B-A5E2-E954-93CC-E334C496C3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5E693F-D69A-56E1-1963-9BCB507D1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7B06C-3BAE-46F3-B596-DD0767CBE9A6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66C70F-AC64-E8F3-EFB2-ACCD51684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3E5887-26C2-A7A0-1C0D-189D604DD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846DC-EED1-445B-9453-244CD6C06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6391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8862-63B6-4000-A95C-E54B2B43B9F6}" type="datetime1">
              <a:rPr lang="en-US" smtClean="0"/>
              <a:t>8/27/2024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3220D-1260-40E8-9778-1C12234F95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5708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2348A-9072-4951-9F8C-BFCA531D8F92}" type="datetime1">
              <a:rPr lang="en-US" smtClean="0"/>
              <a:t>8/27/2024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3220D-1260-40E8-9778-1C12234F95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45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B5FC6-2287-48A3-9D81-CF662F01E89A}" type="datetime1">
              <a:rPr lang="en-US" smtClean="0"/>
              <a:t>8/27/2024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3220D-1260-40E8-9778-1C12234F95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0314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4C519-DF0A-41EC-8E1E-8F5F337419D2}" type="datetimeFigureOut">
              <a:rPr lang="en-US" smtClean="0"/>
              <a:t>8/27/2024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A230C-5985-42E8-A772-C4BAE351E7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4194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4C519-DF0A-41EC-8E1E-8F5F337419D2}" type="datetimeFigureOut">
              <a:rPr lang="en-US" smtClean="0"/>
              <a:t>8/27/2024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A230C-5985-42E8-A772-C4BAE351E7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8436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4C519-DF0A-41EC-8E1E-8F5F337419D2}" type="datetimeFigureOut">
              <a:rPr lang="en-US" smtClean="0"/>
              <a:t>8/27/2024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A230C-5985-42E8-A772-C4BAE351E7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1771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4C519-DF0A-41EC-8E1E-8F5F337419D2}" type="datetimeFigureOut">
              <a:rPr lang="en-US" smtClean="0"/>
              <a:t>8/27/2024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A230C-5985-42E8-A772-C4BAE351E7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3187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4C519-DF0A-41EC-8E1E-8F5F337419D2}" type="datetimeFigureOut">
              <a:rPr lang="en-US" smtClean="0"/>
              <a:t>8/27/2024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A230C-5985-42E8-A772-C4BAE351E7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581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4C519-DF0A-41EC-8E1E-8F5F337419D2}" type="datetimeFigureOut">
              <a:rPr lang="en-US" smtClean="0"/>
              <a:t>8/27/2024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A230C-5985-42E8-A772-C4BAE351E7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83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4C519-DF0A-41EC-8E1E-8F5F337419D2}" type="datetimeFigureOut">
              <a:rPr lang="en-US" smtClean="0"/>
              <a:t>8/27/2024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A230C-5985-42E8-A772-C4BAE351E7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037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4CD19-712C-DBDD-2F69-8B0E15CCF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C2A025-7262-2A02-A5EA-784E44D294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CD8464-D70E-F769-3203-6A2F800F0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7B06C-3BAE-46F3-B596-DD0767CBE9A6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6EE29B-7A22-2F5B-719D-1E6C8AA40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38A5FD-5153-0FF7-D52D-841566328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846DC-EED1-445B-9453-244CD6C06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4992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4C519-DF0A-41EC-8E1E-8F5F337419D2}" type="datetimeFigureOut">
              <a:rPr lang="en-US" smtClean="0"/>
              <a:t>8/27/2024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A230C-5985-42E8-A772-C4BAE351E7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330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4C519-DF0A-41EC-8E1E-8F5F337419D2}" type="datetimeFigureOut">
              <a:rPr lang="en-US" smtClean="0"/>
              <a:t>8/27/2024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A230C-5985-42E8-A772-C4BAE351E7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8800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4C519-DF0A-41EC-8E1E-8F5F337419D2}" type="datetimeFigureOut">
              <a:rPr lang="en-US" smtClean="0"/>
              <a:t>8/27/2024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A230C-5985-42E8-A772-C4BAE351E7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0901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4C519-DF0A-41EC-8E1E-8F5F337419D2}" type="datetimeFigureOut">
              <a:rPr lang="en-US" smtClean="0"/>
              <a:t>8/27/2024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A230C-5985-42E8-A772-C4BAE351E7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120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8414F-E6AE-CE2D-D018-475B55A52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B73EFA-407C-102C-4EC5-D896ADCE67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B869F7-8DC1-053F-2C63-D6034F8FF5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0C891C-71FD-C45D-7F5C-3D92DEF98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7B06C-3BAE-46F3-B596-DD0767CBE9A6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CAF363-E0A6-060C-A931-D0428B261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856B82-3F3E-7C81-D735-E8F9DC6DC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846DC-EED1-445B-9453-244CD6C06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37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126E3-D233-364C-498A-B32FD10AB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ACCC2B-CCF2-9639-7618-4F8206C8E0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D54AC3-FE5D-5A2B-A22D-8ADB95153F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A392B1-E7C3-BF7E-70A7-2D5F385B9B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C6B1F0-DB25-435A-B99A-052757D5B7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98DF82-CD7B-27C7-B870-14740E201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7B06C-3BAE-46F3-B596-DD0767CBE9A6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F5935B-5AB9-5C19-1A02-B52A412F4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B2180E-4AC2-DB89-F329-B3C71E557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846DC-EED1-445B-9453-244CD6C06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881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7F78C-AE52-6C05-87DE-2CFEF3670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916115-6850-47E1-0DF9-CB70FC1F1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7B06C-3BAE-46F3-B596-DD0767CBE9A6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A6BF95-2D13-6A80-D7AE-C468E1616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BF7780-FAD3-8FB4-30F8-804603FEE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846DC-EED1-445B-9453-244CD6C06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812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7C3A79-0C51-D3E4-1101-E84FB94B9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7B06C-3BAE-46F3-B596-DD0767CBE9A6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869E31-3A2C-7E85-619B-5069B47E5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48C5F6-AA51-A6E6-E098-895145076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846DC-EED1-445B-9453-244CD6C06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530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0BBC8-1D9A-5BB8-21CF-6F0CAEC91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877E07-1A1F-BB42-D46D-26886A9E3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C03BF2-7F19-5688-49E8-1DB29DFCB5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566902-047A-9260-CEA8-9ECC4BF1D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7B06C-3BAE-46F3-B596-DD0767CBE9A6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3FA00A-0F0F-BB4C-F618-C777EF4ED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C5E838-017D-27F3-7979-1D95D192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846DC-EED1-445B-9453-244CD6C06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092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3A015-B83D-6A13-11F1-C179A7E0C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F0FE94-17A8-1968-57D6-417F6F44F6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48E1EC-9090-EBC1-1817-612814C76F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6F34DC-31A2-B669-340A-60F05AC06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7B06C-3BAE-46F3-B596-DD0767CBE9A6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9CCF39-B83E-6D6A-599C-B5724169A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5775EB-2F1D-D942-43AE-487D5823D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846DC-EED1-445B-9453-244CD6C06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602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22BE9B-47D3-B0EB-966E-93251E24F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D7B34-8842-7695-83CA-9A4DAC3972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6CDBE7-242B-E64A-C17C-53B425C6FD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47B06C-3BAE-46F3-B596-DD0767CBE9A6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72E116-99C4-6891-452A-0DCB17DDD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7F5CA9-1ACB-3F60-A3A2-ABC542DB2A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4846DC-EED1-445B-9453-244CD6C06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331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E44623-DF0A-404E-8706-7E17D87A3868}" type="datetime1">
              <a:rPr lang="en-US" smtClean="0"/>
              <a:t>8/27/2024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3220D-1260-40E8-9778-1C12234F95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751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4C519-DF0A-41EC-8E1E-8F5F337419D2}" type="datetimeFigureOut">
              <a:rPr lang="en-US" smtClean="0"/>
              <a:t>8/27/2024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A230C-5985-42E8-A772-C4BAE351E7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968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tif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3.jpg"/><Relationship Id="rId7" Type="http://schemas.openxmlformats.org/officeDocument/2006/relationships/image" Target="../media/image3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tif"/><Relationship Id="rId10" Type="http://schemas.openxmlformats.org/officeDocument/2006/relationships/image" Target="../media/image6.png"/><Relationship Id="rId4" Type="http://schemas.openxmlformats.org/officeDocument/2006/relationships/image" Target="../media/image34.jpeg"/><Relationship Id="rId9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image" Target="../media/image8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tif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tif"/><Relationship Id="rId13" Type="http://schemas.openxmlformats.org/officeDocument/2006/relationships/image" Target="../media/image6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4.pn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3.svg"/><Relationship Id="rId4" Type="http://schemas.openxmlformats.org/officeDocument/2006/relationships/diagramLayout" Target="../diagrams/layout3.xml"/><Relationship Id="rId9" Type="http://schemas.openxmlformats.org/officeDocument/2006/relationships/image" Target="../media/image2.png"/><Relationship Id="rId1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8.jpg"/><Relationship Id="rId7" Type="http://schemas.openxmlformats.org/officeDocument/2006/relationships/image" Target="../media/image3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tif"/><Relationship Id="rId10" Type="http://schemas.openxmlformats.org/officeDocument/2006/relationships/image" Target="../media/image6.png"/><Relationship Id="rId4" Type="http://schemas.openxmlformats.org/officeDocument/2006/relationships/image" Target="../media/image9.jpg"/><Relationship Id="rId9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tif"/><Relationship Id="rId13" Type="http://schemas.openxmlformats.org/officeDocument/2006/relationships/image" Target="../media/image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4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.svg"/><Relationship Id="rId4" Type="http://schemas.openxmlformats.org/officeDocument/2006/relationships/diagramLayout" Target="../diagrams/layout1.xml"/><Relationship Id="rId9" Type="http://schemas.openxmlformats.org/officeDocument/2006/relationships/image" Target="../media/image2.png"/><Relationship Id="rId1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tif"/><Relationship Id="rId13" Type="http://schemas.openxmlformats.org/officeDocument/2006/relationships/image" Target="../media/image6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4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3.svg"/><Relationship Id="rId4" Type="http://schemas.openxmlformats.org/officeDocument/2006/relationships/diagramLayout" Target="../diagrams/layout2.xml"/><Relationship Id="rId9" Type="http://schemas.openxmlformats.org/officeDocument/2006/relationships/image" Target="../media/image2.png"/><Relationship Id="rId1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image" Target="../media/image9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tif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image" Target="../media/image32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tif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8F6A945-F590-795C-992C-9FEE31224FFA}"/>
              </a:ext>
            </a:extLst>
          </p:cNvPr>
          <p:cNvSpPr/>
          <p:nvPr/>
        </p:nvSpPr>
        <p:spPr>
          <a:xfrm>
            <a:off x="0" y="-59380"/>
            <a:ext cx="12192000" cy="4969823"/>
          </a:xfrm>
          <a:prstGeom prst="rect">
            <a:avLst/>
          </a:prstGeom>
          <a:solidFill>
            <a:srgbClr val="004A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471404-EE8A-80B5-6056-B920BAF341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81610"/>
            <a:ext cx="12192000" cy="3387610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Kentucky's Unified Business Strategy: Statewide Workforce </a:t>
            </a:r>
            <a:br>
              <a:rPr lang="en-US" sz="5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5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and Talent Team (SWATT)</a:t>
            </a:r>
            <a:endParaRPr lang="en-US" sz="19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DD0187-8E27-5D88-090E-33EAFD47ED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156" y="5465397"/>
            <a:ext cx="1632328" cy="83669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30F68A78-F818-1C0E-85E1-35B8262A42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60996" y="5603367"/>
            <a:ext cx="1476604" cy="7463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1FFC00-DCCD-4F7D-0DEF-2FC1B42C3F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68" y="5476786"/>
            <a:ext cx="2217253" cy="10078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841215-C5E0-8FB4-6499-C9E00D171C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610" y="5323519"/>
            <a:ext cx="1741664" cy="11611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1DC6C18-E5F0-37EC-1388-C710725A58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601" y="5651901"/>
            <a:ext cx="1741664" cy="5565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AB35D2-309A-A2B3-D80E-4F3E1F8809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183" y="5585619"/>
            <a:ext cx="1632328" cy="67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4054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B0F63AE-4DC0-7EA4-6EFF-AE5FE1F8DED1}"/>
              </a:ext>
            </a:extLst>
          </p:cNvPr>
          <p:cNvSpPr/>
          <p:nvPr/>
        </p:nvSpPr>
        <p:spPr>
          <a:xfrm>
            <a:off x="6125078" y="1555002"/>
            <a:ext cx="5933329" cy="363486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32BD914-4E4E-1543-2488-035A5366FF15}"/>
              </a:ext>
            </a:extLst>
          </p:cNvPr>
          <p:cNvSpPr/>
          <p:nvPr/>
        </p:nvSpPr>
        <p:spPr>
          <a:xfrm>
            <a:off x="120866" y="1551784"/>
            <a:ext cx="5933329" cy="36379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246C5A-37F8-40EB-051B-F7D9D402F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611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4A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Educational and Workforce Alignment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3D7AB5-D6DC-613F-62A0-45D9859F3E71}"/>
              </a:ext>
            </a:extLst>
          </p:cNvPr>
          <p:cNvSpPr txBox="1"/>
          <p:nvPr/>
        </p:nvSpPr>
        <p:spPr>
          <a:xfrm>
            <a:off x="2928388" y="2700212"/>
            <a:ext cx="310707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4A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Ryan Quarles </a:t>
            </a:r>
          </a:p>
          <a:p>
            <a:pPr algn="ctr"/>
            <a:r>
              <a:rPr lang="en-US" sz="2000" i="1" dirty="0">
                <a:solidFill>
                  <a:srgbClr val="004A8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President</a:t>
            </a:r>
          </a:p>
          <a:p>
            <a:pPr algn="ctr"/>
            <a:r>
              <a:rPr lang="en-US" b="0" i="0" dirty="0">
                <a:solidFill>
                  <a:srgbClr val="004A8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Kentucky Community and Technical College System</a:t>
            </a:r>
            <a:endParaRPr lang="en-US" dirty="0">
              <a:solidFill>
                <a:srgbClr val="004A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F60F8E-25F9-D55B-4516-F85E0A97E578}"/>
              </a:ext>
            </a:extLst>
          </p:cNvPr>
          <p:cNvSpPr txBox="1"/>
          <p:nvPr/>
        </p:nvSpPr>
        <p:spPr>
          <a:xfrm>
            <a:off x="8920647" y="2654618"/>
            <a:ext cx="313776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0" dirty="0">
                <a:solidFill>
                  <a:srgbClr val="004A8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Dr. Aaron Thompson</a:t>
            </a:r>
          </a:p>
          <a:p>
            <a:pPr algn="ctr"/>
            <a:r>
              <a:rPr lang="en-US" b="0" i="1" dirty="0">
                <a:solidFill>
                  <a:srgbClr val="004A8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President</a:t>
            </a:r>
          </a:p>
          <a:p>
            <a:pPr algn="ctr"/>
            <a:r>
              <a:rPr lang="en-US" b="0" i="0" dirty="0">
                <a:solidFill>
                  <a:srgbClr val="004A8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Kentucky Council on Postsecondary Education</a:t>
            </a:r>
            <a:endParaRPr lang="en-US" dirty="0">
              <a:solidFill>
                <a:srgbClr val="004A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88BCA1E-3FEC-951B-68DD-1F634C7FD4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894"/>
          <a:stretch/>
        </p:blipFill>
        <p:spPr>
          <a:xfrm>
            <a:off x="455475" y="1800334"/>
            <a:ext cx="2418751" cy="305073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EF7BFF1-782E-7C61-3822-820827EF8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57" y="1800333"/>
            <a:ext cx="2440590" cy="30507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B19F0D-0CDB-7F81-1A86-00920F5EF0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156" y="5572819"/>
            <a:ext cx="1632328" cy="836691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4BCB0E31-76F1-39A2-88AF-1F12FEA766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60996" y="5710789"/>
            <a:ext cx="1476604" cy="7463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E3158E-3AB0-4CD2-4C36-988C524144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68" y="5584208"/>
            <a:ext cx="2217253" cy="10078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AD68D4-5253-EAF9-FA1F-317C49C88D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610" y="5430941"/>
            <a:ext cx="1741664" cy="11611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9C5C03-3B78-033B-2E0F-A182B8AA0A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601" y="5759323"/>
            <a:ext cx="1741664" cy="5565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081BB19-A2AA-294A-A4F2-CF51F098F92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183" y="5693041"/>
            <a:ext cx="1632328" cy="67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449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B0F63AE-4DC0-7EA4-6EFF-AE5FE1F8DED1}"/>
              </a:ext>
            </a:extLst>
          </p:cNvPr>
          <p:cNvSpPr/>
          <p:nvPr/>
        </p:nvSpPr>
        <p:spPr>
          <a:xfrm>
            <a:off x="0" y="1045463"/>
            <a:ext cx="12192000" cy="38255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246C5A-37F8-40EB-051B-F7D9D402F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66442"/>
            <a:ext cx="6335356" cy="3094924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004A8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Unified Business </a:t>
            </a:r>
            <a:br>
              <a:rPr lang="en-US" sz="4000" b="1" dirty="0">
                <a:solidFill>
                  <a:srgbClr val="004A8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4000" b="1" dirty="0">
                <a:solidFill>
                  <a:srgbClr val="004A8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Service Strategy </a:t>
            </a:r>
            <a:br>
              <a:rPr lang="en-US" sz="4000" b="1" dirty="0">
                <a:solidFill>
                  <a:srgbClr val="004A8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4000" b="1" dirty="0">
                <a:solidFill>
                  <a:srgbClr val="004A8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Integration </a:t>
            </a:r>
            <a:endParaRPr lang="en-US" sz="8000" b="1" dirty="0">
              <a:solidFill>
                <a:srgbClr val="004A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9A0267E1-4F5E-4F87-40DE-7C683F71BD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746" y="1466442"/>
            <a:ext cx="2429791" cy="3039939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CD1F96-3A5B-DDAA-B5D8-68D3E88D7107}"/>
              </a:ext>
            </a:extLst>
          </p:cNvPr>
          <p:cNvSpPr txBox="1"/>
          <p:nvPr/>
        </p:nvSpPr>
        <p:spPr>
          <a:xfrm>
            <a:off x="8982537" y="2395042"/>
            <a:ext cx="32094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0" dirty="0">
                <a:solidFill>
                  <a:srgbClr val="004A8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Secretary Jamie Link</a:t>
            </a:r>
            <a:r>
              <a:rPr lang="en-US" b="1" i="0" dirty="0">
                <a:solidFill>
                  <a:srgbClr val="004A8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>
                <a:solidFill>
                  <a:srgbClr val="004A8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Kentucky Education </a:t>
            </a:r>
          </a:p>
          <a:p>
            <a:pPr algn="ctr"/>
            <a:r>
              <a:rPr lang="en-US" b="0" i="0" dirty="0">
                <a:solidFill>
                  <a:srgbClr val="004A8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 Labor Cabinet</a:t>
            </a:r>
            <a:endParaRPr lang="en-US" dirty="0">
              <a:solidFill>
                <a:srgbClr val="004A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E8E6CF-18F7-C2D9-69FE-B599266B32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156" y="5572819"/>
            <a:ext cx="1632328" cy="836691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E9FCBA40-8B3A-4B19-BAD0-0B18ECB6FA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60996" y="5710789"/>
            <a:ext cx="1476604" cy="7463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193638-5758-7F92-1146-E3255948D3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68" y="5584208"/>
            <a:ext cx="2217253" cy="10078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D69226-7578-B1AB-711A-EBB08027AD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610" y="5430941"/>
            <a:ext cx="1741664" cy="11611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3377AE9-5BE9-C665-A06F-AEB98D4DFB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601" y="5759323"/>
            <a:ext cx="1741664" cy="5565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771473-5621-B50F-8A49-3C92A239C5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183" y="5693041"/>
            <a:ext cx="1632328" cy="67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9059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3CC5284A-E8AC-5050-D05E-42C6E92C5244}"/>
              </a:ext>
            </a:extLst>
          </p:cNvPr>
          <p:cNvSpPr txBox="1"/>
          <p:nvPr/>
        </p:nvSpPr>
        <p:spPr>
          <a:xfrm>
            <a:off x="427603" y="1046059"/>
            <a:ext cx="59433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4A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Stronger </a:t>
            </a:r>
          </a:p>
          <a:p>
            <a:pPr algn="ctr"/>
            <a:r>
              <a:rPr lang="en-US" sz="4800" b="1" dirty="0">
                <a:solidFill>
                  <a:srgbClr val="004A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Together: </a:t>
            </a:r>
          </a:p>
          <a:p>
            <a:pPr algn="ctr"/>
            <a:r>
              <a:rPr lang="en-US" sz="4800" b="1" dirty="0">
                <a:solidFill>
                  <a:srgbClr val="004A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Collective </a:t>
            </a:r>
          </a:p>
          <a:p>
            <a:pPr algn="ctr"/>
            <a:r>
              <a:rPr lang="en-US" sz="4800" b="1" dirty="0">
                <a:solidFill>
                  <a:srgbClr val="004A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</a:t>
            </a:r>
          </a:p>
        </p:txBody>
      </p:sp>
      <p:graphicFrame>
        <p:nvGraphicFramePr>
          <p:cNvPr id="23" name="Diagram 22">
            <a:extLst>
              <a:ext uri="{FF2B5EF4-FFF2-40B4-BE49-F238E27FC236}">
                <a16:creationId xmlns:a16="http://schemas.microsoft.com/office/drawing/2014/main" id="{EF1C5EFE-6373-99D8-6FF1-A499F2C96E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06390301"/>
              </p:ext>
            </p:extLst>
          </p:nvPr>
        </p:nvGraphicFramePr>
        <p:xfrm>
          <a:off x="4234239" y="63881"/>
          <a:ext cx="8088000" cy="53890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3077378F-7490-6B29-3CE3-9B8DBCBE4D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156" y="5572819"/>
            <a:ext cx="1632328" cy="836691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E9042190-084D-55FA-D139-8D6D676B44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60996" y="5710789"/>
            <a:ext cx="1476604" cy="7463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706EE3-09A1-1152-424A-608F2FAB19A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68" y="5584208"/>
            <a:ext cx="2217253" cy="10078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0F318D-06C0-76C3-1253-E4D9C4B6F9B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610" y="5430941"/>
            <a:ext cx="1741664" cy="11611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914621-62CC-91DA-542F-0ACF4C97D5C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601" y="5759323"/>
            <a:ext cx="1741664" cy="5565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0C3416-9FE4-586A-0B06-D030C28675A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183" y="5693041"/>
            <a:ext cx="1632328" cy="67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68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B0F63AE-4DC0-7EA4-6EFF-AE5FE1F8DED1}"/>
              </a:ext>
            </a:extLst>
          </p:cNvPr>
          <p:cNvSpPr/>
          <p:nvPr/>
        </p:nvSpPr>
        <p:spPr>
          <a:xfrm>
            <a:off x="6125078" y="1555002"/>
            <a:ext cx="5933329" cy="363486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32BD914-4E4E-1543-2488-035A5366FF15}"/>
              </a:ext>
            </a:extLst>
          </p:cNvPr>
          <p:cNvSpPr/>
          <p:nvPr/>
        </p:nvSpPr>
        <p:spPr>
          <a:xfrm>
            <a:off x="120866" y="1551784"/>
            <a:ext cx="5933329" cy="36379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246C5A-37F8-40EB-051B-F7D9D402F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611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4A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Kentucky’s SWATT Initiative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2BFF095-C7E4-C006-F368-A7000B13ED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74" y="1800334"/>
            <a:ext cx="2429791" cy="303993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3D7AB5-D6DC-613F-62A0-45D9859F3E71}"/>
              </a:ext>
            </a:extLst>
          </p:cNvPr>
          <p:cNvSpPr txBox="1"/>
          <p:nvPr/>
        </p:nvSpPr>
        <p:spPr>
          <a:xfrm>
            <a:off x="2935166" y="2853625"/>
            <a:ext cx="31070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0" dirty="0">
                <a:solidFill>
                  <a:srgbClr val="004A8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Secretary Jamie Link</a:t>
            </a:r>
            <a:r>
              <a:rPr lang="en-US" b="1" i="0" dirty="0">
                <a:solidFill>
                  <a:srgbClr val="004A8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>
                <a:solidFill>
                  <a:srgbClr val="004A8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Kentucky Education </a:t>
            </a:r>
          </a:p>
          <a:p>
            <a:pPr algn="ctr"/>
            <a:r>
              <a:rPr lang="en-US" b="0" i="0" dirty="0">
                <a:solidFill>
                  <a:srgbClr val="004A8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 Labor Cabinet</a:t>
            </a:r>
            <a:endParaRPr lang="en-US" dirty="0">
              <a:solidFill>
                <a:srgbClr val="004A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7DBC781-98D6-0650-A78C-CA1691A96A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35"/>
          <a:stretch/>
        </p:blipFill>
        <p:spPr>
          <a:xfrm>
            <a:off x="6426750" y="1800334"/>
            <a:ext cx="2429792" cy="30399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AF60F8E-25F9-D55B-4516-F85E0A97E578}"/>
              </a:ext>
            </a:extLst>
          </p:cNvPr>
          <p:cNvSpPr txBox="1"/>
          <p:nvPr/>
        </p:nvSpPr>
        <p:spPr>
          <a:xfrm>
            <a:off x="8856542" y="2848517"/>
            <a:ext cx="32086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0" dirty="0">
                <a:solidFill>
                  <a:srgbClr val="004A8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Secretary Jeff Noel</a:t>
            </a:r>
          </a:p>
          <a:p>
            <a:pPr algn="ctr"/>
            <a:r>
              <a:rPr lang="en-US" b="0" i="0" dirty="0">
                <a:solidFill>
                  <a:srgbClr val="004A8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Kentucky Cabinet for Economic Development </a:t>
            </a:r>
            <a:endParaRPr lang="en-US" dirty="0">
              <a:solidFill>
                <a:srgbClr val="004A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52D3563-9EE1-9889-F251-1229E5EF94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156" y="5530847"/>
            <a:ext cx="1632328" cy="836691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9C7E7467-9595-83CE-9048-4BD34D4B9A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60996" y="5668817"/>
            <a:ext cx="1476604" cy="74630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5C73878-4401-6445-7FEC-9FDFDE450D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68" y="5542236"/>
            <a:ext cx="2217253" cy="100784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1D15B4F-78FD-72F7-8780-88910710B7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610" y="5388969"/>
            <a:ext cx="1741664" cy="116110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C997AE6-28C8-11F4-DE8E-6ABB67C25C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601" y="5717351"/>
            <a:ext cx="1741664" cy="55654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8BC55C1-FC54-93C2-B2E0-1C217CE667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183" y="5651069"/>
            <a:ext cx="1632328" cy="67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4059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46E83-AD01-52D1-F1FF-96875A310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5193"/>
            <a:ext cx="12191999" cy="105122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004A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SWATT?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5293C60-6766-5482-7404-37A9B7A384A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6942768"/>
              </p:ext>
            </p:extLst>
          </p:nvPr>
        </p:nvGraphicFramePr>
        <p:xfrm>
          <a:off x="305215" y="641400"/>
          <a:ext cx="11051999" cy="47132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B882F62-DF92-E1C9-EECE-74A9C3B5BE09}"/>
              </a:ext>
            </a:extLst>
          </p:cNvPr>
          <p:cNvSpPr txBox="1"/>
          <p:nvPr/>
        </p:nvSpPr>
        <p:spPr>
          <a:xfrm>
            <a:off x="1190582" y="3861125"/>
            <a:ext cx="338909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2000" dirty="0">
                <a:solidFill>
                  <a:srgbClr val="004A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a sustainable and effective workforce system responsive to the needs of Kentucky businesses and citizens</a:t>
            </a:r>
          </a:p>
          <a:p>
            <a:pPr algn="ctr">
              <a:lnSpc>
                <a:spcPts val="2300"/>
              </a:lnSpc>
            </a:pPr>
            <a:endParaRPr lang="en-US" sz="2000" dirty="0">
              <a:solidFill>
                <a:srgbClr val="004A8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4DEA15-CE43-008B-3F2B-F9246C1118F8}"/>
              </a:ext>
            </a:extLst>
          </p:cNvPr>
          <p:cNvSpPr txBox="1"/>
          <p:nvPr/>
        </p:nvSpPr>
        <p:spPr>
          <a:xfrm>
            <a:off x="4492540" y="3861125"/>
            <a:ext cx="3344605" cy="1567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2000" b="0" dirty="0">
                <a:solidFill>
                  <a:srgbClr val="004A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working in tandem </a:t>
            </a:r>
            <a:br>
              <a:rPr lang="en-US" sz="2000" b="0" dirty="0">
                <a:solidFill>
                  <a:srgbClr val="004A8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0" dirty="0">
                <a:solidFill>
                  <a:srgbClr val="004A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regional communities to collaborate and align </a:t>
            </a:r>
            <a:br>
              <a:rPr lang="en-US" sz="2000" b="0" dirty="0">
                <a:solidFill>
                  <a:srgbClr val="004A8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0" dirty="0">
                <a:solidFill>
                  <a:srgbClr val="004A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delivery of workforce solutions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C36345-BCE3-3F5E-5F1A-CE8AF48A41DF}"/>
              </a:ext>
            </a:extLst>
          </p:cNvPr>
          <p:cNvSpPr txBox="1"/>
          <p:nvPr/>
        </p:nvSpPr>
        <p:spPr>
          <a:xfrm>
            <a:off x="7676665" y="3861125"/>
            <a:ext cx="3222174" cy="1567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2000" b="0" dirty="0">
                <a:solidFill>
                  <a:srgbClr val="004A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develop a streamlined workforce development system that delivers actionable solutions for employers and citizens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23BC22-7159-D4B9-DD3D-3943621BAF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156" y="5570099"/>
            <a:ext cx="1632328" cy="836691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40FB2A2-9710-AC80-7352-272EE4B79E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60996" y="5708069"/>
            <a:ext cx="1476604" cy="7463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7BFCC1-C482-C43F-1952-ACC6561701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68" y="5581488"/>
            <a:ext cx="2217253" cy="10078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C357B42-8DA6-0F58-7CE6-F84F7BCB2D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610" y="5428221"/>
            <a:ext cx="1741664" cy="116110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62F3901-CDE1-CA6B-3431-A8A7E4E5F23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601" y="5756603"/>
            <a:ext cx="1741664" cy="55654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3E27B9-9FDC-3A13-F5C7-368BE2201C2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183" y="5690321"/>
            <a:ext cx="1632328" cy="67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593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34BD344-7F2F-F8FD-CE4C-7A103E4EDE7E}"/>
              </a:ext>
            </a:extLst>
          </p:cNvPr>
          <p:cNvSpPr/>
          <p:nvPr/>
        </p:nvSpPr>
        <p:spPr>
          <a:xfrm>
            <a:off x="0" y="1473713"/>
            <a:ext cx="12192000" cy="38255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FE0350-A64C-39BD-07A0-F8E71D924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284"/>
            <a:ext cx="10509504" cy="1076914"/>
          </a:xfrm>
        </p:spPr>
        <p:txBody>
          <a:bodyPr anchor="ctr">
            <a:normAutofit/>
          </a:bodyPr>
          <a:lstStyle/>
          <a:p>
            <a:pPr algn="ctr"/>
            <a:r>
              <a:rPr lang="en-US" sz="4800" b="1" dirty="0">
                <a:solidFill>
                  <a:srgbClr val="004A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SWATT’s Key Objectives</a:t>
            </a:r>
          </a:p>
        </p:txBody>
      </p:sp>
      <p:graphicFrame>
        <p:nvGraphicFramePr>
          <p:cNvPr id="7" name="Rectangle 2">
            <a:extLst>
              <a:ext uri="{FF2B5EF4-FFF2-40B4-BE49-F238E27FC236}">
                <a16:creationId xmlns:a16="http://schemas.microsoft.com/office/drawing/2014/main" id="{3B5FC880-1CCA-EE22-621A-169B5F481F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1694239"/>
              </p:ext>
            </p:extLst>
          </p:nvPr>
        </p:nvGraphicFramePr>
        <p:xfrm>
          <a:off x="567948" y="1247576"/>
          <a:ext cx="10894237" cy="47028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FAF4BAFF-AE9C-A14A-CD6B-AB56E08563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156" y="5572819"/>
            <a:ext cx="1632328" cy="83669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4D38DA77-4622-9216-C7AA-25276D5F6C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60996" y="5710789"/>
            <a:ext cx="1476604" cy="7463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6614093-3436-E16A-8A9D-89C6687E0A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68" y="5584208"/>
            <a:ext cx="2217253" cy="10078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54C81A6-E409-F467-81DE-E94F34F6229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610" y="5430941"/>
            <a:ext cx="1741664" cy="11611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20DF064-3BF6-408D-5180-C0C376DD03F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601" y="5759323"/>
            <a:ext cx="1741664" cy="5565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E313F75-54C9-5E1F-89BA-D7594B6BDFC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183" y="5693041"/>
            <a:ext cx="1632328" cy="67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235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B0F63AE-4DC0-7EA4-6EFF-AE5FE1F8DED1}"/>
              </a:ext>
            </a:extLst>
          </p:cNvPr>
          <p:cNvSpPr/>
          <p:nvPr/>
        </p:nvSpPr>
        <p:spPr>
          <a:xfrm>
            <a:off x="0" y="1045463"/>
            <a:ext cx="12192000" cy="38255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246C5A-37F8-40EB-051B-F7D9D402F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66442"/>
            <a:ext cx="6335356" cy="3094924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004A8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Economic Impact </a:t>
            </a:r>
            <a:br>
              <a:rPr lang="en-US" sz="4000" b="1" dirty="0">
                <a:solidFill>
                  <a:srgbClr val="004A8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4000" b="1" dirty="0">
                <a:solidFill>
                  <a:srgbClr val="004A8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Workforce </a:t>
            </a:r>
            <a:br>
              <a:rPr lang="en-US" sz="4000" b="1" dirty="0">
                <a:solidFill>
                  <a:srgbClr val="004A8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4000" b="1" dirty="0">
                <a:solidFill>
                  <a:srgbClr val="004A8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Needs </a:t>
            </a:r>
            <a:endParaRPr lang="en-US" sz="8000" b="1" dirty="0">
              <a:solidFill>
                <a:srgbClr val="004A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F60F8E-25F9-D55B-4516-F85E0A97E578}"/>
              </a:ext>
            </a:extLst>
          </p:cNvPr>
          <p:cNvSpPr txBox="1"/>
          <p:nvPr/>
        </p:nvSpPr>
        <p:spPr>
          <a:xfrm>
            <a:off x="8754981" y="2474893"/>
            <a:ext cx="33990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0" dirty="0">
                <a:solidFill>
                  <a:srgbClr val="004A8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Secretary Jeff Noel</a:t>
            </a:r>
          </a:p>
          <a:p>
            <a:pPr algn="ctr"/>
            <a:r>
              <a:rPr lang="en-US" b="0" i="0" dirty="0">
                <a:solidFill>
                  <a:srgbClr val="004A8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Kentucky Cabinet for </a:t>
            </a:r>
          </a:p>
          <a:p>
            <a:pPr algn="ctr"/>
            <a:r>
              <a:rPr lang="en-US" b="0" i="0" dirty="0">
                <a:solidFill>
                  <a:srgbClr val="004A8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Economic Development </a:t>
            </a:r>
            <a:endParaRPr lang="en-US" dirty="0">
              <a:solidFill>
                <a:srgbClr val="004A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A1C37A4-A698-1AF3-552A-3BED055357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35"/>
          <a:stretch/>
        </p:blipFill>
        <p:spPr>
          <a:xfrm>
            <a:off x="6335356" y="1466442"/>
            <a:ext cx="2429792" cy="30399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C2AAA7-C010-AA1D-CAF6-427DD74BC6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156" y="5572819"/>
            <a:ext cx="1632328" cy="836691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8599434-2136-233C-631E-5E816105B9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60996" y="5710789"/>
            <a:ext cx="1476604" cy="7463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9064FD-9732-A349-3C20-04387D8F1E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68" y="5584208"/>
            <a:ext cx="2217253" cy="10078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D3AD19-A91B-C20C-2AD8-7E7FFE847F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610" y="5430941"/>
            <a:ext cx="1741664" cy="11611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3CD0CB-9231-D38E-D145-AD9615EA56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601" y="5759323"/>
            <a:ext cx="1741664" cy="5565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9F3B60-4EC6-B2AB-7B88-AF6B483366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183" y="5693041"/>
            <a:ext cx="1632328" cy="67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0049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9" name="Google Shape;1129;p128"/>
          <p:cNvPicPr preferRelativeResize="0"/>
          <p:nvPr/>
        </p:nvPicPr>
        <p:blipFill>
          <a:blip r:embed="rId3"/>
          <a:srcRect/>
          <a:stretch/>
        </p:blipFill>
        <p:spPr>
          <a:xfrm>
            <a:off x="0" y="164173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5BC568F-CBDE-AC4C-97CB-CF3096B053B9}"/>
              </a:ext>
            </a:extLst>
          </p:cNvPr>
          <p:cNvSpPr/>
          <p:nvPr/>
        </p:nvSpPr>
        <p:spPr>
          <a:xfrm>
            <a:off x="7206343" y="2111098"/>
            <a:ext cx="4985657" cy="3596231"/>
          </a:xfrm>
          <a:prstGeom prst="rect">
            <a:avLst/>
          </a:prstGeom>
          <a:solidFill>
            <a:srgbClr val="01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0" name="Google Shape;1130;p128"/>
          <p:cNvSpPr txBox="1"/>
          <p:nvPr/>
        </p:nvSpPr>
        <p:spPr>
          <a:xfrm>
            <a:off x="7386320" y="2111098"/>
            <a:ext cx="4612640" cy="3596231"/>
          </a:xfrm>
          <a:prstGeom prst="rect">
            <a:avLst/>
          </a:prstGeom>
          <a:noFill/>
          <a:ln>
            <a:noFill/>
          </a:ln>
          <a:effectLst>
            <a:outerShdw blurRad="114300" algn="bl" rotWithShape="0">
              <a:srgbClr val="000000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133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 SemiBold"/>
                <a:cs typeface="Arial" panose="020B0604020202020204" pitchFamily="34" charset="0"/>
                <a:sym typeface="Open Sans SemiBold"/>
              </a:rPr>
              <a:t>A stable job is the beginning, a safe place to live and a community to call home allows us to dream bigger, do better and create more opportunities for future generations who live </a:t>
            </a:r>
            <a:br>
              <a:rPr kumimoji="0" lang="en" sz="2133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 SemiBold"/>
                <a:cs typeface="Arial" panose="020B0604020202020204" pitchFamily="34" charset="0"/>
                <a:sym typeface="Open Sans SemiBold"/>
              </a:rPr>
            </a:br>
            <a:r>
              <a:rPr kumimoji="0" lang="en" sz="2133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 SemiBold"/>
                <a:cs typeface="Arial" panose="020B0604020202020204" pitchFamily="34" charset="0"/>
                <a:sym typeface="Open Sans SemiBold"/>
              </a:rPr>
              <a:t>in the special place </a:t>
            </a:r>
            <a:br>
              <a:rPr kumimoji="0" lang="en" sz="2133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 SemiBold"/>
                <a:cs typeface="Arial" panose="020B0604020202020204" pitchFamily="34" charset="0"/>
                <a:sym typeface="Open Sans SemiBold"/>
              </a:rPr>
            </a:br>
            <a:r>
              <a:rPr kumimoji="0" lang="en" sz="2133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 SemiBold"/>
                <a:cs typeface="Arial" panose="020B0604020202020204" pitchFamily="34" charset="0"/>
                <a:sym typeface="Open Sans SemiBold"/>
              </a:rPr>
              <a:t>we call Kentucky.</a:t>
            </a:r>
            <a:endParaRPr kumimoji="0" sz="213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Open Sans SemiBold"/>
              <a:cs typeface="Arial" panose="020B0604020202020204" pitchFamily="34" charset="0"/>
              <a:sym typeface="Open Sans SemiBold"/>
            </a:endParaRPr>
          </a:p>
        </p:txBody>
      </p:sp>
      <p:sp>
        <p:nvSpPr>
          <p:cNvPr id="1131" name="Google Shape;1131;p128"/>
          <p:cNvSpPr txBox="1">
            <a:spLocks noGrp="1"/>
          </p:cNvSpPr>
          <p:nvPr>
            <p:ph type="subTitle" idx="4294967295"/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13865"/>
          </a:solidFill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schemeClr val="lt1"/>
                </a:solidFill>
                <a:latin typeface="Arial Black" panose="020B0604020202020204" pitchFamily="34" charset="0"/>
                <a:ea typeface="Open Sans"/>
                <a:cs typeface="Arial Black" panose="020B0604020202020204" pitchFamily="34" charset="0"/>
                <a:sym typeface="Open Sans"/>
              </a:rPr>
              <a:t>TEAM KENTUCKY: BUILDING A BETTER TOMORROW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475238-77B0-1721-A920-60FB61999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5760" y="6328702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C3D2BC-8695-4E72-9745-6A1AA3C7EB9A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459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eam Kentucky">
            <a:extLst>
              <a:ext uri="{FF2B5EF4-FFF2-40B4-BE49-F238E27FC236}">
                <a16:creationId xmlns:a16="http://schemas.microsoft.com/office/drawing/2014/main" id="{EBF59DF4-FC34-B279-75B9-A8954834B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821941"/>
            <a:ext cx="11277600" cy="321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3CD882-6D3A-39F0-C135-20A84620AF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004" y="418307"/>
            <a:ext cx="2534716" cy="12801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D5A02C-30A3-0D0F-54EE-48DDFADF8F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9844" y="5352192"/>
            <a:ext cx="3343152" cy="12801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8F97E9-4CDC-4BA2-363D-7FEE4635FB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7199" y="226076"/>
            <a:ext cx="2723431" cy="173736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36" name="Picture 12" descr="KCTCS celebrates Community College Month - Lane Report | Kentucky Business  &amp; Economic News">
            <a:extLst>
              <a:ext uri="{FF2B5EF4-FFF2-40B4-BE49-F238E27FC236}">
                <a16:creationId xmlns:a16="http://schemas.microsoft.com/office/drawing/2014/main" id="{851C572B-B3A3-3DF1-673B-333D6921A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395" y="180356"/>
            <a:ext cx="2457339" cy="1828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8A9930-0EAE-B13E-5E47-C697527238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9004" y="5339977"/>
            <a:ext cx="2903987" cy="12801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957CB1-C49E-9A9C-4AD3-0CBDB229EF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75106" y="37757"/>
            <a:ext cx="1928499" cy="21609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12D7711-5AFF-4336-C61F-50F803658D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3304" y="2376222"/>
            <a:ext cx="2286000" cy="2286000"/>
          </a:xfrm>
          <a:prstGeom prst="rect">
            <a:avLst/>
          </a:prstGeom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5126E3B6-96E8-A72E-3A40-A936A26D1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395" y="5382516"/>
            <a:ext cx="3982044" cy="111787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883D34-071D-F03B-2F8F-B5520EA42B8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03454" y="2313696"/>
            <a:ext cx="2790922" cy="2286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9BF2303-F910-5632-600A-DA021C588EF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09288" y="3779625"/>
            <a:ext cx="2956922" cy="1968545"/>
          </a:xfrm>
          <a:prstGeom prst="rect">
            <a:avLst/>
          </a:prstGeom>
        </p:spPr>
      </p:pic>
      <p:pic>
        <p:nvPicPr>
          <p:cNvPr id="3" name="Picture 2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65ABD023-9856-F6FD-4B27-C0DF1D1EA36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075" y="2671817"/>
            <a:ext cx="3548683" cy="115258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871822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E72DFCAD-5D13-3AC0-E415-9FF043AB3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dirty="0"/>
              <a:t>SWATT</a:t>
            </a:r>
          </a:p>
        </p:txBody>
      </p:sp>
      <p:sp>
        <p:nvSpPr>
          <p:cNvPr id="1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10643E8-552C-B00B-5D8F-DBE876125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384" y="2915457"/>
            <a:ext cx="5067994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900" dirty="0"/>
              <a:t>Statewide Workforce and Talent Team</a:t>
            </a:r>
          </a:p>
          <a:p>
            <a:pPr marL="0" indent="0">
              <a:spcAft>
                <a:spcPts val="500"/>
              </a:spcAft>
              <a:buNone/>
            </a:pPr>
            <a:endParaRPr lang="en-US" sz="1900" b="1" spc="300" dirty="0">
              <a:latin typeface="Arial Black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500"/>
              </a:spcAft>
              <a:buNone/>
            </a:pPr>
            <a:r>
              <a:rPr lang="en-US" sz="1900" b="1" spc="300" dirty="0">
                <a:latin typeface="Arial Black" panose="020B0604020202020204" pitchFamily="34" charset="0"/>
                <a:cs typeface="Arial" panose="020B0604020202020204" pitchFamily="34" charset="0"/>
              </a:rPr>
              <a:t>“Meeting the need, together”</a:t>
            </a:r>
          </a:p>
          <a:p>
            <a:pPr marL="0" indent="0">
              <a:spcAft>
                <a:spcPts val="500"/>
              </a:spcAft>
              <a:buNone/>
            </a:pPr>
            <a:endParaRPr lang="en-US" sz="1900" dirty="0"/>
          </a:p>
          <a:p>
            <a:pPr marL="0" indent="0">
              <a:buNone/>
            </a:pPr>
            <a:r>
              <a:rPr lang="en-US" sz="1900" dirty="0"/>
              <a:t>We are voluntarily united by a common resolve to deliver workforce solutions to employers who provide rewarding careers for all our neighbors.  </a:t>
            </a:r>
          </a:p>
          <a:p>
            <a:pPr marL="0" indent="0">
              <a:buNone/>
            </a:pPr>
            <a:endParaRPr lang="en-US" sz="1900" dirty="0"/>
          </a:p>
          <a:p>
            <a:endParaRPr lang="en-US" sz="1900" dirty="0"/>
          </a:p>
        </p:txBody>
      </p:sp>
      <p:pic>
        <p:nvPicPr>
          <p:cNvPr id="8" name="Picture 7" descr="Smiling office colleagues">
            <a:extLst>
              <a:ext uri="{FF2B5EF4-FFF2-40B4-BE49-F238E27FC236}">
                <a16:creationId xmlns:a16="http://schemas.microsoft.com/office/drawing/2014/main" id="{DD701EF8-F333-76F3-6204-9907BC0E0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6" r="13611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7274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B0F63AE-4DC0-7EA4-6EFF-AE5FE1F8DED1}"/>
              </a:ext>
            </a:extLst>
          </p:cNvPr>
          <p:cNvSpPr/>
          <p:nvPr/>
        </p:nvSpPr>
        <p:spPr>
          <a:xfrm>
            <a:off x="0" y="1045463"/>
            <a:ext cx="12192000" cy="38255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246C5A-37F8-40EB-051B-F7D9D402F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66442"/>
            <a:ext cx="6145349" cy="3094924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004A8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Power of the </a:t>
            </a:r>
            <a:br>
              <a:rPr lang="en-US" sz="4000" b="1" dirty="0">
                <a:solidFill>
                  <a:srgbClr val="004A8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4000" b="1" dirty="0">
                <a:solidFill>
                  <a:srgbClr val="004A8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Public-Private Partnership </a:t>
            </a:r>
            <a:endParaRPr lang="en-US" sz="8000" b="1" dirty="0">
              <a:solidFill>
                <a:srgbClr val="004A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F60F8E-25F9-D55B-4516-F85E0A97E578}"/>
              </a:ext>
            </a:extLst>
          </p:cNvPr>
          <p:cNvSpPr txBox="1"/>
          <p:nvPr/>
        </p:nvSpPr>
        <p:spPr>
          <a:xfrm>
            <a:off x="8842283" y="2281989"/>
            <a:ext cx="334971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0" dirty="0">
                <a:solidFill>
                  <a:srgbClr val="004A8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Ashli Watts</a:t>
            </a:r>
          </a:p>
          <a:p>
            <a:pPr algn="ctr"/>
            <a:r>
              <a:rPr lang="en-US" i="1" dirty="0">
                <a:solidFill>
                  <a:srgbClr val="004A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 and CEO</a:t>
            </a:r>
            <a:endParaRPr lang="en-US" i="1" dirty="0">
              <a:solidFill>
                <a:srgbClr val="004A8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0" i="0" dirty="0">
                <a:solidFill>
                  <a:srgbClr val="004A8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Kentucky Chamber </a:t>
            </a:r>
          </a:p>
          <a:p>
            <a:pPr algn="ctr"/>
            <a:r>
              <a:rPr lang="en-US" b="0" i="0" dirty="0">
                <a:solidFill>
                  <a:srgbClr val="004A8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 Commerce </a:t>
            </a:r>
            <a:endParaRPr lang="en-US" dirty="0">
              <a:solidFill>
                <a:srgbClr val="004A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1D4E309-617C-7C18-4237-3245DA6492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4"/>
          <a:stretch/>
        </p:blipFill>
        <p:spPr>
          <a:xfrm>
            <a:off x="6145350" y="1265241"/>
            <a:ext cx="2696932" cy="33741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B19DAC-A82E-A3CE-1C9B-4C4C1494DE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156" y="5572819"/>
            <a:ext cx="1632328" cy="836691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918C2A5-345F-11CF-7CC2-C4913AFA52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60996" y="5710789"/>
            <a:ext cx="1476604" cy="7463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43F8D5-D2CD-F770-8BC9-AA25C2D2B3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68" y="5584208"/>
            <a:ext cx="2217253" cy="10078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824074-D7E6-58A2-396F-FE19A8DA37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610" y="5430941"/>
            <a:ext cx="1741664" cy="11611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9C4FFD-7A00-6B65-19B2-8ACED2FBB1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601" y="5759323"/>
            <a:ext cx="1741664" cy="5565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F2DFA6-A0DA-64CB-E205-22EFDCC78E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183" y="5693041"/>
            <a:ext cx="1632328" cy="67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6629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ED0EE56FBB55F42A94890361058A36F" ma:contentTypeVersion="14" ma:contentTypeDescription="Create a new document." ma:contentTypeScope="" ma:versionID="10aa33ce6ec2787e6d31771a16a3e28c">
  <xsd:schema xmlns:xsd="http://www.w3.org/2001/XMLSchema" xmlns:xs="http://www.w3.org/2001/XMLSchema" xmlns:p="http://schemas.microsoft.com/office/2006/metadata/properties" xmlns:ns3="77d6a931-17aa-4b44-9d58-ace17e98c928" xmlns:ns4="eb335d5c-a03a-4842-b66b-202976245d6f" targetNamespace="http://schemas.microsoft.com/office/2006/metadata/properties" ma:root="true" ma:fieldsID="1fc2543dd02d998a2c75dd03f063effc" ns3:_="" ns4:_="">
    <xsd:import namespace="77d6a931-17aa-4b44-9d58-ace17e98c928"/>
    <xsd:import namespace="eb335d5c-a03a-4842-b66b-202976245d6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SearchPropertie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d6a931-17aa-4b44-9d58-ace17e98c9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0" nillable="true" ma:displayName="_activity" ma:hidden="true" ma:internalName="_activity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21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335d5c-a03a-4842-b66b-202976245d6f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7d6a931-17aa-4b44-9d58-ace17e98c928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B5484E0-A9E4-4983-A73B-14A18F25AA6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7d6a931-17aa-4b44-9d58-ace17e98c928"/>
    <ds:schemaRef ds:uri="eb335d5c-a03a-4842-b66b-202976245d6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AD72868-3573-4DE5-9EE7-8C0C8383EBDF}">
  <ds:schemaRefs>
    <ds:schemaRef ds:uri="http://schemas.microsoft.com/office/2006/documentManagement/types"/>
    <ds:schemaRef ds:uri="http://purl.org/dc/dcmitype/"/>
    <ds:schemaRef ds:uri="http://purl.org/dc/terms/"/>
    <ds:schemaRef ds:uri="http://schemas.microsoft.com/office/2006/metadata/properties"/>
    <ds:schemaRef ds:uri="http://schemas.openxmlformats.org/package/2006/metadata/core-properties"/>
    <ds:schemaRef ds:uri="77d6a931-17aa-4b44-9d58-ace17e98c928"/>
    <ds:schemaRef ds:uri="eb335d5c-a03a-4842-b66b-202976245d6f"/>
    <ds:schemaRef ds:uri="http://www.w3.org/XML/1998/namespace"/>
    <ds:schemaRef ds:uri="http://schemas.microsoft.com/office/infopath/2007/PartnerControl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C3919DF2-A6E0-45E5-8236-CB83F24F40C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356</TotalTime>
  <Words>328</Words>
  <Application>Microsoft Office PowerPoint</Application>
  <PresentationFormat>Widescreen</PresentationFormat>
  <Paragraphs>65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Arial Black</vt:lpstr>
      <vt:lpstr>Calibri</vt:lpstr>
      <vt:lpstr>Calibri Light</vt:lpstr>
      <vt:lpstr>Office Theme</vt:lpstr>
      <vt:lpstr>1_Office Theme</vt:lpstr>
      <vt:lpstr>2_Office Theme</vt:lpstr>
      <vt:lpstr>Kentucky's Unified Business Strategy: Statewide Workforce  and Talent Team (SWATT)</vt:lpstr>
      <vt:lpstr>Kentucky’s SWATT Initiative </vt:lpstr>
      <vt:lpstr>What is SWATT?</vt:lpstr>
      <vt:lpstr>SWATT’s Key Objectives</vt:lpstr>
      <vt:lpstr>Economic Impact  and Workforce  Needs </vt:lpstr>
      <vt:lpstr>PowerPoint Presentation</vt:lpstr>
      <vt:lpstr>PowerPoint Presentation</vt:lpstr>
      <vt:lpstr>SWATT</vt:lpstr>
      <vt:lpstr>Power of the  Public-Private Partnership </vt:lpstr>
      <vt:lpstr>Educational and Workforce Alignment </vt:lpstr>
      <vt:lpstr>Unified Business  Service Strategy  and Integration </vt:lpstr>
      <vt:lpstr>PowerPoint Presentation</vt:lpstr>
    </vt:vector>
  </TitlesOfParts>
  <Company>Kentucky Chamber Of Commerce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Statewide Workforce and  Talent Team (SWATT)</dc:title>
  <dc:creator>Sawyer Coffey Noel (KCC)</dc:creator>
  <cp:lastModifiedBy>Kate Shanks (KCC)</cp:lastModifiedBy>
  <cp:revision>11</cp:revision>
  <dcterms:created xsi:type="dcterms:W3CDTF">2024-08-15T14:04:32Z</dcterms:created>
  <dcterms:modified xsi:type="dcterms:W3CDTF">2024-08-27T16:32:43Z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0x010100EED0EE56FBB55F42A94890361058A36F</vt:lpwstr>
  </property>
</Properties>
</file>