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706" autoAdjust="0"/>
  </p:normalViewPr>
  <p:slideViewPr>
    <p:cSldViewPr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i="1" dirty="0"/>
              <a:t>Local 502 Plumbers, Pipefitters &amp; HVAC Techs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u="sng" dirty="0">
                <a:solidFill>
                  <a:schemeClr val="accent5">
                    <a:lumMod val="75000"/>
                  </a:schemeClr>
                </a:solidFill>
                <a:latin typeface="Magneto" panose="04030805050802020D02" pitchFamily="82" charset="0"/>
              </a:rPr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Magneto" panose="04030805050802020D02" pitchFamily="82" charset="0"/>
              </a:rPr>
              <a:t>Benefits</a:t>
            </a:r>
            <a:endParaRPr lang="en-US" dirty="0">
              <a:latin typeface="Magneto" panose="04030805050802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1127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Health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health/dental/vision insurance provided at no additional cost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Provided at no additional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Unlike a 401K, a pension will pay you until the day you die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The benefit package provided to our members equates to approximately </a:t>
            </a:r>
            <a:r>
              <a:rPr lang="en-US" sz="2800" b="1" u="sng" dirty="0">
                <a:solidFill>
                  <a:srgbClr val="00B050"/>
                </a:solidFill>
              </a:rPr>
              <a:t>$20/hr.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9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11582400" cy="7620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PROOF!!!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28" y="1159235"/>
            <a:ext cx="7705343" cy="2776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28" y="3962400"/>
            <a:ext cx="7705344" cy="27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658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More PROOF!!!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4" y="892629"/>
            <a:ext cx="5902344" cy="59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01" y="897294"/>
            <a:ext cx="59023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"/>
            <a:ext cx="10515600" cy="701674"/>
          </a:xfrm>
        </p:spPr>
        <p:txBody>
          <a:bodyPr>
            <a:noAutofit/>
          </a:bodyPr>
          <a:lstStyle/>
          <a:p>
            <a:pPr algn="ctr"/>
            <a:r>
              <a:rPr lang="en-US" sz="4800"/>
              <a:t>SACRIFICE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35" y="990600"/>
            <a:ext cx="758052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1"/>
            <a:ext cx="9601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Magneto" panose="04030805050802020D02" pitchFamily="82" charset="0"/>
              </a:rPr>
              <a:t>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19600"/>
            <a:ext cx="11887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What do I need to apply to </a:t>
            </a:r>
          </a:p>
          <a:p>
            <a:pPr algn="ctr"/>
            <a:r>
              <a:rPr lang="en-US" sz="4400" dirty="0"/>
              <a:t>Local 502 Apprenticeship Program?</a:t>
            </a:r>
          </a:p>
        </p:txBody>
      </p:sp>
    </p:spTree>
    <p:extLst>
      <p:ext uri="{BB962C8B-B14F-4D97-AF65-F5344CB8AC3E}">
        <p14:creationId xmlns:p14="http://schemas.microsoft.com/office/powerpoint/2010/main" val="10546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r>
              <a:rPr lang="en-US" dirty="0"/>
              <a:t>Good Work Ethic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/>
              <a:t>Show up to work, everyday and on time!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/>
              <a:t>Stay busy, and look for things to do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/>
              <a:t>Stay off of your cell phone during work hours</a:t>
            </a:r>
          </a:p>
          <a:p>
            <a:r>
              <a:rPr lang="en-US" dirty="0"/>
              <a:t>Positive Attitude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/>
              <a:t>Eagerness to learn</a:t>
            </a:r>
          </a:p>
          <a:p>
            <a:r>
              <a:rPr lang="en-US" dirty="0"/>
              <a:t>Remain Drug Free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/>
              <a:t>All of our apprentices are drug tested yearly, and at times, randomly</a:t>
            </a:r>
          </a:p>
          <a:p>
            <a:pPr marL="731520" lvl="3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Work ethic, attitude, and being drug free can’t be taught…</a:t>
            </a:r>
          </a:p>
          <a:p>
            <a:pPr marL="45720" indent="0" algn="ctr"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…WE CAN TEACH YOU THE REST!</a:t>
            </a:r>
          </a:p>
        </p:txBody>
      </p:sp>
    </p:spTree>
    <p:extLst>
      <p:ext uri="{BB962C8B-B14F-4D97-AF65-F5344CB8AC3E}">
        <p14:creationId xmlns:p14="http://schemas.microsoft.com/office/powerpoint/2010/main" val="22431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UNION Reputation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1582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very aware that the title of “Union” comes with a reputation.  To some, that reputation is a good one.  To some, it’s a bad one…</a:t>
            </a:r>
          </a:p>
          <a:p>
            <a:pPr marL="0" indent="0">
              <a:buNone/>
            </a:pPr>
            <a:r>
              <a:rPr lang="en-US" sz="2800" dirty="0"/>
              <a:t>To clarify:</a:t>
            </a:r>
          </a:p>
          <a:p>
            <a:r>
              <a:rPr lang="en-US" dirty="0"/>
              <a:t>We are a skilled trade Union.  That means:</a:t>
            </a:r>
          </a:p>
          <a:p>
            <a:pPr lvl="3"/>
            <a:r>
              <a:rPr lang="en-US" dirty="0"/>
              <a:t>We are NOT the UAW or Teamsters</a:t>
            </a:r>
          </a:p>
          <a:p>
            <a:pPr lvl="3"/>
            <a:r>
              <a:rPr lang="en-US" dirty="0"/>
              <a:t>If you aren’t skilled, you won’t work</a:t>
            </a:r>
          </a:p>
          <a:p>
            <a:pPr lvl="3"/>
            <a:r>
              <a:rPr lang="en-US" dirty="0"/>
              <a:t>If you are lazy, you won’t work</a:t>
            </a:r>
          </a:p>
          <a:p>
            <a:r>
              <a:rPr lang="en-US" dirty="0"/>
              <a:t>We do not have “seniority”</a:t>
            </a:r>
          </a:p>
          <a:p>
            <a:r>
              <a:rPr lang="en-US" dirty="0"/>
              <a:t>The Union will NOT fight for you to keep your job, if you’ve been rightfully terminated</a:t>
            </a:r>
          </a:p>
          <a:p>
            <a:r>
              <a:rPr lang="en-US" dirty="0"/>
              <a:t>The Union doesn’t strike very often</a:t>
            </a:r>
          </a:p>
          <a:p>
            <a:r>
              <a:rPr lang="en-US" dirty="0"/>
              <a:t>The majority of our work is located within an hour of the airport; most of our members NEVER travel, and remain employed year round</a:t>
            </a:r>
          </a:p>
        </p:txBody>
      </p:sp>
    </p:spTree>
    <p:extLst>
      <p:ext uri="{BB962C8B-B14F-4D97-AF65-F5344CB8AC3E}">
        <p14:creationId xmlns:p14="http://schemas.microsoft.com/office/powerpoint/2010/main" val="31038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What does the Union offer?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is true, we pay Union dues!  Those dues pay for things such 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Training</a:t>
            </a:r>
          </a:p>
          <a:p>
            <a:pPr marL="1143000" lvl="3" indent="-457200">
              <a:buFont typeface="Wingdings" panose="05000000000000000000" pitchFamily="2" charset="2"/>
              <a:buChar char="§"/>
            </a:pPr>
            <a:r>
              <a:rPr lang="en-US" dirty="0"/>
              <a:t>From our Union dues, the apprenticeship program is funded</a:t>
            </a:r>
          </a:p>
          <a:p>
            <a:pPr marL="1143000" lvl="3" indent="-457200">
              <a:buFont typeface="Wingdings" panose="05000000000000000000" pitchFamily="2" charset="2"/>
              <a:buChar char="§"/>
            </a:pPr>
            <a:r>
              <a:rPr lang="en-US" dirty="0"/>
              <a:t>Our wages are due largely in part to being highly skilled craftsman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Representation</a:t>
            </a:r>
          </a:p>
          <a:p>
            <a:pPr marL="1143000" lvl="3" indent="-457200">
              <a:buFont typeface="Wingdings" panose="05000000000000000000" pitchFamily="2" charset="2"/>
              <a:buChar char="§"/>
            </a:pPr>
            <a:r>
              <a:rPr lang="en-US" dirty="0"/>
              <a:t>We make the money we make because we’re not only highly trained, but because we are united as a membership.  Because we are united and skilled, we get to negotiate our wages with our contractors.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Management</a:t>
            </a:r>
          </a:p>
          <a:p>
            <a:pPr marL="1143000" lvl="3" indent="-457200">
              <a:buFont typeface="Wingdings" panose="05000000000000000000" pitchFamily="2" charset="2"/>
              <a:buChar char="§"/>
            </a:pPr>
            <a:r>
              <a:rPr lang="en-US" dirty="0"/>
              <a:t>All of our benefits such as health insurance and our pension requires management.  These funds, sometimes totaling to hundreds of millions, requires constant oversight, and split-minute decision making.  Our Union dues pay the salaries of our officers to manage our benefits.   </a:t>
            </a:r>
          </a:p>
        </p:txBody>
      </p:sp>
    </p:spTree>
    <p:extLst>
      <p:ext uri="{BB962C8B-B14F-4D97-AF65-F5344CB8AC3E}">
        <p14:creationId xmlns:p14="http://schemas.microsoft.com/office/powerpoint/2010/main" val="8616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Magneto" panose="04030805050802020D02" pitchFamily="82" charset="0"/>
              </a:rPr>
              <a:t>Plumbers</a:t>
            </a:r>
          </a:p>
          <a:p>
            <a:r>
              <a:rPr lang="en-US" sz="4000" dirty="0">
                <a:latin typeface="Magneto" panose="04030805050802020D02" pitchFamily="82" charset="0"/>
              </a:rPr>
              <a:t>Pipefitters</a:t>
            </a:r>
          </a:p>
          <a:p>
            <a:r>
              <a:rPr lang="en-US" sz="4000" dirty="0">
                <a:latin typeface="Magneto" panose="04030805050802020D02" pitchFamily="82" charset="0"/>
              </a:rPr>
              <a:t>Welders</a:t>
            </a:r>
          </a:p>
          <a:p>
            <a:r>
              <a:rPr lang="en-US" sz="4000" dirty="0">
                <a:latin typeface="Magneto" panose="04030805050802020D02" pitchFamily="82" charset="0"/>
              </a:rPr>
              <a:t>HVAC-R Service Technicians</a:t>
            </a:r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PLUMBERS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4014"/>
            <a:ext cx="5486400" cy="4928223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dirty="0"/>
              <a:t>Primarily installs new, never used piping systems such as: </a:t>
            </a:r>
          </a:p>
          <a:p>
            <a:pPr marL="1600200" lvl="5" indent="-457200">
              <a:buFont typeface="Wingdings" panose="05000000000000000000" pitchFamily="2" charset="2"/>
              <a:buChar char="Ø"/>
            </a:pPr>
            <a:r>
              <a:rPr lang="en-US" sz="2000" dirty="0"/>
              <a:t>City Water</a:t>
            </a:r>
          </a:p>
          <a:p>
            <a:pPr marL="1600200" lvl="5" indent="-457200">
              <a:buFont typeface="Wingdings" panose="05000000000000000000" pitchFamily="2" charset="2"/>
              <a:buChar char="Ø"/>
            </a:pPr>
            <a:r>
              <a:rPr lang="en-US" sz="2000" dirty="0"/>
              <a:t>Natural Gas</a:t>
            </a:r>
          </a:p>
          <a:p>
            <a:pPr marL="1600200" lvl="5" indent="-457200">
              <a:buFont typeface="Wingdings" panose="05000000000000000000" pitchFamily="2" charset="2"/>
              <a:buChar char="Ø"/>
            </a:pPr>
            <a:r>
              <a:rPr lang="en-US" sz="2000" dirty="0"/>
              <a:t>Medical Gas Systems</a:t>
            </a:r>
          </a:p>
          <a:p>
            <a:pPr marL="1600200" lvl="5" indent="-457200">
              <a:buFont typeface="Wingdings" panose="05000000000000000000" pitchFamily="2" charset="2"/>
              <a:buChar char="Ø"/>
            </a:pPr>
            <a:r>
              <a:rPr lang="en-US" sz="2000" dirty="0"/>
              <a:t>Backflow Preventers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A small percentage of our plumbers perform service work, and it’s always optional!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564015"/>
            <a:ext cx="2819400" cy="2464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64015"/>
            <a:ext cx="3200400" cy="2464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28126"/>
            <a:ext cx="3200400" cy="246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028125"/>
            <a:ext cx="2819400" cy="24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PIPEFITTERS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04130"/>
            <a:ext cx="5695950" cy="4988108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Pipefitters</a:t>
            </a:r>
            <a:r>
              <a:rPr lang="en-US" dirty="0"/>
              <a:t> install and maintain piping systems in commercial/industrial settings such as power plants, chemical plants, oil refineries, or any business involved in manufacturing.</a:t>
            </a:r>
          </a:p>
          <a:p>
            <a:r>
              <a:rPr lang="en-US" sz="2400" u="sng" dirty="0"/>
              <a:t>Pipefitters:</a:t>
            </a:r>
          </a:p>
          <a:p>
            <a:pPr lvl="3"/>
            <a:r>
              <a:rPr lang="en-US" sz="1800" dirty="0"/>
              <a:t>Must be trained and knowledgeable in the different piping materials (steel/plastic/copper pipe)</a:t>
            </a:r>
          </a:p>
          <a:p>
            <a:pPr lvl="3"/>
            <a:r>
              <a:rPr lang="en-US" sz="1800" dirty="0"/>
              <a:t>Must also know the different methods of joining pipe (welded/glued/soldered/brazed)</a:t>
            </a:r>
          </a:p>
          <a:p>
            <a:pPr lvl="3"/>
            <a:r>
              <a:rPr lang="en-US" sz="1800" dirty="0"/>
              <a:t>Must be certified and trained in rigging operations, in order to lift heavy pieces of equipment and material</a:t>
            </a:r>
          </a:p>
          <a:p>
            <a:pPr lvl="3"/>
            <a:r>
              <a:rPr lang="en-US" sz="1800" dirty="0"/>
              <a:t>Must be knowledgeable in proper installation practices of various types of piping systems for gas/steam/air/water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1510350"/>
            <a:ext cx="2971800" cy="2375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1504130"/>
            <a:ext cx="2971800" cy="2382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3886200"/>
            <a:ext cx="2971800" cy="2606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3886200"/>
            <a:ext cx="2971800" cy="26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WELDERS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4953000" cy="4876799"/>
          </a:xfrm>
        </p:spPr>
        <p:txBody>
          <a:bodyPr/>
          <a:lstStyle/>
          <a:p>
            <a:r>
              <a:rPr lang="en-US" sz="2400" u="sng" dirty="0"/>
              <a:t>Welders</a:t>
            </a:r>
            <a:r>
              <a:rPr lang="en-US" dirty="0"/>
              <a:t> work closely with Pipefitters, and many times, are one in the same.</a:t>
            </a:r>
          </a:p>
          <a:p>
            <a:r>
              <a:rPr lang="en-US" sz="2400" u="sng" dirty="0"/>
              <a:t>Welders</a:t>
            </a:r>
            <a:r>
              <a:rPr lang="en-US" dirty="0"/>
              <a:t> will be trained and certified in all processes: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SMAW (Stick)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GTAW (</a:t>
            </a:r>
            <a:r>
              <a:rPr lang="en-US" dirty="0" err="1"/>
              <a:t>Tig</a:t>
            </a:r>
            <a:r>
              <a:rPr lang="en-US" dirty="0"/>
              <a:t>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GMAW (</a:t>
            </a:r>
            <a:r>
              <a:rPr lang="en-US" dirty="0" err="1"/>
              <a:t>Mig</a:t>
            </a:r>
            <a:r>
              <a:rPr lang="en-US" dirty="0"/>
              <a:t>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FCAW (Flux core/Dual shield)</a:t>
            </a:r>
          </a:p>
          <a:p>
            <a:r>
              <a:rPr lang="en-US" sz="2400" u="sng" dirty="0"/>
              <a:t>Welders</a:t>
            </a:r>
            <a:r>
              <a:rPr lang="en-US" dirty="0"/>
              <a:t> will be trained and certified to weld on a variety of metals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63" y="1676400"/>
            <a:ext cx="3150637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14800"/>
            <a:ext cx="3150637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98" y="4114800"/>
            <a:ext cx="3155302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676400"/>
            <a:ext cx="315063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499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HVAC-R </a:t>
            </a:r>
            <a:br>
              <a:rPr lang="en-US" sz="5400" dirty="0"/>
            </a:br>
            <a:r>
              <a:rPr lang="en-US" sz="5400" dirty="0"/>
              <a:t>SERVICE TECHNICIANS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1199"/>
            <a:ext cx="5029200" cy="4195763"/>
          </a:xfrm>
        </p:spPr>
        <p:txBody>
          <a:bodyPr/>
          <a:lstStyle/>
          <a:p>
            <a:r>
              <a:rPr lang="en-US" dirty="0"/>
              <a:t>HVAC-R stands for: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u="sng" dirty="0"/>
              <a:t>H</a:t>
            </a:r>
            <a:r>
              <a:rPr lang="en-US" dirty="0"/>
              <a:t>eating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u="sng" dirty="0"/>
              <a:t>V</a:t>
            </a:r>
            <a:r>
              <a:rPr lang="en-US" dirty="0"/>
              <a:t>entilation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u="sng" dirty="0"/>
              <a:t>A</a:t>
            </a:r>
            <a:r>
              <a:rPr lang="en-US" dirty="0"/>
              <a:t>ir </a:t>
            </a:r>
            <a:r>
              <a:rPr lang="en-US" sz="1600" b="1" u="sng" dirty="0"/>
              <a:t>C</a:t>
            </a:r>
            <a:r>
              <a:rPr lang="en-US" dirty="0"/>
              <a:t>onditioning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u="sng" dirty="0"/>
              <a:t>R</a:t>
            </a:r>
            <a:r>
              <a:rPr lang="en-US" dirty="0"/>
              <a:t>efrigeration</a:t>
            </a:r>
          </a:p>
          <a:p>
            <a:r>
              <a:rPr lang="en-US" dirty="0"/>
              <a:t>HVAC-R Service Technicians install and maintain the systems that make your home and other buildings comfortable to inhabit</a:t>
            </a:r>
          </a:p>
        </p:txBody>
      </p:sp>
    </p:spTree>
    <p:extLst>
      <p:ext uri="{BB962C8B-B14F-4D97-AF65-F5344CB8AC3E}">
        <p14:creationId xmlns:p14="http://schemas.microsoft.com/office/powerpoint/2010/main" val="209001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81400"/>
            <a:ext cx="11734800" cy="1752600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accent5">
                    <a:lumMod val="75000"/>
                  </a:schemeClr>
                </a:solidFill>
                <a:latin typeface="Harlow Solid Italic" panose="04030604020F02020D02" pitchFamily="82" charset="0"/>
              </a:rPr>
              <a:t>Program Details</a:t>
            </a:r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1000"/>
            <a:ext cx="10515600" cy="90075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Program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11734800" cy="5334000"/>
          </a:xfrm>
        </p:spPr>
        <p:txBody>
          <a:bodyPr/>
          <a:lstStyle/>
          <a:p>
            <a:r>
              <a:rPr lang="en-US" dirty="0"/>
              <a:t>Earn while you Learn!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/>
              <a:t>Local 502 will place you at a job with one of our signatory contractors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/>
              <a:t>Apprentices will work during the day, and attend classes at the Training Center in the evening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/>
              <a:t>Classes are held from 5:00 pm to 8:30 pm, twice per week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/>
              <a:t>Apprentices will attend classes from late August to early May, for 5 years</a:t>
            </a:r>
          </a:p>
          <a:p>
            <a:r>
              <a:rPr lang="en-US" dirty="0"/>
              <a:t>Certifications, Licenses and a Degree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/>
              <a:t>We will train you in all aspects of the piping industry, and provide a pathway to gain all required licenses and certifications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/>
              <a:t>All apprentices will have an opportunity to gain an Associates Degree in Applied Science through IVY Tech Community College</a:t>
            </a:r>
          </a:p>
          <a:p>
            <a:r>
              <a:rPr lang="en-US" dirty="0"/>
              <a:t>DEBT-FREE EDUCATION!!!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/>
              <a:t>The cost of our program is carried by our members.  They all pay a small percentage of their paycheck each week, to ensure that a new generation of piping professionals will take their place when they retire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1600" dirty="0"/>
              <a:t>The only out-of-pocket expense for the apprentices is $200 per year, for books and testing fees.</a:t>
            </a:r>
          </a:p>
          <a:p>
            <a:pPr lvl="3"/>
            <a:endParaRPr lang="en-US" sz="1600" dirty="0"/>
          </a:p>
          <a:p>
            <a:pPr lvl="3"/>
            <a:endParaRPr lang="en-US" sz="1800" dirty="0"/>
          </a:p>
          <a:p>
            <a:pPr lvl="3"/>
            <a:endParaRPr lang="en-US" sz="1800" dirty="0"/>
          </a:p>
          <a:p>
            <a:pPr lvl="3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70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8245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Magneto" panose="04030805050802020D02" pitchFamily="82" charset="0"/>
              </a:rPr>
              <a:t>Pay 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1150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st</a:t>
            </a:r>
            <a:r>
              <a:rPr lang="en-US" b="1" dirty="0">
                <a:solidFill>
                  <a:srgbClr val="00B050"/>
                </a:solidFill>
              </a:rPr>
              <a:t> Year Apprentices…………………………………………………………………………………….$23.68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nd</a:t>
            </a:r>
            <a:r>
              <a:rPr lang="en-US" b="1" dirty="0">
                <a:solidFill>
                  <a:srgbClr val="00B050"/>
                </a:solidFill>
              </a:rPr>
              <a:t> Year Apprentices……………………………………………………………………………………$25.81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3</a:t>
            </a:r>
            <a:r>
              <a:rPr lang="en-US" b="1" baseline="30000" dirty="0">
                <a:solidFill>
                  <a:srgbClr val="00B050"/>
                </a:solidFill>
              </a:rPr>
              <a:t>rd</a:t>
            </a:r>
            <a:r>
              <a:rPr lang="en-US" b="1" dirty="0">
                <a:solidFill>
                  <a:srgbClr val="00B050"/>
                </a:solidFill>
              </a:rPr>
              <a:t> Year Apprentices…………………………………………………………………………………....$27.95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4</a:t>
            </a:r>
            <a:r>
              <a:rPr lang="en-US" b="1" baseline="30000" dirty="0">
                <a:solidFill>
                  <a:srgbClr val="00B050"/>
                </a:solidFill>
              </a:rPr>
              <a:t>th</a:t>
            </a:r>
            <a:r>
              <a:rPr lang="en-US" b="1" dirty="0">
                <a:solidFill>
                  <a:srgbClr val="00B050"/>
                </a:solidFill>
              </a:rPr>
              <a:t> Year Apprentices………………………………………………………………………………........$30.09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5</a:t>
            </a:r>
            <a:r>
              <a:rPr lang="en-US" b="1" baseline="30000" dirty="0">
                <a:solidFill>
                  <a:srgbClr val="00B050"/>
                </a:solidFill>
              </a:rPr>
              <a:t>th</a:t>
            </a:r>
            <a:r>
              <a:rPr lang="en-US" b="1" dirty="0">
                <a:solidFill>
                  <a:srgbClr val="00B050"/>
                </a:solidFill>
              </a:rPr>
              <a:t> Year Apprentices…………………………………………………………………………………….$32.23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Journeyman…………………………………………………………………….…………………………$42.90</a:t>
            </a:r>
          </a:p>
        </p:txBody>
      </p:sp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241</TotalTime>
  <Words>868</Words>
  <Application>Microsoft Office PowerPoint</Application>
  <PresentationFormat>Widescreen</PresentationFormat>
  <Paragraphs>110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Algerian</vt:lpstr>
      <vt:lpstr>Arial</vt:lpstr>
      <vt:lpstr>Century Schoolbook</vt:lpstr>
      <vt:lpstr>Harlow Solid Italic</vt:lpstr>
      <vt:lpstr>Magneto</vt:lpstr>
      <vt:lpstr>Wingdings</vt:lpstr>
      <vt:lpstr>CITY SKETCH 16X9</vt:lpstr>
      <vt:lpstr>Local 502 Plumbers, Pipefitters &amp; HVAC Techs</vt:lpstr>
      <vt:lpstr>Who We Are</vt:lpstr>
      <vt:lpstr>PLUMBERS</vt:lpstr>
      <vt:lpstr>PIPEFITTERS</vt:lpstr>
      <vt:lpstr>WELDERS</vt:lpstr>
      <vt:lpstr>HVAC-R  SERVICE TECHNICIANS</vt:lpstr>
      <vt:lpstr>Program Details</vt:lpstr>
      <vt:lpstr>Program Details</vt:lpstr>
      <vt:lpstr>Pay Rates</vt:lpstr>
      <vt:lpstr>PowerPoint Presentation</vt:lpstr>
      <vt:lpstr>PROOF!!!</vt:lpstr>
      <vt:lpstr>More PROOF!!!</vt:lpstr>
      <vt:lpstr>SACRIFICE</vt:lpstr>
      <vt:lpstr>Requirements</vt:lpstr>
      <vt:lpstr>Requirements</vt:lpstr>
      <vt:lpstr>The UNION Reputation</vt:lpstr>
      <vt:lpstr>What does the Union offer?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502 Plumbers, Pipefitters &amp; HVAC Techs</dc:title>
  <dc:creator>Nick Brown</dc:creator>
  <cp:lastModifiedBy>Coy, Janine (LRC)</cp:lastModifiedBy>
  <cp:revision>25</cp:revision>
  <dcterms:created xsi:type="dcterms:W3CDTF">2019-12-26T15:07:31Z</dcterms:created>
  <dcterms:modified xsi:type="dcterms:W3CDTF">2025-10-20T20:39:53Z</dcterms:modified>
</cp:coreProperties>
</file>