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7" r:id="rId4"/>
    <p:sldId id="259" r:id="rId5"/>
    <p:sldId id="260" r:id="rId6"/>
    <p:sldId id="261" r:id="rId7"/>
    <p:sldId id="267" r:id="rId8"/>
    <p:sldId id="263" r:id="rId9"/>
    <p:sldId id="265" r:id="rId10"/>
    <p:sldId id="262"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90CFB1-9FEA-4A22-BF7E-1A0120A5C90D}" v="12" dt="2025-10-15T20:56:24.8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990" autoAdjust="0"/>
  </p:normalViewPr>
  <p:slideViewPr>
    <p:cSldViewPr snapToGrid="0">
      <p:cViewPr varScale="1">
        <p:scale>
          <a:sx n="71" d="100"/>
          <a:sy n="71" d="100"/>
        </p:scale>
        <p:origin x="211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8799A0-FCD0-4EDC-9C17-FD484DD2950A}" type="datetimeFigureOut">
              <a:rPr lang="en-US" smtClean="0"/>
              <a:t>10/20/2025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6A3560-385A-4EFF-9CFF-5EB0C7EAA368}" type="slidenum">
              <a:rPr lang="en-US" smtClean="0"/>
              <a:t>‹#›</a:t>
            </a:fld>
            <a:endParaRPr lang="en-US"/>
          </a:p>
        </p:txBody>
      </p:sp>
    </p:spTree>
    <p:extLst>
      <p:ext uri="{BB962C8B-B14F-4D97-AF65-F5344CB8AC3E}">
        <p14:creationId xmlns:p14="http://schemas.microsoft.com/office/powerpoint/2010/main" val="209034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Origin Standards in HB345:</a:t>
            </a:r>
          </a:p>
          <a:p>
            <a:r>
              <a:rPr lang="en-US" dirty="0"/>
              <a:t>- In the case of an iron, steel, or aluminum product, </a:t>
            </a:r>
            <a:r>
              <a:rPr lang="en-US" i="1" dirty="0"/>
              <a:t>all manufacturing has taken place in the United States</a:t>
            </a:r>
            <a:r>
              <a:rPr lang="en-US" dirty="0"/>
              <a:t>, except metallurgical processes involving the refinement of steel additives; and </a:t>
            </a:r>
          </a:p>
          <a:p>
            <a:endParaRPr lang="en-US" dirty="0"/>
          </a:p>
          <a:p>
            <a:r>
              <a:rPr lang="en-US" dirty="0"/>
              <a:t>- In the case of a manufactured good, </a:t>
            </a:r>
            <a:r>
              <a:rPr lang="en-US" i="1" dirty="0"/>
              <a:t>all the manufacturing processes for the product and its components have taken place in the United States</a:t>
            </a:r>
            <a:r>
              <a:rPr lang="en-US" dirty="0"/>
              <a:t>, regardless of the origin of a component's subcomponents; </a:t>
            </a:r>
          </a:p>
          <a:p>
            <a:endParaRPr lang="en-US" dirty="0"/>
          </a:p>
          <a:p>
            <a:r>
              <a:rPr lang="en-US" b="1" dirty="0"/>
              <a:t>Coverage:</a:t>
            </a:r>
          </a:p>
          <a:p>
            <a:r>
              <a:rPr lang="en-US" dirty="0"/>
              <a:t>- each contract for construction or maintenance of a public building or public works made by a governmental body after August 1, 2025, shall contain a provision that the iron, steel, aluminum, or manufactured goods used or supplied as a primary component in the performance of the contract and any subcontract shall be manufactured in the United States... </a:t>
            </a:r>
          </a:p>
          <a:p>
            <a:endParaRPr lang="en-US" dirty="0"/>
          </a:p>
          <a:p>
            <a:r>
              <a:rPr lang="en-US" b="1" dirty="0"/>
              <a:t>Waivers: </a:t>
            </a:r>
          </a:p>
          <a:p>
            <a:r>
              <a:rPr lang="en-US" b="0" dirty="0"/>
              <a:t>- request filed with purchasing agent</a:t>
            </a:r>
          </a:p>
          <a:p>
            <a:endParaRPr lang="en-US" b="0" dirty="0"/>
          </a:p>
          <a:p>
            <a:r>
              <a:rPr lang="en-US" b="0" dirty="0"/>
              <a:t>- Public comment period used to identify domestic sources before waiver is granted</a:t>
            </a:r>
          </a:p>
          <a:p>
            <a:endParaRPr lang="en-US" b="0" dirty="0"/>
          </a:p>
          <a:p>
            <a:pPr marL="171450" indent="-171450">
              <a:buFontTx/>
              <a:buChar char="-"/>
            </a:pPr>
            <a:r>
              <a:rPr lang="en-US" b="0" dirty="0"/>
              <a:t>Criteria for waiver approval</a:t>
            </a:r>
          </a:p>
          <a:p>
            <a:pPr marL="0" indent="0">
              <a:buFontTx/>
              <a:buNone/>
            </a:pPr>
            <a:endParaRPr lang="en-US" b="0" dirty="0"/>
          </a:p>
          <a:p>
            <a:pPr marL="628650" lvl="1" indent="-171450">
              <a:buFontTx/>
              <a:buChar char="-"/>
            </a:pPr>
            <a:r>
              <a:rPr lang="en-US" b="0" dirty="0"/>
              <a:t>Inconsistent with the public interest</a:t>
            </a:r>
          </a:p>
          <a:p>
            <a:pPr marL="628650" lvl="1" indent="-171450">
              <a:buFontTx/>
              <a:buChar char="-"/>
            </a:pPr>
            <a:r>
              <a:rPr lang="en-US" b="0" dirty="0"/>
              <a:t>not manufactured in the United States in sufficient and reasonably available quantities or of a satisfactory quality</a:t>
            </a:r>
          </a:p>
          <a:p>
            <a:pPr marL="628650" lvl="1" indent="-171450">
              <a:buFontTx/>
              <a:buChar char="-"/>
            </a:pPr>
            <a:r>
              <a:rPr lang="en-US" b="0" dirty="0"/>
              <a:t>will increase the cost of the overall contract by more than ten percent (10%) </a:t>
            </a:r>
          </a:p>
          <a:p>
            <a:pPr marL="1085850" lvl="2" indent="-171450">
              <a:buFontTx/>
              <a:buChar char="-"/>
            </a:pPr>
            <a:r>
              <a:rPr lang="en-US" b="0" dirty="0"/>
              <a:t>NOTE: The federal waiver threshold is 25%</a:t>
            </a:r>
          </a:p>
          <a:p>
            <a:endParaRPr lang="en-US" dirty="0"/>
          </a:p>
          <a:p>
            <a:r>
              <a:rPr lang="en-US" b="1" dirty="0"/>
              <a:t>Trade </a:t>
            </a:r>
            <a:r>
              <a:rPr lang="en-US" b="1" dirty="0" err="1"/>
              <a:t>Obligatons</a:t>
            </a:r>
            <a:r>
              <a:rPr lang="en-US" b="1" dirty="0"/>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effectLst/>
              </a:rPr>
              <a:t>Kentucky deliberately chose NOT to sign onto the Government Procurement Agreement (GPA), which means that its state and local procurement activities are not bound by GPA obligations. This allows Kentucky to maintain preferences for domestic (U.S.-made) goods without violating any international agreements.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effectLst/>
              </a:rPr>
              <a:t>The federal government also has reserved infrastructure projects from any international coverage, meaning Buy America laws are fully compliant with U.S. international obligations.</a:t>
            </a:r>
            <a:endParaRPr lang="en-US" dirty="0"/>
          </a:p>
        </p:txBody>
      </p:sp>
      <p:sp>
        <p:nvSpPr>
          <p:cNvPr id="4" name="Slide Number Placeholder 3"/>
          <p:cNvSpPr>
            <a:spLocks noGrp="1"/>
          </p:cNvSpPr>
          <p:nvPr>
            <p:ph type="sldNum" sz="quarter" idx="5"/>
          </p:nvPr>
        </p:nvSpPr>
        <p:spPr/>
        <p:txBody>
          <a:bodyPr/>
          <a:lstStyle/>
          <a:p>
            <a:fld id="{FD6A3560-385A-4EFF-9CFF-5EB0C7EAA368}" type="slidenum">
              <a:rPr lang="en-US" smtClean="0"/>
              <a:t>2</a:t>
            </a:fld>
            <a:endParaRPr lang="en-US"/>
          </a:p>
        </p:txBody>
      </p:sp>
    </p:spTree>
    <p:extLst>
      <p:ext uri="{BB962C8B-B14F-4D97-AF65-F5344CB8AC3E}">
        <p14:creationId xmlns:p14="http://schemas.microsoft.com/office/powerpoint/2010/main" val="266620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C3591-08CE-03F4-637B-AA95A2ED33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85860B-D0A4-EEA4-B748-50CD27B5F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8E4FB1-426B-AB2D-C3CB-2279658D0EE0}"/>
              </a:ext>
            </a:extLst>
          </p:cNvPr>
          <p:cNvSpPr>
            <a:spLocks noGrp="1"/>
          </p:cNvSpPr>
          <p:nvPr>
            <p:ph type="dt" sz="half" idx="10"/>
          </p:nvPr>
        </p:nvSpPr>
        <p:spPr/>
        <p:txBody>
          <a:bodyPr/>
          <a:lstStyle/>
          <a:p>
            <a:fld id="{D45DE611-3E5A-4C32-99A7-8616310E42E6}" type="datetime1">
              <a:rPr lang="en-US" smtClean="0"/>
              <a:t>10/20/2025</a:t>
            </a:fld>
            <a:endParaRPr lang="en-US"/>
          </a:p>
        </p:txBody>
      </p:sp>
      <p:sp>
        <p:nvSpPr>
          <p:cNvPr id="5" name="Footer Placeholder 4">
            <a:extLst>
              <a:ext uri="{FF2B5EF4-FFF2-40B4-BE49-F238E27FC236}">
                <a16:creationId xmlns:a16="http://schemas.microsoft.com/office/drawing/2014/main" id="{25E23967-7B0D-0098-A7E5-EBE698EAEE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9BAB1-5103-0B18-17E2-D96D87CF6348}"/>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1606996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61A37-A494-7398-A801-15A74389BD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56F73D-485C-9532-B098-6EE6F7604A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227B1-E7AF-0150-66ED-EA8062E99D09}"/>
              </a:ext>
            </a:extLst>
          </p:cNvPr>
          <p:cNvSpPr>
            <a:spLocks noGrp="1"/>
          </p:cNvSpPr>
          <p:nvPr>
            <p:ph type="dt" sz="half" idx="10"/>
          </p:nvPr>
        </p:nvSpPr>
        <p:spPr/>
        <p:txBody>
          <a:bodyPr/>
          <a:lstStyle/>
          <a:p>
            <a:fld id="{3D67446E-E693-4C96-95D5-6912F9F22A8A}" type="datetime1">
              <a:rPr lang="en-US" smtClean="0"/>
              <a:t>10/20/2025</a:t>
            </a:fld>
            <a:endParaRPr lang="en-US"/>
          </a:p>
        </p:txBody>
      </p:sp>
      <p:sp>
        <p:nvSpPr>
          <p:cNvPr id="5" name="Footer Placeholder 4">
            <a:extLst>
              <a:ext uri="{FF2B5EF4-FFF2-40B4-BE49-F238E27FC236}">
                <a16:creationId xmlns:a16="http://schemas.microsoft.com/office/drawing/2014/main" id="{B17DE851-FB52-47D8-DADA-57952CF16C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9F255-4CB7-BD3B-650A-1B2319A64F5E}"/>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1061882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EC4B38-07F6-44C3-00B5-2262CFB4E6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DFBDB2-0323-885E-6E10-1F41F31E2F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EAF69D-3F24-15C5-F92A-9DE272933EB0}"/>
              </a:ext>
            </a:extLst>
          </p:cNvPr>
          <p:cNvSpPr>
            <a:spLocks noGrp="1"/>
          </p:cNvSpPr>
          <p:nvPr>
            <p:ph type="dt" sz="half" idx="10"/>
          </p:nvPr>
        </p:nvSpPr>
        <p:spPr/>
        <p:txBody>
          <a:bodyPr/>
          <a:lstStyle/>
          <a:p>
            <a:fld id="{DBB236ED-BEEF-47C1-9754-D831640F427C}" type="datetime1">
              <a:rPr lang="en-US" smtClean="0"/>
              <a:t>10/20/2025</a:t>
            </a:fld>
            <a:endParaRPr lang="en-US"/>
          </a:p>
        </p:txBody>
      </p:sp>
      <p:sp>
        <p:nvSpPr>
          <p:cNvPr id="5" name="Footer Placeholder 4">
            <a:extLst>
              <a:ext uri="{FF2B5EF4-FFF2-40B4-BE49-F238E27FC236}">
                <a16:creationId xmlns:a16="http://schemas.microsoft.com/office/drawing/2014/main" id="{F4C5ECA9-E4F1-D18E-0D21-12F477C9E2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7602A-2D9F-B49A-556F-357EA521474C}"/>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2747333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F45F8-233A-9674-B128-3E0A1B22E5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374475-5D04-156C-A68C-9045DAEC9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F6198-DD8B-694F-B877-4092DC231A60}"/>
              </a:ext>
            </a:extLst>
          </p:cNvPr>
          <p:cNvSpPr>
            <a:spLocks noGrp="1"/>
          </p:cNvSpPr>
          <p:nvPr>
            <p:ph type="dt" sz="half" idx="10"/>
          </p:nvPr>
        </p:nvSpPr>
        <p:spPr/>
        <p:txBody>
          <a:bodyPr/>
          <a:lstStyle/>
          <a:p>
            <a:fld id="{42648AD7-A56B-4B6E-8DB8-930B16C4C821}" type="datetime1">
              <a:rPr lang="en-US" smtClean="0"/>
              <a:t>10/20/2025</a:t>
            </a:fld>
            <a:endParaRPr lang="en-US"/>
          </a:p>
        </p:txBody>
      </p:sp>
      <p:sp>
        <p:nvSpPr>
          <p:cNvPr id="5" name="Footer Placeholder 4">
            <a:extLst>
              <a:ext uri="{FF2B5EF4-FFF2-40B4-BE49-F238E27FC236}">
                <a16:creationId xmlns:a16="http://schemas.microsoft.com/office/drawing/2014/main" id="{E5AE5A8D-86A3-6A3A-DEC5-77606B84C2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86EF13-CA33-388B-2C08-4A942CF65D2B}"/>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3763129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52DA2-7B57-A6AB-8198-F91870DB61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0CFDB-FA35-2BCD-B7A6-004377E078E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FE761D-76EF-83BD-D767-6A69758228F6}"/>
              </a:ext>
            </a:extLst>
          </p:cNvPr>
          <p:cNvSpPr>
            <a:spLocks noGrp="1"/>
          </p:cNvSpPr>
          <p:nvPr>
            <p:ph type="dt" sz="half" idx="10"/>
          </p:nvPr>
        </p:nvSpPr>
        <p:spPr/>
        <p:txBody>
          <a:bodyPr/>
          <a:lstStyle/>
          <a:p>
            <a:fld id="{5E5BE315-2D27-425E-9838-789274DCACA1}" type="datetime1">
              <a:rPr lang="en-US" smtClean="0"/>
              <a:t>10/20/2025</a:t>
            </a:fld>
            <a:endParaRPr lang="en-US"/>
          </a:p>
        </p:txBody>
      </p:sp>
      <p:sp>
        <p:nvSpPr>
          <p:cNvPr id="5" name="Footer Placeholder 4">
            <a:extLst>
              <a:ext uri="{FF2B5EF4-FFF2-40B4-BE49-F238E27FC236}">
                <a16:creationId xmlns:a16="http://schemas.microsoft.com/office/drawing/2014/main" id="{758A557A-CF54-8B07-1471-964859475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74E2F-9F62-A567-30A7-E01868359203}"/>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3705532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E6F35-A5C9-B5E0-D512-81CBFF487D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C8C046-6EB1-5920-4ECF-1D9A393AE2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52F596-8B1C-3EEB-F2F9-B1FB69AA83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DC6256-C8D4-567A-B53A-D67052656C3D}"/>
              </a:ext>
            </a:extLst>
          </p:cNvPr>
          <p:cNvSpPr>
            <a:spLocks noGrp="1"/>
          </p:cNvSpPr>
          <p:nvPr>
            <p:ph type="dt" sz="half" idx="10"/>
          </p:nvPr>
        </p:nvSpPr>
        <p:spPr/>
        <p:txBody>
          <a:bodyPr/>
          <a:lstStyle/>
          <a:p>
            <a:fld id="{C0501F2F-7E21-482C-8830-93CE37019DAC}" type="datetime1">
              <a:rPr lang="en-US" smtClean="0"/>
              <a:t>10/20/2025</a:t>
            </a:fld>
            <a:endParaRPr lang="en-US"/>
          </a:p>
        </p:txBody>
      </p:sp>
      <p:sp>
        <p:nvSpPr>
          <p:cNvPr id="6" name="Footer Placeholder 5">
            <a:extLst>
              <a:ext uri="{FF2B5EF4-FFF2-40B4-BE49-F238E27FC236}">
                <a16:creationId xmlns:a16="http://schemas.microsoft.com/office/drawing/2014/main" id="{6B7A9754-FDCE-DB5F-0D6B-199205A74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863AEE-0042-4D96-93CE-9BF2A3533799}"/>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38949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3D603-C6A7-F257-6865-BEDDC1AB45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C257F2-3EC2-D83B-9172-CB7B790B11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5F44C7-97E1-8991-EC18-B89F867A25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9E791D-E3B0-826D-B04F-6A0D87159F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851D9A-9C78-F2BD-5279-F33A3BC3A6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F9C331-E91D-1785-1A46-A7AF98F061A8}"/>
              </a:ext>
            </a:extLst>
          </p:cNvPr>
          <p:cNvSpPr>
            <a:spLocks noGrp="1"/>
          </p:cNvSpPr>
          <p:nvPr>
            <p:ph type="dt" sz="half" idx="10"/>
          </p:nvPr>
        </p:nvSpPr>
        <p:spPr/>
        <p:txBody>
          <a:bodyPr/>
          <a:lstStyle/>
          <a:p>
            <a:fld id="{421377FA-BFDE-4411-A4E7-75C0A33CB57E}" type="datetime1">
              <a:rPr lang="en-US" smtClean="0"/>
              <a:t>10/20/2025</a:t>
            </a:fld>
            <a:endParaRPr lang="en-US"/>
          </a:p>
        </p:txBody>
      </p:sp>
      <p:sp>
        <p:nvSpPr>
          <p:cNvPr id="8" name="Footer Placeholder 7">
            <a:extLst>
              <a:ext uri="{FF2B5EF4-FFF2-40B4-BE49-F238E27FC236}">
                <a16:creationId xmlns:a16="http://schemas.microsoft.com/office/drawing/2014/main" id="{2307036F-A28A-0EB2-262A-2642F1605B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1F0A6A-8DCC-8186-FEA4-AC2971758103}"/>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234526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1DB03-1FE2-4BDA-CD5E-5EE3EBC571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72E5950-0F5C-98E3-1E33-B65882BB8D18}"/>
              </a:ext>
            </a:extLst>
          </p:cNvPr>
          <p:cNvSpPr>
            <a:spLocks noGrp="1"/>
          </p:cNvSpPr>
          <p:nvPr>
            <p:ph type="dt" sz="half" idx="10"/>
          </p:nvPr>
        </p:nvSpPr>
        <p:spPr/>
        <p:txBody>
          <a:bodyPr/>
          <a:lstStyle/>
          <a:p>
            <a:fld id="{73BBA8FD-9430-4BEF-81C7-DA72412F29B5}" type="datetime1">
              <a:rPr lang="en-US" smtClean="0"/>
              <a:t>10/20/2025</a:t>
            </a:fld>
            <a:endParaRPr lang="en-US"/>
          </a:p>
        </p:txBody>
      </p:sp>
      <p:sp>
        <p:nvSpPr>
          <p:cNvPr id="4" name="Footer Placeholder 3">
            <a:extLst>
              <a:ext uri="{FF2B5EF4-FFF2-40B4-BE49-F238E27FC236}">
                <a16:creationId xmlns:a16="http://schemas.microsoft.com/office/drawing/2014/main" id="{70D7548D-7290-58DE-3C91-0CC6430947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8F8F17-9B7D-B267-2C1E-76E4A429A277}"/>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335920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698F08-114F-5707-0511-25AE853D6BDD}"/>
              </a:ext>
            </a:extLst>
          </p:cNvPr>
          <p:cNvSpPr>
            <a:spLocks noGrp="1"/>
          </p:cNvSpPr>
          <p:nvPr>
            <p:ph type="dt" sz="half" idx="10"/>
          </p:nvPr>
        </p:nvSpPr>
        <p:spPr/>
        <p:txBody>
          <a:bodyPr/>
          <a:lstStyle/>
          <a:p>
            <a:fld id="{9F99FFF6-E699-4795-8264-ED7EAEE13E24}" type="datetime1">
              <a:rPr lang="en-US" smtClean="0"/>
              <a:t>10/20/2025</a:t>
            </a:fld>
            <a:endParaRPr lang="en-US"/>
          </a:p>
        </p:txBody>
      </p:sp>
      <p:sp>
        <p:nvSpPr>
          <p:cNvPr id="3" name="Footer Placeholder 2">
            <a:extLst>
              <a:ext uri="{FF2B5EF4-FFF2-40B4-BE49-F238E27FC236}">
                <a16:creationId xmlns:a16="http://schemas.microsoft.com/office/drawing/2014/main" id="{3C06CA25-474F-8BB1-C746-AF04B6CFF2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BE3767-9D65-254E-0C7A-EC3104094667}"/>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31147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6C392-92F0-D128-C66C-E619FB4CCD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75D727-096F-6847-8BC0-219B913AF2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A92C8B-8E6C-3C97-ECE3-44653CFB12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E7D059-165A-8DC5-308C-D978655586CB}"/>
              </a:ext>
            </a:extLst>
          </p:cNvPr>
          <p:cNvSpPr>
            <a:spLocks noGrp="1"/>
          </p:cNvSpPr>
          <p:nvPr>
            <p:ph type="dt" sz="half" idx="10"/>
          </p:nvPr>
        </p:nvSpPr>
        <p:spPr/>
        <p:txBody>
          <a:bodyPr/>
          <a:lstStyle/>
          <a:p>
            <a:fld id="{6AE144C4-651D-4593-80FD-81143FA6A9AA}" type="datetime1">
              <a:rPr lang="en-US" smtClean="0"/>
              <a:t>10/20/2025</a:t>
            </a:fld>
            <a:endParaRPr lang="en-US"/>
          </a:p>
        </p:txBody>
      </p:sp>
      <p:sp>
        <p:nvSpPr>
          <p:cNvPr id="6" name="Footer Placeholder 5">
            <a:extLst>
              <a:ext uri="{FF2B5EF4-FFF2-40B4-BE49-F238E27FC236}">
                <a16:creationId xmlns:a16="http://schemas.microsoft.com/office/drawing/2014/main" id="{A58FB31D-0230-8B36-2241-E8E06A6362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C0DB09-DCE2-8EC4-2CA2-E9E29367651A}"/>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1057979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78400-6D69-5B62-328A-4995DA5157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4E6701-8C17-24B9-2F17-46ABE27B71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B4E01D-0F45-9807-A184-10004C0742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9A009D-9484-E664-9293-8FF0287A2369}"/>
              </a:ext>
            </a:extLst>
          </p:cNvPr>
          <p:cNvSpPr>
            <a:spLocks noGrp="1"/>
          </p:cNvSpPr>
          <p:nvPr>
            <p:ph type="dt" sz="half" idx="10"/>
          </p:nvPr>
        </p:nvSpPr>
        <p:spPr/>
        <p:txBody>
          <a:bodyPr/>
          <a:lstStyle/>
          <a:p>
            <a:fld id="{CDCCBE97-0DEE-46B6-BC1A-28C2B06DA1C5}" type="datetime1">
              <a:rPr lang="en-US" smtClean="0"/>
              <a:t>10/20/2025</a:t>
            </a:fld>
            <a:endParaRPr lang="en-US"/>
          </a:p>
        </p:txBody>
      </p:sp>
      <p:sp>
        <p:nvSpPr>
          <p:cNvPr id="6" name="Footer Placeholder 5">
            <a:extLst>
              <a:ext uri="{FF2B5EF4-FFF2-40B4-BE49-F238E27FC236}">
                <a16:creationId xmlns:a16="http://schemas.microsoft.com/office/drawing/2014/main" id="{18300C79-854F-CFB3-A907-4BFD64FCF1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9BCF8F-169A-9446-77A2-FDA1CB89CDC5}"/>
              </a:ext>
            </a:extLst>
          </p:cNvPr>
          <p:cNvSpPr>
            <a:spLocks noGrp="1"/>
          </p:cNvSpPr>
          <p:nvPr>
            <p:ph type="sldNum" sz="quarter" idx="12"/>
          </p:nvPr>
        </p:nvSpPr>
        <p:spPr/>
        <p:txBody>
          <a:bodyPr/>
          <a:lstStyle/>
          <a:p>
            <a:fld id="{364452AB-7837-4262-808E-E942E2186775}" type="slidenum">
              <a:rPr lang="en-US" smtClean="0"/>
              <a:t>‹#›</a:t>
            </a:fld>
            <a:endParaRPr lang="en-US"/>
          </a:p>
        </p:txBody>
      </p:sp>
    </p:spTree>
    <p:extLst>
      <p:ext uri="{BB962C8B-B14F-4D97-AF65-F5344CB8AC3E}">
        <p14:creationId xmlns:p14="http://schemas.microsoft.com/office/powerpoint/2010/main" val="4198554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7A088-9ACB-E8C6-4B79-B52FEB545D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4A1728-99EE-5D52-34EB-EB87264564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CB8D6F-38FE-8121-DACC-67A70380AA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F4D2B2-4E6D-4B1B-B408-04F8589536A2}" type="datetime1">
              <a:rPr lang="en-US" smtClean="0"/>
              <a:t>10/20/2025</a:t>
            </a:fld>
            <a:endParaRPr lang="en-US"/>
          </a:p>
        </p:txBody>
      </p:sp>
      <p:sp>
        <p:nvSpPr>
          <p:cNvPr id="5" name="Footer Placeholder 4">
            <a:extLst>
              <a:ext uri="{FF2B5EF4-FFF2-40B4-BE49-F238E27FC236}">
                <a16:creationId xmlns:a16="http://schemas.microsoft.com/office/drawing/2014/main" id="{AA033A35-26EF-8D50-A84E-C238825ED8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1374688-907E-0FD3-ACC7-1A5360E7F0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4452AB-7837-4262-808E-E942E2186775}" type="slidenum">
              <a:rPr lang="en-US" smtClean="0"/>
              <a:t>‹#›</a:t>
            </a:fld>
            <a:endParaRPr lang="en-US"/>
          </a:p>
        </p:txBody>
      </p:sp>
    </p:spTree>
    <p:extLst>
      <p:ext uri="{BB962C8B-B14F-4D97-AF65-F5344CB8AC3E}">
        <p14:creationId xmlns:p14="http://schemas.microsoft.com/office/powerpoint/2010/main" val="1339303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pps.legislature.ky.gov/record/25rs/hb345.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C7E0A2C-7C0A-4AAC-B3B0-6C12B2EBA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1871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1"/>
            <a:ext cx="10999072" cy="539995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03ADFF-C8C1-E049-7066-83880E30D2FC}"/>
              </a:ext>
            </a:extLst>
          </p:cNvPr>
          <p:cNvSpPr>
            <a:spLocks noGrp="1"/>
          </p:cNvSpPr>
          <p:nvPr>
            <p:ph type="ctrTitle"/>
          </p:nvPr>
        </p:nvSpPr>
        <p:spPr>
          <a:xfrm>
            <a:off x="1524000" y="1248587"/>
            <a:ext cx="6784258" cy="2387600"/>
          </a:xfrm>
        </p:spPr>
        <p:txBody>
          <a:bodyPr anchor="ctr">
            <a:normAutofit/>
          </a:bodyPr>
          <a:lstStyle/>
          <a:p>
            <a:r>
              <a:rPr lang="en-US" sz="6400" dirty="0"/>
              <a:t>Kentucky </a:t>
            </a:r>
            <a:br>
              <a:rPr lang="en-US" sz="6400" dirty="0"/>
            </a:br>
            <a:r>
              <a:rPr lang="en-US" sz="6400" dirty="0"/>
              <a:t>Buy American Act</a:t>
            </a:r>
          </a:p>
        </p:txBody>
      </p:sp>
      <p:sp>
        <p:nvSpPr>
          <p:cNvPr id="3" name="Subtitle 2">
            <a:extLst>
              <a:ext uri="{FF2B5EF4-FFF2-40B4-BE49-F238E27FC236}">
                <a16:creationId xmlns:a16="http://schemas.microsoft.com/office/drawing/2014/main" id="{49DE7B34-C949-D4E1-B59F-BD1BBF233547}"/>
              </a:ext>
            </a:extLst>
          </p:cNvPr>
          <p:cNvSpPr>
            <a:spLocks noGrp="1"/>
          </p:cNvSpPr>
          <p:nvPr>
            <p:ph type="subTitle" idx="1"/>
          </p:nvPr>
        </p:nvSpPr>
        <p:spPr>
          <a:xfrm>
            <a:off x="1524000" y="3820338"/>
            <a:ext cx="9144000" cy="1563686"/>
          </a:xfrm>
        </p:spPr>
        <p:txBody>
          <a:bodyPr>
            <a:normAutofit/>
          </a:bodyPr>
          <a:lstStyle/>
          <a:p>
            <a:r>
              <a:rPr lang="en-US"/>
              <a:t>Creates new sections of KRS Chapters 45A, 56, and 65 requiring that state and local contracts contain a provision that any iron, steel, aluminum, manufactured goods used in all state and local projects be manufactured in the United States unless a waiver is granted</a:t>
            </a:r>
          </a:p>
        </p:txBody>
      </p:sp>
      <p:cxnSp>
        <p:nvCxnSpPr>
          <p:cNvPr id="25" name="Straight Connector 24">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29769"/>
            <a:ext cx="11000232"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2DECD57-62A5-460C-6FA2-DD5327E6E7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0699" y="1368736"/>
            <a:ext cx="2147301" cy="2147301"/>
          </a:xfrm>
          <a:prstGeom prst="rect">
            <a:avLst/>
          </a:prstGeom>
        </p:spPr>
      </p:pic>
      <p:sp>
        <p:nvSpPr>
          <p:cNvPr id="5" name="Slide Number Placeholder 4">
            <a:extLst>
              <a:ext uri="{FF2B5EF4-FFF2-40B4-BE49-F238E27FC236}">
                <a16:creationId xmlns:a16="http://schemas.microsoft.com/office/drawing/2014/main" id="{B0313A1A-A29D-2798-135A-5E1748E2195D}"/>
              </a:ext>
            </a:extLst>
          </p:cNvPr>
          <p:cNvSpPr>
            <a:spLocks noGrp="1"/>
          </p:cNvSpPr>
          <p:nvPr>
            <p:ph type="sldNum" sz="quarter" idx="12"/>
          </p:nvPr>
        </p:nvSpPr>
        <p:spPr/>
        <p:txBody>
          <a:bodyPr/>
          <a:lstStyle/>
          <a:p>
            <a:fld id="{364452AB-7837-4262-808E-E942E2186775}" type="slidenum">
              <a:rPr lang="en-US" smtClean="0"/>
              <a:t>1</a:t>
            </a:fld>
            <a:endParaRPr lang="en-US"/>
          </a:p>
        </p:txBody>
      </p:sp>
    </p:spTree>
    <p:extLst>
      <p:ext uri="{BB962C8B-B14F-4D97-AF65-F5344CB8AC3E}">
        <p14:creationId xmlns:p14="http://schemas.microsoft.com/office/powerpoint/2010/main" val="3698016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48DE12-4763-65FE-0E85-04003E4B0CA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3EDA1F-016C-6BC1-1C19-9FDFCDBBA704}"/>
              </a:ext>
            </a:extLst>
          </p:cNvPr>
          <p:cNvSpPr>
            <a:spLocks noGrp="1"/>
          </p:cNvSpPr>
          <p:nvPr>
            <p:ph type="title"/>
          </p:nvPr>
        </p:nvSpPr>
        <p:spPr>
          <a:xfrm>
            <a:off x="808638" y="386930"/>
            <a:ext cx="9236700" cy="1188950"/>
          </a:xfrm>
        </p:spPr>
        <p:txBody>
          <a:bodyPr anchor="b">
            <a:normAutofit/>
          </a:bodyPr>
          <a:lstStyle/>
          <a:p>
            <a:r>
              <a:rPr lang="en-US" sz="5400" b="1"/>
              <a:t>HB345 Sponsors</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2D0AAD-4CB5-3951-6E8C-14AB651B6058}"/>
              </a:ext>
            </a:extLst>
          </p:cNvPr>
          <p:cNvSpPr>
            <a:spLocks noGrp="1"/>
          </p:cNvSpPr>
          <p:nvPr>
            <p:ph idx="1"/>
          </p:nvPr>
        </p:nvSpPr>
        <p:spPr>
          <a:xfrm>
            <a:off x="793660" y="2599509"/>
            <a:ext cx="4077598" cy="3435531"/>
          </a:xfrm>
        </p:spPr>
        <p:txBody>
          <a:bodyPr anchor="t">
            <a:normAutofit/>
          </a:bodyPr>
          <a:lstStyle/>
          <a:p>
            <a:pPr marL="0" lvl="0" indent="0">
              <a:buNone/>
            </a:pPr>
            <a:r>
              <a:rPr lang="en-US" sz="1700" i="1" dirty="0"/>
              <a:t>Republicans (6)</a:t>
            </a:r>
          </a:p>
          <a:p>
            <a:pPr lvl="1"/>
            <a:r>
              <a:rPr lang="en-US" sz="1700" dirty="0"/>
              <a:t>Patrick Flannery (District 96)</a:t>
            </a:r>
          </a:p>
          <a:p>
            <a:pPr lvl="1"/>
            <a:r>
              <a:rPr lang="en-US" sz="1700" dirty="0"/>
              <a:t>John Blanton (District 92)</a:t>
            </a:r>
          </a:p>
          <a:p>
            <a:pPr lvl="1"/>
            <a:r>
              <a:rPr lang="en-US" sz="1700" dirty="0"/>
              <a:t>Emily Callaway (District 37)</a:t>
            </a:r>
          </a:p>
          <a:p>
            <a:pPr lvl="1"/>
            <a:r>
              <a:rPr lang="en-US" sz="1700" dirty="0"/>
              <a:t>Scott Sharp (District 100)</a:t>
            </a:r>
          </a:p>
          <a:p>
            <a:pPr lvl="1"/>
            <a:r>
              <a:rPr lang="en-US" sz="1700" dirty="0"/>
              <a:t>Aaron Thompson (District 98)</a:t>
            </a:r>
          </a:p>
          <a:p>
            <a:pPr lvl="1"/>
            <a:r>
              <a:rPr lang="en-US" sz="1700" dirty="0"/>
              <a:t>Wade Williams (District 4)</a:t>
            </a:r>
          </a:p>
        </p:txBody>
      </p:sp>
      <p:sp>
        <p:nvSpPr>
          <p:cNvPr id="4" name="TextBox 3">
            <a:extLst>
              <a:ext uri="{FF2B5EF4-FFF2-40B4-BE49-F238E27FC236}">
                <a16:creationId xmlns:a16="http://schemas.microsoft.com/office/drawing/2014/main" id="{321D9ED5-9C3A-1326-3EAD-43FD96F4E82D}"/>
              </a:ext>
            </a:extLst>
          </p:cNvPr>
          <p:cNvSpPr txBox="1"/>
          <p:nvPr/>
        </p:nvSpPr>
        <p:spPr>
          <a:xfrm>
            <a:off x="5664918" y="2616712"/>
            <a:ext cx="4379454" cy="1138773"/>
          </a:xfrm>
          <a:prstGeom prst="rect">
            <a:avLst/>
          </a:prstGeom>
          <a:noFill/>
        </p:spPr>
        <p:txBody>
          <a:bodyPr wrap="square" rtlCol="0">
            <a:spAutoFit/>
          </a:bodyPr>
          <a:lstStyle/>
          <a:p>
            <a:pPr lvl="0"/>
            <a:r>
              <a:rPr lang="en-US" sz="1700" i="1" dirty="0"/>
              <a:t>Democrats (3)</a:t>
            </a:r>
          </a:p>
          <a:p>
            <a:pPr marL="742950" lvl="1" indent="-285750">
              <a:buFont typeface="Arial" panose="020B0604020202020204" pitchFamily="34" charset="0"/>
              <a:buChar char="•"/>
            </a:pPr>
            <a:r>
              <a:rPr lang="en-US" sz="1700" dirty="0"/>
              <a:t>Chad Aull (District 79)</a:t>
            </a:r>
          </a:p>
          <a:p>
            <a:pPr marL="742950" lvl="1" indent="-285750">
              <a:buFont typeface="Arial" panose="020B0604020202020204" pitchFamily="34" charset="0"/>
              <a:buChar char="•"/>
            </a:pPr>
            <a:r>
              <a:rPr lang="en-US" sz="1700" dirty="0"/>
              <a:t>Al Gentry (District 46)</a:t>
            </a:r>
          </a:p>
          <a:p>
            <a:pPr marL="742950" lvl="1" indent="-285750">
              <a:buFont typeface="Arial" panose="020B0604020202020204" pitchFamily="34" charset="0"/>
              <a:buChar char="•"/>
            </a:pPr>
            <a:r>
              <a:rPr lang="en-US" sz="1700" dirty="0"/>
              <a:t>Rachel Roarx (District 38)</a:t>
            </a:r>
          </a:p>
        </p:txBody>
      </p:sp>
      <p:sp>
        <p:nvSpPr>
          <p:cNvPr id="5" name="Slide Number Placeholder 4">
            <a:extLst>
              <a:ext uri="{FF2B5EF4-FFF2-40B4-BE49-F238E27FC236}">
                <a16:creationId xmlns:a16="http://schemas.microsoft.com/office/drawing/2014/main" id="{D65A883C-E230-FCC1-A1BF-00631B28FF63}"/>
              </a:ext>
            </a:extLst>
          </p:cNvPr>
          <p:cNvSpPr>
            <a:spLocks noGrp="1"/>
          </p:cNvSpPr>
          <p:nvPr>
            <p:ph type="sldNum" sz="quarter" idx="12"/>
          </p:nvPr>
        </p:nvSpPr>
        <p:spPr/>
        <p:txBody>
          <a:bodyPr/>
          <a:lstStyle/>
          <a:p>
            <a:fld id="{364452AB-7837-4262-808E-E942E2186775}" type="slidenum">
              <a:rPr lang="en-US" smtClean="0"/>
              <a:t>10</a:t>
            </a:fld>
            <a:endParaRPr lang="en-US"/>
          </a:p>
        </p:txBody>
      </p:sp>
    </p:spTree>
    <p:extLst>
      <p:ext uri="{BB962C8B-B14F-4D97-AF65-F5344CB8AC3E}">
        <p14:creationId xmlns:p14="http://schemas.microsoft.com/office/powerpoint/2010/main" val="3020680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99FD3E-D2A6-AEEC-82EF-8DD7AA49D882}"/>
            </a:ext>
          </a:extLst>
        </p:cNvPr>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1DC6ABD-215C-4EA8-A483-CEF5B99AB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0E5B9B-4B80-0131-AE9E-3D992627E759}"/>
              </a:ext>
            </a:extLst>
          </p:cNvPr>
          <p:cNvSpPr>
            <a:spLocks noGrp="1"/>
          </p:cNvSpPr>
          <p:nvPr>
            <p:ph type="title"/>
          </p:nvPr>
        </p:nvSpPr>
        <p:spPr>
          <a:xfrm>
            <a:off x="599609" y="679731"/>
            <a:ext cx="4171994" cy="3736540"/>
          </a:xfrm>
        </p:spPr>
        <p:txBody>
          <a:bodyPr vert="horz" lIns="91440" tIns="45720" rIns="91440" bIns="45720" rtlCol="0" anchor="b">
            <a:normAutofit/>
          </a:bodyPr>
          <a:lstStyle/>
          <a:p>
            <a:r>
              <a:rPr lang="en-US" sz="5100" b="1" kern="1200">
                <a:solidFill>
                  <a:schemeClr val="tx1"/>
                </a:solidFill>
                <a:latin typeface="+mj-lt"/>
                <a:ea typeface="+mj-ea"/>
                <a:cs typeface="+mj-cs"/>
              </a:rPr>
              <a:t>Pass the Kentucky Buy American Act</a:t>
            </a:r>
            <a:endParaRPr lang="en-US" sz="5100" kern="1200">
              <a:solidFill>
                <a:schemeClr val="tx1"/>
              </a:solidFill>
              <a:latin typeface="+mj-lt"/>
              <a:ea typeface="+mj-ea"/>
              <a:cs typeface="+mj-cs"/>
            </a:endParaRPr>
          </a:p>
        </p:txBody>
      </p:sp>
      <p:grpSp>
        <p:nvGrpSpPr>
          <p:cNvPr id="26" name="Group 25">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27" name="Straight Connector 26">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6598" y="269324"/>
            <a:ext cx="6116779" cy="620877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861ADBB-FE23-3508-A6AD-0D8889889B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4254" y="557360"/>
            <a:ext cx="4041465" cy="5632704"/>
          </a:xfrm>
          <a:prstGeom prst="rect">
            <a:avLst/>
          </a:prstGeom>
        </p:spPr>
      </p:pic>
      <p:sp>
        <p:nvSpPr>
          <p:cNvPr id="3" name="Slide Number Placeholder 2">
            <a:extLst>
              <a:ext uri="{FF2B5EF4-FFF2-40B4-BE49-F238E27FC236}">
                <a16:creationId xmlns:a16="http://schemas.microsoft.com/office/drawing/2014/main" id="{D86B1E17-B897-F64A-F6BC-A160E6D8381F}"/>
              </a:ext>
            </a:extLst>
          </p:cNvPr>
          <p:cNvSpPr>
            <a:spLocks noGrp="1"/>
          </p:cNvSpPr>
          <p:nvPr>
            <p:ph type="sldNum" sz="quarter" idx="12"/>
          </p:nvPr>
        </p:nvSpPr>
        <p:spPr/>
        <p:txBody>
          <a:bodyPr/>
          <a:lstStyle/>
          <a:p>
            <a:fld id="{364452AB-7837-4262-808E-E942E2186775}" type="slidenum">
              <a:rPr lang="en-US" smtClean="0"/>
              <a:t>11</a:t>
            </a:fld>
            <a:endParaRPr lang="en-US"/>
          </a:p>
        </p:txBody>
      </p:sp>
    </p:spTree>
    <p:extLst>
      <p:ext uri="{BB962C8B-B14F-4D97-AF65-F5344CB8AC3E}">
        <p14:creationId xmlns:p14="http://schemas.microsoft.com/office/powerpoint/2010/main" val="213523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7BB4BE-2AE5-3136-6065-D43D584CECA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9DAF99-C069-FE22-D69B-FE0FD9E11222}"/>
              </a:ext>
            </a:extLst>
          </p:cNvPr>
          <p:cNvSpPr>
            <a:spLocks noGrp="1"/>
          </p:cNvSpPr>
          <p:nvPr>
            <p:ph type="title"/>
          </p:nvPr>
        </p:nvSpPr>
        <p:spPr>
          <a:xfrm>
            <a:off x="808638" y="386930"/>
            <a:ext cx="9236700" cy="1188950"/>
          </a:xfrm>
        </p:spPr>
        <p:txBody>
          <a:bodyPr anchor="b">
            <a:normAutofit/>
          </a:bodyPr>
          <a:lstStyle/>
          <a:p>
            <a:r>
              <a:rPr lang="en-US" sz="5400" b="1"/>
              <a:t>Buy America Policy</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2623204-369F-480A-BDFC-01E33D557396}"/>
              </a:ext>
            </a:extLst>
          </p:cNvPr>
          <p:cNvSpPr>
            <a:spLocks noGrp="1"/>
          </p:cNvSpPr>
          <p:nvPr>
            <p:ph idx="1"/>
          </p:nvPr>
        </p:nvSpPr>
        <p:spPr>
          <a:xfrm>
            <a:off x="793660" y="2599509"/>
            <a:ext cx="10143668" cy="3435531"/>
          </a:xfrm>
        </p:spPr>
        <p:txBody>
          <a:bodyPr anchor="ctr">
            <a:normAutofit/>
          </a:bodyPr>
          <a:lstStyle/>
          <a:p>
            <a:pPr lvl="0"/>
            <a:r>
              <a:rPr lang="en-US" sz="2400" dirty="0"/>
              <a:t>Establishes a procurement preference for U.S.-produced goods</a:t>
            </a:r>
          </a:p>
          <a:p>
            <a:pPr lvl="1"/>
            <a:r>
              <a:rPr lang="en-US" dirty="0"/>
              <a:t>Iron / Steel / Aluminum</a:t>
            </a:r>
          </a:p>
          <a:p>
            <a:pPr lvl="1"/>
            <a:r>
              <a:rPr lang="en-US" dirty="0"/>
              <a:t>Manufactured Products (e.g., a product with 2+ inputs)</a:t>
            </a:r>
          </a:p>
          <a:p>
            <a:pPr lvl="0"/>
            <a:r>
              <a:rPr lang="en-US" sz="2400" dirty="0"/>
              <a:t>Waivers allow foreign purchases to overcome short-term market limitations (e.g., excess cost / nonavailability / public interest)</a:t>
            </a:r>
          </a:p>
          <a:p>
            <a:pPr lvl="0"/>
            <a:r>
              <a:rPr lang="en-US" sz="2400" dirty="0"/>
              <a:t>Operates within international trade obligations to maximize the return on taxpayer spending</a:t>
            </a:r>
          </a:p>
        </p:txBody>
      </p:sp>
      <p:sp>
        <p:nvSpPr>
          <p:cNvPr id="4" name="Slide Number Placeholder 3">
            <a:extLst>
              <a:ext uri="{FF2B5EF4-FFF2-40B4-BE49-F238E27FC236}">
                <a16:creationId xmlns:a16="http://schemas.microsoft.com/office/drawing/2014/main" id="{EC259564-FDD2-5457-B7EA-97D0A51EF9E0}"/>
              </a:ext>
            </a:extLst>
          </p:cNvPr>
          <p:cNvSpPr>
            <a:spLocks noGrp="1"/>
          </p:cNvSpPr>
          <p:nvPr>
            <p:ph type="sldNum" sz="quarter" idx="12"/>
          </p:nvPr>
        </p:nvSpPr>
        <p:spPr/>
        <p:txBody>
          <a:bodyPr/>
          <a:lstStyle/>
          <a:p>
            <a:fld id="{364452AB-7837-4262-808E-E942E2186775}" type="slidenum">
              <a:rPr lang="en-US" smtClean="0"/>
              <a:t>2</a:t>
            </a:fld>
            <a:endParaRPr lang="en-US"/>
          </a:p>
        </p:txBody>
      </p:sp>
    </p:spTree>
    <p:extLst>
      <p:ext uri="{BB962C8B-B14F-4D97-AF65-F5344CB8AC3E}">
        <p14:creationId xmlns:p14="http://schemas.microsoft.com/office/powerpoint/2010/main" val="315849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325711-51D0-2199-5153-1EC151F6ADD3}"/>
              </a:ext>
            </a:extLst>
          </p:cNvPr>
          <p:cNvSpPr>
            <a:spLocks noGrp="1"/>
          </p:cNvSpPr>
          <p:nvPr>
            <p:ph type="title"/>
          </p:nvPr>
        </p:nvSpPr>
        <p:spPr>
          <a:xfrm>
            <a:off x="808638" y="386930"/>
            <a:ext cx="9236700" cy="1188950"/>
          </a:xfrm>
        </p:spPr>
        <p:txBody>
          <a:bodyPr anchor="b">
            <a:normAutofit/>
          </a:bodyPr>
          <a:lstStyle/>
          <a:p>
            <a:r>
              <a:rPr lang="en-US" sz="5400" b="1"/>
              <a:t>Jobs and a Stronger Economy</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BB40E-01B0-9AC7-0A3C-C13C20DCC499}"/>
              </a:ext>
            </a:extLst>
          </p:cNvPr>
          <p:cNvSpPr>
            <a:spLocks noGrp="1"/>
          </p:cNvSpPr>
          <p:nvPr>
            <p:ph idx="1"/>
          </p:nvPr>
        </p:nvSpPr>
        <p:spPr>
          <a:xfrm>
            <a:off x="793660" y="2599509"/>
            <a:ext cx="10143668" cy="3435531"/>
          </a:xfrm>
        </p:spPr>
        <p:txBody>
          <a:bodyPr anchor="ctr">
            <a:normAutofit/>
          </a:bodyPr>
          <a:lstStyle/>
          <a:p>
            <a:pPr lvl="0"/>
            <a:r>
              <a:rPr lang="en-US" sz="2400"/>
              <a:t>Reinvests tax dollars into the local and national economy</a:t>
            </a:r>
          </a:p>
          <a:p>
            <a:pPr lvl="0"/>
            <a:r>
              <a:rPr lang="en-US" sz="2400"/>
              <a:t>Promotes growth and expands the tax base</a:t>
            </a:r>
          </a:p>
          <a:p>
            <a:pPr lvl="0"/>
            <a:r>
              <a:rPr lang="en-US" sz="2400"/>
              <a:t>Creates more job opportunities for middle-class Americans</a:t>
            </a:r>
          </a:p>
          <a:p>
            <a:pPr lvl="0"/>
            <a:r>
              <a:rPr lang="en-US" sz="2400"/>
              <a:t>More jobs mean less demand for social safety net programs</a:t>
            </a:r>
          </a:p>
        </p:txBody>
      </p:sp>
      <p:sp>
        <p:nvSpPr>
          <p:cNvPr id="4" name="Slide Number Placeholder 3">
            <a:extLst>
              <a:ext uri="{FF2B5EF4-FFF2-40B4-BE49-F238E27FC236}">
                <a16:creationId xmlns:a16="http://schemas.microsoft.com/office/drawing/2014/main" id="{9FF43C3E-1410-F643-AD2B-90F61D1776C6}"/>
              </a:ext>
            </a:extLst>
          </p:cNvPr>
          <p:cNvSpPr>
            <a:spLocks noGrp="1"/>
          </p:cNvSpPr>
          <p:nvPr>
            <p:ph type="sldNum" sz="quarter" idx="12"/>
          </p:nvPr>
        </p:nvSpPr>
        <p:spPr/>
        <p:txBody>
          <a:bodyPr/>
          <a:lstStyle/>
          <a:p>
            <a:fld id="{364452AB-7837-4262-808E-E942E2186775}" type="slidenum">
              <a:rPr lang="en-US" smtClean="0"/>
              <a:t>3</a:t>
            </a:fld>
            <a:endParaRPr lang="en-US"/>
          </a:p>
        </p:txBody>
      </p:sp>
    </p:spTree>
    <p:extLst>
      <p:ext uri="{BB962C8B-B14F-4D97-AF65-F5344CB8AC3E}">
        <p14:creationId xmlns:p14="http://schemas.microsoft.com/office/powerpoint/2010/main" val="36339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4FFCD8-F2E0-620F-E7A6-2E1982A1FA0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ACAF75-11DF-65F9-B2D1-2FF2F8093E73}"/>
              </a:ext>
            </a:extLst>
          </p:cNvPr>
          <p:cNvSpPr>
            <a:spLocks noGrp="1"/>
          </p:cNvSpPr>
          <p:nvPr>
            <p:ph type="title"/>
          </p:nvPr>
        </p:nvSpPr>
        <p:spPr>
          <a:xfrm>
            <a:off x="808638" y="386930"/>
            <a:ext cx="9236700" cy="1188950"/>
          </a:xfrm>
        </p:spPr>
        <p:txBody>
          <a:bodyPr anchor="b">
            <a:normAutofit/>
          </a:bodyPr>
          <a:lstStyle/>
          <a:p>
            <a:r>
              <a:rPr lang="en-US" sz="5400" b="1"/>
              <a:t>More Factory Investments</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5569125-EC3E-2BC4-6988-37CB8DF8AC6B}"/>
              </a:ext>
            </a:extLst>
          </p:cNvPr>
          <p:cNvSpPr>
            <a:spLocks noGrp="1"/>
          </p:cNvSpPr>
          <p:nvPr>
            <p:ph idx="1"/>
          </p:nvPr>
        </p:nvSpPr>
        <p:spPr>
          <a:xfrm>
            <a:off x="793660" y="2599509"/>
            <a:ext cx="10143668" cy="3435531"/>
          </a:xfrm>
        </p:spPr>
        <p:txBody>
          <a:bodyPr anchor="ctr">
            <a:normAutofit/>
          </a:bodyPr>
          <a:lstStyle/>
          <a:p>
            <a:r>
              <a:rPr lang="en-US" sz="2400" dirty="0"/>
              <a:t>Maximizes the return on taxpayer expenditures by reinvesting back into the local and national economy</a:t>
            </a:r>
          </a:p>
          <a:p>
            <a:pPr lvl="0"/>
            <a:r>
              <a:rPr lang="en-US" sz="2400" dirty="0"/>
              <a:t>Domestic preference promotes factory expansions in Kentucky and nationwide</a:t>
            </a:r>
          </a:p>
          <a:p>
            <a:pPr lvl="0"/>
            <a:r>
              <a:rPr lang="en-US" sz="2400" dirty="0"/>
              <a:t>Levels the playing field for domestic manufacturers who comply with U.S. environmental and labor standards but compete against unregulated imports</a:t>
            </a:r>
          </a:p>
        </p:txBody>
      </p:sp>
      <p:sp>
        <p:nvSpPr>
          <p:cNvPr id="4" name="Slide Number Placeholder 3">
            <a:extLst>
              <a:ext uri="{FF2B5EF4-FFF2-40B4-BE49-F238E27FC236}">
                <a16:creationId xmlns:a16="http://schemas.microsoft.com/office/drawing/2014/main" id="{FC860C73-DFE0-395F-0FCE-B05D9EB2D065}"/>
              </a:ext>
            </a:extLst>
          </p:cNvPr>
          <p:cNvSpPr>
            <a:spLocks noGrp="1"/>
          </p:cNvSpPr>
          <p:nvPr>
            <p:ph type="sldNum" sz="quarter" idx="12"/>
          </p:nvPr>
        </p:nvSpPr>
        <p:spPr/>
        <p:txBody>
          <a:bodyPr/>
          <a:lstStyle/>
          <a:p>
            <a:fld id="{364452AB-7837-4262-808E-E942E2186775}" type="slidenum">
              <a:rPr lang="en-US" smtClean="0"/>
              <a:t>4</a:t>
            </a:fld>
            <a:endParaRPr lang="en-US"/>
          </a:p>
        </p:txBody>
      </p:sp>
    </p:spTree>
    <p:extLst>
      <p:ext uri="{BB962C8B-B14F-4D97-AF65-F5344CB8AC3E}">
        <p14:creationId xmlns:p14="http://schemas.microsoft.com/office/powerpoint/2010/main" val="292772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C69C772-ED14-25CA-D7C0-95BE6A623EF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D5F7EA-3A7E-59C0-2294-AB3AA07EFD50}"/>
              </a:ext>
            </a:extLst>
          </p:cNvPr>
          <p:cNvSpPr>
            <a:spLocks noGrp="1"/>
          </p:cNvSpPr>
          <p:nvPr>
            <p:ph type="title"/>
          </p:nvPr>
        </p:nvSpPr>
        <p:spPr>
          <a:xfrm>
            <a:off x="808638" y="386930"/>
            <a:ext cx="9236700" cy="1188950"/>
          </a:xfrm>
        </p:spPr>
        <p:txBody>
          <a:bodyPr anchor="b">
            <a:normAutofit/>
          </a:bodyPr>
          <a:lstStyle/>
          <a:p>
            <a:r>
              <a:rPr lang="en-US" sz="5400" b="1"/>
              <a:t>Stop Rewarding Outsourcing </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1D2607-8945-E3AA-0590-BA28D3FAC345}"/>
              </a:ext>
            </a:extLst>
          </p:cNvPr>
          <p:cNvSpPr>
            <a:spLocks noGrp="1"/>
          </p:cNvSpPr>
          <p:nvPr>
            <p:ph idx="1"/>
          </p:nvPr>
        </p:nvSpPr>
        <p:spPr>
          <a:xfrm>
            <a:off x="793660" y="2599509"/>
            <a:ext cx="10143668" cy="3435531"/>
          </a:xfrm>
        </p:spPr>
        <p:txBody>
          <a:bodyPr anchor="ctr">
            <a:normAutofit/>
          </a:bodyPr>
          <a:lstStyle/>
          <a:p>
            <a:pPr marL="0" indent="0">
              <a:buNone/>
            </a:pPr>
            <a:r>
              <a:rPr lang="en-US" sz="2400" i="1" dirty="0"/>
              <a:t>Without a state Buy America law in place…</a:t>
            </a:r>
          </a:p>
          <a:p>
            <a:pPr lvl="0"/>
            <a:r>
              <a:rPr lang="en-US" sz="2400" dirty="0"/>
              <a:t>Kentucky’s tax dollars are creating jobs in China, India, and other countries</a:t>
            </a:r>
          </a:p>
          <a:p>
            <a:pPr lvl="0"/>
            <a:r>
              <a:rPr lang="en-US" sz="2400" dirty="0"/>
              <a:t>Kentucky’s spending strengthens China’s defense industrial base </a:t>
            </a:r>
          </a:p>
          <a:p>
            <a:pPr lvl="0"/>
            <a:r>
              <a:rPr lang="en-US" sz="2400" dirty="0"/>
              <a:t>Kentucky’s spending conflicts with its own public policy priorities (e.g., clean air and water, safe work environments, job creation)</a:t>
            </a:r>
          </a:p>
          <a:p>
            <a:pPr lvl="0"/>
            <a:r>
              <a:rPr lang="en-US" sz="2400" dirty="0"/>
              <a:t>Tax dollars reward companies that shift production overseas</a:t>
            </a:r>
          </a:p>
          <a:p>
            <a:pPr marL="0" indent="0">
              <a:buNone/>
            </a:pPr>
            <a:endParaRPr lang="en-US" sz="2400" dirty="0"/>
          </a:p>
        </p:txBody>
      </p:sp>
      <p:sp>
        <p:nvSpPr>
          <p:cNvPr id="4" name="Slide Number Placeholder 3">
            <a:extLst>
              <a:ext uri="{FF2B5EF4-FFF2-40B4-BE49-F238E27FC236}">
                <a16:creationId xmlns:a16="http://schemas.microsoft.com/office/drawing/2014/main" id="{B6A3181D-1408-59DA-36CE-317B78D44DAF}"/>
              </a:ext>
            </a:extLst>
          </p:cNvPr>
          <p:cNvSpPr>
            <a:spLocks noGrp="1"/>
          </p:cNvSpPr>
          <p:nvPr>
            <p:ph type="sldNum" sz="quarter" idx="12"/>
          </p:nvPr>
        </p:nvSpPr>
        <p:spPr/>
        <p:txBody>
          <a:bodyPr/>
          <a:lstStyle/>
          <a:p>
            <a:fld id="{364452AB-7837-4262-808E-E942E2186775}" type="slidenum">
              <a:rPr lang="en-US" smtClean="0"/>
              <a:t>5</a:t>
            </a:fld>
            <a:endParaRPr lang="en-US"/>
          </a:p>
        </p:txBody>
      </p:sp>
    </p:spTree>
    <p:extLst>
      <p:ext uri="{BB962C8B-B14F-4D97-AF65-F5344CB8AC3E}">
        <p14:creationId xmlns:p14="http://schemas.microsoft.com/office/powerpoint/2010/main" val="164229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12B1E6C-A9FD-94E8-3A76-B3BE6C12B0F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10FBF8-B732-1422-925A-9198184BC510}"/>
              </a:ext>
            </a:extLst>
          </p:cNvPr>
          <p:cNvSpPr>
            <a:spLocks noGrp="1"/>
          </p:cNvSpPr>
          <p:nvPr>
            <p:ph type="title"/>
          </p:nvPr>
        </p:nvSpPr>
        <p:spPr>
          <a:xfrm>
            <a:off x="808638" y="386930"/>
            <a:ext cx="9236700" cy="1188950"/>
          </a:xfrm>
        </p:spPr>
        <p:txBody>
          <a:bodyPr anchor="b">
            <a:normAutofit/>
          </a:bodyPr>
          <a:lstStyle/>
          <a:p>
            <a:r>
              <a:rPr lang="en-US" sz="3800" b="1"/>
              <a:t>Kentucky Already Complies with Federal Buy America</a:t>
            </a:r>
            <a:endParaRPr lang="en-US" sz="38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10B4247-60EB-82EB-BAA8-31D1895CE5AD}"/>
              </a:ext>
            </a:extLst>
          </p:cNvPr>
          <p:cNvSpPr>
            <a:spLocks noGrp="1"/>
          </p:cNvSpPr>
          <p:nvPr>
            <p:ph idx="1"/>
          </p:nvPr>
        </p:nvSpPr>
        <p:spPr>
          <a:xfrm>
            <a:off x="793660" y="2599509"/>
            <a:ext cx="10143668" cy="3435531"/>
          </a:xfrm>
        </p:spPr>
        <p:txBody>
          <a:bodyPr anchor="ctr">
            <a:normAutofit lnSpcReduction="10000"/>
          </a:bodyPr>
          <a:lstStyle/>
          <a:p>
            <a:r>
              <a:rPr lang="en-US" sz="2400" dirty="0"/>
              <a:t>Compliance with a proposed state Buy American law means relying on existing compliance procedures with federal requirements</a:t>
            </a:r>
          </a:p>
          <a:p>
            <a:pPr lvl="0"/>
            <a:r>
              <a:rPr lang="en-US" sz="2400" dirty="0"/>
              <a:t>KY already complies with broader federal Buy America rules on federally assisted infrastructure projects</a:t>
            </a:r>
          </a:p>
          <a:p>
            <a:pPr lvl="1"/>
            <a:r>
              <a:rPr lang="en-US" dirty="0"/>
              <a:t>Federal Buy America laws have been in place for decades</a:t>
            </a:r>
          </a:p>
          <a:p>
            <a:pPr lvl="1"/>
            <a:r>
              <a:rPr lang="en-US" dirty="0"/>
              <a:t>The 2021 Build America, Buy America Act expanded existing Buy America rules to a) cover all projects and b) cover all materials and manufactured products</a:t>
            </a:r>
          </a:p>
          <a:p>
            <a:r>
              <a:rPr lang="en-US" sz="2400" dirty="0"/>
              <a:t>Note: The Kentucky bill is </a:t>
            </a:r>
            <a:r>
              <a:rPr lang="en-US" sz="2400" i="1" dirty="0"/>
              <a:t>weaker</a:t>
            </a:r>
            <a:r>
              <a:rPr lang="en-US" sz="2400" dirty="0"/>
              <a:t> than federal requirements.</a:t>
            </a:r>
          </a:p>
        </p:txBody>
      </p:sp>
      <p:sp>
        <p:nvSpPr>
          <p:cNvPr id="4" name="Slide Number Placeholder 3">
            <a:extLst>
              <a:ext uri="{FF2B5EF4-FFF2-40B4-BE49-F238E27FC236}">
                <a16:creationId xmlns:a16="http://schemas.microsoft.com/office/drawing/2014/main" id="{18F49457-519A-DE7F-B9B1-B2B1C6DC6AD5}"/>
              </a:ext>
            </a:extLst>
          </p:cNvPr>
          <p:cNvSpPr>
            <a:spLocks noGrp="1"/>
          </p:cNvSpPr>
          <p:nvPr>
            <p:ph type="sldNum" sz="quarter" idx="12"/>
          </p:nvPr>
        </p:nvSpPr>
        <p:spPr/>
        <p:txBody>
          <a:bodyPr/>
          <a:lstStyle/>
          <a:p>
            <a:fld id="{364452AB-7837-4262-808E-E942E2186775}" type="slidenum">
              <a:rPr lang="en-US" smtClean="0"/>
              <a:t>6</a:t>
            </a:fld>
            <a:endParaRPr lang="en-US"/>
          </a:p>
        </p:txBody>
      </p:sp>
    </p:spTree>
    <p:extLst>
      <p:ext uri="{BB962C8B-B14F-4D97-AF65-F5344CB8AC3E}">
        <p14:creationId xmlns:p14="http://schemas.microsoft.com/office/powerpoint/2010/main" val="3582358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548A38-855D-61AD-9F4E-EE967D6DCD05}"/>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9BDB11-AAD1-2CB5-D95A-583DA2F9DF2B}"/>
              </a:ext>
            </a:extLst>
          </p:cNvPr>
          <p:cNvSpPr>
            <a:spLocks noGrp="1"/>
          </p:cNvSpPr>
          <p:nvPr>
            <p:ph type="title"/>
          </p:nvPr>
        </p:nvSpPr>
        <p:spPr>
          <a:xfrm>
            <a:off x="808638" y="386930"/>
            <a:ext cx="9236700" cy="1188950"/>
          </a:xfrm>
        </p:spPr>
        <p:txBody>
          <a:bodyPr anchor="b">
            <a:normAutofit/>
          </a:bodyPr>
          <a:lstStyle/>
          <a:p>
            <a:r>
              <a:rPr lang="en-US" sz="3800" b="1" dirty="0"/>
              <a:t>Dozens of States Have Buy American Laws</a:t>
            </a:r>
            <a:endParaRPr lang="en-US" sz="3800" dirty="0"/>
          </a:p>
        </p:txBody>
      </p:sp>
      <p:grpSp>
        <p:nvGrpSpPr>
          <p:cNvPr id="21" name="Group 2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2" name="Rectangle 21">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C4BB92-E266-318B-513A-4461076B460F}"/>
              </a:ext>
            </a:extLst>
          </p:cNvPr>
          <p:cNvSpPr>
            <a:spLocks noGrp="1"/>
          </p:cNvSpPr>
          <p:nvPr>
            <p:ph idx="1"/>
          </p:nvPr>
        </p:nvSpPr>
        <p:spPr>
          <a:xfrm>
            <a:off x="793660" y="2599509"/>
            <a:ext cx="10143668" cy="3435531"/>
          </a:xfrm>
        </p:spPr>
        <p:txBody>
          <a:bodyPr anchor="ctr">
            <a:normAutofit/>
          </a:bodyPr>
          <a:lstStyle/>
          <a:p>
            <a:r>
              <a:rPr lang="en-US" sz="2400" dirty="0">
                <a:effectLst/>
              </a:rPr>
              <a:t>Dozens of states have Buy America laws that create a procurement preference for American-made goods when they are available in sufficient quality and quantity and are competitively priced in the global marketplace</a:t>
            </a:r>
            <a:endParaRPr lang="en-US" sz="2400" dirty="0"/>
          </a:p>
          <a:p>
            <a:r>
              <a:rPr lang="en-US" sz="2400" dirty="0"/>
              <a:t>In the last 10 years Colorado, Illinois, Maryland, New Jersey, New Hampshire, New York, Pennsylvania, and Texas all joined the Made in America movement, and other states are close behind </a:t>
            </a:r>
            <a:endParaRPr lang="en-US" sz="2400" dirty="0">
              <a:effectLst/>
            </a:endParaRPr>
          </a:p>
        </p:txBody>
      </p:sp>
      <p:sp>
        <p:nvSpPr>
          <p:cNvPr id="4" name="Slide Number Placeholder 3">
            <a:extLst>
              <a:ext uri="{FF2B5EF4-FFF2-40B4-BE49-F238E27FC236}">
                <a16:creationId xmlns:a16="http://schemas.microsoft.com/office/drawing/2014/main" id="{FC7D3CF6-F635-754D-B3CB-30E5CC238AB2}"/>
              </a:ext>
            </a:extLst>
          </p:cNvPr>
          <p:cNvSpPr>
            <a:spLocks noGrp="1"/>
          </p:cNvSpPr>
          <p:nvPr>
            <p:ph type="sldNum" sz="quarter" idx="12"/>
          </p:nvPr>
        </p:nvSpPr>
        <p:spPr/>
        <p:txBody>
          <a:bodyPr/>
          <a:lstStyle/>
          <a:p>
            <a:fld id="{364452AB-7837-4262-808E-E942E2186775}" type="slidenum">
              <a:rPr lang="en-US" smtClean="0"/>
              <a:t>7</a:t>
            </a:fld>
            <a:endParaRPr lang="en-US"/>
          </a:p>
        </p:txBody>
      </p:sp>
    </p:spTree>
    <p:extLst>
      <p:ext uri="{BB962C8B-B14F-4D97-AF65-F5344CB8AC3E}">
        <p14:creationId xmlns:p14="http://schemas.microsoft.com/office/powerpoint/2010/main" val="334668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40E4C3-605A-6400-817C-D0550D9D67F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A0FD0F-82F7-7C91-56EB-563C530772B6}"/>
              </a:ext>
            </a:extLst>
          </p:cNvPr>
          <p:cNvSpPr>
            <a:spLocks noGrp="1"/>
          </p:cNvSpPr>
          <p:nvPr>
            <p:ph type="title"/>
          </p:nvPr>
        </p:nvSpPr>
        <p:spPr>
          <a:xfrm>
            <a:off x="808638" y="386930"/>
            <a:ext cx="9236700" cy="1188950"/>
          </a:xfrm>
        </p:spPr>
        <p:txBody>
          <a:bodyPr anchor="b">
            <a:normAutofit/>
          </a:bodyPr>
          <a:lstStyle/>
          <a:p>
            <a:r>
              <a:rPr lang="en-US" sz="5400" b="1"/>
              <a:t>HB345 Supporters</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5ED3AF-98D0-82E0-F1D1-E3074D8C2EF3}"/>
              </a:ext>
            </a:extLst>
          </p:cNvPr>
          <p:cNvSpPr>
            <a:spLocks noGrp="1"/>
          </p:cNvSpPr>
          <p:nvPr>
            <p:ph idx="1"/>
          </p:nvPr>
        </p:nvSpPr>
        <p:spPr>
          <a:xfrm>
            <a:off x="793660" y="2599509"/>
            <a:ext cx="10143668" cy="3435531"/>
          </a:xfrm>
        </p:spPr>
        <p:txBody>
          <a:bodyPr anchor="ctr">
            <a:normAutofit/>
          </a:bodyPr>
          <a:lstStyle/>
          <a:p>
            <a:pPr lvl="0"/>
            <a:r>
              <a:rPr lang="en-US" sz="2400" dirty="0"/>
              <a:t>United Steelworkers (USW)</a:t>
            </a:r>
          </a:p>
          <a:p>
            <a:pPr lvl="0"/>
            <a:r>
              <a:rPr lang="en-US" sz="2400" dirty="0"/>
              <a:t>Alliance for American Manufacturing (AAM)</a:t>
            </a:r>
          </a:p>
          <a:p>
            <a:pPr lvl="0"/>
            <a:r>
              <a:rPr lang="en-US" sz="2400" dirty="0"/>
              <a:t>82% agree that taxpayer dollars should go toward infrastructure projects that utilize American-made products like iron, steel, and other construction materials versus foreign imported products (Morning Consult / Nov. 2024)</a:t>
            </a:r>
          </a:p>
          <a:p>
            <a:pPr lvl="0"/>
            <a:r>
              <a:rPr lang="en-US" sz="2400" dirty="0"/>
              <a:t>Presidents Trump and Biden have both advanced Buy America policies</a:t>
            </a:r>
          </a:p>
          <a:p>
            <a:endParaRPr lang="en-US" sz="2400" dirty="0"/>
          </a:p>
        </p:txBody>
      </p:sp>
      <p:sp>
        <p:nvSpPr>
          <p:cNvPr id="4" name="Slide Number Placeholder 3">
            <a:extLst>
              <a:ext uri="{FF2B5EF4-FFF2-40B4-BE49-F238E27FC236}">
                <a16:creationId xmlns:a16="http://schemas.microsoft.com/office/drawing/2014/main" id="{2CA52D3A-0DBD-80E1-C41A-9801D9CC0FF4}"/>
              </a:ext>
            </a:extLst>
          </p:cNvPr>
          <p:cNvSpPr>
            <a:spLocks noGrp="1"/>
          </p:cNvSpPr>
          <p:nvPr>
            <p:ph type="sldNum" sz="quarter" idx="12"/>
          </p:nvPr>
        </p:nvSpPr>
        <p:spPr/>
        <p:txBody>
          <a:bodyPr/>
          <a:lstStyle/>
          <a:p>
            <a:fld id="{364452AB-7837-4262-808E-E942E2186775}" type="slidenum">
              <a:rPr lang="en-US" smtClean="0"/>
              <a:t>8</a:t>
            </a:fld>
            <a:endParaRPr lang="en-US"/>
          </a:p>
        </p:txBody>
      </p:sp>
    </p:spTree>
    <p:extLst>
      <p:ext uri="{BB962C8B-B14F-4D97-AF65-F5344CB8AC3E}">
        <p14:creationId xmlns:p14="http://schemas.microsoft.com/office/powerpoint/2010/main" val="143717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7F489F-BE48-2EB6-B664-6B3A29BA6D4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A82CFF-5516-7CDB-F8A0-AD453BD41FC3}"/>
              </a:ext>
            </a:extLst>
          </p:cNvPr>
          <p:cNvSpPr>
            <a:spLocks noGrp="1"/>
          </p:cNvSpPr>
          <p:nvPr>
            <p:ph type="title"/>
          </p:nvPr>
        </p:nvSpPr>
        <p:spPr>
          <a:xfrm>
            <a:off x="808638" y="386930"/>
            <a:ext cx="9236700" cy="1188950"/>
          </a:xfrm>
        </p:spPr>
        <p:txBody>
          <a:bodyPr anchor="b">
            <a:normAutofit/>
          </a:bodyPr>
          <a:lstStyle/>
          <a:p>
            <a:r>
              <a:rPr lang="en-US" sz="5400" b="1"/>
              <a:t>Legislative History</a:t>
            </a:r>
            <a:endParaRPr lang="en-US" sz="54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18A6B29-D1FB-545F-DEF9-708603B6EB6D}"/>
              </a:ext>
            </a:extLst>
          </p:cNvPr>
          <p:cNvSpPr>
            <a:spLocks noGrp="1"/>
          </p:cNvSpPr>
          <p:nvPr>
            <p:ph idx="1"/>
          </p:nvPr>
        </p:nvSpPr>
        <p:spPr>
          <a:xfrm>
            <a:off x="793660" y="2599509"/>
            <a:ext cx="10143668" cy="3435531"/>
          </a:xfrm>
        </p:spPr>
        <p:txBody>
          <a:bodyPr anchor="ctr">
            <a:normAutofit/>
          </a:bodyPr>
          <a:lstStyle/>
          <a:p>
            <a:pPr lvl="0"/>
            <a:r>
              <a:rPr lang="en-US" sz="2400" dirty="0"/>
              <a:t>February 2025: Rep. Flanery introduced </a:t>
            </a:r>
            <a:r>
              <a:rPr lang="en-US" sz="2400" u="sng" dirty="0">
                <a:hlinkClick r:id="rId2"/>
              </a:rPr>
              <a:t>HB345</a:t>
            </a:r>
            <a:endParaRPr lang="en-US" sz="2400" dirty="0"/>
          </a:p>
          <a:p>
            <a:pPr lvl="0"/>
            <a:r>
              <a:rPr lang="en-US" sz="2400" dirty="0"/>
              <a:t>January 2024: Rep. Blanton introduced HB326</a:t>
            </a:r>
          </a:p>
          <a:p>
            <a:pPr lvl="0"/>
            <a:r>
              <a:rPr lang="en-US" sz="2400" dirty="0"/>
              <a:t>February 2022: Rep. Miller introduced HB417</a:t>
            </a:r>
          </a:p>
        </p:txBody>
      </p:sp>
      <p:sp>
        <p:nvSpPr>
          <p:cNvPr id="4" name="Slide Number Placeholder 3">
            <a:extLst>
              <a:ext uri="{FF2B5EF4-FFF2-40B4-BE49-F238E27FC236}">
                <a16:creationId xmlns:a16="http://schemas.microsoft.com/office/drawing/2014/main" id="{06AAC3E3-9C09-9857-ACFD-C57B5E3F09EB}"/>
              </a:ext>
            </a:extLst>
          </p:cNvPr>
          <p:cNvSpPr>
            <a:spLocks noGrp="1"/>
          </p:cNvSpPr>
          <p:nvPr>
            <p:ph type="sldNum" sz="quarter" idx="12"/>
          </p:nvPr>
        </p:nvSpPr>
        <p:spPr/>
        <p:txBody>
          <a:bodyPr/>
          <a:lstStyle/>
          <a:p>
            <a:fld id="{364452AB-7837-4262-808E-E942E2186775}" type="slidenum">
              <a:rPr lang="en-US" smtClean="0"/>
              <a:t>9</a:t>
            </a:fld>
            <a:endParaRPr lang="en-US"/>
          </a:p>
        </p:txBody>
      </p:sp>
    </p:spTree>
    <p:extLst>
      <p:ext uri="{BB962C8B-B14F-4D97-AF65-F5344CB8AC3E}">
        <p14:creationId xmlns:p14="http://schemas.microsoft.com/office/powerpoint/2010/main" val="628479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TotalTime>
  <Words>905</Words>
  <Application>Microsoft Office PowerPoint</Application>
  <PresentationFormat>Widescreen</PresentationFormat>
  <Paragraphs>89</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Kentucky  Buy American Act</vt:lpstr>
      <vt:lpstr>Buy America Policy</vt:lpstr>
      <vt:lpstr>Jobs and a Stronger Economy</vt:lpstr>
      <vt:lpstr>More Factory Investments</vt:lpstr>
      <vt:lpstr>Stop Rewarding Outsourcing </vt:lpstr>
      <vt:lpstr>Kentucky Already Complies with Federal Buy America</vt:lpstr>
      <vt:lpstr>Dozens of States Have Buy American Laws</vt:lpstr>
      <vt:lpstr>HB345 Supporters</vt:lpstr>
      <vt:lpstr>Legislative History</vt:lpstr>
      <vt:lpstr>HB345 Sponsors</vt:lpstr>
      <vt:lpstr>Pass the Kentucky Buy American 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Kentucky  Buy American Act</dc:title>
  <dc:creator>Scott Boos</dc:creator>
  <cp:lastModifiedBy>Coy, Janine (LRC)</cp:lastModifiedBy>
  <cp:revision>2</cp:revision>
  <dcterms:created xsi:type="dcterms:W3CDTF">2025-10-15T19:30:54Z</dcterms:created>
  <dcterms:modified xsi:type="dcterms:W3CDTF">2025-10-20T20:41:21Z</dcterms:modified>
</cp:coreProperties>
</file>