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nton" panose="020B0604020202020204" charset="0"/>
      <p:regular r:id="rId22"/>
    </p:embeddedFont>
    <p:embeddedFont>
      <p:font typeface="Bree Serif" panose="020B0604020202020204" charset="0"/>
      <p:regular r:id="rId23"/>
    </p:embeddedFont>
    <p:embeddedFont>
      <p:font typeface="Century Gothic" panose="020B0502020202020204" pitchFamily="34" charset="0"/>
      <p:regular r:id="rId24"/>
      <p:bold r:id="rId25"/>
      <p:italic r:id="rId26"/>
      <p:boldItalic r:id="rId27"/>
    </p:embeddedFont>
    <p:embeddedFont>
      <p:font typeface="Proxima Nova" panose="020B0604020202020204" charset="0"/>
      <p:regular r:id="rId28"/>
      <p:bold r:id="rId29"/>
      <p:italic r:id="rId30"/>
      <p:boldItalic r:id="rId31"/>
    </p:embeddedFont>
    <p:embeddedFont>
      <p:font typeface="Proxima Nova Extrabold"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p:cViewPr varScale="1">
        <p:scale>
          <a:sx n="84" d="100"/>
          <a:sy n="84" d="100"/>
        </p:scale>
        <p:origin x="99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9ff868411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9ff868411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9ff868411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9ff868411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9ff868411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ff868411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9ff868411e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9ff868411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9ff868411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9ff868411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9ff868411e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9ff868411e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9ff868411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9ff868411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9ff868411e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9ff868411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9ff868411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9ff868411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9ff868411e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9ff868411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a0edfa6df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a0edfa6df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39ff868411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39ff868411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9ff868411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9ff868411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9ff868411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9ff868411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a0edfa6df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a0edfa6df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a5747a23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a5747a23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9ff868411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9ff868411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a1f80c9b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a1f80c9b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 descr="A blue and white background&#10;&#10;Description automatically generated"/>
          <p:cNvPicPr preferRelativeResize="0"/>
          <p:nvPr/>
        </p:nvPicPr>
        <p:blipFill rotWithShape="1">
          <a:blip r:embed="rId2">
            <a:alphaModFix/>
          </a:blip>
          <a:srcRect/>
          <a:stretch/>
        </p:blipFill>
        <p:spPr>
          <a:xfrm>
            <a:off x="0" y="0"/>
            <a:ext cx="9143999" cy="5143499"/>
          </a:xfrm>
          <a:prstGeom prst="rect">
            <a:avLst/>
          </a:prstGeom>
          <a:noFill/>
          <a:ln>
            <a:noFill/>
          </a:ln>
        </p:spPr>
      </p:pic>
      <p:sp>
        <p:nvSpPr>
          <p:cNvPr id="13" name="Google Shape;13;p2"/>
          <p:cNvSpPr txBox="1">
            <a:spLocks noGrp="1"/>
          </p:cNvSpPr>
          <p:nvPr>
            <p:ph type="ctrTitle"/>
          </p:nvPr>
        </p:nvSpPr>
        <p:spPr>
          <a:xfrm>
            <a:off x="236964" y="1422263"/>
            <a:ext cx="4500600" cy="22989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5400"/>
              <a:buFont typeface="Proxima Nova"/>
              <a:buNone/>
              <a:defRPr sz="5400" b="1">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5600700" y="2153246"/>
            <a:ext cx="3306300" cy="8370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00329D"/>
              </a:buClr>
              <a:buSzPts val="2400"/>
              <a:buNone/>
              <a:defRPr sz="2400">
                <a:solidFill>
                  <a:srgbClr val="00329D"/>
                </a:solidFill>
                <a:latin typeface="Proxima Nova"/>
                <a:ea typeface="Proxima Nova"/>
                <a:cs typeface="Proxima Nova"/>
                <a:sym typeface="Proxima Nova"/>
              </a:defRPr>
            </a:lvl1pPr>
            <a:lvl2pPr lvl="1" algn="ctr">
              <a:lnSpc>
                <a:spcPct val="90000"/>
              </a:lnSpc>
              <a:spcBef>
                <a:spcPts val="400"/>
              </a:spcBef>
              <a:spcAft>
                <a:spcPts val="0"/>
              </a:spcAft>
              <a:buClr>
                <a:srgbClr val="00204A"/>
              </a:buClr>
              <a:buSzPts val="1500"/>
              <a:buNone/>
              <a:defRPr sz="1500"/>
            </a:lvl2pPr>
            <a:lvl3pPr lvl="2" algn="ctr">
              <a:lnSpc>
                <a:spcPct val="90000"/>
              </a:lnSpc>
              <a:spcBef>
                <a:spcPts val="400"/>
              </a:spcBef>
              <a:spcAft>
                <a:spcPts val="0"/>
              </a:spcAft>
              <a:buClr>
                <a:srgbClr val="00204A"/>
              </a:buClr>
              <a:buSzPts val="1400"/>
              <a:buNone/>
              <a:defRPr sz="1400"/>
            </a:lvl3pPr>
            <a:lvl4pPr lvl="3" algn="ctr">
              <a:lnSpc>
                <a:spcPct val="90000"/>
              </a:lnSpc>
              <a:spcBef>
                <a:spcPts val="400"/>
              </a:spcBef>
              <a:spcAft>
                <a:spcPts val="0"/>
              </a:spcAft>
              <a:buClr>
                <a:srgbClr val="00204A"/>
              </a:buClr>
              <a:buSzPts val="1200"/>
              <a:buNone/>
              <a:defRPr sz="1200"/>
            </a:lvl4pPr>
            <a:lvl5pPr lvl="4" algn="ctr">
              <a:lnSpc>
                <a:spcPct val="90000"/>
              </a:lnSpc>
              <a:spcBef>
                <a:spcPts val="400"/>
              </a:spcBef>
              <a:spcAft>
                <a:spcPts val="0"/>
              </a:spcAft>
              <a:buClr>
                <a:srgbClr val="00204A"/>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pic>
        <p:nvPicPr>
          <p:cNvPr id="16" name="Google Shape;16;p3" descr="A blue line on a white background&#10;&#10;Description automatically generated"/>
          <p:cNvPicPr preferRelativeResize="0"/>
          <p:nvPr/>
        </p:nvPicPr>
        <p:blipFill rotWithShape="1">
          <a:blip r:embed="rId2">
            <a:alphaModFix/>
          </a:blip>
          <a:srcRect/>
          <a:stretch/>
        </p:blipFill>
        <p:spPr>
          <a:xfrm>
            <a:off x="0" y="0"/>
            <a:ext cx="9143999" cy="5143499"/>
          </a:xfrm>
          <a:prstGeom prst="rect">
            <a:avLst/>
          </a:prstGeom>
          <a:noFill/>
          <a:ln>
            <a:noFill/>
          </a:ln>
        </p:spPr>
      </p:pic>
      <p:sp>
        <p:nvSpPr>
          <p:cNvPr id="17" name="Google Shape;17;p3"/>
          <p:cNvSpPr txBox="1">
            <a:spLocks noGrp="1"/>
          </p:cNvSpPr>
          <p:nvPr>
            <p:ph type="title"/>
          </p:nvPr>
        </p:nvSpPr>
        <p:spPr>
          <a:xfrm>
            <a:off x="1037492" y="0"/>
            <a:ext cx="7870500" cy="1123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29D"/>
              </a:buClr>
              <a:buSzPts val="3300"/>
              <a:buFont typeface="Proxima Nova"/>
              <a:buNone/>
              <a:defRPr>
                <a:solidFill>
                  <a:srgbClr val="00329D"/>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 name="Google Shape;18;p3"/>
          <p:cNvSpPr txBox="1">
            <a:spLocks noGrp="1"/>
          </p:cNvSpPr>
          <p:nvPr>
            <p:ph type="body" idx="1"/>
          </p:nvPr>
        </p:nvSpPr>
        <p:spPr>
          <a:xfrm>
            <a:off x="1037492" y="1438507"/>
            <a:ext cx="7811100" cy="27096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rgbClr val="00204A"/>
              </a:buClr>
              <a:buSzPts val="2100"/>
              <a:buChar char="•"/>
              <a:defRPr>
                <a:solidFill>
                  <a:srgbClr val="00204A"/>
                </a:solidFill>
              </a:defRPr>
            </a:lvl1pPr>
            <a:lvl2pPr marL="914400" lvl="1" indent="-342900" algn="l">
              <a:lnSpc>
                <a:spcPct val="90000"/>
              </a:lnSpc>
              <a:spcBef>
                <a:spcPts val="400"/>
              </a:spcBef>
              <a:spcAft>
                <a:spcPts val="0"/>
              </a:spcAft>
              <a:buClr>
                <a:srgbClr val="00204A"/>
              </a:buClr>
              <a:buSzPts val="1800"/>
              <a:buChar char="•"/>
              <a:defRPr>
                <a:solidFill>
                  <a:srgbClr val="00204A"/>
                </a:solidFill>
              </a:defRPr>
            </a:lvl2pPr>
            <a:lvl3pPr marL="1371600" lvl="2" indent="-323850" algn="l">
              <a:lnSpc>
                <a:spcPct val="90000"/>
              </a:lnSpc>
              <a:spcBef>
                <a:spcPts val="400"/>
              </a:spcBef>
              <a:spcAft>
                <a:spcPts val="0"/>
              </a:spcAft>
              <a:buClr>
                <a:srgbClr val="00204A"/>
              </a:buClr>
              <a:buSzPts val="1500"/>
              <a:buChar char="•"/>
              <a:defRPr>
                <a:solidFill>
                  <a:srgbClr val="00204A"/>
                </a:solidFill>
              </a:defRPr>
            </a:lvl3pPr>
            <a:lvl4pPr marL="1828800" lvl="3" indent="-317500" algn="l">
              <a:lnSpc>
                <a:spcPct val="90000"/>
              </a:lnSpc>
              <a:spcBef>
                <a:spcPts val="400"/>
              </a:spcBef>
              <a:spcAft>
                <a:spcPts val="0"/>
              </a:spcAft>
              <a:buClr>
                <a:srgbClr val="00204A"/>
              </a:buClr>
              <a:buSzPts val="1400"/>
              <a:buChar char="•"/>
              <a:defRPr>
                <a:solidFill>
                  <a:srgbClr val="00204A"/>
                </a:solidFill>
              </a:defRPr>
            </a:lvl4pPr>
            <a:lvl5pPr marL="2286000" lvl="4" indent="-317500" algn="l">
              <a:lnSpc>
                <a:spcPct val="90000"/>
              </a:lnSpc>
              <a:spcBef>
                <a:spcPts val="400"/>
              </a:spcBef>
              <a:spcAft>
                <a:spcPts val="0"/>
              </a:spcAft>
              <a:buClr>
                <a:srgbClr val="00204A"/>
              </a:buClr>
              <a:buSzPts val="1400"/>
              <a:buChar char="•"/>
              <a:defRPr>
                <a:solidFill>
                  <a:srgbClr val="00204A"/>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pic>
        <p:nvPicPr>
          <p:cNvPr id="20" name="Google Shape;20;p4" descr="A blue and white rectangle frame&#10;&#10;Description automatically generated"/>
          <p:cNvPicPr preferRelativeResize="0"/>
          <p:nvPr/>
        </p:nvPicPr>
        <p:blipFill rotWithShape="1">
          <a:blip r:embed="rId2">
            <a:alphaModFix/>
          </a:blip>
          <a:srcRect/>
          <a:stretch/>
        </p:blipFill>
        <p:spPr>
          <a:xfrm>
            <a:off x="0" y="0"/>
            <a:ext cx="9143999" cy="5143499"/>
          </a:xfrm>
          <a:prstGeom prst="rect">
            <a:avLst/>
          </a:prstGeom>
          <a:noFill/>
          <a:ln>
            <a:noFill/>
          </a:ln>
        </p:spPr>
      </p:pic>
      <p:sp>
        <p:nvSpPr>
          <p:cNvPr id="21" name="Google Shape;21;p4"/>
          <p:cNvSpPr txBox="1">
            <a:spLocks noGrp="1"/>
          </p:cNvSpPr>
          <p:nvPr>
            <p:ph type="title"/>
          </p:nvPr>
        </p:nvSpPr>
        <p:spPr>
          <a:xfrm>
            <a:off x="211873" y="761370"/>
            <a:ext cx="8731500" cy="6639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329D"/>
              </a:buClr>
              <a:buSzPts val="3300"/>
              <a:buFont typeface="Proxima Nov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4"/>
          <p:cNvSpPr txBox="1">
            <a:spLocks noGrp="1"/>
          </p:cNvSpPr>
          <p:nvPr>
            <p:ph type="body" idx="1"/>
          </p:nvPr>
        </p:nvSpPr>
        <p:spPr>
          <a:xfrm>
            <a:off x="200722" y="1798597"/>
            <a:ext cx="4314000" cy="2628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0204A"/>
              </a:buClr>
              <a:buSzPts val="1400"/>
              <a:buChar char="•"/>
              <a:defRPr/>
            </a:lvl1pPr>
            <a:lvl2pPr marL="914400" lvl="1" indent="-317500" algn="l">
              <a:lnSpc>
                <a:spcPct val="90000"/>
              </a:lnSpc>
              <a:spcBef>
                <a:spcPts val="400"/>
              </a:spcBef>
              <a:spcAft>
                <a:spcPts val="0"/>
              </a:spcAft>
              <a:buClr>
                <a:srgbClr val="00204A"/>
              </a:buClr>
              <a:buSzPts val="1400"/>
              <a:buChar char="•"/>
              <a:defRPr/>
            </a:lvl2pPr>
            <a:lvl3pPr marL="1371600" lvl="2" indent="-317500" algn="l">
              <a:lnSpc>
                <a:spcPct val="90000"/>
              </a:lnSpc>
              <a:spcBef>
                <a:spcPts val="400"/>
              </a:spcBef>
              <a:spcAft>
                <a:spcPts val="0"/>
              </a:spcAft>
              <a:buClr>
                <a:srgbClr val="00204A"/>
              </a:buClr>
              <a:buSzPts val="1400"/>
              <a:buChar char="•"/>
              <a:defRPr/>
            </a:lvl3pPr>
            <a:lvl4pPr marL="1828800" lvl="3" indent="-317500" algn="l">
              <a:lnSpc>
                <a:spcPct val="90000"/>
              </a:lnSpc>
              <a:spcBef>
                <a:spcPts val="400"/>
              </a:spcBef>
              <a:spcAft>
                <a:spcPts val="0"/>
              </a:spcAft>
              <a:buClr>
                <a:srgbClr val="00204A"/>
              </a:buClr>
              <a:buSzPts val="1400"/>
              <a:buChar char="•"/>
              <a:defRPr/>
            </a:lvl4pPr>
            <a:lvl5pPr marL="2286000" lvl="4" indent="-317500" algn="l">
              <a:lnSpc>
                <a:spcPct val="90000"/>
              </a:lnSpc>
              <a:spcBef>
                <a:spcPts val="400"/>
              </a:spcBef>
              <a:spcAft>
                <a:spcPts val="0"/>
              </a:spcAft>
              <a:buClr>
                <a:srgbClr val="00204A"/>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4"/>
          <p:cNvSpPr txBox="1">
            <a:spLocks noGrp="1"/>
          </p:cNvSpPr>
          <p:nvPr>
            <p:ph type="body" idx="2"/>
          </p:nvPr>
        </p:nvSpPr>
        <p:spPr>
          <a:xfrm>
            <a:off x="4640301" y="1809771"/>
            <a:ext cx="4302900" cy="2628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0204A"/>
              </a:buClr>
              <a:buSzPts val="1400"/>
              <a:buChar char="•"/>
              <a:defRPr/>
            </a:lvl1pPr>
            <a:lvl2pPr marL="914400" lvl="1" indent="-317500" algn="l">
              <a:lnSpc>
                <a:spcPct val="90000"/>
              </a:lnSpc>
              <a:spcBef>
                <a:spcPts val="400"/>
              </a:spcBef>
              <a:spcAft>
                <a:spcPts val="0"/>
              </a:spcAft>
              <a:buClr>
                <a:srgbClr val="00204A"/>
              </a:buClr>
              <a:buSzPts val="1400"/>
              <a:buChar char="•"/>
              <a:defRPr/>
            </a:lvl2pPr>
            <a:lvl3pPr marL="1371600" lvl="2" indent="-317500" algn="l">
              <a:lnSpc>
                <a:spcPct val="90000"/>
              </a:lnSpc>
              <a:spcBef>
                <a:spcPts val="400"/>
              </a:spcBef>
              <a:spcAft>
                <a:spcPts val="0"/>
              </a:spcAft>
              <a:buClr>
                <a:srgbClr val="00204A"/>
              </a:buClr>
              <a:buSzPts val="1400"/>
              <a:buChar char="•"/>
              <a:defRPr/>
            </a:lvl3pPr>
            <a:lvl4pPr marL="1828800" lvl="3" indent="-317500" algn="l">
              <a:lnSpc>
                <a:spcPct val="90000"/>
              </a:lnSpc>
              <a:spcBef>
                <a:spcPts val="400"/>
              </a:spcBef>
              <a:spcAft>
                <a:spcPts val="0"/>
              </a:spcAft>
              <a:buClr>
                <a:srgbClr val="00204A"/>
              </a:buClr>
              <a:buSzPts val="1400"/>
              <a:buChar char="•"/>
              <a:defRPr/>
            </a:lvl4pPr>
            <a:lvl5pPr marL="2286000" lvl="4" indent="-317500" algn="l">
              <a:lnSpc>
                <a:spcPct val="90000"/>
              </a:lnSpc>
              <a:spcBef>
                <a:spcPts val="400"/>
              </a:spcBef>
              <a:spcAft>
                <a:spcPts val="0"/>
              </a:spcAft>
              <a:buClr>
                <a:srgbClr val="00204A"/>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type="blank">
  <p:cSld name="BLANK">
    <p:spTree>
      <p:nvGrpSpPr>
        <p:cNvPr id="1" name="Shape 24"/>
        <p:cNvGrpSpPr/>
        <p:nvPr/>
      </p:nvGrpSpPr>
      <p:grpSpPr>
        <a:xfrm>
          <a:off x="0" y="0"/>
          <a:ext cx="0" cy="0"/>
          <a:chOff x="0" y="0"/>
          <a:chExt cx="0" cy="0"/>
        </a:xfrm>
      </p:grpSpPr>
      <p:sp>
        <p:nvSpPr>
          <p:cNvPr id="25" name="Google Shape;25;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 name="Google Shape;26;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Google Shape;27;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pic>
        <p:nvPicPr>
          <p:cNvPr id="29" name="Google Shape;29;p6" descr="A blue and white gradient&#10;&#10;Description automatically generated"/>
          <p:cNvPicPr preferRelativeResize="0"/>
          <p:nvPr/>
        </p:nvPicPr>
        <p:blipFill rotWithShape="1">
          <a:blip r:embed="rId2">
            <a:alphaModFix/>
          </a:blip>
          <a:srcRect/>
          <a:stretch/>
        </p:blipFill>
        <p:spPr>
          <a:xfrm>
            <a:off x="0" y="0"/>
            <a:ext cx="9143999" cy="5143499"/>
          </a:xfrm>
          <a:prstGeom prst="rect">
            <a:avLst/>
          </a:prstGeom>
          <a:noFill/>
          <a:ln>
            <a:noFill/>
          </a:ln>
        </p:spPr>
      </p:pic>
      <p:sp>
        <p:nvSpPr>
          <p:cNvPr id="30" name="Google Shape;30;p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300"/>
              <a:buFont typeface="Proxima Nova"/>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6"/>
          <p:cNvSpPr txBox="1">
            <a:spLocks noGrp="1"/>
          </p:cNvSpPr>
          <p:nvPr>
            <p:ph type="body" idx="1"/>
          </p:nvPr>
        </p:nvSpPr>
        <p:spPr>
          <a:xfrm>
            <a:off x="628650" y="1454944"/>
            <a:ext cx="7886700" cy="2584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Char char="•"/>
              <a:defRPr>
                <a:solidFill>
                  <a:schemeClr val="lt1"/>
                </a:solidFill>
              </a:defRPr>
            </a:lvl1pPr>
            <a:lvl2pPr marL="914400" lvl="1" indent="-342900" algn="l">
              <a:lnSpc>
                <a:spcPct val="90000"/>
              </a:lnSpc>
              <a:spcBef>
                <a:spcPts val="400"/>
              </a:spcBef>
              <a:spcAft>
                <a:spcPts val="0"/>
              </a:spcAft>
              <a:buClr>
                <a:schemeClr val="lt1"/>
              </a:buClr>
              <a:buSzPts val="1800"/>
              <a:buChar char="•"/>
              <a:defRPr>
                <a:solidFill>
                  <a:schemeClr val="lt1"/>
                </a:solidFill>
              </a:defRPr>
            </a:lvl2pPr>
            <a:lvl3pPr marL="1371600" lvl="2" indent="-323850" algn="l">
              <a:lnSpc>
                <a:spcPct val="90000"/>
              </a:lnSpc>
              <a:spcBef>
                <a:spcPts val="400"/>
              </a:spcBef>
              <a:spcAft>
                <a:spcPts val="0"/>
              </a:spcAft>
              <a:buClr>
                <a:schemeClr val="lt1"/>
              </a:buClr>
              <a:buSzPts val="15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34175" y="103889"/>
            <a:ext cx="86142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329D"/>
              </a:buClr>
              <a:buSzPts val="3300"/>
              <a:buFont typeface="Proxima Nov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7"/>
          <p:cNvSpPr txBox="1">
            <a:spLocks noGrp="1"/>
          </p:cNvSpPr>
          <p:nvPr>
            <p:ph type="body" idx="1"/>
          </p:nvPr>
        </p:nvSpPr>
        <p:spPr>
          <a:xfrm>
            <a:off x="234176" y="1438507"/>
            <a:ext cx="8614200" cy="2709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0204A"/>
              </a:buClr>
              <a:buSzPts val="1400"/>
              <a:buChar char="•"/>
              <a:defRPr/>
            </a:lvl1pPr>
            <a:lvl2pPr marL="914400" lvl="1" indent="-317500" algn="l">
              <a:lnSpc>
                <a:spcPct val="90000"/>
              </a:lnSpc>
              <a:spcBef>
                <a:spcPts val="400"/>
              </a:spcBef>
              <a:spcAft>
                <a:spcPts val="0"/>
              </a:spcAft>
              <a:buClr>
                <a:srgbClr val="00204A"/>
              </a:buClr>
              <a:buSzPts val="1400"/>
              <a:buChar char="•"/>
              <a:defRPr/>
            </a:lvl2pPr>
            <a:lvl3pPr marL="1371600" lvl="2" indent="-317500" algn="l">
              <a:lnSpc>
                <a:spcPct val="90000"/>
              </a:lnSpc>
              <a:spcBef>
                <a:spcPts val="400"/>
              </a:spcBef>
              <a:spcAft>
                <a:spcPts val="0"/>
              </a:spcAft>
              <a:buClr>
                <a:srgbClr val="00204A"/>
              </a:buClr>
              <a:buSzPts val="1400"/>
              <a:buChar char="•"/>
              <a:defRPr/>
            </a:lvl3pPr>
            <a:lvl4pPr marL="1828800" lvl="3" indent="-317500" algn="l">
              <a:lnSpc>
                <a:spcPct val="90000"/>
              </a:lnSpc>
              <a:spcBef>
                <a:spcPts val="400"/>
              </a:spcBef>
              <a:spcAft>
                <a:spcPts val="0"/>
              </a:spcAft>
              <a:buClr>
                <a:srgbClr val="00204A"/>
              </a:buClr>
              <a:buSzPts val="1400"/>
              <a:buChar char="•"/>
              <a:defRPr/>
            </a:lvl4pPr>
            <a:lvl5pPr marL="2286000" lvl="4" indent="-317500" algn="l">
              <a:lnSpc>
                <a:spcPct val="90000"/>
              </a:lnSpc>
              <a:spcBef>
                <a:spcPts val="400"/>
              </a:spcBef>
              <a:spcAft>
                <a:spcPts val="0"/>
              </a:spcAft>
              <a:buClr>
                <a:srgbClr val="00204A"/>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329D"/>
              </a:buClr>
              <a:buSzPts val="3300"/>
              <a:buFont typeface="Proxima Nova"/>
              <a:buNone/>
              <a:defRPr sz="3300" b="0" i="0" u="none" strike="noStrike" cap="none">
                <a:solidFill>
                  <a:srgbClr val="00329D"/>
                </a:solidFill>
                <a:latin typeface="Proxima Nova"/>
                <a:ea typeface="Proxima Nova"/>
                <a:cs typeface="Proxima Nova"/>
                <a:sym typeface="Proxima Nov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00204A"/>
              </a:buClr>
              <a:buSzPts val="2100"/>
              <a:buFont typeface="Arial"/>
              <a:buChar char="•"/>
              <a:defRPr sz="2100" b="0" i="0" u="none" strike="noStrike" cap="none">
                <a:solidFill>
                  <a:srgbClr val="00204A"/>
                </a:solidFill>
                <a:latin typeface="Proxima Nova"/>
                <a:ea typeface="Proxima Nova"/>
                <a:cs typeface="Proxima Nova"/>
                <a:sym typeface="Proxima Nova"/>
              </a:defRPr>
            </a:lvl1pPr>
            <a:lvl2pPr marL="914400" marR="0" lvl="1" indent="-342900" algn="l" rtl="0">
              <a:lnSpc>
                <a:spcPct val="90000"/>
              </a:lnSpc>
              <a:spcBef>
                <a:spcPts val="400"/>
              </a:spcBef>
              <a:spcAft>
                <a:spcPts val="0"/>
              </a:spcAft>
              <a:buClr>
                <a:srgbClr val="00204A"/>
              </a:buClr>
              <a:buSzPts val="1800"/>
              <a:buFont typeface="Arial"/>
              <a:buChar char="•"/>
              <a:defRPr sz="1800" b="0" i="0" u="none" strike="noStrike" cap="none">
                <a:solidFill>
                  <a:srgbClr val="00204A"/>
                </a:solidFill>
                <a:latin typeface="Proxima Nova"/>
                <a:ea typeface="Proxima Nova"/>
                <a:cs typeface="Proxima Nova"/>
                <a:sym typeface="Proxima Nova"/>
              </a:defRPr>
            </a:lvl2pPr>
            <a:lvl3pPr marL="1371600" marR="0" lvl="2" indent="-323850" algn="l" rtl="0">
              <a:lnSpc>
                <a:spcPct val="90000"/>
              </a:lnSpc>
              <a:spcBef>
                <a:spcPts val="400"/>
              </a:spcBef>
              <a:spcAft>
                <a:spcPts val="0"/>
              </a:spcAft>
              <a:buClr>
                <a:srgbClr val="00204A"/>
              </a:buClr>
              <a:buSzPts val="1500"/>
              <a:buFont typeface="Arial"/>
              <a:buChar char="•"/>
              <a:defRPr sz="1500" b="0" i="0" u="none" strike="noStrike" cap="none">
                <a:solidFill>
                  <a:srgbClr val="00204A"/>
                </a:solidFill>
                <a:latin typeface="Proxima Nova"/>
                <a:ea typeface="Proxima Nova"/>
                <a:cs typeface="Proxima Nova"/>
                <a:sym typeface="Proxima Nova"/>
              </a:defRPr>
            </a:lvl3pPr>
            <a:lvl4pPr marL="1828800" marR="0" lvl="3" indent="-317500" algn="l" rtl="0">
              <a:lnSpc>
                <a:spcPct val="90000"/>
              </a:lnSpc>
              <a:spcBef>
                <a:spcPts val="400"/>
              </a:spcBef>
              <a:spcAft>
                <a:spcPts val="0"/>
              </a:spcAft>
              <a:buClr>
                <a:srgbClr val="00204A"/>
              </a:buClr>
              <a:buSzPts val="1400"/>
              <a:buFont typeface="Arial"/>
              <a:buChar char="•"/>
              <a:defRPr sz="1400" b="0" i="0" u="none" strike="noStrike" cap="none">
                <a:solidFill>
                  <a:srgbClr val="00204A"/>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rgbClr val="00204A"/>
              </a:buClr>
              <a:buSzPts val="1400"/>
              <a:buFont typeface="Arial"/>
              <a:buChar char="•"/>
              <a:defRPr sz="1400" b="0" i="0" u="none" strike="noStrike" cap="none">
                <a:solidFill>
                  <a:srgbClr val="00204A"/>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9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9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9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9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9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9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9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https://www.youtube.com/embed/6KYljJTKijw?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8"/>
          <p:cNvSpPr txBox="1">
            <a:spLocks noGrp="1"/>
          </p:cNvSpPr>
          <p:nvPr>
            <p:ph type="ctrTitle"/>
          </p:nvPr>
        </p:nvSpPr>
        <p:spPr>
          <a:xfrm>
            <a:off x="236964" y="1422263"/>
            <a:ext cx="4500600" cy="22989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Putting Young Kentuckians to Work</a:t>
            </a:r>
            <a:endParaRPr/>
          </a:p>
        </p:txBody>
      </p:sp>
      <p:sp>
        <p:nvSpPr>
          <p:cNvPr id="40" name="Google Shape;40;p8"/>
          <p:cNvSpPr txBox="1">
            <a:spLocks noGrp="1"/>
          </p:cNvSpPr>
          <p:nvPr>
            <p:ph type="subTitle" idx="1"/>
          </p:nvPr>
        </p:nvSpPr>
        <p:spPr>
          <a:xfrm>
            <a:off x="5608575" y="1422275"/>
            <a:ext cx="3306300" cy="2298900"/>
          </a:xfrm>
          <a:prstGeom prst="rect">
            <a:avLst/>
          </a:prstGeom>
        </p:spPr>
        <p:txBody>
          <a:bodyPr spcFirstLastPara="1" wrap="square" lIns="68575" tIns="34275" rIns="68575" bIns="34275" anchor="t" anchorCtr="0">
            <a:normAutofit/>
          </a:bodyPr>
          <a:lstStyle/>
          <a:p>
            <a:pPr marL="0" lvl="0" indent="0" algn="ctr" rtl="0">
              <a:lnSpc>
                <a:spcPct val="110000"/>
              </a:lnSpc>
              <a:spcBef>
                <a:spcPts val="1000"/>
              </a:spcBef>
              <a:spcAft>
                <a:spcPts val="0"/>
              </a:spcAft>
              <a:buNone/>
            </a:pPr>
            <a:r>
              <a:rPr lang="en" sz="2500">
                <a:solidFill>
                  <a:srgbClr val="00329D"/>
                </a:solidFill>
              </a:rPr>
              <a:t>Myra Wilson</a:t>
            </a:r>
            <a:endParaRPr sz="2500">
              <a:solidFill>
                <a:srgbClr val="00329D"/>
              </a:solidFill>
            </a:endParaRPr>
          </a:p>
          <a:p>
            <a:pPr marL="0" lvl="0" indent="0" algn="ctr" rtl="0">
              <a:lnSpc>
                <a:spcPct val="110000"/>
              </a:lnSpc>
              <a:spcBef>
                <a:spcPts val="0"/>
              </a:spcBef>
              <a:spcAft>
                <a:spcPts val="0"/>
              </a:spcAft>
              <a:buClr>
                <a:schemeClr val="dk1"/>
              </a:buClr>
              <a:buSzPts val="1100"/>
              <a:buFont typeface="Arial"/>
              <a:buNone/>
            </a:pPr>
            <a:r>
              <a:rPr lang="en" sz="2000" i="1">
                <a:solidFill>
                  <a:srgbClr val="00329D"/>
                </a:solidFill>
              </a:rPr>
              <a:t>Cumberlands</a:t>
            </a:r>
            <a:endParaRPr sz="2000" i="1">
              <a:solidFill>
                <a:srgbClr val="00329D"/>
              </a:solidFill>
            </a:endParaRPr>
          </a:p>
          <a:p>
            <a:pPr marL="0" lvl="0" indent="0" algn="ctr" rtl="0">
              <a:spcBef>
                <a:spcPts val="800"/>
              </a:spcBef>
              <a:spcAft>
                <a:spcPts val="0"/>
              </a:spcAft>
              <a:buNone/>
            </a:pPr>
            <a:endParaRPr/>
          </a:p>
          <a:p>
            <a:pPr marL="0" lvl="0" indent="0" algn="ctr" rtl="0">
              <a:spcBef>
                <a:spcPts val="800"/>
              </a:spcBef>
              <a:spcAft>
                <a:spcPts val="0"/>
              </a:spcAft>
              <a:buNone/>
            </a:pPr>
            <a:r>
              <a:rPr lang="en"/>
              <a:t>Michael Gritton</a:t>
            </a:r>
            <a:endParaRPr/>
          </a:p>
          <a:p>
            <a:pPr marL="0" lvl="0" indent="0" algn="ctr" rtl="0">
              <a:spcBef>
                <a:spcPts val="800"/>
              </a:spcBef>
              <a:spcAft>
                <a:spcPts val="0"/>
              </a:spcAft>
              <a:buNone/>
            </a:pPr>
            <a:r>
              <a:rPr lang="en" sz="2000" i="1"/>
              <a:t>KentuckianaWorks</a:t>
            </a:r>
            <a:endParaRPr/>
          </a:p>
        </p:txBody>
      </p:sp>
      <p:sp>
        <p:nvSpPr>
          <p:cNvPr id="41" name="Google Shape;41;p8"/>
          <p:cNvSpPr txBox="1"/>
          <p:nvPr/>
        </p:nvSpPr>
        <p:spPr>
          <a:xfrm>
            <a:off x="236975" y="3782900"/>
            <a:ext cx="4500600" cy="77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lt1"/>
                </a:solidFill>
                <a:latin typeface="Proxima Nova"/>
                <a:ea typeface="Proxima Nova"/>
                <a:cs typeface="Proxima Nova"/>
                <a:sym typeface="Proxima Nova"/>
              </a:rPr>
              <a:t>First Year Update</a:t>
            </a:r>
            <a:endParaRPr sz="2000">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2000">
                <a:solidFill>
                  <a:schemeClr val="lt1"/>
                </a:solidFill>
                <a:latin typeface="Proxima Nova"/>
                <a:ea typeface="Proxima Nova"/>
                <a:cs typeface="Proxima Nova"/>
                <a:sym typeface="Proxima Nova"/>
              </a:rPr>
              <a:t>November 20, 2025</a:t>
            </a:r>
            <a:endParaRPr sz="2000">
              <a:solidFill>
                <a:schemeClr val="lt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Bluegrass</a:t>
            </a:r>
            <a:endParaRPr/>
          </a:p>
        </p:txBody>
      </p:sp>
      <p:sp>
        <p:nvSpPr>
          <p:cNvPr id="102" name="Google Shape;102;p17"/>
          <p:cNvSpPr txBox="1">
            <a:spLocks noGrp="1"/>
          </p:cNvSpPr>
          <p:nvPr>
            <p:ph type="body" idx="1"/>
          </p:nvPr>
        </p:nvSpPr>
        <p:spPr>
          <a:xfrm>
            <a:off x="5342774" y="39074"/>
            <a:ext cx="3526451" cy="701763"/>
          </a:xfrm>
          <a:prstGeom prst="rect">
            <a:avLst/>
          </a:prstGeom>
        </p:spPr>
        <p:txBody>
          <a:bodyPr spcFirstLastPara="1" wrap="square" lIns="68575" tIns="34275" rIns="68575" bIns="34275" anchor="t" anchorCtr="0">
            <a:noAutofit/>
          </a:bodyPr>
          <a:lstStyle/>
          <a:p>
            <a:pPr marL="0" lvl="0" indent="0" algn="ctr" rtl="0">
              <a:lnSpc>
                <a:spcPct val="100000"/>
              </a:lnSpc>
              <a:spcBef>
                <a:spcPts val="800"/>
              </a:spcBef>
              <a:spcAft>
                <a:spcPts val="0"/>
              </a:spcAft>
              <a:buNone/>
            </a:pPr>
            <a:r>
              <a:rPr lang="en" sz="1100" dirty="0"/>
              <a:t>Anderson, Bourbon, Boyle, Clark, Estill, Fayette, Franklin, Garrard, Harrison, Jessamine, Lincoln, Madison, Mercer, Nicholas, Powell, Scott, Woodford</a:t>
            </a:r>
            <a:endParaRPr sz="1100" dirty="0"/>
          </a:p>
        </p:txBody>
      </p:sp>
      <p:sp>
        <p:nvSpPr>
          <p:cNvPr id="103" name="Google Shape;103;p17"/>
          <p:cNvSpPr/>
          <p:nvPr/>
        </p:nvSpPr>
        <p:spPr>
          <a:xfrm>
            <a:off x="5578239" y="1392125"/>
            <a:ext cx="3268500" cy="3435000"/>
          </a:xfrm>
          <a:prstGeom prst="rect">
            <a:avLst/>
          </a:prstGeom>
          <a:solidFill>
            <a:srgbClr val="00329D"/>
          </a:solidFill>
          <a:ln>
            <a:noFill/>
          </a:ln>
        </p:spPr>
        <p:txBody>
          <a:bodyPr spcFirstLastPara="1" wrap="square" lIns="107800" tIns="107800" rIns="107800" bIns="107800" anchor="ctr" anchorCtr="0">
            <a:noAutofit/>
          </a:bodyPr>
          <a:lstStyle/>
          <a:p>
            <a:pPr marL="0" lvl="0" indent="0" algn="ctr" rtl="0">
              <a:spcBef>
                <a:spcPts val="0"/>
              </a:spcBef>
              <a:spcAft>
                <a:spcPts val="0"/>
              </a:spcAft>
              <a:buNone/>
            </a:pPr>
            <a:endParaRPr sz="1650">
              <a:latin typeface="Proxima Nova"/>
              <a:ea typeface="Proxima Nova"/>
              <a:cs typeface="Proxima Nova"/>
              <a:sym typeface="Proxima Nova"/>
            </a:endParaRPr>
          </a:p>
        </p:txBody>
      </p:sp>
      <p:sp>
        <p:nvSpPr>
          <p:cNvPr id="104" name="Google Shape;104;p17"/>
          <p:cNvSpPr txBox="1">
            <a:spLocks noGrp="1"/>
          </p:cNvSpPr>
          <p:nvPr>
            <p:ph type="body" idx="1"/>
          </p:nvPr>
        </p:nvSpPr>
        <p:spPr>
          <a:xfrm>
            <a:off x="5774150" y="1808325"/>
            <a:ext cx="2876700" cy="2716200"/>
          </a:xfrm>
          <a:prstGeom prst="rect">
            <a:avLst/>
          </a:prstGeom>
        </p:spPr>
        <p:txBody>
          <a:bodyPr spcFirstLastPara="1" wrap="square" lIns="107800" tIns="107800" rIns="107800" bIns="107800" anchor="t" anchorCtr="0">
            <a:normAutofit lnSpcReduction="10000"/>
          </a:bodyPr>
          <a:lstStyle/>
          <a:p>
            <a:pPr marL="0" lvl="0" indent="0" algn="ctr" rtl="0">
              <a:spcBef>
                <a:spcPts val="943"/>
              </a:spcBef>
              <a:spcAft>
                <a:spcPts val="0"/>
              </a:spcAft>
              <a:buNone/>
            </a:pPr>
            <a:r>
              <a:rPr lang="en" sz="2711" b="1">
                <a:solidFill>
                  <a:srgbClr val="FFFFFF"/>
                </a:solidFill>
              </a:rPr>
              <a:t>Job training pipelines for young adults in fields like healthcare and the skilled trades</a:t>
            </a:r>
            <a:endParaRPr sz="2711" b="1">
              <a:solidFill>
                <a:srgbClr val="FFFFFF"/>
              </a:solidFill>
            </a:endParaRPr>
          </a:p>
        </p:txBody>
      </p:sp>
      <p:pic>
        <p:nvPicPr>
          <p:cNvPr id="105" name="Google Shape;105;p17" title="AdobeStock_1057766797.jpeg"/>
          <p:cNvPicPr preferRelativeResize="0"/>
          <p:nvPr/>
        </p:nvPicPr>
        <p:blipFill rotWithShape="1">
          <a:blip r:embed="rId3">
            <a:alphaModFix/>
          </a:blip>
          <a:srcRect r="6191"/>
          <a:stretch/>
        </p:blipFill>
        <p:spPr>
          <a:xfrm>
            <a:off x="1957850" y="2425775"/>
            <a:ext cx="3384924" cy="2401350"/>
          </a:xfrm>
          <a:prstGeom prst="rect">
            <a:avLst/>
          </a:prstGeom>
          <a:noFill/>
          <a:ln>
            <a:noFill/>
          </a:ln>
        </p:spPr>
      </p:pic>
      <p:grpSp>
        <p:nvGrpSpPr>
          <p:cNvPr id="106" name="Google Shape;106;p17"/>
          <p:cNvGrpSpPr/>
          <p:nvPr/>
        </p:nvGrpSpPr>
        <p:grpSpPr>
          <a:xfrm>
            <a:off x="1037385" y="1044086"/>
            <a:ext cx="3966436" cy="1878660"/>
            <a:chOff x="3514845" y="2071033"/>
            <a:chExt cx="2114305" cy="1001418"/>
          </a:xfrm>
        </p:grpSpPr>
        <p:sp>
          <p:nvSpPr>
            <p:cNvPr id="107" name="Google Shape;107;p17"/>
            <p:cNvSpPr/>
            <p:nvPr/>
          </p:nvSpPr>
          <p:spPr>
            <a:xfrm rot="-270318">
              <a:off x="3531561" y="2133431"/>
              <a:ext cx="1607868" cy="490804"/>
            </a:xfrm>
            <a:prstGeom prst="rect">
              <a:avLst/>
            </a:prstGeom>
            <a:solidFill>
              <a:srgbClr val="FF9229"/>
            </a:solidFill>
            <a:ln>
              <a:noFill/>
            </a:ln>
          </p:spPr>
          <p:txBody>
            <a:bodyPr spcFirstLastPara="1" wrap="square" lIns="171525" tIns="171525" rIns="171525" bIns="171525" anchor="ctr" anchorCtr="0">
              <a:noAutofit/>
            </a:bodyPr>
            <a:lstStyle/>
            <a:p>
              <a:pPr marL="0" lvl="0" indent="0" algn="ctr" rtl="0">
                <a:spcBef>
                  <a:spcPts val="0"/>
                </a:spcBef>
                <a:spcAft>
                  <a:spcPts val="0"/>
                </a:spcAft>
                <a:buNone/>
              </a:pPr>
              <a:endParaRPr sz="2626">
                <a:latin typeface="Bree Serif"/>
                <a:ea typeface="Bree Serif"/>
                <a:cs typeface="Bree Serif"/>
                <a:sym typeface="Bree Serif"/>
              </a:endParaRPr>
            </a:p>
          </p:txBody>
        </p:sp>
        <p:sp>
          <p:nvSpPr>
            <p:cNvPr id="108" name="Google Shape;108;p17"/>
            <p:cNvSpPr/>
            <p:nvPr/>
          </p:nvSpPr>
          <p:spPr>
            <a:xfrm rot="-518">
              <a:off x="3639850" y="2205012"/>
              <a:ext cx="1989300" cy="716100"/>
            </a:xfrm>
            <a:prstGeom prst="rect">
              <a:avLst/>
            </a:prstGeom>
            <a:solidFill>
              <a:srgbClr val="FF9229"/>
            </a:solidFill>
            <a:ln>
              <a:noFill/>
            </a:ln>
          </p:spPr>
          <p:txBody>
            <a:bodyPr spcFirstLastPara="1" wrap="square" lIns="171525" tIns="171525" rIns="171525" bIns="171525" anchor="ctr" anchorCtr="0">
              <a:noAutofit/>
            </a:bodyPr>
            <a:lstStyle/>
            <a:p>
              <a:pPr marL="0" lvl="0" indent="0" algn="ctr" rtl="0">
                <a:spcBef>
                  <a:spcPts val="0"/>
                </a:spcBef>
                <a:spcAft>
                  <a:spcPts val="0"/>
                </a:spcAft>
                <a:buNone/>
              </a:pPr>
              <a:endParaRPr sz="2626">
                <a:latin typeface="Bree Serif"/>
                <a:ea typeface="Bree Serif"/>
                <a:cs typeface="Bree Serif"/>
                <a:sym typeface="Bree Serif"/>
              </a:endParaRPr>
            </a:p>
          </p:txBody>
        </p:sp>
        <p:sp>
          <p:nvSpPr>
            <p:cNvPr id="109" name="Google Shape;109;p17"/>
            <p:cNvSpPr/>
            <p:nvPr/>
          </p:nvSpPr>
          <p:spPr>
            <a:xfrm rot="10513334">
              <a:off x="3836072" y="2673424"/>
              <a:ext cx="1521287" cy="336256"/>
            </a:xfrm>
            <a:prstGeom prst="flowChartManualInput">
              <a:avLst/>
            </a:prstGeom>
            <a:solidFill>
              <a:srgbClr val="FF9229"/>
            </a:solidFill>
            <a:ln>
              <a:noFill/>
            </a:ln>
          </p:spPr>
          <p:txBody>
            <a:bodyPr spcFirstLastPara="1" wrap="square" lIns="171525" tIns="171525" rIns="171525" bIns="171525" anchor="ctr" anchorCtr="0">
              <a:noAutofit/>
            </a:bodyPr>
            <a:lstStyle/>
            <a:p>
              <a:pPr marL="0" lvl="0" indent="0" algn="ctr" rtl="0">
                <a:spcBef>
                  <a:spcPts val="0"/>
                </a:spcBef>
                <a:spcAft>
                  <a:spcPts val="0"/>
                </a:spcAft>
                <a:buNone/>
              </a:pPr>
              <a:endParaRPr sz="2626">
                <a:latin typeface="Bree Serif"/>
                <a:ea typeface="Bree Serif"/>
                <a:cs typeface="Bree Serif"/>
                <a:sym typeface="Bree Serif"/>
              </a:endParaRPr>
            </a:p>
          </p:txBody>
        </p:sp>
        <p:sp>
          <p:nvSpPr>
            <p:cNvPr id="110" name="Google Shape;110;p17"/>
            <p:cNvSpPr txBox="1"/>
            <p:nvPr/>
          </p:nvSpPr>
          <p:spPr>
            <a:xfrm>
              <a:off x="3623515" y="2204869"/>
              <a:ext cx="1946400" cy="698400"/>
            </a:xfrm>
            <a:prstGeom prst="rect">
              <a:avLst/>
            </a:prstGeom>
            <a:noFill/>
            <a:ln>
              <a:noFill/>
            </a:ln>
          </p:spPr>
          <p:txBody>
            <a:bodyPr spcFirstLastPara="1" wrap="square" lIns="171525" tIns="171525" rIns="171525" bIns="171525" anchor="t" anchorCtr="0">
              <a:noAutofit/>
            </a:bodyPr>
            <a:lstStyle/>
            <a:p>
              <a:pPr marL="0" lvl="0" indent="0" algn="ctr" rtl="0">
                <a:lnSpc>
                  <a:spcPct val="100000"/>
                </a:lnSpc>
                <a:spcBef>
                  <a:spcPts val="0"/>
                </a:spcBef>
                <a:spcAft>
                  <a:spcPts val="0"/>
                </a:spcAft>
                <a:buNone/>
              </a:pPr>
              <a:r>
                <a:rPr lang="en" sz="1050" b="1" i="1">
                  <a:solidFill>
                    <a:srgbClr val="FFFFFF"/>
                  </a:solidFill>
                  <a:latin typeface="Proxima Nova"/>
                  <a:ea typeface="Proxima Nova"/>
                  <a:cs typeface="Proxima Nova"/>
                  <a:sym typeface="Proxima Nova"/>
                </a:rPr>
                <a:t>“I had the opportunity to take a school field trip to the water plant. I really needed a job and a good career plan for when I finished school. As we were touring, I really thought this was something I could do for a career. I am not sure what I would be doing for work if I hadn’t done this.” </a:t>
              </a:r>
              <a:r>
                <a:rPr lang="en" sz="1050" b="1">
                  <a:solidFill>
                    <a:srgbClr val="FFFFFF"/>
                  </a:solidFill>
                  <a:latin typeface="Proxima Nova"/>
                  <a:ea typeface="Proxima Nova"/>
                  <a:cs typeface="Proxima Nova"/>
                  <a:sym typeface="Proxima Nova"/>
                </a:rPr>
                <a:t>- </a:t>
              </a:r>
              <a:r>
                <a:rPr lang="en" sz="1050" b="1">
                  <a:solidFill>
                    <a:schemeClr val="lt1"/>
                  </a:solidFill>
                  <a:latin typeface="Proxima Nova"/>
                  <a:ea typeface="Proxima Nova"/>
                  <a:cs typeface="Proxima Nova"/>
                  <a:sym typeface="Proxima Nova"/>
                </a:rPr>
                <a:t>Trinton,</a:t>
              </a:r>
              <a:r>
                <a:rPr lang="en" sz="1050">
                  <a:solidFill>
                    <a:schemeClr val="lt1"/>
                  </a:solidFill>
                  <a:latin typeface="Proxima Nova"/>
                  <a:ea typeface="Proxima Nova"/>
                  <a:cs typeface="Proxima Nova"/>
                  <a:sym typeface="Proxima Nova"/>
                </a:rPr>
                <a:t> Putting Young Kentuckians to Work participant</a:t>
              </a:r>
              <a:endParaRPr sz="1050">
                <a:solidFill>
                  <a:srgbClr val="FFFFFF"/>
                </a:solidFill>
                <a:latin typeface="Proxima Nova"/>
                <a:ea typeface="Proxima Nova"/>
                <a:cs typeface="Proxima Nova"/>
                <a:sym typeface="Proxima Nov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Cumberlands</a:t>
            </a:r>
            <a:endParaRPr/>
          </a:p>
        </p:txBody>
      </p:sp>
      <p:sp>
        <p:nvSpPr>
          <p:cNvPr id="116" name="Google Shape;116;p18"/>
          <p:cNvSpPr txBox="1">
            <a:spLocks noGrp="1"/>
          </p:cNvSpPr>
          <p:nvPr>
            <p:ph type="body" idx="1"/>
          </p:nvPr>
        </p:nvSpPr>
        <p:spPr>
          <a:xfrm>
            <a:off x="4707172" y="119270"/>
            <a:ext cx="4134445" cy="637342"/>
          </a:xfrm>
          <a:prstGeom prst="rect">
            <a:avLst/>
          </a:prstGeom>
        </p:spPr>
        <p:txBody>
          <a:bodyPr spcFirstLastPara="1" wrap="square" lIns="68575" tIns="34275" rIns="68575" bIns="34275" anchor="t" anchorCtr="0">
            <a:normAutofit fontScale="92500"/>
          </a:bodyPr>
          <a:lstStyle/>
          <a:p>
            <a:pPr marL="0" lvl="0" indent="0" algn="ctr" rtl="0">
              <a:lnSpc>
                <a:spcPct val="100000"/>
              </a:lnSpc>
              <a:spcBef>
                <a:spcPts val="800"/>
              </a:spcBef>
              <a:spcAft>
                <a:spcPts val="0"/>
              </a:spcAft>
              <a:buNone/>
            </a:pPr>
            <a:r>
              <a:rPr lang="en" sz="1200" dirty="0"/>
              <a:t>Adair, Casey, Clinton, Cumberland, Green, Laurel, McCreary, Pulaski, Rockcastle, Russell, Taylor, Wayne, Whitley</a:t>
            </a:r>
            <a:endParaRPr sz="1200" dirty="0"/>
          </a:p>
        </p:txBody>
      </p:sp>
      <p:sp>
        <p:nvSpPr>
          <p:cNvPr id="117" name="Google Shape;117;p18"/>
          <p:cNvSpPr/>
          <p:nvPr/>
        </p:nvSpPr>
        <p:spPr>
          <a:xfrm>
            <a:off x="1037500" y="1050150"/>
            <a:ext cx="3429000" cy="3799500"/>
          </a:xfrm>
          <a:prstGeom prst="rect">
            <a:avLst/>
          </a:prstGeom>
          <a:solidFill>
            <a:srgbClr val="00329D"/>
          </a:solidFill>
          <a:ln>
            <a:noFill/>
          </a:ln>
        </p:spPr>
        <p:txBody>
          <a:bodyPr spcFirstLastPara="1" wrap="square" lIns="107800" tIns="107800" rIns="107800" bIns="107800" anchor="ctr" anchorCtr="0">
            <a:noAutofit/>
          </a:bodyPr>
          <a:lstStyle/>
          <a:p>
            <a:pPr marL="0" lvl="0" indent="0" algn="ctr" rtl="0">
              <a:spcBef>
                <a:spcPts val="0"/>
              </a:spcBef>
              <a:spcAft>
                <a:spcPts val="0"/>
              </a:spcAft>
              <a:buNone/>
            </a:pPr>
            <a:endParaRPr sz="1650">
              <a:latin typeface="Proxima Nova"/>
              <a:ea typeface="Proxima Nova"/>
              <a:cs typeface="Proxima Nova"/>
              <a:sym typeface="Proxima Nova"/>
            </a:endParaRPr>
          </a:p>
        </p:txBody>
      </p:sp>
      <p:sp>
        <p:nvSpPr>
          <p:cNvPr id="118" name="Google Shape;118;p18"/>
          <p:cNvSpPr txBox="1">
            <a:spLocks noGrp="1"/>
          </p:cNvSpPr>
          <p:nvPr>
            <p:ph type="body" idx="1"/>
          </p:nvPr>
        </p:nvSpPr>
        <p:spPr>
          <a:xfrm>
            <a:off x="1260100" y="1371600"/>
            <a:ext cx="2977800" cy="3261900"/>
          </a:xfrm>
          <a:prstGeom prst="rect">
            <a:avLst/>
          </a:prstGeom>
        </p:spPr>
        <p:txBody>
          <a:bodyPr spcFirstLastPara="1" wrap="square" lIns="107800" tIns="107800" rIns="107800" bIns="107800" anchor="t" anchorCtr="0">
            <a:normAutofit fontScale="92500" lnSpcReduction="10000"/>
          </a:bodyPr>
          <a:lstStyle/>
          <a:p>
            <a:pPr marL="0" lvl="0" indent="0" algn="ctr" rtl="0">
              <a:lnSpc>
                <a:spcPct val="100000"/>
              </a:lnSpc>
              <a:spcBef>
                <a:spcPts val="943"/>
              </a:spcBef>
              <a:spcAft>
                <a:spcPts val="0"/>
              </a:spcAft>
              <a:buNone/>
            </a:pPr>
            <a:r>
              <a:rPr lang="en" sz="2711" b="1">
                <a:solidFill>
                  <a:srgbClr val="FFFFFF"/>
                </a:solidFill>
              </a:rPr>
              <a:t>Job training to help young adults earn CDLs, certifications to become electrical linemen, and other in-demand occupations</a:t>
            </a:r>
            <a:endParaRPr sz="2711" b="1">
              <a:solidFill>
                <a:srgbClr val="FFFFFF"/>
              </a:solidFill>
            </a:endParaRPr>
          </a:p>
        </p:txBody>
      </p:sp>
      <p:pic>
        <p:nvPicPr>
          <p:cNvPr id="119" name="Google Shape;119;p18" title="AdobeStock_925030403.jpeg"/>
          <p:cNvPicPr preferRelativeResize="0"/>
          <p:nvPr/>
        </p:nvPicPr>
        <p:blipFill>
          <a:blip r:embed="rId3">
            <a:alphaModFix/>
          </a:blip>
          <a:stretch>
            <a:fillRect/>
          </a:stretch>
        </p:blipFill>
        <p:spPr>
          <a:xfrm>
            <a:off x="4648800" y="1050150"/>
            <a:ext cx="4259200" cy="2838780"/>
          </a:xfrm>
          <a:prstGeom prst="rect">
            <a:avLst/>
          </a:prstGeom>
          <a:noFill/>
          <a:ln>
            <a:noFill/>
          </a:ln>
        </p:spPr>
      </p:pic>
      <p:grpSp>
        <p:nvGrpSpPr>
          <p:cNvPr id="120" name="Google Shape;120;p18"/>
          <p:cNvGrpSpPr/>
          <p:nvPr/>
        </p:nvGrpSpPr>
        <p:grpSpPr>
          <a:xfrm>
            <a:off x="5025290" y="3010635"/>
            <a:ext cx="3882709" cy="1839004"/>
            <a:chOff x="3514845" y="2071033"/>
            <a:chExt cx="2114305" cy="1001418"/>
          </a:xfrm>
        </p:grpSpPr>
        <p:sp>
          <p:nvSpPr>
            <p:cNvPr id="121" name="Google Shape;121;p18"/>
            <p:cNvSpPr/>
            <p:nvPr/>
          </p:nvSpPr>
          <p:spPr>
            <a:xfrm rot="-270318">
              <a:off x="3531561" y="2133431"/>
              <a:ext cx="1607868" cy="490804"/>
            </a:xfrm>
            <a:prstGeom prst="rect">
              <a:avLst/>
            </a:prstGeom>
            <a:solidFill>
              <a:srgbClr val="FF9229"/>
            </a:solidFill>
            <a:ln>
              <a:noFill/>
            </a:ln>
          </p:spPr>
          <p:txBody>
            <a:bodyPr spcFirstLastPara="1" wrap="square" lIns="167900" tIns="167900" rIns="167900" bIns="167900" anchor="ctr" anchorCtr="0">
              <a:noAutofit/>
            </a:bodyPr>
            <a:lstStyle/>
            <a:p>
              <a:pPr marL="0" lvl="0" indent="0" algn="ctr" rtl="0">
                <a:spcBef>
                  <a:spcPts val="0"/>
                </a:spcBef>
                <a:spcAft>
                  <a:spcPts val="0"/>
                </a:spcAft>
                <a:buNone/>
              </a:pPr>
              <a:endParaRPr sz="2570">
                <a:latin typeface="Bree Serif"/>
                <a:ea typeface="Bree Serif"/>
                <a:cs typeface="Bree Serif"/>
                <a:sym typeface="Bree Serif"/>
              </a:endParaRPr>
            </a:p>
          </p:txBody>
        </p:sp>
        <p:sp>
          <p:nvSpPr>
            <p:cNvPr id="122" name="Google Shape;122;p18"/>
            <p:cNvSpPr/>
            <p:nvPr/>
          </p:nvSpPr>
          <p:spPr>
            <a:xfrm rot="-518">
              <a:off x="3639850" y="2205012"/>
              <a:ext cx="1989300" cy="716100"/>
            </a:xfrm>
            <a:prstGeom prst="rect">
              <a:avLst/>
            </a:prstGeom>
            <a:solidFill>
              <a:srgbClr val="FF9229"/>
            </a:solidFill>
            <a:ln>
              <a:noFill/>
            </a:ln>
          </p:spPr>
          <p:txBody>
            <a:bodyPr spcFirstLastPara="1" wrap="square" lIns="167900" tIns="167900" rIns="167900" bIns="167900" anchor="ctr" anchorCtr="0">
              <a:noAutofit/>
            </a:bodyPr>
            <a:lstStyle/>
            <a:p>
              <a:pPr marL="0" lvl="0" indent="0" algn="ctr" rtl="0">
                <a:spcBef>
                  <a:spcPts val="0"/>
                </a:spcBef>
                <a:spcAft>
                  <a:spcPts val="0"/>
                </a:spcAft>
                <a:buNone/>
              </a:pPr>
              <a:endParaRPr sz="2570">
                <a:latin typeface="Bree Serif"/>
                <a:ea typeface="Bree Serif"/>
                <a:cs typeface="Bree Serif"/>
                <a:sym typeface="Bree Serif"/>
              </a:endParaRPr>
            </a:p>
          </p:txBody>
        </p:sp>
        <p:sp>
          <p:nvSpPr>
            <p:cNvPr id="123" name="Google Shape;123;p18"/>
            <p:cNvSpPr/>
            <p:nvPr/>
          </p:nvSpPr>
          <p:spPr>
            <a:xfrm rot="10513334">
              <a:off x="3836072" y="2673424"/>
              <a:ext cx="1521287" cy="336256"/>
            </a:xfrm>
            <a:prstGeom prst="flowChartManualInput">
              <a:avLst/>
            </a:prstGeom>
            <a:solidFill>
              <a:srgbClr val="FF9229"/>
            </a:solidFill>
            <a:ln>
              <a:noFill/>
            </a:ln>
          </p:spPr>
          <p:txBody>
            <a:bodyPr spcFirstLastPara="1" wrap="square" lIns="167900" tIns="167900" rIns="167900" bIns="167900" anchor="ctr" anchorCtr="0">
              <a:noAutofit/>
            </a:bodyPr>
            <a:lstStyle/>
            <a:p>
              <a:pPr marL="0" lvl="0" indent="0" algn="ctr" rtl="0">
                <a:spcBef>
                  <a:spcPts val="0"/>
                </a:spcBef>
                <a:spcAft>
                  <a:spcPts val="0"/>
                </a:spcAft>
                <a:buNone/>
              </a:pPr>
              <a:endParaRPr sz="2570">
                <a:latin typeface="Bree Serif"/>
                <a:ea typeface="Bree Serif"/>
                <a:cs typeface="Bree Serif"/>
                <a:sym typeface="Bree Serif"/>
              </a:endParaRPr>
            </a:p>
          </p:txBody>
        </p:sp>
        <p:sp>
          <p:nvSpPr>
            <p:cNvPr id="124" name="Google Shape;124;p18"/>
            <p:cNvSpPr txBox="1"/>
            <p:nvPr/>
          </p:nvSpPr>
          <p:spPr>
            <a:xfrm>
              <a:off x="3676002" y="2204863"/>
              <a:ext cx="1917000" cy="615600"/>
            </a:xfrm>
            <a:prstGeom prst="rect">
              <a:avLst/>
            </a:prstGeom>
            <a:noFill/>
            <a:ln>
              <a:noFill/>
            </a:ln>
          </p:spPr>
          <p:txBody>
            <a:bodyPr spcFirstLastPara="1" wrap="square" lIns="167900" tIns="167900" rIns="167900" bIns="167900" anchor="t" anchorCtr="0">
              <a:noAutofit/>
            </a:bodyPr>
            <a:lstStyle/>
            <a:p>
              <a:pPr marL="0" lvl="0" indent="0" algn="ctr" rtl="0">
                <a:lnSpc>
                  <a:spcPct val="100000"/>
                </a:lnSpc>
                <a:spcBef>
                  <a:spcPts val="0"/>
                </a:spcBef>
                <a:spcAft>
                  <a:spcPts val="0"/>
                </a:spcAft>
                <a:buNone/>
              </a:pPr>
              <a:r>
                <a:rPr lang="en" sz="1100" b="1" i="1">
                  <a:solidFill>
                    <a:srgbClr val="FFFFFF"/>
                  </a:solidFill>
                  <a:latin typeface="Proxima Nova"/>
                  <a:ea typeface="Proxima Nova"/>
                  <a:cs typeface="Proxima Nova"/>
                  <a:sym typeface="Proxima Nova"/>
                </a:rPr>
                <a:t>“This certification has enabled me to instruct students on flying a plane in reference to instruments…I appreciate the assistance of the program and being one step closer to a Commercial Airline Pilot.” - </a:t>
              </a:r>
              <a:r>
                <a:rPr lang="en" sz="1100" b="1">
                  <a:solidFill>
                    <a:srgbClr val="FFFFFF"/>
                  </a:solidFill>
                  <a:latin typeface="Proxima Nova"/>
                  <a:ea typeface="Proxima Nova"/>
                  <a:cs typeface="Proxima Nova"/>
                  <a:sym typeface="Proxima Nova"/>
                </a:rPr>
                <a:t>Cameron, </a:t>
              </a:r>
              <a:r>
                <a:rPr lang="en" sz="1100">
                  <a:solidFill>
                    <a:srgbClr val="FFFFFF"/>
                  </a:solidFill>
                  <a:latin typeface="Proxima Nova"/>
                  <a:ea typeface="Proxima Nova"/>
                  <a:cs typeface="Proxima Nova"/>
                  <a:sym typeface="Proxima Nova"/>
                </a:rPr>
                <a:t>Putting Young Kentuckians to Work participant</a:t>
              </a:r>
              <a:endParaRPr sz="1100">
                <a:solidFill>
                  <a:srgbClr val="FFFFFF"/>
                </a:solidFill>
                <a:latin typeface="Proxima Nova"/>
                <a:ea typeface="Proxima Nova"/>
                <a:cs typeface="Proxima Nova"/>
                <a:sym typeface="Proxima Nov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EKCEP</a:t>
            </a:r>
            <a:endParaRPr/>
          </a:p>
        </p:txBody>
      </p:sp>
      <p:sp>
        <p:nvSpPr>
          <p:cNvPr id="130" name="Google Shape;130;p19"/>
          <p:cNvSpPr txBox="1">
            <a:spLocks noGrp="1"/>
          </p:cNvSpPr>
          <p:nvPr>
            <p:ph type="body" idx="1"/>
          </p:nvPr>
        </p:nvSpPr>
        <p:spPr>
          <a:xfrm>
            <a:off x="4832105" y="39326"/>
            <a:ext cx="4037120" cy="833699"/>
          </a:xfrm>
          <a:prstGeom prst="rect">
            <a:avLst/>
          </a:prstGeom>
        </p:spPr>
        <p:txBody>
          <a:bodyPr spcFirstLastPara="1" wrap="square" lIns="68575" tIns="34275" rIns="68575" bIns="34275" anchor="t" anchorCtr="0">
            <a:noAutofit/>
          </a:bodyPr>
          <a:lstStyle/>
          <a:p>
            <a:pPr marL="0" lvl="0" indent="0" algn="ctr" rtl="0">
              <a:lnSpc>
                <a:spcPct val="100000"/>
              </a:lnSpc>
              <a:spcBef>
                <a:spcPts val="800"/>
              </a:spcBef>
              <a:spcAft>
                <a:spcPts val="0"/>
              </a:spcAft>
              <a:buSzPts val="935"/>
              <a:buNone/>
            </a:pPr>
            <a:r>
              <a:rPr lang="en" sz="1100" dirty="0"/>
              <a:t>Bell, Breathitt, Carter, Clay, Elliott, Floyd, Harlan, Jackson, Johnson, Knott, Knox, Lawrence, Lee, Leslie, Letcher, Magoffin, Martin, Menifee, Morgan, Owsley, Perry, Pike, Wolfe</a:t>
            </a:r>
            <a:endParaRPr sz="1100" dirty="0"/>
          </a:p>
        </p:txBody>
      </p:sp>
      <p:sp>
        <p:nvSpPr>
          <p:cNvPr id="131" name="Google Shape;131;p19"/>
          <p:cNvSpPr/>
          <p:nvPr/>
        </p:nvSpPr>
        <p:spPr>
          <a:xfrm>
            <a:off x="5201725" y="1123200"/>
            <a:ext cx="3667500" cy="3716100"/>
          </a:xfrm>
          <a:prstGeom prst="rect">
            <a:avLst/>
          </a:prstGeom>
          <a:solidFill>
            <a:srgbClr val="00329D"/>
          </a:solidFill>
          <a:ln>
            <a:noFill/>
          </a:ln>
        </p:spPr>
        <p:txBody>
          <a:bodyPr spcFirstLastPara="1" wrap="square" lIns="107800" tIns="107800" rIns="107800" bIns="107800" anchor="ctr" anchorCtr="0">
            <a:noAutofit/>
          </a:bodyPr>
          <a:lstStyle/>
          <a:p>
            <a:pPr marL="0" lvl="0" indent="0" algn="ctr" rtl="0">
              <a:spcBef>
                <a:spcPts val="0"/>
              </a:spcBef>
              <a:spcAft>
                <a:spcPts val="0"/>
              </a:spcAft>
              <a:buNone/>
            </a:pPr>
            <a:endParaRPr sz="1650">
              <a:latin typeface="Proxima Nova"/>
              <a:ea typeface="Proxima Nova"/>
              <a:cs typeface="Proxima Nova"/>
              <a:sym typeface="Proxima Nova"/>
            </a:endParaRPr>
          </a:p>
        </p:txBody>
      </p:sp>
      <p:sp>
        <p:nvSpPr>
          <p:cNvPr id="132" name="Google Shape;132;p19"/>
          <p:cNvSpPr txBox="1">
            <a:spLocks noGrp="1"/>
          </p:cNvSpPr>
          <p:nvPr>
            <p:ph type="body" idx="1"/>
          </p:nvPr>
        </p:nvSpPr>
        <p:spPr>
          <a:xfrm>
            <a:off x="5426025" y="1373375"/>
            <a:ext cx="3368118" cy="3215750"/>
          </a:xfrm>
          <a:prstGeom prst="rect">
            <a:avLst/>
          </a:prstGeom>
        </p:spPr>
        <p:txBody>
          <a:bodyPr spcFirstLastPara="1" wrap="square" lIns="107800" tIns="107800" rIns="107800" bIns="107800" anchor="t" anchorCtr="0">
            <a:noAutofit/>
          </a:bodyPr>
          <a:lstStyle/>
          <a:p>
            <a:pPr marL="457200" lvl="0" indent="-355600" algn="l" rtl="0">
              <a:lnSpc>
                <a:spcPct val="100000"/>
              </a:lnSpc>
              <a:spcBef>
                <a:spcPts val="943"/>
              </a:spcBef>
              <a:spcAft>
                <a:spcPts val="0"/>
              </a:spcAft>
              <a:buClr>
                <a:srgbClr val="FFFFFF"/>
              </a:buClr>
              <a:buSzPts val="2000"/>
              <a:buChar char="•"/>
            </a:pPr>
            <a:r>
              <a:rPr lang="en" sz="2000" b="1" dirty="0">
                <a:solidFill>
                  <a:srgbClr val="FFFFFF"/>
                </a:solidFill>
              </a:rPr>
              <a:t>Paid internships for hundreds of high school seniors</a:t>
            </a:r>
            <a:endParaRPr sz="2000" b="1" dirty="0">
              <a:solidFill>
                <a:srgbClr val="FFFFFF"/>
              </a:solidFill>
            </a:endParaRPr>
          </a:p>
          <a:p>
            <a:pPr marL="457200" lvl="0" indent="-355600" algn="l" rtl="0">
              <a:lnSpc>
                <a:spcPct val="100000"/>
              </a:lnSpc>
              <a:spcBef>
                <a:spcPts val="0"/>
              </a:spcBef>
              <a:spcAft>
                <a:spcPts val="0"/>
              </a:spcAft>
              <a:buClr>
                <a:srgbClr val="FFFFFF"/>
              </a:buClr>
              <a:buSzPts val="2000"/>
              <a:buChar char="•"/>
            </a:pPr>
            <a:r>
              <a:rPr lang="en" sz="2000" b="1" dirty="0">
                <a:solidFill>
                  <a:srgbClr val="FFFFFF"/>
                </a:solidFill>
              </a:rPr>
              <a:t>Career exploration with virtual reality kits</a:t>
            </a:r>
            <a:endParaRPr sz="2000" b="1" dirty="0">
              <a:solidFill>
                <a:srgbClr val="FFFFFF"/>
              </a:solidFill>
            </a:endParaRPr>
          </a:p>
          <a:p>
            <a:pPr marL="457200" lvl="0" indent="-355600" algn="l" rtl="0">
              <a:lnSpc>
                <a:spcPct val="100000"/>
              </a:lnSpc>
              <a:spcBef>
                <a:spcPts val="0"/>
              </a:spcBef>
              <a:spcAft>
                <a:spcPts val="0"/>
              </a:spcAft>
              <a:buClr>
                <a:srgbClr val="FFFFFF"/>
              </a:buClr>
              <a:buSzPts val="2000"/>
              <a:buChar char="•"/>
            </a:pPr>
            <a:r>
              <a:rPr lang="en" sz="2000" b="1" dirty="0">
                <a:solidFill>
                  <a:srgbClr val="FFFFFF"/>
                </a:solidFill>
              </a:rPr>
              <a:t>One-on-one career planning with certified career development specialists</a:t>
            </a:r>
            <a:endParaRPr sz="2000" b="1" dirty="0">
              <a:solidFill>
                <a:srgbClr val="FFFFFF"/>
              </a:solidFill>
            </a:endParaRPr>
          </a:p>
        </p:txBody>
      </p:sp>
      <p:pic>
        <p:nvPicPr>
          <p:cNvPr id="133" name="Google Shape;133;p19" title="Screen Shot 2024-08-06 at 3.56.30 PM.png"/>
          <p:cNvPicPr preferRelativeResize="0"/>
          <p:nvPr/>
        </p:nvPicPr>
        <p:blipFill rotWithShape="1">
          <a:blip r:embed="rId3">
            <a:alphaModFix/>
          </a:blip>
          <a:srcRect t="12877" b="5463"/>
          <a:stretch/>
        </p:blipFill>
        <p:spPr>
          <a:xfrm>
            <a:off x="1037500" y="1123200"/>
            <a:ext cx="3794775" cy="3186601"/>
          </a:xfrm>
          <a:prstGeom prst="rect">
            <a:avLst/>
          </a:prstGeom>
          <a:noFill/>
          <a:ln>
            <a:noFill/>
          </a:ln>
        </p:spPr>
      </p:pic>
      <p:grpSp>
        <p:nvGrpSpPr>
          <p:cNvPr id="134" name="Google Shape;134;p19"/>
          <p:cNvGrpSpPr/>
          <p:nvPr/>
        </p:nvGrpSpPr>
        <p:grpSpPr>
          <a:xfrm>
            <a:off x="1238727" y="3344617"/>
            <a:ext cx="3593261" cy="1701910"/>
            <a:chOff x="3514845" y="2071033"/>
            <a:chExt cx="2114305" cy="1001418"/>
          </a:xfrm>
        </p:grpSpPr>
        <p:sp>
          <p:nvSpPr>
            <p:cNvPr id="135" name="Google Shape;135;p19"/>
            <p:cNvSpPr/>
            <p:nvPr/>
          </p:nvSpPr>
          <p:spPr>
            <a:xfrm rot="-270318">
              <a:off x="3531561" y="2133431"/>
              <a:ext cx="1607868" cy="490804"/>
            </a:xfrm>
            <a:prstGeom prst="rect">
              <a:avLst/>
            </a:prstGeom>
            <a:solidFill>
              <a:srgbClr val="FF9229"/>
            </a:solidFill>
            <a:ln>
              <a:noFill/>
            </a:ln>
          </p:spPr>
          <p:txBody>
            <a:bodyPr spcFirstLastPara="1" wrap="square" lIns="155375" tIns="155375" rIns="155375" bIns="155375" anchor="ctr" anchorCtr="0">
              <a:noAutofit/>
            </a:bodyPr>
            <a:lstStyle/>
            <a:p>
              <a:pPr marL="0" lvl="0" indent="0" algn="ctr" rtl="0">
                <a:spcBef>
                  <a:spcPts val="0"/>
                </a:spcBef>
                <a:spcAft>
                  <a:spcPts val="0"/>
                </a:spcAft>
                <a:buNone/>
              </a:pPr>
              <a:endParaRPr sz="2379">
                <a:latin typeface="Bree Serif"/>
                <a:ea typeface="Bree Serif"/>
                <a:cs typeface="Bree Serif"/>
                <a:sym typeface="Bree Serif"/>
              </a:endParaRPr>
            </a:p>
          </p:txBody>
        </p:sp>
        <p:sp>
          <p:nvSpPr>
            <p:cNvPr id="136" name="Google Shape;136;p19"/>
            <p:cNvSpPr/>
            <p:nvPr/>
          </p:nvSpPr>
          <p:spPr>
            <a:xfrm rot="-518">
              <a:off x="3639850" y="2205012"/>
              <a:ext cx="1989300" cy="716100"/>
            </a:xfrm>
            <a:prstGeom prst="rect">
              <a:avLst/>
            </a:prstGeom>
            <a:solidFill>
              <a:srgbClr val="FF9229"/>
            </a:solidFill>
            <a:ln>
              <a:noFill/>
            </a:ln>
          </p:spPr>
          <p:txBody>
            <a:bodyPr spcFirstLastPara="1" wrap="square" lIns="155375" tIns="155375" rIns="155375" bIns="155375" anchor="ctr" anchorCtr="0">
              <a:noAutofit/>
            </a:bodyPr>
            <a:lstStyle/>
            <a:p>
              <a:pPr marL="0" lvl="0" indent="0" algn="ctr" rtl="0">
                <a:spcBef>
                  <a:spcPts val="0"/>
                </a:spcBef>
                <a:spcAft>
                  <a:spcPts val="0"/>
                </a:spcAft>
                <a:buNone/>
              </a:pPr>
              <a:endParaRPr sz="2379">
                <a:latin typeface="Bree Serif"/>
                <a:ea typeface="Bree Serif"/>
                <a:cs typeface="Bree Serif"/>
                <a:sym typeface="Bree Serif"/>
              </a:endParaRPr>
            </a:p>
          </p:txBody>
        </p:sp>
        <p:sp>
          <p:nvSpPr>
            <p:cNvPr id="137" name="Google Shape;137;p19"/>
            <p:cNvSpPr/>
            <p:nvPr/>
          </p:nvSpPr>
          <p:spPr>
            <a:xfrm rot="10513334">
              <a:off x="3836072" y="2673424"/>
              <a:ext cx="1521287" cy="336256"/>
            </a:xfrm>
            <a:prstGeom prst="flowChartManualInput">
              <a:avLst/>
            </a:prstGeom>
            <a:solidFill>
              <a:srgbClr val="FF9229"/>
            </a:solidFill>
            <a:ln>
              <a:noFill/>
            </a:ln>
          </p:spPr>
          <p:txBody>
            <a:bodyPr spcFirstLastPara="1" wrap="square" lIns="155375" tIns="155375" rIns="155375" bIns="155375" anchor="ctr" anchorCtr="0">
              <a:noAutofit/>
            </a:bodyPr>
            <a:lstStyle/>
            <a:p>
              <a:pPr marL="0" lvl="0" indent="0" algn="ctr" rtl="0">
                <a:spcBef>
                  <a:spcPts val="0"/>
                </a:spcBef>
                <a:spcAft>
                  <a:spcPts val="0"/>
                </a:spcAft>
                <a:buNone/>
              </a:pPr>
              <a:endParaRPr sz="2379">
                <a:latin typeface="Bree Serif"/>
                <a:ea typeface="Bree Serif"/>
                <a:cs typeface="Bree Serif"/>
                <a:sym typeface="Bree Serif"/>
              </a:endParaRPr>
            </a:p>
          </p:txBody>
        </p:sp>
        <p:sp>
          <p:nvSpPr>
            <p:cNvPr id="138" name="Google Shape;138;p19"/>
            <p:cNvSpPr txBox="1"/>
            <p:nvPr/>
          </p:nvSpPr>
          <p:spPr>
            <a:xfrm>
              <a:off x="3606463" y="2230214"/>
              <a:ext cx="2017500" cy="646500"/>
            </a:xfrm>
            <a:prstGeom prst="rect">
              <a:avLst/>
            </a:prstGeom>
            <a:noFill/>
            <a:ln>
              <a:noFill/>
            </a:ln>
          </p:spPr>
          <p:txBody>
            <a:bodyPr spcFirstLastPara="1" wrap="square" lIns="155375" tIns="155375" rIns="155375" bIns="155375" anchor="t" anchorCtr="0">
              <a:noAutofit/>
            </a:bodyPr>
            <a:lstStyle/>
            <a:p>
              <a:pPr marL="0" lvl="0" indent="0" algn="ctr" rtl="0">
                <a:lnSpc>
                  <a:spcPct val="100000"/>
                </a:lnSpc>
                <a:spcBef>
                  <a:spcPts val="0"/>
                </a:spcBef>
                <a:spcAft>
                  <a:spcPts val="0"/>
                </a:spcAft>
                <a:buNone/>
              </a:pPr>
              <a:r>
                <a:rPr lang="en" sz="1138" b="1">
                  <a:solidFill>
                    <a:srgbClr val="FFFFFF"/>
                  </a:solidFill>
                  <a:latin typeface="Proxima Nova"/>
                  <a:ea typeface="Proxima Nova"/>
                  <a:cs typeface="Proxima Nova"/>
                  <a:sym typeface="Proxima Nova"/>
                </a:rPr>
                <a:t>Prosper Appalachia is empowering high school students in Eastern Kentucky with the skills and resources needed to succeed in the modern workforce and providing opportunities to enter careers close to home.</a:t>
              </a:r>
              <a:endParaRPr sz="1138" b="1">
                <a:solidFill>
                  <a:srgbClr val="FFFFFF"/>
                </a:solidFill>
                <a:latin typeface="Proxima Nova"/>
                <a:ea typeface="Proxima Nova"/>
                <a:cs typeface="Proxima Nova"/>
                <a:sym typeface="Proxima Nov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Green River</a:t>
            </a:r>
            <a:endParaRPr/>
          </a:p>
        </p:txBody>
      </p:sp>
      <p:sp>
        <p:nvSpPr>
          <p:cNvPr id="144" name="Google Shape;144;p20"/>
          <p:cNvSpPr txBox="1">
            <a:spLocks noGrp="1"/>
          </p:cNvSpPr>
          <p:nvPr>
            <p:ph type="body" idx="1"/>
          </p:nvPr>
        </p:nvSpPr>
        <p:spPr>
          <a:xfrm>
            <a:off x="5435826" y="199796"/>
            <a:ext cx="2786100" cy="503100"/>
          </a:xfrm>
          <a:prstGeom prst="rect">
            <a:avLst/>
          </a:prstGeom>
        </p:spPr>
        <p:txBody>
          <a:bodyPr spcFirstLastPara="1" wrap="square" lIns="68575" tIns="34275" rIns="68575" bIns="34275" anchor="t" anchorCtr="0">
            <a:normAutofit lnSpcReduction="10000"/>
          </a:bodyPr>
          <a:lstStyle/>
          <a:p>
            <a:pPr marL="0" lvl="0" indent="0" algn="ctr" rtl="0">
              <a:lnSpc>
                <a:spcPct val="100000"/>
              </a:lnSpc>
              <a:spcBef>
                <a:spcPts val="800"/>
              </a:spcBef>
              <a:spcAft>
                <a:spcPts val="0"/>
              </a:spcAft>
              <a:buNone/>
            </a:pPr>
            <a:r>
              <a:rPr lang="en" sz="1100" dirty="0"/>
              <a:t>Daviess, Hancock, Henderson, McLean, Ohio, Union, Webster</a:t>
            </a:r>
            <a:endParaRPr sz="1100" dirty="0"/>
          </a:p>
        </p:txBody>
      </p:sp>
      <p:sp>
        <p:nvSpPr>
          <p:cNvPr id="145" name="Google Shape;145;p20"/>
          <p:cNvSpPr/>
          <p:nvPr/>
        </p:nvSpPr>
        <p:spPr>
          <a:xfrm>
            <a:off x="1037500" y="1242250"/>
            <a:ext cx="3432300" cy="3507900"/>
          </a:xfrm>
          <a:prstGeom prst="rect">
            <a:avLst/>
          </a:prstGeom>
          <a:solidFill>
            <a:srgbClr val="00329D"/>
          </a:solidFill>
          <a:ln>
            <a:noFill/>
          </a:ln>
        </p:spPr>
        <p:txBody>
          <a:bodyPr spcFirstLastPara="1" wrap="square" lIns="107800" tIns="107800" rIns="107800" bIns="107800" anchor="ctr" anchorCtr="0">
            <a:noAutofit/>
          </a:bodyPr>
          <a:lstStyle/>
          <a:p>
            <a:pPr marL="0" lvl="0" indent="0" algn="ctr" rtl="0">
              <a:spcBef>
                <a:spcPts val="0"/>
              </a:spcBef>
              <a:spcAft>
                <a:spcPts val="0"/>
              </a:spcAft>
              <a:buNone/>
            </a:pPr>
            <a:endParaRPr sz="1650">
              <a:latin typeface="Proxima Nova"/>
              <a:ea typeface="Proxima Nova"/>
              <a:cs typeface="Proxima Nova"/>
              <a:sym typeface="Proxima Nova"/>
            </a:endParaRPr>
          </a:p>
        </p:txBody>
      </p:sp>
      <p:sp>
        <p:nvSpPr>
          <p:cNvPr id="146" name="Google Shape;146;p20"/>
          <p:cNvSpPr txBox="1">
            <a:spLocks noGrp="1"/>
          </p:cNvSpPr>
          <p:nvPr>
            <p:ph type="body" idx="1"/>
          </p:nvPr>
        </p:nvSpPr>
        <p:spPr>
          <a:xfrm>
            <a:off x="1285900" y="1590261"/>
            <a:ext cx="2935500" cy="2895514"/>
          </a:xfrm>
          <a:prstGeom prst="rect">
            <a:avLst/>
          </a:prstGeom>
        </p:spPr>
        <p:txBody>
          <a:bodyPr spcFirstLastPara="1" wrap="square" lIns="107800" tIns="107800" rIns="107800" bIns="107800" anchor="t" anchorCtr="0">
            <a:normAutofit fontScale="92500" lnSpcReduction="20000"/>
          </a:bodyPr>
          <a:lstStyle/>
          <a:p>
            <a:pPr marL="0" lvl="0" indent="0" algn="ctr" rtl="0">
              <a:lnSpc>
                <a:spcPct val="100000"/>
              </a:lnSpc>
              <a:spcBef>
                <a:spcPts val="943"/>
              </a:spcBef>
              <a:spcAft>
                <a:spcPts val="0"/>
              </a:spcAft>
              <a:buNone/>
            </a:pPr>
            <a:r>
              <a:rPr lang="en" sz="2711" b="1" dirty="0">
                <a:solidFill>
                  <a:srgbClr val="FFFFFF"/>
                </a:solidFill>
              </a:rPr>
              <a:t>Work-based learning opportunities, job search assistance, supportive services, and soft skills development</a:t>
            </a:r>
            <a:endParaRPr sz="2711" b="1" dirty="0">
              <a:solidFill>
                <a:srgbClr val="FFFFFF"/>
              </a:solidFill>
            </a:endParaRPr>
          </a:p>
        </p:txBody>
      </p:sp>
      <p:pic>
        <p:nvPicPr>
          <p:cNvPr id="147" name="Google Shape;147;p20" title="AdobeStock_346885013.jpeg"/>
          <p:cNvPicPr preferRelativeResize="0"/>
          <p:nvPr/>
        </p:nvPicPr>
        <p:blipFill rotWithShape="1">
          <a:blip r:embed="rId3">
            <a:alphaModFix/>
          </a:blip>
          <a:srcRect l="25386" r="7892"/>
          <a:stretch/>
        </p:blipFill>
        <p:spPr>
          <a:xfrm>
            <a:off x="4710425" y="1242250"/>
            <a:ext cx="3511501" cy="3507900"/>
          </a:xfrm>
          <a:prstGeom prst="rect">
            <a:avLst/>
          </a:prstGeom>
          <a:noFill/>
          <a:ln>
            <a:noFill/>
          </a:ln>
        </p:spPr>
      </p:pic>
      <p:sp>
        <p:nvSpPr>
          <p:cNvPr id="148" name="Google Shape;148;p20"/>
          <p:cNvSpPr/>
          <p:nvPr/>
        </p:nvSpPr>
        <p:spPr>
          <a:xfrm>
            <a:off x="6615122" y="1242251"/>
            <a:ext cx="2292900" cy="3507900"/>
          </a:xfrm>
          <a:prstGeom prst="wedgeRectCallout">
            <a:avLst>
              <a:gd name="adj1" fmla="val -58669"/>
              <a:gd name="adj2" fmla="val -19881"/>
            </a:avLst>
          </a:prstGeom>
          <a:solidFill>
            <a:schemeClr val="accent6"/>
          </a:solidFill>
          <a:ln>
            <a:noFill/>
          </a:ln>
        </p:spPr>
        <p:txBody>
          <a:bodyPr spcFirstLastPara="1" wrap="square" lIns="91450" tIns="91450" rIns="91450" bIns="91450" anchor="ctr" anchorCtr="0">
            <a:noAutofit/>
          </a:bodyPr>
          <a:lstStyle/>
          <a:p>
            <a:pPr marL="0" lvl="0" indent="0" algn="ctr" rtl="0">
              <a:spcBef>
                <a:spcPts val="0"/>
              </a:spcBef>
              <a:spcAft>
                <a:spcPts val="0"/>
              </a:spcAft>
              <a:buNone/>
            </a:pPr>
            <a:endParaRPr sz="1400"/>
          </a:p>
        </p:txBody>
      </p:sp>
      <p:sp>
        <p:nvSpPr>
          <p:cNvPr id="149" name="Google Shape;149;p20"/>
          <p:cNvSpPr txBox="1"/>
          <p:nvPr/>
        </p:nvSpPr>
        <p:spPr>
          <a:xfrm>
            <a:off x="6903466" y="1439794"/>
            <a:ext cx="1821900" cy="3112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1287" b="1" i="1">
                <a:solidFill>
                  <a:schemeClr val="lt1"/>
                </a:solidFill>
                <a:latin typeface="Proxima Nova"/>
                <a:ea typeface="Proxima Nova"/>
                <a:cs typeface="Proxima Nova"/>
                <a:sym typeface="Proxima Nova"/>
              </a:rPr>
              <a:t>“Thanks to the Putting Young Kentuckians to Work program, I found meaningful work after being turned away elsewhere due to my disability. I finally feel empowered to pursue the things I enjoy…This program gave me the chance to work and thrive where others saw only limitations.”</a:t>
            </a:r>
            <a:r>
              <a:rPr lang="en" sz="1287" b="1">
                <a:solidFill>
                  <a:schemeClr val="lt1"/>
                </a:solidFill>
                <a:latin typeface="Proxima Nova"/>
                <a:ea typeface="Proxima Nova"/>
                <a:cs typeface="Proxima Nova"/>
                <a:sym typeface="Proxima Nova"/>
              </a:rPr>
              <a:t> - Omarion</a:t>
            </a:r>
            <a:endParaRPr sz="1087" b="1">
              <a:solidFill>
                <a:schemeClr val="lt1"/>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KentuckianaWorks</a:t>
            </a:r>
            <a:endParaRPr/>
          </a:p>
        </p:txBody>
      </p:sp>
      <p:sp>
        <p:nvSpPr>
          <p:cNvPr id="155" name="Google Shape;155;p21"/>
          <p:cNvSpPr txBox="1">
            <a:spLocks noGrp="1"/>
          </p:cNvSpPr>
          <p:nvPr>
            <p:ph type="body" idx="1"/>
          </p:nvPr>
        </p:nvSpPr>
        <p:spPr>
          <a:xfrm>
            <a:off x="5037251" y="271199"/>
            <a:ext cx="3756892" cy="455375"/>
          </a:xfrm>
          <a:prstGeom prst="rect">
            <a:avLst/>
          </a:prstGeom>
        </p:spPr>
        <p:txBody>
          <a:bodyPr spcFirstLastPara="1" wrap="square" lIns="68575" tIns="34275" rIns="68575" bIns="34275" anchor="t" anchorCtr="0">
            <a:normAutofit/>
          </a:bodyPr>
          <a:lstStyle/>
          <a:p>
            <a:pPr marL="0" lvl="0" indent="0" algn="ctr" rtl="0">
              <a:lnSpc>
                <a:spcPct val="100000"/>
              </a:lnSpc>
              <a:spcBef>
                <a:spcPts val="800"/>
              </a:spcBef>
              <a:spcAft>
                <a:spcPts val="0"/>
              </a:spcAft>
              <a:buNone/>
            </a:pPr>
            <a:r>
              <a:rPr lang="en" sz="1100" dirty="0"/>
              <a:t>Bullitt, Henry, Jefferson, Oldham, Shelby, Spencer, Trimble</a:t>
            </a:r>
            <a:endParaRPr sz="1100" dirty="0"/>
          </a:p>
        </p:txBody>
      </p:sp>
      <p:sp>
        <p:nvSpPr>
          <p:cNvPr id="156" name="Google Shape;156;p21"/>
          <p:cNvSpPr/>
          <p:nvPr/>
        </p:nvSpPr>
        <p:spPr>
          <a:xfrm>
            <a:off x="5037250" y="1123200"/>
            <a:ext cx="3870900" cy="3749100"/>
          </a:xfrm>
          <a:prstGeom prst="rect">
            <a:avLst/>
          </a:prstGeom>
          <a:solidFill>
            <a:srgbClr val="00329D"/>
          </a:solidFill>
          <a:ln>
            <a:noFill/>
          </a:ln>
        </p:spPr>
        <p:txBody>
          <a:bodyPr spcFirstLastPara="1" wrap="square" lIns="107800" tIns="107800" rIns="107800" bIns="107800" anchor="ctr" anchorCtr="0">
            <a:noAutofit/>
          </a:bodyPr>
          <a:lstStyle/>
          <a:p>
            <a:pPr marL="0" lvl="0" indent="0" algn="ctr" rtl="0">
              <a:spcBef>
                <a:spcPts val="0"/>
              </a:spcBef>
              <a:spcAft>
                <a:spcPts val="0"/>
              </a:spcAft>
              <a:buNone/>
            </a:pPr>
            <a:endParaRPr sz="1650">
              <a:latin typeface="Proxima Nova"/>
              <a:ea typeface="Proxima Nova"/>
              <a:cs typeface="Proxima Nova"/>
              <a:sym typeface="Proxima Nova"/>
            </a:endParaRPr>
          </a:p>
        </p:txBody>
      </p:sp>
      <p:sp>
        <p:nvSpPr>
          <p:cNvPr id="157" name="Google Shape;157;p21"/>
          <p:cNvSpPr txBox="1">
            <a:spLocks noGrp="1"/>
          </p:cNvSpPr>
          <p:nvPr>
            <p:ph type="body" idx="1"/>
          </p:nvPr>
        </p:nvSpPr>
        <p:spPr>
          <a:xfrm>
            <a:off x="5211275" y="1260450"/>
            <a:ext cx="3498600" cy="3749100"/>
          </a:xfrm>
          <a:prstGeom prst="rect">
            <a:avLst/>
          </a:prstGeom>
        </p:spPr>
        <p:txBody>
          <a:bodyPr spcFirstLastPara="1" wrap="square" lIns="107800" tIns="107800" rIns="107800" bIns="107800" anchor="t" anchorCtr="0">
            <a:normAutofit/>
          </a:bodyPr>
          <a:lstStyle/>
          <a:p>
            <a:pPr marL="457200" lvl="0" indent="-375398" algn="l" rtl="0">
              <a:lnSpc>
                <a:spcPct val="90000"/>
              </a:lnSpc>
              <a:spcBef>
                <a:spcPts val="943"/>
              </a:spcBef>
              <a:spcAft>
                <a:spcPts val="0"/>
              </a:spcAft>
              <a:buClr>
                <a:srgbClr val="FFFFFF"/>
              </a:buClr>
              <a:buSzPts val="2312"/>
              <a:buChar char="•"/>
            </a:pPr>
            <a:r>
              <a:rPr lang="en" sz="2311" b="1">
                <a:solidFill>
                  <a:srgbClr val="FFFFFF"/>
                </a:solidFill>
              </a:rPr>
              <a:t>Custom hiring fairs for high school seniors</a:t>
            </a:r>
            <a:endParaRPr sz="2311" b="1">
              <a:solidFill>
                <a:srgbClr val="FFFFFF"/>
              </a:solidFill>
            </a:endParaRPr>
          </a:p>
          <a:p>
            <a:pPr marL="457200" lvl="0" indent="-375398" algn="l" rtl="0">
              <a:lnSpc>
                <a:spcPct val="90000"/>
              </a:lnSpc>
              <a:spcBef>
                <a:spcPts val="0"/>
              </a:spcBef>
              <a:spcAft>
                <a:spcPts val="0"/>
              </a:spcAft>
              <a:buClr>
                <a:srgbClr val="FFFFFF"/>
              </a:buClr>
              <a:buSzPts val="2312"/>
              <a:buChar char="•"/>
            </a:pPr>
            <a:r>
              <a:rPr lang="en" sz="2311" b="1">
                <a:solidFill>
                  <a:srgbClr val="FFFFFF"/>
                </a:solidFill>
              </a:rPr>
              <a:t>Expanded young adult opportunity center (a partnership with Goodwill Kentucky) for disconnected 16-24 year olds</a:t>
            </a:r>
            <a:endParaRPr sz="2311" b="1">
              <a:solidFill>
                <a:srgbClr val="FFFFFF"/>
              </a:solidFill>
            </a:endParaRPr>
          </a:p>
        </p:txBody>
      </p:sp>
      <p:grpSp>
        <p:nvGrpSpPr>
          <p:cNvPr id="158" name="Google Shape;158;p21"/>
          <p:cNvGrpSpPr/>
          <p:nvPr/>
        </p:nvGrpSpPr>
        <p:grpSpPr>
          <a:xfrm>
            <a:off x="1037500" y="854829"/>
            <a:ext cx="3449396" cy="4154733"/>
            <a:chOff x="3004299" y="502663"/>
            <a:chExt cx="3091688" cy="3723880"/>
          </a:xfrm>
        </p:grpSpPr>
        <p:sp>
          <p:nvSpPr>
            <p:cNvPr id="159" name="Google Shape;159;p21"/>
            <p:cNvSpPr txBox="1"/>
            <p:nvPr/>
          </p:nvSpPr>
          <p:spPr>
            <a:xfrm>
              <a:off x="3004299" y="502663"/>
              <a:ext cx="1289700" cy="1206900"/>
            </a:xfrm>
            <a:prstGeom prst="rect">
              <a:avLst/>
            </a:prstGeom>
            <a:noFill/>
            <a:ln>
              <a:noFill/>
            </a:ln>
          </p:spPr>
          <p:txBody>
            <a:bodyPr spcFirstLastPara="1" wrap="square" lIns="102000" tIns="102000" rIns="102000" bIns="102000" anchor="t" anchorCtr="0">
              <a:noAutofit/>
            </a:bodyPr>
            <a:lstStyle/>
            <a:p>
              <a:pPr marL="0" lvl="0" indent="0" algn="l" rtl="0">
                <a:spcBef>
                  <a:spcPts val="0"/>
                </a:spcBef>
                <a:spcAft>
                  <a:spcPts val="0"/>
                </a:spcAft>
                <a:buNone/>
              </a:pPr>
              <a:r>
                <a:rPr lang="en" sz="22314">
                  <a:solidFill>
                    <a:srgbClr val="FF9900"/>
                  </a:solidFill>
                  <a:latin typeface="Anton"/>
                  <a:ea typeface="Anton"/>
                  <a:cs typeface="Anton"/>
                  <a:sym typeface="Anton"/>
                </a:rPr>
                <a:t>“</a:t>
              </a:r>
              <a:endParaRPr sz="22314">
                <a:solidFill>
                  <a:srgbClr val="FF9900"/>
                </a:solidFill>
                <a:latin typeface="Anton"/>
                <a:ea typeface="Anton"/>
                <a:cs typeface="Anton"/>
                <a:sym typeface="Anton"/>
              </a:endParaRPr>
            </a:p>
          </p:txBody>
        </p:sp>
        <p:sp>
          <p:nvSpPr>
            <p:cNvPr id="160" name="Google Shape;160;p21"/>
            <p:cNvSpPr txBox="1"/>
            <p:nvPr/>
          </p:nvSpPr>
          <p:spPr>
            <a:xfrm rot="10800000">
              <a:off x="4806288" y="2161725"/>
              <a:ext cx="1289700" cy="1182900"/>
            </a:xfrm>
            <a:prstGeom prst="rect">
              <a:avLst/>
            </a:prstGeom>
            <a:noFill/>
            <a:ln>
              <a:noFill/>
            </a:ln>
          </p:spPr>
          <p:txBody>
            <a:bodyPr spcFirstLastPara="1" wrap="square" lIns="102000" tIns="102000" rIns="102000" bIns="102000" anchor="t" anchorCtr="0">
              <a:noAutofit/>
            </a:bodyPr>
            <a:lstStyle/>
            <a:p>
              <a:pPr marL="0" lvl="0" indent="0" algn="l" rtl="0">
                <a:spcBef>
                  <a:spcPts val="0"/>
                </a:spcBef>
                <a:spcAft>
                  <a:spcPts val="0"/>
                </a:spcAft>
                <a:buNone/>
              </a:pPr>
              <a:r>
                <a:rPr lang="en" sz="22314" b="1" dirty="0">
                  <a:solidFill>
                    <a:srgbClr val="FF9900"/>
                  </a:solidFill>
                  <a:latin typeface="Anton"/>
                  <a:ea typeface="Anton"/>
                  <a:cs typeface="Anton"/>
                  <a:sym typeface="Anton"/>
                </a:rPr>
                <a:t>“</a:t>
              </a:r>
              <a:endParaRPr sz="22314" b="1" dirty="0">
                <a:solidFill>
                  <a:srgbClr val="FF9900"/>
                </a:solidFill>
                <a:latin typeface="Anton"/>
                <a:ea typeface="Anton"/>
                <a:cs typeface="Anton"/>
                <a:sym typeface="Anton"/>
              </a:endParaRPr>
            </a:p>
          </p:txBody>
        </p:sp>
        <p:sp>
          <p:nvSpPr>
            <p:cNvPr id="161" name="Google Shape;161;p21"/>
            <p:cNvSpPr txBox="1"/>
            <p:nvPr/>
          </p:nvSpPr>
          <p:spPr>
            <a:xfrm>
              <a:off x="3162294" y="3116242"/>
              <a:ext cx="2819400" cy="1110300"/>
            </a:xfrm>
            <a:prstGeom prst="rect">
              <a:avLst/>
            </a:prstGeom>
            <a:noFill/>
            <a:ln>
              <a:noFill/>
            </a:ln>
          </p:spPr>
          <p:txBody>
            <a:bodyPr spcFirstLastPara="1" wrap="square" lIns="102000" tIns="102000" rIns="102000" bIns="102000" anchor="ctr" anchorCtr="0">
              <a:noAutofit/>
            </a:bodyPr>
            <a:lstStyle/>
            <a:p>
              <a:pPr marL="0" lvl="0" indent="0" algn="ctr" rtl="0">
                <a:lnSpc>
                  <a:spcPct val="100000"/>
                </a:lnSpc>
                <a:spcBef>
                  <a:spcPts val="0"/>
                </a:spcBef>
                <a:spcAft>
                  <a:spcPts val="0"/>
                </a:spcAft>
                <a:buNone/>
              </a:pPr>
              <a:r>
                <a:rPr lang="en" sz="1500">
                  <a:solidFill>
                    <a:srgbClr val="00204A"/>
                  </a:solidFill>
                  <a:latin typeface="Proxima Nova"/>
                  <a:ea typeface="Proxima Nova"/>
                  <a:cs typeface="Proxima Nova"/>
                  <a:sym typeface="Proxima Nova"/>
                </a:rPr>
                <a:t>“My goal was to get certified in a trade and that’s what they helped me with…This has changed the trajectory of my career.” - </a:t>
              </a:r>
              <a:r>
                <a:rPr lang="en" sz="1500" b="1">
                  <a:solidFill>
                    <a:srgbClr val="00204A"/>
                  </a:solidFill>
                  <a:latin typeface="Proxima Nova"/>
                  <a:ea typeface="Proxima Nova"/>
                  <a:cs typeface="Proxima Nova"/>
                  <a:sym typeface="Proxima Nova"/>
                </a:rPr>
                <a:t>LaVar</a:t>
              </a:r>
              <a:endParaRPr sz="1500" b="1">
                <a:solidFill>
                  <a:srgbClr val="00204A"/>
                </a:solidFill>
                <a:latin typeface="Proxima Nova"/>
                <a:ea typeface="Proxima Nova"/>
                <a:cs typeface="Proxima Nova"/>
                <a:sym typeface="Proxima Nova"/>
              </a:endParaRPr>
            </a:p>
          </p:txBody>
        </p:sp>
        <p:pic>
          <p:nvPicPr>
            <p:cNvPr id="162" name="Google Shape;162;p21" title="54746703468_182fcf821c_k.jpg"/>
            <p:cNvPicPr preferRelativeResize="0"/>
            <p:nvPr/>
          </p:nvPicPr>
          <p:blipFill rotWithShape="1">
            <a:blip r:embed="rId3">
              <a:alphaModFix/>
            </a:blip>
            <a:srcRect l="28414" t="9910" r="29540" b="27006"/>
            <a:stretch/>
          </p:blipFill>
          <p:spPr>
            <a:xfrm>
              <a:off x="3735300" y="1098163"/>
              <a:ext cx="1673400" cy="1673400"/>
            </a:xfrm>
            <a:prstGeom prst="ellipse">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p:nvPr/>
        </p:nvSpPr>
        <p:spPr>
          <a:xfrm>
            <a:off x="4885300" y="1517525"/>
            <a:ext cx="4080300" cy="1872900"/>
          </a:xfrm>
          <a:prstGeom prst="rect">
            <a:avLst/>
          </a:prstGeom>
          <a:solidFill>
            <a:srgbClr val="FF92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168" name="Google Shape;168;p22"/>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Lincoln Trail</a:t>
            </a:r>
            <a:endParaRPr/>
          </a:p>
        </p:txBody>
      </p:sp>
      <p:sp>
        <p:nvSpPr>
          <p:cNvPr id="169" name="Google Shape;169;p22"/>
          <p:cNvSpPr txBox="1">
            <a:spLocks noGrp="1"/>
          </p:cNvSpPr>
          <p:nvPr>
            <p:ph type="body" idx="1"/>
          </p:nvPr>
        </p:nvSpPr>
        <p:spPr>
          <a:xfrm>
            <a:off x="5168597" y="151075"/>
            <a:ext cx="3375233" cy="555626"/>
          </a:xfrm>
          <a:prstGeom prst="rect">
            <a:avLst/>
          </a:prstGeom>
        </p:spPr>
        <p:txBody>
          <a:bodyPr spcFirstLastPara="1" wrap="square" lIns="68575" tIns="34275" rIns="68575" bIns="34275" anchor="t" anchorCtr="0">
            <a:normAutofit/>
          </a:bodyPr>
          <a:lstStyle/>
          <a:p>
            <a:pPr marL="0" lvl="0" indent="0" algn="ctr" rtl="0">
              <a:lnSpc>
                <a:spcPct val="100000"/>
              </a:lnSpc>
              <a:spcBef>
                <a:spcPts val="800"/>
              </a:spcBef>
              <a:spcAft>
                <a:spcPts val="0"/>
              </a:spcAft>
              <a:buNone/>
            </a:pPr>
            <a:r>
              <a:rPr lang="en" sz="1100" dirty="0"/>
              <a:t>Breckinridge, Grayson, Hardin, LaRue, Marion, Meade, Nelson, Washington</a:t>
            </a:r>
            <a:endParaRPr sz="1100" dirty="0"/>
          </a:p>
        </p:txBody>
      </p:sp>
      <p:sp>
        <p:nvSpPr>
          <p:cNvPr id="170" name="Google Shape;170;p22"/>
          <p:cNvSpPr/>
          <p:nvPr/>
        </p:nvSpPr>
        <p:spPr>
          <a:xfrm>
            <a:off x="1037500" y="1382800"/>
            <a:ext cx="3511500" cy="3303600"/>
          </a:xfrm>
          <a:prstGeom prst="rect">
            <a:avLst/>
          </a:prstGeom>
          <a:solidFill>
            <a:srgbClr val="00329D"/>
          </a:solidFill>
          <a:ln>
            <a:noFill/>
          </a:ln>
        </p:spPr>
        <p:txBody>
          <a:bodyPr spcFirstLastPara="1" wrap="square" lIns="107800" tIns="107800" rIns="107800" bIns="107800" anchor="ctr" anchorCtr="0">
            <a:noAutofit/>
          </a:bodyPr>
          <a:lstStyle/>
          <a:p>
            <a:pPr marL="0" lvl="0" indent="0" algn="ctr" rtl="0">
              <a:spcBef>
                <a:spcPts val="0"/>
              </a:spcBef>
              <a:spcAft>
                <a:spcPts val="0"/>
              </a:spcAft>
              <a:buNone/>
            </a:pPr>
            <a:endParaRPr sz="1650">
              <a:latin typeface="Proxima Nova"/>
              <a:ea typeface="Proxima Nova"/>
              <a:cs typeface="Proxima Nova"/>
              <a:sym typeface="Proxima Nova"/>
            </a:endParaRPr>
          </a:p>
        </p:txBody>
      </p:sp>
      <p:sp>
        <p:nvSpPr>
          <p:cNvPr id="171" name="Google Shape;171;p22"/>
          <p:cNvSpPr txBox="1">
            <a:spLocks noGrp="1"/>
          </p:cNvSpPr>
          <p:nvPr>
            <p:ph type="body" idx="1"/>
          </p:nvPr>
        </p:nvSpPr>
        <p:spPr>
          <a:xfrm>
            <a:off x="1177760" y="1385436"/>
            <a:ext cx="3230980" cy="3300964"/>
          </a:xfrm>
          <a:prstGeom prst="rect">
            <a:avLst/>
          </a:prstGeom>
        </p:spPr>
        <p:txBody>
          <a:bodyPr spcFirstLastPara="1" wrap="square" lIns="107800" tIns="107800" rIns="107800" bIns="107800" anchor="t" anchorCtr="0">
            <a:normAutofit fontScale="77500" lnSpcReduction="20000"/>
          </a:bodyPr>
          <a:lstStyle/>
          <a:p>
            <a:pPr marL="457200" lvl="0" indent="-362053" algn="l" rtl="0">
              <a:lnSpc>
                <a:spcPct val="120000"/>
              </a:lnSpc>
              <a:spcBef>
                <a:spcPts val="943"/>
              </a:spcBef>
              <a:spcAft>
                <a:spcPts val="0"/>
              </a:spcAft>
              <a:buClr>
                <a:srgbClr val="FFFFFF"/>
              </a:buClr>
              <a:buSzPct val="100000"/>
              <a:buChar char="•"/>
            </a:pPr>
            <a:r>
              <a:rPr lang="en" sz="2711" b="1" dirty="0">
                <a:solidFill>
                  <a:srgbClr val="FFFFFF"/>
                </a:solidFill>
              </a:rPr>
              <a:t>Comprehensive youth career services program</a:t>
            </a:r>
            <a:endParaRPr sz="2711" b="1" dirty="0">
              <a:solidFill>
                <a:srgbClr val="FFFFFF"/>
              </a:solidFill>
            </a:endParaRPr>
          </a:p>
          <a:p>
            <a:pPr marL="457200" lvl="0" indent="-362053" algn="l" rtl="0">
              <a:lnSpc>
                <a:spcPct val="120000"/>
              </a:lnSpc>
              <a:spcBef>
                <a:spcPts val="0"/>
              </a:spcBef>
              <a:spcAft>
                <a:spcPts val="0"/>
              </a:spcAft>
              <a:buClr>
                <a:srgbClr val="FFFFFF"/>
              </a:buClr>
              <a:buSzPct val="100000"/>
              <a:buChar char="•"/>
            </a:pPr>
            <a:r>
              <a:rPr lang="en" sz="2711" b="1" dirty="0">
                <a:solidFill>
                  <a:srgbClr val="FFFFFF"/>
                </a:solidFill>
              </a:rPr>
              <a:t>Short-term training programs in healthcare, transportation, construction, and electrical line work</a:t>
            </a:r>
            <a:endParaRPr sz="2711" b="1" dirty="0">
              <a:solidFill>
                <a:srgbClr val="FFFFFF"/>
              </a:solidFill>
            </a:endParaRPr>
          </a:p>
        </p:txBody>
      </p:sp>
      <p:pic>
        <p:nvPicPr>
          <p:cNvPr id="172" name="Google Shape;172;p22" title="AdobeStock_412761609.jpeg"/>
          <p:cNvPicPr preferRelativeResize="0"/>
          <p:nvPr/>
        </p:nvPicPr>
        <p:blipFill rotWithShape="1">
          <a:blip r:embed="rId3">
            <a:alphaModFix/>
          </a:blip>
          <a:srcRect t="16098" r="9788" b="22363"/>
          <a:stretch/>
        </p:blipFill>
        <p:spPr>
          <a:xfrm>
            <a:off x="4731275" y="1382800"/>
            <a:ext cx="4119101" cy="1872777"/>
          </a:xfrm>
          <a:prstGeom prst="rect">
            <a:avLst/>
          </a:prstGeom>
          <a:noFill/>
          <a:ln>
            <a:noFill/>
          </a:ln>
        </p:spPr>
      </p:pic>
      <p:sp>
        <p:nvSpPr>
          <p:cNvPr id="173" name="Google Shape;173;p22"/>
          <p:cNvSpPr txBox="1"/>
          <p:nvPr/>
        </p:nvSpPr>
        <p:spPr>
          <a:xfrm>
            <a:off x="6247975" y="3390420"/>
            <a:ext cx="1085700" cy="24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5000">
                <a:solidFill>
                  <a:srgbClr val="FF9229"/>
                </a:solidFill>
                <a:latin typeface="Proxima Nova Extrabold"/>
                <a:ea typeface="Proxima Nova Extrabold"/>
                <a:cs typeface="Proxima Nova Extrabold"/>
                <a:sym typeface="Proxima Nova Extrabold"/>
              </a:rPr>
              <a:t>“”</a:t>
            </a:r>
            <a:endParaRPr sz="5000">
              <a:solidFill>
                <a:srgbClr val="FF9229"/>
              </a:solidFill>
              <a:latin typeface="Proxima Nova Extrabold"/>
              <a:ea typeface="Proxima Nova Extrabold"/>
              <a:cs typeface="Proxima Nova Extrabold"/>
              <a:sym typeface="Proxima Nova Extrabold"/>
            </a:endParaRPr>
          </a:p>
        </p:txBody>
      </p:sp>
      <p:sp>
        <p:nvSpPr>
          <p:cNvPr id="174" name="Google Shape;174;p22"/>
          <p:cNvSpPr txBox="1"/>
          <p:nvPr/>
        </p:nvSpPr>
        <p:spPr>
          <a:xfrm>
            <a:off x="4731325" y="3920948"/>
            <a:ext cx="4119000" cy="897541"/>
          </a:xfrm>
          <a:prstGeom prst="rect">
            <a:avLst/>
          </a:prstGeom>
          <a:noFill/>
          <a:ln>
            <a:noFill/>
          </a:ln>
        </p:spPr>
        <p:txBody>
          <a:bodyPr spcFirstLastPara="1" wrap="square" lIns="0" tIns="0" rIns="0" bIns="0" anchor="t" anchorCtr="0">
            <a:normAutofit fontScale="47500" lnSpcReduction="20000"/>
          </a:bodyPr>
          <a:lstStyle/>
          <a:p>
            <a:pPr marL="0" lvl="0" indent="0" algn="ctr" rtl="0">
              <a:lnSpc>
                <a:spcPct val="120000"/>
              </a:lnSpc>
              <a:spcBef>
                <a:spcPts val="0"/>
              </a:spcBef>
              <a:spcAft>
                <a:spcPts val="0"/>
              </a:spcAft>
              <a:buNone/>
            </a:pPr>
            <a:r>
              <a:rPr lang="en" sz="2300" dirty="0">
                <a:solidFill>
                  <a:srgbClr val="00204A"/>
                </a:solidFill>
                <a:latin typeface="Proxima Nova"/>
                <a:ea typeface="Proxima Nova"/>
                <a:cs typeface="Proxima Nova"/>
                <a:sym typeface="Proxima Nova"/>
              </a:rPr>
              <a:t>School can only give you so much…this really helped me get a better grasp on what I was doing and I’m very, very thankful.</a:t>
            </a:r>
            <a:endParaRPr sz="1900" dirty="0">
              <a:solidFill>
                <a:srgbClr val="00204A"/>
              </a:solidFill>
              <a:latin typeface="Proxima Nova"/>
              <a:ea typeface="Proxima Nova"/>
              <a:cs typeface="Proxima Nova"/>
              <a:sym typeface="Proxima Nova"/>
            </a:endParaRPr>
          </a:p>
          <a:p>
            <a:pPr marL="0" lvl="0" indent="0" algn="ctr" rtl="0">
              <a:spcBef>
                <a:spcPts val="1400"/>
              </a:spcBef>
              <a:spcAft>
                <a:spcPts val="1400"/>
              </a:spcAft>
              <a:buNone/>
            </a:pPr>
            <a:r>
              <a:rPr lang="en" sz="2300" b="1" dirty="0">
                <a:solidFill>
                  <a:srgbClr val="FF9229"/>
                </a:solidFill>
                <a:latin typeface="Proxima Nova Extrabold"/>
                <a:ea typeface="Proxima Nova Extrabold"/>
                <a:cs typeface="Proxima Nova Extrabold"/>
                <a:sym typeface="Proxima Nova Extrabold"/>
              </a:rPr>
              <a:t>Hannah</a:t>
            </a:r>
            <a:endParaRPr sz="2300" b="1" dirty="0">
              <a:solidFill>
                <a:srgbClr val="FF9229"/>
              </a:solidFill>
              <a:latin typeface="Proxima Nova Extrabold"/>
              <a:ea typeface="Proxima Nova Extrabold"/>
              <a:cs typeface="Proxima Nova Extrabold"/>
              <a:sym typeface="Proxima Nova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Northern Kentucky</a:t>
            </a:r>
            <a:endParaRPr/>
          </a:p>
        </p:txBody>
      </p:sp>
      <p:sp>
        <p:nvSpPr>
          <p:cNvPr id="180" name="Google Shape;180;p23"/>
          <p:cNvSpPr txBox="1">
            <a:spLocks noGrp="1"/>
          </p:cNvSpPr>
          <p:nvPr>
            <p:ph type="body" idx="1"/>
          </p:nvPr>
        </p:nvSpPr>
        <p:spPr>
          <a:xfrm>
            <a:off x="5720525" y="205075"/>
            <a:ext cx="2786100" cy="503100"/>
          </a:xfrm>
          <a:prstGeom prst="rect">
            <a:avLst/>
          </a:prstGeom>
        </p:spPr>
        <p:txBody>
          <a:bodyPr spcFirstLastPara="1" wrap="square" lIns="68575" tIns="34275" rIns="68575" bIns="34275" anchor="t" anchorCtr="0">
            <a:normAutofit lnSpcReduction="10000"/>
          </a:bodyPr>
          <a:lstStyle/>
          <a:p>
            <a:pPr marL="0" lvl="0" indent="0" algn="ctr" rtl="0">
              <a:lnSpc>
                <a:spcPct val="100000"/>
              </a:lnSpc>
              <a:spcBef>
                <a:spcPts val="800"/>
              </a:spcBef>
              <a:spcAft>
                <a:spcPts val="0"/>
              </a:spcAft>
              <a:buNone/>
            </a:pPr>
            <a:r>
              <a:rPr lang="en" sz="1100" dirty="0"/>
              <a:t>Boone, Campbell, Carroll, Gallatin, Grant, Kenton, Owen, Pendleton</a:t>
            </a:r>
            <a:endParaRPr sz="1100" dirty="0"/>
          </a:p>
        </p:txBody>
      </p:sp>
      <p:sp>
        <p:nvSpPr>
          <p:cNvPr id="181" name="Google Shape;181;p23"/>
          <p:cNvSpPr/>
          <p:nvPr/>
        </p:nvSpPr>
        <p:spPr>
          <a:xfrm>
            <a:off x="5357825" y="1392125"/>
            <a:ext cx="3511500" cy="3043200"/>
          </a:xfrm>
          <a:prstGeom prst="rect">
            <a:avLst/>
          </a:prstGeom>
          <a:solidFill>
            <a:srgbClr val="00329D"/>
          </a:solidFill>
          <a:ln>
            <a:noFill/>
          </a:ln>
        </p:spPr>
        <p:txBody>
          <a:bodyPr spcFirstLastPara="1" wrap="square" lIns="107800" tIns="107800" rIns="107800" bIns="107800" anchor="ctr" anchorCtr="0">
            <a:noAutofit/>
          </a:bodyPr>
          <a:lstStyle/>
          <a:p>
            <a:pPr marL="0" lvl="0" indent="0" algn="ctr" rtl="0">
              <a:spcBef>
                <a:spcPts val="0"/>
              </a:spcBef>
              <a:spcAft>
                <a:spcPts val="0"/>
              </a:spcAft>
              <a:buNone/>
            </a:pPr>
            <a:endParaRPr sz="1650">
              <a:latin typeface="Proxima Nova"/>
              <a:ea typeface="Proxima Nova"/>
              <a:cs typeface="Proxima Nova"/>
              <a:sym typeface="Proxima Nova"/>
            </a:endParaRPr>
          </a:p>
        </p:txBody>
      </p:sp>
      <p:sp>
        <p:nvSpPr>
          <p:cNvPr id="182" name="Google Shape;182;p23"/>
          <p:cNvSpPr txBox="1">
            <a:spLocks noGrp="1"/>
          </p:cNvSpPr>
          <p:nvPr>
            <p:ph type="body" idx="1"/>
          </p:nvPr>
        </p:nvSpPr>
        <p:spPr>
          <a:xfrm>
            <a:off x="5525975" y="1453463"/>
            <a:ext cx="3175200" cy="3091694"/>
          </a:xfrm>
          <a:prstGeom prst="rect">
            <a:avLst/>
          </a:prstGeom>
        </p:spPr>
        <p:txBody>
          <a:bodyPr spcFirstLastPara="1" wrap="square" lIns="107800" tIns="107800" rIns="107800" bIns="107800" anchor="t" anchorCtr="0">
            <a:normAutofit fontScale="77500" lnSpcReduction="20000"/>
          </a:bodyPr>
          <a:lstStyle/>
          <a:p>
            <a:pPr marL="457200" lvl="0" indent="-362053" algn="l" rtl="0">
              <a:lnSpc>
                <a:spcPct val="120000"/>
              </a:lnSpc>
              <a:spcBef>
                <a:spcPts val="943"/>
              </a:spcBef>
              <a:spcAft>
                <a:spcPts val="0"/>
              </a:spcAft>
              <a:buClr>
                <a:srgbClr val="FFFFFF"/>
              </a:buClr>
              <a:buSzPct val="100000"/>
              <a:buChar char="•"/>
            </a:pPr>
            <a:r>
              <a:rPr lang="en" sz="2711" b="1" dirty="0">
                <a:solidFill>
                  <a:srgbClr val="FFFFFF"/>
                </a:solidFill>
              </a:rPr>
              <a:t>New online platform for work-based learning opportunities</a:t>
            </a:r>
            <a:endParaRPr sz="2711" b="1" dirty="0">
              <a:solidFill>
                <a:srgbClr val="FFFFFF"/>
              </a:solidFill>
            </a:endParaRPr>
          </a:p>
          <a:p>
            <a:pPr marL="457200" lvl="0" indent="-362053" algn="l" rtl="0">
              <a:lnSpc>
                <a:spcPct val="120000"/>
              </a:lnSpc>
              <a:spcBef>
                <a:spcPts val="0"/>
              </a:spcBef>
              <a:spcAft>
                <a:spcPts val="0"/>
              </a:spcAft>
              <a:buClr>
                <a:srgbClr val="FFFFFF"/>
              </a:buClr>
              <a:buSzPct val="100000"/>
              <a:buChar char="•"/>
            </a:pPr>
            <a:r>
              <a:rPr lang="en" sz="2711" b="1" dirty="0">
                <a:solidFill>
                  <a:srgbClr val="FFFFFF"/>
                </a:solidFill>
              </a:rPr>
              <a:t>Bringing educators to tour companies in high-demand sectors</a:t>
            </a:r>
            <a:endParaRPr sz="2711" b="1" dirty="0">
              <a:solidFill>
                <a:srgbClr val="FFFFFF"/>
              </a:solidFill>
            </a:endParaRPr>
          </a:p>
        </p:txBody>
      </p:sp>
      <p:pic>
        <p:nvPicPr>
          <p:cNvPr id="183" name="Google Shape;183;p23" title="AdobeStock_560760940.jpeg"/>
          <p:cNvPicPr preferRelativeResize="0"/>
          <p:nvPr/>
        </p:nvPicPr>
        <p:blipFill rotWithShape="1">
          <a:blip r:embed="rId3">
            <a:alphaModFix/>
          </a:blip>
          <a:srcRect l="14712"/>
          <a:stretch/>
        </p:blipFill>
        <p:spPr>
          <a:xfrm>
            <a:off x="1723763" y="1392125"/>
            <a:ext cx="3314739" cy="2590500"/>
          </a:xfrm>
          <a:prstGeom prst="rect">
            <a:avLst/>
          </a:prstGeom>
          <a:noFill/>
          <a:ln>
            <a:noFill/>
          </a:ln>
        </p:spPr>
      </p:pic>
      <p:grpSp>
        <p:nvGrpSpPr>
          <p:cNvPr id="184" name="Google Shape;184;p23"/>
          <p:cNvGrpSpPr/>
          <p:nvPr/>
        </p:nvGrpSpPr>
        <p:grpSpPr>
          <a:xfrm>
            <a:off x="1294004" y="3283047"/>
            <a:ext cx="3744222" cy="1640323"/>
            <a:chOff x="3514845" y="2071033"/>
            <a:chExt cx="2114305" cy="1001418"/>
          </a:xfrm>
        </p:grpSpPr>
        <p:sp>
          <p:nvSpPr>
            <p:cNvPr id="185" name="Google Shape;185;p23"/>
            <p:cNvSpPr/>
            <p:nvPr/>
          </p:nvSpPr>
          <p:spPr>
            <a:xfrm rot="-270318">
              <a:off x="3531561" y="2133431"/>
              <a:ext cx="1607868" cy="490804"/>
            </a:xfrm>
            <a:prstGeom prst="rect">
              <a:avLst/>
            </a:prstGeom>
            <a:solidFill>
              <a:srgbClr val="FF9229"/>
            </a:solidFill>
            <a:ln>
              <a:noFill/>
            </a:ln>
          </p:spPr>
          <p:txBody>
            <a:bodyPr spcFirstLastPara="1" wrap="square" lIns="149775" tIns="149775" rIns="149775" bIns="149775" anchor="ctr" anchorCtr="0">
              <a:noAutofit/>
            </a:bodyPr>
            <a:lstStyle/>
            <a:p>
              <a:pPr marL="0" lvl="0" indent="0" algn="ctr" rtl="0">
                <a:spcBef>
                  <a:spcPts val="0"/>
                </a:spcBef>
                <a:spcAft>
                  <a:spcPts val="0"/>
                </a:spcAft>
                <a:buNone/>
              </a:pPr>
              <a:endParaRPr sz="2293">
                <a:latin typeface="Bree Serif"/>
                <a:ea typeface="Bree Serif"/>
                <a:cs typeface="Bree Serif"/>
                <a:sym typeface="Bree Serif"/>
              </a:endParaRPr>
            </a:p>
          </p:txBody>
        </p:sp>
        <p:sp>
          <p:nvSpPr>
            <p:cNvPr id="186" name="Google Shape;186;p23"/>
            <p:cNvSpPr/>
            <p:nvPr/>
          </p:nvSpPr>
          <p:spPr>
            <a:xfrm rot="-518">
              <a:off x="3639850" y="2205012"/>
              <a:ext cx="1989300" cy="716100"/>
            </a:xfrm>
            <a:prstGeom prst="rect">
              <a:avLst/>
            </a:prstGeom>
            <a:solidFill>
              <a:srgbClr val="FF9229"/>
            </a:solidFill>
            <a:ln>
              <a:noFill/>
            </a:ln>
          </p:spPr>
          <p:txBody>
            <a:bodyPr spcFirstLastPara="1" wrap="square" lIns="149775" tIns="149775" rIns="149775" bIns="149775" anchor="ctr" anchorCtr="0">
              <a:noAutofit/>
            </a:bodyPr>
            <a:lstStyle/>
            <a:p>
              <a:pPr marL="0" lvl="0" indent="0" algn="ctr" rtl="0">
                <a:spcBef>
                  <a:spcPts val="0"/>
                </a:spcBef>
                <a:spcAft>
                  <a:spcPts val="0"/>
                </a:spcAft>
                <a:buNone/>
              </a:pPr>
              <a:endParaRPr sz="2293">
                <a:latin typeface="Bree Serif"/>
                <a:ea typeface="Bree Serif"/>
                <a:cs typeface="Bree Serif"/>
                <a:sym typeface="Bree Serif"/>
              </a:endParaRPr>
            </a:p>
          </p:txBody>
        </p:sp>
        <p:sp>
          <p:nvSpPr>
            <p:cNvPr id="187" name="Google Shape;187;p23"/>
            <p:cNvSpPr/>
            <p:nvPr/>
          </p:nvSpPr>
          <p:spPr>
            <a:xfrm rot="10513334">
              <a:off x="3836072" y="2673424"/>
              <a:ext cx="1521287" cy="336256"/>
            </a:xfrm>
            <a:prstGeom prst="flowChartManualInput">
              <a:avLst/>
            </a:prstGeom>
            <a:solidFill>
              <a:srgbClr val="FF9229"/>
            </a:solidFill>
            <a:ln>
              <a:noFill/>
            </a:ln>
          </p:spPr>
          <p:txBody>
            <a:bodyPr spcFirstLastPara="1" wrap="square" lIns="149775" tIns="149775" rIns="149775" bIns="149775" anchor="ctr" anchorCtr="0">
              <a:noAutofit/>
            </a:bodyPr>
            <a:lstStyle/>
            <a:p>
              <a:pPr marL="0" lvl="0" indent="0" algn="ctr" rtl="0">
                <a:spcBef>
                  <a:spcPts val="0"/>
                </a:spcBef>
                <a:spcAft>
                  <a:spcPts val="0"/>
                </a:spcAft>
                <a:buNone/>
              </a:pPr>
              <a:endParaRPr sz="2293">
                <a:latin typeface="Bree Serif"/>
                <a:ea typeface="Bree Serif"/>
                <a:cs typeface="Bree Serif"/>
                <a:sym typeface="Bree Serif"/>
              </a:endParaRPr>
            </a:p>
          </p:txBody>
        </p:sp>
        <p:sp>
          <p:nvSpPr>
            <p:cNvPr id="188" name="Google Shape;188;p23"/>
            <p:cNvSpPr txBox="1"/>
            <p:nvPr/>
          </p:nvSpPr>
          <p:spPr>
            <a:xfrm>
              <a:off x="3664160" y="2186974"/>
              <a:ext cx="1865100" cy="574500"/>
            </a:xfrm>
            <a:prstGeom prst="rect">
              <a:avLst/>
            </a:prstGeom>
            <a:noFill/>
            <a:ln>
              <a:noFill/>
            </a:ln>
          </p:spPr>
          <p:txBody>
            <a:bodyPr spcFirstLastPara="1" wrap="square" lIns="149775" tIns="149775" rIns="149775" bIns="149775" anchor="t" anchorCtr="0">
              <a:noAutofit/>
            </a:bodyPr>
            <a:lstStyle/>
            <a:p>
              <a:pPr marL="0" lvl="0" indent="0" algn="ctr" rtl="0">
                <a:lnSpc>
                  <a:spcPct val="100000"/>
                </a:lnSpc>
                <a:spcBef>
                  <a:spcPts val="0"/>
                </a:spcBef>
                <a:spcAft>
                  <a:spcPts val="0"/>
                </a:spcAft>
                <a:buNone/>
              </a:pPr>
              <a:r>
                <a:rPr lang="en" sz="1214" b="1" i="1">
                  <a:solidFill>
                    <a:srgbClr val="FFFFFF"/>
                  </a:solidFill>
                  <a:latin typeface="Proxima Nova"/>
                  <a:ea typeface="Proxima Nova"/>
                  <a:cs typeface="Proxima Nova"/>
                  <a:sym typeface="Proxima Nova"/>
                </a:rPr>
                <a:t>“I have moved out of my parents house, I am making more money than I ever have, and I now have a career path I enjoy coming to every day.” -</a:t>
              </a:r>
              <a:r>
                <a:rPr lang="en" sz="1214" b="1">
                  <a:solidFill>
                    <a:srgbClr val="FFFFFF"/>
                  </a:solidFill>
                  <a:latin typeface="Proxima Nova"/>
                  <a:ea typeface="Proxima Nova"/>
                  <a:cs typeface="Proxima Nova"/>
                  <a:sym typeface="Proxima Nova"/>
                </a:rPr>
                <a:t> Shelby, </a:t>
              </a:r>
              <a:r>
                <a:rPr lang="en" sz="1214">
                  <a:solidFill>
                    <a:srgbClr val="FFFFFF"/>
                  </a:solidFill>
                  <a:latin typeface="Proxima Nova"/>
                  <a:ea typeface="Proxima Nova"/>
                  <a:cs typeface="Proxima Nova"/>
                  <a:sym typeface="Proxima Nova"/>
                </a:rPr>
                <a:t>Putting Young Kentuckians to Work participant</a:t>
              </a:r>
              <a:endParaRPr sz="1214">
                <a:solidFill>
                  <a:srgbClr val="FFFFFF"/>
                </a:solidFill>
                <a:latin typeface="Proxima Nova"/>
                <a:ea typeface="Proxima Nova"/>
                <a:cs typeface="Proxima Nova"/>
                <a:sym typeface="Proxima Nov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South Central</a:t>
            </a:r>
            <a:endParaRPr/>
          </a:p>
        </p:txBody>
      </p:sp>
      <p:sp>
        <p:nvSpPr>
          <p:cNvPr id="194" name="Google Shape;194;p24"/>
          <p:cNvSpPr txBox="1">
            <a:spLocks noGrp="1"/>
          </p:cNvSpPr>
          <p:nvPr>
            <p:ph type="body" idx="1"/>
          </p:nvPr>
        </p:nvSpPr>
        <p:spPr>
          <a:xfrm>
            <a:off x="4972742" y="198423"/>
            <a:ext cx="3396083" cy="503100"/>
          </a:xfrm>
          <a:prstGeom prst="rect">
            <a:avLst/>
          </a:prstGeom>
        </p:spPr>
        <p:txBody>
          <a:bodyPr spcFirstLastPara="1" wrap="square" lIns="68575" tIns="34275" rIns="68575" bIns="34275" anchor="t" anchorCtr="0">
            <a:normAutofit lnSpcReduction="10000"/>
          </a:bodyPr>
          <a:lstStyle/>
          <a:p>
            <a:pPr marL="0" lvl="0" indent="0" algn="ctr" rtl="0">
              <a:lnSpc>
                <a:spcPct val="100000"/>
              </a:lnSpc>
              <a:spcBef>
                <a:spcPts val="800"/>
              </a:spcBef>
              <a:spcAft>
                <a:spcPts val="0"/>
              </a:spcAft>
              <a:buNone/>
            </a:pPr>
            <a:r>
              <a:rPr lang="en" sz="1100" dirty="0"/>
              <a:t>Allen, Barren, Butler, Edmonson, Hart, Logan, Metcalfe, Monroe, Simpson, Warren</a:t>
            </a:r>
            <a:endParaRPr sz="1100" dirty="0"/>
          </a:p>
        </p:txBody>
      </p:sp>
      <p:sp>
        <p:nvSpPr>
          <p:cNvPr id="195" name="Google Shape;195;p24"/>
          <p:cNvSpPr/>
          <p:nvPr/>
        </p:nvSpPr>
        <p:spPr>
          <a:xfrm>
            <a:off x="1037500" y="1242250"/>
            <a:ext cx="3068700" cy="3507900"/>
          </a:xfrm>
          <a:prstGeom prst="rect">
            <a:avLst/>
          </a:prstGeom>
          <a:solidFill>
            <a:srgbClr val="00329D"/>
          </a:solidFill>
          <a:ln>
            <a:noFill/>
          </a:ln>
        </p:spPr>
        <p:txBody>
          <a:bodyPr spcFirstLastPara="1" wrap="square" lIns="107800" tIns="107800" rIns="107800" bIns="107800" anchor="ctr" anchorCtr="0">
            <a:noAutofit/>
          </a:bodyPr>
          <a:lstStyle/>
          <a:p>
            <a:pPr marL="0" lvl="0" indent="0" algn="ctr" rtl="0">
              <a:spcBef>
                <a:spcPts val="0"/>
              </a:spcBef>
              <a:spcAft>
                <a:spcPts val="0"/>
              </a:spcAft>
              <a:buNone/>
            </a:pPr>
            <a:endParaRPr sz="1650">
              <a:latin typeface="Proxima Nova"/>
              <a:ea typeface="Proxima Nova"/>
              <a:cs typeface="Proxima Nova"/>
              <a:sym typeface="Proxima Nova"/>
            </a:endParaRPr>
          </a:p>
        </p:txBody>
      </p:sp>
      <p:sp>
        <p:nvSpPr>
          <p:cNvPr id="196" name="Google Shape;196;p24"/>
          <p:cNvSpPr txBox="1">
            <a:spLocks noGrp="1"/>
          </p:cNvSpPr>
          <p:nvPr>
            <p:ph type="body" idx="1"/>
          </p:nvPr>
        </p:nvSpPr>
        <p:spPr>
          <a:xfrm>
            <a:off x="1122218" y="1391303"/>
            <a:ext cx="2902111" cy="3209782"/>
          </a:xfrm>
          <a:prstGeom prst="rect">
            <a:avLst/>
          </a:prstGeom>
        </p:spPr>
        <p:txBody>
          <a:bodyPr spcFirstLastPara="1" wrap="square" lIns="107800" tIns="107800" rIns="107800" bIns="107800" anchor="t" anchorCtr="0">
            <a:normAutofit fontScale="92500"/>
          </a:bodyPr>
          <a:lstStyle/>
          <a:p>
            <a:pPr marL="0" lvl="0" indent="0" algn="ctr" rtl="0">
              <a:lnSpc>
                <a:spcPct val="100000"/>
              </a:lnSpc>
              <a:spcBef>
                <a:spcPts val="943"/>
              </a:spcBef>
              <a:spcAft>
                <a:spcPts val="0"/>
              </a:spcAft>
              <a:buNone/>
            </a:pPr>
            <a:r>
              <a:rPr lang="en" sz="3200" b="1" dirty="0">
                <a:solidFill>
                  <a:srgbClr val="FFFFFF"/>
                </a:solidFill>
              </a:rPr>
              <a:t>Career coaching and job placement, plus ongoing soft skills support</a:t>
            </a:r>
            <a:endParaRPr sz="3200" b="1" dirty="0">
              <a:solidFill>
                <a:srgbClr val="FFFFFF"/>
              </a:solidFill>
            </a:endParaRPr>
          </a:p>
        </p:txBody>
      </p:sp>
      <p:pic>
        <p:nvPicPr>
          <p:cNvPr id="197" name="Google Shape;197;p24" title="Abram-South-Central.JPEG"/>
          <p:cNvPicPr preferRelativeResize="0"/>
          <p:nvPr/>
        </p:nvPicPr>
        <p:blipFill rotWithShape="1">
          <a:blip r:embed="rId3">
            <a:alphaModFix/>
          </a:blip>
          <a:srcRect l="24924"/>
          <a:stretch/>
        </p:blipFill>
        <p:spPr>
          <a:xfrm>
            <a:off x="4710425" y="1242250"/>
            <a:ext cx="3511501" cy="3507900"/>
          </a:xfrm>
          <a:prstGeom prst="rect">
            <a:avLst/>
          </a:prstGeom>
          <a:noFill/>
          <a:ln>
            <a:noFill/>
          </a:ln>
        </p:spPr>
      </p:pic>
      <p:sp>
        <p:nvSpPr>
          <p:cNvPr id="198" name="Google Shape;198;p24"/>
          <p:cNvSpPr/>
          <p:nvPr/>
        </p:nvSpPr>
        <p:spPr>
          <a:xfrm>
            <a:off x="6615122" y="1242251"/>
            <a:ext cx="2292900" cy="3507900"/>
          </a:xfrm>
          <a:prstGeom prst="wedgeRectCallout">
            <a:avLst>
              <a:gd name="adj1" fmla="val -58669"/>
              <a:gd name="adj2" fmla="val -19881"/>
            </a:avLst>
          </a:prstGeom>
          <a:solidFill>
            <a:schemeClr val="accent6"/>
          </a:solidFill>
          <a:ln>
            <a:noFill/>
          </a:ln>
        </p:spPr>
        <p:txBody>
          <a:bodyPr spcFirstLastPara="1" wrap="square" lIns="91450" tIns="91450" rIns="91450" bIns="91450" anchor="ctr" anchorCtr="0">
            <a:noAutofit/>
          </a:bodyPr>
          <a:lstStyle/>
          <a:p>
            <a:pPr marL="0" lvl="0" indent="0" algn="ctr" rtl="0">
              <a:spcBef>
                <a:spcPts val="0"/>
              </a:spcBef>
              <a:spcAft>
                <a:spcPts val="0"/>
              </a:spcAft>
              <a:buNone/>
            </a:pPr>
            <a:endParaRPr sz="1400"/>
          </a:p>
        </p:txBody>
      </p:sp>
      <p:sp>
        <p:nvSpPr>
          <p:cNvPr id="199" name="Google Shape;199;p24"/>
          <p:cNvSpPr txBox="1"/>
          <p:nvPr/>
        </p:nvSpPr>
        <p:spPr>
          <a:xfrm>
            <a:off x="6903466" y="1439794"/>
            <a:ext cx="1821900" cy="3112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1287" b="1">
                <a:solidFill>
                  <a:schemeClr val="lt1"/>
                </a:solidFill>
                <a:latin typeface="Proxima Nova"/>
                <a:ea typeface="Proxima Nova"/>
                <a:cs typeface="Proxima Nova"/>
                <a:sym typeface="Proxima Nova"/>
              </a:rPr>
              <a:t>Abram had no resume, no formal work history, and few vital documents. He left school in junior high and spent his teenage years involved with drugs and the justice system. With our help in removing barriers, he was hired as a Material Handler, now working 30–40 hours weekly and planning for his first vehicle purchase.</a:t>
            </a:r>
            <a:endParaRPr sz="1087" b="1">
              <a:solidFill>
                <a:schemeClr val="lt1"/>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TENCO</a:t>
            </a:r>
            <a:endParaRPr/>
          </a:p>
        </p:txBody>
      </p:sp>
      <p:sp>
        <p:nvSpPr>
          <p:cNvPr id="205" name="Google Shape;205;p25"/>
          <p:cNvSpPr txBox="1">
            <a:spLocks noGrp="1"/>
          </p:cNvSpPr>
          <p:nvPr>
            <p:ph type="body" idx="1"/>
          </p:nvPr>
        </p:nvSpPr>
        <p:spPr>
          <a:xfrm>
            <a:off x="5357825" y="214325"/>
            <a:ext cx="3511500" cy="503100"/>
          </a:xfrm>
          <a:prstGeom prst="rect">
            <a:avLst/>
          </a:prstGeom>
        </p:spPr>
        <p:txBody>
          <a:bodyPr spcFirstLastPara="1" wrap="square" lIns="68575" tIns="34275" rIns="68575" bIns="34275" anchor="t" anchorCtr="0">
            <a:normAutofit lnSpcReduction="10000"/>
          </a:bodyPr>
          <a:lstStyle/>
          <a:p>
            <a:pPr marL="0" lvl="0" indent="0" algn="ctr" rtl="0">
              <a:lnSpc>
                <a:spcPct val="100000"/>
              </a:lnSpc>
              <a:spcBef>
                <a:spcPts val="800"/>
              </a:spcBef>
              <a:spcAft>
                <a:spcPts val="0"/>
              </a:spcAft>
              <a:buNone/>
            </a:pPr>
            <a:r>
              <a:rPr lang="en" sz="1200"/>
              <a:t>Bath, Boyd, Bracken, Fleming, Greenup, Lewis, Mason, Montgomery, Robertson, Rowan</a:t>
            </a:r>
            <a:endParaRPr sz="1200"/>
          </a:p>
        </p:txBody>
      </p:sp>
      <p:sp>
        <p:nvSpPr>
          <p:cNvPr id="206" name="Google Shape;206;p25"/>
          <p:cNvSpPr/>
          <p:nvPr/>
        </p:nvSpPr>
        <p:spPr>
          <a:xfrm>
            <a:off x="5477550" y="1123200"/>
            <a:ext cx="3391800" cy="3621000"/>
          </a:xfrm>
          <a:prstGeom prst="rect">
            <a:avLst/>
          </a:prstGeom>
          <a:solidFill>
            <a:srgbClr val="00329D"/>
          </a:solidFill>
          <a:ln>
            <a:noFill/>
          </a:ln>
        </p:spPr>
        <p:txBody>
          <a:bodyPr spcFirstLastPara="1" wrap="square" lIns="107800" tIns="107800" rIns="107800" bIns="107800" anchor="ctr" anchorCtr="0">
            <a:noAutofit/>
          </a:bodyPr>
          <a:lstStyle/>
          <a:p>
            <a:pPr marL="0" lvl="0" indent="0" algn="ctr" rtl="0">
              <a:spcBef>
                <a:spcPts val="0"/>
              </a:spcBef>
              <a:spcAft>
                <a:spcPts val="0"/>
              </a:spcAft>
              <a:buNone/>
            </a:pPr>
            <a:endParaRPr sz="1650">
              <a:latin typeface="Proxima Nova"/>
              <a:ea typeface="Proxima Nova"/>
              <a:cs typeface="Proxima Nova"/>
              <a:sym typeface="Proxima Nova"/>
            </a:endParaRPr>
          </a:p>
        </p:txBody>
      </p:sp>
      <p:sp>
        <p:nvSpPr>
          <p:cNvPr id="207" name="Google Shape;207;p25"/>
          <p:cNvSpPr txBox="1">
            <a:spLocks noGrp="1"/>
          </p:cNvSpPr>
          <p:nvPr>
            <p:ph type="body" idx="1"/>
          </p:nvPr>
        </p:nvSpPr>
        <p:spPr>
          <a:xfrm>
            <a:off x="5705481" y="1265458"/>
            <a:ext cx="2935938" cy="3336484"/>
          </a:xfrm>
          <a:prstGeom prst="rect">
            <a:avLst/>
          </a:prstGeom>
        </p:spPr>
        <p:txBody>
          <a:bodyPr spcFirstLastPara="1" wrap="square" lIns="107800" tIns="107800" rIns="107800" bIns="107800" anchor="t" anchorCtr="0">
            <a:normAutofit fontScale="77500" lnSpcReduction="20000"/>
          </a:bodyPr>
          <a:lstStyle/>
          <a:p>
            <a:pPr marL="0" lvl="0" indent="0" algn="ctr" rtl="0">
              <a:lnSpc>
                <a:spcPct val="120000"/>
              </a:lnSpc>
              <a:spcBef>
                <a:spcPts val="943"/>
              </a:spcBef>
              <a:spcAft>
                <a:spcPts val="0"/>
              </a:spcAft>
              <a:buNone/>
            </a:pPr>
            <a:r>
              <a:rPr lang="en" sz="2711" b="1" dirty="0">
                <a:solidFill>
                  <a:srgbClr val="FFFFFF"/>
                </a:solidFill>
              </a:rPr>
              <a:t>Pathways that help young people gain work readiness skills, short-term training, and hands-on experience through subsidized work experiences and on-the-job training</a:t>
            </a:r>
            <a:endParaRPr sz="2711" b="1" dirty="0">
              <a:solidFill>
                <a:srgbClr val="FFFFFF"/>
              </a:solidFill>
            </a:endParaRPr>
          </a:p>
        </p:txBody>
      </p:sp>
      <p:pic>
        <p:nvPicPr>
          <p:cNvPr id="208" name="Google Shape;208;p25" title="Robertson County Workshop_Katheryn French.jpeg"/>
          <p:cNvPicPr preferRelativeResize="0"/>
          <p:nvPr/>
        </p:nvPicPr>
        <p:blipFill rotWithShape="1">
          <a:blip r:embed="rId3">
            <a:alphaModFix/>
          </a:blip>
          <a:srcRect l="17107" r="4595"/>
          <a:stretch/>
        </p:blipFill>
        <p:spPr>
          <a:xfrm>
            <a:off x="1127350" y="1123200"/>
            <a:ext cx="4049850" cy="2978651"/>
          </a:xfrm>
          <a:prstGeom prst="rect">
            <a:avLst/>
          </a:prstGeom>
          <a:noFill/>
          <a:ln>
            <a:noFill/>
          </a:ln>
        </p:spPr>
      </p:pic>
      <p:grpSp>
        <p:nvGrpSpPr>
          <p:cNvPr id="209" name="Google Shape;209;p25"/>
          <p:cNvGrpSpPr/>
          <p:nvPr/>
        </p:nvGrpSpPr>
        <p:grpSpPr>
          <a:xfrm>
            <a:off x="1238859" y="3209212"/>
            <a:ext cx="3938315" cy="1725243"/>
            <a:chOff x="3514845" y="2071033"/>
            <a:chExt cx="2114305" cy="1001418"/>
          </a:xfrm>
        </p:grpSpPr>
        <p:sp>
          <p:nvSpPr>
            <p:cNvPr id="210" name="Google Shape;210;p25"/>
            <p:cNvSpPr/>
            <p:nvPr/>
          </p:nvSpPr>
          <p:spPr>
            <a:xfrm rot="-270318">
              <a:off x="3531561" y="2133431"/>
              <a:ext cx="1607868" cy="490804"/>
            </a:xfrm>
            <a:prstGeom prst="rect">
              <a:avLst/>
            </a:prstGeom>
            <a:solidFill>
              <a:srgbClr val="FF9229"/>
            </a:solidFill>
            <a:ln>
              <a:noFill/>
            </a:ln>
          </p:spPr>
          <p:txBody>
            <a:bodyPr spcFirstLastPara="1" wrap="square" lIns="157500" tIns="157500" rIns="157500" bIns="157500" anchor="ctr" anchorCtr="0">
              <a:noAutofit/>
            </a:bodyPr>
            <a:lstStyle/>
            <a:p>
              <a:pPr marL="0" lvl="0" indent="0" algn="ctr" rtl="0">
                <a:spcBef>
                  <a:spcPts val="0"/>
                </a:spcBef>
                <a:spcAft>
                  <a:spcPts val="0"/>
                </a:spcAft>
                <a:buNone/>
              </a:pPr>
              <a:endParaRPr sz="2411">
                <a:latin typeface="Bree Serif"/>
                <a:ea typeface="Bree Serif"/>
                <a:cs typeface="Bree Serif"/>
                <a:sym typeface="Bree Serif"/>
              </a:endParaRPr>
            </a:p>
          </p:txBody>
        </p:sp>
        <p:sp>
          <p:nvSpPr>
            <p:cNvPr id="211" name="Google Shape;211;p25"/>
            <p:cNvSpPr/>
            <p:nvPr/>
          </p:nvSpPr>
          <p:spPr>
            <a:xfrm rot="-518">
              <a:off x="3639850" y="2205012"/>
              <a:ext cx="1989300" cy="716100"/>
            </a:xfrm>
            <a:prstGeom prst="rect">
              <a:avLst/>
            </a:prstGeom>
            <a:solidFill>
              <a:srgbClr val="FF9229"/>
            </a:solidFill>
            <a:ln>
              <a:noFill/>
            </a:ln>
          </p:spPr>
          <p:txBody>
            <a:bodyPr spcFirstLastPara="1" wrap="square" lIns="157500" tIns="157500" rIns="157500" bIns="157500" anchor="ctr" anchorCtr="0">
              <a:noAutofit/>
            </a:bodyPr>
            <a:lstStyle/>
            <a:p>
              <a:pPr marL="0" lvl="0" indent="0" algn="ctr" rtl="0">
                <a:spcBef>
                  <a:spcPts val="0"/>
                </a:spcBef>
                <a:spcAft>
                  <a:spcPts val="0"/>
                </a:spcAft>
                <a:buNone/>
              </a:pPr>
              <a:endParaRPr sz="2411">
                <a:latin typeface="Bree Serif"/>
                <a:ea typeface="Bree Serif"/>
                <a:cs typeface="Bree Serif"/>
                <a:sym typeface="Bree Serif"/>
              </a:endParaRPr>
            </a:p>
          </p:txBody>
        </p:sp>
        <p:sp>
          <p:nvSpPr>
            <p:cNvPr id="212" name="Google Shape;212;p25"/>
            <p:cNvSpPr/>
            <p:nvPr/>
          </p:nvSpPr>
          <p:spPr>
            <a:xfrm rot="10513334">
              <a:off x="3836072" y="2673424"/>
              <a:ext cx="1521287" cy="336256"/>
            </a:xfrm>
            <a:prstGeom prst="flowChartManualInput">
              <a:avLst/>
            </a:prstGeom>
            <a:solidFill>
              <a:srgbClr val="FF9229"/>
            </a:solidFill>
            <a:ln>
              <a:noFill/>
            </a:ln>
          </p:spPr>
          <p:txBody>
            <a:bodyPr spcFirstLastPara="1" wrap="square" lIns="157500" tIns="157500" rIns="157500" bIns="157500" anchor="ctr" anchorCtr="0">
              <a:noAutofit/>
            </a:bodyPr>
            <a:lstStyle/>
            <a:p>
              <a:pPr marL="0" lvl="0" indent="0" algn="ctr" rtl="0">
                <a:spcBef>
                  <a:spcPts val="0"/>
                </a:spcBef>
                <a:spcAft>
                  <a:spcPts val="0"/>
                </a:spcAft>
                <a:buNone/>
              </a:pPr>
              <a:endParaRPr sz="2411">
                <a:latin typeface="Bree Serif"/>
                <a:ea typeface="Bree Serif"/>
                <a:cs typeface="Bree Serif"/>
                <a:sym typeface="Bree Serif"/>
              </a:endParaRPr>
            </a:p>
          </p:txBody>
        </p:sp>
        <p:sp>
          <p:nvSpPr>
            <p:cNvPr id="213" name="Google Shape;213;p25"/>
            <p:cNvSpPr txBox="1"/>
            <p:nvPr/>
          </p:nvSpPr>
          <p:spPr>
            <a:xfrm>
              <a:off x="3587972" y="2204872"/>
              <a:ext cx="2017500" cy="646500"/>
            </a:xfrm>
            <a:prstGeom prst="rect">
              <a:avLst/>
            </a:prstGeom>
            <a:noFill/>
            <a:ln>
              <a:noFill/>
            </a:ln>
          </p:spPr>
          <p:txBody>
            <a:bodyPr spcFirstLastPara="1" wrap="square" lIns="157500" tIns="157500" rIns="157500" bIns="157500" anchor="t" anchorCtr="0">
              <a:noAutofit/>
            </a:bodyPr>
            <a:lstStyle/>
            <a:p>
              <a:pPr marL="0" lvl="0" indent="0" algn="ctr" rtl="0">
                <a:lnSpc>
                  <a:spcPct val="100000"/>
                </a:lnSpc>
                <a:spcBef>
                  <a:spcPts val="0"/>
                </a:spcBef>
                <a:spcAft>
                  <a:spcPts val="0"/>
                </a:spcAft>
                <a:buNone/>
              </a:pPr>
              <a:r>
                <a:rPr lang="en" sz="1161" b="1">
                  <a:solidFill>
                    <a:srgbClr val="FFFFFF"/>
                  </a:solidFill>
                  <a:latin typeface="Proxima Nova"/>
                  <a:ea typeface="Proxima Nova"/>
                  <a:cs typeface="Proxima Nova"/>
                  <a:sym typeface="Proxima Nova"/>
                </a:rPr>
                <a:t>Photo: Putting Young Kentuckians Career Coach holds an interviewing workshop with Robertson County Schools. Workshops offered for students include career exploration, job preparation, and professionalism and social etiquette.</a:t>
              </a:r>
              <a:endParaRPr sz="1161" b="1">
                <a:solidFill>
                  <a:srgbClr val="FFFFFF"/>
                </a:solidFill>
                <a:latin typeface="Proxima Nova"/>
                <a:ea typeface="Proxima Nova"/>
                <a:cs typeface="Proxima Nova"/>
                <a:sym typeface="Proxima Nova"/>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West Kentucky</a:t>
            </a:r>
            <a:endParaRPr/>
          </a:p>
        </p:txBody>
      </p:sp>
      <p:sp>
        <p:nvSpPr>
          <p:cNvPr id="219" name="Google Shape;219;p26"/>
          <p:cNvSpPr txBox="1">
            <a:spLocks noGrp="1"/>
          </p:cNvSpPr>
          <p:nvPr>
            <p:ph type="body" idx="1"/>
          </p:nvPr>
        </p:nvSpPr>
        <p:spPr>
          <a:xfrm>
            <a:off x="4619814" y="55659"/>
            <a:ext cx="4288178" cy="699066"/>
          </a:xfrm>
          <a:prstGeom prst="rect">
            <a:avLst/>
          </a:prstGeom>
        </p:spPr>
        <p:txBody>
          <a:bodyPr spcFirstLastPara="1" wrap="square" lIns="68575" tIns="34275" rIns="68575" bIns="34275" anchor="t" anchorCtr="0">
            <a:normAutofit/>
          </a:bodyPr>
          <a:lstStyle/>
          <a:p>
            <a:pPr marL="0" lvl="0" indent="0" algn="ctr" rtl="0">
              <a:lnSpc>
                <a:spcPct val="100000"/>
              </a:lnSpc>
              <a:spcBef>
                <a:spcPts val="800"/>
              </a:spcBef>
              <a:spcAft>
                <a:spcPts val="0"/>
              </a:spcAft>
              <a:buNone/>
            </a:pPr>
            <a:r>
              <a:rPr lang="en" sz="1100" dirty="0"/>
              <a:t>Ballard, Caldwell, Calloway, Carlisle, Christian, Crittenden, Fulton, Graves, Hickman, Hopkins, Livingston, Lyon, Marshall, McCracken, Muhlenberg, Todd, Trigg</a:t>
            </a:r>
            <a:endParaRPr sz="1100" dirty="0"/>
          </a:p>
        </p:txBody>
      </p:sp>
      <p:sp>
        <p:nvSpPr>
          <p:cNvPr id="220" name="Google Shape;220;p26"/>
          <p:cNvSpPr/>
          <p:nvPr/>
        </p:nvSpPr>
        <p:spPr>
          <a:xfrm>
            <a:off x="1037475" y="1242250"/>
            <a:ext cx="3192900" cy="3507900"/>
          </a:xfrm>
          <a:prstGeom prst="rect">
            <a:avLst/>
          </a:prstGeom>
          <a:solidFill>
            <a:srgbClr val="00329D"/>
          </a:solidFill>
          <a:ln>
            <a:noFill/>
          </a:ln>
        </p:spPr>
        <p:txBody>
          <a:bodyPr spcFirstLastPara="1" wrap="square" lIns="107800" tIns="107800" rIns="107800" bIns="107800" anchor="ctr" anchorCtr="0">
            <a:noAutofit/>
          </a:bodyPr>
          <a:lstStyle/>
          <a:p>
            <a:pPr marL="0" lvl="0" indent="0" algn="ctr" rtl="0">
              <a:spcBef>
                <a:spcPts val="0"/>
              </a:spcBef>
              <a:spcAft>
                <a:spcPts val="0"/>
              </a:spcAft>
              <a:buNone/>
            </a:pPr>
            <a:endParaRPr sz="1650">
              <a:latin typeface="Proxima Nova"/>
              <a:ea typeface="Proxima Nova"/>
              <a:cs typeface="Proxima Nova"/>
              <a:sym typeface="Proxima Nova"/>
            </a:endParaRPr>
          </a:p>
        </p:txBody>
      </p:sp>
      <p:sp>
        <p:nvSpPr>
          <p:cNvPr id="221" name="Google Shape;221;p26"/>
          <p:cNvSpPr txBox="1">
            <a:spLocks noGrp="1"/>
          </p:cNvSpPr>
          <p:nvPr>
            <p:ph type="body" idx="1"/>
          </p:nvPr>
        </p:nvSpPr>
        <p:spPr>
          <a:xfrm>
            <a:off x="1183350" y="1526075"/>
            <a:ext cx="2888700" cy="3224100"/>
          </a:xfrm>
          <a:prstGeom prst="rect">
            <a:avLst/>
          </a:prstGeom>
        </p:spPr>
        <p:txBody>
          <a:bodyPr spcFirstLastPara="1" wrap="square" lIns="107800" tIns="107800" rIns="107800" bIns="107800" anchor="t" anchorCtr="0">
            <a:normAutofit fontScale="85000" lnSpcReduction="10000"/>
          </a:bodyPr>
          <a:lstStyle/>
          <a:p>
            <a:pPr marL="457200" lvl="0" indent="-374968" algn="l" rtl="0">
              <a:lnSpc>
                <a:spcPct val="100000"/>
              </a:lnSpc>
              <a:spcBef>
                <a:spcPts val="943"/>
              </a:spcBef>
              <a:spcAft>
                <a:spcPts val="0"/>
              </a:spcAft>
              <a:buClr>
                <a:srgbClr val="FFFFFF"/>
              </a:buClr>
              <a:buSzPct val="100000"/>
              <a:buChar char="•"/>
            </a:pPr>
            <a:r>
              <a:rPr lang="en" sz="2711" b="1">
                <a:solidFill>
                  <a:srgbClr val="FFFFFF"/>
                </a:solidFill>
              </a:rPr>
              <a:t>Individual training scholarships for welding, healthcare, and transportation</a:t>
            </a:r>
            <a:endParaRPr sz="2711" b="1">
              <a:solidFill>
                <a:srgbClr val="FFFFFF"/>
              </a:solidFill>
            </a:endParaRPr>
          </a:p>
          <a:p>
            <a:pPr marL="457200" lvl="0" indent="-374968" algn="l" rtl="0">
              <a:lnSpc>
                <a:spcPct val="100000"/>
              </a:lnSpc>
              <a:spcBef>
                <a:spcPts val="0"/>
              </a:spcBef>
              <a:spcAft>
                <a:spcPts val="0"/>
              </a:spcAft>
              <a:buClr>
                <a:srgbClr val="FFFFFF"/>
              </a:buClr>
              <a:buSzPct val="100000"/>
              <a:buChar char="•"/>
            </a:pPr>
            <a:r>
              <a:rPr lang="en" sz="2711" b="1">
                <a:solidFill>
                  <a:srgbClr val="FFFFFF"/>
                </a:solidFill>
              </a:rPr>
              <a:t>Funding for on-the-job training</a:t>
            </a:r>
            <a:endParaRPr sz="2711" b="1">
              <a:solidFill>
                <a:srgbClr val="FFFFFF"/>
              </a:solidFill>
            </a:endParaRPr>
          </a:p>
        </p:txBody>
      </p:sp>
      <p:grpSp>
        <p:nvGrpSpPr>
          <p:cNvPr id="222" name="Google Shape;222;p26"/>
          <p:cNvGrpSpPr/>
          <p:nvPr/>
        </p:nvGrpSpPr>
        <p:grpSpPr>
          <a:xfrm>
            <a:off x="4619814" y="1242251"/>
            <a:ext cx="4288208" cy="3507901"/>
            <a:chOff x="1695542" y="1283055"/>
            <a:chExt cx="4288208" cy="3507901"/>
          </a:xfrm>
        </p:grpSpPr>
        <p:pic>
          <p:nvPicPr>
            <p:cNvPr id="223" name="Google Shape;223;p26" title="alec.jpg"/>
            <p:cNvPicPr preferRelativeResize="0"/>
            <p:nvPr/>
          </p:nvPicPr>
          <p:blipFill rotWithShape="1">
            <a:blip r:embed="rId3">
              <a:alphaModFix/>
            </a:blip>
            <a:srcRect l="8594" r="9866"/>
            <a:stretch/>
          </p:blipFill>
          <p:spPr>
            <a:xfrm flipH="1">
              <a:off x="1695542" y="1283055"/>
              <a:ext cx="2201282" cy="3507901"/>
            </a:xfrm>
            <a:prstGeom prst="rect">
              <a:avLst/>
            </a:prstGeom>
            <a:noFill/>
            <a:ln>
              <a:noFill/>
            </a:ln>
          </p:spPr>
        </p:pic>
        <p:sp>
          <p:nvSpPr>
            <p:cNvPr id="224" name="Google Shape;224;p26"/>
            <p:cNvSpPr/>
            <p:nvPr/>
          </p:nvSpPr>
          <p:spPr>
            <a:xfrm>
              <a:off x="3690849" y="1283055"/>
              <a:ext cx="2292900" cy="3507900"/>
            </a:xfrm>
            <a:prstGeom prst="wedgeRectCallout">
              <a:avLst>
                <a:gd name="adj1" fmla="val -58669"/>
                <a:gd name="adj2" fmla="val -19881"/>
              </a:avLst>
            </a:prstGeom>
            <a:solidFill>
              <a:schemeClr val="accent6"/>
            </a:solidFill>
            <a:ln>
              <a:noFill/>
            </a:ln>
          </p:spPr>
          <p:txBody>
            <a:bodyPr spcFirstLastPara="1" wrap="square" lIns="91450" tIns="91450" rIns="91450" bIns="91450" anchor="ctr" anchorCtr="0">
              <a:noAutofit/>
            </a:bodyPr>
            <a:lstStyle/>
            <a:p>
              <a:pPr marL="0" lvl="0" indent="0" algn="ctr" rtl="0">
                <a:spcBef>
                  <a:spcPts val="0"/>
                </a:spcBef>
                <a:spcAft>
                  <a:spcPts val="0"/>
                </a:spcAft>
                <a:buNone/>
              </a:pPr>
              <a:endParaRPr sz="1400"/>
            </a:p>
          </p:txBody>
        </p:sp>
        <p:sp>
          <p:nvSpPr>
            <p:cNvPr id="225" name="Google Shape;225;p26"/>
            <p:cNvSpPr txBox="1"/>
            <p:nvPr/>
          </p:nvSpPr>
          <p:spPr>
            <a:xfrm>
              <a:off x="3979193" y="1480598"/>
              <a:ext cx="1821900" cy="3112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b="1">
                  <a:solidFill>
                    <a:schemeClr val="lt1"/>
                  </a:solidFill>
                  <a:latin typeface="Proxima Nova"/>
                  <a:ea typeface="Proxima Nova"/>
                  <a:cs typeface="Proxima Nova"/>
                  <a:sym typeface="Proxima Nova"/>
                </a:rPr>
                <a:t>Alec, an Army Veteran, was eligible for On-the-Job Training through Putting Young Kentuckians to Work. He now works for Paschall Truck Lines in Murray, Kentucky where he assists drivers with problems they encounter on the road.</a:t>
              </a:r>
              <a:endParaRPr b="1">
                <a:solidFill>
                  <a:schemeClr val="lt1"/>
                </a:solidFill>
                <a:latin typeface="Proxima Nova"/>
                <a:ea typeface="Proxima Nova"/>
                <a:cs typeface="Proxima Nova"/>
                <a:sym typeface="Proxima Nov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Funding under 2024 HB1</a:t>
            </a:r>
            <a:endParaRPr/>
          </a:p>
        </p:txBody>
      </p:sp>
      <p:pic>
        <p:nvPicPr>
          <p:cNvPr id="47" name="Google Shape;47;p9" title="wib w labels.png"/>
          <p:cNvPicPr preferRelativeResize="0"/>
          <p:nvPr/>
        </p:nvPicPr>
        <p:blipFill>
          <a:blip r:embed="rId3">
            <a:alphaModFix/>
          </a:blip>
          <a:stretch>
            <a:fillRect/>
          </a:stretch>
        </p:blipFill>
        <p:spPr>
          <a:xfrm>
            <a:off x="2273100" y="1994325"/>
            <a:ext cx="6870900" cy="3149175"/>
          </a:xfrm>
          <a:prstGeom prst="rect">
            <a:avLst/>
          </a:prstGeom>
          <a:noFill/>
          <a:ln>
            <a:noFill/>
          </a:ln>
        </p:spPr>
      </p:pic>
      <p:sp>
        <p:nvSpPr>
          <p:cNvPr id="48" name="Google Shape;48;p9"/>
          <p:cNvSpPr txBox="1">
            <a:spLocks noGrp="1"/>
          </p:cNvSpPr>
          <p:nvPr>
            <p:ph type="body" idx="1"/>
          </p:nvPr>
        </p:nvSpPr>
        <p:spPr>
          <a:xfrm>
            <a:off x="991067" y="1271957"/>
            <a:ext cx="7811100" cy="2709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General assembly invested general funds in the state’s 10 local Workforce Development Boards for the first time under HB1 in 2024</a:t>
            </a:r>
            <a:endParaRPr/>
          </a:p>
          <a:p>
            <a:pPr marL="457200" lvl="0" indent="-361950" algn="l" rtl="0">
              <a:spcBef>
                <a:spcPts val="800"/>
              </a:spcBef>
              <a:spcAft>
                <a:spcPts val="0"/>
              </a:spcAft>
              <a:buSzPts val="2100"/>
              <a:buChar char="•"/>
            </a:pPr>
            <a:r>
              <a:rPr lang="en"/>
              <a:t>$10 million a year for two years</a:t>
            </a: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Putting Young Kentuckians to Work</a:t>
            </a:r>
            <a:endParaRPr/>
          </a:p>
        </p:txBody>
      </p:sp>
      <p:sp>
        <p:nvSpPr>
          <p:cNvPr id="54" name="Google Shape;54;p10"/>
          <p:cNvSpPr txBox="1">
            <a:spLocks noGrp="1"/>
          </p:cNvSpPr>
          <p:nvPr>
            <p:ph type="body" idx="1"/>
          </p:nvPr>
        </p:nvSpPr>
        <p:spPr>
          <a:xfrm>
            <a:off x="1037500" y="1221000"/>
            <a:ext cx="7811100" cy="3600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Funding provided an opportunity for local boards to:</a:t>
            </a:r>
            <a:endParaRPr/>
          </a:p>
          <a:p>
            <a:pPr marL="457200" lvl="0" indent="-361950" algn="l" rtl="0">
              <a:spcBef>
                <a:spcPts val="800"/>
              </a:spcBef>
              <a:spcAft>
                <a:spcPts val="0"/>
              </a:spcAft>
              <a:buSzPts val="2100"/>
              <a:buAutoNum type="arabicPeriod"/>
            </a:pPr>
            <a:r>
              <a:rPr lang="en"/>
              <a:t>Expand capacity to serve disconnected youth– 16-24 year-olds not enrolled in school and not working</a:t>
            </a:r>
            <a:endParaRPr/>
          </a:p>
          <a:p>
            <a:pPr marL="457200" lvl="0" indent="-361950" algn="l" rtl="0">
              <a:spcBef>
                <a:spcPts val="1000"/>
              </a:spcBef>
              <a:spcAft>
                <a:spcPts val="0"/>
              </a:spcAft>
              <a:buSzPts val="2100"/>
              <a:buAutoNum type="arabicPeriod"/>
            </a:pPr>
            <a:r>
              <a:rPr lang="en"/>
              <a:t>Invest in high school seniors without a postsecondary plan that puts them on a path to stable employment</a:t>
            </a:r>
            <a:endParaRPr/>
          </a:p>
          <a:p>
            <a:pPr marL="0" lvl="0" indent="0" algn="l" rtl="0">
              <a:spcBef>
                <a:spcPts val="800"/>
              </a:spcBef>
              <a:spcAft>
                <a:spcPts val="0"/>
              </a:spcAft>
              <a:buNone/>
            </a:pPr>
            <a:endParaRPr/>
          </a:p>
          <a:p>
            <a:pPr marL="0" lvl="0" indent="0" algn="l" rtl="0">
              <a:spcBef>
                <a:spcPts val="800"/>
              </a:spcBef>
              <a:spcAft>
                <a:spcPts val="0"/>
              </a:spcAft>
              <a:buNone/>
            </a:pPr>
            <a:r>
              <a:rPr lang="en"/>
              <a:t>Local boards could be flexible in solving workforce challenges in their communities, but the end goal for all areas is Putting Young Kentuckians to Work</a:t>
            </a:r>
            <a:endParaRPr/>
          </a:p>
          <a:p>
            <a:pPr marL="457200" lvl="0" indent="-361950" algn="l" rtl="0">
              <a:spcBef>
                <a:spcPts val="800"/>
              </a:spcBef>
              <a:spcAft>
                <a:spcPts val="0"/>
              </a:spcAft>
              <a:buSzPts val="2100"/>
              <a:buChar char="•"/>
            </a:pPr>
            <a:r>
              <a:rPr lang="en"/>
              <a:t>Goal of 3,604 job placement over two years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1037492" y="0"/>
            <a:ext cx="7870500" cy="112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The need is great</a:t>
            </a:r>
            <a:endParaRPr/>
          </a:p>
        </p:txBody>
      </p:sp>
      <p:sp>
        <p:nvSpPr>
          <p:cNvPr id="60" name="Google Shape;60;p11"/>
          <p:cNvSpPr txBox="1">
            <a:spLocks noGrp="1"/>
          </p:cNvSpPr>
          <p:nvPr>
            <p:ph type="body" idx="1"/>
          </p:nvPr>
        </p:nvSpPr>
        <p:spPr>
          <a:xfrm>
            <a:off x="1014250" y="1123200"/>
            <a:ext cx="7917000" cy="4023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sz="1000"/>
          </a:p>
          <a:p>
            <a:pPr marL="0" lvl="0" indent="0" algn="l" rtl="0">
              <a:spcBef>
                <a:spcPts val="800"/>
              </a:spcBef>
              <a:spcAft>
                <a:spcPts val="0"/>
              </a:spcAft>
              <a:buNone/>
            </a:pPr>
            <a:r>
              <a:rPr lang="en"/>
              <a:t>If not successfully transitioning to stable employment, young people run the risk of becoming </a:t>
            </a:r>
            <a:r>
              <a:rPr lang="en" i="1"/>
              <a:t>disconnected</a:t>
            </a:r>
            <a:endParaRPr i="1"/>
          </a:p>
          <a:p>
            <a:pPr marL="914400" lvl="0" indent="-361950" algn="l" rtl="0">
              <a:spcBef>
                <a:spcPts val="800"/>
              </a:spcBef>
              <a:spcAft>
                <a:spcPts val="0"/>
              </a:spcAft>
              <a:buSzPts val="2100"/>
              <a:buChar char="●"/>
            </a:pPr>
            <a:r>
              <a:rPr lang="en" sz="2000"/>
              <a:t>12% of the state’s young adults were disconnected from work and school in 2023, nearly 64,000 people</a:t>
            </a:r>
            <a:r>
              <a:rPr lang="en"/>
              <a:t> </a:t>
            </a:r>
            <a:r>
              <a:rPr lang="en" sz="1000"/>
              <a:t>(Source: IPUMS)</a:t>
            </a:r>
            <a:endParaRPr sz="1000"/>
          </a:p>
          <a:p>
            <a:pPr marL="0" lvl="0" indent="0" algn="l" rtl="0">
              <a:spcBef>
                <a:spcPts val="800"/>
              </a:spcBef>
              <a:spcAft>
                <a:spcPts val="0"/>
              </a:spcAft>
              <a:buNone/>
            </a:pPr>
            <a:r>
              <a:rPr lang="en"/>
              <a:t>Kentucky’s employers need talent</a:t>
            </a:r>
            <a:endParaRPr/>
          </a:p>
          <a:p>
            <a:pPr marL="914400" lvl="0" indent="-361950" algn="l" rtl="0">
              <a:spcBef>
                <a:spcPts val="800"/>
              </a:spcBef>
              <a:spcAft>
                <a:spcPts val="0"/>
              </a:spcAft>
              <a:buSzPts val="2100"/>
              <a:buChar char="●"/>
            </a:pPr>
            <a:r>
              <a:rPr lang="en" sz="2000"/>
              <a:t>Two-thirds of KY employers said there is not an ample supply of trained workers</a:t>
            </a:r>
            <a:r>
              <a:rPr lang="en"/>
              <a:t> </a:t>
            </a:r>
            <a:r>
              <a:rPr lang="en" sz="1000"/>
              <a:t>(Source: KY Chamber)</a:t>
            </a:r>
            <a:endParaRPr/>
          </a:p>
          <a:p>
            <a:pPr marL="914400" lvl="0" indent="-361950" algn="l" rtl="0">
              <a:spcBef>
                <a:spcPts val="0"/>
              </a:spcBef>
              <a:spcAft>
                <a:spcPts val="0"/>
              </a:spcAft>
              <a:buSzPts val="2100"/>
              <a:buChar char="●"/>
            </a:pPr>
            <a:r>
              <a:rPr lang="en" sz="2000"/>
              <a:t>Employers most frequently cited workforce development as a priority policy issue</a:t>
            </a:r>
            <a:r>
              <a:rPr lang="en"/>
              <a:t> </a:t>
            </a:r>
            <a:r>
              <a:rPr lang="en" sz="1000"/>
              <a:t>(Source: KY Chamber)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211873" y="761370"/>
            <a:ext cx="8731500" cy="6639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Enrollment growth shows a promising pipeline</a:t>
            </a:r>
            <a:endParaRPr/>
          </a:p>
        </p:txBody>
      </p:sp>
      <p:sp>
        <p:nvSpPr>
          <p:cNvPr id="66" name="Google Shape;66;p12"/>
          <p:cNvSpPr txBox="1">
            <a:spLocks noGrp="1"/>
          </p:cNvSpPr>
          <p:nvPr>
            <p:ph type="body" idx="2"/>
          </p:nvPr>
        </p:nvSpPr>
        <p:spPr>
          <a:xfrm>
            <a:off x="5016675" y="1670450"/>
            <a:ext cx="3926700" cy="278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Typical services received after enrollment include:</a:t>
            </a:r>
            <a:endParaRPr/>
          </a:p>
          <a:p>
            <a:pPr marL="457200" lvl="0" indent="-317500" algn="l" rtl="0">
              <a:spcBef>
                <a:spcPts val="800"/>
              </a:spcBef>
              <a:spcAft>
                <a:spcPts val="0"/>
              </a:spcAft>
              <a:buSzPts val="1400"/>
              <a:buChar char="•"/>
            </a:pPr>
            <a:r>
              <a:rPr lang="en"/>
              <a:t>Custom career planning</a:t>
            </a:r>
            <a:endParaRPr/>
          </a:p>
          <a:p>
            <a:pPr marL="457200" lvl="0" indent="-317500" algn="l" rtl="0">
              <a:spcBef>
                <a:spcPts val="0"/>
              </a:spcBef>
              <a:spcAft>
                <a:spcPts val="0"/>
              </a:spcAft>
              <a:buSzPts val="1400"/>
              <a:buChar char="•"/>
            </a:pPr>
            <a:r>
              <a:rPr lang="en"/>
              <a:t>Career/Skills/Interest assessment</a:t>
            </a:r>
            <a:endParaRPr/>
          </a:p>
          <a:p>
            <a:pPr marL="457200" lvl="0" indent="-317500" algn="l" rtl="0">
              <a:spcBef>
                <a:spcPts val="0"/>
              </a:spcBef>
              <a:spcAft>
                <a:spcPts val="0"/>
              </a:spcAft>
              <a:buSzPts val="1400"/>
              <a:buChar char="•"/>
            </a:pPr>
            <a:r>
              <a:rPr lang="en"/>
              <a:t>Career exploration</a:t>
            </a:r>
            <a:endParaRPr/>
          </a:p>
          <a:p>
            <a:pPr marL="457200" lvl="0" indent="-317500" algn="l" rtl="0">
              <a:spcBef>
                <a:spcPts val="0"/>
              </a:spcBef>
              <a:spcAft>
                <a:spcPts val="0"/>
              </a:spcAft>
              <a:buSzPts val="1400"/>
              <a:buChar char="•"/>
            </a:pPr>
            <a:r>
              <a:rPr lang="en"/>
              <a:t>Labor market information</a:t>
            </a:r>
            <a:endParaRPr/>
          </a:p>
          <a:p>
            <a:pPr marL="457200" lvl="0" indent="-317500" algn="l" rtl="0">
              <a:spcBef>
                <a:spcPts val="0"/>
              </a:spcBef>
              <a:spcAft>
                <a:spcPts val="0"/>
              </a:spcAft>
              <a:buSzPts val="1400"/>
              <a:buChar char="•"/>
            </a:pPr>
            <a:r>
              <a:rPr lang="en"/>
              <a:t>Resume development</a:t>
            </a:r>
            <a:endParaRPr/>
          </a:p>
        </p:txBody>
      </p:sp>
      <p:pic>
        <p:nvPicPr>
          <p:cNvPr id="67" name="Google Shape;67;p12" title="putting young adults to work enrollments 2025-11.png"/>
          <p:cNvPicPr preferRelativeResize="0"/>
          <p:nvPr/>
        </p:nvPicPr>
        <p:blipFill>
          <a:blip r:embed="rId3">
            <a:alphaModFix/>
          </a:blip>
          <a:stretch>
            <a:fillRect/>
          </a:stretch>
        </p:blipFill>
        <p:spPr>
          <a:xfrm>
            <a:off x="232500" y="1791000"/>
            <a:ext cx="4407800" cy="2666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p:nvPr/>
        </p:nvSpPr>
        <p:spPr>
          <a:xfrm>
            <a:off x="336950" y="1650325"/>
            <a:ext cx="4179900" cy="25263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73" name="Google Shape;73;p13"/>
          <p:cNvSpPr txBox="1">
            <a:spLocks noGrp="1"/>
          </p:cNvSpPr>
          <p:nvPr>
            <p:ph type="title"/>
          </p:nvPr>
        </p:nvSpPr>
        <p:spPr>
          <a:xfrm>
            <a:off x="239648" y="744670"/>
            <a:ext cx="8731500" cy="663900"/>
          </a:xfrm>
          <a:prstGeom prst="rect">
            <a:avLst/>
          </a:prstGeom>
        </p:spPr>
        <p:txBody>
          <a:bodyPr spcFirstLastPara="1" wrap="square" lIns="68575" tIns="34275" rIns="68575" bIns="34275" anchor="ctr" anchorCtr="0">
            <a:normAutofit fontScale="90000"/>
          </a:bodyPr>
          <a:lstStyle/>
          <a:p>
            <a:pPr marL="0" lvl="0" indent="0" algn="ctr" rtl="0">
              <a:spcBef>
                <a:spcPts val="0"/>
              </a:spcBef>
              <a:spcAft>
                <a:spcPts val="0"/>
              </a:spcAft>
              <a:buNone/>
            </a:pPr>
            <a:r>
              <a:rPr lang="en"/>
              <a:t>Job placements have increased significantly this FY</a:t>
            </a:r>
            <a:endParaRPr/>
          </a:p>
        </p:txBody>
      </p:sp>
      <p:pic>
        <p:nvPicPr>
          <p:cNvPr id="74" name="Google Shape;74;p13" title="putting young adults to work job placements 2025-11.png"/>
          <p:cNvPicPr preferRelativeResize="0"/>
          <p:nvPr/>
        </p:nvPicPr>
        <p:blipFill>
          <a:blip r:embed="rId3">
            <a:alphaModFix/>
          </a:blip>
          <a:stretch>
            <a:fillRect/>
          </a:stretch>
        </p:blipFill>
        <p:spPr>
          <a:xfrm>
            <a:off x="4597325" y="1650325"/>
            <a:ext cx="4209726" cy="2526301"/>
          </a:xfrm>
          <a:prstGeom prst="rect">
            <a:avLst/>
          </a:prstGeom>
          <a:noFill/>
          <a:ln>
            <a:noFill/>
          </a:ln>
        </p:spPr>
      </p:pic>
      <p:sp>
        <p:nvSpPr>
          <p:cNvPr id="75" name="Google Shape;75;p13"/>
          <p:cNvSpPr/>
          <p:nvPr/>
        </p:nvSpPr>
        <p:spPr>
          <a:xfrm>
            <a:off x="513350" y="1821775"/>
            <a:ext cx="3827100" cy="2183400"/>
          </a:xfrm>
          <a:prstGeom prst="rect">
            <a:avLst/>
          </a:prstGeom>
          <a:solidFill>
            <a:srgbClr val="00329D">
              <a:alpha val="5062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76" name="Google Shape;76;p13"/>
          <p:cNvSpPr txBox="1"/>
          <p:nvPr/>
        </p:nvSpPr>
        <p:spPr>
          <a:xfrm>
            <a:off x="513350" y="3070450"/>
            <a:ext cx="3827100" cy="41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100" b="1">
                <a:solidFill>
                  <a:srgbClr val="F9FBFD"/>
                </a:solidFill>
                <a:latin typeface="Proxima Nova"/>
                <a:ea typeface="Proxima Nova"/>
                <a:cs typeface="Proxima Nova"/>
                <a:sym typeface="Proxima Nova"/>
              </a:rPr>
              <a:t>JOB PLACEMENTS</a:t>
            </a:r>
            <a:endParaRPr sz="3100" b="1">
              <a:solidFill>
                <a:srgbClr val="F9FBFD"/>
              </a:solidFill>
              <a:latin typeface="Proxima Nova"/>
              <a:ea typeface="Proxima Nova"/>
              <a:cs typeface="Proxima Nova"/>
              <a:sym typeface="Proxima Nova"/>
            </a:endParaRPr>
          </a:p>
        </p:txBody>
      </p:sp>
      <p:sp>
        <p:nvSpPr>
          <p:cNvPr id="77" name="Google Shape;77;p13"/>
          <p:cNvSpPr/>
          <p:nvPr/>
        </p:nvSpPr>
        <p:spPr>
          <a:xfrm>
            <a:off x="747838" y="2009134"/>
            <a:ext cx="3358124" cy="1167853"/>
          </a:xfrm>
          <a:prstGeom prst="rect">
            <a:avLst/>
          </a:prstGeom>
        </p:spPr>
        <p:txBody>
          <a:bodyPr>
            <a:prstTxWarp prst="textPlain">
              <a:avLst/>
            </a:prstTxWarp>
          </a:bodyPr>
          <a:lstStyle/>
          <a:p>
            <a:pPr lvl="0" algn="ctr"/>
            <a:r>
              <a:rPr b="1" i="0" dirty="0">
                <a:ln w="28575" cap="flat" cmpd="sng">
                  <a:solidFill>
                    <a:schemeClr val="lt1"/>
                  </a:solidFill>
                  <a:prstDash val="solid"/>
                  <a:round/>
                  <a:headEnd type="none" w="sm" len="sm"/>
                  <a:tailEnd type="none" w="sm" len="sm"/>
                </a:ln>
                <a:solidFill>
                  <a:srgbClr val="00329D"/>
                </a:solidFill>
                <a:latin typeface="Proxima Nova" panose="02000506030000020004" pitchFamily="2" charset="0"/>
              </a:rPr>
              <a:t>1,218</a:t>
            </a:r>
          </a:p>
        </p:txBody>
      </p:sp>
      <p:sp>
        <p:nvSpPr>
          <p:cNvPr id="78" name="Google Shape;78;p13"/>
          <p:cNvSpPr txBox="1"/>
          <p:nvPr/>
        </p:nvSpPr>
        <p:spPr>
          <a:xfrm>
            <a:off x="426025" y="3635600"/>
            <a:ext cx="3827100" cy="28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F9FBFD"/>
                </a:solidFill>
                <a:latin typeface="Proxima Nova"/>
                <a:ea typeface="Proxima Nova"/>
                <a:cs typeface="Proxima Nova"/>
                <a:sym typeface="Proxima Nova"/>
              </a:rPr>
              <a:t>through October 2025</a:t>
            </a:r>
            <a:endParaRPr sz="1000">
              <a:solidFill>
                <a:srgbClr val="F9FBFD"/>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p:nvPr/>
        </p:nvSpPr>
        <p:spPr>
          <a:xfrm>
            <a:off x="141575" y="4372750"/>
            <a:ext cx="825900" cy="204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pic>
        <p:nvPicPr>
          <p:cNvPr id="84" name="Google Shape;84;p14" title="PYKtW map.png"/>
          <p:cNvPicPr preferRelativeResize="0"/>
          <p:nvPr/>
        </p:nvPicPr>
        <p:blipFill>
          <a:blip r:embed="rId3">
            <a:alphaModFix/>
          </a:blip>
          <a:stretch>
            <a:fillRect/>
          </a:stretch>
        </p:blipFill>
        <p:spPr>
          <a:xfrm>
            <a:off x="0" y="575178"/>
            <a:ext cx="9144003" cy="4572040"/>
          </a:xfrm>
          <a:prstGeom prst="rect">
            <a:avLst/>
          </a:prstGeom>
          <a:noFill/>
          <a:ln>
            <a:noFill/>
          </a:ln>
        </p:spPr>
      </p:pic>
      <p:sp>
        <p:nvSpPr>
          <p:cNvPr id="85" name="Google Shape;85;p14"/>
          <p:cNvSpPr txBox="1">
            <a:spLocks noGrp="1"/>
          </p:cNvSpPr>
          <p:nvPr>
            <p:ph type="title"/>
          </p:nvPr>
        </p:nvSpPr>
        <p:spPr>
          <a:xfrm>
            <a:off x="141575" y="717100"/>
            <a:ext cx="3737100" cy="15063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000"/>
              <a:t>Average wage and </a:t>
            </a:r>
            <a:endParaRPr sz="3000"/>
          </a:p>
          <a:p>
            <a:pPr marL="0" lvl="0" indent="0" algn="ctr" rtl="0">
              <a:spcBef>
                <a:spcPts val="0"/>
              </a:spcBef>
              <a:spcAft>
                <a:spcPts val="0"/>
              </a:spcAft>
              <a:buNone/>
            </a:pPr>
            <a:r>
              <a:rPr lang="en" sz="3000"/>
              <a:t>job placements </a:t>
            </a:r>
            <a:endParaRPr sz="3000"/>
          </a:p>
          <a:p>
            <a:pPr marL="0" lvl="0" indent="0" algn="ctr" rtl="0">
              <a:spcBef>
                <a:spcPts val="0"/>
              </a:spcBef>
              <a:spcAft>
                <a:spcPts val="0"/>
              </a:spcAft>
              <a:buNone/>
            </a:pPr>
            <a:r>
              <a:rPr lang="en" sz="3000"/>
              <a:t>by region</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 name="Online Media 1" descr="Putting Young Kentuckians to Work">
            <a:hlinkClick r:id="" action="ppaction://media"/>
            <a:extLst>
              <a:ext uri="{FF2B5EF4-FFF2-40B4-BE49-F238E27FC236}">
                <a16:creationId xmlns:a16="http://schemas.microsoft.com/office/drawing/2014/main" id="{8CD8F576-A01C-1194-2F0A-835488614BFD}"/>
              </a:ext>
            </a:extLst>
          </p:cNvPr>
          <p:cNvPicPr>
            <a:picLocks noRot="1" noChangeAspect="1"/>
          </p:cNvPicPr>
          <p:nvPr>
            <a:videoFile r:link="rId1"/>
          </p:nvPr>
        </p:nvPicPr>
        <p:blipFill>
          <a:blip r:embed="rId4"/>
          <a:stretch>
            <a:fillRect/>
          </a:stretch>
        </p:blipFill>
        <p:spPr>
          <a:xfrm>
            <a:off x="0" y="0"/>
            <a:ext cx="9144000" cy="5166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628650" y="12415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800"/>
              <a:t>Local solutions for local challenges</a:t>
            </a:r>
            <a:endParaRPr sz="3800"/>
          </a:p>
        </p:txBody>
      </p:sp>
      <p:sp>
        <p:nvSpPr>
          <p:cNvPr id="96" name="Google Shape;96;p16"/>
          <p:cNvSpPr txBox="1">
            <a:spLocks noGrp="1"/>
          </p:cNvSpPr>
          <p:nvPr>
            <p:ph type="body" idx="1"/>
          </p:nvPr>
        </p:nvSpPr>
        <p:spPr>
          <a:xfrm>
            <a:off x="628650" y="2422650"/>
            <a:ext cx="7886700" cy="1479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800"/>
              <a:t>Learn how Putting Young Kentuckians to Work is being implemented across the Commonwealth</a:t>
            </a:r>
            <a:endParaRPr/>
          </a:p>
        </p:txBody>
      </p:sp>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632E62"/>
      </a:dk2>
      <a:lt2>
        <a:srgbClr val="EAE5EB"/>
      </a:lt2>
      <a:accent1>
        <a:srgbClr val="5E2B8F"/>
      </a:accent1>
      <a:accent2>
        <a:srgbClr val="CCB9D7"/>
      </a:accent2>
      <a:accent3>
        <a:srgbClr val="75D5FF"/>
      </a:accent3>
      <a:accent4>
        <a:srgbClr val="797979"/>
      </a:accent4>
      <a:accent5>
        <a:srgbClr val="00FA92"/>
      </a:accent5>
      <a:accent6>
        <a:srgbClr val="FF9300"/>
      </a:accent6>
      <a:hlink>
        <a:srgbClr val="5E2B8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1153</Words>
  <Application>Microsoft Office PowerPoint</Application>
  <PresentationFormat>On-screen Show (16:9)</PresentationFormat>
  <Paragraphs>92</Paragraphs>
  <Slides>19</Slides>
  <Notes>19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Bree Serif</vt:lpstr>
      <vt:lpstr>Proxima Nova</vt:lpstr>
      <vt:lpstr>Anton</vt:lpstr>
      <vt:lpstr>Century Gothic</vt:lpstr>
      <vt:lpstr>Arial</vt:lpstr>
      <vt:lpstr>Proxima Nova Extrabold</vt:lpstr>
      <vt:lpstr>Office Theme</vt:lpstr>
      <vt:lpstr>Putting Young Kentuckians to Work</vt:lpstr>
      <vt:lpstr>Funding under 2024 HB1</vt:lpstr>
      <vt:lpstr>Putting Young Kentuckians to Work</vt:lpstr>
      <vt:lpstr>The need is great</vt:lpstr>
      <vt:lpstr>Enrollment growth shows a promising pipeline</vt:lpstr>
      <vt:lpstr>Job placements have increased significantly this FY</vt:lpstr>
      <vt:lpstr>Average wage and  job placements  by region</vt:lpstr>
      <vt:lpstr>PowerPoint Presentation</vt:lpstr>
      <vt:lpstr>Local solutions for local challenges</vt:lpstr>
      <vt:lpstr>Bluegrass</vt:lpstr>
      <vt:lpstr>Cumberlands</vt:lpstr>
      <vt:lpstr>EKCEP</vt:lpstr>
      <vt:lpstr>Green River</vt:lpstr>
      <vt:lpstr>KentuckianaWorks</vt:lpstr>
      <vt:lpstr>Lincoln Trail</vt:lpstr>
      <vt:lpstr>Northern Kentucky</vt:lpstr>
      <vt:lpstr>South Central</vt:lpstr>
      <vt:lpstr>TENCO</vt:lpstr>
      <vt:lpstr>West Kentucky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Young Kentuckians to Work</dc:title>
  <dc:creator>Michael Gritton</dc:creator>
  <cp:lastModifiedBy>Michael Gritton</cp:lastModifiedBy>
  <cp:revision>3</cp:revision>
  <dcterms:modified xsi:type="dcterms:W3CDTF">2025-11-18T19:55:40Z</dcterms:modified>
</cp:coreProperties>
</file>