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 id="2147484070" r:id="rId2"/>
    <p:sldMasterId id="2147484072" r:id="rId3"/>
  </p:sldMasterIdLst>
  <p:notesMasterIdLst>
    <p:notesMasterId r:id="rId22"/>
  </p:notesMasterIdLst>
  <p:handoutMasterIdLst>
    <p:handoutMasterId r:id="rId23"/>
  </p:handoutMasterIdLst>
  <p:sldIdLst>
    <p:sldId id="420" r:id="rId4"/>
    <p:sldId id="426" r:id="rId5"/>
    <p:sldId id="1428" r:id="rId6"/>
    <p:sldId id="409" r:id="rId7"/>
    <p:sldId id="411" r:id="rId8"/>
    <p:sldId id="312" r:id="rId9"/>
    <p:sldId id="313" r:id="rId10"/>
    <p:sldId id="314" r:id="rId11"/>
    <p:sldId id="315" r:id="rId12"/>
    <p:sldId id="1420" r:id="rId13"/>
    <p:sldId id="309" r:id="rId14"/>
    <p:sldId id="1429" r:id="rId15"/>
    <p:sldId id="1423" r:id="rId16"/>
    <p:sldId id="433" r:id="rId17"/>
    <p:sldId id="1431" r:id="rId18"/>
    <p:sldId id="1424" r:id="rId19"/>
    <p:sldId id="1425" r:id="rId20"/>
    <p:sldId id="1430" r:id="rId21"/>
  </p:sldIdLst>
  <p:sldSz cx="9144000" cy="6858000" type="letter"/>
  <p:notesSz cx="7023100" cy="9309100"/>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146"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293"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44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586"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5733" algn="l" defTabSz="914293" rtl="0" eaLnBrk="1" latinLnBrk="0" hangingPunct="1">
      <a:defRPr b="1" kern="1200">
        <a:solidFill>
          <a:schemeClr val="tx1"/>
        </a:solidFill>
        <a:latin typeface="Arial" panose="020B0604020202020204" pitchFamily="34" charset="0"/>
        <a:ea typeface="+mn-ea"/>
        <a:cs typeface="+mn-cs"/>
      </a:defRPr>
    </a:lvl6pPr>
    <a:lvl7pPr marL="2742879" algn="l" defTabSz="914293" rtl="0" eaLnBrk="1" latinLnBrk="0" hangingPunct="1">
      <a:defRPr b="1" kern="1200">
        <a:solidFill>
          <a:schemeClr val="tx1"/>
        </a:solidFill>
        <a:latin typeface="Arial" panose="020B0604020202020204" pitchFamily="34" charset="0"/>
        <a:ea typeface="+mn-ea"/>
        <a:cs typeface="+mn-cs"/>
      </a:defRPr>
    </a:lvl7pPr>
    <a:lvl8pPr marL="3200026" algn="l" defTabSz="914293" rtl="0" eaLnBrk="1" latinLnBrk="0" hangingPunct="1">
      <a:defRPr b="1" kern="1200">
        <a:solidFill>
          <a:schemeClr val="tx1"/>
        </a:solidFill>
        <a:latin typeface="Arial" panose="020B0604020202020204" pitchFamily="34" charset="0"/>
        <a:ea typeface="+mn-ea"/>
        <a:cs typeface="+mn-cs"/>
      </a:defRPr>
    </a:lvl8pPr>
    <a:lvl9pPr marL="3657172" algn="l" defTabSz="914293"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06" userDrawn="1">
          <p15:clr>
            <a:srgbClr val="A4A3A4"/>
          </p15:clr>
        </p15:guide>
        <p15:guide id="2" orient="horz" pos="1000" userDrawn="1">
          <p15:clr>
            <a:srgbClr val="A4A3A4"/>
          </p15:clr>
        </p15:guide>
        <p15:guide id="3" pos="2880" userDrawn="1">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8" autoAdjust="0"/>
    <p:restoredTop sz="96286" autoAdjust="0"/>
  </p:normalViewPr>
  <p:slideViewPr>
    <p:cSldViewPr snapToGrid="0">
      <p:cViewPr varScale="1">
        <p:scale>
          <a:sx n="90" d="100"/>
          <a:sy n="90" d="100"/>
        </p:scale>
        <p:origin x="902" y="62"/>
      </p:cViewPr>
      <p:guideLst>
        <p:guide orient="horz" pos="2206"/>
        <p:guide orient="horz" pos="10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2826" y="78"/>
      </p:cViewPr>
      <p:guideLst>
        <p:guide orient="horz" pos="2933"/>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B3435B3-825F-C02C-9657-E62506E740BB}"/>
              </a:ext>
            </a:extLst>
          </p:cNvPr>
          <p:cNvSpPr>
            <a:spLocks noGrp="1" noChangeArrowheads="1"/>
          </p:cNvSpPr>
          <p:nvPr>
            <p:ph type="hdr" sz="quarter"/>
          </p:nvPr>
        </p:nvSpPr>
        <p:spPr bwMode="auto">
          <a:xfrm>
            <a:off x="1" y="0"/>
            <a:ext cx="3042714" cy="464435"/>
          </a:xfrm>
          <a:prstGeom prst="rect">
            <a:avLst/>
          </a:prstGeom>
          <a:noFill/>
          <a:ln w="9525">
            <a:noFill/>
            <a:miter lim="800000"/>
            <a:headEnd/>
            <a:tailEnd/>
          </a:ln>
          <a:effectLst/>
        </p:spPr>
        <p:txBody>
          <a:bodyPr vert="horz" wrap="square" lIns="93384" tIns="46692" rIns="93384" bIns="46692" numCol="1" anchor="t" anchorCtr="0" compatLnSpc="1">
            <a:prstTxWarp prst="textNoShape">
              <a:avLst/>
            </a:prstTxWarp>
          </a:bodyPr>
          <a:lstStyle>
            <a:lvl1pPr defTabSz="934370" eaLnBrk="1" hangingPunct="1">
              <a:defRPr sz="1200" b="0"/>
            </a:lvl1pPr>
          </a:lstStyle>
          <a:p>
            <a:pPr>
              <a:defRPr/>
            </a:pPr>
            <a:endParaRPr lang="en-US"/>
          </a:p>
        </p:txBody>
      </p:sp>
      <p:sp>
        <p:nvSpPr>
          <p:cNvPr id="11267" name="Rectangle 3">
            <a:extLst>
              <a:ext uri="{FF2B5EF4-FFF2-40B4-BE49-F238E27FC236}">
                <a16:creationId xmlns:a16="http://schemas.microsoft.com/office/drawing/2014/main" id="{FF773C62-202A-46E5-E52C-EFD6DD720FAB}"/>
              </a:ext>
            </a:extLst>
          </p:cNvPr>
          <p:cNvSpPr>
            <a:spLocks noGrp="1" noChangeArrowheads="1"/>
          </p:cNvSpPr>
          <p:nvPr>
            <p:ph type="dt" sz="quarter" idx="1"/>
          </p:nvPr>
        </p:nvSpPr>
        <p:spPr bwMode="auto">
          <a:xfrm>
            <a:off x="3980386" y="0"/>
            <a:ext cx="3042714" cy="464435"/>
          </a:xfrm>
          <a:prstGeom prst="rect">
            <a:avLst/>
          </a:prstGeom>
          <a:noFill/>
          <a:ln w="9525">
            <a:noFill/>
            <a:miter lim="800000"/>
            <a:headEnd/>
            <a:tailEnd/>
          </a:ln>
          <a:effectLst/>
        </p:spPr>
        <p:txBody>
          <a:bodyPr vert="horz" wrap="square" lIns="93384" tIns="46692" rIns="93384" bIns="46692" numCol="1" anchor="t" anchorCtr="0" compatLnSpc="1">
            <a:prstTxWarp prst="textNoShape">
              <a:avLst/>
            </a:prstTxWarp>
          </a:bodyPr>
          <a:lstStyle>
            <a:lvl1pPr algn="r" defTabSz="934370" eaLnBrk="1" hangingPunct="1">
              <a:defRPr sz="1200" b="0"/>
            </a:lvl1pPr>
          </a:lstStyle>
          <a:p>
            <a:pPr>
              <a:defRPr/>
            </a:pPr>
            <a:endParaRPr lang="en-US"/>
          </a:p>
        </p:txBody>
      </p:sp>
      <p:sp>
        <p:nvSpPr>
          <p:cNvPr id="11268" name="Rectangle 4">
            <a:extLst>
              <a:ext uri="{FF2B5EF4-FFF2-40B4-BE49-F238E27FC236}">
                <a16:creationId xmlns:a16="http://schemas.microsoft.com/office/drawing/2014/main" id="{1627169C-C16E-FA6E-E3A5-AB5E5F8918E7}"/>
              </a:ext>
            </a:extLst>
          </p:cNvPr>
          <p:cNvSpPr>
            <a:spLocks noGrp="1" noChangeArrowheads="1"/>
          </p:cNvSpPr>
          <p:nvPr>
            <p:ph type="ftr" sz="quarter" idx="2"/>
          </p:nvPr>
        </p:nvSpPr>
        <p:spPr bwMode="auto">
          <a:xfrm>
            <a:off x="1" y="8844667"/>
            <a:ext cx="3042714" cy="464434"/>
          </a:xfrm>
          <a:prstGeom prst="rect">
            <a:avLst/>
          </a:prstGeom>
          <a:noFill/>
          <a:ln w="9525">
            <a:noFill/>
            <a:miter lim="800000"/>
            <a:headEnd/>
            <a:tailEnd/>
          </a:ln>
          <a:effectLst/>
        </p:spPr>
        <p:txBody>
          <a:bodyPr vert="horz" wrap="square" lIns="93384" tIns="46692" rIns="93384" bIns="46692" numCol="1" anchor="b" anchorCtr="0" compatLnSpc="1">
            <a:prstTxWarp prst="textNoShape">
              <a:avLst/>
            </a:prstTxWarp>
          </a:bodyPr>
          <a:lstStyle>
            <a:lvl1pPr defTabSz="934370" eaLnBrk="1" hangingPunct="1">
              <a:defRPr sz="1200" b="0"/>
            </a:lvl1pPr>
          </a:lstStyle>
          <a:p>
            <a:pPr>
              <a:defRPr/>
            </a:pPr>
            <a:endParaRPr lang="en-US"/>
          </a:p>
        </p:txBody>
      </p:sp>
      <p:sp>
        <p:nvSpPr>
          <p:cNvPr id="11269" name="Rectangle 5">
            <a:extLst>
              <a:ext uri="{FF2B5EF4-FFF2-40B4-BE49-F238E27FC236}">
                <a16:creationId xmlns:a16="http://schemas.microsoft.com/office/drawing/2014/main" id="{CC30969A-6B29-C912-4971-120E92EB5FFF}"/>
              </a:ext>
            </a:extLst>
          </p:cNvPr>
          <p:cNvSpPr>
            <a:spLocks noGrp="1" noChangeArrowheads="1"/>
          </p:cNvSpPr>
          <p:nvPr>
            <p:ph type="sldNum" sz="quarter" idx="3"/>
          </p:nvPr>
        </p:nvSpPr>
        <p:spPr bwMode="auto">
          <a:xfrm>
            <a:off x="3980386" y="8844667"/>
            <a:ext cx="3042714" cy="464434"/>
          </a:xfrm>
          <a:prstGeom prst="rect">
            <a:avLst/>
          </a:prstGeom>
          <a:noFill/>
          <a:ln w="9525">
            <a:noFill/>
            <a:miter lim="800000"/>
            <a:headEnd/>
            <a:tailEnd/>
          </a:ln>
          <a:effectLst/>
        </p:spPr>
        <p:txBody>
          <a:bodyPr vert="horz" wrap="square" lIns="93384" tIns="46692" rIns="93384" bIns="46692" numCol="1" anchor="b" anchorCtr="0" compatLnSpc="1">
            <a:prstTxWarp prst="textNoShape">
              <a:avLst/>
            </a:prstTxWarp>
          </a:bodyPr>
          <a:lstStyle>
            <a:lvl1pPr algn="r" defTabSz="933450" eaLnBrk="1" hangingPunct="1">
              <a:defRPr sz="1200" b="0"/>
            </a:lvl1pPr>
          </a:lstStyle>
          <a:p>
            <a:pPr>
              <a:defRPr/>
            </a:pPr>
            <a:fld id="{E10CB576-174B-4E44-A423-E115D88CA150}"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3C46500-7E41-062E-7E09-064E97D67037}"/>
              </a:ext>
            </a:extLst>
          </p:cNvPr>
          <p:cNvSpPr>
            <a:spLocks noGrp="1" noChangeArrowheads="1"/>
          </p:cNvSpPr>
          <p:nvPr>
            <p:ph type="hdr" sz="quarter"/>
          </p:nvPr>
        </p:nvSpPr>
        <p:spPr bwMode="auto">
          <a:xfrm>
            <a:off x="1" y="0"/>
            <a:ext cx="3042714" cy="464435"/>
          </a:xfrm>
          <a:prstGeom prst="rect">
            <a:avLst/>
          </a:prstGeom>
          <a:noFill/>
          <a:ln w="9525">
            <a:noFill/>
            <a:miter lim="800000"/>
            <a:headEnd/>
            <a:tailEnd/>
          </a:ln>
          <a:effectLst/>
        </p:spPr>
        <p:txBody>
          <a:bodyPr vert="horz" wrap="square" lIns="91793" tIns="45896" rIns="91793" bIns="45896" numCol="1" anchor="t" anchorCtr="0" compatLnSpc="1">
            <a:prstTxWarp prst="textNoShape">
              <a:avLst/>
            </a:prstTxWarp>
          </a:bodyPr>
          <a:lstStyle>
            <a:lvl1pPr defTabSz="918092" eaLnBrk="1" hangingPunct="1">
              <a:defRPr sz="1200" b="0"/>
            </a:lvl1pPr>
          </a:lstStyle>
          <a:p>
            <a:pPr>
              <a:defRPr/>
            </a:pPr>
            <a:endParaRPr lang="en-US"/>
          </a:p>
        </p:txBody>
      </p:sp>
      <p:sp>
        <p:nvSpPr>
          <p:cNvPr id="52227" name="Rectangle 3">
            <a:extLst>
              <a:ext uri="{FF2B5EF4-FFF2-40B4-BE49-F238E27FC236}">
                <a16:creationId xmlns:a16="http://schemas.microsoft.com/office/drawing/2014/main" id="{553E7646-E31C-DD25-EF61-25044C3D2B27}"/>
              </a:ext>
            </a:extLst>
          </p:cNvPr>
          <p:cNvSpPr>
            <a:spLocks noGrp="1" noChangeArrowheads="1"/>
          </p:cNvSpPr>
          <p:nvPr>
            <p:ph type="dt" idx="1"/>
          </p:nvPr>
        </p:nvSpPr>
        <p:spPr bwMode="auto">
          <a:xfrm>
            <a:off x="3978814" y="0"/>
            <a:ext cx="3042714" cy="464435"/>
          </a:xfrm>
          <a:prstGeom prst="rect">
            <a:avLst/>
          </a:prstGeom>
          <a:noFill/>
          <a:ln w="9525">
            <a:noFill/>
            <a:miter lim="800000"/>
            <a:headEnd/>
            <a:tailEnd/>
          </a:ln>
          <a:effectLst/>
        </p:spPr>
        <p:txBody>
          <a:bodyPr vert="horz" wrap="square" lIns="91793" tIns="45896" rIns="91793" bIns="45896" numCol="1" anchor="t" anchorCtr="0" compatLnSpc="1">
            <a:prstTxWarp prst="textNoShape">
              <a:avLst/>
            </a:prstTxWarp>
          </a:bodyPr>
          <a:lstStyle>
            <a:lvl1pPr algn="r" defTabSz="918092" eaLnBrk="1" hangingPunct="1">
              <a:defRPr sz="1200" b="0"/>
            </a:lvl1pPr>
          </a:lstStyle>
          <a:p>
            <a:pPr>
              <a:defRPr/>
            </a:pPr>
            <a:endParaRPr lang="en-US"/>
          </a:p>
        </p:txBody>
      </p:sp>
      <p:sp>
        <p:nvSpPr>
          <p:cNvPr id="17412" name="Rectangle 4">
            <a:extLst>
              <a:ext uri="{FF2B5EF4-FFF2-40B4-BE49-F238E27FC236}">
                <a16:creationId xmlns:a16="http://schemas.microsoft.com/office/drawing/2014/main" id="{5B472737-BD0C-6CD4-7BB3-E7B1D8416C2F}"/>
              </a:ext>
            </a:extLst>
          </p:cNvPr>
          <p:cNvSpPr>
            <a:spLocks noGrp="1" noRot="1" noChangeAspect="1" noChangeArrowheads="1" noTextEdit="1"/>
          </p:cNvSpPr>
          <p:nvPr>
            <p:ph type="sldImg" idx="2"/>
          </p:nvPr>
        </p:nvSpPr>
        <p:spPr bwMode="auto">
          <a:xfrm>
            <a:off x="1187450" y="701675"/>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9" name="Rectangle 5">
            <a:extLst>
              <a:ext uri="{FF2B5EF4-FFF2-40B4-BE49-F238E27FC236}">
                <a16:creationId xmlns:a16="http://schemas.microsoft.com/office/drawing/2014/main" id="{2CE211BB-A61D-A4BC-66B3-B47265D706AF}"/>
              </a:ext>
            </a:extLst>
          </p:cNvPr>
          <p:cNvSpPr>
            <a:spLocks noGrp="1" noChangeArrowheads="1"/>
          </p:cNvSpPr>
          <p:nvPr>
            <p:ph type="body" sz="quarter" idx="3"/>
          </p:nvPr>
        </p:nvSpPr>
        <p:spPr bwMode="auto">
          <a:xfrm>
            <a:off x="701681" y="4421483"/>
            <a:ext cx="5619739" cy="4186713"/>
          </a:xfrm>
          <a:prstGeom prst="rect">
            <a:avLst/>
          </a:prstGeom>
          <a:noFill/>
          <a:ln w="9525">
            <a:noFill/>
            <a:miter lim="800000"/>
            <a:headEnd/>
            <a:tailEnd/>
          </a:ln>
          <a:effectLst/>
        </p:spPr>
        <p:txBody>
          <a:bodyPr vert="horz" wrap="square" lIns="91793" tIns="45896" rIns="91793" bIns="4589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2230" name="Rectangle 6">
            <a:extLst>
              <a:ext uri="{FF2B5EF4-FFF2-40B4-BE49-F238E27FC236}">
                <a16:creationId xmlns:a16="http://schemas.microsoft.com/office/drawing/2014/main" id="{E81BE3A1-AD73-A095-39C4-E671C5315CC2}"/>
              </a:ext>
            </a:extLst>
          </p:cNvPr>
          <p:cNvSpPr>
            <a:spLocks noGrp="1" noChangeArrowheads="1"/>
          </p:cNvSpPr>
          <p:nvPr>
            <p:ph type="ftr" sz="quarter" idx="4"/>
          </p:nvPr>
        </p:nvSpPr>
        <p:spPr bwMode="auto">
          <a:xfrm>
            <a:off x="1" y="8844666"/>
            <a:ext cx="3042714" cy="462733"/>
          </a:xfrm>
          <a:prstGeom prst="rect">
            <a:avLst/>
          </a:prstGeom>
          <a:noFill/>
          <a:ln w="9525">
            <a:noFill/>
            <a:miter lim="800000"/>
            <a:headEnd/>
            <a:tailEnd/>
          </a:ln>
          <a:effectLst/>
        </p:spPr>
        <p:txBody>
          <a:bodyPr vert="horz" wrap="square" lIns="91793" tIns="45896" rIns="91793" bIns="45896" numCol="1" anchor="b" anchorCtr="0" compatLnSpc="1">
            <a:prstTxWarp prst="textNoShape">
              <a:avLst/>
            </a:prstTxWarp>
          </a:bodyPr>
          <a:lstStyle>
            <a:lvl1pPr defTabSz="918092" eaLnBrk="1" hangingPunct="1">
              <a:defRPr sz="1200" b="0"/>
            </a:lvl1pPr>
          </a:lstStyle>
          <a:p>
            <a:pPr>
              <a:defRPr/>
            </a:pPr>
            <a:endParaRPr lang="en-US"/>
          </a:p>
        </p:txBody>
      </p:sp>
      <p:sp>
        <p:nvSpPr>
          <p:cNvPr id="52231" name="Rectangle 7">
            <a:extLst>
              <a:ext uri="{FF2B5EF4-FFF2-40B4-BE49-F238E27FC236}">
                <a16:creationId xmlns:a16="http://schemas.microsoft.com/office/drawing/2014/main" id="{63F0DB8F-B622-E42B-D545-3942F89DD0D9}"/>
              </a:ext>
            </a:extLst>
          </p:cNvPr>
          <p:cNvSpPr>
            <a:spLocks noGrp="1" noChangeArrowheads="1"/>
          </p:cNvSpPr>
          <p:nvPr>
            <p:ph type="sldNum" sz="quarter" idx="5"/>
          </p:nvPr>
        </p:nvSpPr>
        <p:spPr bwMode="auto">
          <a:xfrm>
            <a:off x="3978814" y="8844666"/>
            <a:ext cx="3042714" cy="462733"/>
          </a:xfrm>
          <a:prstGeom prst="rect">
            <a:avLst/>
          </a:prstGeom>
          <a:noFill/>
          <a:ln w="9525">
            <a:noFill/>
            <a:miter lim="800000"/>
            <a:headEnd/>
            <a:tailEnd/>
          </a:ln>
          <a:effectLst/>
        </p:spPr>
        <p:txBody>
          <a:bodyPr vert="horz" wrap="square" lIns="91793" tIns="45896" rIns="91793" bIns="45896" numCol="1" anchor="b" anchorCtr="0" compatLnSpc="1">
            <a:prstTxWarp prst="textNoShape">
              <a:avLst/>
            </a:prstTxWarp>
          </a:bodyPr>
          <a:lstStyle>
            <a:lvl1pPr algn="r" defTabSz="917575" eaLnBrk="1" hangingPunct="1">
              <a:defRPr sz="1200" b="0"/>
            </a:lvl1pPr>
          </a:lstStyle>
          <a:p>
            <a:pPr>
              <a:defRPr/>
            </a:pPr>
            <a:fld id="{F6E2F150-F422-3847-AD6F-A428235F410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146"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293"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44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586"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1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jpeg"/><Relationship Id="rId2" Type="http://schemas.openxmlformats.org/officeDocument/2006/relationships/image" Target="../media/image16.jpg"/><Relationship Id="rId16"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jpeg"/><Relationship Id="rId7" Type="http://schemas.openxmlformats.org/officeDocument/2006/relationships/image" Target="../media/image37.emf"/><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42.svg"/><Relationship Id="rId11" Type="http://schemas.openxmlformats.org/officeDocument/2006/relationships/image" Target="../media/image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4FE97F97-227E-F815-951E-E1643DEA820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00826" y="330201"/>
            <a:ext cx="23780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6EAFEB6-A69C-3D74-E6E6-7CE9E1FA58EA}"/>
              </a:ext>
            </a:extLst>
          </p:cNvPr>
          <p:cNvSpPr txBox="1">
            <a:spLocks noChangeArrowheads="1"/>
          </p:cNvSpPr>
          <p:nvPr userDrawn="1"/>
        </p:nvSpPr>
        <p:spPr bwMode="auto">
          <a:xfrm>
            <a:off x="8550276" y="6597651"/>
            <a:ext cx="593725" cy="246221"/>
          </a:xfrm>
          <a:prstGeom prst="rect">
            <a:avLst/>
          </a:prstGeom>
          <a:noFill/>
          <a:ln>
            <a:noFill/>
          </a:ln>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defRPr/>
            </a:pPr>
            <a:fld id="{85849C97-E399-424A-A2DC-5C0285C5ED8B}" type="slidenum">
              <a:rPr lang="en-US" altLang="en-US" sz="1000" b="0" smtClean="0">
                <a:solidFill>
                  <a:schemeClr val="tx1"/>
                </a:solidFill>
                <a:latin typeface="Gotham Book" pitchFamily="2" charset="0"/>
              </a:rPr>
              <a:pPr algn="ctr">
                <a:defRPr/>
              </a:pPr>
              <a:t>‹#›</a:t>
            </a:fld>
            <a:endParaRPr lang="en-US" altLang="en-US" sz="1000" b="0" dirty="0">
              <a:solidFill>
                <a:schemeClr val="tx1"/>
              </a:solidFill>
              <a:latin typeface="Gotham Book" pitchFamily="2" charset="0"/>
            </a:endParaRPr>
          </a:p>
        </p:txBody>
      </p:sp>
      <p:sp>
        <p:nvSpPr>
          <p:cNvPr id="2" name="Title 1"/>
          <p:cNvSpPr>
            <a:spLocks noGrp="1"/>
          </p:cNvSpPr>
          <p:nvPr>
            <p:ph type="ctrTitle"/>
          </p:nvPr>
        </p:nvSpPr>
        <p:spPr>
          <a:xfrm>
            <a:off x="244549" y="180753"/>
            <a:ext cx="6356911" cy="733648"/>
          </a:xfrm>
        </p:spPr>
        <p:txBody>
          <a:bodyPr>
            <a:normAutofit/>
          </a:bodyPr>
          <a:lstStyle>
            <a:lvl1pPr algn="l">
              <a:defRPr sz="3200">
                <a:solidFill>
                  <a:schemeClr val="bg1"/>
                </a:solidFill>
              </a:defRPr>
            </a:lvl1pPr>
          </a:lstStyle>
          <a:p>
            <a:r>
              <a:rPr lang="en-US" dirty="0"/>
              <a:t>Click to edit</a:t>
            </a:r>
          </a:p>
        </p:txBody>
      </p:sp>
      <p:sp>
        <p:nvSpPr>
          <p:cNvPr id="3" name="Subtitle 2"/>
          <p:cNvSpPr>
            <a:spLocks noGrp="1"/>
          </p:cNvSpPr>
          <p:nvPr>
            <p:ph type="subTitle" idx="1"/>
          </p:nvPr>
        </p:nvSpPr>
        <p:spPr>
          <a:xfrm>
            <a:off x="244550" y="1371600"/>
            <a:ext cx="8664501" cy="5061098"/>
          </a:xfrm>
        </p:spPr>
        <p:txBody>
          <a:bodyPr/>
          <a:lstStyle>
            <a:lvl1pPr marL="0" indent="0" algn="l">
              <a:buNone/>
              <a:defRPr>
                <a:solidFill>
                  <a:schemeClr val="tx1">
                    <a:lumMod val="50000"/>
                    <a:lumOff val="50000"/>
                  </a:schemeClr>
                </a:solidFill>
              </a:defRPr>
            </a:lvl1pPr>
            <a:lvl2pPr marL="457205" indent="0" algn="ctr">
              <a:buNone/>
              <a:defRPr>
                <a:solidFill>
                  <a:schemeClr val="tx1">
                    <a:tint val="75000"/>
                  </a:schemeClr>
                </a:solidFill>
              </a:defRPr>
            </a:lvl2pPr>
            <a:lvl3pPr marL="914409" indent="0" algn="ctr">
              <a:buNone/>
              <a:defRPr>
                <a:solidFill>
                  <a:schemeClr val="tx1">
                    <a:tint val="75000"/>
                  </a:schemeClr>
                </a:solidFill>
              </a:defRPr>
            </a:lvl3pPr>
            <a:lvl4pPr marL="1371614" indent="0" algn="ctr">
              <a:buNone/>
              <a:defRPr>
                <a:solidFill>
                  <a:schemeClr val="tx1">
                    <a:tint val="75000"/>
                  </a:schemeClr>
                </a:solidFill>
              </a:defRPr>
            </a:lvl4pPr>
            <a:lvl5pPr marL="1828818" indent="0" algn="ctr">
              <a:buNone/>
              <a:defRPr>
                <a:solidFill>
                  <a:schemeClr val="tx1">
                    <a:tint val="75000"/>
                  </a:schemeClr>
                </a:solidFill>
              </a:defRPr>
            </a:lvl5pPr>
            <a:lvl6pPr marL="2286023" indent="0" algn="ctr">
              <a:buNone/>
              <a:defRPr>
                <a:solidFill>
                  <a:schemeClr val="tx1">
                    <a:tint val="75000"/>
                  </a:schemeClr>
                </a:solidFill>
              </a:defRPr>
            </a:lvl6pPr>
            <a:lvl7pPr marL="2743227" indent="0" algn="ctr">
              <a:buNone/>
              <a:defRPr>
                <a:solidFill>
                  <a:schemeClr val="tx1">
                    <a:tint val="75000"/>
                  </a:schemeClr>
                </a:solidFill>
              </a:defRPr>
            </a:lvl7pPr>
            <a:lvl8pPr marL="3200432" indent="0" algn="ctr">
              <a:buNone/>
              <a:defRPr>
                <a:solidFill>
                  <a:schemeClr val="tx1">
                    <a:tint val="75000"/>
                  </a:schemeClr>
                </a:solidFill>
              </a:defRPr>
            </a:lvl8pPr>
            <a:lvl9pPr marL="365763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37789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Solutions">
    <p:spTree>
      <p:nvGrpSpPr>
        <p:cNvPr id="1" name=""/>
        <p:cNvGrpSpPr/>
        <p:nvPr/>
      </p:nvGrpSpPr>
      <p:grpSpPr>
        <a:xfrm>
          <a:off x="0" y="0"/>
          <a:ext cx="0" cy="0"/>
          <a:chOff x="0" y="0"/>
          <a:chExt cx="0" cy="0"/>
        </a:xfrm>
      </p:grpSpPr>
      <p:sp>
        <p:nvSpPr>
          <p:cNvPr id="13" name="Slide Number Placeholder 8">
            <a:extLst>
              <a:ext uri="{FF2B5EF4-FFF2-40B4-BE49-F238E27FC236}">
                <a16:creationId xmlns:a16="http://schemas.microsoft.com/office/drawing/2014/main" id="{FD10DDC2-9E89-B44B-839A-7054D1CDED4B}"/>
              </a:ext>
            </a:extLst>
          </p:cNvPr>
          <p:cNvSpPr txBox="1">
            <a:spLocks/>
          </p:cNvSpPr>
          <p:nvPr userDrawn="1"/>
        </p:nvSpPr>
        <p:spPr>
          <a:xfrm>
            <a:off x="8329367" y="163960"/>
            <a:ext cx="624840" cy="195072"/>
          </a:xfrm>
          <a:prstGeom prst="rect">
            <a:avLst/>
          </a:prstGeom>
        </p:spPr>
        <p:txBody>
          <a:bodyPr vert="horz" lIns="91424" tIns="45712" rIns="91424" bIns="45712" rtlCol="0" anchor="ctr"/>
          <a:lstStyle>
            <a:defPPr>
              <a:defRPr lang="en-US"/>
            </a:defPPr>
            <a:lvl1pPr marL="0" algn="r" defTabSz="914400" rtl="0" eaLnBrk="1" latinLnBrk="0" hangingPunct="1">
              <a:defRPr sz="1100" kern="1200">
                <a:solidFill>
                  <a:schemeClr val="tx1"/>
                </a:solidFill>
                <a:latin typeface="Gotham Boo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FD5434-F838-4DD4-A17B-1CB1A1850DF4}" type="slidenum">
              <a:rPr kumimoji="0" lang="en-US" sz="825" b="0" i="0" u="none" strike="noStrike" kern="1200" cap="none" spc="0" normalizeH="0" baseline="0" noProof="0" smtClean="0">
                <a:ln>
                  <a:noFill/>
                </a:ln>
                <a:solidFill>
                  <a:prstClr val="white"/>
                </a:solidFill>
                <a:effectLst/>
                <a:uLnTx/>
                <a:uFillTx/>
                <a:latin typeface="Gotham Book"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prstClr val="white"/>
              </a:solidFill>
              <a:effectLst/>
              <a:uLnTx/>
              <a:uFillTx/>
              <a:latin typeface="Gotham Book" pitchFamily="2" charset="0"/>
              <a:ea typeface="+mn-ea"/>
              <a:cs typeface="+mn-cs"/>
            </a:endParaRPr>
          </a:p>
        </p:txBody>
      </p:sp>
      <p:grpSp>
        <p:nvGrpSpPr>
          <p:cNvPr id="2" name="Group 1">
            <a:extLst>
              <a:ext uri="{FF2B5EF4-FFF2-40B4-BE49-F238E27FC236}">
                <a16:creationId xmlns:a16="http://schemas.microsoft.com/office/drawing/2014/main" id="{41BD5A87-2717-7868-A4C7-405CEC15387D}"/>
              </a:ext>
            </a:extLst>
          </p:cNvPr>
          <p:cNvGrpSpPr/>
          <p:nvPr userDrawn="1"/>
        </p:nvGrpSpPr>
        <p:grpSpPr>
          <a:xfrm>
            <a:off x="3521932" y="652545"/>
            <a:ext cx="5335630" cy="5505885"/>
            <a:chOff x="4651841" y="652544"/>
            <a:chExt cx="8411441" cy="5122719"/>
          </a:xfrm>
        </p:grpSpPr>
        <p:sp>
          <p:nvSpPr>
            <p:cNvPr id="3" name="Rectangle 2">
              <a:extLst>
                <a:ext uri="{FF2B5EF4-FFF2-40B4-BE49-F238E27FC236}">
                  <a16:creationId xmlns:a16="http://schemas.microsoft.com/office/drawing/2014/main" id="{BB2DDB5A-68C8-4237-AF3A-430342999BFF}"/>
                </a:ext>
              </a:extLst>
            </p:cNvPr>
            <p:cNvSpPr/>
            <p:nvPr/>
          </p:nvSpPr>
          <p:spPr>
            <a:xfrm>
              <a:off x="4651841" y="652544"/>
              <a:ext cx="3958180" cy="2347373"/>
            </a:xfrm>
            <a:prstGeom prst="rect">
              <a:avLst/>
            </a:prstGeom>
            <a:blipFill dpi="0" rotWithShape="1">
              <a:blip r:embed="rId2"/>
              <a:srcRect/>
              <a:tile tx="0" ty="0" sx="25000" sy="25000" flip="none" algn="ctr"/>
            </a:blip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1500" dirty="0">
                  <a:solidFill>
                    <a:schemeClr val="bg1"/>
                  </a:solidFill>
                  <a:effectLst>
                    <a:outerShdw blurRad="50800" dist="38100" dir="2700000" algn="tl" rotWithShape="0">
                      <a:prstClr val="black">
                        <a:alpha val="40000"/>
                      </a:prstClr>
                    </a:outerShdw>
                  </a:effectLst>
                  <a:highlight>
                    <a:srgbClr val="AD0000"/>
                  </a:highlight>
                  <a:latin typeface="Gotham Bold" pitchFamily="2" charset="0"/>
                </a:rPr>
                <a:t>LEADERSHIP AND CULTURE </a:t>
              </a:r>
            </a:p>
          </p:txBody>
        </p:sp>
        <p:sp>
          <p:nvSpPr>
            <p:cNvPr id="4" name="Rectangle 3">
              <a:extLst>
                <a:ext uri="{FF2B5EF4-FFF2-40B4-BE49-F238E27FC236}">
                  <a16:creationId xmlns:a16="http://schemas.microsoft.com/office/drawing/2014/main" id="{06550F08-A53F-EFC3-3013-689B1A783291}"/>
                </a:ext>
              </a:extLst>
            </p:cNvPr>
            <p:cNvSpPr/>
            <p:nvPr/>
          </p:nvSpPr>
          <p:spPr>
            <a:xfrm>
              <a:off x="9105102" y="652544"/>
              <a:ext cx="3958180" cy="2347373"/>
            </a:xfrm>
            <a:prstGeom prst="rect">
              <a:avLst/>
            </a:prstGeom>
            <a:blipFill dpi="0" rotWithShape="1">
              <a:blip r:embed="rId3"/>
              <a:srcRect/>
              <a:tile tx="0" ty="0" sx="25000" sy="25000" flip="none" algn="ctr"/>
            </a:blip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1500" dirty="0">
                  <a:solidFill>
                    <a:schemeClr val="bg1"/>
                  </a:solidFill>
                  <a:effectLst>
                    <a:outerShdw blurRad="50800" dist="38100" dir="2700000" algn="tl" rotWithShape="0">
                      <a:prstClr val="black">
                        <a:alpha val="40000"/>
                      </a:prstClr>
                    </a:outerShdw>
                  </a:effectLst>
                  <a:highlight>
                    <a:srgbClr val="AD0000"/>
                  </a:highlight>
                  <a:latin typeface="Gotham Bold" pitchFamily="2" charset="0"/>
                </a:rPr>
                <a:t>GROWTH AND INNOVATION </a:t>
              </a:r>
            </a:p>
          </p:txBody>
        </p:sp>
        <p:sp>
          <p:nvSpPr>
            <p:cNvPr id="5" name="Rectangle 4">
              <a:extLst>
                <a:ext uri="{FF2B5EF4-FFF2-40B4-BE49-F238E27FC236}">
                  <a16:creationId xmlns:a16="http://schemas.microsoft.com/office/drawing/2014/main" id="{2A2BD989-2E1A-99A9-462E-00EC987A0141}"/>
                </a:ext>
              </a:extLst>
            </p:cNvPr>
            <p:cNvSpPr/>
            <p:nvPr/>
          </p:nvSpPr>
          <p:spPr>
            <a:xfrm>
              <a:off x="4651841" y="3427890"/>
              <a:ext cx="3958180" cy="2347373"/>
            </a:xfrm>
            <a:prstGeom prst="rect">
              <a:avLst/>
            </a:prstGeom>
            <a:blipFill dpi="0" rotWithShape="1">
              <a:blip r:embed="rId4"/>
              <a:srcRect/>
              <a:tile tx="0" ty="0" sx="25000" sy="25000" flip="none" algn="ctr"/>
            </a:blip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1500" dirty="0">
                  <a:solidFill>
                    <a:schemeClr val="bg1"/>
                  </a:solidFill>
                  <a:effectLst>
                    <a:outerShdw blurRad="50800" dist="38100" dir="2700000" algn="tl" rotWithShape="0">
                      <a:prstClr val="black">
                        <a:alpha val="40000"/>
                      </a:prstClr>
                    </a:outerShdw>
                  </a:effectLst>
                  <a:highlight>
                    <a:srgbClr val="AD0000"/>
                  </a:highlight>
                  <a:latin typeface="Gotham Bold" pitchFamily="2" charset="0"/>
                </a:rPr>
                <a:t>OPERATIONS AND EFFICIENCY</a:t>
              </a:r>
            </a:p>
          </p:txBody>
        </p:sp>
        <p:sp>
          <p:nvSpPr>
            <p:cNvPr id="6" name="Rectangle 5">
              <a:extLst>
                <a:ext uri="{FF2B5EF4-FFF2-40B4-BE49-F238E27FC236}">
                  <a16:creationId xmlns:a16="http://schemas.microsoft.com/office/drawing/2014/main" id="{7E50861D-4A17-1F77-DB2A-A5C7EBD99206}"/>
                </a:ext>
              </a:extLst>
            </p:cNvPr>
            <p:cNvSpPr/>
            <p:nvPr/>
          </p:nvSpPr>
          <p:spPr>
            <a:xfrm>
              <a:off x="9105102" y="3427890"/>
              <a:ext cx="3958180" cy="2347373"/>
            </a:xfrm>
            <a:prstGeom prst="rect">
              <a:avLst/>
            </a:prstGeom>
            <a:blipFill dpi="0" rotWithShape="1">
              <a:blip r:embed="rId5"/>
              <a:srcRect/>
              <a:tile tx="0" ty="0" sx="25000" sy="25000" flip="none" algn="ctr"/>
            </a:blip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1500" dirty="0">
                  <a:solidFill>
                    <a:schemeClr val="bg1"/>
                  </a:solidFill>
                  <a:effectLst>
                    <a:outerShdw blurRad="50800" dist="38100" dir="2700000" algn="tl" rotWithShape="0">
                      <a:prstClr val="black">
                        <a:alpha val="40000"/>
                      </a:prstClr>
                    </a:outerShdw>
                  </a:effectLst>
                  <a:highlight>
                    <a:srgbClr val="AD0000"/>
                  </a:highlight>
                  <a:latin typeface="Gotham Bold" pitchFamily="2" charset="0"/>
                </a:rPr>
                <a:t>AUTOMATION TECHNOLOGIES</a:t>
              </a:r>
            </a:p>
          </p:txBody>
        </p:sp>
      </p:grpSp>
      <p:sp>
        <p:nvSpPr>
          <p:cNvPr id="8" name="TextBox 7">
            <a:extLst>
              <a:ext uri="{FF2B5EF4-FFF2-40B4-BE49-F238E27FC236}">
                <a16:creationId xmlns:a16="http://schemas.microsoft.com/office/drawing/2014/main" id="{57208575-A7B1-20CF-1500-3F1614E9E77A}"/>
              </a:ext>
            </a:extLst>
          </p:cNvPr>
          <p:cNvSpPr txBox="1"/>
          <p:nvPr userDrawn="1"/>
        </p:nvSpPr>
        <p:spPr>
          <a:xfrm>
            <a:off x="1" y="1826232"/>
            <a:ext cx="3207887" cy="3205537"/>
          </a:xfrm>
          <a:prstGeom prst="rect">
            <a:avLst/>
          </a:prstGeom>
        </p:spPr>
        <p:txBody>
          <a:bodyPr vert="horz" wrap="square" lIns="89154" tIns="45712" rIns="91424" bIns="45712" rtlCol="0" anchor="ctr" anchorCtr="0">
            <a:noAutofit/>
          </a:bodyPr>
          <a:lstStyle/>
          <a:p>
            <a:pPr marL="0" marR="0" indent="0" algn="ctr" defTabSz="914240" rtl="0" eaLnBrk="1" fontAlgn="auto" latinLnBrk="0" hangingPunct="1">
              <a:lnSpc>
                <a:spcPct val="90000"/>
              </a:lnSpc>
              <a:spcBef>
                <a:spcPts val="1200"/>
              </a:spcBef>
              <a:spcAft>
                <a:spcPts val="0"/>
              </a:spcAft>
              <a:buClr>
                <a:srgbClr val="BCB49E"/>
              </a:buClr>
              <a:buSzPct val="90000"/>
              <a:buFontTx/>
              <a:buNone/>
              <a:tabLst/>
            </a:pPr>
            <a:r>
              <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rPr>
              <a:t>We solve manufacturing problems</a:t>
            </a:r>
          </a:p>
        </p:txBody>
      </p:sp>
      <p:pic>
        <p:nvPicPr>
          <p:cNvPr id="7" name="Picture 6">
            <a:extLst>
              <a:ext uri="{FF2B5EF4-FFF2-40B4-BE49-F238E27FC236}">
                <a16:creationId xmlns:a16="http://schemas.microsoft.com/office/drawing/2014/main" id="{DA37F0E5-B927-0C7D-D40A-AF40658076F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5458" y="359033"/>
            <a:ext cx="1719209" cy="269343"/>
          </a:xfrm>
          <a:prstGeom prst="rect">
            <a:avLst/>
          </a:prstGeom>
        </p:spPr>
      </p:pic>
    </p:spTree>
    <p:extLst>
      <p:ext uri="{BB962C8B-B14F-4D97-AF65-F5344CB8AC3E}">
        <p14:creationId xmlns:p14="http://schemas.microsoft.com/office/powerpoint/2010/main" val="104918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adership and Cultur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4F6AC-6995-E8A8-579A-C64ECAE76B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3897" y="6424698"/>
            <a:ext cx="1719209" cy="269343"/>
          </a:xfrm>
          <a:prstGeom prst="rect">
            <a:avLst/>
          </a:prstGeom>
        </p:spPr>
      </p:pic>
      <p:sp>
        <p:nvSpPr>
          <p:cNvPr id="5" name="Slide Number Placeholder 8">
            <a:extLst>
              <a:ext uri="{FF2B5EF4-FFF2-40B4-BE49-F238E27FC236}">
                <a16:creationId xmlns:a16="http://schemas.microsoft.com/office/drawing/2014/main" id="{E796D88D-D36B-BCB0-E48D-C5B4A2CA3D63}"/>
              </a:ext>
            </a:extLst>
          </p:cNvPr>
          <p:cNvSpPr txBox="1">
            <a:spLocks/>
          </p:cNvSpPr>
          <p:nvPr userDrawn="1"/>
        </p:nvSpPr>
        <p:spPr>
          <a:xfrm>
            <a:off x="8329367" y="163960"/>
            <a:ext cx="624840" cy="195072"/>
          </a:xfrm>
          <a:prstGeom prst="rect">
            <a:avLst/>
          </a:prstGeom>
        </p:spPr>
        <p:txBody>
          <a:bodyPr vert="horz" lIns="91424" tIns="45712" rIns="91424" bIns="45712" rtlCol="0" anchor="ctr"/>
          <a:lstStyle>
            <a:defPPr>
              <a:defRPr lang="en-US"/>
            </a:defPPr>
            <a:lvl1pPr marL="0" algn="r" defTabSz="914400" rtl="0" eaLnBrk="1" latinLnBrk="0" hangingPunct="1">
              <a:defRPr sz="1100" kern="1200">
                <a:solidFill>
                  <a:schemeClr val="tx1"/>
                </a:solidFill>
                <a:latin typeface="Gotham Boo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FD5434-F838-4DD4-A17B-1CB1A1850DF4}" type="slidenum">
              <a:rPr kumimoji="0" lang="en-US" sz="825" b="0" i="0" u="none" strike="noStrike" kern="1200" cap="none" spc="0" normalizeH="0" baseline="0" noProof="0" smtClean="0">
                <a:ln>
                  <a:noFill/>
                </a:ln>
                <a:solidFill>
                  <a:prstClr val="white"/>
                </a:solidFill>
                <a:effectLst/>
                <a:uLnTx/>
                <a:uFillTx/>
                <a:latin typeface="Gotham Book"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prstClr val="white"/>
              </a:solidFill>
              <a:effectLst/>
              <a:uLnTx/>
              <a:uFillTx/>
              <a:latin typeface="Gotham Book" pitchFamily="2" charset="0"/>
              <a:ea typeface="+mn-ea"/>
              <a:cs typeface="+mn-cs"/>
            </a:endParaRPr>
          </a:p>
        </p:txBody>
      </p:sp>
      <p:sp>
        <p:nvSpPr>
          <p:cNvPr id="8" name="TextBox 7">
            <a:extLst>
              <a:ext uri="{FF2B5EF4-FFF2-40B4-BE49-F238E27FC236}">
                <a16:creationId xmlns:a16="http://schemas.microsoft.com/office/drawing/2014/main" id="{E4614F8F-DA92-A290-25A5-0A51B78AC7D5}"/>
              </a:ext>
            </a:extLst>
          </p:cNvPr>
          <p:cNvSpPr txBox="1"/>
          <p:nvPr userDrawn="1"/>
        </p:nvSpPr>
        <p:spPr>
          <a:xfrm>
            <a:off x="108324" y="359033"/>
            <a:ext cx="4463677" cy="936984"/>
          </a:xfrm>
          <a:prstGeom prst="rect">
            <a:avLst/>
          </a:prstGeom>
        </p:spPr>
        <p:txBody>
          <a:bodyPr vert="horz" wrap="square" lIns="89154" tIns="45712" rIns="91424" bIns="45712" rtlCol="0" anchor="b" anchorCtr="0">
            <a:noAutofit/>
          </a:bodyPr>
          <a:lstStyle/>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1500" b="1" i="0" u="none" strike="noStrike" kern="1200" cap="all" spc="0" normalizeH="0" baseline="0" noProof="0" dirty="0">
                <a:ln>
                  <a:noFill/>
                </a:ln>
                <a:solidFill>
                  <a:srgbClr val="AD0000"/>
                </a:solidFill>
                <a:effectLst/>
                <a:uLnTx/>
                <a:uFillTx/>
                <a:latin typeface="Gotham Office" panose="02000000000000000000" pitchFamily="2" charset="0"/>
                <a:ea typeface="+mn-ea"/>
                <a:cs typeface="Arial" panose="020B0604020202020204" pitchFamily="34" charset="0"/>
              </a:rPr>
              <a:t>Solutions:</a:t>
            </a:r>
          </a:p>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rPr>
              <a:t>Leadership and culture</a:t>
            </a:r>
          </a:p>
        </p:txBody>
      </p:sp>
      <p:sp>
        <p:nvSpPr>
          <p:cNvPr id="9" name="TextBox 8">
            <a:extLst>
              <a:ext uri="{FF2B5EF4-FFF2-40B4-BE49-F238E27FC236}">
                <a16:creationId xmlns:a16="http://schemas.microsoft.com/office/drawing/2014/main" id="{F65D9402-419C-1B89-AEF5-2E821FB390CB}"/>
              </a:ext>
            </a:extLst>
          </p:cNvPr>
          <p:cNvSpPr txBox="1"/>
          <p:nvPr userDrawn="1"/>
        </p:nvSpPr>
        <p:spPr>
          <a:xfrm>
            <a:off x="108324" y="1546759"/>
            <a:ext cx="4145457" cy="5067840"/>
          </a:xfrm>
          <a:prstGeom prst="rect">
            <a:avLst/>
          </a:prstGeom>
        </p:spPr>
        <p:txBody>
          <a:bodyPr vert="horz" wrap="square" lIns="89154" tIns="45712" rIns="91424" bIns="45712" rtlCol="0" anchor="t" anchorCtr="0">
            <a:noAutofit/>
          </a:bodyPr>
          <a:lstStyle/>
          <a:p>
            <a:pPr marL="0" indent="0">
              <a:lnSpc>
                <a:spcPct val="100000"/>
              </a:lnSpc>
              <a:buNone/>
              <a:defRPr/>
            </a:pPr>
            <a:r>
              <a:rPr lang="en-US" sz="1200" dirty="0">
                <a:solidFill>
                  <a:schemeClr val="bg1"/>
                </a:solidFill>
                <a:latin typeface="Gotham Book" pitchFamily="2" charset="0"/>
              </a:rPr>
              <a:t>Our </a:t>
            </a:r>
            <a:r>
              <a:rPr lang="en-US" sz="1200" b="1" i="0" dirty="0">
                <a:solidFill>
                  <a:srgbClr val="AD0000"/>
                </a:solidFill>
                <a:latin typeface="Gotham Bold" pitchFamily="2" charset="0"/>
              </a:rPr>
              <a:t>Leadership and Culture </a:t>
            </a:r>
            <a:r>
              <a:rPr lang="en-US" sz="1200" b="1" dirty="0">
                <a:solidFill>
                  <a:schemeClr val="bg1"/>
                </a:solidFill>
                <a:latin typeface="Gotham Book" pitchFamily="2" charset="0"/>
              </a:rPr>
              <a:t>platform </a:t>
            </a:r>
            <a:r>
              <a:rPr lang="en-US" sz="1200" dirty="0">
                <a:solidFill>
                  <a:schemeClr val="bg1"/>
                </a:solidFill>
                <a:latin typeface="Gotham Book" pitchFamily="2" charset="0"/>
              </a:rPr>
              <a:t>focuses on helping leaders lead people to manage processes. Our customized programs provide strategies to fully engage your workforce and develop an internal talent pipeline while supporting recruitment and retention initiatives.</a:t>
            </a:r>
          </a:p>
          <a:p>
            <a:pPr marL="0" indent="0">
              <a:lnSpc>
                <a:spcPct val="100000"/>
              </a:lnSpc>
              <a:buNone/>
              <a:defRPr/>
            </a:pPr>
            <a:endParaRPr lang="en-US" sz="1200" dirty="0">
              <a:solidFill>
                <a:schemeClr val="bg1"/>
              </a:solidFill>
              <a:latin typeface="Gotham Book" pitchFamily="2" charset="0"/>
            </a:endParaRPr>
          </a:p>
          <a:p>
            <a:pPr marL="214313" indent="-214313">
              <a:lnSpc>
                <a:spcPct val="150000"/>
              </a:lnSpc>
              <a:buClr>
                <a:srgbClr val="AD0000"/>
              </a:buClr>
              <a:buFont typeface="Wingdings" pitchFamily="2" charset="2"/>
              <a:buChar char="ü"/>
              <a:defRPr/>
            </a:pPr>
            <a:r>
              <a:rPr lang="en-US" sz="1200" dirty="0">
                <a:solidFill>
                  <a:schemeClr val="bg1"/>
                </a:solidFill>
                <a:latin typeface="Gotham Book" pitchFamily="2" charset="0"/>
              </a:rPr>
              <a:t>Train the Trainer Series: Instructions, Methods</a:t>
            </a:r>
          </a:p>
          <a:p>
            <a:pPr marL="214313" indent="-214313">
              <a:lnSpc>
                <a:spcPct val="150000"/>
              </a:lnSpc>
              <a:buClr>
                <a:srgbClr val="AD0000"/>
              </a:buClr>
              <a:buFont typeface="Wingdings" pitchFamily="2" charset="2"/>
              <a:buChar char="ü"/>
              <a:defRPr/>
            </a:pPr>
            <a:r>
              <a:rPr lang="en-US" sz="1200" dirty="0">
                <a:solidFill>
                  <a:schemeClr val="bg1"/>
                </a:solidFill>
                <a:latin typeface="Gotham Book" pitchFamily="2" charset="0"/>
              </a:rPr>
              <a:t>Safety Culture Relations</a:t>
            </a:r>
          </a:p>
          <a:p>
            <a:pPr marL="214313" indent="-214313">
              <a:lnSpc>
                <a:spcPct val="150000"/>
              </a:lnSpc>
              <a:buClr>
                <a:srgbClr val="AD0000"/>
              </a:buClr>
              <a:buFont typeface="Wingdings" pitchFamily="2" charset="2"/>
              <a:buChar char="ü"/>
              <a:defRPr/>
            </a:pPr>
            <a:r>
              <a:rPr lang="en-US" sz="1200" dirty="0">
                <a:solidFill>
                  <a:schemeClr val="bg1"/>
                </a:solidFill>
                <a:latin typeface="Gotham Book" pitchFamily="2" charset="0"/>
              </a:rPr>
              <a:t>Workforce Culture Assessments/ Coaching</a:t>
            </a:r>
          </a:p>
          <a:p>
            <a:pPr marL="214313" indent="-214313">
              <a:lnSpc>
                <a:spcPct val="150000"/>
              </a:lnSpc>
              <a:buClr>
                <a:srgbClr val="AD0000"/>
              </a:buClr>
              <a:buFont typeface="Wingdings" pitchFamily="2" charset="2"/>
              <a:buChar char="ü"/>
              <a:defRPr/>
            </a:pPr>
            <a:r>
              <a:rPr lang="en-US" sz="1200" dirty="0">
                <a:solidFill>
                  <a:schemeClr val="bg1"/>
                </a:solidFill>
                <a:latin typeface="Gotham Book" pitchFamily="2" charset="0"/>
              </a:rPr>
              <a:t>Administrative Series Performance Assessments and Coaching</a:t>
            </a:r>
          </a:p>
          <a:p>
            <a:pPr marL="214313" indent="-214313">
              <a:lnSpc>
                <a:spcPct val="150000"/>
              </a:lnSpc>
              <a:buClr>
                <a:srgbClr val="AD0000"/>
              </a:buClr>
              <a:buFont typeface="Wingdings" pitchFamily="2" charset="2"/>
              <a:buChar char="ü"/>
              <a:defRPr/>
            </a:pPr>
            <a:r>
              <a:rPr lang="en-US" sz="1200" dirty="0">
                <a:solidFill>
                  <a:schemeClr val="bg1"/>
                </a:solidFill>
                <a:latin typeface="Gotham Book" pitchFamily="2" charset="0"/>
              </a:rPr>
              <a:t>Onboarding/Operator Series</a:t>
            </a:r>
          </a:p>
          <a:p>
            <a:pPr marL="214313" indent="-214313">
              <a:lnSpc>
                <a:spcPct val="150000"/>
              </a:lnSpc>
              <a:buClr>
                <a:srgbClr val="AD0000"/>
              </a:buClr>
              <a:buFont typeface="Wingdings" pitchFamily="2" charset="2"/>
              <a:buChar char="ü"/>
              <a:defRPr/>
            </a:pPr>
            <a:r>
              <a:rPr lang="en-US" sz="1200" dirty="0">
                <a:solidFill>
                  <a:schemeClr val="bg1"/>
                </a:solidFill>
                <a:latin typeface="Gotham Book" pitchFamily="2" charset="0"/>
              </a:rPr>
              <a:t>Maxwell DISC</a:t>
            </a:r>
          </a:p>
          <a:p>
            <a:pPr marL="214313" indent="-214313">
              <a:lnSpc>
                <a:spcPct val="150000"/>
              </a:lnSpc>
              <a:buClr>
                <a:srgbClr val="AD0000"/>
              </a:buClr>
              <a:buFont typeface="Wingdings" pitchFamily="2" charset="2"/>
              <a:buChar char="ü"/>
              <a:defRPr/>
            </a:pPr>
            <a:r>
              <a:rPr lang="en-US" sz="1200" dirty="0">
                <a:solidFill>
                  <a:schemeClr val="bg1"/>
                </a:solidFill>
                <a:latin typeface="Gotham Book" pitchFamily="2" charset="0"/>
              </a:rPr>
              <a:t>Leadership Level I, II, and III</a:t>
            </a:r>
          </a:p>
          <a:p>
            <a:pPr>
              <a:lnSpc>
                <a:spcPct val="150000"/>
              </a:lnSpc>
            </a:pPr>
            <a:endParaRPr lang="en-US" sz="1200" dirty="0">
              <a:latin typeface="Gotham Book" pitchFamily="2" charset="0"/>
            </a:endParaRPr>
          </a:p>
        </p:txBody>
      </p:sp>
    </p:spTree>
    <p:extLst>
      <p:ext uri="{BB962C8B-B14F-4D97-AF65-F5344CB8AC3E}">
        <p14:creationId xmlns:p14="http://schemas.microsoft.com/office/powerpoint/2010/main" val="1253901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utomation Technolog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4F6AC-6995-E8A8-579A-C64ECAE76B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3897" y="6424698"/>
            <a:ext cx="1719209" cy="269343"/>
          </a:xfrm>
          <a:prstGeom prst="rect">
            <a:avLst/>
          </a:prstGeom>
        </p:spPr>
      </p:pic>
      <p:sp>
        <p:nvSpPr>
          <p:cNvPr id="5" name="Slide Number Placeholder 8">
            <a:extLst>
              <a:ext uri="{FF2B5EF4-FFF2-40B4-BE49-F238E27FC236}">
                <a16:creationId xmlns:a16="http://schemas.microsoft.com/office/drawing/2014/main" id="{E796D88D-D36B-BCB0-E48D-C5B4A2CA3D63}"/>
              </a:ext>
            </a:extLst>
          </p:cNvPr>
          <p:cNvSpPr txBox="1">
            <a:spLocks/>
          </p:cNvSpPr>
          <p:nvPr userDrawn="1"/>
        </p:nvSpPr>
        <p:spPr>
          <a:xfrm>
            <a:off x="8329367" y="163960"/>
            <a:ext cx="624840" cy="195072"/>
          </a:xfrm>
          <a:prstGeom prst="rect">
            <a:avLst/>
          </a:prstGeom>
        </p:spPr>
        <p:txBody>
          <a:bodyPr vert="horz" lIns="91424" tIns="45712" rIns="91424" bIns="45712" rtlCol="0" anchor="ctr"/>
          <a:lstStyle>
            <a:defPPr>
              <a:defRPr lang="en-US"/>
            </a:defPPr>
            <a:lvl1pPr marL="0" algn="r" defTabSz="914400" rtl="0" eaLnBrk="1" latinLnBrk="0" hangingPunct="1">
              <a:defRPr sz="1100" kern="1200">
                <a:solidFill>
                  <a:schemeClr val="tx1"/>
                </a:solidFill>
                <a:latin typeface="Gotham Boo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FD5434-F838-4DD4-A17B-1CB1A1850DF4}" type="slidenum">
              <a:rPr kumimoji="0" lang="en-US" sz="825" b="0" i="0" u="none" strike="noStrike" kern="1200" cap="none" spc="0" normalizeH="0" baseline="0" noProof="0" smtClean="0">
                <a:ln>
                  <a:noFill/>
                </a:ln>
                <a:solidFill>
                  <a:prstClr val="white"/>
                </a:solidFill>
                <a:effectLst/>
                <a:uLnTx/>
                <a:uFillTx/>
                <a:latin typeface="Gotham Book"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prstClr val="white"/>
              </a:solidFill>
              <a:effectLst/>
              <a:uLnTx/>
              <a:uFillTx/>
              <a:latin typeface="Gotham Book" pitchFamily="2" charset="0"/>
              <a:ea typeface="+mn-ea"/>
              <a:cs typeface="+mn-cs"/>
            </a:endParaRPr>
          </a:p>
        </p:txBody>
      </p:sp>
      <p:sp>
        <p:nvSpPr>
          <p:cNvPr id="8" name="TextBox 7">
            <a:extLst>
              <a:ext uri="{FF2B5EF4-FFF2-40B4-BE49-F238E27FC236}">
                <a16:creationId xmlns:a16="http://schemas.microsoft.com/office/drawing/2014/main" id="{E4614F8F-DA92-A290-25A5-0A51B78AC7D5}"/>
              </a:ext>
            </a:extLst>
          </p:cNvPr>
          <p:cNvSpPr txBox="1"/>
          <p:nvPr userDrawn="1"/>
        </p:nvSpPr>
        <p:spPr>
          <a:xfrm>
            <a:off x="108324" y="359033"/>
            <a:ext cx="4463677" cy="936984"/>
          </a:xfrm>
          <a:prstGeom prst="rect">
            <a:avLst/>
          </a:prstGeom>
        </p:spPr>
        <p:txBody>
          <a:bodyPr vert="horz" wrap="square" lIns="89154" tIns="45712" rIns="91424" bIns="45712" rtlCol="0" anchor="b" anchorCtr="0">
            <a:noAutofit/>
          </a:bodyPr>
          <a:lstStyle/>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1500" b="1" i="0" u="none" strike="noStrike" kern="1200" cap="all" spc="0" normalizeH="0" baseline="0" noProof="0" dirty="0">
                <a:ln>
                  <a:noFill/>
                </a:ln>
                <a:solidFill>
                  <a:srgbClr val="AD0000"/>
                </a:solidFill>
                <a:effectLst/>
                <a:uLnTx/>
                <a:uFillTx/>
                <a:latin typeface="Gotham Office" panose="02000000000000000000" pitchFamily="2" charset="0"/>
                <a:ea typeface="+mn-ea"/>
                <a:cs typeface="Arial" panose="020B0604020202020204" pitchFamily="34" charset="0"/>
              </a:rPr>
              <a:t>Solutions:</a:t>
            </a:r>
          </a:p>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rPr>
              <a:t>Automation technologies</a:t>
            </a:r>
          </a:p>
        </p:txBody>
      </p:sp>
      <p:sp>
        <p:nvSpPr>
          <p:cNvPr id="9" name="TextBox 8">
            <a:extLst>
              <a:ext uri="{FF2B5EF4-FFF2-40B4-BE49-F238E27FC236}">
                <a16:creationId xmlns:a16="http://schemas.microsoft.com/office/drawing/2014/main" id="{F65D9402-419C-1B89-AEF5-2E821FB390CB}"/>
              </a:ext>
            </a:extLst>
          </p:cNvPr>
          <p:cNvSpPr txBox="1"/>
          <p:nvPr userDrawn="1"/>
        </p:nvSpPr>
        <p:spPr>
          <a:xfrm>
            <a:off x="108324" y="1546759"/>
            <a:ext cx="4145457" cy="5067840"/>
          </a:xfrm>
          <a:prstGeom prst="rect">
            <a:avLst/>
          </a:prstGeom>
        </p:spPr>
        <p:txBody>
          <a:bodyPr vert="horz" wrap="square" lIns="89154" tIns="45712" rIns="91424" bIns="45712" rtlCol="0" anchor="t" anchorCtr="0">
            <a:noAutofit/>
          </a:bodyPr>
          <a:lstStyle/>
          <a:p>
            <a:pPr marL="0" indent="0">
              <a:lnSpc>
                <a:spcPct val="100000"/>
              </a:lnSpc>
              <a:buNone/>
              <a:defRPr/>
            </a:pPr>
            <a:r>
              <a:rPr lang="en-US" sz="1200" dirty="0">
                <a:solidFill>
                  <a:schemeClr val="bg1"/>
                </a:solidFill>
                <a:latin typeface="Gotham Book" pitchFamily="2" charset="0"/>
              </a:rPr>
              <a:t>KY-MEP’s </a:t>
            </a:r>
            <a:r>
              <a:rPr lang="en-US" sz="1200" b="1" i="0" dirty="0">
                <a:solidFill>
                  <a:srgbClr val="AD0000"/>
                </a:solidFill>
                <a:latin typeface="Gotham Bold" pitchFamily="2" charset="0"/>
              </a:rPr>
              <a:t>Automation Technologies </a:t>
            </a:r>
            <a:r>
              <a:rPr lang="en-US" sz="1200" dirty="0">
                <a:solidFill>
                  <a:schemeClr val="bg1"/>
                </a:solidFill>
                <a:latin typeface="Gotham Book" pitchFamily="2" charset="0"/>
              </a:rPr>
              <a:t>suite of solutions helps you integrate 21st Century technologies throughout your operations. We employ assessments, expertise, research, and integration solutions.</a:t>
            </a:r>
          </a:p>
          <a:p>
            <a:pPr marL="0" indent="0">
              <a:lnSpc>
                <a:spcPct val="100000"/>
              </a:lnSpc>
              <a:buNone/>
              <a:defRPr/>
            </a:pPr>
            <a:endParaRPr lang="en-US" sz="1200" dirty="0">
              <a:solidFill>
                <a:schemeClr val="bg1"/>
              </a:solidFill>
              <a:latin typeface="Gotham Book" pitchFamily="2" charset="0"/>
            </a:endParaRPr>
          </a:p>
          <a:p>
            <a:pPr marL="214313" indent="-214313">
              <a:lnSpc>
                <a:spcPct val="150000"/>
              </a:lnSpc>
              <a:buClr>
                <a:srgbClr val="AD0000"/>
              </a:buClr>
              <a:buFont typeface="Wingdings" pitchFamily="2" charset="2"/>
              <a:buChar char="ü"/>
            </a:pPr>
            <a:r>
              <a:rPr lang="en-US" sz="1200" kern="1200" dirty="0">
                <a:solidFill>
                  <a:schemeClr val="bg1"/>
                </a:solidFill>
                <a:latin typeface="Gotham Book" pitchFamily="2" charset="0"/>
                <a:ea typeface="+mn-ea"/>
                <a:cs typeface="+mn-cs"/>
              </a:rPr>
              <a:t>Automation Assessments</a:t>
            </a:r>
          </a:p>
          <a:p>
            <a:pPr marL="214313" indent="-214313">
              <a:lnSpc>
                <a:spcPct val="150000"/>
              </a:lnSpc>
              <a:buClr>
                <a:srgbClr val="AD0000"/>
              </a:buClr>
              <a:buFont typeface="Wingdings" pitchFamily="2" charset="2"/>
              <a:buChar char="ü"/>
            </a:pPr>
            <a:r>
              <a:rPr lang="en-US" sz="1200" kern="1200" dirty="0">
                <a:solidFill>
                  <a:schemeClr val="bg1"/>
                </a:solidFill>
                <a:latin typeface="Gotham Book" pitchFamily="2" charset="0"/>
                <a:ea typeface="+mn-ea"/>
                <a:cs typeface="+mn-cs"/>
              </a:rPr>
              <a:t>Palletizing</a:t>
            </a:r>
          </a:p>
          <a:p>
            <a:pPr marL="214313" indent="-214313">
              <a:lnSpc>
                <a:spcPct val="150000"/>
              </a:lnSpc>
              <a:buClr>
                <a:srgbClr val="AD0000"/>
              </a:buClr>
              <a:buFont typeface="Wingdings" pitchFamily="2" charset="2"/>
              <a:buChar char="ü"/>
            </a:pPr>
            <a:r>
              <a:rPr lang="en-US" sz="1200" kern="1200" dirty="0">
                <a:solidFill>
                  <a:schemeClr val="bg1"/>
                </a:solidFill>
                <a:latin typeface="Gotham Book" pitchFamily="2" charset="0"/>
                <a:ea typeface="+mn-ea"/>
                <a:cs typeface="+mn-cs"/>
              </a:rPr>
              <a:t>Machine Tending</a:t>
            </a:r>
          </a:p>
          <a:p>
            <a:pPr marL="214313" indent="-214313">
              <a:lnSpc>
                <a:spcPct val="150000"/>
              </a:lnSpc>
              <a:buClr>
                <a:srgbClr val="AD0000"/>
              </a:buClr>
              <a:buFont typeface="Wingdings" pitchFamily="2" charset="2"/>
              <a:buChar char="ü"/>
            </a:pPr>
            <a:r>
              <a:rPr lang="en-US" sz="1200" kern="1200" dirty="0">
                <a:solidFill>
                  <a:schemeClr val="bg1"/>
                </a:solidFill>
                <a:latin typeface="Gotham Book" pitchFamily="2" charset="0"/>
                <a:ea typeface="+mn-ea"/>
                <a:cs typeface="+mn-cs"/>
              </a:rPr>
              <a:t>Pick-and-Place</a:t>
            </a:r>
          </a:p>
          <a:p>
            <a:pPr marL="214313" indent="-214313">
              <a:lnSpc>
                <a:spcPct val="150000"/>
              </a:lnSpc>
              <a:buClr>
                <a:srgbClr val="AD0000"/>
              </a:buClr>
              <a:buFont typeface="Wingdings" pitchFamily="2" charset="2"/>
              <a:buChar char="ü"/>
            </a:pPr>
            <a:r>
              <a:rPr lang="en-US" sz="1200" kern="1200" dirty="0">
                <a:solidFill>
                  <a:schemeClr val="bg1"/>
                </a:solidFill>
                <a:latin typeface="Gotham Book" pitchFamily="2" charset="0"/>
                <a:ea typeface="+mn-ea"/>
                <a:cs typeface="+mn-cs"/>
              </a:rPr>
              <a:t>Robotic Programming</a:t>
            </a:r>
          </a:p>
          <a:p>
            <a:pPr marL="214313" indent="-214313">
              <a:lnSpc>
                <a:spcPct val="150000"/>
              </a:lnSpc>
              <a:buClr>
                <a:srgbClr val="AD0000"/>
              </a:buClr>
              <a:buFont typeface="Wingdings" pitchFamily="2" charset="2"/>
              <a:buChar char="ü"/>
            </a:pPr>
            <a:r>
              <a:rPr lang="en-US" sz="1200" kern="1200" dirty="0">
                <a:solidFill>
                  <a:schemeClr val="bg1"/>
                </a:solidFill>
                <a:latin typeface="Gotham Book" pitchFamily="2" charset="0"/>
                <a:ea typeface="+mn-ea"/>
                <a:cs typeface="+mn-cs"/>
              </a:rPr>
              <a:t>Engineering Consultation</a:t>
            </a:r>
            <a:endParaRPr lang="en-US" sz="1200" dirty="0">
              <a:latin typeface="Gotham Book" pitchFamily="2" charset="0"/>
            </a:endParaRPr>
          </a:p>
        </p:txBody>
      </p:sp>
    </p:spTree>
    <p:extLst>
      <p:ext uri="{BB962C8B-B14F-4D97-AF65-F5344CB8AC3E}">
        <p14:creationId xmlns:p14="http://schemas.microsoft.com/office/powerpoint/2010/main" val="939858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and Innovation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4F6AC-6995-E8A8-579A-C64ECAE76B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3897" y="6424698"/>
            <a:ext cx="1719209" cy="269343"/>
          </a:xfrm>
          <a:prstGeom prst="rect">
            <a:avLst/>
          </a:prstGeom>
        </p:spPr>
      </p:pic>
      <p:sp>
        <p:nvSpPr>
          <p:cNvPr id="5" name="Slide Number Placeholder 8">
            <a:extLst>
              <a:ext uri="{FF2B5EF4-FFF2-40B4-BE49-F238E27FC236}">
                <a16:creationId xmlns:a16="http://schemas.microsoft.com/office/drawing/2014/main" id="{E796D88D-D36B-BCB0-E48D-C5B4A2CA3D63}"/>
              </a:ext>
            </a:extLst>
          </p:cNvPr>
          <p:cNvSpPr txBox="1">
            <a:spLocks/>
          </p:cNvSpPr>
          <p:nvPr userDrawn="1"/>
        </p:nvSpPr>
        <p:spPr>
          <a:xfrm>
            <a:off x="8329367" y="163960"/>
            <a:ext cx="624840" cy="195072"/>
          </a:xfrm>
          <a:prstGeom prst="rect">
            <a:avLst/>
          </a:prstGeom>
        </p:spPr>
        <p:txBody>
          <a:bodyPr vert="horz" lIns="91424" tIns="45712" rIns="91424" bIns="45712" rtlCol="0" anchor="ctr"/>
          <a:lstStyle>
            <a:defPPr>
              <a:defRPr lang="en-US"/>
            </a:defPPr>
            <a:lvl1pPr marL="0" algn="r" defTabSz="914400" rtl="0" eaLnBrk="1" latinLnBrk="0" hangingPunct="1">
              <a:defRPr sz="1100" kern="1200">
                <a:solidFill>
                  <a:schemeClr val="tx1"/>
                </a:solidFill>
                <a:latin typeface="Gotham Boo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FD5434-F838-4DD4-A17B-1CB1A1850DF4}" type="slidenum">
              <a:rPr kumimoji="0" lang="en-US" sz="825" b="0" i="0" u="none" strike="noStrike" kern="1200" cap="none" spc="0" normalizeH="0" baseline="0" noProof="0" smtClean="0">
                <a:ln>
                  <a:noFill/>
                </a:ln>
                <a:solidFill>
                  <a:prstClr val="white"/>
                </a:solidFill>
                <a:effectLst/>
                <a:uLnTx/>
                <a:uFillTx/>
                <a:latin typeface="Gotham Book"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prstClr val="white"/>
              </a:solidFill>
              <a:effectLst/>
              <a:uLnTx/>
              <a:uFillTx/>
              <a:latin typeface="Gotham Book" pitchFamily="2" charset="0"/>
              <a:ea typeface="+mn-ea"/>
              <a:cs typeface="+mn-cs"/>
            </a:endParaRPr>
          </a:p>
        </p:txBody>
      </p:sp>
      <p:sp>
        <p:nvSpPr>
          <p:cNvPr id="8" name="TextBox 7">
            <a:extLst>
              <a:ext uri="{FF2B5EF4-FFF2-40B4-BE49-F238E27FC236}">
                <a16:creationId xmlns:a16="http://schemas.microsoft.com/office/drawing/2014/main" id="{E4614F8F-DA92-A290-25A5-0A51B78AC7D5}"/>
              </a:ext>
            </a:extLst>
          </p:cNvPr>
          <p:cNvSpPr txBox="1"/>
          <p:nvPr userDrawn="1"/>
        </p:nvSpPr>
        <p:spPr>
          <a:xfrm>
            <a:off x="108324" y="359033"/>
            <a:ext cx="4463677" cy="936984"/>
          </a:xfrm>
          <a:prstGeom prst="rect">
            <a:avLst/>
          </a:prstGeom>
        </p:spPr>
        <p:txBody>
          <a:bodyPr vert="horz" wrap="square" lIns="89154" tIns="45712" rIns="91424" bIns="45712" rtlCol="0" anchor="b" anchorCtr="0">
            <a:noAutofit/>
          </a:bodyPr>
          <a:lstStyle/>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1500" b="1" i="0" u="none" strike="noStrike" kern="1200" cap="all" spc="0" normalizeH="0" baseline="0" noProof="0" dirty="0">
                <a:ln>
                  <a:noFill/>
                </a:ln>
                <a:solidFill>
                  <a:srgbClr val="AD0000"/>
                </a:solidFill>
                <a:effectLst/>
                <a:uLnTx/>
                <a:uFillTx/>
                <a:latin typeface="Gotham Office" panose="02000000000000000000" pitchFamily="2" charset="0"/>
                <a:ea typeface="+mn-ea"/>
                <a:cs typeface="Arial" panose="020B0604020202020204" pitchFamily="34" charset="0"/>
              </a:rPr>
              <a:t>Solutions:</a:t>
            </a:r>
          </a:p>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rPr>
              <a:t>Growth and innovation</a:t>
            </a:r>
          </a:p>
        </p:txBody>
      </p:sp>
      <p:sp>
        <p:nvSpPr>
          <p:cNvPr id="9" name="TextBox 8">
            <a:extLst>
              <a:ext uri="{FF2B5EF4-FFF2-40B4-BE49-F238E27FC236}">
                <a16:creationId xmlns:a16="http://schemas.microsoft.com/office/drawing/2014/main" id="{F65D9402-419C-1B89-AEF5-2E821FB390CB}"/>
              </a:ext>
            </a:extLst>
          </p:cNvPr>
          <p:cNvSpPr txBox="1"/>
          <p:nvPr userDrawn="1"/>
        </p:nvSpPr>
        <p:spPr>
          <a:xfrm>
            <a:off x="108324" y="1546759"/>
            <a:ext cx="4145457" cy="5067840"/>
          </a:xfrm>
          <a:prstGeom prst="rect">
            <a:avLst/>
          </a:prstGeom>
        </p:spPr>
        <p:txBody>
          <a:bodyPr vert="horz" wrap="square" lIns="89154" tIns="45712" rIns="91424" bIns="45712" rtlCol="0" anchor="t" anchorCtr="0">
            <a:noAutofit/>
          </a:bodyPr>
          <a:lstStyle/>
          <a:p>
            <a:pPr marL="0" indent="0">
              <a:lnSpc>
                <a:spcPct val="100000"/>
              </a:lnSpc>
              <a:buNone/>
              <a:defRPr/>
            </a:pPr>
            <a:r>
              <a:rPr lang="en-US" sz="1200" dirty="0">
                <a:solidFill>
                  <a:schemeClr val="bg1"/>
                </a:solidFill>
                <a:latin typeface="Gotham Book" pitchFamily="2" charset="0"/>
              </a:rPr>
              <a:t>The </a:t>
            </a:r>
            <a:r>
              <a:rPr lang="en-US" sz="1200" b="1" i="0" dirty="0">
                <a:solidFill>
                  <a:srgbClr val="AD0000"/>
                </a:solidFill>
                <a:latin typeface="Gotham Bold" pitchFamily="2" charset="0"/>
              </a:rPr>
              <a:t>Growth and Innovation </a:t>
            </a:r>
            <a:r>
              <a:rPr lang="en-US" sz="1200" dirty="0">
                <a:solidFill>
                  <a:schemeClr val="bg1"/>
                </a:solidFill>
                <a:latin typeface="Gotham Book" pitchFamily="2" charset="0"/>
              </a:rPr>
              <a:t>platform helps companies profitably leverage technology to identify, vet, and commercialize ideas for new revenue streams.</a:t>
            </a:r>
          </a:p>
          <a:p>
            <a:pPr marL="0" indent="0">
              <a:lnSpc>
                <a:spcPct val="100000"/>
              </a:lnSpc>
              <a:buNone/>
              <a:defRPr/>
            </a:pPr>
            <a:endParaRPr lang="en-US" sz="1200" dirty="0">
              <a:solidFill>
                <a:schemeClr val="bg1"/>
              </a:solidFill>
              <a:latin typeface="Gotham Book" pitchFamily="2" charset="0"/>
            </a:endParaRP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Website, Marketing &amp; Branding</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Research &amp; Market Intelligence</a:t>
            </a:r>
          </a:p>
          <a:p>
            <a:pPr marL="214313" indent="-214313">
              <a:lnSpc>
                <a:spcPct val="150000"/>
              </a:lnSpc>
              <a:buClr>
                <a:srgbClr val="AD0000"/>
              </a:buClr>
              <a:buFont typeface="Wingdings" pitchFamily="2" charset="2"/>
              <a:buChar char="ü"/>
              <a:defRPr/>
            </a:pPr>
            <a:r>
              <a:rPr lang="en-US" sz="1200" kern="1200" dirty="0" err="1">
                <a:solidFill>
                  <a:schemeClr val="bg1"/>
                </a:solidFill>
                <a:latin typeface="Gotham Book" pitchFamily="2" charset="0"/>
                <a:ea typeface="+mn-ea"/>
                <a:cs typeface="+mn-cs"/>
              </a:rPr>
              <a:t>ExporTech</a:t>
            </a:r>
            <a:r>
              <a:rPr lang="en-US" sz="1200" kern="1200" dirty="0">
                <a:solidFill>
                  <a:schemeClr val="bg1"/>
                </a:solidFill>
                <a:latin typeface="Gotham Book" pitchFamily="2" charset="0"/>
                <a:ea typeface="+mn-ea"/>
                <a:cs typeface="+mn-cs"/>
              </a:rPr>
              <a:t>™</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Strategy &amp; Business Coaching</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Executive Coaching</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Growth Management System</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Sales Training</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Cybersecurity</a:t>
            </a:r>
          </a:p>
          <a:p>
            <a:pPr>
              <a:lnSpc>
                <a:spcPct val="150000"/>
              </a:lnSpc>
            </a:pPr>
            <a:endParaRPr lang="en-US" sz="1200" dirty="0">
              <a:latin typeface="Gotham Book" pitchFamily="2" charset="0"/>
            </a:endParaRPr>
          </a:p>
        </p:txBody>
      </p:sp>
    </p:spTree>
    <p:extLst>
      <p:ext uri="{BB962C8B-B14F-4D97-AF65-F5344CB8AC3E}">
        <p14:creationId xmlns:p14="http://schemas.microsoft.com/office/powerpoint/2010/main" val="2972384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erations and Efficiency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4F6AC-6995-E8A8-579A-C64ECAE76B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3897" y="6424698"/>
            <a:ext cx="1719209" cy="269343"/>
          </a:xfrm>
          <a:prstGeom prst="rect">
            <a:avLst/>
          </a:prstGeom>
        </p:spPr>
      </p:pic>
      <p:sp>
        <p:nvSpPr>
          <p:cNvPr id="5" name="Slide Number Placeholder 8">
            <a:extLst>
              <a:ext uri="{FF2B5EF4-FFF2-40B4-BE49-F238E27FC236}">
                <a16:creationId xmlns:a16="http://schemas.microsoft.com/office/drawing/2014/main" id="{E796D88D-D36B-BCB0-E48D-C5B4A2CA3D63}"/>
              </a:ext>
            </a:extLst>
          </p:cNvPr>
          <p:cNvSpPr txBox="1">
            <a:spLocks/>
          </p:cNvSpPr>
          <p:nvPr userDrawn="1"/>
        </p:nvSpPr>
        <p:spPr>
          <a:xfrm>
            <a:off x="8329367" y="163960"/>
            <a:ext cx="624840" cy="195072"/>
          </a:xfrm>
          <a:prstGeom prst="rect">
            <a:avLst/>
          </a:prstGeom>
        </p:spPr>
        <p:txBody>
          <a:bodyPr vert="horz" lIns="91424" tIns="45712" rIns="91424" bIns="45712" rtlCol="0" anchor="ctr"/>
          <a:lstStyle>
            <a:defPPr>
              <a:defRPr lang="en-US"/>
            </a:defPPr>
            <a:lvl1pPr marL="0" algn="r" defTabSz="914400" rtl="0" eaLnBrk="1" latinLnBrk="0" hangingPunct="1">
              <a:defRPr sz="1100" kern="1200">
                <a:solidFill>
                  <a:schemeClr val="tx1"/>
                </a:solidFill>
                <a:latin typeface="Gotham Boo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FD5434-F838-4DD4-A17B-1CB1A1850DF4}" type="slidenum">
              <a:rPr kumimoji="0" lang="en-US" sz="825" b="0" i="0" u="none" strike="noStrike" kern="1200" cap="none" spc="0" normalizeH="0" baseline="0" noProof="0" smtClean="0">
                <a:ln>
                  <a:noFill/>
                </a:ln>
                <a:solidFill>
                  <a:prstClr val="white"/>
                </a:solidFill>
                <a:effectLst/>
                <a:uLnTx/>
                <a:uFillTx/>
                <a:latin typeface="Gotham Book"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prstClr val="white"/>
              </a:solidFill>
              <a:effectLst/>
              <a:uLnTx/>
              <a:uFillTx/>
              <a:latin typeface="Gotham Book" pitchFamily="2" charset="0"/>
              <a:ea typeface="+mn-ea"/>
              <a:cs typeface="+mn-cs"/>
            </a:endParaRPr>
          </a:p>
        </p:txBody>
      </p:sp>
      <p:sp>
        <p:nvSpPr>
          <p:cNvPr id="8" name="TextBox 7">
            <a:extLst>
              <a:ext uri="{FF2B5EF4-FFF2-40B4-BE49-F238E27FC236}">
                <a16:creationId xmlns:a16="http://schemas.microsoft.com/office/drawing/2014/main" id="{E4614F8F-DA92-A290-25A5-0A51B78AC7D5}"/>
              </a:ext>
            </a:extLst>
          </p:cNvPr>
          <p:cNvSpPr txBox="1"/>
          <p:nvPr userDrawn="1"/>
        </p:nvSpPr>
        <p:spPr>
          <a:xfrm>
            <a:off x="108324" y="359033"/>
            <a:ext cx="4588105" cy="936984"/>
          </a:xfrm>
          <a:prstGeom prst="rect">
            <a:avLst/>
          </a:prstGeom>
        </p:spPr>
        <p:txBody>
          <a:bodyPr vert="horz" wrap="square" lIns="89154" tIns="45712" rIns="91424" bIns="45712" rtlCol="0" anchor="b" anchorCtr="0">
            <a:noAutofit/>
          </a:bodyPr>
          <a:lstStyle/>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1500" b="1" i="0" u="none" strike="noStrike" kern="1200" cap="all" spc="0" normalizeH="0" baseline="0" noProof="0" dirty="0">
                <a:ln>
                  <a:noFill/>
                </a:ln>
                <a:solidFill>
                  <a:srgbClr val="AD0000"/>
                </a:solidFill>
                <a:effectLst/>
                <a:uLnTx/>
                <a:uFillTx/>
                <a:latin typeface="Gotham Office" panose="02000000000000000000" pitchFamily="2" charset="0"/>
                <a:ea typeface="+mn-ea"/>
                <a:cs typeface="Arial" panose="020B0604020202020204" pitchFamily="34" charset="0"/>
              </a:rPr>
              <a:t>Solutions:</a:t>
            </a:r>
          </a:p>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rPr>
              <a:t>Operations and Efficiency</a:t>
            </a:r>
          </a:p>
        </p:txBody>
      </p:sp>
      <p:sp>
        <p:nvSpPr>
          <p:cNvPr id="9" name="TextBox 8">
            <a:extLst>
              <a:ext uri="{FF2B5EF4-FFF2-40B4-BE49-F238E27FC236}">
                <a16:creationId xmlns:a16="http://schemas.microsoft.com/office/drawing/2014/main" id="{F65D9402-419C-1B89-AEF5-2E821FB390CB}"/>
              </a:ext>
            </a:extLst>
          </p:cNvPr>
          <p:cNvSpPr txBox="1"/>
          <p:nvPr userDrawn="1"/>
        </p:nvSpPr>
        <p:spPr>
          <a:xfrm>
            <a:off x="108324" y="1546759"/>
            <a:ext cx="4145457" cy="5067840"/>
          </a:xfrm>
          <a:prstGeom prst="rect">
            <a:avLst/>
          </a:prstGeom>
        </p:spPr>
        <p:txBody>
          <a:bodyPr vert="horz" wrap="square" lIns="89154" tIns="45712" rIns="91424" bIns="45712" rtlCol="0" anchor="t" anchorCtr="0">
            <a:noAutofit/>
          </a:bodyPr>
          <a:lstStyle/>
          <a:p>
            <a:pPr marL="0" indent="0">
              <a:lnSpc>
                <a:spcPct val="100000"/>
              </a:lnSpc>
              <a:buNone/>
              <a:defRPr/>
            </a:pPr>
            <a:r>
              <a:rPr lang="en-US" sz="1200" dirty="0">
                <a:solidFill>
                  <a:schemeClr val="bg1"/>
                </a:solidFill>
                <a:latin typeface="Gotham Book" pitchFamily="2" charset="0"/>
              </a:rPr>
              <a:t>Our </a:t>
            </a:r>
            <a:r>
              <a:rPr lang="en-US" sz="1200" b="1" i="0" dirty="0">
                <a:solidFill>
                  <a:srgbClr val="AD0000"/>
                </a:solidFill>
                <a:latin typeface="Gotham Bold" pitchFamily="2" charset="0"/>
              </a:rPr>
              <a:t>Operations and Efficiency </a:t>
            </a:r>
            <a:r>
              <a:rPr lang="en-US" sz="1200" dirty="0">
                <a:solidFill>
                  <a:schemeClr val="bg1"/>
                </a:solidFill>
                <a:latin typeface="Gotham Book" pitchFamily="2" charset="0"/>
              </a:rPr>
              <a:t>platform helps you eliminate waste and engage people throughout your operations. We employ proven Lean tools to systematically raise your team’s skill level while driving change.</a:t>
            </a:r>
          </a:p>
          <a:p>
            <a:pPr marL="0" indent="0">
              <a:lnSpc>
                <a:spcPct val="100000"/>
              </a:lnSpc>
              <a:buNone/>
              <a:defRPr/>
            </a:pPr>
            <a:endParaRPr lang="en-US" sz="1200" dirty="0">
              <a:solidFill>
                <a:schemeClr val="bg1"/>
              </a:solidFill>
              <a:latin typeface="Gotham Book" pitchFamily="2" charset="0"/>
            </a:endParaRP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Lean 101, 5S, QCO (SMED), KATA</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Quality Management System</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Value Stream/Process Mapping</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OSHA-based Safety Training</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Thermal Imagery</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Kaizen &amp; Kanban Events</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Advanced Manufacturing, Industry 4.0</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Maintenance</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Six Sigma, Problem Solving</a:t>
            </a:r>
          </a:p>
          <a:p>
            <a:pPr marL="214313" indent="-214313">
              <a:lnSpc>
                <a:spcPct val="150000"/>
              </a:lnSpc>
              <a:buClr>
                <a:srgbClr val="AD0000"/>
              </a:buClr>
              <a:buFont typeface="Wingdings" pitchFamily="2" charset="2"/>
              <a:buChar char="ü"/>
              <a:defRPr/>
            </a:pPr>
            <a:r>
              <a:rPr lang="en-US" sz="1200" kern="1200" dirty="0">
                <a:solidFill>
                  <a:schemeClr val="bg1"/>
                </a:solidFill>
                <a:latin typeface="Gotham Book" pitchFamily="2" charset="0"/>
                <a:ea typeface="+mn-ea"/>
                <a:cs typeface="+mn-cs"/>
              </a:rPr>
              <a:t>Automation, Robotics, 3D Printing</a:t>
            </a:r>
          </a:p>
          <a:p>
            <a:pPr>
              <a:lnSpc>
                <a:spcPct val="150000"/>
              </a:lnSpc>
            </a:pPr>
            <a:endParaRPr lang="en-US" sz="1200" dirty="0">
              <a:latin typeface="Gotham Book" pitchFamily="2" charset="0"/>
            </a:endParaRPr>
          </a:p>
        </p:txBody>
      </p:sp>
    </p:spTree>
    <p:extLst>
      <p:ext uri="{BB962C8B-B14F-4D97-AF65-F5344CB8AC3E}">
        <p14:creationId xmlns:p14="http://schemas.microsoft.com/office/powerpoint/2010/main" val="615211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256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 We A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E796D88D-D36B-BCB0-E48D-C5B4A2CA3D63}"/>
              </a:ext>
            </a:extLst>
          </p:cNvPr>
          <p:cNvSpPr txBox="1">
            <a:spLocks/>
          </p:cNvSpPr>
          <p:nvPr userDrawn="1"/>
        </p:nvSpPr>
        <p:spPr>
          <a:xfrm>
            <a:off x="8329367" y="163960"/>
            <a:ext cx="624840" cy="195072"/>
          </a:xfrm>
          <a:prstGeom prst="rect">
            <a:avLst/>
          </a:prstGeom>
        </p:spPr>
        <p:txBody>
          <a:bodyPr vert="horz" lIns="91424" tIns="45712" rIns="91424" bIns="45712" rtlCol="0" anchor="ctr"/>
          <a:lstStyle>
            <a:defPPr>
              <a:defRPr lang="en-US"/>
            </a:defPPr>
            <a:lvl1pPr marL="0" algn="r" defTabSz="914400" rtl="0" eaLnBrk="1" latinLnBrk="0" hangingPunct="1">
              <a:defRPr sz="1100" kern="1200">
                <a:solidFill>
                  <a:schemeClr val="tx1"/>
                </a:solidFill>
                <a:latin typeface="Gotham Boo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FD5434-F838-4DD4-A17B-1CB1A1850DF4}" type="slidenum">
              <a:rPr kumimoji="0" lang="en-US" sz="825" b="0" i="0" u="none" strike="noStrike" kern="1200" cap="none" spc="0" normalizeH="0" baseline="0" noProof="0" smtClean="0">
                <a:ln>
                  <a:noFill/>
                </a:ln>
                <a:solidFill>
                  <a:prstClr val="white"/>
                </a:solidFill>
                <a:effectLst/>
                <a:uLnTx/>
                <a:uFillTx/>
                <a:latin typeface="Gotham Book"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prstClr val="white"/>
              </a:solidFill>
              <a:effectLst/>
              <a:uLnTx/>
              <a:uFillTx/>
              <a:latin typeface="Gotham Book" pitchFamily="2" charset="0"/>
              <a:ea typeface="+mn-ea"/>
              <a:cs typeface="+mn-cs"/>
            </a:endParaRPr>
          </a:p>
        </p:txBody>
      </p:sp>
      <p:sp>
        <p:nvSpPr>
          <p:cNvPr id="10" name="TextBox 9">
            <a:extLst>
              <a:ext uri="{FF2B5EF4-FFF2-40B4-BE49-F238E27FC236}">
                <a16:creationId xmlns:a16="http://schemas.microsoft.com/office/drawing/2014/main" id="{CA57396E-4065-8B53-E968-6BDF5EC7E2A4}"/>
              </a:ext>
            </a:extLst>
          </p:cNvPr>
          <p:cNvSpPr txBox="1"/>
          <p:nvPr userDrawn="1"/>
        </p:nvSpPr>
        <p:spPr>
          <a:xfrm>
            <a:off x="1179385" y="972756"/>
            <a:ext cx="6785231" cy="2419109"/>
          </a:xfrm>
          <a:prstGeom prst="rect">
            <a:avLst/>
          </a:prstGeom>
        </p:spPr>
        <p:txBody>
          <a:bodyPr vert="horz" wrap="square" lIns="89154" tIns="45712" rIns="91424" bIns="45712" rtlCol="0" anchor="ctr" anchorCtr="0">
            <a:noAutofit/>
          </a:bodyPr>
          <a:lstStyle/>
          <a:p>
            <a:pPr marL="0" marR="0" indent="0" algn="ctr" defTabSz="914240" rtl="0" eaLnBrk="1" fontAlgn="auto" latinLnBrk="0" hangingPunct="1">
              <a:lnSpc>
                <a:spcPct val="90000"/>
              </a:lnSpc>
              <a:spcBef>
                <a:spcPts val="1200"/>
              </a:spcBef>
              <a:spcAft>
                <a:spcPts val="0"/>
              </a:spcAft>
              <a:buClr>
                <a:srgbClr val="BCB49E"/>
              </a:buClr>
              <a:buSzPct val="90000"/>
              <a:buFontTx/>
              <a:buNone/>
              <a:tabLst/>
            </a:pPr>
            <a:r>
              <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rPr>
              <a:t>The Kentucky Manufacturing Extension Partnership (KY-MEP) </a:t>
            </a:r>
            <a:r>
              <a:rPr kumimoji="0" lang="en-US" sz="2100" b="0" i="0" u="none" strike="noStrike" kern="1200" cap="all" spc="0" normalizeH="0" baseline="0" noProof="0" dirty="0">
                <a:ln>
                  <a:noFill/>
                </a:ln>
                <a:solidFill>
                  <a:sysClr val="window" lastClr="FFFFFF"/>
                </a:solidFill>
                <a:effectLst/>
                <a:uLnTx/>
                <a:uFillTx/>
                <a:latin typeface="Gotham Book" pitchFamily="2" charset="0"/>
                <a:ea typeface="+mn-ea"/>
                <a:cs typeface="Arial" panose="020B0604020202020204" pitchFamily="34" charset="0"/>
              </a:rPr>
              <a:t>is dedicated to helping manufacturers and their people thrive. </a:t>
            </a:r>
          </a:p>
          <a:p>
            <a:pPr marL="0" marR="0" indent="0" algn="ctr" defTabSz="914240" rtl="0" eaLnBrk="1" fontAlgn="auto" latinLnBrk="0" hangingPunct="1">
              <a:lnSpc>
                <a:spcPct val="90000"/>
              </a:lnSpc>
              <a:spcBef>
                <a:spcPts val="1200"/>
              </a:spcBef>
              <a:spcAft>
                <a:spcPts val="0"/>
              </a:spcAft>
              <a:buClr>
                <a:srgbClr val="BCB49E"/>
              </a:buClr>
              <a:buSzPct val="90000"/>
              <a:buFontTx/>
              <a:buNone/>
              <a:tabLst/>
            </a:pPr>
            <a:endPar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B5D760F-4797-0129-2070-1277FFFD8B8D}"/>
              </a:ext>
            </a:extLst>
          </p:cNvPr>
          <p:cNvSpPr txBox="1"/>
          <p:nvPr userDrawn="1"/>
        </p:nvSpPr>
        <p:spPr>
          <a:xfrm>
            <a:off x="1390409" y="3606231"/>
            <a:ext cx="6363183" cy="2818467"/>
          </a:xfrm>
          <a:prstGeom prst="rect">
            <a:avLst/>
          </a:prstGeom>
        </p:spPr>
        <p:txBody>
          <a:bodyPr vert="horz" wrap="square" lIns="89154" tIns="45712" rIns="91424" bIns="45712" rtlCol="0" anchor="ctr" anchorCtr="0">
            <a:noAutofit/>
          </a:bodyPr>
          <a:lstStyle/>
          <a:p>
            <a:pPr marL="214313" indent="-214313">
              <a:lnSpc>
                <a:spcPct val="100000"/>
              </a:lnSpc>
              <a:buClr>
                <a:srgbClr val="AD0000"/>
              </a:buClr>
              <a:buFont typeface="Wingdings" pitchFamily="2" charset="2"/>
              <a:buChar char="ü"/>
            </a:pPr>
            <a:r>
              <a:rPr lang="en-US" sz="1200" dirty="0">
                <a:solidFill>
                  <a:schemeClr val="bg1"/>
                </a:solidFill>
                <a:latin typeface="Gotham Book" pitchFamily="2" charset="0"/>
              </a:rPr>
              <a:t>Our team members are </a:t>
            </a:r>
            <a:r>
              <a:rPr lang="en-US" sz="1200" b="1" i="0" dirty="0">
                <a:solidFill>
                  <a:srgbClr val="AD0000"/>
                </a:solidFill>
                <a:latin typeface="Gotham Bold" pitchFamily="2" charset="0"/>
              </a:rPr>
              <a:t>seasoned manufacturing professionals </a:t>
            </a:r>
            <a:r>
              <a:rPr lang="en-US" sz="1200" dirty="0">
                <a:solidFill>
                  <a:schemeClr val="bg1"/>
                </a:solidFill>
                <a:latin typeface="Gotham Book" pitchFamily="2" charset="0"/>
              </a:rPr>
              <a:t>with hands-on experience solving real-world problems in plants.</a:t>
            </a:r>
          </a:p>
          <a:p>
            <a:pPr marL="214313" indent="-214313">
              <a:lnSpc>
                <a:spcPct val="100000"/>
              </a:lnSpc>
              <a:buClr>
                <a:srgbClr val="AD0000"/>
              </a:buClr>
              <a:buFont typeface="Wingdings" pitchFamily="2" charset="2"/>
              <a:buChar char="ü"/>
            </a:pPr>
            <a:endParaRPr lang="en-US" sz="1200" dirty="0">
              <a:solidFill>
                <a:schemeClr val="bg1"/>
              </a:solidFill>
              <a:latin typeface="Gotham Book" pitchFamily="2" charset="0"/>
            </a:endParaRPr>
          </a:p>
          <a:p>
            <a:pPr marL="214313" indent="-214313">
              <a:lnSpc>
                <a:spcPct val="100000"/>
              </a:lnSpc>
              <a:buClr>
                <a:srgbClr val="AD0000"/>
              </a:buClr>
              <a:buFont typeface="Wingdings" pitchFamily="2" charset="2"/>
              <a:buChar char="ü"/>
            </a:pPr>
            <a:r>
              <a:rPr lang="en-US" sz="1200" dirty="0">
                <a:solidFill>
                  <a:schemeClr val="bg1"/>
                </a:solidFill>
                <a:latin typeface="Gotham Book" pitchFamily="2" charset="0"/>
              </a:rPr>
              <a:t>Our industry experts </a:t>
            </a:r>
            <a:r>
              <a:rPr lang="en-US" sz="1200" b="1" i="0" dirty="0">
                <a:solidFill>
                  <a:srgbClr val="AD0000"/>
                </a:solidFill>
                <a:latin typeface="Gotham Bold" pitchFamily="2" charset="0"/>
              </a:rPr>
              <a:t>understand</a:t>
            </a:r>
            <a:r>
              <a:rPr lang="en-US" sz="1200" dirty="0">
                <a:latin typeface="Gotham Book" pitchFamily="2" charset="0"/>
              </a:rPr>
              <a:t> </a:t>
            </a:r>
            <a:r>
              <a:rPr lang="en-US" sz="1200" dirty="0">
                <a:solidFill>
                  <a:schemeClr val="bg1"/>
                </a:solidFill>
                <a:latin typeface="Gotham Book" pitchFamily="2" charset="0"/>
              </a:rPr>
              <a:t>the unique challenges and opportunities facing your business today. </a:t>
            </a:r>
          </a:p>
          <a:p>
            <a:pPr marL="214313" indent="-214313">
              <a:lnSpc>
                <a:spcPct val="100000"/>
              </a:lnSpc>
              <a:buClr>
                <a:srgbClr val="AD0000"/>
              </a:buClr>
              <a:buFont typeface="Wingdings" pitchFamily="2" charset="2"/>
              <a:buChar char="ü"/>
            </a:pPr>
            <a:endParaRPr lang="en-US" sz="1200" b="1" i="0" dirty="0">
              <a:solidFill>
                <a:srgbClr val="BE1E2D"/>
              </a:solidFill>
              <a:effectLst/>
              <a:latin typeface="Gotham Bold" pitchFamily="2" charset="0"/>
            </a:endParaRPr>
          </a:p>
          <a:p>
            <a:pPr marL="214313" indent="-214313">
              <a:lnSpc>
                <a:spcPct val="100000"/>
              </a:lnSpc>
              <a:buClr>
                <a:srgbClr val="AD0000"/>
              </a:buClr>
              <a:buFont typeface="Wingdings" pitchFamily="2" charset="2"/>
              <a:buChar char="ü"/>
            </a:pPr>
            <a:r>
              <a:rPr lang="en-US" sz="1200" b="0" i="0" dirty="0">
                <a:solidFill>
                  <a:schemeClr val="bg1"/>
                </a:solidFill>
                <a:effectLst/>
                <a:latin typeface="Gotham Book" pitchFamily="2" charset="0"/>
              </a:rPr>
              <a:t>We specialize </a:t>
            </a:r>
            <a:r>
              <a:rPr lang="en-US" sz="1200" dirty="0">
                <a:solidFill>
                  <a:srgbClr val="FFFFFF"/>
                </a:solidFill>
                <a:effectLst/>
                <a:latin typeface="Gotham Book" pitchFamily="2" charset="0"/>
              </a:rPr>
              <a:t>in developing your leadership team to address the shrinking pool of qualified talent. Our targeted and </a:t>
            </a:r>
            <a:r>
              <a:rPr lang="en-US" sz="1200" b="1" i="0" dirty="0">
                <a:solidFill>
                  <a:srgbClr val="AD0000"/>
                </a:solidFill>
                <a:effectLst/>
                <a:latin typeface="Gotham Bold" pitchFamily="2" charset="0"/>
              </a:rPr>
              <a:t>customized</a:t>
            </a:r>
            <a:r>
              <a:rPr lang="en-US" sz="1200" dirty="0">
                <a:solidFill>
                  <a:srgbClr val="FFFFFF"/>
                </a:solidFill>
                <a:effectLst/>
                <a:latin typeface="Gotham Book" pitchFamily="2" charset="0"/>
              </a:rPr>
              <a:t> initiatives have</a:t>
            </a:r>
            <a:r>
              <a:rPr lang="en-US" sz="1200" dirty="0">
                <a:solidFill>
                  <a:srgbClr val="AD0000"/>
                </a:solidFill>
                <a:effectLst/>
                <a:latin typeface="Gotham Book" pitchFamily="2" charset="0"/>
              </a:rPr>
              <a:t> </a:t>
            </a:r>
            <a:r>
              <a:rPr lang="en-US" sz="1200" b="1" i="0" dirty="0">
                <a:solidFill>
                  <a:srgbClr val="AD0000"/>
                </a:solidFill>
                <a:effectLst/>
                <a:latin typeface="Gotham Bold" pitchFamily="2" charset="0"/>
              </a:rPr>
              <a:t>decreased turnover, improved employee engagement, </a:t>
            </a:r>
            <a:r>
              <a:rPr lang="en-US" sz="1200" dirty="0">
                <a:solidFill>
                  <a:srgbClr val="FFFFFF"/>
                </a:solidFill>
                <a:effectLst/>
                <a:latin typeface="Gotham Book" pitchFamily="2" charset="0"/>
              </a:rPr>
              <a:t>and </a:t>
            </a:r>
            <a:r>
              <a:rPr lang="en-US" sz="1200" b="1" i="0" dirty="0">
                <a:solidFill>
                  <a:srgbClr val="AD0000"/>
                </a:solidFill>
                <a:effectLst/>
                <a:latin typeface="Gotham Bold" pitchFamily="2" charset="0"/>
              </a:rPr>
              <a:t>fostered internal talent pipelines. </a:t>
            </a:r>
          </a:p>
          <a:p>
            <a:pPr>
              <a:lnSpc>
                <a:spcPct val="100000"/>
              </a:lnSpc>
              <a:buClr>
                <a:srgbClr val="AD0000"/>
              </a:buClr>
            </a:pPr>
            <a:endParaRPr lang="en-US" sz="1200" dirty="0">
              <a:latin typeface="Gotham Book" pitchFamily="2" charset="0"/>
            </a:endParaRPr>
          </a:p>
        </p:txBody>
      </p:sp>
      <p:pic>
        <p:nvPicPr>
          <p:cNvPr id="2" name="Picture 1">
            <a:extLst>
              <a:ext uri="{FF2B5EF4-FFF2-40B4-BE49-F238E27FC236}">
                <a16:creationId xmlns:a16="http://schemas.microsoft.com/office/drawing/2014/main" id="{20A383AA-B321-39B7-F9E4-B228AADB37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9793" y="224361"/>
            <a:ext cx="1719209" cy="269343"/>
          </a:xfrm>
          <a:prstGeom prst="rect">
            <a:avLst/>
          </a:prstGeom>
        </p:spPr>
      </p:pic>
    </p:spTree>
    <p:extLst>
      <p:ext uri="{BB962C8B-B14F-4D97-AF65-F5344CB8AC3E}">
        <p14:creationId xmlns:p14="http://schemas.microsoft.com/office/powerpoint/2010/main" val="903054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at We Do">
    <p:spTree>
      <p:nvGrpSpPr>
        <p:cNvPr id="1" name=""/>
        <p:cNvGrpSpPr/>
        <p:nvPr/>
      </p:nvGrpSpPr>
      <p:grpSpPr>
        <a:xfrm>
          <a:off x="0" y="0"/>
          <a:ext cx="0" cy="0"/>
          <a:chOff x="0" y="0"/>
          <a:chExt cx="0" cy="0"/>
        </a:xfrm>
      </p:grpSpPr>
      <p:sp>
        <p:nvSpPr>
          <p:cNvPr id="13" name="Slide Number Placeholder 8">
            <a:extLst>
              <a:ext uri="{FF2B5EF4-FFF2-40B4-BE49-F238E27FC236}">
                <a16:creationId xmlns:a16="http://schemas.microsoft.com/office/drawing/2014/main" id="{FD10DDC2-9E89-B44B-839A-7054D1CDED4B}"/>
              </a:ext>
            </a:extLst>
          </p:cNvPr>
          <p:cNvSpPr txBox="1">
            <a:spLocks/>
          </p:cNvSpPr>
          <p:nvPr userDrawn="1"/>
        </p:nvSpPr>
        <p:spPr>
          <a:xfrm>
            <a:off x="8329367" y="163960"/>
            <a:ext cx="624840" cy="195072"/>
          </a:xfrm>
          <a:prstGeom prst="rect">
            <a:avLst/>
          </a:prstGeom>
        </p:spPr>
        <p:txBody>
          <a:bodyPr vert="horz" lIns="91424" tIns="45712" rIns="91424" bIns="45712" rtlCol="0" anchor="ctr"/>
          <a:lstStyle>
            <a:defPPr>
              <a:defRPr lang="en-US"/>
            </a:defPPr>
            <a:lvl1pPr marL="0" algn="r" defTabSz="914400" rtl="0" eaLnBrk="1" latinLnBrk="0" hangingPunct="1">
              <a:defRPr sz="1100" kern="1200">
                <a:solidFill>
                  <a:schemeClr val="tx1"/>
                </a:solidFill>
                <a:latin typeface="Gotham Boo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FD5434-F838-4DD4-A17B-1CB1A1850DF4}" type="slidenum">
              <a:rPr kumimoji="0" lang="en-US" sz="825" b="0" i="0" u="none" strike="noStrike" kern="1200" cap="none" spc="0" normalizeH="0" baseline="0" noProof="0" smtClean="0">
                <a:ln>
                  <a:noFill/>
                </a:ln>
                <a:solidFill>
                  <a:prstClr val="white"/>
                </a:solidFill>
                <a:effectLst/>
                <a:uLnTx/>
                <a:uFillTx/>
                <a:latin typeface="Gotham Book"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prstClr val="white"/>
              </a:solidFill>
              <a:effectLst/>
              <a:uLnTx/>
              <a:uFillTx/>
              <a:latin typeface="Gotham Book" pitchFamily="2" charset="0"/>
              <a:ea typeface="+mn-ea"/>
              <a:cs typeface="+mn-cs"/>
            </a:endParaRPr>
          </a:p>
        </p:txBody>
      </p:sp>
      <p:sp>
        <p:nvSpPr>
          <p:cNvPr id="8" name="TextBox 7">
            <a:extLst>
              <a:ext uri="{FF2B5EF4-FFF2-40B4-BE49-F238E27FC236}">
                <a16:creationId xmlns:a16="http://schemas.microsoft.com/office/drawing/2014/main" id="{57208575-A7B1-20CF-1500-3F1614E9E77A}"/>
              </a:ext>
            </a:extLst>
          </p:cNvPr>
          <p:cNvSpPr txBox="1"/>
          <p:nvPr userDrawn="1"/>
        </p:nvSpPr>
        <p:spPr>
          <a:xfrm>
            <a:off x="1" y="1826232"/>
            <a:ext cx="3207887" cy="3205537"/>
          </a:xfrm>
          <a:prstGeom prst="rect">
            <a:avLst/>
          </a:prstGeom>
        </p:spPr>
        <p:txBody>
          <a:bodyPr vert="horz" wrap="square" lIns="89154" tIns="45712" rIns="91424" bIns="45712" rtlCol="0" anchor="ctr" anchorCtr="0">
            <a:noAutofit/>
          </a:bodyPr>
          <a:lstStyle/>
          <a:p>
            <a:pPr marL="0" marR="0" indent="0" algn="ctr" defTabSz="914240" rtl="0" eaLnBrk="1" fontAlgn="auto" latinLnBrk="0" hangingPunct="1">
              <a:lnSpc>
                <a:spcPct val="90000"/>
              </a:lnSpc>
              <a:spcBef>
                <a:spcPts val="1200"/>
              </a:spcBef>
              <a:spcAft>
                <a:spcPts val="0"/>
              </a:spcAft>
              <a:buClr>
                <a:srgbClr val="BCB49E"/>
              </a:buClr>
              <a:buSzPct val="90000"/>
              <a:buFontTx/>
              <a:buNone/>
              <a:tabLst/>
            </a:pPr>
            <a:r>
              <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rPr>
              <a:t>What we do</a:t>
            </a:r>
          </a:p>
        </p:txBody>
      </p:sp>
      <p:sp>
        <p:nvSpPr>
          <p:cNvPr id="7" name="TextBox 6">
            <a:extLst>
              <a:ext uri="{FF2B5EF4-FFF2-40B4-BE49-F238E27FC236}">
                <a16:creationId xmlns:a16="http://schemas.microsoft.com/office/drawing/2014/main" id="{5702388E-1D48-1DF0-4F7F-0E8DFBA369C1}"/>
              </a:ext>
            </a:extLst>
          </p:cNvPr>
          <p:cNvSpPr txBox="1"/>
          <p:nvPr userDrawn="1"/>
        </p:nvSpPr>
        <p:spPr>
          <a:xfrm>
            <a:off x="4319122" y="5016787"/>
            <a:ext cx="4540634" cy="843424"/>
          </a:xfrm>
          <a:prstGeom prst="rect">
            <a:avLst/>
          </a:prstGeom>
        </p:spPr>
        <p:txBody>
          <a:bodyPr vert="horz" wrap="square" lIns="89154" tIns="45712" rIns="91424" bIns="45712" rtlCol="0" anchor="t" anchorCtr="0">
            <a:noAutofit/>
          </a:bodyPr>
          <a:lstStyle/>
          <a:p>
            <a:pPr marL="0" indent="0">
              <a:lnSpc>
                <a:spcPct val="100000"/>
              </a:lnSpc>
              <a:buClr>
                <a:srgbClr val="AD0000"/>
              </a:buClr>
              <a:buFontTx/>
              <a:buNone/>
              <a:defRPr/>
            </a:pPr>
            <a:r>
              <a:rPr lang="en-US" sz="1200" b="0" i="0" kern="1200" dirty="0">
                <a:solidFill>
                  <a:schemeClr val="bg1"/>
                </a:solidFill>
                <a:latin typeface="Gotham Book" pitchFamily="2" charset="0"/>
                <a:ea typeface="+mn-ea"/>
                <a:cs typeface="+mn-cs"/>
              </a:rPr>
              <a:t>From identifying areas for improvement to streamlining processes and boosting competitiveness, KY-MEP is committed to helping you achieve your goals. </a:t>
            </a:r>
          </a:p>
          <a:p>
            <a:pPr marL="0" indent="0">
              <a:lnSpc>
                <a:spcPct val="100000"/>
              </a:lnSpc>
              <a:buFontTx/>
              <a:buNone/>
              <a:defRPr/>
            </a:pPr>
            <a:endParaRPr lang="en-US" sz="1200" b="0" i="0" dirty="0">
              <a:solidFill>
                <a:schemeClr val="bg1"/>
              </a:solidFill>
              <a:latin typeface="Gotham Book" pitchFamily="2" charset="0"/>
            </a:endParaRPr>
          </a:p>
        </p:txBody>
      </p:sp>
      <p:pic>
        <p:nvPicPr>
          <p:cNvPr id="18" name="Graphic 17" descr="Gears outline">
            <a:extLst>
              <a:ext uri="{FF2B5EF4-FFF2-40B4-BE49-F238E27FC236}">
                <a16:creationId xmlns:a16="http://schemas.microsoft.com/office/drawing/2014/main" id="{6EC74039-AB06-01C6-BABC-D8818B1ADC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44666" y="1362120"/>
            <a:ext cx="548640" cy="731520"/>
          </a:xfrm>
          <a:prstGeom prst="rect">
            <a:avLst/>
          </a:prstGeom>
        </p:spPr>
      </p:pic>
      <p:pic>
        <p:nvPicPr>
          <p:cNvPr id="20" name="Graphic 19" descr="Plant outline">
            <a:extLst>
              <a:ext uri="{FF2B5EF4-FFF2-40B4-BE49-F238E27FC236}">
                <a16:creationId xmlns:a16="http://schemas.microsoft.com/office/drawing/2014/main" id="{679F1A07-9529-71FB-45C8-3AB8C9C12E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44666" y="2589782"/>
            <a:ext cx="548640" cy="731520"/>
          </a:xfrm>
          <a:prstGeom prst="rect">
            <a:avLst/>
          </a:prstGeom>
        </p:spPr>
      </p:pic>
      <p:pic>
        <p:nvPicPr>
          <p:cNvPr id="22" name="Graphic 21" descr="Lightbulb and gear outline">
            <a:extLst>
              <a:ext uri="{FF2B5EF4-FFF2-40B4-BE49-F238E27FC236}">
                <a16:creationId xmlns:a16="http://schemas.microsoft.com/office/drawing/2014/main" id="{F86B535F-C9CF-F861-6C15-F07458C48A4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44666" y="3807436"/>
            <a:ext cx="548640" cy="731520"/>
          </a:xfrm>
          <a:prstGeom prst="rect">
            <a:avLst/>
          </a:prstGeom>
        </p:spPr>
      </p:pic>
      <p:pic>
        <p:nvPicPr>
          <p:cNvPr id="24" name="Graphic 23" descr="Badge New outline">
            <a:extLst>
              <a:ext uri="{FF2B5EF4-FFF2-40B4-BE49-F238E27FC236}">
                <a16:creationId xmlns:a16="http://schemas.microsoft.com/office/drawing/2014/main" id="{A6903CEA-9C5B-EA8D-928D-2480D37B52E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644666" y="5072739"/>
            <a:ext cx="548640" cy="731520"/>
          </a:xfrm>
          <a:prstGeom prst="rect">
            <a:avLst/>
          </a:prstGeom>
        </p:spPr>
      </p:pic>
      <p:sp>
        <p:nvSpPr>
          <p:cNvPr id="25" name="Rectangle 24">
            <a:extLst>
              <a:ext uri="{FF2B5EF4-FFF2-40B4-BE49-F238E27FC236}">
                <a16:creationId xmlns:a16="http://schemas.microsoft.com/office/drawing/2014/main" id="{5660ED69-1760-CF41-9E28-F96B7694D078}"/>
              </a:ext>
            </a:extLst>
          </p:cNvPr>
          <p:cNvSpPr/>
          <p:nvPr userDrawn="1"/>
        </p:nvSpPr>
        <p:spPr>
          <a:xfrm>
            <a:off x="3532666" y="1169580"/>
            <a:ext cx="5342861" cy="1143000"/>
          </a:xfrm>
          <a:prstGeom prst="rect">
            <a:avLst/>
          </a:prstGeom>
          <a:no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24D11A5-44A4-242C-8618-A3EA225E7CC0}"/>
              </a:ext>
            </a:extLst>
          </p:cNvPr>
          <p:cNvSpPr/>
          <p:nvPr userDrawn="1"/>
        </p:nvSpPr>
        <p:spPr>
          <a:xfrm>
            <a:off x="3532666" y="2456120"/>
            <a:ext cx="5342861" cy="1008974"/>
          </a:xfrm>
          <a:prstGeom prst="rect">
            <a:avLst/>
          </a:prstGeom>
          <a:no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742F4E1-0A14-09DB-2617-FB74D887A57F}"/>
              </a:ext>
            </a:extLst>
          </p:cNvPr>
          <p:cNvSpPr/>
          <p:nvPr userDrawn="1"/>
        </p:nvSpPr>
        <p:spPr>
          <a:xfrm>
            <a:off x="3532666" y="3641597"/>
            <a:ext cx="5342861" cy="1084523"/>
          </a:xfrm>
          <a:prstGeom prst="rect">
            <a:avLst/>
          </a:prstGeom>
          <a:no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C37179F-316C-FBD7-E06E-EC13846A1369}"/>
              </a:ext>
            </a:extLst>
          </p:cNvPr>
          <p:cNvSpPr/>
          <p:nvPr userDrawn="1"/>
        </p:nvSpPr>
        <p:spPr>
          <a:xfrm>
            <a:off x="3532666" y="4896239"/>
            <a:ext cx="5342861" cy="1084523"/>
          </a:xfrm>
          <a:prstGeom prst="rect">
            <a:avLst/>
          </a:prstGeom>
          <a:no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0818E19-B7B7-2321-678E-C5CA344A9BE6}"/>
              </a:ext>
            </a:extLst>
          </p:cNvPr>
          <p:cNvSpPr txBox="1"/>
          <p:nvPr userDrawn="1"/>
        </p:nvSpPr>
        <p:spPr>
          <a:xfrm>
            <a:off x="9577277" y="1669312"/>
            <a:ext cx="0" cy="0"/>
          </a:xfrm>
          <a:prstGeom prst="rect">
            <a:avLst/>
          </a:prstGeom>
        </p:spPr>
        <p:txBody>
          <a:bodyPr vert="horz" wrap="none" lIns="91424" tIns="45712" rIns="91424" bIns="45712" rtlCol="0">
            <a:noAutofit/>
          </a:bodyPr>
          <a:lstStyle/>
          <a:p>
            <a:pPr marL="0" marR="0" indent="0" algn="ctr" defTabSz="914240" rtl="0" eaLnBrk="1" fontAlgn="auto" latinLnBrk="0" hangingPunct="1">
              <a:lnSpc>
                <a:spcPct val="90000"/>
              </a:lnSpc>
              <a:spcBef>
                <a:spcPts val="1200"/>
              </a:spcBef>
              <a:spcAft>
                <a:spcPts val="0"/>
              </a:spcAft>
              <a:buClr>
                <a:srgbClr val="BCB49E"/>
              </a:buClr>
              <a:buSzPct val="90000"/>
              <a:buFontTx/>
              <a:buNone/>
              <a:tabLst/>
            </a:pPr>
            <a:endPar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34" name="TextBox 33">
            <a:extLst>
              <a:ext uri="{FF2B5EF4-FFF2-40B4-BE49-F238E27FC236}">
                <a16:creationId xmlns:a16="http://schemas.microsoft.com/office/drawing/2014/main" id="{20FAEEB4-338C-88FA-D14A-5FAB2E99FC59}"/>
              </a:ext>
            </a:extLst>
          </p:cNvPr>
          <p:cNvSpPr txBox="1"/>
          <p:nvPr userDrawn="1"/>
        </p:nvSpPr>
        <p:spPr>
          <a:xfrm>
            <a:off x="4326917" y="1309987"/>
            <a:ext cx="4540634" cy="1008975"/>
          </a:xfrm>
          <a:prstGeom prst="rect">
            <a:avLst/>
          </a:prstGeom>
        </p:spPr>
        <p:txBody>
          <a:bodyPr vert="horz" wrap="square" lIns="89154" tIns="45712" rIns="91424" bIns="45712" rtlCol="0" anchor="t" anchorCtr="0">
            <a:noAutofit/>
          </a:bodyPr>
          <a:lstStyle/>
          <a:p>
            <a:pPr marL="0" indent="0">
              <a:lnSpc>
                <a:spcPct val="100000"/>
              </a:lnSpc>
              <a:buClr>
                <a:srgbClr val="AD0000"/>
              </a:buClr>
              <a:buFontTx/>
              <a:buNone/>
              <a:defRPr/>
            </a:pPr>
            <a:r>
              <a:rPr lang="en-US" sz="1200" b="0" i="0" kern="1200" dirty="0">
                <a:solidFill>
                  <a:schemeClr val="bg1"/>
                </a:solidFill>
                <a:latin typeface="Gotham Book" pitchFamily="2" charset="0"/>
                <a:ea typeface="+mn-ea"/>
                <a:cs typeface="+mn-cs"/>
              </a:rPr>
              <a:t>Our Lean experts collaborate with your employees to identify and eliminate waste, achieve immediate impacts, and create a more efficient, innovative workplaces.</a:t>
            </a:r>
            <a:endParaRPr lang="en-US" sz="1200" b="0" i="0" dirty="0">
              <a:solidFill>
                <a:schemeClr val="bg1"/>
              </a:solidFill>
              <a:latin typeface="Gotham Book" pitchFamily="2" charset="0"/>
            </a:endParaRPr>
          </a:p>
        </p:txBody>
      </p:sp>
      <p:sp>
        <p:nvSpPr>
          <p:cNvPr id="35" name="TextBox 34">
            <a:extLst>
              <a:ext uri="{FF2B5EF4-FFF2-40B4-BE49-F238E27FC236}">
                <a16:creationId xmlns:a16="http://schemas.microsoft.com/office/drawing/2014/main" id="{056133EA-3591-AC5B-16DD-710E573BB10F}"/>
              </a:ext>
            </a:extLst>
          </p:cNvPr>
          <p:cNvSpPr txBox="1"/>
          <p:nvPr userDrawn="1"/>
        </p:nvSpPr>
        <p:spPr>
          <a:xfrm>
            <a:off x="4319122" y="2668773"/>
            <a:ext cx="4540634" cy="760228"/>
          </a:xfrm>
          <a:prstGeom prst="rect">
            <a:avLst/>
          </a:prstGeom>
        </p:spPr>
        <p:txBody>
          <a:bodyPr vert="horz" wrap="square" lIns="89154" tIns="45712" rIns="91424" bIns="45712" rtlCol="0" anchor="t" anchorCtr="0">
            <a:noAutofit/>
          </a:bodyPr>
          <a:lstStyle/>
          <a:p>
            <a:pPr marL="0" indent="0">
              <a:lnSpc>
                <a:spcPct val="100000"/>
              </a:lnSpc>
              <a:buClr>
                <a:srgbClr val="AD0000"/>
              </a:buClr>
              <a:buFontTx/>
              <a:buNone/>
              <a:defRPr/>
            </a:pPr>
            <a:r>
              <a:rPr lang="en-US" sz="1200" b="0" i="0" kern="1200" dirty="0">
                <a:solidFill>
                  <a:schemeClr val="bg1"/>
                </a:solidFill>
                <a:latin typeface="Gotham Book" pitchFamily="2" charset="0"/>
                <a:ea typeface="+mn-ea"/>
                <a:cs typeface="+mn-cs"/>
              </a:rPr>
              <a:t>All this works together to create a sustainable, learning-focused, and growth-oriented culture.</a:t>
            </a:r>
          </a:p>
        </p:txBody>
      </p:sp>
      <p:sp>
        <p:nvSpPr>
          <p:cNvPr id="36" name="TextBox 35">
            <a:extLst>
              <a:ext uri="{FF2B5EF4-FFF2-40B4-BE49-F238E27FC236}">
                <a16:creationId xmlns:a16="http://schemas.microsoft.com/office/drawing/2014/main" id="{D7352DCC-5CE9-34B8-0A59-4A658C720F05}"/>
              </a:ext>
            </a:extLst>
          </p:cNvPr>
          <p:cNvSpPr txBox="1"/>
          <p:nvPr userDrawn="1"/>
        </p:nvSpPr>
        <p:spPr>
          <a:xfrm>
            <a:off x="4327097" y="3754271"/>
            <a:ext cx="4540634" cy="971848"/>
          </a:xfrm>
          <a:prstGeom prst="rect">
            <a:avLst/>
          </a:prstGeom>
        </p:spPr>
        <p:txBody>
          <a:bodyPr vert="horz" wrap="square" lIns="89154" tIns="45712" rIns="91424" bIns="45712" rtlCol="0" anchor="t" anchorCtr="0">
            <a:noAutofit/>
          </a:bodyPr>
          <a:lstStyle/>
          <a:p>
            <a:pPr marL="0" indent="0">
              <a:lnSpc>
                <a:spcPct val="100000"/>
              </a:lnSpc>
              <a:buClr>
                <a:srgbClr val="AD0000"/>
              </a:buClr>
              <a:buFontTx/>
              <a:buNone/>
              <a:defRPr/>
            </a:pPr>
            <a:r>
              <a:rPr lang="en-US" sz="1200" b="0" i="0" kern="1200" dirty="0">
                <a:solidFill>
                  <a:schemeClr val="bg1"/>
                </a:solidFill>
                <a:latin typeface="Gotham Book" pitchFamily="2" charset="0"/>
                <a:ea typeface="+mn-ea"/>
                <a:cs typeface="+mn-cs"/>
              </a:rPr>
              <a:t>By leveraging the technological resources of the University of Louisville and our partners, we provide innovative solutions to enhance your operations. </a:t>
            </a:r>
          </a:p>
          <a:p>
            <a:pPr marL="0" indent="0">
              <a:lnSpc>
                <a:spcPct val="100000"/>
              </a:lnSpc>
              <a:buFontTx/>
              <a:buNone/>
              <a:defRPr/>
            </a:pPr>
            <a:endParaRPr lang="en-US" sz="1200" b="0" i="0" dirty="0">
              <a:solidFill>
                <a:schemeClr val="bg1"/>
              </a:solidFill>
              <a:latin typeface="Gotham Book" pitchFamily="2" charset="0"/>
            </a:endParaRPr>
          </a:p>
        </p:txBody>
      </p:sp>
      <p:pic>
        <p:nvPicPr>
          <p:cNvPr id="2" name="Picture 1">
            <a:extLst>
              <a:ext uri="{FF2B5EF4-FFF2-40B4-BE49-F238E27FC236}">
                <a16:creationId xmlns:a16="http://schemas.microsoft.com/office/drawing/2014/main" id="{94028BD5-0D83-F072-5480-532C2CC6D0C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5458" y="359033"/>
            <a:ext cx="1719209" cy="269343"/>
          </a:xfrm>
          <a:prstGeom prst="rect">
            <a:avLst/>
          </a:prstGeom>
        </p:spPr>
      </p:pic>
    </p:spTree>
    <p:extLst>
      <p:ext uri="{BB962C8B-B14F-4D97-AF65-F5344CB8AC3E}">
        <p14:creationId xmlns:p14="http://schemas.microsoft.com/office/powerpoint/2010/main" val="25021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E796D88D-D36B-BCB0-E48D-C5B4A2CA3D63}"/>
              </a:ext>
            </a:extLst>
          </p:cNvPr>
          <p:cNvSpPr txBox="1">
            <a:spLocks/>
          </p:cNvSpPr>
          <p:nvPr userDrawn="1"/>
        </p:nvSpPr>
        <p:spPr>
          <a:xfrm>
            <a:off x="8329367" y="163960"/>
            <a:ext cx="624840" cy="195072"/>
          </a:xfrm>
          <a:prstGeom prst="rect">
            <a:avLst/>
          </a:prstGeom>
        </p:spPr>
        <p:txBody>
          <a:bodyPr vert="horz" lIns="91424" tIns="45712" rIns="91424" bIns="45712" rtlCol="0" anchor="ctr"/>
          <a:lstStyle>
            <a:defPPr>
              <a:defRPr lang="en-US"/>
            </a:defPPr>
            <a:lvl1pPr marL="0" algn="r" defTabSz="914400" rtl="0" eaLnBrk="1" latinLnBrk="0" hangingPunct="1">
              <a:defRPr sz="1100" kern="1200">
                <a:solidFill>
                  <a:schemeClr val="tx1"/>
                </a:solidFill>
                <a:latin typeface="Gotham Boo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FD5434-F838-4DD4-A17B-1CB1A1850DF4}" type="slidenum">
              <a:rPr kumimoji="0" lang="en-US" sz="825" b="0" i="0" u="none" strike="noStrike" kern="1200" cap="none" spc="0" normalizeH="0" baseline="0" noProof="0" smtClean="0">
                <a:ln>
                  <a:noFill/>
                </a:ln>
                <a:solidFill>
                  <a:prstClr val="white"/>
                </a:solidFill>
                <a:effectLst/>
                <a:uLnTx/>
                <a:uFillTx/>
                <a:latin typeface="Gotham Book"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prstClr val="white"/>
              </a:solidFill>
              <a:effectLst/>
              <a:uLnTx/>
              <a:uFillTx/>
              <a:latin typeface="Gotham Book" pitchFamily="2" charset="0"/>
              <a:ea typeface="+mn-ea"/>
              <a:cs typeface="+mn-cs"/>
            </a:endParaRPr>
          </a:p>
        </p:txBody>
      </p:sp>
      <p:sp>
        <p:nvSpPr>
          <p:cNvPr id="16" name="TextBox 15">
            <a:extLst>
              <a:ext uri="{FF2B5EF4-FFF2-40B4-BE49-F238E27FC236}">
                <a16:creationId xmlns:a16="http://schemas.microsoft.com/office/drawing/2014/main" id="{3895977F-7DEF-E168-1141-1C83F27DC1AF}"/>
              </a:ext>
            </a:extLst>
          </p:cNvPr>
          <p:cNvSpPr txBox="1"/>
          <p:nvPr userDrawn="1"/>
        </p:nvSpPr>
        <p:spPr>
          <a:xfrm>
            <a:off x="2118167" y="324091"/>
            <a:ext cx="0" cy="0"/>
          </a:xfrm>
          <a:prstGeom prst="rect">
            <a:avLst/>
          </a:prstGeom>
        </p:spPr>
        <p:txBody>
          <a:bodyPr vert="horz" wrap="none" lIns="91424" tIns="45712" rIns="91424" bIns="45712" rtlCol="0">
            <a:noAutofit/>
          </a:bodyPr>
          <a:lstStyle/>
          <a:p>
            <a:pPr marL="0" marR="0" indent="0" algn="ctr" defTabSz="914240" rtl="0" eaLnBrk="1" fontAlgn="auto" latinLnBrk="0" hangingPunct="1">
              <a:lnSpc>
                <a:spcPct val="90000"/>
              </a:lnSpc>
              <a:spcBef>
                <a:spcPts val="1200"/>
              </a:spcBef>
              <a:spcAft>
                <a:spcPts val="0"/>
              </a:spcAft>
              <a:buClr>
                <a:srgbClr val="BCB49E"/>
              </a:buClr>
              <a:buSzPct val="90000"/>
              <a:buFontTx/>
              <a:buNone/>
              <a:tabLst/>
            </a:pPr>
            <a:endPar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20" name="TextBox 19">
            <a:extLst>
              <a:ext uri="{FF2B5EF4-FFF2-40B4-BE49-F238E27FC236}">
                <a16:creationId xmlns:a16="http://schemas.microsoft.com/office/drawing/2014/main" id="{5D935777-5F2D-BC42-1DAF-C430278B9C8F}"/>
              </a:ext>
            </a:extLst>
          </p:cNvPr>
          <p:cNvSpPr txBox="1"/>
          <p:nvPr userDrawn="1"/>
        </p:nvSpPr>
        <p:spPr>
          <a:xfrm>
            <a:off x="163750" y="9294"/>
            <a:ext cx="5965044" cy="1140431"/>
          </a:xfrm>
          <a:prstGeom prst="rect">
            <a:avLst/>
          </a:prstGeom>
        </p:spPr>
        <p:txBody>
          <a:bodyPr vert="horz" wrap="square" lIns="89154" tIns="45712" rIns="91424" bIns="45712" rtlCol="0" anchor="ctr" anchorCtr="0">
            <a:noAutofit/>
          </a:bodyPr>
          <a:lstStyle/>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rPr>
              <a:t>Meet the team</a:t>
            </a:r>
          </a:p>
        </p:txBody>
      </p:sp>
      <p:grpSp>
        <p:nvGrpSpPr>
          <p:cNvPr id="2" name="Group 1">
            <a:extLst>
              <a:ext uri="{FF2B5EF4-FFF2-40B4-BE49-F238E27FC236}">
                <a16:creationId xmlns:a16="http://schemas.microsoft.com/office/drawing/2014/main" id="{BBCF1EBD-DE5F-9608-8D4B-502F3C281C8E}"/>
              </a:ext>
            </a:extLst>
          </p:cNvPr>
          <p:cNvGrpSpPr/>
          <p:nvPr userDrawn="1"/>
        </p:nvGrpSpPr>
        <p:grpSpPr>
          <a:xfrm>
            <a:off x="1003244" y="1284983"/>
            <a:ext cx="972140" cy="1384939"/>
            <a:chOff x="232300" y="1081575"/>
            <a:chExt cx="1363803" cy="1457186"/>
          </a:xfrm>
        </p:grpSpPr>
        <p:sp>
          <p:nvSpPr>
            <p:cNvPr id="4" name="TextBox 3">
              <a:extLst>
                <a:ext uri="{FF2B5EF4-FFF2-40B4-BE49-F238E27FC236}">
                  <a16:creationId xmlns:a16="http://schemas.microsoft.com/office/drawing/2014/main" id="{57E5F3F0-A6C5-06DD-11C4-B1A92EB60244}"/>
                </a:ext>
              </a:extLst>
            </p:cNvPr>
            <p:cNvSpPr txBox="1"/>
            <p:nvPr/>
          </p:nvSpPr>
          <p:spPr>
            <a:xfrm>
              <a:off x="232300" y="2235168"/>
              <a:ext cx="1363803" cy="303593"/>
            </a:xfrm>
            <a:prstGeom prst="rect">
              <a:avLst/>
            </a:prstGeom>
            <a:noFill/>
          </p:spPr>
          <p:txBody>
            <a:bodyPr wrap="square" rtlCol="0">
              <a:spAutoFit/>
            </a:bodyPr>
            <a:lstStyle/>
            <a:p>
              <a:pPr algn="ctr"/>
              <a:r>
                <a:rPr lang="en-US" sz="750" dirty="0">
                  <a:solidFill>
                    <a:schemeClr val="bg1"/>
                  </a:solidFill>
                  <a:latin typeface="Gotham Bold" pitchFamily="2" charset="0"/>
                </a:rPr>
                <a:t>Scott Broughton</a:t>
              </a:r>
            </a:p>
            <a:p>
              <a:pPr algn="ctr"/>
              <a:r>
                <a:rPr lang="en-US" sz="525" dirty="0">
                  <a:solidFill>
                    <a:srgbClr val="BE1E2D"/>
                  </a:solidFill>
                  <a:latin typeface="Gotham Bold" pitchFamily="2" charset="0"/>
                </a:rPr>
                <a:t>EXECUTIVE DIRECTOR</a:t>
              </a:r>
            </a:p>
          </p:txBody>
        </p:sp>
        <p:pic>
          <p:nvPicPr>
            <p:cNvPr id="6" name="Picture 2" descr=" ">
              <a:extLst>
                <a:ext uri="{FF2B5EF4-FFF2-40B4-BE49-F238E27FC236}">
                  <a16:creationId xmlns:a16="http://schemas.microsoft.com/office/drawing/2014/main" id="{47E32D08-BDBE-99E1-2DD7-C85272D4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561" y="1081575"/>
              <a:ext cx="1097280" cy="1097280"/>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CA597FD6-6E15-B08E-D827-EB063538106D}"/>
              </a:ext>
            </a:extLst>
          </p:cNvPr>
          <p:cNvGrpSpPr/>
          <p:nvPr userDrawn="1"/>
        </p:nvGrpSpPr>
        <p:grpSpPr>
          <a:xfrm>
            <a:off x="2353518" y="1284982"/>
            <a:ext cx="1088128" cy="1392651"/>
            <a:chOff x="1969249" y="1073461"/>
            <a:chExt cx="1526522" cy="1465300"/>
          </a:xfrm>
        </p:grpSpPr>
        <p:grpSp>
          <p:nvGrpSpPr>
            <p:cNvPr id="8" name="Group 7">
              <a:extLst>
                <a:ext uri="{FF2B5EF4-FFF2-40B4-BE49-F238E27FC236}">
                  <a16:creationId xmlns:a16="http://schemas.microsoft.com/office/drawing/2014/main" id="{40E2F4AD-671D-8036-820A-9B73969BD4DC}"/>
                </a:ext>
              </a:extLst>
            </p:cNvPr>
            <p:cNvGrpSpPr/>
            <p:nvPr/>
          </p:nvGrpSpPr>
          <p:grpSpPr>
            <a:xfrm>
              <a:off x="1969249" y="1115735"/>
              <a:ext cx="1526522" cy="1423026"/>
              <a:chOff x="1984888" y="1115735"/>
              <a:chExt cx="1526522" cy="1423026"/>
            </a:xfrm>
          </p:grpSpPr>
          <p:sp>
            <p:nvSpPr>
              <p:cNvPr id="10" name="Oval 9">
                <a:extLst>
                  <a:ext uri="{FF2B5EF4-FFF2-40B4-BE49-F238E27FC236}">
                    <a16:creationId xmlns:a16="http://schemas.microsoft.com/office/drawing/2014/main" id="{2669EB07-79FC-8FC3-492B-37403B46CBC6}"/>
                  </a:ext>
                </a:extLst>
              </p:cNvPr>
              <p:cNvSpPr/>
              <p:nvPr/>
            </p:nvSpPr>
            <p:spPr>
              <a:xfrm>
                <a:off x="2233800" y="1115735"/>
                <a:ext cx="1028700" cy="10287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6400F6B-282F-E603-A907-473F87D4A132}"/>
                  </a:ext>
                </a:extLst>
              </p:cNvPr>
              <p:cNvSpPr txBox="1"/>
              <p:nvPr/>
            </p:nvSpPr>
            <p:spPr>
              <a:xfrm>
                <a:off x="1984888" y="2235168"/>
                <a:ext cx="1526522" cy="303593"/>
              </a:xfrm>
              <a:prstGeom prst="rect">
                <a:avLst/>
              </a:prstGeom>
              <a:noFill/>
            </p:spPr>
            <p:txBody>
              <a:bodyPr wrap="square" rtlCol="0">
                <a:spAutoFit/>
              </a:bodyPr>
              <a:lstStyle/>
              <a:p>
                <a:pPr algn="ctr"/>
                <a:r>
                  <a:rPr lang="en-US" sz="750" dirty="0">
                    <a:solidFill>
                      <a:schemeClr val="bg1"/>
                    </a:solidFill>
                    <a:latin typeface="Gotham Bold" pitchFamily="2" charset="0"/>
                  </a:rPr>
                  <a:t>Gregory Head</a:t>
                </a:r>
              </a:p>
              <a:p>
                <a:pPr algn="ctr"/>
                <a:r>
                  <a:rPr lang="en-US" sz="525" dirty="0">
                    <a:solidFill>
                      <a:srgbClr val="BE1E2D"/>
                    </a:solidFill>
                    <a:latin typeface="Gotham Bold" pitchFamily="2" charset="0"/>
                  </a:rPr>
                  <a:t>DEPUTY DIRECTOR</a:t>
                </a:r>
              </a:p>
            </p:txBody>
          </p:sp>
        </p:grpSp>
        <p:pic>
          <p:nvPicPr>
            <p:cNvPr id="9" name="Picture 4" descr=" ">
              <a:extLst>
                <a:ext uri="{FF2B5EF4-FFF2-40B4-BE49-F238E27FC236}">
                  <a16:creationId xmlns:a16="http://schemas.microsoft.com/office/drawing/2014/main" id="{9DE1A63E-2A4E-2B34-4BF9-39AE8A27F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672" y="1073461"/>
              <a:ext cx="1097280" cy="1097280"/>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FF4F6B41-CCB2-7236-4CCD-80C0C6E883A3}"/>
              </a:ext>
            </a:extLst>
          </p:cNvPr>
          <p:cNvGrpSpPr/>
          <p:nvPr userDrawn="1"/>
        </p:nvGrpSpPr>
        <p:grpSpPr>
          <a:xfrm>
            <a:off x="3819779" y="1284982"/>
            <a:ext cx="884552" cy="1496009"/>
            <a:chOff x="4010734" y="1052152"/>
            <a:chExt cx="1240928" cy="1574051"/>
          </a:xfrm>
        </p:grpSpPr>
        <p:grpSp>
          <p:nvGrpSpPr>
            <p:cNvPr id="13" name="Group 12">
              <a:extLst>
                <a:ext uri="{FF2B5EF4-FFF2-40B4-BE49-F238E27FC236}">
                  <a16:creationId xmlns:a16="http://schemas.microsoft.com/office/drawing/2014/main" id="{C283DEC1-3E50-8178-9B3B-6A3626AA10E6}"/>
                </a:ext>
              </a:extLst>
            </p:cNvPr>
            <p:cNvGrpSpPr/>
            <p:nvPr/>
          </p:nvGrpSpPr>
          <p:grpSpPr>
            <a:xfrm>
              <a:off x="4010734" y="1115735"/>
              <a:ext cx="1240928" cy="1510468"/>
              <a:chOff x="3945714" y="1115735"/>
              <a:chExt cx="1240928" cy="1510468"/>
            </a:xfrm>
          </p:grpSpPr>
          <p:sp>
            <p:nvSpPr>
              <p:cNvPr id="18" name="Oval 17">
                <a:extLst>
                  <a:ext uri="{FF2B5EF4-FFF2-40B4-BE49-F238E27FC236}">
                    <a16:creationId xmlns:a16="http://schemas.microsoft.com/office/drawing/2014/main" id="{1FF6E66E-5D0C-0FED-7E25-8D604E1F5D23}"/>
                  </a:ext>
                </a:extLst>
              </p:cNvPr>
              <p:cNvSpPr/>
              <p:nvPr/>
            </p:nvSpPr>
            <p:spPr>
              <a:xfrm>
                <a:off x="4051828" y="1115735"/>
                <a:ext cx="1028700" cy="10287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5555863-3907-91A4-65D1-2C08C805F742}"/>
                  </a:ext>
                </a:extLst>
              </p:cNvPr>
              <p:cNvSpPr txBox="1"/>
              <p:nvPr/>
            </p:nvSpPr>
            <p:spPr>
              <a:xfrm>
                <a:off x="3945714" y="2237604"/>
                <a:ext cx="1240928" cy="388599"/>
              </a:xfrm>
              <a:prstGeom prst="rect">
                <a:avLst/>
              </a:prstGeom>
              <a:noFill/>
            </p:spPr>
            <p:txBody>
              <a:bodyPr wrap="square" rtlCol="0">
                <a:spAutoFit/>
              </a:bodyPr>
              <a:lstStyle/>
              <a:p>
                <a:pPr algn="ctr"/>
                <a:r>
                  <a:rPr lang="en-US" sz="750" dirty="0">
                    <a:solidFill>
                      <a:schemeClr val="bg1"/>
                    </a:solidFill>
                    <a:latin typeface="Gotham Bold" pitchFamily="2" charset="0"/>
                  </a:rPr>
                  <a:t>Bill Rouse</a:t>
                </a:r>
              </a:p>
              <a:p>
                <a:pPr algn="ctr"/>
                <a:r>
                  <a:rPr lang="en-US" sz="525" dirty="0">
                    <a:solidFill>
                      <a:srgbClr val="BE1E2D"/>
                    </a:solidFill>
                    <a:latin typeface="Gotham Bold" pitchFamily="2" charset="0"/>
                  </a:rPr>
                  <a:t>DIRECTOR OF CLIENT SERVICES</a:t>
                </a:r>
              </a:p>
            </p:txBody>
          </p:sp>
        </p:grpSp>
        <p:pic>
          <p:nvPicPr>
            <p:cNvPr id="17" name="Picture 6" descr=" ">
              <a:extLst>
                <a:ext uri="{FF2B5EF4-FFF2-40B4-BE49-F238E27FC236}">
                  <a16:creationId xmlns:a16="http://schemas.microsoft.com/office/drawing/2014/main" id="{56C251C6-B91A-01B0-7C1E-5CC2CD5271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2558" y="1052152"/>
              <a:ext cx="1097280" cy="1097280"/>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15E390DF-8883-81D8-E481-C035EEDBF629}"/>
              </a:ext>
            </a:extLst>
          </p:cNvPr>
          <p:cNvGrpSpPr/>
          <p:nvPr userDrawn="1"/>
        </p:nvGrpSpPr>
        <p:grpSpPr>
          <a:xfrm>
            <a:off x="5082465" y="1284983"/>
            <a:ext cx="1221250" cy="1503715"/>
            <a:chOff x="5527818" y="1041609"/>
            <a:chExt cx="1713278" cy="1582158"/>
          </a:xfrm>
        </p:grpSpPr>
        <p:grpSp>
          <p:nvGrpSpPr>
            <p:cNvPr id="22" name="Group 21">
              <a:extLst>
                <a:ext uri="{FF2B5EF4-FFF2-40B4-BE49-F238E27FC236}">
                  <a16:creationId xmlns:a16="http://schemas.microsoft.com/office/drawing/2014/main" id="{32E20679-610B-4661-7E14-E396089B18D0}"/>
                </a:ext>
              </a:extLst>
            </p:cNvPr>
            <p:cNvGrpSpPr/>
            <p:nvPr/>
          </p:nvGrpSpPr>
          <p:grpSpPr>
            <a:xfrm>
              <a:off x="5527818" y="1115735"/>
              <a:ext cx="1713278" cy="1508032"/>
              <a:chOff x="5527819" y="1115735"/>
              <a:chExt cx="1713278" cy="1508032"/>
            </a:xfrm>
          </p:grpSpPr>
          <p:sp>
            <p:nvSpPr>
              <p:cNvPr id="24" name="Oval 23">
                <a:extLst>
                  <a:ext uri="{FF2B5EF4-FFF2-40B4-BE49-F238E27FC236}">
                    <a16:creationId xmlns:a16="http://schemas.microsoft.com/office/drawing/2014/main" id="{B9F689D0-F569-825D-52FA-50EB5DAAF890}"/>
                  </a:ext>
                </a:extLst>
              </p:cNvPr>
              <p:cNvSpPr/>
              <p:nvPr/>
            </p:nvSpPr>
            <p:spPr>
              <a:xfrm>
                <a:off x="5877816" y="1115735"/>
                <a:ext cx="1028700" cy="10287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5A82722-E48F-CF9B-6EA4-24C1AD836679}"/>
                  </a:ext>
                </a:extLst>
              </p:cNvPr>
              <p:cNvSpPr txBox="1"/>
              <p:nvPr/>
            </p:nvSpPr>
            <p:spPr>
              <a:xfrm>
                <a:off x="5527819" y="2235168"/>
                <a:ext cx="1713278" cy="388599"/>
              </a:xfrm>
              <a:prstGeom prst="rect">
                <a:avLst/>
              </a:prstGeom>
              <a:noFill/>
            </p:spPr>
            <p:txBody>
              <a:bodyPr wrap="square" rtlCol="0">
                <a:spAutoFit/>
              </a:bodyPr>
              <a:lstStyle/>
              <a:p>
                <a:pPr algn="ctr"/>
                <a:r>
                  <a:rPr lang="en-US" sz="750" dirty="0">
                    <a:solidFill>
                      <a:schemeClr val="bg1"/>
                    </a:solidFill>
                    <a:latin typeface="Gotham Bold" pitchFamily="2" charset="0"/>
                  </a:rPr>
                  <a:t>Tim Vickers</a:t>
                </a:r>
              </a:p>
              <a:p>
                <a:pPr algn="ctr"/>
                <a:r>
                  <a:rPr lang="en-US" sz="525" dirty="0">
                    <a:solidFill>
                      <a:srgbClr val="BE1E2D"/>
                    </a:solidFill>
                    <a:latin typeface="Gotham Bold" pitchFamily="2" charset="0"/>
                  </a:rPr>
                  <a:t>DIRECTOR OF OPERATIONS </a:t>
                </a:r>
              </a:p>
              <a:p>
                <a:pPr algn="ctr"/>
                <a:r>
                  <a:rPr lang="en-US" sz="525" dirty="0">
                    <a:solidFill>
                      <a:srgbClr val="BE1E2D"/>
                    </a:solidFill>
                    <a:latin typeface="Gotham Bold" pitchFamily="2" charset="0"/>
                  </a:rPr>
                  <a:t>AND EFFICIENCY</a:t>
                </a:r>
              </a:p>
            </p:txBody>
          </p:sp>
        </p:grpSp>
        <p:pic>
          <p:nvPicPr>
            <p:cNvPr id="23" name="Picture 8" descr=" ">
              <a:extLst>
                <a:ext uri="{FF2B5EF4-FFF2-40B4-BE49-F238E27FC236}">
                  <a16:creationId xmlns:a16="http://schemas.microsoft.com/office/drawing/2014/main" id="{16E43854-0229-E946-6927-841AA4B4EA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3525" y="1041609"/>
              <a:ext cx="1097280" cy="1097280"/>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0446329A-B5D7-E3FC-7A9C-A686B65A38B3}"/>
              </a:ext>
            </a:extLst>
          </p:cNvPr>
          <p:cNvGrpSpPr/>
          <p:nvPr userDrawn="1"/>
        </p:nvGrpSpPr>
        <p:grpSpPr>
          <a:xfrm>
            <a:off x="2201195" y="3046844"/>
            <a:ext cx="1313874" cy="1442237"/>
            <a:chOff x="-52700" y="2958262"/>
            <a:chExt cx="1843219" cy="1517473"/>
          </a:xfrm>
        </p:grpSpPr>
        <p:grpSp>
          <p:nvGrpSpPr>
            <p:cNvPr id="27" name="Group 26">
              <a:extLst>
                <a:ext uri="{FF2B5EF4-FFF2-40B4-BE49-F238E27FC236}">
                  <a16:creationId xmlns:a16="http://schemas.microsoft.com/office/drawing/2014/main" id="{BB2E23EB-893F-C1A5-6097-D1AFBA9BE955}"/>
                </a:ext>
              </a:extLst>
            </p:cNvPr>
            <p:cNvGrpSpPr/>
            <p:nvPr/>
          </p:nvGrpSpPr>
          <p:grpSpPr>
            <a:xfrm>
              <a:off x="-52700" y="2979761"/>
              <a:ext cx="1843219" cy="1495974"/>
              <a:chOff x="-217832" y="1569027"/>
              <a:chExt cx="1843219" cy="1495974"/>
            </a:xfrm>
          </p:grpSpPr>
          <p:sp>
            <p:nvSpPr>
              <p:cNvPr id="29" name="Oval 28">
                <a:extLst>
                  <a:ext uri="{FF2B5EF4-FFF2-40B4-BE49-F238E27FC236}">
                    <a16:creationId xmlns:a16="http://schemas.microsoft.com/office/drawing/2014/main" id="{CC79807A-2C43-EBC1-4D4D-46F2BAAAD331}"/>
                  </a:ext>
                </a:extLst>
              </p:cNvPr>
              <p:cNvSpPr/>
              <p:nvPr/>
            </p:nvSpPr>
            <p:spPr>
              <a:xfrm>
                <a:off x="244475" y="1569027"/>
                <a:ext cx="1028700" cy="10287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A4DD594-E4E6-5521-0972-73283A009345}"/>
                  </a:ext>
                </a:extLst>
              </p:cNvPr>
              <p:cNvSpPr txBox="1"/>
              <p:nvPr/>
            </p:nvSpPr>
            <p:spPr>
              <a:xfrm>
                <a:off x="-217832" y="2676402"/>
                <a:ext cx="1843219" cy="388599"/>
              </a:xfrm>
              <a:prstGeom prst="rect">
                <a:avLst/>
              </a:prstGeom>
              <a:noFill/>
            </p:spPr>
            <p:txBody>
              <a:bodyPr wrap="square" rtlCol="0">
                <a:spAutoFit/>
              </a:bodyPr>
              <a:lstStyle/>
              <a:p>
                <a:pPr algn="ctr"/>
                <a:r>
                  <a:rPr lang="en-US" sz="750" dirty="0">
                    <a:solidFill>
                      <a:schemeClr val="bg1"/>
                    </a:solidFill>
                    <a:latin typeface="Gotham Bold" pitchFamily="2" charset="0"/>
                  </a:rPr>
                  <a:t>Cassidy Caid</a:t>
                </a:r>
              </a:p>
              <a:p>
                <a:pPr algn="ctr"/>
                <a:r>
                  <a:rPr lang="en-US" sz="525" dirty="0">
                    <a:solidFill>
                      <a:srgbClr val="AD0000"/>
                    </a:solidFill>
                    <a:latin typeface="Gotham Bold" pitchFamily="2" charset="0"/>
                  </a:rPr>
                  <a:t>AUTOMATION INTEGRATION </a:t>
                </a:r>
              </a:p>
              <a:p>
                <a:pPr algn="ctr"/>
                <a:r>
                  <a:rPr lang="en-US" sz="525" dirty="0">
                    <a:solidFill>
                      <a:srgbClr val="AD0000"/>
                    </a:solidFill>
                    <a:latin typeface="Gotham Bold" pitchFamily="2" charset="0"/>
                  </a:rPr>
                  <a:t>RESEARCH ENGINEER</a:t>
                </a:r>
              </a:p>
            </p:txBody>
          </p:sp>
        </p:grpSp>
        <p:pic>
          <p:nvPicPr>
            <p:cNvPr id="28" name="Picture 12" descr=" ">
              <a:extLst>
                <a:ext uri="{FF2B5EF4-FFF2-40B4-BE49-F238E27FC236}">
                  <a16:creationId xmlns:a16="http://schemas.microsoft.com/office/drawing/2014/main" id="{E7629059-3A84-CD94-2E5F-B95109A11F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010" t="6078" r="24730" b="8289"/>
            <a:stretch/>
          </p:blipFill>
          <p:spPr bwMode="auto">
            <a:xfrm>
              <a:off x="365561" y="2958262"/>
              <a:ext cx="1097280" cy="1097280"/>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B6102AE-20EE-F20B-E89E-B679DD785FFD}"/>
              </a:ext>
            </a:extLst>
          </p:cNvPr>
          <p:cNvGrpSpPr/>
          <p:nvPr userDrawn="1"/>
        </p:nvGrpSpPr>
        <p:grpSpPr>
          <a:xfrm>
            <a:off x="5150852" y="3046844"/>
            <a:ext cx="1095460" cy="1433085"/>
            <a:chOff x="3862792" y="2967892"/>
            <a:chExt cx="1536808" cy="1507843"/>
          </a:xfrm>
        </p:grpSpPr>
        <p:grpSp>
          <p:nvGrpSpPr>
            <p:cNvPr id="32" name="Group 31">
              <a:extLst>
                <a:ext uri="{FF2B5EF4-FFF2-40B4-BE49-F238E27FC236}">
                  <a16:creationId xmlns:a16="http://schemas.microsoft.com/office/drawing/2014/main" id="{3CF2FFEE-5B2E-6AA0-8FC3-B80CD311B866}"/>
                </a:ext>
              </a:extLst>
            </p:cNvPr>
            <p:cNvGrpSpPr/>
            <p:nvPr/>
          </p:nvGrpSpPr>
          <p:grpSpPr>
            <a:xfrm>
              <a:off x="3862792" y="2979761"/>
              <a:ext cx="1536808" cy="1495974"/>
              <a:chOff x="-1873" y="1569027"/>
              <a:chExt cx="1536808" cy="1495974"/>
            </a:xfrm>
          </p:grpSpPr>
          <p:sp>
            <p:nvSpPr>
              <p:cNvPr id="34" name="Oval 33">
                <a:extLst>
                  <a:ext uri="{FF2B5EF4-FFF2-40B4-BE49-F238E27FC236}">
                    <a16:creationId xmlns:a16="http://schemas.microsoft.com/office/drawing/2014/main" id="{632B8B11-2190-E62B-14F2-E8CBEF8FEA22}"/>
                  </a:ext>
                </a:extLst>
              </p:cNvPr>
              <p:cNvSpPr/>
              <p:nvPr/>
            </p:nvSpPr>
            <p:spPr>
              <a:xfrm>
                <a:off x="244475" y="1569027"/>
                <a:ext cx="1028700" cy="10287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AA0998D-A423-EBE5-9103-DAE96F20642D}"/>
                  </a:ext>
                </a:extLst>
              </p:cNvPr>
              <p:cNvSpPr txBox="1"/>
              <p:nvPr/>
            </p:nvSpPr>
            <p:spPr>
              <a:xfrm>
                <a:off x="-1873" y="2676402"/>
                <a:ext cx="1536808" cy="388599"/>
              </a:xfrm>
              <a:prstGeom prst="rect">
                <a:avLst/>
              </a:prstGeom>
              <a:noFill/>
            </p:spPr>
            <p:txBody>
              <a:bodyPr wrap="square" rtlCol="0">
                <a:spAutoFit/>
              </a:bodyPr>
              <a:lstStyle/>
              <a:p>
                <a:pPr algn="ctr"/>
                <a:r>
                  <a:rPr lang="en-US" sz="750" dirty="0">
                    <a:solidFill>
                      <a:schemeClr val="bg1"/>
                    </a:solidFill>
                    <a:latin typeface="Gotham Bold" pitchFamily="2" charset="0"/>
                  </a:rPr>
                  <a:t>Bob Rosselot</a:t>
                </a:r>
              </a:p>
              <a:p>
                <a:pPr algn="ctr"/>
                <a:r>
                  <a:rPr lang="en-US" sz="525" dirty="0">
                    <a:solidFill>
                      <a:srgbClr val="AD0000"/>
                    </a:solidFill>
                    <a:latin typeface="Gotham Bold" pitchFamily="2" charset="0"/>
                  </a:rPr>
                  <a:t>CLIENT SERVICE MANAGER</a:t>
                </a:r>
              </a:p>
              <a:p>
                <a:pPr algn="ctr"/>
                <a:r>
                  <a:rPr lang="en-US" sz="525" dirty="0">
                    <a:solidFill>
                      <a:srgbClr val="AD0000"/>
                    </a:solidFill>
                    <a:latin typeface="Gotham Bold" pitchFamily="2" charset="0"/>
                  </a:rPr>
                  <a:t>(NKY)</a:t>
                </a:r>
              </a:p>
            </p:txBody>
          </p:sp>
        </p:grpSp>
        <p:pic>
          <p:nvPicPr>
            <p:cNvPr id="33" name="Picture 16" descr=" ">
              <a:extLst>
                <a:ext uri="{FF2B5EF4-FFF2-40B4-BE49-F238E27FC236}">
                  <a16:creationId xmlns:a16="http://schemas.microsoft.com/office/drawing/2014/main" id="{DE730C7C-A275-9BBA-1C97-2A65BD37C1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000" b="6000"/>
            <a:stretch/>
          </p:blipFill>
          <p:spPr bwMode="auto">
            <a:xfrm>
              <a:off x="4082558" y="2967892"/>
              <a:ext cx="1097280" cy="1097280"/>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5DA81D9A-9E8C-E601-D93E-31F32342E81A}"/>
              </a:ext>
            </a:extLst>
          </p:cNvPr>
          <p:cNvGrpSpPr/>
          <p:nvPr userDrawn="1"/>
        </p:nvGrpSpPr>
        <p:grpSpPr>
          <a:xfrm>
            <a:off x="3656882" y="3046844"/>
            <a:ext cx="1210345" cy="1452962"/>
            <a:chOff x="1886323" y="2946978"/>
            <a:chExt cx="1697979" cy="1528757"/>
          </a:xfrm>
        </p:grpSpPr>
        <p:grpSp>
          <p:nvGrpSpPr>
            <p:cNvPr id="37" name="Group 36">
              <a:extLst>
                <a:ext uri="{FF2B5EF4-FFF2-40B4-BE49-F238E27FC236}">
                  <a16:creationId xmlns:a16="http://schemas.microsoft.com/office/drawing/2014/main" id="{F171F0D9-5799-DB64-A6CE-649D136CD3A8}"/>
                </a:ext>
              </a:extLst>
            </p:cNvPr>
            <p:cNvGrpSpPr/>
            <p:nvPr/>
          </p:nvGrpSpPr>
          <p:grpSpPr>
            <a:xfrm>
              <a:off x="1886323" y="2979761"/>
              <a:ext cx="1697979" cy="1495974"/>
              <a:chOff x="-95042" y="1569027"/>
              <a:chExt cx="1697979" cy="1495974"/>
            </a:xfrm>
          </p:grpSpPr>
          <p:sp>
            <p:nvSpPr>
              <p:cNvPr id="39" name="Oval 38">
                <a:extLst>
                  <a:ext uri="{FF2B5EF4-FFF2-40B4-BE49-F238E27FC236}">
                    <a16:creationId xmlns:a16="http://schemas.microsoft.com/office/drawing/2014/main" id="{034D46AE-1224-7361-42A4-69997502AFA3}"/>
                  </a:ext>
                </a:extLst>
              </p:cNvPr>
              <p:cNvSpPr/>
              <p:nvPr/>
            </p:nvSpPr>
            <p:spPr>
              <a:xfrm>
                <a:off x="244475" y="1569027"/>
                <a:ext cx="1028700" cy="10287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517D6DB5-4B73-5BCD-19B7-5D6278A627DE}"/>
                  </a:ext>
                </a:extLst>
              </p:cNvPr>
              <p:cNvSpPr txBox="1"/>
              <p:nvPr/>
            </p:nvSpPr>
            <p:spPr>
              <a:xfrm>
                <a:off x="-95042" y="2676402"/>
                <a:ext cx="1697979" cy="388599"/>
              </a:xfrm>
              <a:prstGeom prst="rect">
                <a:avLst/>
              </a:prstGeom>
              <a:noFill/>
            </p:spPr>
            <p:txBody>
              <a:bodyPr wrap="square" rtlCol="0">
                <a:spAutoFit/>
              </a:bodyPr>
              <a:lstStyle/>
              <a:p>
                <a:pPr algn="ctr"/>
                <a:r>
                  <a:rPr lang="en-US" sz="750" dirty="0">
                    <a:solidFill>
                      <a:schemeClr val="bg1"/>
                    </a:solidFill>
                    <a:latin typeface="Gotham Bold" pitchFamily="2" charset="0"/>
                  </a:rPr>
                  <a:t>Tara Amis</a:t>
                </a:r>
              </a:p>
              <a:p>
                <a:pPr algn="ctr"/>
                <a:r>
                  <a:rPr lang="en-US" sz="525" dirty="0">
                    <a:solidFill>
                      <a:srgbClr val="AD0000"/>
                    </a:solidFill>
                    <a:latin typeface="Gotham Bold" pitchFamily="2" charset="0"/>
                  </a:rPr>
                  <a:t>CLIENT SERVICE MANAGER</a:t>
                </a:r>
              </a:p>
              <a:p>
                <a:pPr algn="ctr"/>
                <a:r>
                  <a:rPr lang="en-US" sz="525" dirty="0">
                    <a:solidFill>
                      <a:srgbClr val="AD0000"/>
                    </a:solidFill>
                    <a:latin typeface="Gotham Bold" pitchFamily="2" charset="0"/>
                  </a:rPr>
                  <a:t>(EKY)</a:t>
                </a:r>
              </a:p>
            </p:txBody>
          </p:sp>
        </p:grpSp>
        <p:pic>
          <p:nvPicPr>
            <p:cNvPr id="38" name="Picture 18" descr=" ">
              <a:extLst>
                <a:ext uri="{FF2B5EF4-FFF2-40B4-BE49-F238E27FC236}">
                  <a16:creationId xmlns:a16="http://schemas.microsoft.com/office/drawing/2014/main" id="{CD91ED11-F0A3-34DB-AB46-DB409A4364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6672" y="2946978"/>
              <a:ext cx="1097280" cy="1097280"/>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805BC07F-F930-BF0A-757A-3B62D8617CA2}"/>
              </a:ext>
            </a:extLst>
          </p:cNvPr>
          <p:cNvGrpSpPr/>
          <p:nvPr userDrawn="1"/>
        </p:nvGrpSpPr>
        <p:grpSpPr>
          <a:xfrm>
            <a:off x="6671164" y="3046844"/>
            <a:ext cx="1095460" cy="1442237"/>
            <a:chOff x="5623761" y="2958262"/>
            <a:chExt cx="1536808" cy="1517473"/>
          </a:xfrm>
        </p:grpSpPr>
        <p:grpSp>
          <p:nvGrpSpPr>
            <p:cNvPr id="42" name="Group 41">
              <a:extLst>
                <a:ext uri="{FF2B5EF4-FFF2-40B4-BE49-F238E27FC236}">
                  <a16:creationId xmlns:a16="http://schemas.microsoft.com/office/drawing/2014/main" id="{9738D3B3-55CC-3EE4-3B3F-9A822E855CB5}"/>
                </a:ext>
              </a:extLst>
            </p:cNvPr>
            <p:cNvGrpSpPr/>
            <p:nvPr/>
          </p:nvGrpSpPr>
          <p:grpSpPr>
            <a:xfrm>
              <a:off x="5623761" y="2979761"/>
              <a:ext cx="1536808" cy="1495974"/>
              <a:chOff x="-24567" y="1569027"/>
              <a:chExt cx="1536808" cy="1495974"/>
            </a:xfrm>
          </p:grpSpPr>
          <p:sp>
            <p:nvSpPr>
              <p:cNvPr id="44" name="Oval 43">
                <a:extLst>
                  <a:ext uri="{FF2B5EF4-FFF2-40B4-BE49-F238E27FC236}">
                    <a16:creationId xmlns:a16="http://schemas.microsoft.com/office/drawing/2014/main" id="{6CFBF519-8CF5-3B4E-41CF-115033FC1D4A}"/>
                  </a:ext>
                </a:extLst>
              </p:cNvPr>
              <p:cNvSpPr/>
              <p:nvPr/>
            </p:nvSpPr>
            <p:spPr>
              <a:xfrm>
                <a:off x="244475" y="1569027"/>
                <a:ext cx="1028700" cy="10287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DED87AB2-5964-E704-13CF-5E24B9DCC1F9}"/>
                  </a:ext>
                </a:extLst>
              </p:cNvPr>
              <p:cNvSpPr txBox="1"/>
              <p:nvPr/>
            </p:nvSpPr>
            <p:spPr>
              <a:xfrm>
                <a:off x="-24567" y="2676402"/>
                <a:ext cx="1536808" cy="388599"/>
              </a:xfrm>
              <a:prstGeom prst="rect">
                <a:avLst/>
              </a:prstGeom>
              <a:noFill/>
            </p:spPr>
            <p:txBody>
              <a:bodyPr wrap="square" rtlCol="0">
                <a:spAutoFit/>
              </a:bodyPr>
              <a:lstStyle/>
              <a:p>
                <a:pPr algn="ctr"/>
                <a:r>
                  <a:rPr lang="en-US" sz="750" dirty="0">
                    <a:solidFill>
                      <a:schemeClr val="bg1"/>
                    </a:solidFill>
                    <a:latin typeface="Gotham Bold" pitchFamily="2" charset="0"/>
                  </a:rPr>
                  <a:t>Nancy Ganote</a:t>
                </a:r>
              </a:p>
              <a:p>
                <a:pPr algn="ctr"/>
                <a:r>
                  <a:rPr lang="en-US" sz="525" dirty="0">
                    <a:solidFill>
                      <a:srgbClr val="AD0000"/>
                    </a:solidFill>
                    <a:latin typeface="Gotham Bold" pitchFamily="2" charset="0"/>
                  </a:rPr>
                  <a:t>CLIENT SERVICE MANAGER</a:t>
                </a:r>
              </a:p>
              <a:p>
                <a:pPr algn="ctr"/>
                <a:r>
                  <a:rPr lang="en-US" sz="525" dirty="0">
                    <a:solidFill>
                      <a:srgbClr val="AD0000"/>
                    </a:solidFill>
                    <a:latin typeface="Gotham Bold" pitchFamily="2" charset="0"/>
                  </a:rPr>
                  <a:t>(WKY)</a:t>
                </a:r>
              </a:p>
            </p:txBody>
          </p:sp>
        </p:grpSp>
        <p:pic>
          <p:nvPicPr>
            <p:cNvPr id="43" name="Picture 20" descr=" ">
              <a:extLst>
                <a:ext uri="{FF2B5EF4-FFF2-40B4-BE49-F238E27FC236}">
                  <a16:creationId xmlns:a16="http://schemas.microsoft.com/office/drawing/2014/main" id="{7EFEE6F7-8785-35EF-ADA4-EABCB775B37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500" b="7500"/>
            <a:stretch/>
          </p:blipFill>
          <p:spPr bwMode="auto">
            <a:xfrm>
              <a:off x="5843525" y="2958262"/>
              <a:ext cx="1097280" cy="1097280"/>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6C089043-7ABA-B963-C926-3AC65DE20EF1}"/>
              </a:ext>
            </a:extLst>
          </p:cNvPr>
          <p:cNvGrpSpPr/>
          <p:nvPr userDrawn="1"/>
        </p:nvGrpSpPr>
        <p:grpSpPr>
          <a:xfrm>
            <a:off x="941585" y="4830648"/>
            <a:ext cx="1095460" cy="1439378"/>
            <a:chOff x="8763856" y="3149559"/>
            <a:chExt cx="1536808" cy="1514465"/>
          </a:xfrm>
        </p:grpSpPr>
        <p:grpSp>
          <p:nvGrpSpPr>
            <p:cNvPr id="47" name="Group 46">
              <a:extLst>
                <a:ext uri="{FF2B5EF4-FFF2-40B4-BE49-F238E27FC236}">
                  <a16:creationId xmlns:a16="http://schemas.microsoft.com/office/drawing/2014/main" id="{757C0A16-B04C-88E8-1E6F-DBA75F32466A}"/>
                </a:ext>
              </a:extLst>
            </p:cNvPr>
            <p:cNvGrpSpPr/>
            <p:nvPr/>
          </p:nvGrpSpPr>
          <p:grpSpPr>
            <a:xfrm>
              <a:off x="8763856" y="3166776"/>
              <a:ext cx="1536808" cy="1497248"/>
              <a:chOff x="11821" y="2554581"/>
              <a:chExt cx="1536808" cy="1497248"/>
            </a:xfrm>
          </p:grpSpPr>
          <p:sp>
            <p:nvSpPr>
              <p:cNvPr id="49" name="Oval 48">
                <a:extLst>
                  <a:ext uri="{FF2B5EF4-FFF2-40B4-BE49-F238E27FC236}">
                    <a16:creationId xmlns:a16="http://schemas.microsoft.com/office/drawing/2014/main" id="{58A7142F-D860-9B07-D1D1-5006A5BA42F0}"/>
                  </a:ext>
                </a:extLst>
              </p:cNvPr>
              <p:cNvSpPr/>
              <p:nvPr/>
            </p:nvSpPr>
            <p:spPr>
              <a:xfrm>
                <a:off x="244475" y="2554581"/>
                <a:ext cx="1028700" cy="10287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9864138-BAD0-D1D4-2CFF-46073153E24A}"/>
                  </a:ext>
                </a:extLst>
              </p:cNvPr>
              <p:cNvSpPr txBox="1"/>
              <p:nvPr/>
            </p:nvSpPr>
            <p:spPr>
              <a:xfrm>
                <a:off x="11821" y="3663230"/>
                <a:ext cx="1536808" cy="388599"/>
              </a:xfrm>
              <a:prstGeom prst="rect">
                <a:avLst/>
              </a:prstGeom>
              <a:noFill/>
            </p:spPr>
            <p:txBody>
              <a:bodyPr wrap="square" rtlCol="0">
                <a:spAutoFit/>
              </a:bodyPr>
              <a:lstStyle/>
              <a:p>
                <a:pPr algn="ctr"/>
                <a:r>
                  <a:rPr lang="en-US" sz="750" dirty="0">
                    <a:solidFill>
                      <a:schemeClr val="bg1"/>
                    </a:solidFill>
                    <a:latin typeface="Gotham Bold" pitchFamily="2" charset="0"/>
                  </a:rPr>
                  <a:t>Jeffrey Whetzel</a:t>
                </a:r>
              </a:p>
              <a:p>
                <a:pPr algn="ctr"/>
                <a:r>
                  <a:rPr lang="en-US" sz="525" dirty="0">
                    <a:solidFill>
                      <a:srgbClr val="AD0000"/>
                    </a:solidFill>
                    <a:latin typeface="Gotham Bold" pitchFamily="2" charset="0"/>
                  </a:rPr>
                  <a:t>CLIENT SERVICE MANAGER</a:t>
                </a:r>
              </a:p>
              <a:p>
                <a:pPr algn="ctr"/>
                <a:r>
                  <a:rPr lang="en-US" sz="525" dirty="0">
                    <a:solidFill>
                      <a:srgbClr val="AD0000"/>
                    </a:solidFill>
                    <a:latin typeface="Gotham Bold" pitchFamily="2" charset="0"/>
                  </a:rPr>
                  <a:t>(CKY)</a:t>
                </a:r>
              </a:p>
            </p:txBody>
          </p:sp>
        </p:grpSp>
        <p:pic>
          <p:nvPicPr>
            <p:cNvPr id="48" name="Picture 22" descr=" ">
              <a:extLst>
                <a:ext uri="{FF2B5EF4-FFF2-40B4-BE49-F238E27FC236}">
                  <a16:creationId xmlns:a16="http://schemas.microsoft.com/office/drawing/2014/main" id="{9B6C367A-5756-F8D0-BA3D-D2E3BF2F5BDD}"/>
                </a:ext>
              </a:extLst>
            </p:cNvPr>
            <p:cNvPicPr>
              <a:picLocks noChangeArrowheads="1"/>
            </p:cNvPicPr>
            <p:nvPr/>
          </p:nvPicPr>
          <p:blipFill rotWithShape="1">
            <a:blip r:embed="rId11">
              <a:extLst>
                <a:ext uri="{28A0092B-C50C-407E-A947-70E740481C1C}">
                  <a14:useLocalDpi xmlns:a14="http://schemas.microsoft.com/office/drawing/2010/main" val="0"/>
                </a:ext>
              </a:extLst>
            </a:blip>
            <a:srcRect l="25421" t="4251" r="24762" b="4903"/>
            <a:stretch/>
          </p:blipFill>
          <p:spPr bwMode="auto">
            <a:xfrm>
              <a:off x="8983620" y="3149559"/>
              <a:ext cx="1097280" cy="1097280"/>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AAEA144D-AAF6-B1E9-B431-6A239344DB1F}"/>
              </a:ext>
            </a:extLst>
          </p:cNvPr>
          <p:cNvGrpSpPr/>
          <p:nvPr userDrawn="1"/>
        </p:nvGrpSpPr>
        <p:grpSpPr>
          <a:xfrm>
            <a:off x="2303138" y="4830647"/>
            <a:ext cx="1159958" cy="1348825"/>
            <a:chOff x="100556" y="4772239"/>
            <a:chExt cx="1627291" cy="1419188"/>
          </a:xfrm>
        </p:grpSpPr>
        <p:grpSp>
          <p:nvGrpSpPr>
            <p:cNvPr id="52" name="Group 51">
              <a:extLst>
                <a:ext uri="{FF2B5EF4-FFF2-40B4-BE49-F238E27FC236}">
                  <a16:creationId xmlns:a16="http://schemas.microsoft.com/office/drawing/2014/main" id="{927127E8-7DB8-EBB4-033D-DA19790EC5B7}"/>
                </a:ext>
              </a:extLst>
            </p:cNvPr>
            <p:cNvGrpSpPr/>
            <p:nvPr/>
          </p:nvGrpSpPr>
          <p:grpSpPr>
            <a:xfrm>
              <a:off x="100556" y="4822503"/>
              <a:ext cx="1627291" cy="1368924"/>
              <a:chOff x="100556" y="4822503"/>
              <a:chExt cx="1627291" cy="1368924"/>
            </a:xfrm>
          </p:grpSpPr>
          <p:sp>
            <p:nvSpPr>
              <p:cNvPr id="54" name="Oval 53">
                <a:extLst>
                  <a:ext uri="{FF2B5EF4-FFF2-40B4-BE49-F238E27FC236}">
                    <a16:creationId xmlns:a16="http://schemas.microsoft.com/office/drawing/2014/main" id="{C1003B2C-7E3D-11DB-0061-DBD4F8349FDD}"/>
                  </a:ext>
                </a:extLst>
              </p:cNvPr>
              <p:cNvSpPr/>
              <p:nvPr/>
            </p:nvSpPr>
            <p:spPr>
              <a:xfrm>
                <a:off x="399851" y="4822503"/>
                <a:ext cx="1028700" cy="10287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D4B312F7-3C3C-67EF-4989-FEABD54C6E5C}"/>
                  </a:ext>
                </a:extLst>
              </p:cNvPr>
              <p:cNvSpPr txBox="1"/>
              <p:nvPr/>
            </p:nvSpPr>
            <p:spPr>
              <a:xfrm>
                <a:off x="100556" y="5887834"/>
                <a:ext cx="1627291" cy="303593"/>
              </a:xfrm>
              <a:prstGeom prst="rect">
                <a:avLst/>
              </a:prstGeom>
              <a:noFill/>
            </p:spPr>
            <p:txBody>
              <a:bodyPr wrap="square" rtlCol="0">
                <a:spAutoFit/>
              </a:bodyPr>
              <a:lstStyle/>
              <a:p>
                <a:pPr algn="ctr"/>
                <a:r>
                  <a:rPr lang="en-US" sz="750" dirty="0">
                    <a:solidFill>
                      <a:schemeClr val="bg1"/>
                    </a:solidFill>
                    <a:latin typeface="Gotham Bold" pitchFamily="2" charset="0"/>
                  </a:rPr>
                  <a:t>Chris Palmer</a:t>
                </a:r>
              </a:p>
              <a:p>
                <a:pPr algn="ctr"/>
                <a:r>
                  <a:rPr lang="en-US" sz="525" dirty="0">
                    <a:solidFill>
                      <a:srgbClr val="AD0000"/>
                    </a:solidFill>
                    <a:latin typeface="Gotham Bold" pitchFamily="2" charset="0"/>
                  </a:rPr>
                  <a:t>SALESFORCE ADMINISTRATOR</a:t>
                </a:r>
              </a:p>
            </p:txBody>
          </p:sp>
        </p:grpSp>
        <p:pic>
          <p:nvPicPr>
            <p:cNvPr id="53" name="Picture 24" descr=" ">
              <a:extLst>
                <a:ext uri="{FF2B5EF4-FFF2-40B4-BE49-F238E27FC236}">
                  <a16:creationId xmlns:a16="http://schemas.microsoft.com/office/drawing/2014/main" id="{0318137E-3952-4CB0-7899-8BB09AEC28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561" y="4772239"/>
              <a:ext cx="1097280" cy="1097280"/>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8B6D6E33-A920-CDFD-D7AB-631A7FC0BBF4}"/>
              </a:ext>
            </a:extLst>
          </p:cNvPr>
          <p:cNvGrpSpPr/>
          <p:nvPr userDrawn="1"/>
        </p:nvGrpSpPr>
        <p:grpSpPr>
          <a:xfrm>
            <a:off x="3814340" y="4830649"/>
            <a:ext cx="919239" cy="1345307"/>
            <a:chOff x="2090517" y="4775940"/>
            <a:chExt cx="1289590" cy="1415487"/>
          </a:xfrm>
        </p:grpSpPr>
        <p:grpSp>
          <p:nvGrpSpPr>
            <p:cNvPr id="57" name="Group 56">
              <a:extLst>
                <a:ext uri="{FF2B5EF4-FFF2-40B4-BE49-F238E27FC236}">
                  <a16:creationId xmlns:a16="http://schemas.microsoft.com/office/drawing/2014/main" id="{93186749-B949-98EB-ED58-C20BABE57A7E}"/>
                </a:ext>
              </a:extLst>
            </p:cNvPr>
            <p:cNvGrpSpPr/>
            <p:nvPr/>
          </p:nvGrpSpPr>
          <p:grpSpPr>
            <a:xfrm>
              <a:off x="2090517" y="4822503"/>
              <a:ext cx="1289590" cy="1368924"/>
              <a:chOff x="2103355" y="4822503"/>
              <a:chExt cx="1289590" cy="1368924"/>
            </a:xfrm>
          </p:grpSpPr>
          <p:sp>
            <p:nvSpPr>
              <p:cNvPr id="59" name="Oval 58">
                <a:extLst>
                  <a:ext uri="{FF2B5EF4-FFF2-40B4-BE49-F238E27FC236}">
                    <a16:creationId xmlns:a16="http://schemas.microsoft.com/office/drawing/2014/main" id="{13C42DE0-48A7-716F-B807-DA90380FE15A}"/>
                  </a:ext>
                </a:extLst>
              </p:cNvPr>
              <p:cNvSpPr/>
              <p:nvPr/>
            </p:nvSpPr>
            <p:spPr>
              <a:xfrm>
                <a:off x="2233800" y="4822503"/>
                <a:ext cx="1028700" cy="10287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0C7517E-97E9-82B0-4CAD-427E5B95752A}"/>
                  </a:ext>
                </a:extLst>
              </p:cNvPr>
              <p:cNvSpPr txBox="1"/>
              <p:nvPr/>
            </p:nvSpPr>
            <p:spPr>
              <a:xfrm>
                <a:off x="2103355" y="5887834"/>
                <a:ext cx="1289590" cy="303593"/>
              </a:xfrm>
              <a:prstGeom prst="rect">
                <a:avLst/>
              </a:prstGeom>
              <a:noFill/>
            </p:spPr>
            <p:txBody>
              <a:bodyPr wrap="square" rtlCol="0">
                <a:spAutoFit/>
              </a:bodyPr>
              <a:lstStyle/>
              <a:p>
                <a:pPr algn="ctr"/>
                <a:r>
                  <a:rPr lang="en-US" sz="750" dirty="0">
                    <a:solidFill>
                      <a:schemeClr val="bg1"/>
                    </a:solidFill>
                    <a:latin typeface="Gotham Bold" pitchFamily="2" charset="0"/>
                  </a:rPr>
                  <a:t>Agnes Collins</a:t>
                </a:r>
              </a:p>
              <a:p>
                <a:pPr algn="ctr"/>
                <a:r>
                  <a:rPr lang="en-US" sz="525" dirty="0">
                    <a:solidFill>
                      <a:srgbClr val="AD0000"/>
                    </a:solidFill>
                    <a:latin typeface="Gotham Bold" pitchFamily="2" charset="0"/>
                  </a:rPr>
                  <a:t>FINANCIAL DIRECTOR</a:t>
                </a:r>
              </a:p>
            </p:txBody>
          </p:sp>
        </p:grpSp>
        <p:pic>
          <p:nvPicPr>
            <p:cNvPr id="58" name="Picture 26" descr=" ">
              <a:extLst>
                <a:ext uri="{FF2B5EF4-FFF2-40B4-BE49-F238E27FC236}">
                  <a16:creationId xmlns:a16="http://schemas.microsoft.com/office/drawing/2014/main" id="{C47EFA89-CBCE-A746-82AD-9024DFB1DA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86672" y="4775940"/>
              <a:ext cx="1097280" cy="1097280"/>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05E3A712-6A07-0003-A7B4-47103EE142E1}"/>
              </a:ext>
            </a:extLst>
          </p:cNvPr>
          <p:cNvGrpSpPr/>
          <p:nvPr userDrawn="1"/>
        </p:nvGrpSpPr>
        <p:grpSpPr>
          <a:xfrm>
            <a:off x="5124463" y="4830649"/>
            <a:ext cx="1148239" cy="1335475"/>
            <a:chOff x="3825773" y="4786285"/>
            <a:chExt cx="1610851" cy="1405142"/>
          </a:xfrm>
        </p:grpSpPr>
        <p:grpSp>
          <p:nvGrpSpPr>
            <p:cNvPr id="62" name="Group 61">
              <a:extLst>
                <a:ext uri="{FF2B5EF4-FFF2-40B4-BE49-F238E27FC236}">
                  <a16:creationId xmlns:a16="http://schemas.microsoft.com/office/drawing/2014/main" id="{A3BA0019-F47B-B161-00E7-1241C70393CE}"/>
                </a:ext>
              </a:extLst>
            </p:cNvPr>
            <p:cNvGrpSpPr/>
            <p:nvPr/>
          </p:nvGrpSpPr>
          <p:grpSpPr>
            <a:xfrm>
              <a:off x="3825773" y="4822503"/>
              <a:ext cx="1610851" cy="1368924"/>
              <a:chOff x="3825773" y="4822503"/>
              <a:chExt cx="1610851" cy="1368924"/>
            </a:xfrm>
          </p:grpSpPr>
          <p:sp>
            <p:nvSpPr>
              <p:cNvPr id="64" name="Oval 63">
                <a:extLst>
                  <a:ext uri="{FF2B5EF4-FFF2-40B4-BE49-F238E27FC236}">
                    <a16:creationId xmlns:a16="http://schemas.microsoft.com/office/drawing/2014/main" id="{0FF94447-3B1D-8B06-777F-1E2067AF19E9}"/>
                  </a:ext>
                </a:extLst>
              </p:cNvPr>
              <p:cNvSpPr/>
              <p:nvPr/>
            </p:nvSpPr>
            <p:spPr>
              <a:xfrm>
                <a:off x="4116849" y="4822503"/>
                <a:ext cx="1028700" cy="10287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BB2D72D8-B118-F074-2043-E8F0154003FD}"/>
                  </a:ext>
                </a:extLst>
              </p:cNvPr>
              <p:cNvSpPr txBox="1"/>
              <p:nvPr/>
            </p:nvSpPr>
            <p:spPr>
              <a:xfrm>
                <a:off x="3825773" y="5887834"/>
                <a:ext cx="1610851" cy="303593"/>
              </a:xfrm>
              <a:prstGeom prst="rect">
                <a:avLst/>
              </a:prstGeom>
              <a:noFill/>
            </p:spPr>
            <p:txBody>
              <a:bodyPr wrap="square" rtlCol="0">
                <a:spAutoFit/>
              </a:bodyPr>
              <a:lstStyle/>
              <a:p>
                <a:pPr algn="ctr"/>
                <a:r>
                  <a:rPr lang="en-US" sz="750" dirty="0">
                    <a:solidFill>
                      <a:schemeClr val="bg1"/>
                    </a:solidFill>
                    <a:latin typeface="Gotham Bold" pitchFamily="2" charset="0"/>
                  </a:rPr>
                  <a:t>Kyle Meredith</a:t>
                </a:r>
              </a:p>
              <a:p>
                <a:pPr algn="ctr"/>
                <a:r>
                  <a:rPr lang="en-US" sz="525" dirty="0">
                    <a:solidFill>
                      <a:srgbClr val="AD0000"/>
                    </a:solidFill>
                    <a:latin typeface="Gotham Bold" pitchFamily="2" charset="0"/>
                  </a:rPr>
                  <a:t>INBOUND MARKETING LEAD</a:t>
                </a:r>
              </a:p>
            </p:txBody>
          </p:sp>
        </p:grpSp>
        <p:pic>
          <p:nvPicPr>
            <p:cNvPr id="63" name="Picture 28">
              <a:extLst>
                <a:ext uri="{FF2B5EF4-FFF2-40B4-BE49-F238E27FC236}">
                  <a16:creationId xmlns:a16="http://schemas.microsoft.com/office/drawing/2014/main" id="{64B2C561-1FFE-BDE2-4A8C-C601232AB0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80631" y="4786285"/>
              <a:ext cx="1101135" cy="1101135"/>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7744612E-7C24-AB81-B6D9-10ECE9E25E83}"/>
              </a:ext>
            </a:extLst>
          </p:cNvPr>
          <p:cNvGrpSpPr/>
          <p:nvPr userDrawn="1"/>
        </p:nvGrpSpPr>
        <p:grpSpPr>
          <a:xfrm>
            <a:off x="6610653" y="4830649"/>
            <a:ext cx="1213006" cy="1341573"/>
            <a:chOff x="5538871" y="4790140"/>
            <a:chExt cx="1701712" cy="1411558"/>
          </a:xfrm>
        </p:grpSpPr>
        <p:grpSp>
          <p:nvGrpSpPr>
            <p:cNvPr id="67" name="Group 66">
              <a:extLst>
                <a:ext uri="{FF2B5EF4-FFF2-40B4-BE49-F238E27FC236}">
                  <a16:creationId xmlns:a16="http://schemas.microsoft.com/office/drawing/2014/main" id="{18EA0DD6-4999-D301-5B9D-215E7F051227}"/>
                </a:ext>
              </a:extLst>
            </p:cNvPr>
            <p:cNvGrpSpPr/>
            <p:nvPr/>
          </p:nvGrpSpPr>
          <p:grpSpPr>
            <a:xfrm>
              <a:off x="5538871" y="4822503"/>
              <a:ext cx="1701712" cy="1379195"/>
              <a:chOff x="5538871" y="4822503"/>
              <a:chExt cx="1701712" cy="1379195"/>
            </a:xfrm>
          </p:grpSpPr>
          <p:sp>
            <p:nvSpPr>
              <p:cNvPr id="69" name="Oval 68">
                <a:extLst>
                  <a:ext uri="{FF2B5EF4-FFF2-40B4-BE49-F238E27FC236}">
                    <a16:creationId xmlns:a16="http://schemas.microsoft.com/office/drawing/2014/main" id="{F7B8D7F6-F152-BE81-E5D4-42994B67B69F}"/>
                  </a:ext>
                </a:extLst>
              </p:cNvPr>
              <p:cNvSpPr/>
              <p:nvPr/>
            </p:nvSpPr>
            <p:spPr>
              <a:xfrm>
                <a:off x="5877815" y="4822503"/>
                <a:ext cx="1028700" cy="10287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B11CA1C0-F7AF-E11F-2DF4-0C5080601818}"/>
                  </a:ext>
                </a:extLst>
              </p:cNvPr>
              <p:cNvSpPr txBox="1"/>
              <p:nvPr/>
            </p:nvSpPr>
            <p:spPr>
              <a:xfrm>
                <a:off x="5538871" y="5898105"/>
                <a:ext cx="1701712" cy="303593"/>
              </a:xfrm>
              <a:prstGeom prst="rect">
                <a:avLst/>
              </a:prstGeom>
              <a:noFill/>
            </p:spPr>
            <p:txBody>
              <a:bodyPr wrap="square" rtlCol="0">
                <a:spAutoFit/>
              </a:bodyPr>
              <a:lstStyle/>
              <a:p>
                <a:pPr algn="ctr"/>
                <a:r>
                  <a:rPr lang="en-US" sz="750" dirty="0">
                    <a:solidFill>
                      <a:schemeClr val="bg1"/>
                    </a:solidFill>
                    <a:latin typeface="Gotham Bold" pitchFamily="2" charset="0"/>
                  </a:rPr>
                  <a:t>Amanda Schweinzger</a:t>
                </a:r>
              </a:p>
              <a:p>
                <a:pPr algn="ctr"/>
                <a:r>
                  <a:rPr lang="en-US" sz="525" dirty="0">
                    <a:solidFill>
                      <a:srgbClr val="AD0000"/>
                    </a:solidFill>
                    <a:latin typeface="Gotham Bold" pitchFamily="2" charset="0"/>
                  </a:rPr>
                  <a:t>OUTBOUND MARKETING LEAD</a:t>
                </a:r>
              </a:p>
            </p:txBody>
          </p:sp>
        </p:grpSp>
        <p:pic>
          <p:nvPicPr>
            <p:cNvPr id="68" name="Picture 30">
              <a:extLst>
                <a:ext uri="{FF2B5EF4-FFF2-40B4-BE49-F238E27FC236}">
                  <a16:creationId xmlns:a16="http://schemas.microsoft.com/office/drawing/2014/main" id="{C5008EF0-CAEB-24B1-AB18-4F6B87BD46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43525" y="4790140"/>
              <a:ext cx="1097280" cy="1097280"/>
            </a:xfrm>
            <a:prstGeom prst="ellipse">
              <a:avLst/>
            </a:prstGeom>
            <a:noFill/>
            <a:ln w="12700">
              <a:solidFill>
                <a:srgbClr val="AD0000"/>
              </a:solidFill>
            </a:ln>
            <a:extLst>
              <a:ext uri="{909E8E84-426E-40DD-AFC4-6F175D3DCCD1}">
                <a14:hiddenFill xmlns:a14="http://schemas.microsoft.com/office/drawing/2010/main">
                  <a:solidFill>
                    <a:srgbClr val="FFFFFF"/>
                  </a:solidFill>
                </a14:hiddenFill>
              </a:ext>
            </a:extLst>
          </p:spPr>
        </p:pic>
      </p:grpSp>
      <p:grpSp>
        <p:nvGrpSpPr>
          <p:cNvPr id="71" name="Group 70">
            <a:extLst>
              <a:ext uri="{FF2B5EF4-FFF2-40B4-BE49-F238E27FC236}">
                <a16:creationId xmlns:a16="http://schemas.microsoft.com/office/drawing/2014/main" id="{FDEAA333-31B6-9267-3E77-2F244BCDE558}"/>
              </a:ext>
            </a:extLst>
          </p:cNvPr>
          <p:cNvGrpSpPr/>
          <p:nvPr userDrawn="1"/>
        </p:nvGrpSpPr>
        <p:grpSpPr>
          <a:xfrm>
            <a:off x="6681848" y="1284982"/>
            <a:ext cx="1074092" cy="1498443"/>
            <a:chOff x="9855169" y="1235444"/>
            <a:chExt cx="1506832" cy="1576612"/>
          </a:xfrm>
        </p:grpSpPr>
        <p:pic>
          <p:nvPicPr>
            <p:cNvPr id="72" name="Picture 2">
              <a:extLst>
                <a:ext uri="{FF2B5EF4-FFF2-40B4-BE49-F238E27FC236}">
                  <a16:creationId xmlns:a16="http://schemas.microsoft.com/office/drawing/2014/main" id="{B4CC8915-9E50-C14A-D94B-55BE162CC6D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57508" y="1235444"/>
              <a:ext cx="1097280" cy="1097280"/>
            </a:xfrm>
            <a:prstGeom prst="ellipse">
              <a:avLst/>
            </a:prstGeom>
            <a:noFill/>
            <a:ln>
              <a:solidFill>
                <a:srgbClr val="BE1E2D"/>
              </a:solidFill>
            </a:ln>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ED9CB256-C54C-4C47-6A33-83B16383C4A2}"/>
                </a:ext>
              </a:extLst>
            </p:cNvPr>
            <p:cNvSpPr txBox="1"/>
            <p:nvPr/>
          </p:nvSpPr>
          <p:spPr>
            <a:xfrm>
              <a:off x="9855169" y="2423457"/>
              <a:ext cx="1506832" cy="388599"/>
            </a:xfrm>
            <a:prstGeom prst="rect">
              <a:avLst/>
            </a:prstGeom>
            <a:noFill/>
          </p:spPr>
          <p:txBody>
            <a:bodyPr wrap="square" rtlCol="0">
              <a:spAutoFit/>
            </a:bodyPr>
            <a:lstStyle/>
            <a:p>
              <a:pPr algn="ctr"/>
              <a:r>
                <a:rPr lang="en-US" sz="750" dirty="0">
                  <a:solidFill>
                    <a:schemeClr val="bg1"/>
                  </a:solidFill>
                  <a:latin typeface="Gotham Bold" pitchFamily="2" charset="0"/>
                </a:rPr>
                <a:t>Amy Goodson</a:t>
              </a:r>
            </a:p>
            <a:p>
              <a:pPr algn="ctr"/>
              <a:r>
                <a:rPr lang="en-US" sz="525" dirty="0">
                  <a:solidFill>
                    <a:srgbClr val="BE1E2D"/>
                  </a:solidFill>
                  <a:latin typeface="Gotham Bold" pitchFamily="2" charset="0"/>
                </a:rPr>
                <a:t>LEADERSHIP &amp; CULTURE COORDINATOR</a:t>
              </a:r>
            </a:p>
          </p:txBody>
        </p:sp>
      </p:grpSp>
      <p:grpSp>
        <p:nvGrpSpPr>
          <p:cNvPr id="74" name="Group 73">
            <a:extLst>
              <a:ext uri="{FF2B5EF4-FFF2-40B4-BE49-F238E27FC236}">
                <a16:creationId xmlns:a16="http://schemas.microsoft.com/office/drawing/2014/main" id="{2C97C7AA-A633-A21B-3784-2F3E920F046F}"/>
              </a:ext>
            </a:extLst>
          </p:cNvPr>
          <p:cNvGrpSpPr/>
          <p:nvPr userDrawn="1"/>
        </p:nvGrpSpPr>
        <p:grpSpPr>
          <a:xfrm>
            <a:off x="749581" y="3046843"/>
            <a:ext cx="1479467" cy="1462311"/>
            <a:chOff x="1684224" y="3106608"/>
            <a:chExt cx="1972623" cy="1462311"/>
          </a:xfrm>
        </p:grpSpPr>
        <p:sp>
          <p:nvSpPr>
            <p:cNvPr id="75" name="TextBox 74">
              <a:extLst>
                <a:ext uri="{FF2B5EF4-FFF2-40B4-BE49-F238E27FC236}">
                  <a16:creationId xmlns:a16="http://schemas.microsoft.com/office/drawing/2014/main" id="{F529C8C5-CDF7-9CCC-E9DE-DFE8CFB29212}"/>
                </a:ext>
              </a:extLst>
            </p:cNvPr>
            <p:cNvSpPr txBox="1"/>
            <p:nvPr/>
          </p:nvSpPr>
          <p:spPr>
            <a:xfrm>
              <a:off x="1684224" y="4199587"/>
              <a:ext cx="1972623" cy="369332"/>
            </a:xfrm>
            <a:prstGeom prst="rect">
              <a:avLst/>
            </a:prstGeom>
            <a:noFill/>
          </p:spPr>
          <p:txBody>
            <a:bodyPr wrap="square" rtlCol="0">
              <a:spAutoFit/>
            </a:bodyPr>
            <a:lstStyle/>
            <a:p>
              <a:pPr algn="ctr"/>
              <a:r>
                <a:rPr lang="en-US" sz="750" dirty="0">
                  <a:solidFill>
                    <a:schemeClr val="bg1"/>
                  </a:solidFill>
                  <a:latin typeface="Gotham Bold" pitchFamily="2" charset="0"/>
                </a:rPr>
                <a:t>Jeff Green</a:t>
              </a:r>
            </a:p>
            <a:p>
              <a:pPr algn="ctr"/>
              <a:r>
                <a:rPr lang="en-US" sz="525" dirty="0">
                  <a:solidFill>
                    <a:srgbClr val="BE1E2D"/>
                  </a:solidFill>
                  <a:latin typeface="Gotham Bold" pitchFamily="2" charset="0"/>
                </a:rPr>
                <a:t>DIRECTOR OF NEW TECHNOLOGIES &amp; EQUIPMENT MATCH</a:t>
              </a:r>
            </a:p>
          </p:txBody>
        </p:sp>
        <p:pic>
          <p:nvPicPr>
            <p:cNvPr id="76" name="Picture 2">
              <a:extLst>
                <a:ext uri="{FF2B5EF4-FFF2-40B4-BE49-F238E27FC236}">
                  <a16:creationId xmlns:a16="http://schemas.microsoft.com/office/drawing/2014/main" id="{B56BF967-EDE7-D398-03BB-6201D3A39E6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49096" y="3106608"/>
              <a:ext cx="1042878" cy="1042878"/>
            </a:xfrm>
            <a:prstGeom prst="ellipse">
              <a:avLst/>
            </a:prstGeom>
            <a:noFill/>
            <a:ln>
              <a:solidFill>
                <a:srgbClr val="BE1E2D"/>
              </a:solidFill>
            </a:ln>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7044FC2B-49A8-77C8-F374-B5846409127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610159" y="435544"/>
            <a:ext cx="1719209" cy="269343"/>
          </a:xfrm>
          <a:prstGeom prst="rect">
            <a:avLst/>
          </a:prstGeom>
        </p:spPr>
      </p:pic>
    </p:spTree>
    <p:extLst>
      <p:ext uri="{BB962C8B-B14F-4D97-AF65-F5344CB8AC3E}">
        <p14:creationId xmlns:p14="http://schemas.microsoft.com/office/powerpoint/2010/main" val="184179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gional Stru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E796D88D-D36B-BCB0-E48D-C5B4A2CA3D63}"/>
              </a:ext>
            </a:extLst>
          </p:cNvPr>
          <p:cNvSpPr txBox="1">
            <a:spLocks/>
          </p:cNvSpPr>
          <p:nvPr userDrawn="1"/>
        </p:nvSpPr>
        <p:spPr>
          <a:xfrm>
            <a:off x="8329367" y="163960"/>
            <a:ext cx="624840" cy="195072"/>
          </a:xfrm>
          <a:prstGeom prst="rect">
            <a:avLst/>
          </a:prstGeom>
        </p:spPr>
        <p:txBody>
          <a:bodyPr vert="horz" lIns="91424" tIns="45712" rIns="91424" bIns="45712" rtlCol="0" anchor="ctr"/>
          <a:lstStyle>
            <a:defPPr>
              <a:defRPr lang="en-US"/>
            </a:defPPr>
            <a:lvl1pPr marL="0" algn="r" defTabSz="914400" rtl="0" eaLnBrk="1" latinLnBrk="0" hangingPunct="1">
              <a:defRPr sz="1100" kern="1200">
                <a:solidFill>
                  <a:schemeClr val="tx1"/>
                </a:solidFill>
                <a:latin typeface="Gotham Boo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FD5434-F838-4DD4-A17B-1CB1A1850DF4}" type="slidenum">
              <a:rPr kumimoji="0" lang="en-US" sz="825" b="0" i="0" u="none" strike="noStrike" kern="1200" cap="none" spc="0" normalizeH="0" baseline="0" noProof="0" smtClean="0">
                <a:ln>
                  <a:noFill/>
                </a:ln>
                <a:solidFill>
                  <a:prstClr val="white"/>
                </a:solidFill>
                <a:effectLst/>
                <a:uLnTx/>
                <a:uFillTx/>
                <a:latin typeface="Gotham Book"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prstClr val="white"/>
              </a:solidFill>
              <a:effectLst/>
              <a:uLnTx/>
              <a:uFillTx/>
              <a:latin typeface="Gotham Book" pitchFamily="2" charset="0"/>
              <a:ea typeface="+mn-ea"/>
              <a:cs typeface="+mn-cs"/>
            </a:endParaRPr>
          </a:p>
        </p:txBody>
      </p:sp>
      <p:sp>
        <p:nvSpPr>
          <p:cNvPr id="16" name="TextBox 15">
            <a:extLst>
              <a:ext uri="{FF2B5EF4-FFF2-40B4-BE49-F238E27FC236}">
                <a16:creationId xmlns:a16="http://schemas.microsoft.com/office/drawing/2014/main" id="{3895977F-7DEF-E168-1141-1C83F27DC1AF}"/>
              </a:ext>
            </a:extLst>
          </p:cNvPr>
          <p:cNvSpPr txBox="1"/>
          <p:nvPr userDrawn="1"/>
        </p:nvSpPr>
        <p:spPr>
          <a:xfrm>
            <a:off x="2118167" y="324091"/>
            <a:ext cx="0" cy="0"/>
          </a:xfrm>
          <a:prstGeom prst="rect">
            <a:avLst/>
          </a:prstGeom>
        </p:spPr>
        <p:txBody>
          <a:bodyPr vert="horz" wrap="none" lIns="91424" tIns="45712" rIns="91424" bIns="45712" rtlCol="0">
            <a:noAutofit/>
          </a:bodyPr>
          <a:lstStyle/>
          <a:p>
            <a:pPr marL="0" marR="0" indent="0" algn="ctr" defTabSz="914240" rtl="0" eaLnBrk="1" fontAlgn="auto" latinLnBrk="0" hangingPunct="1">
              <a:lnSpc>
                <a:spcPct val="90000"/>
              </a:lnSpc>
              <a:spcBef>
                <a:spcPts val="1200"/>
              </a:spcBef>
              <a:spcAft>
                <a:spcPts val="0"/>
              </a:spcAft>
              <a:buClr>
                <a:srgbClr val="BCB49E"/>
              </a:buClr>
              <a:buSzPct val="90000"/>
              <a:buFontTx/>
              <a:buNone/>
              <a:tabLst/>
            </a:pPr>
            <a:endPar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20" name="TextBox 19">
            <a:extLst>
              <a:ext uri="{FF2B5EF4-FFF2-40B4-BE49-F238E27FC236}">
                <a16:creationId xmlns:a16="http://schemas.microsoft.com/office/drawing/2014/main" id="{5D935777-5F2D-BC42-1DAF-C430278B9C8F}"/>
              </a:ext>
            </a:extLst>
          </p:cNvPr>
          <p:cNvSpPr txBox="1"/>
          <p:nvPr userDrawn="1"/>
        </p:nvSpPr>
        <p:spPr>
          <a:xfrm>
            <a:off x="163750" y="9294"/>
            <a:ext cx="5965044" cy="1140431"/>
          </a:xfrm>
          <a:prstGeom prst="rect">
            <a:avLst/>
          </a:prstGeom>
        </p:spPr>
        <p:txBody>
          <a:bodyPr vert="horz" wrap="square" lIns="89154" tIns="45712" rIns="91424" bIns="45712" rtlCol="0" anchor="ctr" anchorCtr="0">
            <a:noAutofit/>
          </a:bodyPr>
          <a:lstStyle/>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rPr>
              <a:t>Regional Structure</a:t>
            </a:r>
          </a:p>
        </p:txBody>
      </p:sp>
      <p:grpSp>
        <p:nvGrpSpPr>
          <p:cNvPr id="6" name="Group 9">
            <a:extLst>
              <a:ext uri="{FF2B5EF4-FFF2-40B4-BE49-F238E27FC236}">
                <a16:creationId xmlns:a16="http://schemas.microsoft.com/office/drawing/2014/main" id="{54F1414C-5909-DB61-BBD1-3BDA24B7F7DE}"/>
              </a:ext>
            </a:extLst>
          </p:cNvPr>
          <p:cNvGrpSpPr>
            <a:grpSpLocks noChangeAspect="1"/>
          </p:cNvGrpSpPr>
          <p:nvPr userDrawn="1"/>
        </p:nvGrpSpPr>
        <p:grpSpPr bwMode="auto">
          <a:xfrm>
            <a:off x="2885909" y="1820120"/>
            <a:ext cx="5829300" cy="3921125"/>
            <a:chOff x="5896917" y="2194691"/>
            <a:chExt cx="6115643" cy="3036417"/>
          </a:xfrm>
        </p:grpSpPr>
        <p:pic>
          <p:nvPicPr>
            <p:cNvPr id="7" name="Picture 6" descr="Map&#10;&#10;Description automatically generated">
              <a:extLst>
                <a:ext uri="{FF2B5EF4-FFF2-40B4-BE49-F238E27FC236}">
                  <a16:creationId xmlns:a16="http://schemas.microsoft.com/office/drawing/2014/main" id="{7FE7E077-4B5D-0122-AFF8-47B485806076}"/>
                </a:ext>
              </a:extLst>
            </p:cNvPr>
            <p:cNvPicPr>
              <a:picLocks noChangeAspect="1"/>
            </p:cNvPicPr>
            <p:nvPr/>
          </p:nvPicPr>
          <p:blipFill>
            <a:blip r:embed="rId3" cstate="print"/>
            <a:stretch>
              <a:fillRect/>
            </a:stretch>
          </p:blipFill>
          <p:spPr>
            <a:xfrm>
              <a:off x="5896917" y="2194691"/>
              <a:ext cx="6115643" cy="3036417"/>
            </a:xfrm>
            <a:prstGeom prst="rect">
              <a:avLst/>
            </a:prstGeom>
            <a:effectLst>
              <a:outerShdw blurRad="281400" dist="136812" dir="3683930" sx="102039" sy="102039" algn="tl" rotWithShape="0">
                <a:prstClr val="black">
                  <a:alpha val="62976"/>
                </a:prstClr>
              </a:outerShdw>
            </a:effectLst>
          </p:spPr>
        </p:pic>
        <p:sp>
          <p:nvSpPr>
            <p:cNvPr id="8" name="TextBox 7">
              <a:extLst>
                <a:ext uri="{FF2B5EF4-FFF2-40B4-BE49-F238E27FC236}">
                  <a16:creationId xmlns:a16="http://schemas.microsoft.com/office/drawing/2014/main" id="{CBC73A4A-6B82-25A1-9CE2-5BFEAED562A7}"/>
                </a:ext>
              </a:extLst>
            </p:cNvPr>
            <p:cNvSpPr txBox="1"/>
            <p:nvPr/>
          </p:nvSpPr>
          <p:spPr>
            <a:xfrm>
              <a:off x="9498170" y="2867964"/>
              <a:ext cx="1567188" cy="429002"/>
            </a:xfrm>
            <a:prstGeom prst="rect">
              <a:avLst/>
            </a:prstGeom>
            <a:noFill/>
            <a:ln w="12700" cap="flat">
              <a:noFill/>
              <a:miter lim="400000"/>
            </a:ln>
            <a:effectLst>
              <a:outerShdw blurRad="50800" dist="38100" dir="2700000" algn="tl" rotWithShape="0">
                <a:prstClr val="black">
                  <a:alpha val="40000"/>
                </a:prstClr>
              </a:outerShdw>
            </a:effectLst>
            <a:sp3d/>
          </p:spPr>
          <p:txBody>
            <a:bodyPr spcFirstLastPara="1" lIns="0" tIns="0" rIns="0" bIns="0" spcCol="38100">
              <a:spAutoFit/>
            </a:bodyPr>
            <a:lstStyle/>
            <a:p>
              <a:pPr algn="ctr" defTabSz="685808" eaLnBrk="1" fontAlgn="auto" hangingPunct="1">
                <a:spcBef>
                  <a:spcPts val="0"/>
                </a:spcBef>
                <a:spcAft>
                  <a:spcPts val="0"/>
                </a:spcAft>
                <a:defRPr/>
              </a:pPr>
              <a:r>
                <a:rPr lang="en-US" kern="0" dirty="0">
                  <a:solidFill>
                    <a:schemeClr val="bg1"/>
                  </a:solidFill>
                  <a:effectLst>
                    <a:outerShdw blurRad="50800" dist="38100" dir="2700000" algn="tl" rotWithShape="0">
                      <a:prstClr val="black">
                        <a:alpha val="40000"/>
                      </a:prstClr>
                    </a:outerShdw>
                  </a:effectLst>
                  <a:highlight>
                    <a:srgbClr val="AD0000"/>
                  </a:highlight>
                  <a:latin typeface="Gotham Book" pitchFamily="2" charset="0"/>
                  <a:cs typeface="Arial" panose="020B0604020202020204" pitchFamily="34" charset="0"/>
                </a:rPr>
                <a:t>Northern KY Region</a:t>
              </a:r>
            </a:p>
          </p:txBody>
        </p:sp>
        <p:sp>
          <p:nvSpPr>
            <p:cNvPr id="9" name="TextBox 8">
              <a:extLst>
                <a:ext uri="{FF2B5EF4-FFF2-40B4-BE49-F238E27FC236}">
                  <a16:creationId xmlns:a16="http://schemas.microsoft.com/office/drawing/2014/main" id="{4C07DD9A-EE7B-5375-A7A3-DA035A6C58EE}"/>
                </a:ext>
              </a:extLst>
            </p:cNvPr>
            <p:cNvSpPr txBox="1"/>
            <p:nvPr/>
          </p:nvSpPr>
          <p:spPr>
            <a:xfrm>
              <a:off x="6464945" y="4194757"/>
              <a:ext cx="1863243" cy="536252"/>
            </a:xfrm>
            <a:prstGeom prst="rect">
              <a:avLst/>
            </a:prstGeom>
            <a:noFill/>
            <a:ln w="12700" cap="flat">
              <a:noFill/>
              <a:miter lim="400000"/>
            </a:ln>
            <a:effectLst>
              <a:outerShdw blurRad="50800" dist="38100" dir="2700000" algn="tl" rotWithShape="0">
                <a:prstClr val="black">
                  <a:alpha val="40000"/>
                </a:prstClr>
              </a:outerShdw>
            </a:effectLst>
            <a:sp3d/>
          </p:spPr>
          <p:txBody>
            <a:bodyPr spcFirstLastPara="1" lIns="0" tIns="0" rIns="0" bIns="0" spcCol="38100">
              <a:spAutoFit/>
            </a:bodyPr>
            <a:lstStyle/>
            <a:p>
              <a:pPr algn="ctr" defTabSz="685808" eaLnBrk="1" fontAlgn="auto" hangingPunct="1">
                <a:spcBef>
                  <a:spcPts val="0"/>
                </a:spcBef>
                <a:spcAft>
                  <a:spcPts val="0"/>
                </a:spcAft>
                <a:defRPr/>
              </a:pPr>
              <a:r>
                <a:rPr lang="en-US" sz="1200" kern="0" dirty="0">
                  <a:solidFill>
                    <a:schemeClr val="bg1"/>
                  </a:solidFill>
                  <a:effectLst>
                    <a:outerShdw blurRad="50800" dist="38100" dir="2700000" algn="tl" rotWithShape="0">
                      <a:prstClr val="black">
                        <a:alpha val="40000"/>
                      </a:prstClr>
                    </a:outerShdw>
                  </a:effectLst>
                  <a:highlight>
                    <a:srgbClr val="AD0000"/>
                  </a:highlight>
                  <a:latin typeface="Gotham Book" pitchFamily="2" charset="0"/>
                  <a:cs typeface="Arial" panose="020B0604020202020204" pitchFamily="34" charset="0"/>
                </a:rPr>
                <a:t>Western KY Region</a:t>
              </a:r>
              <a:endParaRPr lang="en-US" sz="1200" kern="0" dirty="0">
                <a:solidFill>
                  <a:schemeClr val="bg1"/>
                </a:solidFill>
                <a:effectLst>
                  <a:outerShdw blurRad="50800" dist="38100" dir="2700000" algn="tl" rotWithShape="0">
                    <a:prstClr val="black">
                      <a:alpha val="40000"/>
                    </a:prstClr>
                  </a:outerShdw>
                </a:effectLst>
                <a:latin typeface="Gotham Book" pitchFamily="2" charset="0"/>
                <a:cs typeface="Arial" panose="020B0604020202020204" pitchFamily="34" charset="0"/>
              </a:endParaRPr>
            </a:p>
            <a:p>
              <a:pPr algn="ctr" defTabSz="685808" eaLnBrk="1" fontAlgn="auto" hangingPunct="1">
                <a:spcBef>
                  <a:spcPts val="0"/>
                </a:spcBef>
                <a:spcAft>
                  <a:spcPts val="0"/>
                </a:spcAft>
                <a:defRPr/>
              </a:pPr>
              <a:endParaRPr lang="en-US" sz="750" kern="0" dirty="0">
                <a:solidFill>
                  <a:schemeClr val="bg1"/>
                </a:solidFill>
                <a:effectLst>
                  <a:outerShdw blurRad="50800" dist="38100" dir="2700000" algn="tl" rotWithShape="0">
                    <a:prstClr val="black">
                      <a:alpha val="40000"/>
                    </a:prstClr>
                  </a:outerShdw>
                </a:effectLst>
                <a:highlight>
                  <a:srgbClr val="808080"/>
                </a:highlight>
                <a:latin typeface="Gotham Book" pitchFamily="2" charset="0"/>
                <a:cs typeface="Arial" panose="020B0604020202020204" pitchFamily="34" charset="0"/>
              </a:endParaRPr>
            </a:p>
            <a:p>
              <a:pPr algn="ctr" defTabSz="685808" eaLnBrk="1" fontAlgn="auto" hangingPunct="1">
                <a:spcBef>
                  <a:spcPts val="0"/>
                </a:spcBef>
                <a:spcAft>
                  <a:spcPts val="0"/>
                </a:spcAft>
                <a:defRPr/>
              </a:pPr>
              <a:r>
                <a:rPr lang="en-US" sz="750" kern="0" dirty="0">
                  <a:solidFill>
                    <a:schemeClr val="bg1"/>
                  </a:solidFill>
                  <a:effectLst>
                    <a:outerShdw blurRad="50800" dist="38100" dir="2700000" algn="tl" rotWithShape="0">
                      <a:prstClr val="black">
                        <a:alpha val="40000"/>
                      </a:prstClr>
                    </a:outerShdw>
                  </a:effectLst>
                  <a:highlight>
                    <a:srgbClr val="808080"/>
                  </a:highlight>
                  <a:latin typeface="Gotham Book" pitchFamily="2" charset="0"/>
                  <a:cs typeface="Arial" panose="020B0604020202020204" pitchFamily="34" charset="0"/>
                </a:rPr>
                <a:t>SRA with Murray State University</a:t>
              </a:r>
            </a:p>
            <a:p>
              <a:pPr algn="ctr" defTabSz="685808" eaLnBrk="1" fontAlgn="auto" hangingPunct="1">
                <a:spcBef>
                  <a:spcPts val="0"/>
                </a:spcBef>
                <a:spcAft>
                  <a:spcPts val="0"/>
                </a:spcAft>
                <a:defRPr/>
              </a:pPr>
              <a:endParaRPr lang="en-US" kern="0" dirty="0">
                <a:solidFill>
                  <a:schemeClr val="bg1"/>
                </a:solidFill>
                <a:effectLst>
                  <a:outerShdw blurRad="50800" dist="38100" dir="2700000" algn="tl" rotWithShape="0">
                    <a:prstClr val="black">
                      <a:alpha val="40000"/>
                    </a:prstClr>
                  </a:outerShdw>
                </a:effectLst>
                <a:highlight>
                  <a:srgbClr val="AD0000"/>
                </a:highlight>
                <a:latin typeface="Gotham Book" pitchFamily="2" charset="0"/>
                <a:cs typeface="Arial" panose="020B0604020202020204" pitchFamily="34" charset="0"/>
              </a:endParaRPr>
            </a:p>
          </p:txBody>
        </p:sp>
        <p:sp>
          <p:nvSpPr>
            <p:cNvPr id="10" name="TextBox 9">
              <a:extLst>
                <a:ext uri="{FF2B5EF4-FFF2-40B4-BE49-F238E27FC236}">
                  <a16:creationId xmlns:a16="http://schemas.microsoft.com/office/drawing/2014/main" id="{3818BE7F-C6AB-BD31-A93C-949EFC8C2C01}"/>
                </a:ext>
              </a:extLst>
            </p:cNvPr>
            <p:cNvSpPr txBox="1"/>
            <p:nvPr/>
          </p:nvSpPr>
          <p:spPr>
            <a:xfrm>
              <a:off x="9931383" y="4115650"/>
              <a:ext cx="1567188" cy="143001"/>
            </a:xfrm>
            <a:prstGeom prst="rect">
              <a:avLst/>
            </a:prstGeom>
            <a:noFill/>
            <a:ln w="12700" cap="flat">
              <a:noFill/>
              <a:miter lim="400000"/>
            </a:ln>
            <a:effectLst>
              <a:outerShdw blurRad="50800" dist="38100" dir="2700000" algn="tl" rotWithShape="0">
                <a:prstClr val="black">
                  <a:alpha val="40000"/>
                </a:prstClr>
              </a:outerShdw>
            </a:effectLst>
            <a:sp3d/>
          </p:spPr>
          <p:txBody>
            <a:bodyPr spcFirstLastPara="1" lIns="0" tIns="0" rIns="0" bIns="0" spcCol="38100" anchor="t">
              <a:spAutoFit/>
            </a:bodyPr>
            <a:lstStyle/>
            <a:p>
              <a:pPr algn="ctr" defTabSz="685808" eaLnBrk="1" fontAlgn="auto" hangingPunct="1">
                <a:spcBef>
                  <a:spcPts val="0"/>
                </a:spcBef>
                <a:spcAft>
                  <a:spcPts val="0"/>
                </a:spcAft>
                <a:defRPr/>
              </a:pPr>
              <a:r>
                <a:rPr lang="en-US" sz="1200" kern="0" dirty="0">
                  <a:solidFill>
                    <a:schemeClr val="bg1"/>
                  </a:solidFill>
                  <a:effectLst>
                    <a:outerShdw blurRad="50800" dist="38100" dir="2700000" algn="tl" rotWithShape="0">
                      <a:prstClr val="black">
                        <a:alpha val="40000"/>
                      </a:prstClr>
                    </a:outerShdw>
                  </a:effectLst>
                  <a:highlight>
                    <a:srgbClr val="AD0000"/>
                  </a:highlight>
                  <a:latin typeface="Gotham Book"/>
                  <a:cs typeface="Arial"/>
                </a:rPr>
                <a:t>Eastern KY Region</a:t>
              </a:r>
              <a:endParaRPr lang="en-US" sz="1200" kern="0" dirty="0">
                <a:solidFill>
                  <a:schemeClr val="bg1"/>
                </a:solidFill>
                <a:effectLst>
                  <a:outerShdw blurRad="50800" dist="38100" dir="2700000" algn="tl" rotWithShape="0">
                    <a:prstClr val="black">
                      <a:alpha val="40000"/>
                    </a:prstClr>
                  </a:outerShdw>
                </a:effectLst>
                <a:latin typeface="Gotham Book"/>
                <a:cs typeface="Arial"/>
              </a:endParaRPr>
            </a:p>
          </p:txBody>
        </p:sp>
        <p:sp>
          <p:nvSpPr>
            <p:cNvPr id="11" name="TextBox 10">
              <a:extLst>
                <a:ext uri="{FF2B5EF4-FFF2-40B4-BE49-F238E27FC236}">
                  <a16:creationId xmlns:a16="http://schemas.microsoft.com/office/drawing/2014/main" id="{DE907C7E-BB90-024A-1AE5-93B188DC0B8C}"/>
                </a:ext>
              </a:extLst>
            </p:cNvPr>
            <p:cNvSpPr txBox="1"/>
            <p:nvPr/>
          </p:nvSpPr>
          <p:spPr>
            <a:xfrm>
              <a:off x="8247344" y="3616302"/>
              <a:ext cx="1414788" cy="429002"/>
            </a:xfrm>
            <a:prstGeom prst="rect">
              <a:avLst/>
            </a:prstGeom>
            <a:noFill/>
            <a:ln w="12700" cap="flat">
              <a:noFill/>
              <a:miter lim="400000"/>
            </a:ln>
            <a:effectLst>
              <a:outerShdw blurRad="50800" dist="38100" dir="2700000" algn="tl" rotWithShape="0">
                <a:prstClr val="black">
                  <a:alpha val="40000"/>
                </a:prstClr>
              </a:outerShdw>
            </a:effectLst>
            <a:sp3d/>
          </p:spPr>
          <p:txBody>
            <a:bodyPr spcFirstLastPara="1" lIns="0" tIns="0" rIns="0" bIns="0" spcCol="38100">
              <a:spAutoFit/>
            </a:bodyPr>
            <a:lstStyle/>
            <a:p>
              <a:pPr algn="ctr" defTabSz="685808" eaLnBrk="1" fontAlgn="auto" hangingPunct="1">
                <a:spcBef>
                  <a:spcPts val="0"/>
                </a:spcBef>
                <a:spcAft>
                  <a:spcPts val="0"/>
                </a:spcAft>
                <a:defRPr/>
              </a:pPr>
              <a:r>
                <a:rPr lang="en-US" kern="0" dirty="0">
                  <a:solidFill>
                    <a:schemeClr val="bg1"/>
                  </a:solidFill>
                  <a:effectLst>
                    <a:outerShdw blurRad="50800" dist="38100" dir="2700000" algn="tl" rotWithShape="0">
                      <a:prstClr val="black">
                        <a:alpha val="40000"/>
                      </a:prstClr>
                    </a:outerShdw>
                  </a:effectLst>
                  <a:highlight>
                    <a:srgbClr val="AD0000"/>
                  </a:highlight>
                  <a:latin typeface="Gotham Book" pitchFamily="2" charset="0"/>
                  <a:cs typeface="Arial" panose="020B0604020202020204" pitchFamily="34" charset="0"/>
                </a:rPr>
                <a:t>Central KY Region</a:t>
              </a:r>
            </a:p>
          </p:txBody>
        </p:sp>
      </p:grpSp>
      <p:sp>
        <p:nvSpPr>
          <p:cNvPr id="12" name="TextBox 11">
            <a:extLst>
              <a:ext uri="{FF2B5EF4-FFF2-40B4-BE49-F238E27FC236}">
                <a16:creationId xmlns:a16="http://schemas.microsoft.com/office/drawing/2014/main" id="{5CA9379A-335D-E8E3-183E-FDFAAB4BACFE}"/>
              </a:ext>
            </a:extLst>
          </p:cNvPr>
          <p:cNvSpPr txBox="1"/>
          <p:nvPr userDrawn="1"/>
        </p:nvSpPr>
        <p:spPr>
          <a:xfrm>
            <a:off x="108324" y="1546759"/>
            <a:ext cx="4145457" cy="5067840"/>
          </a:xfrm>
          <a:prstGeom prst="rect">
            <a:avLst/>
          </a:prstGeom>
        </p:spPr>
        <p:txBody>
          <a:bodyPr vert="horz" wrap="square" lIns="89154" tIns="45712" rIns="91424" bIns="45712" rtlCol="0" anchor="t" anchorCtr="0">
            <a:noAutofit/>
          </a:bodyPr>
          <a:lstStyle/>
          <a:p>
            <a:pPr marL="214313" indent="-214313">
              <a:lnSpc>
                <a:spcPct val="150000"/>
              </a:lnSpc>
              <a:buClr>
                <a:srgbClr val="BE1E2D"/>
              </a:buClr>
              <a:buFont typeface="Wingdings" pitchFamily="2" charset="2"/>
              <a:buChar char="ü"/>
              <a:defRPr/>
            </a:pPr>
            <a:r>
              <a:rPr lang="en-US" sz="1350" kern="1200" dirty="0">
                <a:solidFill>
                  <a:schemeClr val="bg1"/>
                </a:solidFill>
                <a:latin typeface="Gotham Book" pitchFamily="2" charset="0"/>
                <a:ea typeface="+mn-ea"/>
                <a:cs typeface="+mn-cs"/>
              </a:rPr>
              <a:t>Divided into 4 outreach regions</a:t>
            </a:r>
          </a:p>
          <a:p>
            <a:pPr marL="214313" indent="-214313">
              <a:lnSpc>
                <a:spcPct val="150000"/>
              </a:lnSpc>
              <a:buClr>
                <a:srgbClr val="BE1E2D"/>
              </a:buClr>
              <a:buFont typeface="Wingdings" pitchFamily="2" charset="2"/>
              <a:buChar char="ü"/>
              <a:defRPr/>
            </a:pPr>
            <a:r>
              <a:rPr lang="en-US" sz="1350" kern="1200" dirty="0">
                <a:solidFill>
                  <a:schemeClr val="bg1"/>
                </a:solidFill>
                <a:latin typeface="Gotham Book" pitchFamily="2" charset="0"/>
                <a:ea typeface="+mn-ea"/>
                <a:cs typeface="+mn-cs"/>
              </a:rPr>
              <a:t>Each with Client Services Manager</a:t>
            </a:r>
          </a:p>
          <a:p>
            <a:pPr marL="214313" indent="-214313">
              <a:lnSpc>
                <a:spcPct val="150000"/>
              </a:lnSpc>
              <a:buClr>
                <a:srgbClr val="BE1E2D"/>
              </a:buClr>
              <a:buFont typeface="Wingdings" pitchFamily="2" charset="2"/>
              <a:buChar char="ü"/>
              <a:defRPr/>
            </a:pPr>
            <a:r>
              <a:rPr lang="en-US" sz="1350" kern="1200" dirty="0">
                <a:solidFill>
                  <a:schemeClr val="bg1"/>
                </a:solidFill>
                <a:latin typeface="Gotham Book" pitchFamily="2" charset="0"/>
                <a:ea typeface="+mn-ea"/>
                <a:cs typeface="+mn-cs"/>
              </a:rPr>
              <a:t>Managed by Director of Client Services</a:t>
            </a:r>
          </a:p>
          <a:p>
            <a:pPr>
              <a:lnSpc>
                <a:spcPct val="150000"/>
              </a:lnSpc>
              <a:buClr>
                <a:srgbClr val="BE1E2D"/>
              </a:buClr>
            </a:pPr>
            <a:endParaRPr lang="en-US" sz="1350" dirty="0">
              <a:latin typeface="Gotham Book" pitchFamily="2" charset="0"/>
            </a:endParaRPr>
          </a:p>
        </p:txBody>
      </p:sp>
      <p:pic>
        <p:nvPicPr>
          <p:cNvPr id="2" name="Picture 1">
            <a:extLst>
              <a:ext uri="{FF2B5EF4-FFF2-40B4-BE49-F238E27FC236}">
                <a16:creationId xmlns:a16="http://schemas.microsoft.com/office/drawing/2014/main" id="{BCB1C2DC-CD35-5763-3B77-C6832055B0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0159" y="435544"/>
            <a:ext cx="1719209" cy="269343"/>
          </a:xfrm>
          <a:prstGeom prst="rect">
            <a:avLst/>
          </a:prstGeom>
        </p:spPr>
      </p:pic>
    </p:spTree>
    <p:extLst>
      <p:ext uri="{BB962C8B-B14F-4D97-AF65-F5344CB8AC3E}">
        <p14:creationId xmlns:p14="http://schemas.microsoft.com/office/powerpoint/2010/main" val="183948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er Quot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0EBBF001-458D-3B15-6282-993B385B820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6400" y="1561671"/>
            <a:ext cx="2586518" cy="193988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092CE8B0-D31C-FAEA-BE6C-FCA9FB7BFAE8}"/>
              </a:ext>
            </a:extLst>
          </p:cNvPr>
          <p:cNvSpPr/>
          <p:nvPr userDrawn="1"/>
        </p:nvSpPr>
        <p:spPr>
          <a:xfrm>
            <a:off x="3267637" y="1561669"/>
            <a:ext cx="2595281" cy="2065108"/>
          </a:xfrm>
          <a:prstGeom prst="rect">
            <a:avLst/>
          </a:prstGeom>
          <a:solidFill>
            <a:srgbClr val="000000">
              <a:alpha val="6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a:extLst>
              <a:ext uri="{FF2B5EF4-FFF2-40B4-BE49-F238E27FC236}">
                <a16:creationId xmlns:a16="http://schemas.microsoft.com/office/drawing/2014/main" id="{1C3960C1-7A81-34CB-8B58-B7EFD172AB2C}"/>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49166" r="6317"/>
          <a:stretch/>
        </p:blipFill>
        <p:spPr bwMode="auto">
          <a:xfrm>
            <a:off x="6191692" y="1561672"/>
            <a:ext cx="2585460" cy="193595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BB09D637-3082-AC73-12E7-1760D15BF206}"/>
              </a:ext>
            </a:extLst>
          </p:cNvPr>
          <p:cNvSpPr/>
          <p:nvPr userDrawn="1"/>
        </p:nvSpPr>
        <p:spPr>
          <a:xfrm>
            <a:off x="6188066" y="1561669"/>
            <a:ext cx="2595281" cy="1935952"/>
          </a:xfrm>
          <a:prstGeom prst="rect">
            <a:avLst/>
          </a:prstGeom>
          <a:solidFill>
            <a:srgbClr val="000000">
              <a:alpha val="6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4C1B8846-BDF1-2FC4-F3C3-A2FCEECF4D6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7028" y="1561672"/>
            <a:ext cx="2585460" cy="193595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12E9CA44-ADF9-F3DE-F36A-1E089D54BEA2}"/>
              </a:ext>
            </a:extLst>
          </p:cNvPr>
          <p:cNvSpPr/>
          <p:nvPr userDrawn="1"/>
        </p:nvSpPr>
        <p:spPr>
          <a:xfrm>
            <a:off x="347207" y="1561669"/>
            <a:ext cx="2595281" cy="1935952"/>
          </a:xfrm>
          <a:prstGeom prst="rect">
            <a:avLst/>
          </a:prstGeom>
          <a:solidFill>
            <a:srgbClr val="000000">
              <a:alpha val="6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8">
            <a:extLst>
              <a:ext uri="{FF2B5EF4-FFF2-40B4-BE49-F238E27FC236}">
                <a16:creationId xmlns:a16="http://schemas.microsoft.com/office/drawing/2014/main" id="{E796D88D-D36B-BCB0-E48D-C5B4A2CA3D63}"/>
              </a:ext>
            </a:extLst>
          </p:cNvPr>
          <p:cNvSpPr txBox="1">
            <a:spLocks/>
          </p:cNvSpPr>
          <p:nvPr userDrawn="1"/>
        </p:nvSpPr>
        <p:spPr>
          <a:xfrm>
            <a:off x="8329367" y="163960"/>
            <a:ext cx="624840" cy="195072"/>
          </a:xfrm>
          <a:prstGeom prst="rect">
            <a:avLst/>
          </a:prstGeom>
        </p:spPr>
        <p:txBody>
          <a:bodyPr vert="horz" lIns="91424" tIns="45712" rIns="91424" bIns="45712" rtlCol="0" anchor="ctr"/>
          <a:lstStyle>
            <a:defPPr>
              <a:defRPr lang="en-US"/>
            </a:defPPr>
            <a:lvl1pPr marL="0" algn="r" defTabSz="914400" rtl="0" eaLnBrk="1" latinLnBrk="0" hangingPunct="1">
              <a:defRPr sz="1100" kern="1200">
                <a:solidFill>
                  <a:schemeClr val="tx1"/>
                </a:solidFill>
                <a:latin typeface="Gotham Boo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FD5434-F838-4DD4-A17B-1CB1A1850DF4}" type="slidenum">
              <a:rPr kumimoji="0" lang="en-US" sz="825" b="0" i="0" u="none" strike="noStrike" kern="1200" cap="none" spc="0" normalizeH="0" baseline="0" noProof="0" smtClean="0">
                <a:ln>
                  <a:noFill/>
                </a:ln>
                <a:solidFill>
                  <a:prstClr val="white"/>
                </a:solidFill>
                <a:effectLst/>
                <a:uLnTx/>
                <a:uFillTx/>
                <a:latin typeface="Gotham Book"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prstClr val="white"/>
              </a:solidFill>
              <a:effectLst/>
              <a:uLnTx/>
              <a:uFillTx/>
              <a:latin typeface="Gotham Book" pitchFamily="2" charset="0"/>
              <a:ea typeface="+mn-ea"/>
              <a:cs typeface="+mn-cs"/>
            </a:endParaRPr>
          </a:p>
        </p:txBody>
      </p:sp>
      <p:sp>
        <p:nvSpPr>
          <p:cNvPr id="16" name="TextBox 15">
            <a:extLst>
              <a:ext uri="{FF2B5EF4-FFF2-40B4-BE49-F238E27FC236}">
                <a16:creationId xmlns:a16="http://schemas.microsoft.com/office/drawing/2014/main" id="{3895977F-7DEF-E168-1141-1C83F27DC1AF}"/>
              </a:ext>
            </a:extLst>
          </p:cNvPr>
          <p:cNvSpPr txBox="1"/>
          <p:nvPr userDrawn="1"/>
        </p:nvSpPr>
        <p:spPr>
          <a:xfrm>
            <a:off x="2118167" y="324091"/>
            <a:ext cx="0" cy="0"/>
          </a:xfrm>
          <a:prstGeom prst="rect">
            <a:avLst/>
          </a:prstGeom>
        </p:spPr>
        <p:txBody>
          <a:bodyPr vert="horz" wrap="none" lIns="91424" tIns="45712" rIns="91424" bIns="45712" rtlCol="0">
            <a:noAutofit/>
          </a:bodyPr>
          <a:lstStyle/>
          <a:p>
            <a:pPr marL="0" marR="0" indent="0" algn="ctr" defTabSz="914240" rtl="0" eaLnBrk="1" fontAlgn="auto" latinLnBrk="0" hangingPunct="1">
              <a:lnSpc>
                <a:spcPct val="90000"/>
              </a:lnSpc>
              <a:spcBef>
                <a:spcPts val="1200"/>
              </a:spcBef>
              <a:spcAft>
                <a:spcPts val="0"/>
              </a:spcAft>
              <a:buClr>
                <a:srgbClr val="BCB49E"/>
              </a:buClr>
              <a:buSzPct val="90000"/>
              <a:buFontTx/>
              <a:buNone/>
              <a:tabLst/>
            </a:pPr>
            <a:endPar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20" name="TextBox 19">
            <a:extLst>
              <a:ext uri="{FF2B5EF4-FFF2-40B4-BE49-F238E27FC236}">
                <a16:creationId xmlns:a16="http://schemas.microsoft.com/office/drawing/2014/main" id="{5D935777-5F2D-BC42-1DAF-C430278B9C8F}"/>
              </a:ext>
            </a:extLst>
          </p:cNvPr>
          <p:cNvSpPr txBox="1"/>
          <p:nvPr userDrawn="1"/>
        </p:nvSpPr>
        <p:spPr>
          <a:xfrm>
            <a:off x="163750" y="9294"/>
            <a:ext cx="5965044" cy="1140431"/>
          </a:xfrm>
          <a:prstGeom prst="rect">
            <a:avLst/>
          </a:prstGeom>
        </p:spPr>
        <p:txBody>
          <a:bodyPr vert="horz" wrap="square" lIns="89154" tIns="45712" rIns="91424" bIns="45712" rtlCol="0" anchor="ctr" anchorCtr="0">
            <a:noAutofit/>
          </a:bodyPr>
          <a:lstStyle/>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rPr>
              <a:t>Proven Results</a:t>
            </a:r>
          </a:p>
        </p:txBody>
      </p:sp>
      <p:sp>
        <p:nvSpPr>
          <p:cNvPr id="2" name="TextBox 1">
            <a:extLst>
              <a:ext uri="{FF2B5EF4-FFF2-40B4-BE49-F238E27FC236}">
                <a16:creationId xmlns:a16="http://schemas.microsoft.com/office/drawing/2014/main" id="{FBB97862-68AC-0AC4-A428-0E56EC70BDEF}"/>
              </a:ext>
            </a:extLst>
          </p:cNvPr>
          <p:cNvSpPr txBox="1"/>
          <p:nvPr userDrawn="1"/>
        </p:nvSpPr>
        <p:spPr>
          <a:xfrm>
            <a:off x="359597" y="3626778"/>
            <a:ext cx="2596338" cy="2448131"/>
          </a:xfrm>
          <a:prstGeom prst="rect">
            <a:avLst/>
          </a:prstGeom>
        </p:spPr>
        <p:txBody>
          <a:bodyPr vert="horz" wrap="square" lIns="89154" tIns="45712" rIns="91424" bIns="45712" rtlCol="0" anchor="t" anchorCtr="0">
            <a:noAutofit/>
          </a:bodyPr>
          <a:lstStyle/>
          <a:p>
            <a:pPr marL="0" indent="0" algn="ctr">
              <a:lnSpc>
                <a:spcPct val="100000"/>
              </a:lnSpc>
              <a:buNone/>
              <a:defRPr/>
            </a:pPr>
            <a:r>
              <a:rPr lang="en-US" sz="1200" b="1" i="0" dirty="0">
                <a:solidFill>
                  <a:srgbClr val="AD0000"/>
                </a:solidFill>
                <a:effectLst/>
                <a:latin typeface="Gotham Bold" pitchFamily="2" charset="0"/>
              </a:rPr>
              <a:t>NORTH AMERICAN STAINLESS</a:t>
            </a:r>
          </a:p>
          <a:p>
            <a:pPr marL="0" indent="0">
              <a:lnSpc>
                <a:spcPct val="100000"/>
              </a:lnSpc>
              <a:buNone/>
              <a:defRPr/>
            </a:pPr>
            <a:endParaRPr lang="en-US" sz="1200" kern="1200" dirty="0">
              <a:solidFill>
                <a:schemeClr val="bg1"/>
              </a:solidFill>
              <a:latin typeface="Gotham Book" pitchFamily="2" charset="0"/>
              <a:ea typeface="+mn-ea"/>
              <a:cs typeface="+mn-cs"/>
            </a:endParaRPr>
          </a:p>
          <a:p>
            <a:pPr marL="0" indent="0">
              <a:lnSpc>
                <a:spcPct val="100000"/>
              </a:lnSpc>
              <a:buNone/>
              <a:defRPr/>
            </a:pPr>
            <a:r>
              <a:rPr lang="en-US" sz="1050" i="1" kern="1200" dirty="0">
                <a:solidFill>
                  <a:schemeClr val="bg1"/>
                </a:solidFill>
                <a:latin typeface="Gotham Book" pitchFamily="2" charset="0"/>
                <a:ea typeface="+mn-ea"/>
                <a:cs typeface="+mn-cs"/>
              </a:rPr>
              <a:t>“Working with the KY-MEP has been a rewarding learning experience, and helped NAS to understand and implement Value Stream Mapping principles to Material Handling Movements.”</a:t>
            </a:r>
          </a:p>
        </p:txBody>
      </p:sp>
      <p:pic>
        <p:nvPicPr>
          <p:cNvPr id="18" name="Picture 17">
            <a:extLst>
              <a:ext uri="{FF2B5EF4-FFF2-40B4-BE49-F238E27FC236}">
                <a16:creationId xmlns:a16="http://schemas.microsoft.com/office/drawing/2014/main" id="{D7FB3237-D59B-F2A0-FBAD-602F6DEB1BF9}"/>
              </a:ext>
            </a:extLst>
          </p:cNvPr>
          <p:cNvPicPr>
            <a:picLocks noChangeAspect="1"/>
          </p:cNvPicPr>
          <p:nvPr userDrawn="1"/>
        </p:nvPicPr>
        <p:blipFill>
          <a:blip r:embed="rId6"/>
          <a:stretch>
            <a:fillRect/>
          </a:stretch>
        </p:blipFill>
        <p:spPr>
          <a:xfrm>
            <a:off x="1108304" y="1983353"/>
            <a:ext cx="1082907" cy="1221741"/>
          </a:xfrm>
          <a:prstGeom prst="rect">
            <a:avLst/>
          </a:prstGeom>
        </p:spPr>
      </p:pic>
      <p:sp>
        <p:nvSpPr>
          <p:cNvPr id="19" name="TextBox 18">
            <a:extLst>
              <a:ext uri="{FF2B5EF4-FFF2-40B4-BE49-F238E27FC236}">
                <a16:creationId xmlns:a16="http://schemas.microsoft.com/office/drawing/2014/main" id="{DE9C3D58-F903-9FD2-3104-36D386F77EC7}"/>
              </a:ext>
            </a:extLst>
          </p:cNvPr>
          <p:cNvSpPr txBox="1"/>
          <p:nvPr userDrawn="1"/>
        </p:nvSpPr>
        <p:spPr>
          <a:xfrm>
            <a:off x="3280026" y="3626778"/>
            <a:ext cx="2585460" cy="2448131"/>
          </a:xfrm>
          <a:prstGeom prst="rect">
            <a:avLst/>
          </a:prstGeom>
        </p:spPr>
        <p:txBody>
          <a:bodyPr vert="horz" wrap="square" lIns="89154" tIns="45712" rIns="91424" bIns="45712" rtlCol="0" anchor="t" anchorCtr="0">
            <a:noAutofit/>
          </a:bodyPr>
          <a:lstStyle/>
          <a:p>
            <a:pPr marL="0" indent="0" algn="ctr">
              <a:lnSpc>
                <a:spcPct val="100000"/>
              </a:lnSpc>
              <a:buNone/>
              <a:defRPr/>
            </a:pPr>
            <a:r>
              <a:rPr lang="en-US" sz="1200" b="1" i="0" dirty="0">
                <a:solidFill>
                  <a:srgbClr val="AD0000"/>
                </a:solidFill>
                <a:effectLst/>
                <a:latin typeface="Gotham Bold" pitchFamily="2" charset="0"/>
              </a:rPr>
              <a:t>BENDIX</a:t>
            </a:r>
          </a:p>
          <a:p>
            <a:pPr marL="0" indent="0">
              <a:lnSpc>
                <a:spcPct val="100000"/>
              </a:lnSpc>
              <a:buNone/>
              <a:defRPr/>
            </a:pPr>
            <a:endParaRPr lang="en-US" sz="1200" kern="1200" dirty="0">
              <a:solidFill>
                <a:schemeClr val="bg1"/>
              </a:solidFill>
              <a:latin typeface="Gotham Book" pitchFamily="2" charset="0"/>
              <a:ea typeface="+mn-ea"/>
              <a:cs typeface="+mn-cs"/>
            </a:endParaRPr>
          </a:p>
          <a:p>
            <a:pPr marL="0" indent="0">
              <a:lnSpc>
                <a:spcPct val="100000"/>
              </a:lnSpc>
              <a:buNone/>
              <a:defRPr/>
            </a:pPr>
            <a:r>
              <a:rPr lang="en-US" sz="1050" i="1" kern="1200" dirty="0">
                <a:solidFill>
                  <a:schemeClr val="bg1"/>
                </a:solidFill>
                <a:latin typeface="Gotham Book" pitchFamily="2" charset="0"/>
                <a:ea typeface="+mn-ea"/>
                <a:cs typeface="+mn-cs"/>
              </a:rPr>
              <a:t>“We’ve seen a major cost savings of over $23,000 / month. The tools that are taught can apply to almost any process.” </a:t>
            </a:r>
          </a:p>
        </p:txBody>
      </p:sp>
      <p:sp>
        <p:nvSpPr>
          <p:cNvPr id="23" name="TextBox 22">
            <a:extLst>
              <a:ext uri="{FF2B5EF4-FFF2-40B4-BE49-F238E27FC236}">
                <a16:creationId xmlns:a16="http://schemas.microsoft.com/office/drawing/2014/main" id="{1031FC71-1646-0773-D12F-98385FD59F07}"/>
              </a:ext>
            </a:extLst>
          </p:cNvPr>
          <p:cNvSpPr txBox="1"/>
          <p:nvPr userDrawn="1"/>
        </p:nvSpPr>
        <p:spPr>
          <a:xfrm>
            <a:off x="6200456" y="3626778"/>
            <a:ext cx="2585460" cy="2448131"/>
          </a:xfrm>
          <a:prstGeom prst="rect">
            <a:avLst/>
          </a:prstGeom>
        </p:spPr>
        <p:txBody>
          <a:bodyPr vert="horz" wrap="square" lIns="89154" tIns="45712" rIns="91424" bIns="45712" rtlCol="0" anchor="t" anchorCtr="0">
            <a:noAutofit/>
          </a:bodyPr>
          <a:lstStyle/>
          <a:p>
            <a:pPr marL="0" indent="0" algn="ctr">
              <a:lnSpc>
                <a:spcPct val="100000"/>
              </a:lnSpc>
              <a:buNone/>
              <a:defRPr/>
            </a:pPr>
            <a:r>
              <a:rPr lang="en-US" sz="1200" b="1" i="0" dirty="0">
                <a:solidFill>
                  <a:srgbClr val="AD0000"/>
                </a:solidFill>
                <a:effectLst/>
                <a:latin typeface="Gotham Bold" pitchFamily="2" charset="0"/>
              </a:rPr>
              <a:t>RAJANT</a:t>
            </a:r>
          </a:p>
          <a:p>
            <a:pPr marL="0" indent="0">
              <a:lnSpc>
                <a:spcPct val="100000"/>
              </a:lnSpc>
              <a:buNone/>
              <a:defRPr/>
            </a:pPr>
            <a:endParaRPr lang="en-US" sz="1200" kern="1200" dirty="0">
              <a:solidFill>
                <a:schemeClr val="bg1"/>
              </a:solidFill>
              <a:latin typeface="Gotham Book" pitchFamily="2" charset="0"/>
              <a:ea typeface="+mn-ea"/>
              <a:cs typeface="+mn-cs"/>
            </a:endParaRPr>
          </a:p>
          <a:p>
            <a:pPr marL="0" indent="0">
              <a:lnSpc>
                <a:spcPct val="100000"/>
              </a:lnSpc>
              <a:buNone/>
              <a:defRPr/>
            </a:pPr>
            <a:r>
              <a:rPr lang="en-US" sz="1050" i="1" kern="1200" dirty="0">
                <a:solidFill>
                  <a:schemeClr val="bg1"/>
                </a:solidFill>
                <a:latin typeface="Gotham Book" pitchFamily="2" charset="0"/>
                <a:ea typeface="+mn-ea"/>
                <a:cs typeface="+mn-cs"/>
              </a:rPr>
              <a:t>“The relationship that we have with this outstanding group of professionals continues to grow. The KY-MEP has assisted our staff with training that is not only relevant now, but is helping us build a strong cornerstone for our operations for many years to come.” </a:t>
            </a:r>
          </a:p>
        </p:txBody>
      </p:sp>
      <p:sp>
        <p:nvSpPr>
          <p:cNvPr id="14" name="Rectangle 13">
            <a:extLst>
              <a:ext uri="{FF2B5EF4-FFF2-40B4-BE49-F238E27FC236}">
                <a16:creationId xmlns:a16="http://schemas.microsoft.com/office/drawing/2014/main" id="{AFEEE1C5-E46C-A24A-61AD-6057EFEE9B34}"/>
              </a:ext>
            </a:extLst>
          </p:cNvPr>
          <p:cNvSpPr/>
          <p:nvPr userDrawn="1"/>
        </p:nvSpPr>
        <p:spPr>
          <a:xfrm>
            <a:off x="3276701" y="1561672"/>
            <a:ext cx="2590598" cy="469529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BA1D0A-2F51-C8C9-CF53-DB18505EB2D8}"/>
              </a:ext>
            </a:extLst>
          </p:cNvPr>
          <p:cNvSpPr/>
          <p:nvPr userDrawn="1"/>
        </p:nvSpPr>
        <p:spPr>
          <a:xfrm>
            <a:off x="6196375" y="1561672"/>
            <a:ext cx="2590598" cy="4695291"/>
          </a:xfrm>
          <a:prstGeom prst="rect">
            <a:avLst/>
          </a:prstGeom>
          <a:no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DE75797-7DE4-8AF8-CA45-840165AF64E9}"/>
              </a:ext>
            </a:extLst>
          </p:cNvPr>
          <p:cNvPicPr>
            <a:picLocks noChangeAspect="1"/>
          </p:cNvPicPr>
          <p:nvPr userDrawn="1"/>
        </p:nvPicPr>
        <p:blipFill>
          <a:blip r:embed="rId7"/>
          <a:stretch>
            <a:fillRect/>
          </a:stretch>
        </p:blipFill>
        <p:spPr>
          <a:xfrm>
            <a:off x="3957743" y="2092597"/>
            <a:ext cx="1228514" cy="1003250"/>
          </a:xfrm>
          <a:prstGeom prst="rect">
            <a:avLst/>
          </a:prstGeom>
        </p:spPr>
      </p:pic>
      <p:pic>
        <p:nvPicPr>
          <p:cNvPr id="27" name="Picture 26">
            <a:extLst>
              <a:ext uri="{FF2B5EF4-FFF2-40B4-BE49-F238E27FC236}">
                <a16:creationId xmlns:a16="http://schemas.microsoft.com/office/drawing/2014/main" id="{37E9EAA6-2E33-0612-2D99-8BE06EB075DC}"/>
              </a:ext>
            </a:extLst>
          </p:cNvPr>
          <p:cNvPicPr>
            <a:picLocks noChangeAspect="1"/>
          </p:cNvPicPr>
          <p:nvPr userDrawn="1"/>
        </p:nvPicPr>
        <p:blipFill>
          <a:blip r:embed="rId8"/>
          <a:stretch>
            <a:fillRect/>
          </a:stretch>
        </p:blipFill>
        <p:spPr>
          <a:xfrm>
            <a:off x="6644377" y="2204523"/>
            <a:ext cx="1694594" cy="650245"/>
          </a:xfrm>
          <a:prstGeom prst="rect">
            <a:avLst/>
          </a:prstGeom>
        </p:spPr>
      </p:pic>
      <p:sp>
        <p:nvSpPr>
          <p:cNvPr id="13" name="Rectangle 12">
            <a:extLst>
              <a:ext uri="{FF2B5EF4-FFF2-40B4-BE49-F238E27FC236}">
                <a16:creationId xmlns:a16="http://schemas.microsoft.com/office/drawing/2014/main" id="{D415BF6A-12D4-0CB1-8F69-D68409622706}"/>
              </a:ext>
            </a:extLst>
          </p:cNvPr>
          <p:cNvSpPr/>
          <p:nvPr userDrawn="1"/>
        </p:nvSpPr>
        <p:spPr>
          <a:xfrm>
            <a:off x="357028" y="1561672"/>
            <a:ext cx="2590598" cy="4695291"/>
          </a:xfrm>
          <a:prstGeom prst="rect">
            <a:avLst/>
          </a:prstGeom>
          <a:no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468217-BCEE-71CD-C16C-7601FF47C8C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610159" y="435544"/>
            <a:ext cx="1719209" cy="269343"/>
          </a:xfrm>
          <a:prstGeom prst="rect">
            <a:avLst/>
          </a:prstGeom>
        </p:spPr>
      </p:pic>
    </p:spTree>
    <p:extLst>
      <p:ext uri="{BB962C8B-B14F-4D97-AF65-F5344CB8AC3E}">
        <p14:creationId xmlns:p14="http://schemas.microsoft.com/office/powerpoint/2010/main" val="600824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Year Imp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E796D88D-D36B-BCB0-E48D-C5B4A2CA3D63}"/>
              </a:ext>
            </a:extLst>
          </p:cNvPr>
          <p:cNvSpPr txBox="1">
            <a:spLocks/>
          </p:cNvSpPr>
          <p:nvPr userDrawn="1"/>
        </p:nvSpPr>
        <p:spPr>
          <a:xfrm>
            <a:off x="8329367" y="163960"/>
            <a:ext cx="624840" cy="195072"/>
          </a:xfrm>
          <a:prstGeom prst="rect">
            <a:avLst/>
          </a:prstGeom>
        </p:spPr>
        <p:txBody>
          <a:bodyPr vert="horz" lIns="91424" tIns="45712" rIns="91424" bIns="45712" rtlCol="0" anchor="ctr"/>
          <a:lstStyle>
            <a:defPPr>
              <a:defRPr lang="en-US"/>
            </a:defPPr>
            <a:lvl1pPr marL="0" algn="r" defTabSz="914400" rtl="0" eaLnBrk="1" latinLnBrk="0" hangingPunct="1">
              <a:defRPr sz="1100" kern="1200">
                <a:solidFill>
                  <a:schemeClr val="tx1"/>
                </a:solidFill>
                <a:latin typeface="Gotham Boo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FD5434-F838-4DD4-A17B-1CB1A1850DF4}" type="slidenum">
              <a:rPr kumimoji="0" lang="en-US" sz="825" b="0" i="0" u="none" strike="noStrike" kern="1200" cap="none" spc="0" normalizeH="0" baseline="0" noProof="0" smtClean="0">
                <a:ln>
                  <a:noFill/>
                </a:ln>
                <a:solidFill>
                  <a:prstClr val="white"/>
                </a:solidFill>
                <a:effectLst/>
                <a:uLnTx/>
                <a:uFillTx/>
                <a:latin typeface="Gotham Book"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prstClr val="white"/>
              </a:solidFill>
              <a:effectLst/>
              <a:uLnTx/>
              <a:uFillTx/>
              <a:latin typeface="Gotham Book" pitchFamily="2" charset="0"/>
              <a:ea typeface="+mn-ea"/>
              <a:cs typeface="+mn-cs"/>
            </a:endParaRPr>
          </a:p>
        </p:txBody>
      </p:sp>
      <p:sp>
        <p:nvSpPr>
          <p:cNvPr id="16" name="TextBox 15">
            <a:extLst>
              <a:ext uri="{FF2B5EF4-FFF2-40B4-BE49-F238E27FC236}">
                <a16:creationId xmlns:a16="http://schemas.microsoft.com/office/drawing/2014/main" id="{3895977F-7DEF-E168-1141-1C83F27DC1AF}"/>
              </a:ext>
            </a:extLst>
          </p:cNvPr>
          <p:cNvSpPr txBox="1"/>
          <p:nvPr userDrawn="1"/>
        </p:nvSpPr>
        <p:spPr>
          <a:xfrm>
            <a:off x="2118167" y="324091"/>
            <a:ext cx="0" cy="0"/>
          </a:xfrm>
          <a:prstGeom prst="rect">
            <a:avLst/>
          </a:prstGeom>
        </p:spPr>
        <p:txBody>
          <a:bodyPr vert="horz" wrap="none" lIns="91424" tIns="45712" rIns="91424" bIns="45712" rtlCol="0">
            <a:noAutofit/>
          </a:bodyPr>
          <a:lstStyle/>
          <a:p>
            <a:pPr marL="0" marR="0" indent="0" algn="ctr" defTabSz="914240" rtl="0" eaLnBrk="1" fontAlgn="auto" latinLnBrk="0" hangingPunct="1">
              <a:lnSpc>
                <a:spcPct val="90000"/>
              </a:lnSpc>
              <a:spcBef>
                <a:spcPts val="1200"/>
              </a:spcBef>
              <a:spcAft>
                <a:spcPts val="0"/>
              </a:spcAft>
              <a:buClr>
                <a:srgbClr val="BCB49E"/>
              </a:buClr>
              <a:buSzPct val="90000"/>
              <a:buFontTx/>
              <a:buNone/>
              <a:tabLst/>
            </a:pPr>
            <a:endPar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20" name="TextBox 19">
            <a:extLst>
              <a:ext uri="{FF2B5EF4-FFF2-40B4-BE49-F238E27FC236}">
                <a16:creationId xmlns:a16="http://schemas.microsoft.com/office/drawing/2014/main" id="{5D935777-5F2D-BC42-1DAF-C430278B9C8F}"/>
              </a:ext>
            </a:extLst>
          </p:cNvPr>
          <p:cNvSpPr txBox="1"/>
          <p:nvPr userDrawn="1"/>
        </p:nvSpPr>
        <p:spPr>
          <a:xfrm>
            <a:off x="163750" y="9294"/>
            <a:ext cx="5965044" cy="1140431"/>
          </a:xfrm>
          <a:prstGeom prst="rect">
            <a:avLst/>
          </a:prstGeom>
        </p:spPr>
        <p:txBody>
          <a:bodyPr vert="horz" wrap="square" lIns="89154" tIns="45712" rIns="91424" bIns="45712" rtlCol="0" anchor="ctr" anchorCtr="0">
            <a:noAutofit/>
          </a:bodyPr>
          <a:lstStyle/>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rPr>
              <a:t>Our 5-Year Impact</a:t>
            </a:r>
          </a:p>
        </p:txBody>
      </p:sp>
      <p:grpSp>
        <p:nvGrpSpPr>
          <p:cNvPr id="45" name="Group 44">
            <a:extLst>
              <a:ext uri="{FF2B5EF4-FFF2-40B4-BE49-F238E27FC236}">
                <a16:creationId xmlns:a16="http://schemas.microsoft.com/office/drawing/2014/main" id="{2166E66C-BB82-4C3E-3A7D-4563A699797F}"/>
              </a:ext>
            </a:extLst>
          </p:cNvPr>
          <p:cNvGrpSpPr/>
          <p:nvPr userDrawn="1"/>
        </p:nvGrpSpPr>
        <p:grpSpPr>
          <a:xfrm>
            <a:off x="220894" y="2094615"/>
            <a:ext cx="1988299" cy="3715781"/>
            <a:chOff x="294525" y="2541181"/>
            <a:chExt cx="2651065" cy="3715781"/>
          </a:xfrm>
        </p:grpSpPr>
        <p:sp>
          <p:nvSpPr>
            <p:cNvPr id="41" name="Rectangle 40">
              <a:extLst>
                <a:ext uri="{FF2B5EF4-FFF2-40B4-BE49-F238E27FC236}">
                  <a16:creationId xmlns:a16="http://schemas.microsoft.com/office/drawing/2014/main" id="{46F0461A-57EF-B0A0-1E5D-112E349BD228}"/>
                </a:ext>
              </a:extLst>
            </p:cNvPr>
            <p:cNvSpPr/>
            <p:nvPr userDrawn="1"/>
          </p:nvSpPr>
          <p:spPr>
            <a:xfrm>
              <a:off x="304120" y="5116531"/>
              <a:ext cx="2629834" cy="1140431"/>
            </a:xfrm>
            <a:prstGeom prst="rect">
              <a:avLst/>
            </a:prstGeom>
            <a:solidFill>
              <a:srgbClr val="AD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BB97862-68AC-0AC4-A428-0E56EC70BDEF}"/>
                </a:ext>
              </a:extLst>
            </p:cNvPr>
            <p:cNvSpPr txBox="1"/>
            <p:nvPr userDrawn="1"/>
          </p:nvSpPr>
          <p:spPr>
            <a:xfrm>
              <a:off x="294525" y="3808830"/>
              <a:ext cx="2651063" cy="2448131"/>
            </a:xfrm>
            <a:prstGeom prst="rect">
              <a:avLst/>
            </a:prstGeom>
          </p:spPr>
          <p:txBody>
            <a:bodyPr vert="horz" wrap="square" lIns="118872" tIns="60949" rIns="121899" bIns="60949" rtlCol="0" anchor="t" anchorCtr="0">
              <a:noAutofit/>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100" b="1" i="0" kern="1200" dirty="0">
                  <a:solidFill>
                    <a:schemeClr val="bg1"/>
                  </a:solidFill>
                  <a:latin typeface="Gotham Bold" pitchFamily="2" charset="0"/>
                  <a:ea typeface="+mn-ea"/>
                  <a:cs typeface="+mn-cs"/>
                </a:rPr>
                <a:t>Total Cost Savings:</a:t>
              </a:r>
              <a:endParaRPr lang="en-US" sz="2100" i="0" kern="1200" dirty="0">
                <a:solidFill>
                  <a:schemeClr val="bg1"/>
                </a:solidFill>
                <a:latin typeface="Gotham Book" pitchFamily="2" charset="0"/>
                <a:ea typeface="+mn-ea"/>
                <a:cs typeface="+mn-cs"/>
              </a:endParaRPr>
            </a:p>
            <a:p>
              <a:pPr marL="0" marR="0" indent="0" algn="ctr" defTabSz="685800" rtl="0" eaLnBrk="1" fontAlgn="auto" latinLnBrk="0" hangingPunct="1">
                <a:lnSpc>
                  <a:spcPct val="100000"/>
                </a:lnSpc>
                <a:spcBef>
                  <a:spcPts val="0"/>
                </a:spcBef>
                <a:spcAft>
                  <a:spcPts val="0"/>
                </a:spcAft>
                <a:buClrTx/>
                <a:buSzTx/>
                <a:buFontTx/>
                <a:buNone/>
                <a:tabLst/>
                <a:defRPr/>
              </a:pPr>
              <a:endParaRPr lang="en-US" sz="3000" b="1" i="0" kern="1200" dirty="0">
                <a:solidFill>
                  <a:schemeClr val="bg1"/>
                </a:solidFill>
                <a:latin typeface="Gotham Bold" pitchFamily="2" charset="0"/>
                <a:ea typeface="+mn-ea"/>
                <a:cs typeface="+mn-cs"/>
              </a:endParaRPr>
            </a:p>
            <a:p>
              <a:pPr marL="0" marR="0" indent="0" algn="ctr" defTabSz="685800" rtl="0" eaLnBrk="1" fontAlgn="auto" latinLnBrk="0" hangingPunct="1">
                <a:lnSpc>
                  <a:spcPct val="100000"/>
                </a:lnSpc>
                <a:spcBef>
                  <a:spcPts val="0"/>
                </a:spcBef>
                <a:spcAft>
                  <a:spcPts val="0"/>
                </a:spcAft>
                <a:buClrTx/>
                <a:buSzTx/>
                <a:buFontTx/>
                <a:buNone/>
                <a:tabLst/>
                <a:defRPr/>
              </a:pPr>
              <a:r>
                <a:rPr lang="en-US" sz="3000" b="1" i="0" kern="1200" dirty="0">
                  <a:solidFill>
                    <a:schemeClr val="bg1"/>
                  </a:solidFill>
                  <a:latin typeface="Gotham Bold" pitchFamily="2" charset="0"/>
                  <a:ea typeface="+mn-ea"/>
                  <a:cs typeface="+mn-cs"/>
                </a:rPr>
                <a:t>$93M  </a:t>
              </a:r>
            </a:p>
          </p:txBody>
        </p:sp>
        <p:sp>
          <p:nvSpPr>
            <p:cNvPr id="13" name="Rectangle 12">
              <a:extLst>
                <a:ext uri="{FF2B5EF4-FFF2-40B4-BE49-F238E27FC236}">
                  <a16:creationId xmlns:a16="http://schemas.microsoft.com/office/drawing/2014/main" id="{D415BF6A-12D4-0CB1-8F69-D68409622706}"/>
                </a:ext>
              </a:extLst>
            </p:cNvPr>
            <p:cNvSpPr/>
            <p:nvPr userDrawn="1"/>
          </p:nvSpPr>
          <p:spPr>
            <a:xfrm>
              <a:off x="297951" y="2541181"/>
              <a:ext cx="2647639" cy="3715781"/>
            </a:xfrm>
            <a:prstGeom prst="rect">
              <a:avLst/>
            </a:prstGeom>
            <a:no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Piggy Bank outline">
              <a:extLst>
                <a:ext uri="{FF2B5EF4-FFF2-40B4-BE49-F238E27FC236}">
                  <a16:creationId xmlns:a16="http://schemas.microsoft.com/office/drawing/2014/main" id="{4F963ADE-3BA3-1626-9EE0-D5A8D40840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2856" y="2765652"/>
              <a:ext cx="914400" cy="914400"/>
            </a:xfrm>
            <a:prstGeom prst="rect">
              <a:avLst/>
            </a:prstGeom>
          </p:spPr>
        </p:pic>
      </p:grpSp>
      <p:grpSp>
        <p:nvGrpSpPr>
          <p:cNvPr id="46" name="Group 45">
            <a:extLst>
              <a:ext uri="{FF2B5EF4-FFF2-40B4-BE49-F238E27FC236}">
                <a16:creationId xmlns:a16="http://schemas.microsoft.com/office/drawing/2014/main" id="{08AF55BE-42D2-33CC-718B-F97DB12EE914}"/>
              </a:ext>
            </a:extLst>
          </p:cNvPr>
          <p:cNvGrpSpPr/>
          <p:nvPr userDrawn="1"/>
        </p:nvGrpSpPr>
        <p:grpSpPr>
          <a:xfrm>
            <a:off x="2447818" y="2094615"/>
            <a:ext cx="1999346" cy="3715781"/>
            <a:chOff x="3263756" y="2541181"/>
            <a:chExt cx="2665795" cy="3715781"/>
          </a:xfrm>
        </p:grpSpPr>
        <p:sp>
          <p:nvSpPr>
            <p:cNvPr id="42" name="Rectangle 41">
              <a:extLst>
                <a:ext uri="{FF2B5EF4-FFF2-40B4-BE49-F238E27FC236}">
                  <a16:creationId xmlns:a16="http://schemas.microsoft.com/office/drawing/2014/main" id="{7C1EEBD7-4098-7C0E-8515-C15D6D1B9B3B}"/>
                </a:ext>
              </a:extLst>
            </p:cNvPr>
            <p:cNvSpPr/>
            <p:nvPr userDrawn="1"/>
          </p:nvSpPr>
          <p:spPr>
            <a:xfrm>
              <a:off x="3291868" y="5116531"/>
              <a:ext cx="2629834" cy="1140431"/>
            </a:xfrm>
            <a:prstGeom prst="rect">
              <a:avLst/>
            </a:prstGeom>
            <a:solidFill>
              <a:srgbClr val="AD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EEE1C5-E46C-A24A-61AD-6057EFEE9B34}"/>
                </a:ext>
              </a:extLst>
            </p:cNvPr>
            <p:cNvSpPr/>
            <p:nvPr userDrawn="1"/>
          </p:nvSpPr>
          <p:spPr>
            <a:xfrm>
              <a:off x="3281912" y="2541181"/>
              <a:ext cx="2647639" cy="3715781"/>
            </a:xfrm>
            <a:prstGeom prst="rect">
              <a:avLst/>
            </a:prstGeom>
            <a:no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5767283-8E19-6F19-D545-27D229E2D713}"/>
                </a:ext>
              </a:extLst>
            </p:cNvPr>
            <p:cNvSpPr txBox="1"/>
            <p:nvPr userDrawn="1"/>
          </p:nvSpPr>
          <p:spPr>
            <a:xfrm>
              <a:off x="3263756" y="3808831"/>
              <a:ext cx="2651063" cy="2448131"/>
            </a:xfrm>
            <a:prstGeom prst="rect">
              <a:avLst/>
            </a:prstGeom>
          </p:spPr>
          <p:txBody>
            <a:bodyPr vert="horz" wrap="square" lIns="118872" tIns="60949" rIns="121899" bIns="60949" rtlCol="0" anchor="t" anchorCtr="0">
              <a:noAutofit/>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100" b="1" i="0" kern="1200" dirty="0">
                  <a:solidFill>
                    <a:schemeClr val="bg1"/>
                  </a:solidFill>
                  <a:latin typeface="Gotham Bold" pitchFamily="2" charset="0"/>
                  <a:ea typeface="+mn-ea"/>
                  <a:cs typeface="+mn-cs"/>
                </a:rPr>
                <a:t>Total New Investment: </a:t>
              </a:r>
            </a:p>
            <a:p>
              <a:pPr marL="0" marR="0" indent="0" algn="ctr" defTabSz="685800" rtl="0" eaLnBrk="1" fontAlgn="auto" latinLnBrk="0" hangingPunct="1">
                <a:lnSpc>
                  <a:spcPct val="100000"/>
                </a:lnSpc>
                <a:spcBef>
                  <a:spcPts val="0"/>
                </a:spcBef>
                <a:spcAft>
                  <a:spcPts val="0"/>
                </a:spcAft>
                <a:buClrTx/>
                <a:buSzTx/>
                <a:buFontTx/>
                <a:buNone/>
                <a:tabLst/>
                <a:defRPr/>
              </a:pPr>
              <a:endParaRPr lang="en-US" sz="3000" b="1" i="0" kern="1200" dirty="0">
                <a:solidFill>
                  <a:schemeClr val="bg1"/>
                </a:solidFill>
                <a:latin typeface="Gotham Bold" pitchFamily="2" charset="0"/>
                <a:ea typeface="+mn-ea"/>
                <a:cs typeface="+mn-cs"/>
              </a:endParaRPr>
            </a:p>
            <a:p>
              <a:pPr marL="0" marR="0" indent="0" algn="ctr" defTabSz="685800" rtl="0" eaLnBrk="1" fontAlgn="auto" latinLnBrk="0" hangingPunct="1">
                <a:lnSpc>
                  <a:spcPct val="100000"/>
                </a:lnSpc>
                <a:spcBef>
                  <a:spcPts val="0"/>
                </a:spcBef>
                <a:spcAft>
                  <a:spcPts val="0"/>
                </a:spcAft>
                <a:buClrTx/>
                <a:buSzTx/>
                <a:buFontTx/>
                <a:buNone/>
                <a:tabLst/>
                <a:defRPr/>
              </a:pPr>
              <a:r>
                <a:rPr lang="en-US" sz="3000" b="1" i="0" kern="1200" dirty="0">
                  <a:solidFill>
                    <a:schemeClr val="bg1"/>
                  </a:solidFill>
                  <a:latin typeface="Gotham Bold" pitchFamily="2" charset="0"/>
                  <a:ea typeface="+mn-ea"/>
                  <a:cs typeface="+mn-cs"/>
                </a:rPr>
                <a:t>$270.2M</a:t>
              </a:r>
            </a:p>
          </p:txBody>
        </p:sp>
        <p:pic>
          <p:nvPicPr>
            <p:cNvPr id="36" name="Graphic 35" descr="Add outline">
              <a:extLst>
                <a:ext uri="{FF2B5EF4-FFF2-40B4-BE49-F238E27FC236}">
                  <a16:creationId xmlns:a16="http://schemas.microsoft.com/office/drawing/2014/main" id="{B0E1293C-5B6F-3448-438E-1287B609443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32087" y="2765652"/>
              <a:ext cx="914400" cy="914400"/>
            </a:xfrm>
            <a:prstGeom prst="rect">
              <a:avLst/>
            </a:prstGeom>
          </p:spPr>
        </p:pic>
      </p:grpSp>
      <p:grpSp>
        <p:nvGrpSpPr>
          <p:cNvPr id="47" name="Group 46">
            <a:extLst>
              <a:ext uri="{FF2B5EF4-FFF2-40B4-BE49-F238E27FC236}">
                <a16:creationId xmlns:a16="http://schemas.microsoft.com/office/drawing/2014/main" id="{BF29E4E6-89C3-623E-8A1F-D40D71813D9E}"/>
              </a:ext>
            </a:extLst>
          </p:cNvPr>
          <p:cNvGrpSpPr/>
          <p:nvPr userDrawn="1"/>
        </p:nvGrpSpPr>
        <p:grpSpPr>
          <a:xfrm>
            <a:off x="4690152" y="2094615"/>
            <a:ext cx="1999873" cy="3718463"/>
            <a:chOff x="6253535" y="2541181"/>
            <a:chExt cx="2666497" cy="3718463"/>
          </a:xfrm>
        </p:grpSpPr>
        <p:sp>
          <p:nvSpPr>
            <p:cNvPr id="43" name="Rectangle 42">
              <a:extLst>
                <a:ext uri="{FF2B5EF4-FFF2-40B4-BE49-F238E27FC236}">
                  <a16:creationId xmlns:a16="http://schemas.microsoft.com/office/drawing/2014/main" id="{28BCB532-0684-B8C3-7330-DCE04E59ECFC}"/>
                </a:ext>
              </a:extLst>
            </p:cNvPr>
            <p:cNvSpPr/>
            <p:nvPr userDrawn="1"/>
          </p:nvSpPr>
          <p:spPr>
            <a:xfrm>
              <a:off x="6268984" y="5116531"/>
              <a:ext cx="2651048" cy="1140431"/>
            </a:xfrm>
            <a:prstGeom prst="rect">
              <a:avLst/>
            </a:prstGeom>
            <a:solidFill>
              <a:srgbClr val="AD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BA1D0A-2F51-C8C9-CF53-DB18505EB2D8}"/>
                </a:ext>
              </a:extLst>
            </p:cNvPr>
            <p:cNvSpPr/>
            <p:nvPr userDrawn="1"/>
          </p:nvSpPr>
          <p:spPr>
            <a:xfrm>
              <a:off x="6265873" y="2541181"/>
              <a:ext cx="2647639" cy="3715781"/>
            </a:xfrm>
            <a:prstGeom prst="rect">
              <a:avLst/>
            </a:prstGeom>
            <a:no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ADA9C1-FA09-4304-6C43-CBD62D64597D}"/>
                </a:ext>
              </a:extLst>
            </p:cNvPr>
            <p:cNvSpPr txBox="1"/>
            <p:nvPr userDrawn="1"/>
          </p:nvSpPr>
          <p:spPr>
            <a:xfrm>
              <a:off x="6253535" y="3811513"/>
              <a:ext cx="2651063" cy="2448131"/>
            </a:xfrm>
            <a:prstGeom prst="rect">
              <a:avLst/>
            </a:prstGeom>
          </p:spPr>
          <p:txBody>
            <a:bodyPr vert="horz" wrap="square" lIns="118872" tIns="60949" rIns="121899" bIns="60949" rtlCol="0" anchor="t" anchorCtr="0">
              <a:noAutofit/>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100" b="1" i="0" kern="1200" dirty="0">
                  <a:solidFill>
                    <a:schemeClr val="bg1"/>
                  </a:solidFill>
                  <a:latin typeface="Gotham Bold" pitchFamily="2" charset="0"/>
                  <a:ea typeface="+mn-ea"/>
                  <a:cs typeface="+mn-cs"/>
                </a:rPr>
                <a:t>Total</a:t>
              </a:r>
            </a:p>
            <a:p>
              <a:pPr marL="0" marR="0" indent="0" algn="ctr" defTabSz="685800" rtl="0" eaLnBrk="1" fontAlgn="auto" latinLnBrk="0" hangingPunct="1">
                <a:lnSpc>
                  <a:spcPct val="100000"/>
                </a:lnSpc>
                <a:spcBef>
                  <a:spcPts val="0"/>
                </a:spcBef>
                <a:spcAft>
                  <a:spcPts val="0"/>
                </a:spcAft>
                <a:buClrTx/>
                <a:buSzTx/>
                <a:buFontTx/>
                <a:buNone/>
                <a:tabLst/>
                <a:defRPr/>
              </a:pPr>
              <a:r>
                <a:rPr lang="en-US" sz="2100" b="1" i="0" kern="1200" dirty="0">
                  <a:solidFill>
                    <a:schemeClr val="bg1"/>
                  </a:solidFill>
                  <a:latin typeface="Gotham Bold" pitchFamily="2" charset="0"/>
                  <a:ea typeface="+mn-ea"/>
                  <a:cs typeface="+mn-cs"/>
                </a:rPr>
                <a:t>Sales: </a:t>
              </a:r>
            </a:p>
            <a:p>
              <a:pPr marL="0" marR="0" indent="0" algn="ctr" defTabSz="685800" rtl="0" eaLnBrk="1" fontAlgn="auto" latinLnBrk="0" hangingPunct="1">
                <a:lnSpc>
                  <a:spcPct val="100000"/>
                </a:lnSpc>
                <a:spcBef>
                  <a:spcPts val="0"/>
                </a:spcBef>
                <a:spcAft>
                  <a:spcPts val="0"/>
                </a:spcAft>
                <a:buClrTx/>
                <a:buSzTx/>
                <a:buFontTx/>
                <a:buNone/>
                <a:tabLst/>
                <a:defRPr/>
              </a:pPr>
              <a:endParaRPr lang="en-US" sz="3000" b="1" i="0" kern="1200" dirty="0">
                <a:solidFill>
                  <a:schemeClr val="bg1"/>
                </a:solidFill>
                <a:latin typeface="Gotham Bold" pitchFamily="2" charset="0"/>
                <a:ea typeface="+mn-ea"/>
                <a:cs typeface="+mn-cs"/>
              </a:endParaRPr>
            </a:p>
            <a:p>
              <a:pPr marL="0" marR="0" indent="0" algn="ctr" defTabSz="685800" rtl="0" eaLnBrk="1" fontAlgn="auto" latinLnBrk="0" hangingPunct="1">
                <a:lnSpc>
                  <a:spcPct val="100000"/>
                </a:lnSpc>
                <a:spcBef>
                  <a:spcPts val="0"/>
                </a:spcBef>
                <a:spcAft>
                  <a:spcPts val="0"/>
                </a:spcAft>
                <a:buClrTx/>
                <a:buSzTx/>
                <a:buFontTx/>
                <a:buNone/>
                <a:tabLst/>
                <a:defRPr/>
              </a:pPr>
              <a:r>
                <a:rPr lang="en-US" sz="3000" b="1" i="0" kern="1200" dirty="0">
                  <a:solidFill>
                    <a:schemeClr val="bg1"/>
                  </a:solidFill>
                  <a:latin typeface="Gotham Bold" pitchFamily="2" charset="0"/>
                  <a:ea typeface="+mn-ea"/>
                  <a:cs typeface="+mn-cs"/>
                </a:rPr>
                <a:t>$354.6M</a:t>
              </a:r>
            </a:p>
          </p:txBody>
        </p:sp>
        <p:pic>
          <p:nvPicPr>
            <p:cNvPr id="38" name="Graphic 37" descr="Label outline">
              <a:extLst>
                <a:ext uri="{FF2B5EF4-FFF2-40B4-BE49-F238E27FC236}">
                  <a16:creationId xmlns:a16="http://schemas.microsoft.com/office/drawing/2014/main" id="{1D1607DB-E388-01F2-46E5-1546D1CEFD2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132492" y="2765652"/>
              <a:ext cx="914400" cy="914400"/>
            </a:xfrm>
            <a:prstGeom prst="rect">
              <a:avLst/>
            </a:prstGeom>
          </p:spPr>
        </p:pic>
      </p:grpSp>
      <p:grpSp>
        <p:nvGrpSpPr>
          <p:cNvPr id="49" name="Group 48">
            <a:extLst>
              <a:ext uri="{FF2B5EF4-FFF2-40B4-BE49-F238E27FC236}">
                <a16:creationId xmlns:a16="http://schemas.microsoft.com/office/drawing/2014/main" id="{B9EDFCC8-9FBD-9D92-2CBA-D797E4E2B988}"/>
              </a:ext>
            </a:extLst>
          </p:cNvPr>
          <p:cNvGrpSpPr/>
          <p:nvPr userDrawn="1"/>
        </p:nvGrpSpPr>
        <p:grpSpPr>
          <a:xfrm>
            <a:off x="6932487" y="2094615"/>
            <a:ext cx="1990619" cy="3715781"/>
            <a:chOff x="9243315" y="2541181"/>
            <a:chExt cx="2654159" cy="3715781"/>
          </a:xfrm>
        </p:grpSpPr>
        <p:sp>
          <p:nvSpPr>
            <p:cNvPr id="44" name="Rectangle 43">
              <a:extLst>
                <a:ext uri="{FF2B5EF4-FFF2-40B4-BE49-F238E27FC236}">
                  <a16:creationId xmlns:a16="http://schemas.microsoft.com/office/drawing/2014/main" id="{85AFEFDA-87BD-EAF0-F2CF-95C93F608847}"/>
                </a:ext>
              </a:extLst>
            </p:cNvPr>
            <p:cNvSpPr/>
            <p:nvPr userDrawn="1"/>
          </p:nvSpPr>
          <p:spPr>
            <a:xfrm>
              <a:off x="9256733" y="5116531"/>
              <a:ext cx="2629834" cy="1140431"/>
            </a:xfrm>
            <a:prstGeom prst="rect">
              <a:avLst/>
            </a:prstGeom>
            <a:solidFill>
              <a:srgbClr val="AD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57C2B1F-D043-408A-A26E-07E5E70207CA}"/>
                </a:ext>
              </a:extLst>
            </p:cNvPr>
            <p:cNvSpPr/>
            <p:nvPr userDrawn="1"/>
          </p:nvSpPr>
          <p:spPr>
            <a:xfrm>
              <a:off x="9249835" y="2541181"/>
              <a:ext cx="2647639" cy="3715781"/>
            </a:xfrm>
            <a:prstGeom prst="rect">
              <a:avLst/>
            </a:prstGeom>
            <a:no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A56190-CC6F-4965-713F-96263675BC91}"/>
                </a:ext>
              </a:extLst>
            </p:cNvPr>
            <p:cNvSpPr txBox="1"/>
            <p:nvPr userDrawn="1"/>
          </p:nvSpPr>
          <p:spPr>
            <a:xfrm>
              <a:off x="9243315" y="3808831"/>
              <a:ext cx="2651063" cy="2448131"/>
            </a:xfrm>
            <a:prstGeom prst="rect">
              <a:avLst/>
            </a:prstGeom>
          </p:spPr>
          <p:txBody>
            <a:bodyPr vert="horz" wrap="square" lIns="118872" tIns="60949" rIns="121899" bIns="60949" rtlCol="0" anchor="t" anchorCtr="0">
              <a:noAutofit/>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100" b="1" i="0" kern="1200" dirty="0">
                  <a:solidFill>
                    <a:schemeClr val="bg1"/>
                  </a:solidFill>
                  <a:latin typeface="Gotham Bold" pitchFamily="2" charset="0"/>
                  <a:ea typeface="+mn-ea"/>
                  <a:cs typeface="+mn-cs"/>
                </a:rPr>
                <a:t>Total</a:t>
              </a:r>
            </a:p>
            <a:p>
              <a:pPr marL="0" marR="0" indent="0" algn="ctr" defTabSz="685800" rtl="0" eaLnBrk="1" fontAlgn="auto" latinLnBrk="0" hangingPunct="1">
                <a:lnSpc>
                  <a:spcPct val="100000"/>
                </a:lnSpc>
                <a:spcBef>
                  <a:spcPts val="0"/>
                </a:spcBef>
                <a:spcAft>
                  <a:spcPts val="0"/>
                </a:spcAft>
                <a:buClrTx/>
                <a:buSzTx/>
                <a:buFontTx/>
                <a:buNone/>
                <a:tabLst/>
                <a:defRPr/>
              </a:pPr>
              <a:r>
                <a:rPr lang="en-US" sz="2100" b="1" i="0" kern="1200" dirty="0">
                  <a:solidFill>
                    <a:schemeClr val="bg1"/>
                  </a:solidFill>
                  <a:latin typeface="Gotham Bold" pitchFamily="2" charset="0"/>
                  <a:ea typeface="+mn-ea"/>
                  <a:cs typeface="+mn-cs"/>
                </a:rPr>
                <a:t>Impact: </a:t>
              </a:r>
            </a:p>
            <a:p>
              <a:pPr marL="0" marR="0" indent="0" algn="ctr" defTabSz="685800" rtl="0" eaLnBrk="1" fontAlgn="auto" latinLnBrk="0" hangingPunct="1">
                <a:lnSpc>
                  <a:spcPct val="100000"/>
                </a:lnSpc>
                <a:spcBef>
                  <a:spcPts val="0"/>
                </a:spcBef>
                <a:spcAft>
                  <a:spcPts val="0"/>
                </a:spcAft>
                <a:buClrTx/>
                <a:buSzTx/>
                <a:buFontTx/>
                <a:buNone/>
                <a:tabLst/>
                <a:defRPr/>
              </a:pPr>
              <a:endParaRPr lang="en-US" sz="3000" b="1" i="0" kern="1200" dirty="0">
                <a:solidFill>
                  <a:schemeClr val="bg1"/>
                </a:solidFill>
                <a:latin typeface="Gotham Bold" pitchFamily="2" charset="0"/>
                <a:ea typeface="+mn-ea"/>
                <a:cs typeface="+mn-cs"/>
              </a:endParaRPr>
            </a:p>
            <a:p>
              <a:pPr marL="0" marR="0" indent="0" algn="ctr" defTabSz="685800" rtl="0" eaLnBrk="1" fontAlgn="auto" latinLnBrk="0" hangingPunct="1">
                <a:lnSpc>
                  <a:spcPct val="100000"/>
                </a:lnSpc>
                <a:spcBef>
                  <a:spcPts val="0"/>
                </a:spcBef>
                <a:spcAft>
                  <a:spcPts val="0"/>
                </a:spcAft>
                <a:buClrTx/>
                <a:buSzTx/>
                <a:buFontTx/>
                <a:buNone/>
                <a:tabLst/>
                <a:defRPr/>
              </a:pPr>
              <a:r>
                <a:rPr lang="en-US" sz="3000" b="1" i="0" kern="1200" dirty="0">
                  <a:solidFill>
                    <a:schemeClr val="bg1"/>
                  </a:solidFill>
                  <a:latin typeface="Gotham Bold" pitchFamily="2" charset="0"/>
                  <a:ea typeface="+mn-ea"/>
                  <a:cs typeface="+mn-cs"/>
                </a:rPr>
                <a:t>$717.8M</a:t>
              </a:r>
            </a:p>
          </p:txBody>
        </p:sp>
        <p:pic>
          <p:nvPicPr>
            <p:cNvPr id="40" name="Graphic 39" descr="Bullseye outline">
              <a:extLst>
                <a:ext uri="{FF2B5EF4-FFF2-40B4-BE49-F238E27FC236}">
                  <a16:creationId xmlns:a16="http://schemas.microsoft.com/office/drawing/2014/main" id="{765705C8-0AE3-6845-440A-BD993DD85D9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11646" y="2717806"/>
              <a:ext cx="914400" cy="914400"/>
            </a:xfrm>
            <a:prstGeom prst="rect">
              <a:avLst/>
            </a:prstGeom>
          </p:spPr>
        </p:pic>
      </p:grpSp>
      <p:sp>
        <p:nvSpPr>
          <p:cNvPr id="6" name="TextBox 5">
            <a:extLst>
              <a:ext uri="{FF2B5EF4-FFF2-40B4-BE49-F238E27FC236}">
                <a16:creationId xmlns:a16="http://schemas.microsoft.com/office/drawing/2014/main" id="{48CB2039-49FF-6C0F-6E59-F5F6E2410E45}"/>
              </a:ext>
            </a:extLst>
          </p:cNvPr>
          <p:cNvSpPr txBox="1"/>
          <p:nvPr userDrawn="1"/>
        </p:nvSpPr>
        <p:spPr>
          <a:xfrm>
            <a:off x="5547167" y="-509286"/>
            <a:ext cx="0" cy="0"/>
          </a:xfrm>
          <a:prstGeom prst="rect">
            <a:avLst/>
          </a:prstGeom>
        </p:spPr>
        <p:txBody>
          <a:bodyPr vert="horz" wrap="none" lIns="91424" tIns="45712" rIns="91424" bIns="45712" rtlCol="0">
            <a:noAutofit/>
          </a:bodyPr>
          <a:lstStyle/>
          <a:p>
            <a:pPr marL="0" marR="0" indent="0" algn="ctr" defTabSz="914240" rtl="0" eaLnBrk="1" fontAlgn="auto" latinLnBrk="0" hangingPunct="1">
              <a:lnSpc>
                <a:spcPct val="90000"/>
              </a:lnSpc>
              <a:spcBef>
                <a:spcPts val="1200"/>
              </a:spcBef>
              <a:spcAft>
                <a:spcPts val="0"/>
              </a:spcAft>
              <a:buClr>
                <a:srgbClr val="BCB49E"/>
              </a:buClr>
              <a:buSzPct val="90000"/>
              <a:buFontTx/>
              <a:buNone/>
              <a:tabLst/>
            </a:pPr>
            <a:endPar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ED09154D-FE40-9B3E-65E7-D9A26100A71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610159" y="435544"/>
            <a:ext cx="1719209" cy="269343"/>
          </a:xfrm>
          <a:prstGeom prst="rect">
            <a:avLst/>
          </a:prstGeom>
        </p:spPr>
      </p:pic>
    </p:spTree>
    <p:extLst>
      <p:ext uri="{BB962C8B-B14F-4D97-AF65-F5344CB8AC3E}">
        <p14:creationId xmlns:p14="http://schemas.microsoft.com/office/powerpoint/2010/main" val="211633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P National Netwo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E796D88D-D36B-BCB0-E48D-C5B4A2CA3D63}"/>
              </a:ext>
            </a:extLst>
          </p:cNvPr>
          <p:cNvSpPr txBox="1">
            <a:spLocks/>
          </p:cNvSpPr>
          <p:nvPr userDrawn="1"/>
        </p:nvSpPr>
        <p:spPr>
          <a:xfrm>
            <a:off x="8329367" y="163960"/>
            <a:ext cx="624840" cy="195072"/>
          </a:xfrm>
          <a:prstGeom prst="rect">
            <a:avLst/>
          </a:prstGeom>
        </p:spPr>
        <p:txBody>
          <a:bodyPr vert="horz" lIns="91424" tIns="45712" rIns="91424" bIns="45712" rtlCol="0" anchor="ctr"/>
          <a:lstStyle>
            <a:defPPr>
              <a:defRPr lang="en-US"/>
            </a:defPPr>
            <a:lvl1pPr marL="0" algn="r" defTabSz="914400" rtl="0" eaLnBrk="1" latinLnBrk="0" hangingPunct="1">
              <a:defRPr sz="1100" kern="1200">
                <a:solidFill>
                  <a:schemeClr val="tx1"/>
                </a:solidFill>
                <a:latin typeface="Gotham Boo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FD5434-F838-4DD4-A17B-1CB1A1850DF4}" type="slidenum">
              <a:rPr kumimoji="0" lang="en-US" sz="825" b="0" i="0" u="none" strike="noStrike" kern="1200" cap="none" spc="0" normalizeH="0" baseline="0" noProof="0" smtClean="0">
                <a:ln>
                  <a:noFill/>
                </a:ln>
                <a:solidFill>
                  <a:prstClr val="white"/>
                </a:solidFill>
                <a:effectLst/>
                <a:uLnTx/>
                <a:uFillTx/>
                <a:latin typeface="Gotham Book"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prstClr val="white"/>
              </a:solidFill>
              <a:effectLst/>
              <a:uLnTx/>
              <a:uFillTx/>
              <a:latin typeface="Gotham Book" pitchFamily="2" charset="0"/>
              <a:ea typeface="+mn-ea"/>
              <a:cs typeface="+mn-cs"/>
            </a:endParaRPr>
          </a:p>
        </p:txBody>
      </p:sp>
      <p:pic>
        <p:nvPicPr>
          <p:cNvPr id="14" name="Picture 4">
            <a:extLst>
              <a:ext uri="{FF2B5EF4-FFF2-40B4-BE49-F238E27FC236}">
                <a16:creationId xmlns:a16="http://schemas.microsoft.com/office/drawing/2014/main" id="{5826AE74-0143-070F-9B06-CF1D6EB482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94272" y="1530981"/>
            <a:ext cx="5555456" cy="4659312"/>
          </a:xfrm>
          <a:prstGeom prst="rect">
            <a:avLst/>
          </a:prstGeom>
          <a:noFill/>
          <a:ln w="9525">
            <a:solidFill>
              <a:srgbClr val="AD0000"/>
            </a:solidFill>
            <a:miter lim="800000"/>
            <a:headEnd/>
            <a:tailEnd/>
          </a:ln>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340545B0-DA44-0F55-6B97-6328FB250398}"/>
              </a:ext>
            </a:extLst>
          </p:cNvPr>
          <p:cNvSpPr/>
          <p:nvPr userDrawn="1"/>
        </p:nvSpPr>
        <p:spPr>
          <a:xfrm>
            <a:off x="5142540" y="3996781"/>
            <a:ext cx="710065" cy="486888"/>
          </a:xfrm>
          <a:prstGeom prst="ellipse">
            <a:avLst/>
          </a:prstGeom>
          <a:noFill/>
          <a:ln w="38100" cap="flat">
            <a:solidFill>
              <a:srgbClr val="FFC000"/>
            </a:solidFill>
            <a:prstDash val="solid"/>
            <a:round/>
          </a:ln>
          <a:effectLst/>
          <a:sp3d/>
        </p:spPr>
        <p:txBody>
          <a:bodyPr spcFirstLastPara="1" lIns="34289" tIns="34289" rIns="34289" bIns="34289" spcCol="38100" anchor="ctr">
            <a:spAutoFit/>
          </a:bodyPr>
          <a:lstStyle/>
          <a:p>
            <a:pPr eaLnBrk="1" fontAlgn="auto">
              <a:spcBef>
                <a:spcPts val="0"/>
              </a:spcBef>
              <a:spcAft>
                <a:spcPts val="0"/>
              </a:spcAft>
              <a:defRPr/>
            </a:pPr>
            <a:endParaRPr lang="en-US" b="0" kern="0">
              <a:ln>
                <a:solidFill>
                  <a:srgbClr val="FFFF00"/>
                </a:solidFill>
              </a:ln>
              <a:noFill/>
              <a:latin typeface="Calibri" panose="020F0502020204030204"/>
              <a:sym typeface="Helvetica"/>
            </a:endParaRPr>
          </a:p>
        </p:txBody>
      </p:sp>
      <p:sp>
        <p:nvSpPr>
          <p:cNvPr id="16" name="TextBox 15">
            <a:extLst>
              <a:ext uri="{FF2B5EF4-FFF2-40B4-BE49-F238E27FC236}">
                <a16:creationId xmlns:a16="http://schemas.microsoft.com/office/drawing/2014/main" id="{3895977F-7DEF-E168-1141-1C83F27DC1AF}"/>
              </a:ext>
            </a:extLst>
          </p:cNvPr>
          <p:cNvSpPr txBox="1"/>
          <p:nvPr userDrawn="1"/>
        </p:nvSpPr>
        <p:spPr>
          <a:xfrm>
            <a:off x="2118167" y="324091"/>
            <a:ext cx="0" cy="0"/>
          </a:xfrm>
          <a:prstGeom prst="rect">
            <a:avLst/>
          </a:prstGeom>
        </p:spPr>
        <p:txBody>
          <a:bodyPr vert="horz" wrap="none" lIns="91424" tIns="45712" rIns="91424" bIns="45712" rtlCol="0">
            <a:noAutofit/>
          </a:bodyPr>
          <a:lstStyle/>
          <a:p>
            <a:pPr marL="0" marR="0" indent="0" algn="ctr" defTabSz="914240" rtl="0" eaLnBrk="1" fontAlgn="auto" latinLnBrk="0" hangingPunct="1">
              <a:lnSpc>
                <a:spcPct val="90000"/>
              </a:lnSpc>
              <a:spcBef>
                <a:spcPts val="1200"/>
              </a:spcBef>
              <a:spcAft>
                <a:spcPts val="0"/>
              </a:spcAft>
              <a:buClr>
                <a:srgbClr val="BCB49E"/>
              </a:buClr>
              <a:buSzPct val="90000"/>
              <a:buFontTx/>
              <a:buNone/>
              <a:tabLst/>
            </a:pPr>
            <a:endPar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20" name="TextBox 19">
            <a:extLst>
              <a:ext uri="{FF2B5EF4-FFF2-40B4-BE49-F238E27FC236}">
                <a16:creationId xmlns:a16="http://schemas.microsoft.com/office/drawing/2014/main" id="{5D935777-5F2D-BC42-1DAF-C430278B9C8F}"/>
              </a:ext>
            </a:extLst>
          </p:cNvPr>
          <p:cNvSpPr txBox="1"/>
          <p:nvPr userDrawn="1"/>
        </p:nvSpPr>
        <p:spPr>
          <a:xfrm>
            <a:off x="163750" y="9294"/>
            <a:ext cx="5965044" cy="1140431"/>
          </a:xfrm>
          <a:prstGeom prst="rect">
            <a:avLst/>
          </a:prstGeom>
        </p:spPr>
        <p:txBody>
          <a:bodyPr vert="horz" wrap="square" lIns="89154" tIns="45712" rIns="91424" bIns="45712" rtlCol="0" anchor="ctr" anchorCtr="0">
            <a:noAutofit/>
          </a:bodyPr>
          <a:lstStyle/>
          <a:p>
            <a:pPr marL="0" marR="0" indent="0" algn="l" defTabSz="914240" rtl="0" eaLnBrk="1" fontAlgn="auto" latinLnBrk="0" hangingPunct="1">
              <a:lnSpc>
                <a:spcPct val="90000"/>
              </a:lnSpc>
              <a:spcBef>
                <a:spcPts val="1200"/>
              </a:spcBef>
              <a:spcAft>
                <a:spcPts val="0"/>
              </a:spcAft>
              <a:buClr>
                <a:srgbClr val="BCB49E"/>
              </a:buClr>
              <a:buSzPct val="90000"/>
              <a:buFontTx/>
              <a:buNone/>
              <a:tabLst/>
            </a:pPr>
            <a:r>
              <a:rPr kumimoji="0" lang="en-US" sz="21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rPr>
              <a:t>Mep national network</a:t>
            </a:r>
          </a:p>
        </p:txBody>
      </p:sp>
      <p:pic>
        <p:nvPicPr>
          <p:cNvPr id="2" name="Picture 1">
            <a:extLst>
              <a:ext uri="{FF2B5EF4-FFF2-40B4-BE49-F238E27FC236}">
                <a16:creationId xmlns:a16="http://schemas.microsoft.com/office/drawing/2014/main" id="{47355546-349F-4BB4-F927-B082F2D626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0159" y="435544"/>
            <a:ext cx="1719209" cy="269343"/>
          </a:xfrm>
          <a:prstGeom prst="rect">
            <a:avLst/>
          </a:prstGeom>
        </p:spPr>
      </p:pic>
    </p:spTree>
    <p:extLst>
      <p:ext uri="{BB962C8B-B14F-4D97-AF65-F5344CB8AC3E}">
        <p14:creationId xmlns:p14="http://schemas.microsoft.com/office/powerpoint/2010/main" val="3150427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t="-2000" b="-2000"/>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17D66EC-DC44-7806-3438-93CBB96AC0EE}"/>
              </a:ext>
            </a:extLst>
          </p:cNvPr>
          <p:cNvSpPr>
            <a:spLocks noGrp="1" noChangeArrowheads="1"/>
          </p:cNvSpPr>
          <p:nvPr>
            <p:ph type="title"/>
          </p:nvPr>
        </p:nvSpPr>
        <p:spPr bwMode="auto">
          <a:xfrm>
            <a:off x="165100" y="201614"/>
            <a:ext cx="643572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Master title</a:t>
            </a:r>
          </a:p>
        </p:txBody>
      </p:sp>
      <p:sp>
        <p:nvSpPr>
          <p:cNvPr id="1027" name="Text Placeholder 2">
            <a:extLst>
              <a:ext uri="{FF2B5EF4-FFF2-40B4-BE49-F238E27FC236}">
                <a16:creationId xmlns:a16="http://schemas.microsoft.com/office/drawing/2014/main" id="{3DA32638-079F-6D55-3B08-BD5C1001A91D}"/>
              </a:ext>
            </a:extLst>
          </p:cNvPr>
          <p:cNvSpPr>
            <a:spLocks noGrp="1" noChangeArrowheads="1"/>
          </p:cNvSpPr>
          <p:nvPr>
            <p:ph type="body" idx="1"/>
          </p:nvPr>
        </p:nvSpPr>
        <p:spPr bwMode="auto">
          <a:xfrm>
            <a:off x="165100" y="1244600"/>
            <a:ext cx="88138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 name="Rectangle 16">
            <a:extLst>
              <a:ext uri="{FF2B5EF4-FFF2-40B4-BE49-F238E27FC236}">
                <a16:creationId xmlns:a16="http://schemas.microsoft.com/office/drawing/2014/main" id="{A2883DF0-2D44-D59A-4135-A8909B47872B}"/>
              </a:ext>
            </a:extLst>
          </p:cNvPr>
          <p:cNvSpPr/>
          <p:nvPr userDrawn="1"/>
        </p:nvSpPr>
        <p:spPr>
          <a:xfrm>
            <a:off x="1" y="6583364"/>
            <a:ext cx="8550275" cy="27463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9" name="Picture 24">
            <a:extLst>
              <a:ext uri="{FF2B5EF4-FFF2-40B4-BE49-F238E27FC236}">
                <a16:creationId xmlns:a16="http://schemas.microsoft.com/office/drawing/2014/main" id="{CCD05474-7407-2192-C1F3-FCB14644143A}"/>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600826" y="330201"/>
            <a:ext cx="23780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BB1150C9-CD0E-7EC7-9C09-02FA4F9130E4}"/>
              </a:ext>
            </a:extLst>
          </p:cNvPr>
          <p:cNvSpPr txBox="1">
            <a:spLocks noChangeArrowheads="1"/>
          </p:cNvSpPr>
          <p:nvPr userDrawn="1"/>
        </p:nvSpPr>
        <p:spPr bwMode="auto">
          <a:xfrm>
            <a:off x="8550275" y="6597651"/>
            <a:ext cx="444500" cy="246221"/>
          </a:xfrm>
          <a:prstGeom prst="rect">
            <a:avLst/>
          </a:prstGeom>
          <a:noFill/>
          <a:ln>
            <a:noFill/>
          </a:ln>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defRPr/>
            </a:pPr>
            <a:fld id="{2655C8CD-1A27-F04D-A3CF-DD68271BD84F}" type="slidenum">
              <a:rPr lang="en-US" altLang="en-US" sz="1000" b="0" smtClean="0">
                <a:solidFill>
                  <a:schemeClr val="bg1"/>
                </a:solidFill>
                <a:latin typeface="Gotham Book" pitchFamily="2" charset="0"/>
              </a:rPr>
              <a:pPr>
                <a:defRPr/>
              </a:pPr>
              <a:t>‹#›</a:t>
            </a:fld>
            <a:endParaRPr lang="en-US" altLang="en-US" sz="1000" b="0">
              <a:solidFill>
                <a:schemeClr val="bg1"/>
              </a:solidFill>
              <a:latin typeface="Gotham Book" pitchFamily="2" charset="0"/>
            </a:endParaRPr>
          </a:p>
        </p:txBody>
      </p:sp>
      <p:sp>
        <p:nvSpPr>
          <p:cNvPr id="1031" name="TextBox 1">
            <a:extLst>
              <a:ext uri="{FF2B5EF4-FFF2-40B4-BE49-F238E27FC236}">
                <a16:creationId xmlns:a16="http://schemas.microsoft.com/office/drawing/2014/main" id="{891BB3F7-DC8C-923F-DF69-28D1148115D6}"/>
              </a:ext>
            </a:extLst>
          </p:cNvPr>
          <p:cNvSpPr txBox="1">
            <a:spLocks noChangeArrowheads="1"/>
          </p:cNvSpPr>
          <p:nvPr userDrawn="1"/>
        </p:nvSpPr>
        <p:spPr bwMode="auto">
          <a:xfrm>
            <a:off x="149225" y="6592888"/>
            <a:ext cx="8405813" cy="261610"/>
          </a:xfrm>
          <a:prstGeom prst="rect">
            <a:avLst/>
          </a:prstGeom>
          <a:noFill/>
          <a:ln>
            <a:noFill/>
          </a:ln>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defRPr/>
            </a:pPr>
            <a:r>
              <a:rPr lang="en-US" altLang="en-US" sz="1100" b="0">
                <a:solidFill>
                  <a:schemeClr val="bg1"/>
                </a:solidFill>
                <a:latin typeface="Gotham Book" pitchFamily="2" charset="0"/>
                <a:cs typeface="Arial" panose="020B0604020202020204" pitchFamily="34" charset="0"/>
              </a:rPr>
              <a:t>www.louisville.edu/kymep     |    (502)852.9621    |    KYMEP@louisville.edu</a:t>
            </a:r>
            <a:endParaRPr lang="en-US" altLang="en-US" sz="1200" b="0">
              <a:solidFill>
                <a:schemeClr val="bg1"/>
              </a:solidFill>
              <a:latin typeface="Gotham Book" pitchFamily="2" charset="0"/>
            </a:endParaRPr>
          </a:p>
        </p:txBody>
      </p:sp>
      <p:sp>
        <p:nvSpPr>
          <p:cNvPr id="5" name="Rectangle 4">
            <a:extLst>
              <a:ext uri="{FF2B5EF4-FFF2-40B4-BE49-F238E27FC236}">
                <a16:creationId xmlns:a16="http://schemas.microsoft.com/office/drawing/2014/main" id="{435A4D69-4E67-5DB4-3133-996538D168DF}"/>
              </a:ext>
            </a:extLst>
          </p:cNvPr>
          <p:cNvSpPr/>
          <p:nvPr userDrawn="1"/>
        </p:nvSpPr>
        <p:spPr>
          <a:xfrm>
            <a:off x="8555038" y="6583364"/>
            <a:ext cx="593725" cy="2746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TextBox 6">
            <a:extLst>
              <a:ext uri="{FF2B5EF4-FFF2-40B4-BE49-F238E27FC236}">
                <a16:creationId xmlns:a16="http://schemas.microsoft.com/office/drawing/2014/main" id="{0FD655EC-C41E-46BB-B574-53F55A6B03D7}"/>
              </a:ext>
            </a:extLst>
          </p:cNvPr>
          <p:cNvSpPr txBox="1">
            <a:spLocks noChangeArrowheads="1"/>
          </p:cNvSpPr>
          <p:nvPr userDrawn="1"/>
        </p:nvSpPr>
        <p:spPr bwMode="auto">
          <a:xfrm>
            <a:off x="8550276" y="6597651"/>
            <a:ext cx="593725" cy="246221"/>
          </a:xfrm>
          <a:prstGeom prst="rect">
            <a:avLst/>
          </a:prstGeom>
          <a:noFill/>
          <a:ln>
            <a:noFill/>
          </a:ln>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defRPr/>
            </a:pPr>
            <a:fld id="{C255231C-430B-D64B-91B0-730F09E3C27D}" type="slidenum">
              <a:rPr lang="en-US" altLang="en-US" sz="1000" b="0" smtClean="0">
                <a:solidFill>
                  <a:schemeClr val="bg1"/>
                </a:solidFill>
                <a:latin typeface="Gotham Book" pitchFamily="2" charset="0"/>
              </a:rPr>
              <a:pPr algn="ctr">
                <a:defRPr/>
              </a:pPr>
              <a:t>‹#›</a:t>
            </a:fld>
            <a:endParaRPr lang="en-US" altLang="en-US" sz="1000" b="0" dirty="0">
              <a:solidFill>
                <a:schemeClr val="bg1"/>
              </a:solidFill>
              <a:latin typeface="Gotham Book" pitchFamily="2" charset="0"/>
            </a:endParaRPr>
          </a:p>
        </p:txBody>
      </p:sp>
    </p:spTree>
  </p:cSld>
  <p:clrMap bg1="lt1" tx1="dk1" bg2="lt2" tx2="dk2" accent1="accent1" accent2="accent2" accent3="accent3" accent4="accent4" accent5="accent5" accent6="accent6" hlink="hlink" folHlink="folHlink"/>
  <p:sldLayoutIdLst>
    <p:sldLayoutId id="2147484069" r:id="rId1"/>
  </p:sldLayoutIdLst>
  <p:hf hdr="0" dt="0"/>
  <p:txStyles>
    <p:titleStyle>
      <a:lvl1pPr algn="l" defTabSz="457205" rtl="0" eaLnBrk="0" fontAlgn="base" hangingPunct="0">
        <a:spcBef>
          <a:spcPct val="0"/>
        </a:spcBef>
        <a:spcAft>
          <a:spcPct val="0"/>
        </a:spcAft>
        <a:defRPr sz="3200" b="1" kern="1200">
          <a:solidFill>
            <a:schemeClr val="bg1"/>
          </a:solidFill>
          <a:latin typeface="Gotham Bold" pitchFamily="2" charset="0"/>
          <a:ea typeface="+mj-ea"/>
          <a:cs typeface="+mj-cs"/>
        </a:defRPr>
      </a:lvl1pPr>
      <a:lvl2pPr algn="l" defTabSz="457205" rtl="0" eaLnBrk="0" fontAlgn="base" hangingPunct="0">
        <a:spcBef>
          <a:spcPct val="0"/>
        </a:spcBef>
        <a:spcAft>
          <a:spcPct val="0"/>
        </a:spcAft>
        <a:defRPr sz="3200" b="1">
          <a:solidFill>
            <a:schemeClr val="bg1"/>
          </a:solidFill>
          <a:latin typeface="Gotham Bold" pitchFamily="2" charset="0"/>
        </a:defRPr>
      </a:lvl2pPr>
      <a:lvl3pPr algn="l" defTabSz="457205" rtl="0" eaLnBrk="0" fontAlgn="base" hangingPunct="0">
        <a:spcBef>
          <a:spcPct val="0"/>
        </a:spcBef>
        <a:spcAft>
          <a:spcPct val="0"/>
        </a:spcAft>
        <a:defRPr sz="3200" b="1">
          <a:solidFill>
            <a:schemeClr val="bg1"/>
          </a:solidFill>
          <a:latin typeface="Gotham Bold" pitchFamily="2" charset="0"/>
        </a:defRPr>
      </a:lvl3pPr>
      <a:lvl4pPr algn="l" defTabSz="457205" rtl="0" eaLnBrk="0" fontAlgn="base" hangingPunct="0">
        <a:spcBef>
          <a:spcPct val="0"/>
        </a:spcBef>
        <a:spcAft>
          <a:spcPct val="0"/>
        </a:spcAft>
        <a:defRPr sz="3200" b="1">
          <a:solidFill>
            <a:schemeClr val="bg1"/>
          </a:solidFill>
          <a:latin typeface="Gotham Bold" pitchFamily="2" charset="0"/>
        </a:defRPr>
      </a:lvl4pPr>
      <a:lvl5pPr algn="l" defTabSz="457205" rtl="0" eaLnBrk="0" fontAlgn="base" hangingPunct="0">
        <a:spcBef>
          <a:spcPct val="0"/>
        </a:spcBef>
        <a:spcAft>
          <a:spcPct val="0"/>
        </a:spcAft>
        <a:defRPr sz="3200" b="1">
          <a:solidFill>
            <a:schemeClr val="bg1"/>
          </a:solidFill>
          <a:latin typeface="Gotham Bold" pitchFamily="2"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3" indent="-342903" algn="l" defTabSz="457205" rtl="0" eaLnBrk="0" fontAlgn="base" hangingPunct="0">
        <a:spcBef>
          <a:spcPts val="1000"/>
        </a:spcBef>
        <a:spcAft>
          <a:spcPct val="0"/>
        </a:spcAft>
        <a:buClr>
          <a:srgbClr val="AD0000"/>
        </a:buClr>
        <a:buSzPct val="80000"/>
        <a:buFont typeface="Wingdings 3" pitchFamily="2" charset="2"/>
        <a:buChar char=""/>
        <a:defRPr kern="1200">
          <a:solidFill>
            <a:srgbClr val="404040"/>
          </a:solidFill>
          <a:latin typeface="Gotham Book" pitchFamily="2" charset="0"/>
          <a:ea typeface="+mn-ea"/>
          <a:cs typeface="+mn-cs"/>
        </a:defRPr>
      </a:lvl1pPr>
      <a:lvl2pPr marL="742957" indent="-285753" algn="l" defTabSz="457205" rtl="0" eaLnBrk="0" fontAlgn="base" hangingPunct="0">
        <a:spcBef>
          <a:spcPts val="1000"/>
        </a:spcBef>
        <a:spcAft>
          <a:spcPct val="0"/>
        </a:spcAft>
        <a:buClr>
          <a:srgbClr val="AD0000"/>
        </a:buClr>
        <a:buSzPct val="80000"/>
        <a:buFont typeface="Wingdings 3" pitchFamily="2" charset="2"/>
        <a:buChar char=""/>
        <a:defRPr sz="1600" kern="1200">
          <a:solidFill>
            <a:srgbClr val="404040"/>
          </a:solidFill>
          <a:latin typeface="Gotham Book" pitchFamily="2" charset="0"/>
          <a:ea typeface="+mn-ea"/>
          <a:cs typeface="+mn-cs"/>
        </a:defRPr>
      </a:lvl2pPr>
      <a:lvl3pPr marL="1143011" indent="-228602" algn="l" defTabSz="457205" rtl="0" eaLnBrk="0" fontAlgn="base" hangingPunct="0">
        <a:spcBef>
          <a:spcPts val="1000"/>
        </a:spcBef>
        <a:spcAft>
          <a:spcPct val="0"/>
        </a:spcAft>
        <a:buClr>
          <a:srgbClr val="AD0000"/>
        </a:buClr>
        <a:buSzPct val="80000"/>
        <a:buFont typeface="Wingdings 3" pitchFamily="2" charset="2"/>
        <a:buChar char=""/>
        <a:defRPr sz="1400" kern="1200">
          <a:solidFill>
            <a:srgbClr val="404040"/>
          </a:solidFill>
          <a:latin typeface="Gotham Book" pitchFamily="2" charset="0"/>
          <a:ea typeface="+mn-ea"/>
          <a:cs typeface="+mn-cs"/>
        </a:defRPr>
      </a:lvl3pPr>
      <a:lvl4pPr marL="1600216" indent="-228602" algn="l" defTabSz="457205" rtl="0" eaLnBrk="0" fontAlgn="base" hangingPunct="0">
        <a:spcBef>
          <a:spcPts val="1000"/>
        </a:spcBef>
        <a:spcAft>
          <a:spcPct val="0"/>
        </a:spcAft>
        <a:buClr>
          <a:srgbClr val="AD0000"/>
        </a:buClr>
        <a:buSzPct val="80000"/>
        <a:buFont typeface="Wingdings 3" pitchFamily="2" charset="2"/>
        <a:buChar char=""/>
        <a:defRPr sz="1200" kern="1200">
          <a:solidFill>
            <a:srgbClr val="404040"/>
          </a:solidFill>
          <a:latin typeface="Gotham Book" pitchFamily="2" charset="0"/>
          <a:ea typeface="+mn-ea"/>
          <a:cs typeface="+mn-cs"/>
        </a:defRPr>
      </a:lvl4pPr>
      <a:lvl5pPr marL="2057421" indent="-228602" algn="l" defTabSz="457205" rtl="0" eaLnBrk="0" fontAlgn="base" hangingPunct="0">
        <a:spcBef>
          <a:spcPts val="1000"/>
        </a:spcBef>
        <a:spcAft>
          <a:spcPct val="0"/>
        </a:spcAft>
        <a:buClr>
          <a:srgbClr val="AD0000"/>
        </a:buClr>
        <a:buSzPct val="80000"/>
        <a:buFont typeface="Wingdings 3" pitchFamily="2" charset="2"/>
        <a:buChar char=""/>
        <a:defRPr sz="1200" kern="1200">
          <a:solidFill>
            <a:srgbClr val="404040"/>
          </a:solidFill>
          <a:latin typeface="Gotham Book" pitchFamily="2" charset="0"/>
          <a:ea typeface="+mn-ea"/>
          <a:cs typeface="+mn-cs"/>
        </a:defRPr>
      </a:lvl5pPr>
      <a:lvl6pPr marL="2514625" indent="-228602" algn="l" defTabSz="457205"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30" indent="-228602" algn="l" defTabSz="457205"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34" indent="-228602" algn="l" defTabSz="457205"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39" indent="-228602" algn="l" defTabSz="457205"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5" rtl="0" eaLnBrk="1" latinLnBrk="0" hangingPunct="1">
        <a:defRPr sz="1800" kern="1200">
          <a:solidFill>
            <a:schemeClr val="tx1"/>
          </a:solidFill>
          <a:latin typeface="+mn-lt"/>
          <a:ea typeface="+mn-ea"/>
          <a:cs typeface="+mn-cs"/>
        </a:defRPr>
      </a:lvl1pPr>
      <a:lvl2pPr marL="457205" algn="l" defTabSz="457205" rtl="0" eaLnBrk="1" latinLnBrk="0" hangingPunct="1">
        <a:defRPr sz="1800" kern="1200">
          <a:solidFill>
            <a:schemeClr val="tx1"/>
          </a:solidFill>
          <a:latin typeface="+mn-lt"/>
          <a:ea typeface="+mn-ea"/>
          <a:cs typeface="+mn-cs"/>
        </a:defRPr>
      </a:lvl2pPr>
      <a:lvl3pPr marL="914409" algn="l" defTabSz="457205" rtl="0" eaLnBrk="1" latinLnBrk="0" hangingPunct="1">
        <a:defRPr sz="1800" kern="1200">
          <a:solidFill>
            <a:schemeClr val="tx1"/>
          </a:solidFill>
          <a:latin typeface="+mn-lt"/>
          <a:ea typeface="+mn-ea"/>
          <a:cs typeface="+mn-cs"/>
        </a:defRPr>
      </a:lvl3pPr>
      <a:lvl4pPr marL="1371614" algn="l" defTabSz="457205" rtl="0" eaLnBrk="1" latinLnBrk="0" hangingPunct="1">
        <a:defRPr sz="1800" kern="1200">
          <a:solidFill>
            <a:schemeClr val="tx1"/>
          </a:solidFill>
          <a:latin typeface="+mn-lt"/>
          <a:ea typeface="+mn-ea"/>
          <a:cs typeface="+mn-cs"/>
        </a:defRPr>
      </a:lvl4pPr>
      <a:lvl5pPr marL="1828818" algn="l" defTabSz="457205" rtl="0" eaLnBrk="1" latinLnBrk="0" hangingPunct="1">
        <a:defRPr sz="1800" kern="1200">
          <a:solidFill>
            <a:schemeClr val="tx1"/>
          </a:solidFill>
          <a:latin typeface="+mn-lt"/>
          <a:ea typeface="+mn-ea"/>
          <a:cs typeface="+mn-cs"/>
        </a:defRPr>
      </a:lvl5pPr>
      <a:lvl6pPr marL="2286023" algn="l" defTabSz="457205" rtl="0" eaLnBrk="1" latinLnBrk="0" hangingPunct="1">
        <a:defRPr sz="1800" kern="1200">
          <a:solidFill>
            <a:schemeClr val="tx1"/>
          </a:solidFill>
          <a:latin typeface="+mn-lt"/>
          <a:ea typeface="+mn-ea"/>
          <a:cs typeface="+mn-cs"/>
        </a:defRPr>
      </a:lvl6pPr>
      <a:lvl7pPr marL="2743227" algn="l" defTabSz="457205" rtl="0" eaLnBrk="1" latinLnBrk="0" hangingPunct="1">
        <a:defRPr sz="1800" kern="1200">
          <a:solidFill>
            <a:schemeClr val="tx1"/>
          </a:solidFill>
          <a:latin typeface="+mn-lt"/>
          <a:ea typeface="+mn-ea"/>
          <a:cs typeface="+mn-cs"/>
        </a:defRPr>
      </a:lvl7pPr>
      <a:lvl8pPr marL="3200432" algn="l" defTabSz="457205" rtl="0" eaLnBrk="1" latinLnBrk="0" hangingPunct="1">
        <a:defRPr sz="1800" kern="1200">
          <a:solidFill>
            <a:schemeClr val="tx1"/>
          </a:solidFill>
          <a:latin typeface="+mn-lt"/>
          <a:ea typeface="+mn-ea"/>
          <a:cs typeface="+mn-cs"/>
        </a:defRPr>
      </a:lvl8pPr>
      <a:lvl9pPr marL="3657637" algn="l" defTabSz="4572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17" descr="A black background with white text&#10;&#10;Description automatically generated">
            <a:extLst>
              <a:ext uri="{FF2B5EF4-FFF2-40B4-BE49-F238E27FC236}">
                <a16:creationId xmlns:a16="http://schemas.microsoft.com/office/drawing/2014/main" id="{3AFDD59E-0CE0-7C10-8D91-466D03663701}"/>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364" y="190501"/>
            <a:ext cx="3779837"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504193"/>
      </p:ext>
    </p:extLst>
  </p:cSld>
  <p:clrMap bg1="lt1" tx1="dk1" bg2="lt2" tx2="dk2" accent1="accent1" accent2="accent2" accent3="accent3" accent4="accent4" accent5="accent5" accent6="accent6" hlink="hlink" folHlink="folHlink"/>
  <p:sldLayoutIdLst>
    <p:sldLayoutId id="2147484071" r:id="rId1"/>
  </p:sldLayoutIdLst>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1" indent="-228602" algn="l" defTabSz="9144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6"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1"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25"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0"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34"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39"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5"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4" algn="l" defTabSz="914409" rtl="0" eaLnBrk="1" latinLnBrk="0" hangingPunct="1">
        <a:defRPr sz="1800" kern="1200">
          <a:solidFill>
            <a:schemeClr val="tx1"/>
          </a:solidFill>
          <a:latin typeface="+mn-lt"/>
          <a:ea typeface="+mn-ea"/>
          <a:cs typeface="+mn-cs"/>
        </a:defRPr>
      </a:lvl4pPr>
      <a:lvl5pPr marL="1828818"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7" algn="l" defTabSz="914409" rtl="0" eaLnBrk="1" latinLnBrk="0" hangingPunct="1">
        <a:defRPr sz="1800" kern="1200">
          <a:solidFill>
            <a:schemeClr val="tx1"/>
          </a:solidFill>
          <a:latin typeface="+mn-lt"/>
          <a:ea typeface="+mn-ea"/>
          <a:cs typeface="+mn-cs"/>
        </a:defRPr>
      </a:lvl7pPr>
      <a:lvl8pPr marL="3200432" algn="l" defTabSz="914409" rtl="0" eaLnBrk="1" latinLnBrk="0" hangingPunct="1">
        <a:defRPr sz="1800" kern="1200">
          <a:solidFill>
            <a:schemeClr val="tx1"/>
          </a:solidFill>
          <a:latin typeface="+mn-lt"/>
          <a:ea typeface="+mn-ea"/>
          <a:cs typeface="+mn-cs"/>
        </a:defRPr>
      </a:lvl8pPr>
      <a:lvl9pPr marL="3657637" algn="l" defTabSz="9144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666940"/>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9322-4FC1-0750-1023-4EB312A6C7A1}"/>
              </a:ext>
            </a:extLst>
          </p:cNvPr>
          <p:cNvSpPr txBox="1">
            <a:spLocks noChangeArrowheads="1"/>
          </p:cNvSpPr>
          <p:nvPr/>
        </p:nvSpPr>
        <p:spPr bwMode="auto">
          <a:xfrm>
            <a:off x="203200" y="1604964"/>
            <a:ext cx="714375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lnSpc>
                <a:spcPct val="110000"/>
              </a:lnSpc>
            </a:pPr>
            <a:r>
              <a:rPr lang="en-US" altLang="en-US" sz="4000" dirty="0">
                <a:solidFill>
                  <a:srgbClr val="FFFFFF"/>
                </a:solidFill>
                <a:latin typeface="Gotham Bold" pitchFamily="2" charset="0"/>
                <a:cs typeface="Arial" panose="020B0604020202020204" pitchFamily="34" charset="0"/>
              </a:rPr>
              <a:t>Kentucky Manufacturing Extension Partnership </a:t>
            </a:r>
            <a:br>
              <a:rPr lang="en-US" altLang="en-US" sz="4000" dirty="0">
                <a:solidFill>
                  <a:srgbClr val="FFFFFF"/>
                </a:solidFill>
                <a:latin typeface="Gotham Bold" pitchFamily="2" charset="0"/>
                <a:cs typeface="Arial" panose="020B0604020202020204" pitchFamily="34" charset="0"/>
              </a:rPr>
            </a:br>
            <a:r>
              <a:rPr lang="en-US" altLang="en-US" sz="4000" dirty="0">
                <a:solidFill>
                  <a:srgbClr val="FFFFFF"/>
                </a:solidFill>
                <a:latin typeface="Gotham Bold" pitchFamily="2" charset="0"/>
                <a:cs typeface="Arial" panose="020B0604020202020204" pitchFamily="34" charset="0"/>
              </a:rPr>
              <a:t>KY-MEP </a:t>
            </a:r>
          </a:p>
        </p:txBody>
      </p:sp>
      <p:sp>
        <p:nvSpPr>
          <p:cNvPr id="3" name="Subtitle 2">
            <a:extLst>
              <a:ext uri="{FF2B5EF4-FFF2-40B4-BE49-F238E27FC236}">
                <a16:creationId xmlns:a16="http://schemas.microsoft.com/office/drawing/2014/main" id="{EC2C1617-A175-9A4C-9704-36938265BA54}"/>
              </a:ext>
            </a:extLst>
          </p:cNvPr>
          <p:cNvSpPr txBox="1">
            <a:spLocks noChangeArrowheads="1"/>
          </p:cNvSpPr>
          <p:nvPr/>
        </p:nvSpPr>
        <p:spPr bwMode="auto">
          <a:xfrm>
            <a:off x="203200" y="4510088"/>
            <a:ext cx="76422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b="0" dirty="0">
                <a:solidFill>
                  <a:srgbClr val="FFFFFF"/>
                </a:solidFill>
                <a:latin typeface="Gotham Book" pitchFamily="2" charset="0"/>
                <a:cs typeface="Arial" panose="020B0604020202020204" pitchFamily="34" charset="0"/>
              </a:rPr>
              <a:t>“We Solve Manufacturing Problems”</a:t>
            </a:r>
          </a:p>
          <a:p>
            <a:pPr eaLnBrk="1" hangingPunct="1">
              <a:buFont typeface="Arial" panose="020B0604020202020204" pitchFamily="34" charset="0"/>
              <a:buNone/>
            </a:pPr>
            <a:endParaRPr lang="en-US" altLang="en-US" b="0" dirty="0">
              <a:solidFill>
                <a:srgbClr val="FFFFFF"/>
              </a:solidFill>
              <a:latin typeface="Gotham Book" pitchFamily="2" charset="0"/>
              <a:cs typeface="Arial" panose="020B0604020202020204" pitchFamily="34" charset="0"/>
            </a:endParaRPr>
          </a:p>
        </p:txBody>
      </p:sp>
      <p:cxnSp>
        <p:nvCxnSpPr>
          <p:cNvPr id="4" name="Straight Connector 3">
            <a:extLst>
              <a:ext uri="{FF2B5EF4-FFF2-40B4-BE49-F238E27FC236}">
                <a16:creationId xmlns:a16="http://schemas.microsoft.com/office/drawing/2014/main" id="{4A9B8AD6-11F0-ACB5-456D-341966F79A6C}"/>
              </a:ext>
            </a:extLst>
          </p:cNvPr>
          <p:cNvCxnSpPr/>
          <p:nvPr/>
        </p:nvCxnSpPr>
        <p:spPr>
          <a:xfrm>
            <a:off x="357188" y="4194175"/>
            <a:ext cx="4741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0E8B5E0-2F43-C3A7-B5A4-D30F951F35CD}"/>
              </a:ext>
            </a:extLst>
          </p:cNvPr>
          <p:cNvSpPr txBox="1"/>
          <p:nvPr/>
        </p:nvSpPr>
        <p:spPr>
          <a:xfrm>
            <a:off x="11625943" y="2340429"/>
            <a:ext cx="184731" cy="830997"/>
          </a:xfrm>
          <a:prstGeom prst="rect">
            <a:avLst/>
          </a:prstGeom>
        </p:spPr>
        <p:txBody>
          <a:bodyPr wrap="none" rtlCol="0" anchor="t" anchorCtr="0">
            <a:spAutoFit/>
          </a:bodyPr>
          <a:lstStyle/>
          <a:p>
            <a:pPr fontAlgn="auto">
              <a:spcAft>
                <a:spcPts val="0"/>
              </a:spcAft>
            </a:pPr>
            <a:endParaRPr lang="en-US" sz="4800" dirty="0"/>
          </a:p>
        </p:txBody>
      </p:sp>
      <p:sp>
        <p:nvSpPr>
          <p:cNvPr id="7" name="TextBox 8">
            <a:extLst>
              <a:ext uri="{FF2B5EF4-FFF2-40B4-BE49-F238E27FC236}">
                <a16:creationId xmlns:a16="http://schemas.microsoft.com/office/drawing/2014/main" id="{B4A77E00-B167-C41F-2C5A-92407A1C57A1}"/>
              </a:ext>
            </a:extLst>
          </p:cNvPr>
          <p:cNvSpPr txBox="1">
            <a:spLocks noChangeArrowheads="1"/>
          </p:cNvSpPr>
          <p:nvPr/>
        </p:nvSpPr>
        <p:spPr bwMode="auto">
          <a:xfrm>
            <a:off x="1" y="6509038"/>
            <a:ext cx="9143999" cy="261610"/>
          </a:xfrm>
          <a:prstGeom prst="rect">
            <a:avLst/>
          </a:prstGeom>
          <a:noFill/>
          <a:ln>
            <a:noFill/>
          </a:ln>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defRPr/>
            </a:pPr>
            <a:r>
              <a:rPr lang="en-US" altLang="en-US" sz="1100" b="0" dirty="0" err="1">
                <a:solidFill>
                  <a:schemeClr val="bg1"/>
                </a:solidFill>
                <a:latin typeface="Gotham Book" pitchFamily="2" charset="0"/>
                <a:cs typeface="Arial" panose="020B0604020202020204" pitchFamily="34" charset="0"/>
              </a:rPr>
              <a:t>uofl.edu</a:t>
            </a:r>
            <a:r>
              <a:rPr lang="en-US" altLang="en-US" sz="1100" b="0" dirty="0">
                <a:solidFill>
                  <a:schemeClr val="bg1"/>
                </a:solidFill>
                <a:latin typeface="Gotham Book" pitchFamily="2" charset="0"/>
                <a:cs typeface="Arial" panose="020B0604020202020204" pitchFamily="34" charset="0"/>
              </a:rPr>
              <a:t>/manufacturing     |    (502)852.9621    |    KYMEP@louisville.edu</a:t>
            </a:r>
            <a:endParaRPr lang="en-US" altLang="en-US" sz="1200" b="0" dirty="0">
              <a:solidFill>
                <a:schemeClr val="bg1"/>
              </a:solidFill>
              <a:latin typeface="Gotham Book" pitchFamily="2" charset="0"/>
            </a:endParaRPr>
          </a:p>
        </p:txBody>
      </p:sp>
    </p:spTree>
    <p:extLst>
      <p:ext uri="{BB962C8B-B14F-4D97-AF65-F5344CB8AC3E}">
        <p14:creationId xmlns:p14="http://schemas.microsoft.com/office/powerpoint/2010/main" val="2473185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C50B0-33CA-7F99-B927-CD3EB061E313}"/>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5384720A-EB58-51B0-2AD2-C6B5E91823AF}"/>
              </a:ext>
            </a:extLst>
          </p:cNvPr>
          <p:cNvSpPr/>
          <p:nvPr/>
        </p:nvSpPr>
        <p:spPr>
          <a:xfrm>
            <a:off x="0" y="914401"/>
            <a:ext cx="9144000" cy="5943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AB20EBE-C2C0-55D3-7B3C-7C1D4155754E}"/>
              </a:ext>
            </a:extLst>
          </p:cNvPr>
          <p:cNvSpPr>
            <a:spLocks noGrp="1"/>
          </p:cNvSpPr>
          <p:nvPr>
            <p:ph type="ctrTitle"/>
          </p:nvPr>
        </p:nvSpPr>
        <p:spPr/>
        <p:txBody>
          <a:bodyPr/>
          <a:lstStyle/>
          <a:p>
            <a:r>
              <a:rPr lang="en-US" dirty="0"/>
              <a:t>5-Year Heat Map of KY-MEP Clients</a:t>
            </a:r>
          </a:p>
        </p:txBody>
      </p:sp>
      <p:sp>
        <p:nvSpPr>
          <p:cNvPr id="5" name="TextBox 4">
            <a:extLst>
              <a:ext uri="{FF2B5EF4-FFF2-40B4-BE49-F238E27FC236}">
                <a16:creationId xmlns:a16="http://schemas.microsoft.com/office/drawing/2014/main" id="{F29F10C5-5C94-7180-2B2C-7E3B92FA124C}"/>
              </a:ext>
            </a:extLst>
          </p:cNvPr>
          <p:cNvSpPr txBox="1"/>
          <p:nvPr/>
        </p:nvSpPr>
        <p:spPr>
          <a:xfrm>
            <a:off x="1049683" y="0"/>
            <a:ext cx="0" cy="0"/>
          </a:xfrm>
          <a:prstGeom prst="rect">
            <a:avLst/>
          </a:prstGeom>
        </p:spPr>
        <p:txBody>
          <a:bodyPr vert="horz" wrap="none" lIns="121899" tIns="60949" rIns="121899" bIns="60949" rtlCol="0">
            <a:noAutofit/>
          </a:bodyPr>
          <a:lstStyle/>
          <a:p>
            <a:pPr marL="0" marR="0" lvl="0" indent="0" algn="ctr" defTabSz="1218987" rtl="0" eaLnBrk="1" fontAlgn="auto" latinLnBrk="0" hangingPunct="1">
              <a:lnSpc>
                <a:spcPct val="90000"/>
              </a:lnSpc>
              <a:spcBef>
                <a:spcPts val="1600"/>
              </a:spcBef>
              <a:spcAft>
                <a:spcPts val="0"/>
              </a:spcAft>
              <a:buClr>
                <a:srgbClr val="BCB49E"/>
              </a:buClr>
              <a:buSzPct val="90000"/>
              <a:buFontTx/>
              <a:buNone/>
              <a:tabLst/>
              <a:defRPr/>
            </a:pPr>
            <a:endParaRPr kumimoji="0" lang="en-US" sz="28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55F00B53-B6D8-1043-930C-9F1808D3B54D}"/>
              </a:ext>
            </a:extLst>
          </p:cNvPr>
          <p:cNvPicPr>
            <a:picLocks noChangeAspect="1"/>
          </p:cNvPicPr>
          <p:nvPr/>
        </p:nvPicPr>
        <p:blipFill>
          <a:blip r:embed="rId2"/>
          <a:stretch>
            <a:fillRect/>
          </a:stretch>
        </p:blipFill>
        <p:spPr>
          <a:xfrm>
            <a:off x="3296933" y="1360263"/>
            <a:ext cx="5847067" cy="5029026"/>
          </a:xfrm>
          <a:prstGeom prst="rect">
            <a:avLst/>
          </a:prstGeom>
        </p:spPr>
      </p:pic>
      <p:pic>
        <p:nvPicPr>
          <p:cNvPr id="26" name="Picture 25">
            <a:extLst>
              <a:ext uri="{FF2B5EF4-FFF2-40B4-BE49-F238E27FC236}">
                <a16:creationId xmlns:a16="http://schemas.microsoft.com/office/drawing/2014/main" id="{95BF5074-113A-8396-8F3A-79183348AA67}"/>
              </a:ext>
            </a:extLst>
          </p:cNvPr>
          <p:cNvPicPr>
            <a:picLocks noChangeAspect="1"/>
          </p:cNvPicPr>
          <p:nvPr/>
        </p:nvPicPr>
        <p:blipFill>
          <a:blip r:embed="rId3"/>
          <a:srcRect r="49647"/>
          <a:stretch>
            <a:fillRect/>
          </a:stretch>
        </p:blipFill>
        <p:spPr>
          <a:xfrm>
            <a:off x="244549" y="993353"/>
            <a:ext cx="3104938" cy="2802471"/>
          </a:xfrm>
          <a:prstGeom prst="rect">
            <a:avLst/>
          </a:prstGeom>
        </p:spPr>
      </p:pic>
      <p:pic>
        <p:nvPicPr>
          <p:cNvPr id="27" name="Picture 26">
            <a:extLst>
              <a:ext uri="{FF2B5EF4-FFF2-40B4-BE49-F238E27FC236}">
                <a16:creationId xmlns:a16="http://schemas.microsoft.com/office/drawing/2014/main" id="{57837401-2D0B-49B3-DFBB-A99990E046AE}"/>
              </a:ext>
            </a:extLst>
          </p:cNvPr>
          <p:cNvPicPr>
            <a:picLocks noChangeAspect="1"/>
          </p:cNvPicPr>
          <p:nvPr/>
        </p:nvPicPr>
        <p:blipFill>
          <a:blip r:embed="rId3"/>
          <a:srcRect l="49647"/>
          <a:stretch>
            <a:fillRect/>
          </a:stretch>
        </p:blipFill>
        <p:spPr>
          <a:xfrm>
            <a:off x="204791" y="3874776"/>
            <a:ext cx="3104938" cy="2802471"/>
          </a:xfrm>
          <a:prstGeom prst="rect">
            <a:avLst/>
          </a:prstGeom>
        </p:spPr>
      </p:pic>
      <p:sp>
        <p:nvSpPr>
          <p:cNvPr id="3" name="Rectangle 2">
            <a:extLst>
              <a:ext uri="{FF2B5EF4-FFF2-40B4-BE49-F238E27FC236}">
                <a16:creationId xmlns:a16="http://schemas.microsoft.com/office/drawing/2014/main" id="{287742D1-C1E7-B602-0364-8AE0830FE13E}"/>
              </a:ext>
            </a:extLst>
          </p:cNvPr>
          <p:cNvSpPr/>
          <p:nvPr/>
        </p:nvSpPr>
        <p:spPr>
          <a:xfrm>
            <a:off x="1289050" y="2543175"/>
            <a:ext cx="45719"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B0C0B5C-9A1A-35EC-950D-7D2DC6FB1E02}"/>
              </a:ext>
            </a:extLst>
          </p:cNvPr>
          <p:cNvSpPr/>
          <p:nvPr/>
        </p:nvSpPr>
        <p:spPr>
          <a:xfrm>
            <a:off x="2838450" y="5417715"/>
            <a:ext cx="45719"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023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AD4CF4-092D-6CDC-9140-FEF3A834CF1E}"/>
              </a:ext>
            </a:extLst>
          </p:cNvPr>
          <p:cNvSpPr txBox="1"/>
          <p:nvPr/>
        </p:nvSpPr>
        <p:spPr>
          <a:xfrm>
            <a:off x="1804086" y="4769708"/>
            <a:ext cx="0" cy="0"/>
          </a:xfrm>
          <a:prstGeom prst="rect">
            <a:avLst/>
          </a:prstGeom>
        </p:spPr>
        <p:txBody>
          <a:bodyPr vert="horz" wrap="none" lIns="121899" tIns="60949" rIns="121899" bIns="60949" rtlCol="0">
            <a:noAutofit/>
          </a:bodyPr>
          <a:lstStyle/>
          <a:p>
            <a:pPr marL="0" marR="0" indent="0" algn="ctr" defTabSz="1218987" rtl="0" eaLnBrk="1" fontAlgn="auto" latinLnBrk="0" hangingPunct="1">
              <a:lnSpc>
                <a:spcPct val="90000"/>
              </a:lnSpc>
              <a:spcBef>
                <a:spcPts val="1600"/>
              </a:spcBef>
              <a:spcAft>
                <a:spcPts val="0"/>
              </a:spcAft>
              <a:buClr>
                <a:srgbClr val="BCB49E"/>
              </a:buClr>
              <a:buSzPct val="90000"/>
              <a:buFontTx/>
              <a:buNone/>
              <a:tabLst/>
            </a:pPr>
            <a:endParaRPr kumimoji="0" lang="en-US" sz="28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3" name="TextBox 2">
            <a:extLst>
              <a:ext uri="{FF2B5EF4-FFF2-40B4-BE49-F238E27FC236}">
                <a16:creationId xmlns:a16="http://schemas.microsoft.com/office/drawing/2014/main" id="{8ACA6F7D-1BF5-FB2C-7DCB-2A67042325D9}"/>
              </a:ext>
            </a:extLst>
          </p:cNvPr>
          <p:cNvSpPr txBox="1"/>
          <p:nvPr/>
        </p:nvSpPr>
        <p:spPr>
          <a:xfrm>
            <a:off x="1515762" y="4712043"/>
            <a:ext cx="0" cy="0"/>
          </a:xfrm>
          <a:prstGeom prst="rect">
            <a:avLst/>
          </a:prstGeom>
        </p:spPr>
        <p:txBody>
          <a:bodyPr vert="horz" wrap="none" lIns="121899" tIns="60949" rIns="121899" bIns="60949" rtlCol="0">
            <a:noAutofit/>
          </a:bodyPr>
          <a:lstStyle/>
          <a:p>
            <a:pPr marL="0" marR="0" indent="0" algn="ctr" defTabSz="1218987" rtl="0" eaLnBrk="1" fontAlgn="auto" latinLnBrk="0" hangingPunct="1">
              <a:lnSpc>
                <a:spcPct val="90000"/>
              </a:lnSpc>
              <a:spcBef>
                <a:spcPts val="1600"/>
              </a:spcBef>
              <a:spcAft>
                <a:spcPts val="0"/>
              </a:spcAft>
              <a:buClr>
                <a:srgbClr val="BCB49E"/>
              </a:buClr>
              <a:buSzPct val="90000"/>
              <a:buFontTx/>
              <a:buNone/>
              <a:tabLst/>
            </a:pPr>
            <a:endParaRPr kumimoji="0" lang="en-US" sz="28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4" name="TextBox 3">
            <a:extLst>
              <a:ext uri="{FF2B5EF4-FFF2-40B4-BE49-F238E27FC236}">
                <a16:creationId xmlns:a16="http://schemas.microsoft.com/office/drawing/2014/main" id="{D062B3CD-6A9D-8FD7-B183-72FE19B41A0E}"/>
              </a:ext>
            </a:extLst>
          </p:cNvPr>
          <p:cNvSpPr txBox="1"/>
          <p:nvPr/>
        </p:nvSpPr>
        <p:spPr>
          <a:xfrm>
            <a:off x="2001795" y="4440195"/>
            <a:ext cx="0" cy="0"/>
          </a:xfrm>
          <a:prstGeom prst="rect">
            <a:avLst/>
          </a:prstGeom>
        </p:spPr>
        <p:txBody>
          <a:bodyPr vert="horz" wrap="none" lIns="121899" tIns="60949" rIns="121899" bIns="60949" rtlCol="0">
            <a:noAutofit/>
          </a:bodyPr>
          <a:lstStyle/>
          <a:p>
            <a:pPr marL="0" marR="0" indent="0" algn="ctr" defTabSz="1218987" rtl="0" eaLnBrk="1" fontAlgn="auto" latinLnBrk="0" hangingPunct="1">
              <a:lnSpc>
                <a:spcPct val="90000"/>
              </a:lnSpc>
              <a:spcBef>
                <a:spcPts val="1600"/>
              </a:spcBef>
              <a:spcAft>
                <a:spcPts val="0"/>
              </a:spcAft>
              <a:buClr>
                <a:srgbClr val="BCB49E"/>
              </a:buClr>
              <a:buSzPct val="90000"/>
              <a:buFontTx/>
              <a:buNone/>
              <a:tabLst/>
            </a:pPr>
            <a:endParaRPr kumimoji="0" lang="en-US" sz="28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5" name="TextBox 4">
            <a:extLst>
              <a:ext uri="{FF2B5EF4-FFF2-40B4-BE49-F238E27FC236}">
                <a16:creationId xmlns:a16="http://schemas.microsoft.com/office/drawing/2014/main" id="{AF7F904D-7117-9B9F-9B8A-6704B996545E}"/>
              </a:ext>
            </a:extLst>
          </p:cNvPr>
          <p:cNvSpPr txBox="1"/>
          <p:nvPr/>
        </p:nvSpPr>
        <p:spPr>
          <a:xfrm>
            <a:off x="2191265" y="3501081"/>
            <a:ext cx="0" cy="0"/>
          </a:xfrm>
          <a:prstGeom prst="rect">
            <a:avLst/>
          </a:prstGeom>
        </p:spPr>
        <p:txBody>
          <a:bodyPr vert="horz" wrap="none" lIns="121899" tIns="60949" rIns="121899" bIns="60949" rtlCol="0">
            <a:noAutofit/>
          </a:bodyPr>
          <a:lstStyle/>
          <a:p>
            <a:pPr marL="0" marR="0" indent="0" algn="ctr" defTabSz="1218987" rtl="0" eaLnBrk="1" fontAlgn="auto" latinLnBrk="0" hangingPunct="1">
              <a:lnSpc>
                <a:spcPct val="90000"/>
              </a:lnSpc>
              <a:spcBef>
                <a:spcPts val="1600"/>
              </a:spcBef>
              <a:spcAft>
                <a:spcPts val="0"/>
              </a:spcAft>
              <a:buClr>
                <a:srgbClr val="BCB49E"/>
              </a:buClr>
              <a:buSzPct val="90000"/>
              <a:buFontTx/>
              <a:buNone/>
              <a:tabLst/>
            </a:pPr>
            <a:endParaRPr kumimoji="0" lang="en-US" sz="28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6" name="TextBox 5">
            <a:extLst>
              <a:ext uri="{FF2B5EF4-FFF2-40B4-BE49-F238E27FC236}">
                <a16:creationId xmlns:a16="http://schemas.microsoft.com/office/drawing/2014/main" id="{B9F198BA-DEF6-323B-11ED-2F88545725ED}"/>
              </a:ext>
            </a:extLst>
          </p:cNvPr>
          <p:cNvSpPr txBox="1"/>
          <p:nvPr/>
        </p:nvSpPr>
        <p:spPr>
          <a:xfrm>
            <a:off x="1301578" y="5585254"/>
            <a:ext cx="0" cy="0"/>
          </a:xfrm>
          <a:prstGeom prst="rect">
            <a:avLst/>
          </a:prstGeom>
        </p:spPr>
        <p:txBody>
          <a:bodyPr vert="horz" wrap="none" lIns="121899" tIns="60949" rIns="121899" bIns="60949" rtlCol="0">
            <a:noAutofit/>
          </a:bodyPr>
          <a:lstStyle/>
          <a:p>
            <a:pPr marL="0" marR="0" indent="0" algn="ctr" defTabSz="1218987" rtl="0" eaLnBrk="1" fontAlgn="auto" latinLnBrk="0" hangingPunct="1">
              <a:lnSpc>
                <a:spcPct val="90000"/>
              </a:lnSpc>
              <a:spcBef>
                <a:spcPts val="1600"/>
              </a:spcBef>
              <a:spcAft>
                <a:spcPts val="0"/>
              </a:spcAft>
              <a:buClr>
                <a:srgbClr val="BCB49E"/>
              </a:buClr>
              <a:buSzPct val="90000"/>
              <a:buFontTx/>
              <a:buNone/>
              <a:tabLst/>
            </a:pPr>
            <a:endParaRPr kumimoji="0" lang="en-US" sz="28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7" name="TextBox 6">
            <a:extLst>
              <a:ext uri="{FF2B5EF4-FFF2-40B4-BE49-F238E27FC236}">
                <a16:creationId xmlns:a16="http://schemas.microsoft.com/office/drawing/2014/main" id="{F8679FC6-470E-1E99-47C7-09E20F6D7546}"/>
              </a:ext>
            </a:extLst>
          </p:cNvPr>
          <p:cNvSpPr txBox="1"/>
          <p:nvPr/>
        </p:nvSpPr>
        <p:spPr>
          <a:xfrm>
            <a:off x="4209535" y="930876"/>
            <a:ext cx="2702011" cy="1837038"/>
          </a:xfrm>
          <a:prstGeom prst="rect">
            <a:avLst/>
          </a:prstGeom>
        </p:spPr>
        <p:txBody>
          <a:bodyPr vert="horz" wrap="square" lIns="121899" tIns="60949" rIns="121899" bIns="60949" rtlCol="0">
            <a:noAutofit/>
          </a:bodyPr>
          <a:lstStyle/>
          <a:p>
            <a:pPr marL="0" marR="0" indent="0" defTabSz="1218987" rtl="0" eaLnBrk="1" fontAlgn="auto" latinLnBrk="0" hangingPunct="1">
              <a:lnSpc>
                <a:spcPct val="90000"/>
              </a:lnSpc>
              <a:spcBef>
                <a:spcPts val="1600"/>
              </a:spcBef>
              <a:spcAft>
                <a:spcPts val="0"/>
              </a:spcAft>
              <a:buClr>
                <a:srgbClr val="BCB49E"/>
              </a:buClr>
              <a:buSzPct val="90000"/>
              <a:buFontTx/>
              <a:buNone/>
              <a:tabLst/>
            </a:pPr>
            <a:endParaRPr kumimoji="0" lang="en-US" sz="28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8" name="TextBox 7">
            <a:extLst>
              <a:ext uri="{FF2B5EF4-FFF2-40B4-BE49-F238E27FC236}">
                <a16:creationId xmlns:a16="http://schemas.microsoft.com/office/drawing/2014/main" id="{41B2DAF4-9066-044E-B487-8A03BA2A87FD}"/>
              </a:ext>
            </a:extLst>
          </p:cNvPr>
          <p:cNvSpPr txBox="1"/>
          <p:nvPr/>
        </p:nvSpPr>
        <p:spPr>
          <a:xfrm>
            <a:off x="4843849" y="1243914"/>
            <a:ext cx="0" cy="0"/>
          </a:xfrm>
          <a:prstGeom prst="rect">
            <a:avLst/>
          </a:prstGeom>
        </p:spPr>
        <p:txBody>
          <a:bodyPr vert="horz" wrap="none" lIns="121899" tIns="60949" rIns="121899" bIns="60949" rtlCol="0">
            <a:noAutofit/>
          </a:bodyPr>
          <a:lstStyle/>
          <a:p>
            <a:pPr marL="0" marR="0" indent="0" algn="ctr" defTabSz="1218987" rtl="0" eaLnBrk="1" fontAlgn="auto" latinLnBrk="0" hangingPunct="1">
              <a:lnSpc>
                <a:spcPct val="90000"/>
              </a:lnSpc>
              <a:spcBef>
                <a:spcPts val="1600"/>
              </a:spcBef>
              <a:spcAft>
                <a:spcPts val="0"/>
              </a:spcAft>
              <a:buClr>
                <a:srgbClr val="BCB49E"/>
              </a:buClr>
              <a:buSzPct val="90000"/>
              <a:buFontTx/>
              <a:buNone/>
              <a:tabLst/>
            </a:pPr>
            <a:endParaRPr kumimoji="0" lang="en-US" sz="28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endParaRPr>
          </a:p>
        </p:txBody>
      </p:sp>
      <p:sp>
        <p:nvSpPr>
          <p:cNvPr id="9" name="Subtitle 2">
            <a:extLst>
              <a:ext uri="{FF2B5EF4-FFF2-40B4-BE49-F238E27FC236}">
                <a16:creationId xmlns:a16="http://schemas.microsoft.com/office/drawing/2014/main" id="{D97D1215-AFBC-FAB6-14A2-93F004BBF3F9}"/>
              </a:ext>
            </a:extLst>
          </p:cNvPr>
          <p:cNvSpPr txBox="1">
            <a:spLocks noChangeArrowheads="1"/>
          </p:cNvSpPr>
          <p:nvPr/>
        </p:nvSpPr>
        <p:spPr bwMode="auto">
          <a:xfrm>
            <a:off x="404900" y="3901517"/>
            <a:ext cx="2503058" cy="2334526"/>
          </a:xfrm>
          <a:prstGeom prst="rect">
            <a:avLst/>
          </a:prstGeom>
          <a:solidFill>
            <a:schemeClr val="tx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n-US" altLang="en-US" sz="1550" dirty="0">
                <a:solidFill>
                  <a:schemeClr val="bg1"/>
                </a:solidFill>
                <a:latin typeface="Gotham Book" pitchFamily="2" charset="0"/>
                <a:cs typeface="Arial" panose="020B0604020202020204" pitchFamily="34" charset="0"/>
              </a:rPr>
              <a:t>”Working with the KY-MEP has been a rewarding learning experience and helped NAS to understand and implement Value Stream Mapping principles to Material Handling Movements.”</a:t>
            </a:r>
            <a:endParaRPr kumimoji="0" lang="en-US" altLang="en-US" sz="1550" b="0" i="0" strike="noStrike" kern="1200" cap="none" spc="0" normalizeH="0" baseline="0" noProof="0" dirty="0">
              <a:ln>
                <a:noFill/>
              </a:ln>
              <a:solidFill>
                <a:schemeClr val="bg1"/>
              </a:solidFill>
              <a:effectLst/>
              <a:uLnTx/>
              <a:uFillTx/>
              <a:latin typeface="Gotham Book" pitchFamily="2" charset="0"/>
              <a:ea typeface="+mn-ea"/>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chemeClr val="bg1"/>
              </a:solidFill>
              <a:effectLst/>
              <a:uLnTx/>
              <a:uFillTx/>
              <a:latin typeface="Gotham Book" pitchFamily="2" charset="0"/>
              <a:ea typeface="+mn-ea"/>
              <a:cs typeface="Arial" panose="020B0604020202020204" pitchFamily="34" charset="0"/>
            </a:endParaRPr>
          </a:p>
        </p:txBody>
      </p:sp>
      <p:sp>
        <p:nvSpPr>
          <p:cNvPr id="10" name="Subtitle 2">
            <a:extLst>
              <a:ext uri="{FF2B5EF4-FFF2-40B4-BE49-F238E27FC236}">
                <a16:creationId xmlns:a16="http://schemas.microsoft.com/office/drawing/2014/main" id="{CF052321-CD44-302A-ACDC-3E0FBBBFF67E}"/>
              </a:ext>
            </a:extLst>
          </p:cNvPr>
          <p:cNvSpPr txBox="1">
            <a:spLocks noChangeArrowheads="1"/>
          </p:cNvSpPr>
          <p:nvPr/>
        </p:nvSpPr>
        <p:spPr bwMode="auto">
          <a:xfrm>
            <a:off x="3320471" y="3901517"/>
            <a:ext cx="2503058" cy="2334526"/>
          </a:xfrm>
          <a:prstGeom prst="rect">
            <a:avLst/>
          </a:prstGeom>
          <a:solidFill>
            <a:schemeClr val="tx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n-US" altLang="en-US" sz="1550" dirty="0">
                <a:solidFill>
                  <a:schemeClr val="bg1"/>
                </a:solidFill>
                <a:latin typeface="Gotham Book" pitchFamily="2" charset="0"/>
                <a:cs typeface="Arial" panose="020B0604020202020204" pitchFamily="34" charset="0"/>
              </a:rPr>
              <a:t>“We’ve seen a major cost savings of over $23,000/ month. The tools that are taught can apply to almost any process.”</a:t>
            </a:r>
            <a:endParaRPr kumimoji="0" lang="en-US" altLang="en-US" sz="1550" b="0" i="0" strike="noStrike" kern="1200" cap="none" spc="0" normalizeH="0" baseline="0" noProof="0" dirty="0">
              <a:ln>
                <a:noFill/>
              </a:ln>
              <a:solidFill>
                <a:schemeClr val="bg1"/>
              </a:solidFill>
              <a:effectLst/>
              <a:uLnTx/>
              <a:uFillTx/>
              <a:latin typeface="Gotham Book" pitchFamily="2" charset="0"/>
              <a:ea typeface="+mn-ea"/>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chemeClr val="bg1"/>
              </a:solidFill>
              <a:effectLst/>
              <a:uLnTx/>
              <a:uFillTx/>
              <a:latin typeface="Gotham Book" pitchFamily="2" charset="0"/>
              <a:ea typeface="+mn-ea"/>
              <a:cs typeface="Arial" panose="020B0604020202020204" pitchFamily="34" charset="0"/>
            </a:endParaRPr>
          </a:p>
        </p:txBody>
      </p:sp>
      <p:sp>
        <p:nvSpPr>
          <p:cNvPr id="11" name="Subtitle 2">
            <a:extLst>
              <a:ext uri="{FF2B5EF4-FFF2-40B4-BE49-F238E27FC236}">
                <a16:creationId xmlns:a16="http://schemas.microsoft.com/office/drawing/2014/main" id="{B345DB3C-A915-5347-1A06-E8688F80E40E}"/>
              </a:ext>
            </a:extLst>
          </p:cNvPr>
          <p:cNvSpPr txBox="1">
            <a:spLocks noChangeArrowheads="1"/>
          </p:cNvSpPr>
          <p:nvPr/>
        </p:nvSpPr>
        <p:spPr bwMode="auto">
          <a:xfrm>
            <a:off x="6236042" y="3868565"/>
            <a:ext cx="2503058" cy="2334526"/>
          </a:xfrm>
          <a:prstGeom prst="rect">
            <a:avLst/>
          </a:prstGeom>
          <a:solidFill>
            <a:schemeClr val="tx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n-US" altLang="en-US" sz="1550" dirty="0">
                <a:solidFill>
                  <a:schemeClr val="bg1"/>
                </a:solidFill>
                <a:latin typeface="Gotham Book" pitchFamily="2" charset="0"/>
                <a:cs typeface="Arial" panose="020B0604020202020204" pitchFamily="34" charset="0"/>
              </a:rPr>
              <a:t>“The Relationship that we have with this outstanding group of professionals continues to grow. The KY-MEP has assisted our staff with training that is not only relevant now, but it heling us build a strong cornerstone for our operations for many years to come.”</a:t>
            </a:r>
            <a:endParaRPr kumimoji="0" lang="en-US" altLang="en-US" sz="1550" b="0" i="0" strike="noStrike" kern="1200" cap="none" spc="0" normalizeH="0" baseline="0" noProof="0" dirty="0">
              <a:ln>
                <a:noFill/>
              </a:ln>
              <a:solidFill>
                <a:schemeClr val="bg1"/>
              </a:solidFill>
              <a:effectLst/>
              <a:uLnTx/>
              <a:uFillTx/>
              <a:latin typeface="Gotham Book" pitchFamily="2" charset="0"/>
              <a:ea typeface="+mn-ea"/>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chemeClr val="bg1"/>
              </a:solidFill>
              <a:effectLst/>
              <a:uLnTx/>
              <a:uFillTx/>
              <a:latin typeface="Gotham Book" pitchFamily="2" charset="0"/>
              <a:ea typeface="+mn-ea"/>
              <a:cs typeface="Arial" panose="020B0604020202020204" pitchFamily="34" charset="0"/>
            </a:endParaRPr>
          </a:p>
        </p:txBody>
      </p:sp>
    </p:spTree>
    <p:extLst>
      <p:ext uri="{BB962C8B-B14F-4D97-AF65-F5344CB8AC3E}">
        <p14:creationId xmlns:p14="http://schemas.microsoft.com/office/powerpoint/2010/main" val="2230019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BF091-C5E6-4FA9-9520-7245405809A1}"/>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149583E1-3A77-80E7-461B-FBB54812BAEE}"/>
              </a:ext>
            </a:extLst>
          </p:cNvPr>
          <p:cNvPicPr>
            <a:picLocks noChangeAspect="1"/>
          </p:cNvPicPr>
          <p:nvPr/>
        </p:nvPicPr>
        <p:blipFill>
          <a:blip r:embed="rId2"/>
          <a:stretch>
            <a:fillRect/>
          </a:stretch>
        </p:blipFill>
        <p:spPr>
          <a:xfrm>
            <a:off x="2834540" y="1054441"/>
            <a:ext cx="6180413" cy="4346553"/>
          </a:xfrm>
          <a:prstGeom prst="rect">
            <a:avLst/>
          </a:prstGeom>
        </p:spPr>
      </p:pic>
      <p:sp>
        <p:nvSpPr>
          <p:cNvPr id="2" name="Title 1">
            <a:extLst>
              <a:ext uri="{FF2B5EF4-FFF2-40B4-BE49-F238E27FC236}">
                <a16:creationId xmlns:a16="http://schemas.microsoft.com/office/drawing/2014/main" id="{9706DC60-BAFD-126B-A93D-7ECA4649E255}"/>
              </a:ext>
            </a:extLst>
          </p:cNvPr>
          <p:cNvSpPr>
            <a:spLocks noGrp="1"/>
          </p:cNvSpPr>
          <p:nvPr>
            <p:ph type="ctrTitle"/>
          </p:nvPr>
        </p:nvSpPr>
        <p:spPr>
          <a:xfrm>
            <a:off x="161997" y="0"/>
            <a:ext cx="6356911" cy="733648"/>
          </a:xfrm>
        </p:spPr>
        <p:txBody>
          <a:bodyPr>
            <a:normAutofit fontScale="90000"/>
          </a:bodyPr>
          <a:lstStyle/>
          <a:p>
            <a:r>
              <a:rPr lang="en-US" dirty="0"/>
              <a:t>Manufacturing Expos </a:t>
            </a:r>
            <a:br>
              <a:rPr lang="en-US" dirty="0"/>
            </a:br>
            <a:r>
              <a:rPr lang="en-US" sz="2000" dirty="0"/>
              <a:t>in partnership with </a:t>
            </a:r>
            <a:r>
              <a:rPr lang="en-US" sz="2000" u="sng" dirty="0"/>
              <a:t>KY Cabinet for Economic Development</a:t>
            </a:r>
            <a:endParaRPr lang="en-US" u="sng" dirty="0"/>
          </a:p>
        </p:txBody>
      </p:sp>
      <p:sp>
        <p:nvSpPr>
          <p:cNvPr id="5" name="TextBox 4">
            <a:extLst>
              <a:ext uri="{FF2B5EF4-FFF2-40B4-BE49-F238E27FC236}">
                <a16:creationId xmlns:a16="http://schemas.microsoft.com/office/drawing/2014/main" id="{208D2891-4411-BA64-2AEA-A36CF29D80C0}"/>
              </a:ext>
            </a:extLst>
          </p:cNvPr>
          <p:cNvSpPr txBox="1"/>
          <p:nvPr/>
        </p:nvSpPr>
        <p:spPr>
          <a:xfrm>
            <a:off x="2919696" y="5343448"/>
            <a:ext cx="4194293" cy="1384995"/>
          </a:xfrm>
          <a:prstGeom prst="rect">
            <a:avLst/>
          </a:prstGeom>
          <a:noFill/>
        </p:spPr>
        <p:txBody>
          <a:bodyPr wrap="square">
            <a:spAutoFit/>
          </a:bodyPr>
          <a:lstStyle/>
          <a:p>
            <a:pPr marL="285750" indent="-285750" eaLnBrk="1" hangingPunct="1">
              <a:buFont typeface="Arial" panose="020B0604020202020204" pitchFamily="34" charset="0"/>
              <a:buChar char="•"/>
            </a:pPr>
            <a:endParaRPr lang="en-US" altLang="en-US" sz="1400" b="0" dirty="0">
              <a:latin typeface="Gotham Book" pitchFamily="2" charset="0"/>
              <a:cs typeface="Arial" panose="020B0604020202020204" pitchFamily="34" charset="0"/>
            </a:endParaRPr>
          </a:p>
          <a:p>
            <a:pPr eaLnBrk="1" hangingPunct="1"/>
            <a:r>
              <a:rPr lang="en-US" altLang="en-US" sz="1400" u="sng" dirty="0">
                <a:latin typeface="Gotham Book" pitchFamily="2" charset="0"/>
                <a:cs typeface="Arial" panose="020B0604020202020204" pitchFamily="34" charset="0"/>
              </a:rPr>
              <a:t>2024-2025 Expo Locations</a:t>
            </a:r>
          </a:p>
          <a:p>
            <a:pPr marL="285750" indent="-285750" eaLnBrk="1" hangingPunct="1">
              <a:buFont typeface="Arial" panose="020B0604020202020204" pitchFamily="34" charset="0"/>
              <a:buChar char="•"/>
            </a:pPr>
            <a:r>
              <a:rPr lang="en-US" altLang="en-US" sz="1400" b="0" dirty="0">
                <a:latin typeface="Gotham Book" pitchFamily="2" charset="0"/>
                <a:cs typeface="Arial" panose="020B0604020202020204" pitchFamily="34" charset="0"/>
              </a:rPr>
              <a:t>Louisville</a:t>
            </a:r>
          </a:p>
          <a:p>
            <a:pPr marL="285750" indent="-285750" eaLnBrk="1" hangingPunct="1">
              <a:buFont typeface="Arial" panose="020B0604020202020204" pitchFamily="34" charset="0"/>
              <a:buChar char="•"/>
            </a:pPr>
            <a:r>
              <a:rPr lang="en-US" altLang="en-US" sz="1400" b="0" dirty="0">
                <a:latin typeface="Gotham Book" pitchFamily="2" charset="0"/>
                <a:cs typeface="Arial" panose="020B0604020202020204" pitchFamily="34" charset="0"/>
              </a:rPr>
              <a:t>Lexington</a:t>
            </a:r>
          </a:p>
          <a:p>
            <a:pPr marL="285750" indent="-285750" eaLnBrk="1" hangingPunct="1">
              <a:buFont typeface="Arial" panose="020B0604020202020204" pitchFamily="34" charset="0"/>
              <a:buChar char="•"/>
            </a:pPr>
            <a:r>
              <a:rPr lang="en-US" altLang="en-US" sz="1400" b="0" dirty="0">
                <a:latin typeface="Gotham Book" pitchFamily="2" charset="0"/>
                <a:cs typeface="Arial" panose="020B0604020202020204" pitchFamily="34" charset="0"/>
              </a:rPr>
              <a:t>Florence</a:t>
            </a:r>
          </a:p>
          <a:p>
            <a:pPr marL="285750" indent="-285750" eaLnBrk="1" hangingPunct="1">
              <a:buFont typeface="Arial" panose="020B0604020202020204" pitchFamily="34" charset="0"/>
              <a:buChar char="•"/>
            </a:pPr>
            <a:r>
              <a:rPr lang="en-US" altLang="en-US" sz="1400" b="0" dirty="0">
                <a:latin typeface="Gotham Book" pitchFamily="2" charset="0"/>
                <a:cs typeface="Arial" panose="020B0604020202020204" pitchFamily="34" charset="0"/>
              </a:rPr>
              <a:t>Murray</a:t>
            </a:r>
          </a:p>
        </p:txBody>
      </p:sp>
      <p:sp>
        <p:nvSpPr>
          <p:cNvPr id="8" name="TextBox 7">
            <a:extLst>
              <a:ext uri="{FF2B5EF4-FFF2-40B4-BE49-F238E27FC236}">
                <a16:creationId xmlns:a16="http://schemas.microsoft.com/office/drawing/2014/main" id="{D9EF64CA-D951-82A7-91A4-398198301094}"/>
              </a:ext>
            </a:extLst>
          </p:cNvPr>
          <p:cNvSpPr txBox="1"/>
          <p:nvPr/>
        </p:nvSpPr>
        <p:spPr>
          <a:xfrm>
            <a:off x="4728751" y="5343448"/>
            <a:ext cx="2711974" cy="1169551"/>
          </a:xfrm>
          <a:prstGeom prst="rect">
            <a:avLst/>
          </a:prstGeom>
          <a:noFill/>
        </p:spPr>
        <p:txBody>
          <a:bodyPr wrap="square">
            <a:spAutoFit/>
          </a:bodyPr>
          <a:lstStyle/>
          <a:p>
            <a:pPr eaLnBrk="1" hangingPunct="1"/>
            <a:endParaRPr lang="en-US" altLang="en-US" sz="1400" b="0" dirty="0">
              <a:latin typeface="Gotham Book" pitchFamily="2" charset="0"/>
              <a:cs typeface="Arial" panose="020B0604020202020204" pitchFamily="34" charset="0"/>
            </a:endParaRPr>
          </a:p>
          <a:p>
            <a:pPr marL="285750" indent="-285750" eaLnBrk="1" hangingPunct="1">
              <a:buFont typeface="Arial" panose="020B0604020202020204" pitchFamily="34" charset="0"/>
              <a:buChar char="•"/>
            </a:pPr>
            <a:endParaRPr lang="en-US" altLang="en-US" sz="1400" b="0" dirty="0">
              <a:latin typeface="Gotham Book" pitchFamily="2" charset="0"/>
              <a:cs typeface="Arial" panose="020B0604020202020204" pitchFamily="34" charset="0"/>
            </a:endParaRPr>
          </a:p>
          <a:p>
            <a:pPr marL="285750" indent="-285750" eaLnBrk="1" hangingPunct="1">
              <a:buFont typeface="Arial" panose="020B0604020202020204" pitchFamily="34" charset="0"/>
              <a:buChar char="•"/>
            </a:pPr>
            <a:r>
              <a:rPr lang="en-US" altLang="en-US" sz="1400" b="0" dirty="0">
                <a:latin typeface="Gotham Book" pitchFamily="2" charset="0"/>
                <a:cs typeface="Arial" panose="020B0604020202020204" pitchFamily="34" charset="0"/>
              </a:rPr>
              <a:t>Somerset</a:t>
            </a:r>
          </a:p>
          <a:p>
            <a:pPr marL="285750" indent="-285750" eaLnBrk="1" hangingPunct="1">
              <a:buFont typeface="Arial" panose="020B0604020202020204" pitchFamily="34" charset="0"/>
              <a:buChar char="•"/>
            </a:pPr>
            <a:r>
              <a:rPr lang="en-US" altLang="en-US" sz="1400" b="0" dirty="0">
                <a:latin typeface="Gotham Book" pitchFamily="2" charset="0"/>
                <a:cs typeface="Arial" panose="020B0604020202020204" pitchFamily="34" charset="0"/>
              </a:rPr>
              <a:t>Owensboro</a:t>
            </a:r>
          </a:p>
          <a:p>
            <a:pPr marL="285750" indent="-285750" eaLnBrk="1" hangingPunct="1">
              <a:buFont typeface="Arial" panose="020B0604020202020204" pitchFamily="34" charset="0"/>
              <a:buChar char="•"/>
            </a:pPr>
            <a:r>
              <a:rPr lang="en-US" altLang="en-US" sz="1400" b="0" dirty="0">
                <a:latin typeface="Gotham Book" pitchFamily="2" charset="0"/>
                <a:cs typeface="Arial" panose="020B0604020202020204" pitchFamily="34" charset="0"/>
              </a:rPr>
              <a:t>Richmond</a:t>
            </a:r>
          </a:p>
        </p:txBody>
      </p:sp>
      <p:pic>
        <p:nvPicPr>
          <p:cNvPr id="10" name="Picture 9">
            <a:extLst>
              <a:ext uri="{FF2B5EF4-FFF2-40B4-BE49-F238E27FC236}">
                <a16:creationId xmlns:a16="http://schemas.microsoft.com/office/drawing/2014/main" id="{54FD4DC0-039A-A03B-26BB-B19DC6A99FC3}"/>
              </a:ext>
            </a:extLst>
          </p:cNvPr>
          <p:cNvPicPr>
            <a:picLocks noChangeAspect="1"/>
          </p:cNvPicPr>
          <p:nvPr/>
        </p:nvPicPr>
        <p:blipFill>
          <a:blip r:embed="rId3">
            <a:extLst>
              <a:ext uri="{28A0092B-C50C-407E-A947-70E740481C1C}">
                <a14:useLocalDpi xmlns:a14="http://schemas.microsoft.com/office/drawing/2010/main" val="0"/>
              </a:ext>
            </a:extLst>
          </a:blip>
          <a:srcRect b="32493"/>
          <a:stretch>
            <a:fillRect/>
          </a:stretch>
        </p:blipFill>
        <p:spPr>
          <a:xfrm>
            <a:off x="129048" y="1054441"/>
            <a:ext cx="2575449" cy="4346553"/>
          </a:xfrm>
          <a:prstGeom prst="rect">
            <a:avLst/>
          </a:prstGeom>
        </p:spPr>
      </p:pic>
    </p:spTree>
    <p:extLst>
      <p:ext uri="{BB962C8B-B14F-4D97-AF65-F5344CB8AC3E}">
        <p14:creationId xmlns:p14="http://schemas.microsoft.com/office/powerpoint/2010/main" val="3699048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5B3ED-C8DC-1216-2515-EF5BD7709C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9E4B2-8D9A-FBDF-8C33-21EE34CB1B6B}"/>
              </a:ext>
            </a:extLst>
          </p:cNvPr>
          <p:cNvSpPr>
            <a:spLocks noGrp="1"/>
          </p:cNvSpPr>
          <p:nvPr>
            <p:ph type="ctrTitle"/>
          </p:nvPr>
        </p:nvSpPr>
        <p:spPr/>
        <p:txBody>
          <a:bodyPr/>
          <a:lstStyle/>
          <a:p>
            <a:r>
              <a:rPr lang="en-US" dirty="0"/>
              <a:t>Quotes from expo participants</a:t>
            </a:r>
          </a:p>
        </p:txBody>
      </p:sp>
      <p:sp>
        <p:nvSpPr>
          <p:cNvPr id="4" name="TextBox 3">
            <a:extLst>
              <a:ext uri="{FF2B5EF4-FFF2-40B4-BE49-F238E27FC236}">
                <a16:creationId xmlns:a16="http://schemas.microsoft.com/office/drawing/2014/main" id="{DA3868EE-0A9A-45E6-78E9-F1D2B5D516D1}"/>
              </a:ext>
            </a:extLst>
          </p:cNvPr>
          <p:cNvSpPr txBox="1"/>
          <p:nvPr/>
        </p:nvSpPr>
        <p:spPr>
          <a:xfrm>
            <a:off x="314780" y="1064464"/>
            <a:ext cx="8514440" cy="3160930"/>
          </a:xfrm>
          <a:prstGeom prst="rect">
            <a:avLst/>
          </a:prstGeom>
          <a:noFill/>
        </p:spPr>
        <p:txBody>
          <a:bodyPr wrap="square">
            <a:spAutoFit/>
          </a:bodyPr>
          <a:lstStyle/>
          <a:p>
            <a:pPr marL="0" marR="0" lvl="0" indent="0" algn="l" defTabSz="914400" rtl="0" eaLnBrk="0" fontAlgn="base" latinLnBrk="0" hangingPunct="0">
              <a:lnSpc>
                <a:spcPct val="116000"/>
              </a:lnSpc>
              <a:spcBef>
                <a:spcPct val="0"/>
              </a:spcBef>
              <a:spcAft>
                <a:spcPts val="800"/>
              </a:spcAft>
              <a:buClrTx/>
              <a:buSzTx/>
              <a:buFontTx/>
              <a:buNone/>
              <a:tabLst/>
              <a:defRPr/>
            </a:pPr>
            <a:r>
              <a:rPr kumimoji="0" lang="en-US" sz="1600" i="0" u="sng" strike="noStrike" kern="1200" cap="none" spc="0" normalizeH="0" baseline="0" noProof="0" dirty="0">
                <a:ln>
                  <a:noFill/>
                </a:ln>
                <a:solidFill>
                  <a:prstClr val="black"/>
                </a:solidFill>
                <a:effectLst/>
                <a:uLnTx/>
                <a:uFillTx/>
                <a:latin typeface="Gotham Book"/>
                <a:ea typeface="Times" panose="02020603050405020304" pitchFamily="18" charset="0"/>
                <a:cs typeface="Times New Roman" panose="02020603050405020304" pitchFamily="18" charset="0"/>
              </a:rPr>
              <a:t>Kelly McCane, General Manager, FITS Trailer Rentals- Panelist &amp; Exhibitor</a:t>
            </a:r>
            <a:endParaRPr kumimoji="0" lang="en-US" sz="1600" i="0" u="none" strike="noStrike" kern="1200" cap="none" spc="0" normalizeH="0" baseline="0" noProof="0" dirty="0">
              <a:ln>
                <a:noFill/>
              </a:ln>
              <a:solidFill>
                <a:prstClr val="black"/>
              </a:solidFill>
              <a:effectLst/>
              <a:uLnTx/>
              <a:uFillTx/>
              <a:latin typeface="Gotham Book"/>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6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otham Book"/>
                <a:ea typeface="Times" panose="02020603050405020304" pitchFamily="18" charset="0"/>
                <a:cs typeface="Times New Roman" panose="02020603050405020304" pitchFamily="18" charset="0"/>
              </a:rPr>
              <a:t>“As soon I finished the panel discussion, I had a potential client come right over to me to introduce herself and say that you had no idea about the solutions a trailer rental company could provide. Since I met her, I have had 2 meetings with them, and </a:t>
            </a:r>
            <a:r>
              <a:rPr kumimoji="0" lang="en-US" sz="1400" i="0" u="sng" strike="noStrike" kern="1200" cap="none" spc="0" normalizeH="0" baseline="0" noProof="0" dirty="0">
                <a:ln>
                  <a:noFill/>
                </a:ln>
                <a:solidFill>
                  <a:srgbClr val="AD0000"/>
                </a:solidFill>
                <a:effectLst/>
                <a:uLnTx/>
                <a:uFillTx/>
                <a:latin typeface="Gotham Book"/>
                <a:ea typeface="Times" panose="02020603050405020304" pitchFamily="18" charset="0"/>
                <a:cs typeface="Times New Roman" panose="02020603050405020304" pitchFamily="18" charset="0"/>
              </a:rPr>
              <a:t>we are in final stages of a deal for her company</a:t>
            </a:r>
            <a:r>
              <a:rPr kumimoji="0" lang="en-US" sz="1400" i="0" u="none" strike="noStrike" kern="1200" cap="none" spc="0" normalizeH="0" baseline="0" noProof="0" dirty="0">
                <a:ln>
                  <a:noFill/>
                </a:ln>
                <a:solidFill>
                  <a:srgbClr val="AD0000"/>
                </a:solidFill>
                <a:effectLst/>
                <a:uLnTx/>
                <a:uFillTx/>
                <a:latin typeface="Gotham Book"/>
                <a:ea typeface="Times" panose="02020603050405020304" pitchFamily="18" charset="0"/>
                <a:cs typeface="Times New Roman" panose="02020603050405020304" pitchFamily="18" charset="0"/>
              </a:rPr>
              <a:t>.”</a:t>
            </a:r>
          </a:p>
          <a:p>
            <a:pPr marL="0" marR="0" lvl="0" indent="0" algn="l" defTabSz="914400" rtl="0" eaLnBrk="0" fontAlgn="base" latinLnBrk="0" hangingPunct="0">
              <a:lnSpc>
                <a:spcPct val="116000"/>
              </a:lnSpc>
              <a:spcBef>
                <a:spcPct val="0"/>
              </a:spcBef>
              <a:spcAft>
                <a:spcPts val="8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otham Book"/>
              <a:ea typeface="Times" panose="02020603050405020304" pitchFamily="18" charset="0"/>
              <a:cs typeface="Times New Roman" panose="02020603050405020304" pitchFamily="18" charset="0"/>
            </a:endParaRPr>
          </a:p>
          <a:p>
            <a:pPr marL="0" marR="0" lvl="0" indent="0" algn="r" defTabSz="914400" rtl="0" eaLnBrk="0" fontAlgn="base" latinLnBrk="0" hangingPunct="0">
              <a:lnSpc>
                <a:spcPct val="116000"/>
              </a:lnSpc>
              <a:spcBef>
                <a:spcPct val="0"/>
              </a:spcBef>
              <a:spcAft>
                <a:spcPts val="800"/>
              </a:spcAft>
              <a:buClrTx/>
              <a:buSzTx/>
              <a:buFontTx/>
              <a:buNone/>
              <a:tabLst/>
              <a:defRPr/>
            </a:pPr>
            <a:r>
              <a:rPr kumimoji="0" lang="en-US" sz="1600" i="0" u="sng" strike="noStrike" kern="1200" cap="none" spc="0" normalizeH="0" baseline="0" noProof="0" dirty="0">
                <a:ln>
                  <a:noFill/>
                </a:ln>
                <a:solidFill>
                  <a:srgbClr val="000000"/>
                </a:solidFill>
                <a:effectLst/>
                <a:uLnTx/>
                <a:uFillTx/>
                <a:latin typeface="Gotham Book"/>
                <a:ea typeface="Times" panose="02020603050405020304" pitchFamily="18" charset="0"/>
                <a:cs typeface="Times New Roman" panose="02020603050405020304" pitchFamily="18" charset="0"/>
              </a:rPr>
              <a:t>Chase Barker, Operations Manager, Machine Time Inc – Panelist, Exhibitor, &amp; Sponsor</a:t>
            </a:r>
            <a:endParaRPr kumimoji="0" lang="en-US" sz="1600" i="0" u="none" strike="noStrike" kern="1200" cap="none" spc="0" normalizeH="0" baseline="0" noProof="0" dirty="0">
              <a:ln>
                <a:noFill/>
              </a:ln>
              <a:solidFill>
                <a:prstClr val="black"/>
              </a:solidFill>
              <a:effectLst/>
              <a:uLnTx/>
              <a:uFillTx/>
              <a:latin typeface="Gotham Book"/>
              <a:ea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16000"/>
              </a:lnSpc>
              <a:spcBef>
                <a:spcPct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a:ea typeface="Times" panose="02020603050405020304" pitchFamily="18" charset="0"/>
                <a:cs typeface="Times New Roman" panose="02020603050405020304" pitchFamily="18" charset="0"/>
              </a:rPr>
              <a:t>“The most valuable aspect of the event for us it to </a:t>
            </a:r>
            <a:r>
              <a:rPr kumimoji="0" lang="en-US" sz="1400" i="0" u="sng" strike="noStrike" kern="1200" cap="none" spc="0" normalizeH="0" baseline="0" noProof="0" dirty="0">
                <a:ln>
                  <a:noFill/>
                </a:ln>
                <a:solidFill>
                  <a:srgbClr val="AD0000"/>
                </a:solidFill>
                <a:effectLst/>
                <a:uLnTx/>
                <a:uFillTx/>
                <a:latin typeface="Gotham Book"/>
                <a:ea typeface="Times" panose="02020603050405020304" pitchFamily="18" charset="0"/>
                <a:cs typeface="Times New Roman" panose="02020603050405020304" pitchFamily="18" charset="0"/>
              </a:rPr>
              <a:t>meet other manufacturers in the state and develop those relationships</a:t>
            </a:r>
            <a:r>
              <a:rPr kumimoji="0" lang="en-US" sz="1400" i="0" u="none" strike="noStrike" kern="1200" cap="none" spc="0" normalizeH="0" baseline="0" noProof="0" dirty="0">
                <a:ln>
                  <a:noFill/>
                </a:ln>
                <a:solidFill>
                  <a:srgbClr val="AD0000"/>
                </a:solidFill>
                <a:effectLst/>
                <a:uLnTx/>
                <a:uFillTx/>
                <a:latin typeface="Gotham Book"/>
                <a:ea typeface="Times" panose="02020603050405020304" pitchFamily="18" charset="0"/>
                <a:cs typeface="Times New Roman" panose="02020603050405020304" pitchFamily="18" charset="0"/>
              </a:rPr>
              <a:t>. </a:t>
            </a:r>
            <a:r>
              <a:rPr kumimoji="0" lang="en-US" sz="1400" b="0" i="0" u="none" strike="noStrike" kern="1200" cap="none" spc="0" normalizeH="0" baseline="0" noProof="0" dirty="0">
                <a:ln>
                  <a:noFill/>
                </a:ln>
                <a:solidFill>
                  <a:srgbClr val="000000"/>
                </a:solidFill>
                <a:effectLst/>
                <a:uLnTx/>
                <a:uFillTx/>
                <a:latin typeface="Gotham Book"/>
                <a:ea typeface="Times" panose="02020603050405020304" pitchFamily="18" charset="0"/>
                <a:cs typeface="Times New Roman" panose="02020603050405020304" pitchFamily="18" charset="0"/>
              </a:rPr>
              <a:t>These events are free, which is a huge deal, I have spoken to many companies that talk about how they are not doing events because you always must pay $500+ to get a booth.“</a:t>
            </a:r>
            <a:endParaRPr kumimoji="0" lang="en-US" sz="1400" b="0" i="0" u="none" strike="noStrike" kern="1200" cap="none" spc="0" normalizeH="0" baseline="0" noProof="0" dirty="0">
              <a:ln>
                <a:noFill/>
              </a:ln>
              <a:solidFill>
                <a:prstClr val="black"/>
              </a:solidFill>
              <a:effectLst/>
              <a:uLnTx/>
              <a:uFillTx/>
              <a:latin typeface="Gotham Book"/>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6000"/>
              </a:lnSpc>
              <a:spcBef>
                <a:spcPct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otham Book"/>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021E5A6-70F4-86A2-7BB8-607D091DE0CD}"/>
              </a:ext>
            </a:extLst>
          </p:cNvPr>
          <p:cNvSpPr txBox="1"/>
          <p:nvPr/>
        </p:nvSpPr>
        <p:spPr>
          <a:xfrm>
            <a:off x="314780" y="4049602"/>
            <a:ext cx="8514440" cy="2808398"/>
          </a:xfrm>
          <a:prstGeom prst="rect">
            <a:avLst/>
          </a:prstGeom>
          <a:noFill/>
        </p:spPr>
        <p:txBody>
          <a:bodyPr wrap="square">
            <a:spAutoFit/>
          </a:bodyPr>
          <a:lstStyle/>
          <a:p>
            <a:pPr marL="0" marR="0" lvl="0" indent="0" algn="l" defTabSz="914400" rtl="0" eaLnBrk="0" fontAlgn="base" latinLnBrk="0" hangingPunct="0">
              <a:lnSpc>
                <a:spcPct val="116000"/>
              </a:lnSpc>
              <a:spcBef>
                <a:spcPct val="0"/>
              </a:spcBef>
              <a:spcAft>
                <a:spcPts val="800"/>
              </a:spcAft>
              <a:buClrTx/>
              <a:buSzTx/>
              <a:buFontTx/>
              <a:buNone/>
              <a:tabLst/>
              <a:defRPr/>
            </a:pPr>
            <a:r>
              <a:rPr kumimoji="0" lang="en-US" sz="1600" i="0" u="sng" strike="noStrike" kern="1200" cap="none" spc="0" normalizeH="0" baseline="0" noProof="0" dirty="0">
                <a:ln>
                  <a:noFill/>
                </a:ln>
                <a:solidFill>
                  <a:srgbClr val="000000"/>
                </a:solidFill>
                <a:effectLst/>
                <a:uLnTx/>
                <a:uFillTx/>
                <a:latin typeface="Gotham Book"/>
                <a:ea typeface="Times New Roman" panose="02020603050405020304" pitchFamily="18" charset="0"/>
                <a:cs typeface="Times New Roman" panose="02020603050405020304" pitchFamily="18" charset="0"/>
              </a:rPr>
              <a:t>Ryan Cook, Plant Manager, Pioneer Plastics – Exhibitor &amp; Attendee</a:t>
            </a:r>
            <a:endParaRPr kumimoji="0" lang="en-US" sz="1600" i="0" u="none" strike="noStrike" kern="1200" cap="none" spc="0" normalizeH="0" baseline="0" noProof="0" dirty="0">
              <a:ln>
                <a:noFill/>
              </a:ln>
              <a:solidFill>
                <a:prstClr val="black"/>
              </a:solidFill>
              <a:effectLst/>
              <a:uLnTx/>
              <a:uFillTx/>
              <a:latin typeface="Gotham Book"/>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6000"/>
              </a:lnSpc>
              <a:spcBef>
                <a:spcPct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a:ea typeface="Times" panose="02020603050405020304" pitchFamily="18" charset="0"/>
                <a:cs typeface="Times New Roman" panose="02020603050405020304" pitchFamily="18" charset="0"/>
              </a:rPr>
              <a:t>“</a:t>
            </a:r>
            <a:r>
              <a:rPr kumimoji="0" lang="en-US" sz="1400" b="0" i="0" u="none" strike="noStrike" kern="1200" cap="none" spc="0" normalizeH="0" baseline="0" noProof="0" dirty="0">
                <a:ln>
                  <a:noFill/>
                </a:ln>
                <a:solidFill>
                  <a:srgbClr val="242424"/>
                </a:solidFill>
                <a:effectLst/>
                <a:uLnTx/>
                <a:uFillTx/>
                <a:latin typeface="Gotham Book"/>
                <a:ea typeface="Times" panose="02020603050405020304" pitchFamily="18" charset="0"/>
                <a:cs typeface="Times New Roman" panose="02020603050405020304" pitchFamily="18" charset="0"/>
              </a:rPr>
              <a:t>The event </a:t>
            </a:r>
            <a:r>
              <a:rPr kumimoji="0" lang="en-US" sz="1400" i="0" u="sng" strike="noStrike" kern="1200" cap="none" spc="0" normalizeH="0" baseline="0" noProof="0" dirty="0">
                <a:ln>
                  <a:noFill/>
                </a:ln>
                <a:solidFill>
                  <a:srgbClr val="AD0000"/>
                </a:solidFill>
                <a:effectLst/>
                <a:uLnTx/>
                <a:uFillTx/>
                <a:latin typeface="Gotham Book"/>
                <a:ea typeface="Times" panose="02020603050405020304" pitchFamily="18" charset="0"/>
                <a:cs typeface="Times New Roman" panose="02020603050405020304" pitchFamily="18" charset="0"/>
              </a:rPr>
              <a:t>helped me achieve my business goals </a:t>
            </a:r>
            <a:r>
              <a:rPr kumimoji="0" lang="en-US" sz="1400" b="0" i="0" u="none" strike="noStrike" kern="1200" cap="none" spc="0" normalizeH="0" baseline="0" noProof="0" dirty="0">
                <a:ln>
                  <a:noFill/>
                </a:ln>
                <a:solidFill>
                  <a:srgbClr val="242424"/>
                </a:solidFill>
                <a:effectLst/>
                <a:uLnTx/>
                <a:uFillTx/>
                <a:latin typeface="Gotham Book"/>
                <a:ea typeface="Times" panose="02020603050405020304" pitchFamily="18" charset="0"/>
                <a:cs typeface="Times New Roman" panose="02020603050405020304" pitchFamily="18" charset="0"/>
              </a:rPr>
              <a:t>by putting me face to face with others not only in my industry but within industries that I can help. I am currently in talks with a few companies that I had spoken to at the Expo.  I am very optimistic that the meaningful conversations had at the Expo will flourish into a long-term collaboration.”</a:t>
            </a:r>
          </a:p>
          <a:p>
            <a:pPr marL="0" marR="0" lvl="0" indent="0" algn="l" defTabSz="914400" rtl="0" eaLnBrk="0" fontAlgn="base" latinLnBrk="0" hangingPunct="0">
              <a:lnSpc>
                <a:spcPct val="116000"/>
              </a:lnSpc>
              <a:spcBef>
                <a:spcPct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otham Book"/>
              <a:ea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16000"/>
              </a:lnSpc>
              <a:spcBef>
                <a:spcPct val="0"/>
              </a:spcBef>
              <a:spcAft>
                <a:spcPts val="800"/>
              </a:spcAft>
              <a:buClrTx/>
              <a:buSzTx/>
              <a:buFontTx/>
              <a:buNone/>
              <a:tabLst/>
              <a:defRPr/>
            </a:pPr>
            <a:r>
              <a:rPr kumimoji="0" lang="en-US" sz="1600" i="0" u="none" strike="noStrike" kern="1200" cap="none" spc="0" normalizeH="0" baseline="0" noProof="0" dirty="0">
                <a:ln>
                  <a:noFill/>
                </a:ln>
                <a:solidFill>
                  <a:srgbClr val="242424"/>
                </a:solidFill>
                <a:effectLst/>
                <a:uLnTx/>
                <a:uFillTx/>
                <a:latin typeface="Gotham Book"/>
                <a:ea typeface="Times" panose="02020603050405020304" pitchFamily="18" charset="0"/>
                <a:cs typeface="Times New Roman" panose="02020603050405020304" pitchFamily="18" charset="0"/>
              </a:rPr>
              <a:t> </a:t>
            </a:r>
            <a:r>
              <a:rPr kumimoji="0" lang="en-US" sz="1600" i="0" u="sng" strike="noStrike" kern="1200" cap="none" spc="0" normalizeH="0" baseline="0" noProof="0" dirty="0">
                <a:ln>
                  <a:noFill/>
                </a:ln>
                <a:solidFill>
                  <a:srgbClr val="242424"/>
                </a:solidFill>
                <a:effectLst/>
                <a:uLnTx/>
                <a:uFillTx/>
                <a:latin typeface="Gotham Book"/>
                <a:ea typeface="Times" panose="02020603050405020304" pitchFamily="18" charset="0"/>
                <a:cs typeface="Times New Roman" panose="02020603050405020304" pitchFamily="18" charset="0"/>
              </a:rPr>
              <a:t>Bill </a:t>
            </a:r>
            <a:r>
              <a:rPr kumimoji="0" lang="en-US" sz="1600" i="0" u="sng" strike="noStrike" kern="1200" cap="none" spc="0" normalizeH="0" baseline="0" noProof="0" dirty="0" err="1">
                <a:ln>
                  <a:noFill/>
                </a:ln>
                <a:solidFill>
                  <a:srgbClr val="242424"/>
                </a:solidFill>
                <a:effectLst/>
                <a:uLnTx/>
                <a:uFillTx/>
                <a:latin typeface="Gotham Book"/>
                <a:ea typeface="Times" panose="02020603050405020304" pitchFamily="18" charset="0"/>
                <a:cs typeface="Times New Roman" panose="02020603050405020304" pitchFamily="18" charset="0"/>
              </a:rPr>
              <a:t>Plutnick</a:t>
            </a:r>
            <a:r>
              <a:rPr kumimoji="0" lang="en-US" sz="1600" i="0" u="sng" strike="noStrike" kern="1200" cap="none" spc="0" normalizeH="0" baseline="0" noProof="0" dirty="0">
                <a:ln>
                  <a:noFill/>
                </a:ln>
                <a:solidFill>
                  <a:srgbClr val="242424"/>
                </a:solidFill>
                <a:effectLst/>
                <a:uLnTx/>
                <a:uFillTx/>
                <a:latin typeface="Gotham Book"/>
                <a:ea typeface="Times" panose="02020603050405020304" pitchFamily="18" charset="0"/>
                <a:cs typeface="Times New Roman" panose="02020603050405020304" pitchFamily="18" charset="0"/>
              </a:rPr>
              <a:t>,  Founder, Swiss Metrology – Repeat Exhibitor &amp; Attendee</a:t>
            </a:r>
            <a:endParaRPr kumimoji="0" lang="en-US" sz="1600" i="0" u="none" strike="noStrike" kern="1200" cap="none" spc="0" normalizeH="0" baseline="0" noProof="0" dirty="0">
              <a:ln>
                <a:noFill/>
              </a:ln>
              <a:solidFill>
                <a:prstClr val="black"/>
              </a:solidFill>
              <a:effectLst/>
              <a:uLnTx/>
              <a:uFillTx/>
              <a:latin typeface="Gotham Book"/>
              <a:ea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16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otham Book"/>
                <a:ea typeface="Times" panose="02020603050405020304" pitchFamily="18" charset="0"/>
                <a:cs typeface="Times New Roman" panose="02020603050405020304" pitchFamily="18" charset="0"/>
              </a:rPr>
              <a:t>“Do you know how much time and money it would take me to be in the same room with this many people let along talk to them? I am unaware of any other opportunity to do this. </a:t>
            </a:r>
            <a:r>
              <a:rPr kumimoji="0" lang="en-US" sz="1400" i="0" u="sng" strike="noStrike" kern="1200" cap="none" spc="0" normalizeH="0" baseline="0" noProof="0" dirty="0">
                <a:ln>
                  <a:noFill/>
                </a:ln>
                <a:solidFill>
                  <a:srgbClr val="AD0000"/>
                </a:solidFill>
                <a:effectLst/>
                <a:uLnTx/>
                <a:uFillTx/>
                <a:latin typeface="Gotham Book"/>
                <a:ea typeface="Times" panose="02020603050405020304" pitchFamily="18" charset="0"/>
                <a:cs typeface="Times New Roman" panose="02020603050405020304" pitchFamily="18" charset="0"/>
              </a:rPr>
              <a:t>We walk away from each event with real leads and opportunities.”</a:t>
            </a:r>
            <a:r>
              <a:rPr kumimoji="0" lang="en-US" sz="1400" i="0" u="none" strike="noStrike" kern="1200" cap="none" spc="0" normalizeH="0" baseline="0" noProof="0" dirty="0">
                <a:ln>
                  <a:noFill/>
                </a:ln>
                <a:solidFill>
                  <a:srgbClr val="AD0000"/>
                </a:solidFill>
                <a:effectLst/>
                <a:uLnTx/>
                <a:uFillTx/>
                <a:latin typeface="Gotham Book"/>
                <a:ea typeface="Times" panose="02020603050405020304" pitchFamily="18" charset="0"/>
                <a:cs typeface="Times New Roman" panose="02020603050405020304" pitchFamily="18" charset="0"/>
              </a:rPr>
              <a:t> </a:t>
            </a:r>
            <a:endParaRPr kumimoji="0" lang="en-US" sz="1400" i="0" u="none" strike="noStrike" kern="1200" cap="none" spc="0" normalizeH="0" baseline="0" noProof="0" dirty="0">
              <a:ln>
                <a:noFill/>
              </a:ln>
              <a:solidFill>
                <a:srgbClr val="AD0000"/>
              </a:solidFill>
              <a:effectLst/>
              <a:uLnTx/>
              <a:uFillTx/>
              <a:latin typeface="Gotham Book"/>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320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6FE60-B028-DE7C-4683-928180AF68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1B994-79DA-C740-B604-B3257C957FB4}"/>
              </a:ext>
            </a:extLst>
          </p:cNvPr>
          <p:cNvSpPr>
            <a:spLocks noGrp="1"/>
          </p:cNvSpPr>
          <p:nvPr>
            <p:ph type="ctrTitle"/>
          </p:nvPr>
        </p:nvSpPr>
        <p:spPr>
          <a:xfrm>
            <a:off x="137466" y="85641"/>
            <a:ext cx="6356911" cy="757103"/>
          </a:xfrm>
        </p:spPr>
        <p:txBody>
          <a:bodyPr>
            <a:noAutofit/>
          </a:bodyPr>
          <a:lstStyle/>
          <a:p>
            <a:r>
              <a:rPr lang="en-US" sz="2400" dirty="0"/>
              <a:t>Created a Statewide Supply Chain Database</a:t>
            </a:r>
            <a:br>
              <a:rPr lang="en-US" sz="2400" dirty="0"/>
            </a:br>
            <a:r>
              <a:rPr lang="en-US" sz="1800" dirty="0"/>
              <a:t>in partnership with </a:t>
            </a:r>
            <a:r>
              <a:rPr lang="en-US" sz="1800" u="sng" dirty="0"/>
              <a:t>KY Cabinet for Economic Development</a:t>
            </a:r>
          </a:p>
        </p:txBody>
      </p:sp>
      <p:sp>
        <p:nvSpPr>
          <p:cNvPr id="3" name="TextBox 2">
            <a:extLst>
              <a:ext uri="{FF2B5EF4-FFF2-40B4-BE49-F238E27FC236}">
                <a16:creationId xmlns:a16="http://schemas.microsoft.com/office/drawing/2014/main" id="{0175450D-2641-E991-6BB7-35C7D3E955D2}"/>
              </a:ext>
            </a:extLst>
          </p:cNvPr>
          <p:cNvSpPr txBox="1"/>
          <p:nvPr/>
        </p:nvSpPr>
        <p:spPr>
          <a:xfrm>
            <a:off x="137466" y="3237943"/>
            <a:ext cx="3270331" cy="280076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0" u="sng" strike="noStrike" kern="1200" cap="none" spc="0" normalizeH="0" baseline="0" noProof="0" dirty="0">
                <a:ln>
                  <a:noFill/>
                </a:ln>
                <a:solidFill>
                  <a:srgbClr val="AD0000"/>
                </a:solidFill>
                <a:effectLst/>
                <a:uLnTx/>
                <a:uFillTx/>
                <a:latin typeface="Gotham Book" pitchFamily="2" charset="0"/>
                <a:ea typeface="+mn-ea"/>
                <a:cs typeface="Arial" panose="020B0604020202020204" pitchFamily="34" charset="0"/>
              </a:rPr>
              <a:t>Database Features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otham Book" pitchFamily="2" charset="0"/>
                <a:ea typeface="+mn-ea"/>
                <a:cs typeface="Arial" panose="020B0604020202020204" pitchFamily="34" charset="0"/>
              </a:rPr>
              <a:t>Functional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otham Book" pitchFamily="2" charset="0"/>
                <a:ea typeface="+mn-ea"/>
                <a:cs typeface="Arial" panose="020B0604020202020204" pitchFamily="34" charset="0"/>
              </a:rPr>
              <a:t>Pulls from KY-MEP Salesforce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otham Book" pitchFamily="2" charset="0"/>
                <a:ea typeface="+mn-ea"/>
                <a:cs typeface="Arial" panose="020B0604020202020204" pitchFamily="34" charset="0"/>
              </a:rPr>
              <a:t>4573 KY SME’s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otham Book" pitchFamily="2" charset="0"/>
                <a:ea typeface="+mn-ea"/>
                <a:cs typeface="Arial" panose="020B0604020202020204" pitchFamily="34" charset="0"/>
              </a:rPr>
              <a:t>12K+ contacts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Gotham Book" pitchFamily="2" charset="0"/>
                <a:ea typeface="+mn-ea"/>
                <a:cs typeface="Arial" panose="020B0604020202020204" pitchFamily="34" charset="0"/>
              </a:rPr>
              <a:t>(added 2920+ new contacts in past 10 months alone)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Gotham Book" pitchFamily="2" charset="0"/>
              <a:ea typeface="+mn-ea"/>
              <a:cs typeface="Arial" panose="020B0604020202020204" pitchFamily="34" charset="0"/>
            </a:endParaRPr>
          </a:p>
        </p:txBody>
      </p:sp>
      <p:pic>
        <p:nvPicPr>
          <p:cNvPr id="5" name="Picture 4">
            <a:extLst>
              <a:ext uri="{FF2B5EF4-FFF2-40B4-BE49-F238E27FC236}">
                <a16:creationId xmlns:a16="http://schemas.microsoft.com/office/drawing/2014/main" id="{5631A2AB-A162-7947-54EE-2EE2CE635959}"/>
              </a:ext>
            </a:extLst>
          </p:cNvPr>
          <p:cNvPicPr>
            <a:picLocks noChangeAspect="1"/>
          </p:cNvPicPr>
          <p:nvPr/>
        </p:nvPicPr>
        <p:blipFill>
          <a:blip r:embed="rId2"/>
          <a:srcRect l="6717" t="22329" r="6408" b="10405"/>
          <a:stretch/>
        </p:blipFill>
        <p:spPr>
          <a:xfrm>
            <a:off x="1654616" y="1017541"/>
            <a:ext cx="5834767" cy="2117332"/>
          </a:xfrm>
          <a:prstGeom prst="rect">
            <a:avLst/>
          </a:prstGeom>
          <a:ln>
            <a:solidFill>
              <a:schemeClr val="accent1"/>
            </a:solidFill>
          </a:ln>
        </p:spPr>
      </p:pic>
      <p:pic>
        <p:nvPicPr>
          <p:cNvPr id="6" name="Picture 5">
            <a:extLst>
              <a:ext uri="{FF2B5EF4-FFF2-40B4-BE49-F238E27FC236}">
                <a16:creationId xmlns:a16="http://schemas.microsoft.com/office/drawing/2014/main" id="{9990A627-F22C-DB3E-8CF2-7962C5025510}"/>
              </a:ext>
            </a:extLst>
          </p:cNvPr>
          <p:cNvPicPr>
            <a:picLocks noChangeAspect="1"/>
          </p:cNvPicPr>
          <p:nvPr/>
        </p:nvPicPr>
        <p:blipFill>
          <a:blip r:embed="rId3"/>
          <a:srcRect l="9532" t="16981" r="15156" b="23866"/>
          <a:stretch/>
        </p:blipFill>
        <p:spPr>
          <a:xfrm>
            <a:off x="3473931" y="3245388"/>
            <a:ext cx="2570010" cy="1134443"/>
          </a:xfrm>
          <a:prstGeom prst="rect">
            <a:avLst/>
          </a:prstGeom>
          <a:ln>
            <a:solidFill>
              <a:schemeClr val="accent1"/>
            </a:solidFill>
          </a:ln>
        </p:spPr>
      </p:pic>
      <p:pic>
        <p:nvPicPr>
          <p:cNvPr id="7" name="Picture 6">
            <a:extLst>
              <a:ext uri="{FF2B5EF4-FFF2-40B4-BE49-F238E27FC236}">
                <a16:creationId xmlns:a16="http://schemas.microsoft.com/office/drawing/2014/main" id="{785D160A-AE50-F732-2A13-B9C88B711B5A}"/>
              </a:ext>
            </a:extLst>
          </p:cNvPr>
          <p:cNvPicPr>
            <a:picLocks noChangeAspect="1"/>
          </p:cNvPicPr>
          <p:nvPr/>
        </p:nvPicPr>
        <p:blipFill>
          <a:blip r:embed="rId4"/>
          <a:srcRect l="6406" t="13338"/>
          <a:stretch/>
        </p:blipFill>
        <p:spPr>
          <a:xfrm>
            <a:off x="4720086" y="4135839"/>
            <a:ext cx="2157552" cy="1191996"/>
          </a:xfrm>
          <a:prstGeom prst="rect">
            <a:avLst/>
          </a:prstGeom>
          <a:ln>
            <a:solidFill>
              <a:schemeClr val="accent1"/>
            </a:solidFill>
          </a:ln>
        </p:spPr>
      </p:pic>
      <p:pic>
        <p:nvPicPr>
          <p:cNvPr id="8" name="Picture 7">
            <a:extLst>
              <a:ext uri="{FF2B5EF4-FFF2-40B4-BE49-F238E27FC236}">
                <a16:creationId xmlns:a16="http://schemas.microsoft.com/office/drawing/2014/main" id="{DC4DBFE5-10B9-E97D-EEE6-2CFE875590A8}"/>
              </a:ext>
            </a:extLst>
          </p:cNvPr>
          <p:cNvPicPr>
            <a:picLocks noChangeAspect="1"/>
          </p:cNvPicPr>
          <p:nvPr/>
        </p:nvPicPr>
        <p:blipFill>
          <a:blip r:embed="rId5"/>
          <a:stretch>
            <a:fillRect/>
          </a:stretch>
        </p:blipFill>
        <p:spPr>
          <a:xfrm>
            <a:off x="6943371" y="3245390"/>
            <a:ext cx="2046998" cy="3062331"/>
          </a:xfrm>
          <a:prstGeom prst="rect">
            <a:avLst/>
          </a:prstGeom>
          <a:ln>
            <a:solidFill>
              <a:schemeClr val="accent1"/>
            </a:solidFill>
          </a:ln>
        </p:spPr>
      </p:pic>
      <p:pic>
        <p:nvPicPr>
          <p:cNvPr id="4" name="Picture 3">
            <a:extLst>
              <a:ext uri="{FF2B5EF4-FFF2-40B4-BE49-F238E27FC236}">
                <a16:creationId xmlns:a16="http://schemas.microsoft.com/office/drawing/2014/main" id="{EB14D00A-B203-5BC4-5838-17F6A53DBD1C}"/>
              </a:ext>
            </a:extLst>
          </p:cNvPr>
          <p:cNvPicPr>
            <a:picLocks noChangeAspect="1"/>
          </p:cNvPicPr>
          <p:nvPr/>
        </p:nvPicPr>
        <p:blipFill>
          <a:blip r:embed="rId6"/>
          <a:srcRect l="7127" t="33454" r="8595" b="10917"/>
          <a:stretch>
            <a:fillRect/>
          </a:stretch>
        </p:blipFill>
        <p:spPr>
          <a:xfrm>
            <a:off x="3471750" y="5194359"/>
            <a:ext cx="2124087" cy="1134442"/>
          </a:xfrm>
          <a:prstGeom prst="rect">
            <a:avLst/>
          </a:prstGeom>
          <a:ln>
            <a:solidFill>
              <a:schemeClr val="accent3"/>
            </a:solidFill>
          </a:ln>
        </p:spPr>
      </p:pic>
    </p:spTree>
    <p:extLst>
      <p:ext uri="{BB962C8B-B14F-4D97-AF65-F5344CB8AC3E}">
        <p14:creationId xmlns:p14="http://schemas.microsoft.com/office/powerpoint/2010/main" val="3464637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85C36-C6EA-814D-192A-332FEE508870}"/>
            </a:ext>
          </a:extLst>
        </p:cNvPr>
        <p:cNvGrpSpPr/>
        <p:nvPr/>
      </p:nvGrpSpPr>
      <p:grpSpPr>
        <a:xfrm>
          <a:off x="0" y="0"/>
          <a:ext cx="0" cy="0"/>
          <a:chOff x="0" y="0"/>
          <a:chExt cx="0" cy="0"/>
        </a:xfrm>
      </p:grpSpPr>
      <p:sp>
        <p:nvSpPr>
          <p:cNvPr id="67" name="Rectangle 66">
            <a:extLst>
              <a:ext uri="{FF2B5EF4-FFF2-40B4-BE49-F238E27FC236}">
                <a16:creationId xmlns:a16="http://schemas.microsoft.com/office/drawing/2014/main" id="{56DFD387-844D-F465-813C-2655CAA4ADD2}"/>
              </a:ext>
            </a:extLst>
          </p:cNvPr>
          <p:cNvSpPr/>
          <p:nvPr/>
        </p:nvSpPr>
        <p:spPr>
          <a:xfrm>
            <a:off x="3167497" y="2748149"/>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89AF810-A6BA-F04E-A2DE-B52135DAECE1}"/>
              </a:ext>
            </a:extLst>
          </p:cNvPr>
          <p:cNvSpPr/>
          <p:nvPr/>
        </p:nvSpPr>
        <p:spPr>
          <a:xfrm>
            <a:off x="3170743" y="1994066"/>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0A799A5-4F76-D2D5-E285-26BD884F98BE}"/>
              </a:ext>
            </a:extLst>
          </p:cNvPr>
          <p:cNvSpPr/>
          <p:nvPr/>
        </p:nvSpPr>
        <p:spPr>
          <a:xfrm>
            <a:off x="1749058" y="2731264"/>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4F8AAC0-1FE8-9068-4578-E728171937E1}"/>
              </a:ext>
            </a:extLst>
          </p:cNvPr>
          <p:cNvSpPr/>
          <p:nvPr/>
        </p:nvSpPr>
        <p:spPr>
          <a:xfrm>
            <a:off x="1746310" y="1992526"/>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384367-1A40-90A5-14DB-41B3B5E8C6C0}"/>
              </a:ext>
            </a:extLst>
          </p:cNvPr>
          <p:cNvSpPr>
            <a:spLocks noGrp="1"/>
          </p:cNvSpPr>
          <p:nvPr>
            <p:ph type="ctrTitle"/>
          </p:nvPr>
        </p:nvSpPr>
        <p:spPr>
          <a:xfrm>
            <a:off x="244549" y="231726"/>
            <a:ext cx="6356911" cy="733648"/>
          </a:xfrm>
        </p:spPr>
        <p:txBody>
          <a:bodyPr/>
          <a:lstStyle/>
          <a:p>
            <a:r>
              <a:rPr lang="en-US" dirty="0"/>
              <a:t>Catalyst Equipment Match (CEM) </a:t>
            </a:r>
          </a:p>
        </p:txBody>
      </p:sp>
      <p:sp>
        <p:nvSpPr>
          <p:cNvPr id="5" name="TextBox 4">
            <a:extLst>
              <a:ext uri="{FF2B5EF4-FFF2-40B4-BE49-F238E27FC236}">
                <a16:creationId xmlns:a16="http://schemas.microsoft.com/office/drawing/2014/main" id="{3FF30898-38D4-431D-8F6A-0478D7E2E0A2}"/>
              </a:ext>
            </a:extLst>
          </p:cNvPr>
          <p:cNvSpPr txBox="1"/>
          <p:nvPr/>
        </p:nvSpPr>
        <p:spPr>
          <a:xfrm>
            <a:off x="1284158" y="1220012"/>
            <a:ext cx="2153859" cy="461665"/>
          </a:xfrm>
          <a:prstGeom prst="rect">
            <a:avLst/>
          </a:prstGeom>
          <a:noFill/>
        </p:spPr>
        <p:txBody>
          <a:bodyPr wrap="square">
            <a:spAutoFit/>
          </a:bodyPr>
          <a:lstStyle/>
          <a:p>
            <a:pPr marR="0" lvl="0" algn="ctr" defTabSz="914400" rtl="0" eaLnBrk="1" fontAlgn="base" latinLnBrk="0" hangingPunct="1">
              <a:lnSpc>
                <a:spcPct val="100000"/>
              </a:lnSpc>
              <a:spcBef>
                <a:spcPct val="0"/>
              </a:spcBef>
              <a:spcAft>
                <a:spcPct val="0"/>
              </a:spcAft>
              <a:buClrTx/>
              <a:buSzTx/>
              <a:tabLst/>
              <a:defRPr/>
            </a:pPr>
            <a:r>
              <a:rPr lang="en-US" altLang="en-US" sz="2400" dirty="0">
                <a:solidFill>
                  <a:schemeClr val="bg1"/>
                </a:solidFill>
                <a:highlight>
                  <a:srgbClr val="800000"/>
                </a:highlight>
                <a:latin typeface="Gotham Book" pitchFamily="2" charset="0"/>
                <a:cs typeface="Arial" panose="020B0604020202020204" pitchFamily="34" charset="0"/>
              </a:rPr>
              <a:t>Year 1 Statistics</a:t>
            </a:r>
            <a:endParaRPr kumimoji="0" lang="en-US" altLang="en-US" sz="2400" i="0" u="none" strike="noStrike" kern="1200" cap="none" spc="0" normalizeH="0" baseline="0" noProof="0" dirty="0">
              <a:ln>
                <a:noFill/>
              </a:ln>
              <a:solidFill>
                <a:schemeClr val="bg1"/>
              </a:solidFill>
              <a:effectLst/>
              <a:highlight>
                <a:srgbClr val="800000"/>
              </a:highlight>
              <a:uLnTx/>
              <a:uFillTx/>
              <a:latin typeface="Gotham Book" pitchFamily="2" charset="0"/>
              <a:ea typeface="+mn-ea"/>
              <a:cs typeface="Arial" panose="020B0604020202020204" pitchFamily="34" charset="0"/>
            </a:endParaRPr>
          </a:p>
        </p:txBody>
      </p:sp>
      <p:sp>
        <p:nvSpPr>
          <p:cNvPr id="6" name="Rectangle 5">
            <a:extLst>
              <a:ext uri="{FF2B5EF4-FFF2-40B4-BE49-F238E27FC236}">
                <a16:creationId xmlns:a16="http://schemas.microsoft.com/office/drawing/2014/main" id="{58D8CC47-436C-99DB-2078-548DDC5B4233}"/>
              </a:ext>
            </a:extLst>
          </p:cNvPr>
          <p:cNvSpPr/>
          <p:nvPr/>
        </p:nvSpPr>
        <p:spPr>
          <a:xfrm>
            <a:off x="244549" y="1996886"/>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1CD72F-8564-AE25-1B4F-AD13747A110A}"/>
              </a:ext>
            </a:extLst>
          </p:cNvPr>
          <p:cNvSpPr/>
          <p:nvPr/>
        </p:nvSpPr>
        <p:spPr>
          <a:xfrm>
            <a:off x="318689" y="1996891"/>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DCF907-E90D-74D7-F14C-6074C7C909E3}"/>
              </a:ext>
            </a:extLst>
          </p:cNvPr>
          <p:cNvSpPr txBox="1"/>
          <p:nvPr/>
        </p:nvSpPr>
        <p:spPr>
          <a:xfrm>
            <a:off x="262227" y="2074605"/>
            <a:ext cx="1306445" cy="523220"/>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$12.5</a:t>
            </a:r>
          </a:p>
          <a:p>
            <a:pPr algn="ctr" eaLnBrk="1" hangingPunct="1"/>
            <a:r>
              <a:rPr lang="en-US" altLang="en-US" sz="1200" b="0" dirty="0">
                <a:latin typeface="Gotham Book" pitchFamily="2" charset="0"/>
                <a:cs typeface="Arial" panose="020B0604020202020204" pitchFamily="34" charset="0"/>
              </a:rPr>
              <a:t>Total ROI</a:t>
            </a:r>
          </a:p>
        </p:txBody>
      </p:sp>
      <p:sp>
        <p:nvSpPr>
          <p:cNvPr id="12" name="Rectangle 11">
            <a:extLst>
              <a:ext uri="{FF2B5EF4-FFF2-40B4-BE49-F238E27FC236}">
                <a16:creationId xmlns:a16="http://schemas.microsoft.com/office/drawing/2014/main" id="{3F0F72E0-D006-971D-BBF3-860C693E6308}"/>
              </a:ext>
            </a:extLst>
          </p:cNvPr>
          <p:cNvSpPr/>
          <p:nvPr/>
        </p:nvSpPr>
        <p:spPr>
          <a:xfrm>
            <a:off x="247124" y="2738741"/>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B5E943C-7348-B50D-451A-25D7D9C3FD72}"/>
              </a:ext>
            </a:extLst>
          </p:cNvPr>
          <p:cNvSpPr/>
          <p:nvPr/>
        </p:nvSpPr>
        <p:spPr>
          <a:xfrm>
            <a:off x="321265" y="2738746"/>
            <a:ext cx="1222750"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80023E-8A8B-91B2-45DD-B15511E4910E}"/>
              </a:ext>
            </a:extLst>
          </p:cNvPr>
          <p:cNvSpPr txBox="1"/>
          <p:nvPr/>
        </p:nvSpPr>
        <p:spPr>
          <a:xfrm>
            <a:off x="244549" y="2705597"/>
            <a:ext cx="1306445" cy="707886"/>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$3.45M</a:t>
            </a:r>
          </a:p>
          <a:p>
            <a:pPr algn="ctr" eaLnBrk="1" hangingPunct="1"/>
            <a:r>
              <a:rPr lang="en-US" altLang="en-US" sz="1200" b="0" dirty="0">
                <a:latin typeface="Gotham Book" pitchFamily="2" charset="0"/>
                <a:cs typeface="Arial" panose="020B0604020202020204" pitchFamily="34" charset="0"/>
              </a:rPr>
              <a:t>Total Match (Funding)</a:t>
            </a:r>
          </a:p>
        </p:txBody>
      </p:sp>
      <p:sp>
        <p:nvSpPr>
          <p:cNvPr id="16" name="Rectangle 15">
            <a:extLst>
              <a:ext uri="{FF2B5EF4-FFF2-40B4-BE49-F238E27FC236}">
                <a16:creationId xmlns:a16="http://schemas.microsoft.com/office/drawing/2014/main" id="{793543A8-8576-58E0-830B-3E3B78FBC7B1}"/>
              </a:ext>
            </a:extLst>
          </p:cNvPr>
          <p:cNvSpPr/>
          <p:nvPr/>
        </p:nvSpPr>
        <p:spPr>
          <a:xfrm>
            <a:off x="1672170" y="1989404"/>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B5498A3-A4B4-4A19-AFB0-CB775FA79666}"/>
              </a:ext>
            </a:extLst>
          </p:cNvPr>
          <p:cNvSpPr txBox="1"/>
          <p:nvPr/>
        </p:nvSpPr>
        <p:spPr>
          <a:xfrm>
            <a:off x="1695913" y="2029142"/>
            <a:ext cx="1306445" cy="523220"/>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120</a:t>
            </a:r>
          </a:p>
          <a:p>
            <a:pPr algn="ctr" eaLnBrk="1" hangingPunct="1"/>
            <a:r>
              <a:rPr lang="en-US" altLang="en-US" sz="1200" b="0" dirty="0">
                <a:latin typeface="Gotham Book" pitchFamily="2" charset="0"/>
                <a:cs typeface="Arial" panose="020B0604020202020204" pitchFamily="34" charset="0"/>
              </a:rPr>
              <a:t>Jobs Created</a:t>
            </a:r>
          </a:p>
        </p:txBody>
      </p:sp>
      <p:sp>
        <p:nvSpPr>
          <p:cNvPr id="19" name="Rectangle 18">
            <a:extLst>
              <a:ext uri="{FF2B5EF4-FFF2-40B4-BE49-F238E27FC236}">
                <a16:creationId xmlns:a16="http://schemas.microsoft.com/office/drawing/2014/main" id="{0461F704-9BF1-8E2E-9C47-583B6FC4C2C2}"/>
              </a:ext>
            </a:extLst>
          </p:cNvPr>
          <p:cNvSpPr/>
          <p:nvPr/>
        </p:nvSpPr>
        <p:spPr>
          <a:xfrm>
            <a:off x="1672170" y="2731259"/>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CDF12F9-33FE-93D3-1B7F-D57719AA18A8}"/>
              </a:ext>
            </a:extLst>
          </p:cNvPr>
          <p:cNvSpPr txBox="1"/>
          <p:nvPr/>
        </p:nvSpPr>
        <p:spPr>
          <a:xfrm>
            <a:off x="1702268" y="2694853"/>
            <a:ext cx="1306445" cy="707886"/>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$6.9M</a:t>
            </a:r>
          </a:p>
          <a:p>
            <a:pPr algn="ctr" eaLnBrk="1" hangingPunct="1"/>
            <a:r>
              <a:rPr lang="en-US" altLang="en-US" sz="1200" b="0" dirty="0">
                <a:latin typeface="Gotham Book" pitchFamily="2" charset="0"/>
                <a:cs typeface="Arial" panose="020B0604020202020204" pitchFamily="34" charset="0"/>
              </a:rPr>
              <a:t>New Wage Growth</a:t>
            </a:r>
          </a:p>
        </p:txBody>
      </p:sp>
      <p:sp>
        <p:nvSpPr>
          <p:cNvPr id="22" name="Rectangle 21">
            <a:extLst>
              <a:ext uri="{FF2B5EF4-FFF2-40B4-BE49-F238E27FC236}">
                <a16:creationId xmlns:a16="http://schemas.microsoft.com/office/drawing/2014/main" id="{CABFD6A2-6626-298F-A223-F5BB1BC524E4}"/>
              </a:ext>
            </a:extLst>
          </p:cNvPr>
          <p:cNvSpPr/>
          <p:nvPr/>
        </p:nvSpPr>
        <p:spPr>
          <a:xfrm>
            <a:off x="3093855" y="1994061"/>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2943858-5766-A938-5D02-353F640404E9}"/>
              </a:ext>
            </a:extLst>
          </p:cNvPr>
          <p:cNvSpPr txBox="1"/>
          <p:nvPr/>
        </p:nvSpPr>
        <p:spPr>
          <a:xfrm>
            <a:off x="3114281" y="2043477"/>
            <a:ext cx="1306445" cy="523220"/>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5.4:1</a:t>
            </a:r>
          </a:p>
          <a:p>
            <a:pPr algn="ctr" eaLnBrk="1" hangingPunct="1"/>
            <a:r>
              <a:rPr lang="en-US" altLang="en-US" sz="1200" b="0" dirty="0">
                <a:latin typeface="Gotham Book" pitchFamily="2" charset="0"/>
                <a:cs typeface="Arial" panose="020B0604020202020204" pitchFamily="34" charset="0"/>
              </a:rPr>
              <a:t>Leverage Ratio</a:t>
            </a:r>
          </a:p>
        </p:txBody>
      </p:sp>
      <p:sp>
        <p:nvSpPr>
          <p:cNvPr id="25" name="Rectangle 24">
            <a:extLst>
              <a:ext uri="{FF2B5EF4-FFF2-40B4-BE49-F238E27FC236}">
                <a16:creationId xmlns:a16="http://schemas.microsoft.com/office/drawing/2014/main" id="{9117B4E5-FF61-0069-4CC1-8DA531E839DD}"/>
              </a:ext>
            </a:extLst>
          </p:cNvPr>
          <p:cNvSpPr/>
          <p:nvPr/>
        </p:nvSpPr>
        <p:spPr>
          <a:xfrm>
            <a:off x="3093855" y="2748149"/>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A6BF910-DB75-E19A-B9A3-6DB50186006B}"/>
              </a:ext>
            </a:extLst>
          </p:cNvPr>
          <p:cNvSpPr txBox="1"/>
          <p:nvPr/>
        </p:nvSpPr>
        <p:spPr>
          <a:xfrm>
            <a:off x="3129052" y="2712289"/>
            <a:ext cx="1306445" cy="707886"/>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$21.7M</a:t>
            </a:r>
          </a:p>
          <a:p>
            <a:pPr algn="ctr" eaLnBrk="1" hangingPunct="1"/>
            <a:r>
              <a:rPr lang="en-US" altLang="en-US" sz="1200" b="0" dirty="0">
                <a:latin typeface="Gotham Book" pitchFamily="2" charset="0"/>
                <a:cs typeface="Arial" panose="020B0604020202020204" pitchFamily="34" charset="0"/>
              </a:rPr>
              <a:t>Project Budgets Supported</a:t>
            </a:r>
          </a:p>
        </p:txBody>
      </p:sp>
      <p:sp>
        <p:nvSpPr>
          <p:cNvPr id="69" name="TextBox 68">
            <a:extLst>
              <a:ext uri="{FF2B5EF4-FFF2-40B4-BE49-F238E27FC236}">
                <a16:creationId xmlns:a16="http://schemas.microsoft.com/office/drawing/2014/main" id="{A2B2E6AC-3BAB-2452-5815-2EE8AE7A9A90}"/>
              </a:ext>
            </a:extLst>
          </p:cNvPr>
          <p:cNvSpPr txBox="1"/>
          <p:nvPr/>
        </p:nvSpPr>
        <p:spPr>
          <a:xfrm>
            <a:off x="5434499" y="1220012"/>
            <a:ext cx="3023147" cy="707886"/>
          </a:xfrm>
          <a:prstGeom prst="rect">
            <a:avLst/>
          </a:prstGeom>
          <a:noFill/>
        </p:spPr>
        <p:txBody>
          <a:bodyPr wrap="square">
            <a:spAutoFit/>
          </a:bodyPr>
          <a:lstStyle/>
          <a:p>
            <a:pPr marR="0" lvl="0" algn="ctr" defTabSz="914400" rtl="0" eaLnBrk="1" fontAlgn="base" latinLnBrk="0" hangingPunct="1">
              <a:lnSpc>
                <a:spcPct val="100000"/>
              </a:lnSpc>
              <a:spcBef>
                <a:spcPct val="0"/>
              </a:spcBef>
              <a:spcAft>
                <a:spcPct val="0"/>
              </a:spcAft>
              <a:buClrTx/>
              <a:buSzTx/>
              <a:tabLst/>
              <a:defRPr/>
            </a:pPr>
            <a:r>
              <a:rPr lang="en-US" altLang="en-US" sz="2400" dirty="0">
                <a:solidFill>
                  <a:schemeClr val="bg1"/>
                </a:solidFill>
                <a:highlight>
                  <a:srgbClr val="000000"/>
                </a:highlight>
                <a:latin typeface="Gotham Book" pitchFamily="2" charset="0"/>
                <a:cs typeface="Arial" panose="020B0604020202020204" pitchFamily="34" charset="0"/>
              </a:rPr>
              <a:t>Year 2 Statistics</a:t>
            </a:r>
          </a:p>
          <a:p>
            <a:pPr marR="0" lvl="0" algn="ctr" defTabSz="914400" rtl="0" eaLnBrk="1" fontAlgn="base" latinLnBrk="0" hangingPunct="1">
              <a:lnSpc>
                <a:spcPct val="100000"/>
              </a:lnSpc>
              <a:spcBef>
                <a:spcPct val="0"/>
              </a:spcBef>
              <a:spcAft>
                <a:spcPct val="0"/>
              </a:spcAft>
              <a:buClrTx/>
              <a:buSzTx/>
              <a:tabLst/>
              <a:defRPr/>
            </a:pPr>
            <a:r>
              <a:rPr lang="en-US" altLang="en-US" sz="1600" dirty="0">
                <a:solidFill>
                  <a:schemeClr val="bg1"/>
                </a:solidFill>
                <a:highlight>
                  <a:srgbClr val="000000"/>
                </a:highlight>
                <a:latin typeface="Gotham Book" pitchFamily="2" charset="0"/>
                <a:cs typeface="Arial" panose="020B0604020202020204" pitchFamily="34" charset="0"/>
              </a:rPr>
              <a:t>(July 1, 2025 – October 31, 2025)</a:t>
            </a:r>
            <a:endParaRPr kumimoji="0" lang="en-US" altLang="en-US" sz="1600" i="0" u="none" strike="noStrike" kern="1200" cap="none" spc="0" normalizeH="0" baseline="0" noProof="0" dirty="0">
              <a:ln>
                <a:noFill/>
              </a:ln>
              <a:solidFill>
                <a:schemeClr val="bg1"/>
              </a:solidFill>
              <a:effectLst/>
              <a:highlight>
                <a:srgbClr val="000000"/>
              </a:highlight>
              <a:uLnTx/>
              <a:uFillTx/>
              <a:latin typeface="Gotham Book" pitchFamily="2" charset="0"/>
              <a:ea typeface="+mn-ea"/>
              <a:cs typeface="Arial" panose="020B0604020202020204" pitchFamily="34" charset="0"/>
            </a:endParaRPr>
          </a:p>
        </p:txBody>
      </p:sp>
      <p:sp>
        <p:nvSpPr>
          <p:cNvPr id="70" name="Rectangle 69">
            <a:extLst>
              <a:ext uri="{FF2B5EF4-FFF2-40B4-BE49-F238E27FC236}">
                <a16:creationId xmlns:a16="http://schemas.microsoft.com/office/drawing/2014/main" id="{0C693F70-A115-E85A-23AE-EEA277E0822B}"/>
              </a:ext>
            </a:extLst>
          </p:cNvPr>
          <p:cNvSpPr/>
          <p:nvPr/>
        </p:nvSpPr>
        <p:spPr>
          <a:xfrm>
            <a:off x="7669356" y="2752806"/>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78CCC2A-92FA-A886-2A3E-CA08C36C4260}"/>
              </a:ext>
            </a:extLst>
          </p:cNvPr>
          <p:cNvSpPr/>
          <p:nvPr/>
        </p:nvSpPr>
        <p:spPr>
          <a:xfrm>
            <a:off x="7672602" y="1998723"/>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64C0827-4E3C-C011-CA36-AF5A42E00FA7}"/>
              </a:ext>
            </a:extLst>
          </p:cNvPr>
          <p:cNvSpPr/>
          <p:nvPr/>
        </p:nvSpPr>
        <p:spPr>
          <a:xfrm>
            <a:off x="6250917" y="2735921"/>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EFA5F4E-FCF5-CF04-F102-3A0181E4D1B1}"/>
              </a:ext>
            </a:extLst>
          </p:cNvPr>
          <p:cNvSpPr/>
          <p:nvPr/>
        </p:nvSpPr>
        <p:spPr>
          <a:xfrm>
            <a:off x="6248169" y="1997183"/>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F851069-2F98-BDC6-9F25-A416F5B0EE51}"/>
              </a:ext>
            </a:extLst>
          </p:cNvPr>
          <p:cNvSpPr/>
          <p:nvPr/>
        </p:nvSpPr>
        <p:spPr>
          <a:xfrm>
            <a:off x="4746408" y="2001543"/>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D803D71-903F-ABCE-72A2-7C7ED40CB1CD}"/>
              </a:ext>
            </a:extLst>
          </p:cNvPr>
          <p:cNvSpPr/>
          <p:nvPr/>
        </p:nvSpPr>
        <p:spPr>
          <a:xfrm>
            <a:off x="4820548" y="2001548"/>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86AD0563-4F8E-BF8D-E02E-1AA5B845CE47}"/>
              </a:ext>
            </a:extLst>
          </p:cNvPr>
          <p:cNvSpPr txBox="1"/>
          <p:nvPr/>
        </p:nvSpPr>
        <p:spPr>
          <a:xfrm>
            <a:off x="4756862" y="2029142"/>
            <a:ext cx="1306445" cy="523220"/>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$8.8M</a:t>
            </a:r>
          </a:p>
          <a:p>
            <a:pPr algn="ctr" eaLnBrk="1" hangingPunct="1"/>
            <a:r>
              <a:rPr lang="en-US" altLang="en-US" sz="1200" b="0" dirty="0">
                <a:latin typeface="Gotham Book" pitchFamily="2" charset="0"/>
                <a:cs typeface="Arial" panose="020B0604020202020204" pitchFamily="34" charset="0"/>
              </a:rPr>
              <a:t>Total ROI</a:t>
            </a:r>
          </a:p>
        </p:txBody>
      </p:sp>
      <p:sp>
        <p:nvSpPr>
          <p:cNvPr id="77" name="Rectangle 76">
            <a:extLst>
              <a:ext uri="{FF2B5EF4-FFF2-40B4-BE49-F238E27FC236}">
                <a16:creationId xmlns:a16="http://schemas.microsoft.com/office/drawing/2014/main" id="{19AD59BE-944C-427A-58F1-4D3ECBF80994}"/>
              </a:ext>
            </a:extLst>
          </p:cNvPr>
          <p:cNvSpPr/>
          <p:nvPr/>
        </p:nvSpPr>
        <p:spPr>
          <a:xfrm>
            <a:off x="4748983" y="2743398"/>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E940852-7785-A4C3-AA02-EC3A58695E4E}"/>
              </a:ext>
            </a:extLst>
          </p:cNvPr>
          <p:cNvSpPr/>
          <p:nvPr/>
        </p:nvSpPr>
        <p:spPr>
          <a:xfrm>
            <a:off x="4823124" y="2743403"/>
            <a:ext cx="1222750"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080F2DEA-4637-74DE-CB28-E3910B262BBC}"/>
              </a:ext>
            </a:extLst>
          </p:cNvPr>
          <p:cNvSpPr txBox="1"/>
          <p:nvPr/>
        </p:nvSpPr>
        <p:spPr>
          <a:xfrm>
            <a:off x="4739429" y="2694853"/>
            <a:ext cx="1306445" cy="707886"/>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$1.09M</a:t>
            </a:r>
          </a:p>
          <a:p>
            <a:pPr algn="ctr" eaLnBrk="1" hangingPunct="1"/>
            <a:r>
              <a:rPr lang="en-US" altLang="en-US" sz="1200" b="0" dirty="0">
                <a:latin typeface="Gotham Book" pitchFamily="2" charset="0"/>
                <a:cs typeface="Arial" panose="020B0604020202020204" pitchFamily="34" charset="0"/>
              </a:rPr>
              <a:t>Total Match (Funding)</a:t>
            </a:r>
          </a:p>
        </p:txBody>
      </p:sp>
      <p:sp>
        <p:nvSpPr>
          <p:cNvPr id="80" name="Rectangle 79">
            <a:extLst>
              <a:ext uri="{FF2B5EF4-FFF2-40B4-BE49-F238E27FC236}">
                <a16:creationId xmlns:a16="http://schemas.microsoft.com/office/drawing/2014/main" id="{30C8D925-24AB-20F2-C05A-ACF9C8CA560B}"/>
              </a:ext>
            </a:extLst>
          </p:cNvPr>
          <p:cNvSpPr/>
          <p:nvPr/>
        </p:nvSpPr>
        <p:spPr>
          <a:xfrm>
            <a:off x="6174029" y="1994061"/>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7A2AFB68-DE5C-80DA-9296-0307C5D46EF9}"/>
              </a:ext>
            </a:extLst>
          </p:cNvPr>
          <p:cNvSpPr txBox="1"/>
          <p:nvPr/>
        </p:nvSpPr>
        <p:spPr>
          <a:xfrm>
            <a:off x="6197772" y="2033799"/>
            <a:ext cx="1306445" cy="523220"/>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135</a:t>
            </a:r>
          </a:p>
          <a:p>
            <a:pPr algn="ctr" eaLnBrk="1" hangingPunct="1"/>
            <a:r>
              <a:rPr lang="en-US" altLang="en-US" sz="1200" b="0" dirty="0">
                <a:latin typeface="Gotham Book" pitchFamily="2" charset="0"/>
                <a:cs typeface="Arial" panose="020B0604020202020204" pitchFamily="34" charset="0"/>
              </a:rPr>
              <a:t>Jobs Created</a:t>
            </a:r>
          </a:p>
        </p:txBody>
      </p:sp>
      <p:sp>
        <p:nvSpPr>
          <p:cNvPr id="82" name="Rectangle 81">
            <a:extLst>
              <a:ext uri="{FF2B5EF4-FFF2-40B4-BE49-F238E27FC236}">
                <a16:creationId xmlns:a16="http://schemas.microsoft.com/office/drawing/2014/main" id="{EB39205E-A709-E184-1690-63DBDB396216}"/>
              </a:ext>
            </a:extLst>
          </p:cNvPr>
          <p:cNvSpPr/>
          <p:nvPr/>
        </p:nvSpPr>
        <p:spPr>
          <a:xfrm>
            <a:off x="6174029" y="2735916"/>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DD1C2555-81EF-398F-2E9F-220F37D13BBB}"/>
              </a:ext>
            </a:extLst>
          </p:cNvPr>
          <p:cNvSpPr txBox="1"/>
          <p:nvPr/>
        </p:nvSpPr>
        <p:spPr>
          <a:xfrm>
            <a:off x="6197771" y="2694853"/>
            <a:ext cx="1306445" cy="707886"/>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$8.65M</a:t>
            </a:r>
          </a:p>
          <a:p>
            <a:pPr algn="ctr" eaLnBrk="1" hangingPunct="1"/>
            <a:r>
              <a:rPr lang="en-US" altLang="en-US" sz="1200" b="0" dirty="0">
                <a:latin typeface="Gotham Book" pitchFamily="2" charset="0"/>
                <a:cs typeface="Arial" panose="020B0604020202020204" pitchFamily="34" charset="0"/>
              </a:rPr>
              <a:t>New Wage Growth</a:t>
            </a:r>
          </a:p>
        </p:txBody>
      </p:sp>
      <p:sp>
        <p:nvSpPr>
          <p:cNvPr id="84" name="Rectangle 83">
            <a:extLst>
              <a:ext uri="{FF2B5EF4-FFF2-40B4-BE49-F238E27FC236}">
                <a16:creationId xmlns:a16="http://schemas.microsoft.com/office/drawing/2014/main" id="{D162E497-065F-9001-5DAE-6DF70F8F947E}"/>
              </a:ext>
            </a:extLst>
          </p:cNvPr>
          <p:cNvSpPr/>
          <p:nvPr/>
        </p:nvSpPr>
        <p:spPr>
          <a:xfrm>
            <a:off x="7595714" y="1998718"/>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0C4F96AC-7592-EAF1-61F6-AF729DDFD2FF}"/>
              </a:ext>
            </a:extLst>
          </p:cNvPr>
          <p:cNvSpPr txBox="1"/>
          <p:nvPr/>
        </p:nvSpPr>
        <p:spPr>
          <a:xfrm>
            <a:off x="7616140" y="2048134"/>
            <a:ext cx="1306445" cy="523220"/>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15.5:1</a:t>
            </a:r>
          </a:p>
          <a:p>
            <a:pPr algn="ctr" eaLnBrk="1" hangingPunct="1"/>
            <a:r>
              <a:rPr lang="en-US" altLang="en-US" sz="1200" b="0" dirty="0">
                <a:latin typeface="Gotham Book" pitchFamily="2" charset="0"/>
                <a:cs typeface="Arial" panose="020B0604020202020204" pitchFamily="34" charset="0"/>
              </a:rPr>
              <a:t>Leverage Ratio</a:t>
            </a:r>
          </a:p>
        </p:txBody>
      </p:sp>
      <p:sp>
        <p:nvSpPr>
          <p:cNvPr id="86" name="Rectangle 85">
            <a:extLst>
              <a:ext uri="{FF2B5EF4-FFF2-40B4-BE49-F238E27FC236}">
                <a16:creationId xmlns:a16="http://schemas.microsoft.com/office/drawing/2014/main" id="{EAFCE47E-C850-1C26-C7C6-AE2DA4F7F1E7}"/>
              </a:ext>
            </a:extLst>
          </p:cNvPr>
          <p:cNvSpPr/>
          <p:nvPr/>
        </p:nvSpPr>
        <p:spPr>
          <a:xfrm>
            <a:off x="7595714" y="2752806"/>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7F0B8F5A-8881-FB58-AAA7-B36719845674}"/>
              </a:ext>
            </a:extLst>
          </p:cNvPr>
          <p:cNvSpPr txBox="1"/>
          <p:nvPr/>
        </p:nvSpPr>
        <p:spPr>
          <a:xfrm>
            <a:off x="7630911" y="2712289"/>
            <a:ext cx="1306445" cy="707886"/>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$34.5M</a:t>
            </a:r>
          </a:p>
          <a:p>
            <a:pPr algn="ctr" eaLnBrk="1" hangingPunct="1"/>
            <a:r>
              <a:rPr lang="en-US" altLang="en-US" sz="1200" b="0" dirty="0">
                <a:latin typeface="Gotham Book" pitchFamily="2" charset="0"/>
                <a:cs typeface="Arial" panose="020B0604020202020204" pitchFamily="34" charset="0"/>
              </a:rPr>
              <a:t>Project Budgets Supported</a:t>
            </a:r>
          </a:p>
        </p:txBody>
      </p:sp>
      <p:pic>
        <p:nvPicPr>
          <p:cNvPr id="9" name="Picture 8" descr="A map of the state of kentucky&#10;&#10;AI-generated content may be incorrect.">
            <a:extLst>
              <a:ext uri="{FF2B5EF4-FFF2-40B4-BE49-F238E27FC236}">
                <a16:creationId xmlns:a16="http://schemas.microsoft.com/office/drawing/2014/main" id="{F31E2BB3-9144-5660-E3E0-11F0BECA7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265" y="2552362"/>
            <a:ext cx="6253470" cy="5119653"/>
          </a:xfrm>
          <a:prstGeom prst="rect">
            <a:avLst/>
          </a:prstGeom>
        </p:spPr>
      </p:pic>
      <p:cxnSp>
        <p:nvCxnSpPr>
          <p:cNvPr id="89" name="Straight Connector 88">
            <a:extLst>
              <a:ext uri="{FF2B5EF4-FFF2-40B4-BE49-F238E27FC236}">
                <a16:creationId xmlns:a16="http://schemas.microsoft.com/office/drawing/2014/main" id="{1B43AE86-CC2C-5C52-A90D-FE1AFE331A2A}"/>
              </a:ext>
            </a:extLst>
          </p:cNvPr>
          <p:cNvCxnSpPr>
            <a:cxnSpLocks/>
          </p:cNvCxnSpPr>
          <p:nvPr/>
        </p:nvCxnSpPr>
        <p:spPr>
          <a:xfrm>
            <a:off x="4572000" y="1764856"/>
            <a:ext cx="0" cy="188635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704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9C764-C93F-9A35-3634-ED3BF5A31345}"/>
            </a:ext>
          </a:extLst>
        </p:cNvPr>
        <p:cNvGrpSpPr/>
        <p:nvPr/>
      </p:nvGrpSpPr>
      <p:grpSpPr>
        <a:xfrm>
          <a:off x="0" y="0"/>
          <a:ext cx="0" cy="0"/>
          <a:chOff x="0" y="0"/>
          <a:chExt cx="0" cy="0"/>
        </a:xfrm>
      </p:grpSpPr>
      <p:pic>
        <p:nvPicPr>
          <p:cNvPr id="44" name="Picture 43" descr="A map of kentucky with red and black squares&#10;&#10;AI-generated content may be incorrect.">
            <a:extLst>
              <a:ext uri="{FF2B5EF4-FFF2-40B4-BE49-F238E27FC236}">
                <a16:creationId xmlns:a16="http://schemas.microsoft.com/office/drawing/2014/main" id="{922C0B51-45C7-8A17-7A30-5FB6C22CD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703" y="2026856"/>
            <a:ext cx="6939600" cy="5681381"/>
          </a:xfrm>
          <a:prstGeom prst="rect">
            <a:avLst/>
          </a:prstGeom>
        </p:spPr>
      </p:pic>
      <p:sp>
        <p:nvSpPr>
          <p:cNvPr id="2" name="Title 1">
            <a:extLst>
              <a:ext uri="{FF2B5EF4-FFF2-40B4-BE49-F238E27FC236}">
                <a16:creationId xmlns:a16="http://schemas.microsoft.com/office/drawing/2014/main" id="{85ED4FF0-CABE-3E2D-324B-81CC2062AFEC}"/>
              </a:ext>
            </a:extLst>
          </p:cNvPr>
          <p:cNvSpPr>
            <a:spLocks noGrp="1"/>
          </p:cNvSpPr>
          <p:nvPr>
            <p:ph type="ctrTitle"/>
          </p:nvPr>
        </p:nvSpPr>
        <p:spPr>
          <a:xfrm>
            <a:off x="170658" y="0"/>
            <a:ext cx="6356911" cy="733648"/>
          </a:xfrm>
        </p:spPr>
        <p:txBody>
          <a:bodyPr>
            <a:normAutofit/>
          </a:bodyPr>
          <a:lstStyle/>
          <a:p>
            <a:pPr algn="ctr"/>
            <a:r>
              <a:rPr lang="en-US" dirty="0"/>
              <a:t>Catalyst Equipment Match (CEM) </a:t>
            </a:r>
          </a:p>
        </p:txBody>
      </p:sp>
      <p:pic>
        <p:nvPicPr>
          <p:cNvPr id="7" name="Picture 6">
            <a:extLst>
              <a:ext uri="{FF2B5EF4-FFF2-40B4-BE49-F238E27FC236}">
                <a16:creationId xmlns:a16="http://schemas.microsoft.com/office/drawing/2014/main" id="{C41E782B-2CFC-C6E4-6687-77FBCEABEB8D}"/>
              </a:ext>
            </a:extLst>
          </p:cNvPr>
          <p:cNvPicPr>
            <a:picLocks noChangeAspect="1"/>
          </p:cNvPicPr>
          <p:nvPr/>
        </p:nvPicPr>
        <p:blipFill>
          <a:blip r:embed="rId3"/>
          <a:srcRect l="1856" t="73252" r="65727" b="1298"/>
          <a:stretch>
            <a:fillRect/>
          </a:stretch>
        </p:blipFill>
        <p:spPr>
          <a:xfrm>
            <a:off x="959447" y="3429000"/>
            <a:ext cx="1017917" cy="919349"/>
          </a:xfrm>
          <a:prstGeom prst="rect">
            <a:avLst/>
          </a:prstGeom>
          <a:ln>
            <a:noFill/>
          </a:ln>
        </p:spPr>
      </p:pic>
      <p:sp>
        <p:nvSpPr>
          <p:cNvPr id="4" name="TextBox 3">
            <a:extLst>
              <a:ext uri="{FF2B5EF4-FFF2-40B4-BE49-F238E27FC236}">
                <a16:creationId xmlns:a16="http://schemas.microsoft.com/office/drawing/2014/main" id="{764A5543-0F38-17CB-09A9-BEB1E2D0D3A8}"/>
              </a:ext>
            </a:extLst>
          </p:cNvPr>
          <p:cNvSpPr txBox="1"/>
          <p:nvPr/>
        </p:nvSpPr>
        <p:spPr>
          <a:xfrm>
            <a:off x="2285649" y="1008602"/>
            <a:ext cx="4572701" cy="830997"/>
          </a:xfrm>
          <a:prstGeom prst="rect">
            <a:avLst/>
          </a:prstGeom>
          <a:noFill/>
        </p:spPr>
        <p:txBody>
          <a:bodyPr wrap="square">
            <a:spAutoFit/>
          </a:bodyPr>
          <a:lstStyle/>
          <a:p>
            <a:pPr marR="0" lvl="0" algn="ctr" defTabSz="914400" rtl="0" eaLnBrk="1" fontAlgn="base" latinLnBrk="0" hangingPunct="1">
              <a:lnSpc>
                <a:spcPct val="100000"/>
              </a:lnSpc>
              <a:spcBef>
                <a:spcPct val="0"/>
              </a:spcBef>
              <a:spcAft>
                <a:spcPct val="0"/>
              </a:spcAft>
              <a:buClrTx/>
              <a:buSzTx/>
              <a:tabLst/>
              <a:defRPr/>
            </a:pPr>
            <a:r>
              <a:rPr lang="en-US" altLang="en-US" sz="2800" dirty="0">
                <a:latin typeface="Gotham Book" pitchFamily="2" charset="0"/>
                <a:cs typeface="Arial" panose="020B0604020202020204" pitchFamily="34" charset="0"/>
              </a:rPr>
              <a:t>Two Years of Impact</a:t>
            </a:r>
          </a:p>
          <a:p>
            <a:pPr marR="0" lvl="0" algn="ctr" defTabSz="914400" rtl="0" eaLnBrk="1" fontAlgn="base" latinLnBrk="0" hangingPunct="1">
              <a:lnSpc>
                <a:spcPct val="100000"/>
              </a:lnSpc>
              <a:spcBef>
                <a:spcPct val="0"/>
              </a:spcBef>
              <a:spcAft>
                <a:spcPct val="0"/>
              </a:spcAft>
              <a:buClrTx/>
              <a:buSzTx/>
              <a:tabLst/>
              <a:defRPr/>
            </a:pPr>
            <a:r>
              <a:rPr kumimoji="0" lang="en-US" altLang="en-US" sz="2000" i="0" u="none" strike="noStrike" kern="1200" cap="none" spc="0" normalizeH="0" baseline="0" noProof="0" dirty="0">
                <a:ln>
                  <a:noFill/>
                </a:ln>
                <a:effectLst/>
                <a:uLnTx/>
                <a:uFillTx/>
                <a:latin typeface="Gotham Book" pitchFamily="2" charset="0"/>
                <a:ea typeface="+mn-ea"/>
                <a:cs typeface="Arial" panose="020B0604020202020204" pitchFamily="34" charset="0"/>
              </a:rPr>
              <a:t>(July 1, 2024-Oct</a:t>
            </a:r>
            <a:r>
              <a:rPr lang="en-US" altLang="en-US" sz="2000" dirty="0">
                <a:latin typeface="Gotham Book" pitchFamily="2" charset="0"/>
                <a:cs typeface="Arial" panose="020B0604020202020204" pitchFamily="34" charset="0"/>
              </a:rPr>
              <a:t>1, 2025)</a:t>
            </a:r>
            <a:endParaRPr kumimoji="0" lang="en-US" altLang="en-US" sz="1600" i="0" u="none" strike="noStrike" kern="1200" cap="none" spc="0" normalizeH="0" baseline="0" noProof="0" dirty="0">
              <a:ln>
                <a:noFill/>
              </a:ln>
              <a:effectLst/>
              <a:uLnTx/>
              <a:uFillTx/>
              <a:latin typeface="Gotham Book" pitchFamily="2"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DDBE832C-FD47-58D2-1658-EA9C4F139B6C}"/>
              </a:ext>
            </a:extLst>
          </p:cNvPr>
          <p:cNvSpPr/>
          <p:nvPr/>
        </p:nvSpPr>
        <p:spPr>
          <a:xfrm>
            <a:off x="7540721" y="2069413"/>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2602EA-0603-00DC-ED03-39A58A2FC125}"/>
              </a:ext>
            </a:extLst>
          </p:cNvPr>
          <p:cNvSpPr/>
          <p:nvPr/>
        </p:nvSpPr>
        <p:spPr>
          <a:xfrm>
            <a:off x="3237056" y="2072404"/>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B67D4BC-34BA-9D08-98F0-8BADDD5B25D3}"/>
              </a:ext>
            </a:extLst>
          </p:cNvPr>
          <p:cNvSpPr/>
          <p:nvPr/>
        </p:nvSpPr>
        <p:spPr>
          <a:xfrm>
            <a:off x="6097053" y="2069411"/>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26F15A7-346C-DE28-E2FC-66D050D8C184}"/>
              </a:ext>
            </a:extLst>
          </p:cNvPr>
          <p:cNvSpPr/>
          <p:nvPr/>
        </p:nvSpPr>
        <p:spPr>
          <a:xfrm>
            <a:off x="1808703" y="2072533"/>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82E9F49-EAF3-0B9B-910A-E64579944A43}"/>
              </a:ext>
            </a:extLst>
          </p:cNvPr>
          <p:cNvSpPr/>
          <p:nvPr/>
        </p:nvSpPr>
        <p:spPr>
          <a:xfrm>
            <a:off x="318896" y="2069411"/>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0E48C4-F80A-F555-D0B1-356EA677E9C0}"/>
              </a:ext>
            </a:extLst>
          </p:cNvPr>
          <p:cNvSpPr/>
          <p:nvPr/>
        </p:nvSpPr>
        <p:spPr>
          <a:xfrm>
            <a:off x="393036" y="2069416"/>
            <a:ext cx="1229557"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EC763D5-B17B-F771-1C72-76AC6876E270}"/>
              </a:ext>
            </a:extLst>
          </p:cNvPr>
          <p:cNvSpPr txBox="1"/>
          <p:nvPr/>
        </p:nvSpPr>
        <p:spPr>
          <a:xfrm>
            <a:off x="338080" y="2113237"/>
            <a:ext cx="1306445" cy="523220"/>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103</a:t>
            </a:r>
          </a:p>
          <a:p>
            <a:pPr algn="ctr" eaLnBrk="1" hangingPunct="1"/>
            <a:r>
              <a:rPr lang="en-US" altLang="en-US" sz="1200" b="0" dirty="0">
                <a:latin typeface="Gotham Book" pitchFamily="2" charset="0"/>
                <a:cs typeface="Arial" panose="020B0604020202020204" pitchFamily="34" charset="0"/>
              </a:rPr>
              <a:t>Total Applications</a:t>
            </a:r>
          </a:p>
        </p:txBody>
      </p:sp>
      <p:sp>
        <p:nvSpPr>
          <p:cNvPr id="32" name="Rectangle 31">
            <a:extLst>
              <a:ext uri="{FF2B5EF4-FFF2-40B4-BE49-F238E27FC236}">
                <a16:creationId xmlns:a16="http://schemas.microsoft.com/office/drawing/2014/main" id="{6DD21CA4-4BF1-C18F-53BB-2FF3D5B73064}"/>
              </a:ext>
            </a:extLst>
          </p:cNvPr>
          <p:cNvSpPr/>
          <p:nvPr/>
        </p:nvSpPr>
        <p:spPr>
          <a:xfrm>
            <a:off x="4599198" y="2069411"/>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42E52E-4438-A0CC-CD9A-40BA88B2D871}"/>
              </a:ext>
            </a:extLst>
          </p:cNvPr>
          <p:cNvSpPr/>
          <p:nvPr/>
        </p:nvSpPr>
        <p:spPr>
          <a:xfrm>
            <a:off x="4673339" y="2069416"/>
            <a:ext cx="1222750" cy="622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E107BE9-AC90-4BB9-631F-44DD70B0FF4E}"/>
              </a:ext>
            </a:extLst>
          </p:cNvPr>
          <p:cNvSpPr txBox="1"/>
          <p:nvPr/>
        </p:nvSpPr>
        <p:spPr>
          <a:xfrm>
            <a:off x="4627314" y="2026856"/>
            <a:ext cx="1306445" cy="707886"/>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$4.54M</a:t>
            </a:r>
          </a:p>
          <a:p>
            <a:pPr algn="ctr" eaLnBrk="1" hangingPunct="1"/>
            <a:r>
              <a:rPr lang="en-US" altLang="en-US" sz="1200" b="0" dirty="0">
                <a:latin typeface="Gotham Book" pitchFamily="2" charset="0"/>
                <a:cs typeface="Arial" panose="020B0604020202020204" pitchFamily="34" charset="0"/>
              </a:rPr>
              <a:t>Total Match (Funding)</a:t>
            </a:r>
          </a:p>
        </p:txBody>
      </p:sp>
      <p:sp>
        <p:nvSpPr>
          <p:cNvPr id="35" name="Rectangle 34">
            <a:extLst>
              <a:ext uri="{FF2B5EF4-FFF2-40B4-BE49-F238E27FC236}">
                <a16:creationId xmlns:a16="http://schemas.microsoft.com/office/drawing/2014/main" id="{8E7CAC2F-A781-310B-370D-E76D767E24C1}"/>
              </a:ext>
            </a:extLst>
          </p:cNvPr>
          <p:cNvSpPr/>
          <p:nvPr/>
        </p:nvSpPr>
        <p:spPr>
          <a:xfrm>
            <a:off x="1734563" y="2069411"/>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FF626C4-93B0-A266-F806-DCBE105BD3F5}"/>
              </a:ext>
            </a:extLst>
          </p:cNvPr>
          <p:cNvSpPr txBox="1"/>
          <p:nvPr/>
        </p:nvSpPr>
        <p:spPr>
          <a:xfrm>
            <a:off x="1753315" y="2119189"/>
            <a:ext cx="1306445" cy="523220"/>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41</a:t>
            </a:r>
          </a:p>
          <a:p>
            <a:pPr algn="ctr" eaLnBrk="1" hangingPunct="1"/>
            <a:r>
              <a:rPr lang="en-US" altLang="en-US" sz="1200" b="0" dirty="0">
                <a:latin typeface="Gotham Book" pitchFamily="2" charset="0"/>
                <a:cs typeface="Arial" panose="020B0604020202020204" pitchFamily="34" charset="0"/>
              </a:rPr>
              <a:t>Total Awards</a:t>
            </a:r>
          </a:p>
        </p:txBody>
      </p:sp>
      <p:sp>
        <p:nvSpPr>
          <p:cNvPr id="37" name="Rectangle 36">
            <a:extLst>
              <a:ext uri="{FF2B5EF4-FFF2-40B4-BE49-F238E27FC236}">
                <a16:creationId xmlns:a16="http://schemas.microsoft.com/office/drawing/2014/main" id="{477CC527-BB0B-620F-2B14-F9068131BDA7}"/>
              </a:ext>
            </a:extLst>
          </p:cNvPr>
          <p:cNvSpPr/>
          <p:nvPr/>
        </p:nvSpPr>
        <p:spPr>
          <a:xfrm>
            <a:off x="6020165" y="2069406"/>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1667EEC-CE09-2CDE-1B51-8F2697EA891C}"/>
              </a:ext>
            </a:extLst>
          </p:cNvPr>
          <p:cNvSpPr txBox="1"/>
          <p:nvPr/>
        </p:nvSpPr>
        <p:spPr>
          <a:xfrm>
            <a:off x="6065541" y="2034202"/>
            <a:ext cx="1306445" cy="707886"/>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$203.1K</a:t>
            </a:r>
          </a:p>
          <a:p>
            <a:pPr algn="ctr" eaLnBrk="1" hangingPunct="1"/>
            <a:r>
              <a:rPr lang="en-US" altLang="en-US" sz="1200" b="0" dirty="0">
                <a:latin typeface="Gotham Book" pitchFamily="2" charset="0"/>
                <a:cs typeface="Arial" panose="020B0604020202020204" pitchFamily="34" charset="0"/>
              </a:rPr>
              <a:t>Average Match Awarded</a:t>
            </a:r>
          </a:p>
        </p:txBody>
      </p:sp>
      <p:sp>
        <p:nvSpPr>
          <p:cNvPr id="39" name="Rectangle 38">
            <a:extLst>
              <a:ext uri="{FF2B5EF4-FFF2-40B4-BE49-F238E27FC236}">
                <a16:creationId xmlns:a16="http://schemas.microsoft.com/office/drawing/2014/main" id="{78C3AD7A-9995-417A-25AC-D6431589F69F}"/>
              </a:ext>
            </a:extLst>
          </p:cNvPr>
          <p:cNvSpPr/>
          <p:nvPr/>
        </p:nvSpPr>
        <p:spPr>
          <a:xfrm>
            <a:off x="3160168" y="2072399"/>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E3277F1-C36A-045C-B6A4-7BF973146743}"/>
              </a:ext>
            </a:extLst>
          </p:cNvPr>
          <p:cNvSpPr txBox="1"/>
          <p:nvPr/>
        </p:nvSpPr>
        <p:spPr>
          <a:xfrm>
            <a:off x="3202214" y="2126535"/>
            <a:ext cx="1306445" cy="523220"/>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31</a:t>
            </a:r>
          </a:p>
          <a:p>
            <a:pPr algn="ctr" eaLnBrk="1" hangingPunct="1"/>
            <a:r>
              <a:rPr lang="en-US" altLang="en-US" sz="1200" b="0" dirty="0">
                <a:latin typeface="Gotham Book" pitchFamily="2" charset="0"/>
                <a:cs typeface="Arial" panose="020B0604020202020204" pitchFamily="34" charset="0"/>
              </a:rPr>
              <a:t>Total Counties</a:t>
            </a:r>
          </a:p>
        </p:txBody>
      </p:sp>
      <p:sp>
        <p:nvSpPr>
          <p:cNvPr id="41" name="Rectangle 40">
            <a:extLst>
              <a:ext uri="{FF2B5EF4-FFF2-40B4-BE49-F238E27FC236}">
                <a16:creationId xmlns:a16="http://schemas.microsoft.com/office/drawing/2014/main" id="{D4D353C1-FDB3-9AB2-BF75-72C57BD6E732}"/>
              </a:ext>
            </a:extLst>
          </p:cNvPr>
          <p:cNvSpPr/>
          <p:nvPr/>
        </p:nvSpPr>
        <p:spPr>
          <a:xfrm>
            <a:off x="7463833" y="2069411"/>
            <a:ext cx="76888" cy="622787"/>
          </a:xfrm>
          <a:prstGeom prst="rect">
            <a:avLst/>
          </a:prstGeom>
          <a:gradFill flip="none" rotWithShape="1">
            <a:gsLst>
              <a:gs pos="0">
                <a:srgbClr val="AD0000">
                  <a:shade val="30000"/>
                  <a:satMod val="115000"/>
                </a:srgbClr>
              </a:gs>
              <a:gs pos="50000">
                <a:srgbClr val="AD0000">
                  <a:shade val="67500"/>
                  <a:satMod val="115000"/>
                </a:srgbClr>
              </a:gs>
              <a:gs pos="100000">
                <a:srgbClr val="AD0000">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3105FEB-DA79-367E-6D9F-54A932584419}"/>
              </a:ext>
            </a:extLst>
          </p:cNvPr>
          <p:cNvSpPr txBox="1"/>
          <p:nvPr/>
        </p:nvSpPr>
        <p:spPr>
          <a:xfrm>
            <a:off x="7502277" y="2015520"/>
            <a:ext cx="1306445" cy="707886"/>
          </a:xfrm>
          <a:prstGeom prst="rect">
            <a:avLst/>
          </a:prstGeom>
          <a:noFill/>
        </p:spPr>
        <p:txBody>
          <a:bodyPr wrap="square">
            <a:spAutoFit/>
          </a:bodyPr>
          <a:lstStyle/>
          <a:p>
            <a:pPr algn="ctr" eaLnBrk="1" hangingPunct="1"/>
            <a:r>
              <a:rPr lang="en-US" altLang="en-US" sz="1600" dirty="0">
                <a:latin typeface="Gotham Book" pitchFamily="2" charset="0"/>
                <a:cs typeface="Arial" panose="020B0604020202020204" pitchFamily="34" charset="0"/>
              </a:rPr>
              <a:t>$56.2M</a:t>
            </a:r>
          </a:p>
          <a:p>
            <a:pPr algn="ctr" eaLnBrk="1" hangingPunct="1"/>
            <a:r>
              <a:rPr lang="en-US" altLang="en-US" sz="1200" b="0" dirty="0">
                <a:latin typeface="Gotham Book" pitchFamily="2" charset="0"/>
                <a:cs typeface="Arial" panose="020B0604020202020204" pitchFamily="34" charset="0"/>
              </a:rPr>
              <a:t>Project Budgets Supported</a:t>
            </a:r>
          </a:p>
        </p:txBody>
      </p:sp>
      <p:pic>
        <p:nvPicPr>
          <p:cNvPr id="45" name="Picture 44">
            <a:extLst>
              <a:ext uri="{FF2B5EF4-FFF2-40B4-BE49-F238E27FC236}">
                <a16:creationId xmlns:a16="http://schemas.microsoft.com/office/drawing/2014/main" id="{5EB26E58-6518-A47D-14E4-43879D10B027}"/>
              </a:ext>
            </a:extLst>
          </p:cNvPr>
          <p:cNvPicPr>
            <a:picLocks noChangeAspect="1"/>
          </p:cNvPicPr>
          <p:nvPr/>
        </p:nvPicPr>
        <p:blipFill>
          <a:blip r:embed="rId3"/>
          <a:srcRect l="1995" t="36293" r="65588" b="37837"/>
          <a:stretch>
            <a:fillRect/>
          </a:stretch>
        </p:blipFill>
        <p:spPr>
          <a:xfrm>
            <a:off x="2975914" y="3413832"/>
            <a:ext cx="1017917" cy="934517"/>
          </a:xfrm>
          <a:prstGeom prst="rect">
            <a:avLst/>
          </a:prstGeom>
          <a:ln>
            <a:noFill/>
          </a:ln>
        </p:spPr>
      </p:pic>
      <p:sp>
        <p:nvSpPr>
          <p:cNvPr id="46" name="Oval 45">
            <a:extLst>
              <a:ext uri="{FF2B5EF4-FFF2-40B4-BE49-F238E27FC236}">
                <a16:creationId xmlns:a16="http://schemas.microsoft.com/office/drawing/2014/main" id="{E4FB4775-8C63-E304-941E-80A5D6120241}"/>
              </a:ext>
            </a:extLst>
          </p:cNvPr>
          <p:cNvSpPr/>
          <p:nvPr/>
        </p:nvSpPr>
        <p:spPr>
          <a:xfrm>
            <a:off x="355288" y="3714519"/>
            <a:ext cx="333142" cy="33314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802CCC4-EDE1-FA72-50ED-04211D37C874}"/>
              </a:ext>
            </a:extLst>
          </p:cNvPr>
          <p:cNvSpPr/>
          <p:nvPr/>
        </p:nvSpPr>
        <p:spPr>
          <a:xfrm>
            <a:off x="2441091" y="3711775"/>
            <a:ext cx="333142" cy="333142"/>
          </a:xfrm>
          <a:prstGeom prst="ellipse">
            <a:avLst/>
          </a:prstGeom>
          <a:solidFill>
            <a:srgbClr val="AD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000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B5253-C319-B257-2C06-979E60305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6C087-5560-9424-73F1-FAC08DBB291E}"/>
              </a:ext>
            </a:extLst>
          </p:cNvPr>
          <p:cNvSpPr>
            <a:spLocks noGrp="1"/>
          </p:cNvSpPr>
          <p:nvPr>
            <p:ph type="ctrTitle"/>
          </p:nvPr>
        </p:nvSpPr>
        <p:spPr>
          <a:xfrm>
            <a:off x="170658" y="0"/>
            <a:ext cx="6356911" cy="733648"/>
          </a:xfrm>
        </p:spPr>
        <p:txBody>
          <a:bodyPr>
            <a:normAutofit fontScale="90000"/>
          </a:bodyPr>
          <a:lstStyle/>
          <a:p>
            <a:pPr algn="ctr"/>
            <a:r>
              <a:rPr lang="en-US" dirty="0"/>
              <a:t>Catalyst Equipment Match (CEM)</a:t>
            </a:r>
            <a:br>
              <a:rPr lang="en-US" dirty="0"/>
            </a:br>
            <a:r>
              <a:rPr lang="en-US" dirty="0"/>
              <a:t>Success Stories </a:t>
            </a:r>
          </a:p>
        </p:txBody>
      </p:sp>
      <p:pic>
        <p:nvPicPr>
          <p:cNvPr id="4" name="Picture 3">
            <a:extLst>
              <a:ext uri="{FF2B5EF4-FFF2-40B4-BE49-F238E27FC236}">
                <a16:creationId xmlns:a16="http://schemas.microsoft.com/office/drawing/2014/main" id="{CDD3F89F-95F6-BE05-AFA6-F5C2497CB32A}"/>
              </a:ext>
            </a:extLst>
          </p:cNvPr>
          <p:cNvPicPr>
            <a:picLocks noChangeAspect="1"/>
          </p:cNvPicPr>
          <p:nvPr/>
        </p:nvPicPr>
        <p:blipFill>
          <a:blip r:embed="rId2"/>
          <a:stretch>
            <a:fillRect/>
          </a:stretch>
        </p:blipFill>
        <p:spPr>
          <a:xfrm>
            <a:off x="385896" y="1529668"/>
            <a:ext cx="4065515" cy="4688583"/>
          </a:xfrm>
          <a:prstGeom prst="rect">
            <a:avLst/>
          </a:prstGeom>
          <a:ln>
            <a:solidFill>
              <a:srgbClr val="C00000"/>
            </a:solidFill>
          </a:ln>
        </p:spPr>
      </p:pic>
      <p:pic>
        <p:nvPicPr>
          <p:cNvPr id="3" name="Picture 2">
            <a:extLst>
              <a:ext uri="{FF2B5EF4-FFF2-40B4-BE49-F238E27FC236}">
                <a16:creationId xmlns:a16="http://schemas.microsoft.com/office/drawing/2014/main" id="{636F909E-B188-0DE4-39A5-FC0DCF1B18ED}"/>
              </a:ext>
            </a:extLst>
          </p:cNvPr>
          <p:cNvPicPr>
            <a:picLocks noChangeAspect="1"/>
          </p:cNvPicPr>
          <p:nvPr/>
        </p:nvPicPr>
        <p:blipFill>
          <a:blip r:embed="rId3"/>
          <a:stretch>
            <a:fillRect/>
          </a:stretch>
        </p:blipFill>
        <p:spPr>
          <a:xfrm>
            <a:off x="4662332" y="1902704"/>
            <a:ext cx="4067174" cy="3942509"/>
          </a:xfrm>
          <a:prstGeom prst="rect">
            <a:avLst/>
          </a:prstGeom>
          <a:ln>
            <a:solidFill>
              <a:srgbClr val="C00000"/>
            </a:solidFill>
          </a:ln>
        </p:spPr>
      </p:pic>
    </p:spTree>
    <p:extLst>
      <p:ext uri="{BB962C8B-B14F-4D97-AF65-F5344CB8AC3E}">
        <p14:creationId xmlns:p14="http://schemas.microsoft.com/office/powerpoint/2010/main" val="936548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BA9C5-6646-EEE7-DEF3-AC132BFEEB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304FD8-D6D3-BF4E-5BE4-E0997540914C}"/>
              </a:ext>
            </a:extLst>
          </p:cNvPr>
          <p:cNvSpPr>
            <a:spLocks noGrp="1"/>
          </p:cNvSpPr>
          <p:nvPr>
            <p:ph type="ctrTitle"/>
          </p:nvPr>
        </p:nvSpPr>
        <p:spPr>
          <a:xfrm>
            <a:off x="63566" y="140043"/>
            <a:ext cx="6356911" cy="733648"/>
          </a:xfrm>
        </p:spPr>
        <p:txBody>
          <a:bodyPr>
            <a:normAutofit fontScale="90000"/>
          </a:bodyPr>
          <a:lstStyle/>
          <a:p>
            <a:pPr algn="ctr"/>
            <a:r>
              <a:rPr lang="en-US" dirty="0"/>
              <a:t>Direct impacts from state appropriation</a:t>
            </a:r>
          </a:p>
        </p:txBody>
      </p:sp>
      <p:pic>
        <p:nvPicPr>
          <p:cNvPr id="4" name="Picture 3" descr="A screenshot of a graph&#10;&#10;AI-generated content may be incorrect.">
            <a:extLst>
              <a:ext uri="{FF2B5EF4-FFF2-40B4-BE49-F238E27FC236}">
                <a16:creationId xmlns:a16="http://schemas.microsoft.com/office/drawing/2014/main" id="{CC337FE8-454F-3136-BE9C-4CFA957F85F5}"/>
              </a:ext>
            </a:extLst>
          </p:cNvPr>
          <p:cNvPicPr>
            <a:picLocks noChangeAspect="1"/>
          </p:cNvPicPr>
          <p:nvPr/>
        </p:nvPicPr>
        <p:blipFill>
          <a:blip r:embed="rId2">
            <a:extLst>
              <a:ext uri="{28A0092B-C50C-407E-A947-70E740481C1C}">
                <a14:useLocalDpi xmlns:a14="http://schemas.microsoft.com/office/drawing/2010/main" val="0"/>
              </a:ext>
            </a:extLst>
          </a:blip>
          <a:srcRect l="5730" r="8320"/>
          <a:stretch>
            <a:fillRect/>
          </a:stretch>
        </p:blipFill>
        <p:spPr>
          <a:xfrm>
            <a:off x="0" y="873691"/>
            <a:ext cx="9144000" cy="5984309"/>
          </a:xfrm>
          <a:prstGeom prst="rect">
            <a:avLst/>
          </a:prstGeom>
        </p:spPr>
      </p:pic>
    </p:spTree>
    <p:extLst>
      <p:ext uri="{BB962C8B-B14F-4D97-AF65-F5344CB8AC3E}">
        <p14:creationId xmlns:p14="http://schemas.microsoft.com/office/powerpoint/2010/main" val="2723474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CE1E5365-728D-5E4F-966D-50CB3DFAA2D6}"/>
              </a:ext>
            </a:extLst>
          </p:cNvPr>
          <p:cNvSpPr>
            <a:spLocks noGrp="1" noChangeArrowheads="1"/>
          </p:cNvSpPr>
          <p:nvPr>
            <p:ph type="ctrTitle"/>
          </p:nvPr>
        </p:nvSpPr>
        <p:spPr>
          <a:xfrm>
            <a:off x="244476" y="260350"/>
            <a:ext cx="6356350" cy="654050"/>
          </a:xfrm>
        </p:spPr>
        <p:txBody>
          <a:bodyPr/>
          <a:lstStyle/>
          <a:p>
            <a:r>
              <a:rPr lang="en-US" altLang="en-US" sz="2400" dirty="0"/>
              <a:t>We Solve Manufacturing Problems</a:t>
            </a:r>
          </a:p>
        </p:txBody>
      </p:sp>
      <p:sp>
        <p:nvSpPr>
          <p:cNvPr id="2" name="Subtitle 2">
            <a:extLst>
              <a:ext uri="{FF2B5EF4-FFF2-40B4-BE49-F238E27FC236}">
                <a16:creationId xmlns:a16="http://schemas.microsoft.com/office/drawing/2014/main" id="{3BE75904-9F4B-0842-54D7-061466D2BB5D}"/>
              </a:ext>
            </a:extLst>
          </p:cNvPr>
          <p:cNvSpPr txBox="1">
            <a:spLocks noChangeArrowheads="1"/>
          </p:cNvSpPr>
          <p:nvPr/>
        </p:nvSpPr>
        <p:spPr bwMode="auto">
          <a:xfrm>
            <a:off x="750887" y="1652588"/>
            <a:ext cx="76422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800" b="1" i="0" u="sng" strike="noStrike" kern="1200" cap="none" spc="0" normalizeH="0" baseline="0" noProof="0" dirty="0">
                <a:ln>
                  <a:noFill/>
                </a:ln>
                <a:solidFill>
                  <a:prstClr val="black"/>
                </a:solidFill>
                <a:effectLst/>
                <a:uLnTx/>
                <a:uFillTx/>
                <a:latin typeface="Gotham Book" pitchFamily="2" charset="0"/>
                <a:ea typeface="+mn-ea"/>
                <a:cs typeface="Arial" panose="020B0604020202020204" pitchFamily="34" charset="0"/>
              </a:rPr>
              <a:t>Mission</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Gotham Book" pitchFamily="2" charset="0"/>
                <a:ea typeface="+mn-ea"/>
                <a:cs typeface="Arial" panose="020B0604020202020204" pitchFamily="34" charset="0"/>
              </a:rPr>
              <a:t>Solving Kentucky manufacturers problems through operational efficiencies, automation technologies, development of leaders, and igniting innovative growth. </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prstClr val="black"/>
              </a:solidFill>
              <a:effectLst/>
              <a:uLnTx/>
              <a:uFillTx/>
              <a:latin typeface="Gotham Book" pitchFamily="2" charset="0"/>
              <a:ea typeface="+mn-ea"/>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800" b="1" i="0" u="sng" strike="noStrike" kern="1200" cap="none" spc="0" normalizeH="0" baseline="0" noProof="0" dirty="0">
                <a:ln>
                  <a:noFill/>
                </a:ln>
                <a:solidFill>
                  <a:prstClr val="black"/>
                </a:solidFill>
                <a:effectLst/>
                <a:uLnTx/>
                <a:uFillTx/>
                <a:latin typeface="Gotham Book" pitchFamily="2" charset="0"/>
                <a:ea typeface="+mn-ea"/>
                <a:cs typeface="Arial" panose="020B0604020202020204" pitchFamily="34" charset="0"/>
              </a:rPr>
              <a:t>Vision</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Gotham Book" pitchFamily="2" charset="0"/>
                <a:ea typeface="+mn-ea"/>
                <a:cs typeface="Arial" panose="020B0604020202020204" pitchFamily="34" charset="0"/>
              </a:rPr>
              <a:t>Strengthen Kentucky manufacturers with world class, emboldened resources. </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prstClr val="black"/>
              </a:solidFill>
              <a:effectLst/>
              <a:uLnTx/>
              <a:uFillTx/>
              <a:latin typeface="Gotham Book" pitchFamily="2" charset="0"/>
              <a:ea typeface="+mn-ea"/>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9BB62-63F2-F1A4-3CD6-377881E39DD8}"/>
            </a:ext>
          </a:extLst>
        </p:cNvPr>
        <p:cNvGrpSpPr/>
        <p:nvPr/>
      </p:nvGrpSpPr>
      <p:grpSpPr>
        <a:xfrm>
          <a:off x="0" y="0"/>
          <a:ext cx="0" cy="0"/>
          <a:chOff x="0" y="0"/>
          <a:chExt cx="0" cy="0"/>
        </a:xfrm>
      </p:grpSpPr>
      <p:sp>
        <p:nvSpPr>
          <p:cNvPr id="96257" name="Title 1">
            <a:extLst>
              <a:ext uri="{FF2B5EF4-FFF2-40B4-BE49-F238E27FC236}">
                <a16:creationId xmlns:a16="http://schemas.microsoft.com/office/drawing/2014/main" id="{F2CF7836-C5C6-089F-1DAE-154EE9225074}"/>
              </a:ext>
            </a:extLst>
          </p:cNvPr>
          <p:cNvSpPr>
            <a:spLocks noGrp="1" noChangeArrowheads="1"/>
          </p:cNvSpPr>
          <p:nvPr>
            <p:ph type="ctrTitle"/>
          </p:nvPr>
        </p:nvSpPr>
        <p:spPr>
          <a:xfrm>
            <a:off x="244476" y="180976"/>
            <a:ext cx="6356350" cy="733425"/>
          </a:xfrm>
        </p:spPr>
        <p:txBody>
          <a:bodyPr/>
          <a:lstStyle/>
          <a:p>
            <a:r>
              <a:rPr lang="en-US" altLang="en-US" dirty="0"/>
              <a:t>KY-MEP Stakeholders</a:t>
            </a:r>
          </a:p>
        </p:txBody>
      </p:sp>
      <p:pic>
        <p:nvPicPr>
          <p:cNvPr id="2" name="Picture 1">
            <a:extLst>
              <a:ext uri="{FF2B5EF4-FFF2-40B4-BE49-F238E27FC236}">
                <a16:creationId xmlns:a16="http://schemas.microsoft.com/office/drawing/2014/main" id="{53F07081-CEA5-85E9-5D71-D933B079967F}"/>
              </a:ext>
            </a:extLst>
          </p:cNvPr>
          <p:cNvPicPr>
            <a:picLocks noChangeAspect="1"/>
          </p:cNvPicPr>
          <p:nvPr/>
        </p:nvPicPr>
        <p:blipFill>
          <a:blip r:embed="rId2"/>
          <a:stretch>
            <a:fillRect/>
          </a:stretch>
        </p:blipFill>
        <p:spPr>
          <a:xfrm>
            <a:off x="244476" y="1694787"/>
            <a:ext cx="2603361" cy="579515"/>
          </a:xfrm>
          <a:prstGeom prst="rect">
            <a:avLst/>
          </a:prstGeom>
        </p:spPr>
      </p:pic>
      <p:sp>
        <p:nvSpPr>
          <p:cNvPr id="5" name="Oval 4">
            <a:extLst>
              <a:ext uri="{FF2B5EF4-FFF2-40B4-BE49-F238E27FC236}">
                <a16:creationId xmlns:a16="http://schemas.microsoft.com/office/drawing/2014/main" id="{075F9C00-534A-9D54-5CCE-A599B795582A}"/>
              </a:ext>
            </a:extLst>
          </p:cNvPr>
          <p:cNvSpPr/>
          <p:nvPr/>
        </p:nvSpPr>
        <p:spPr>
          <a:xfrm>
            <a:off x="4324984" y="1729798"/>
            <a:ext cx="4032422" cy="4122481"/>
          </a:xfrm>
          <a:prstGeom prst="ellipse">
            <a:avLst/>
          </a:prstGeom>
          <a:solidFill>
            <a:srgbClr val="AD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A04207-1069-3C55-E300-0A1DAEDA4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261" y="1917637"/>
            <a:ext cx="4396663" cy="3595993"/>
          </a:xfrm>
          <a:prstGeom prst="rect">
            <a:avLst/>
          </a:prstGeom>
        </p:spPr>
      </p:pic>
      <p:pic>
        <p:nvPicPr>
          <p:cNvPr id="9" name="Picture 8">
            <a:extLst>
              <a:ext uri="{FF2B5EF4-FFF2-40B4-BE49-F238E27FC236}">
                <a16:creationId xmlns:a16="http://schemas.microsoft.com/office/drawing/2014/main" id="{CEB843DD-9525-0BCD-3CF8-BB4867CB6737}"/>
              </a:ext>
            </a:extLst>
          </p:cNvPr>
          <p:cNvPicPr>
            <a:picLocks noChangeAspect="1"/>
          </p:cNvPicPr>
          <p:nvPr/>
        </p:nvPicPr>
        <p:blipFill>
          <a:blip r:embed="rId4">
            <a:extLst>
              <a:ext uri="{28A0092B-C50C-407E-A947-70E740481C1C}">
                <a14:useLocalDpi xmlns:a14="http://schemas.microsoft.com/office/drawing/2010/main" val="0"/>
              </a:ext>
            </a:extLst>
          </a:blip>
          <a:srcRect t="33715" r="2378" b="39481"/>
          <a:stretch>
            <a:fillRect/>
          </a:stretch>
        </p:blipFill>
        <p:spPr>
          <a:xfrm>
            <a:off x="312278" y="3386781"/>
            <a:ext cx="2152735" cy="591065"/>
          </a:xfrm>
          <a:prstGeom prst="rect">
            <a:avLst/>
          </a:prstGeom>
        </p:spPr>
      </p:pic>
      <p:pic>
        <p:nvPicPr>
          <p:cNvPr id="11" name="Picture 10">
            <a:extLst>
              <a:ext uri="{FF2B5EF4-FFF2-40B4-BE49-F238E27FC236}">
                <a16:creationId xmlns:a16="http://schemas.microsoft.com/office/drawing/2014/main" id="{1ADB6C82-B006-A561-89BE-ACDB48A4E2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119" y="4894677"/>
            <a:ext cx="2298700" cy="952500"/>
          </a:xfrm>
          <a:prstGeom prst="rect">
            <a:avLst/>
          </a:prstGeom>
        </p:spPr>
      </p:pic>
      <p:cxnSp>
        <p:nvCxnSpPr>
          <p:cNvPr id="13" name="Straight Connector 12">
            <a:extLst>
              <a:ext uri="{FF2B5EF4-FFF2-40B4-BE49-F238E27FC236}">
                <a16:creationId xmlns:a16="http://schemas.microsoft.com/office/drawing/2014/main" id="{2704C3DA-B349-B59F-09AD-33B6B42E4924}"/>
              </a:ext>
            </a:extLst>
          </p:cNvPr>
          <p:cNvCxnSpPr>
            <a:cxnSpLocks/>
          </p:cNvCxnSpPr>
          <p:nvPr/>
        </p:nvCxnSpPr>
        <p:spPr>
          <a:xfrm flipV="1">
            <a:off x="2864313" y="4514335"/>
            <a:ext cx="1567207" cy="848497"/>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B974DC8-AC6C-0D01-0E73-A683641A9C31}"/>
              </a:ext>
            </a:extLst>
          </p:cNvPr>
          <p:cNvCxnSpPr>
            <a:cxnSpLocks/>
          </p:cNvCxnSpPr>
          <p:nvPr/>
        </p:nvCxnSpPr>
        <p:spPr>
          <a:xfrm>
            <a:off x="2831361" y="2339546"/>
            <a:ext cx="1682974" cy="551040"/>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864DD46-0820-D7E7-7FB2-F0A2A750D60C}"/>
              </a:ext>
            </a:extLst>
          </p:cNvPr>
          <p:cNvCxnSpPr>
            <a:cxnSpLocks/>
          </p:cNvCxnSpPr>
          <p:nvPr/>
        </p:nvCxnSpPr>
        <p:spPr>
          <a:xfrm>
            <a:off x="2769358" y="3736524"/>
            <a:ext cx="1555626"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305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D2D1D-BF21-8441-05F0-6DE65C4B0F90}"/>
              </a:ext>
            </a:extLst>
          </p:cNvPr>
          <p:cNvSpPr>
            <a:spLocks noGrp="1"/>
          </p:cNvSpPr>
          <p:nvPr>
            <p:ph type="ctrTitle"/>
          </p:nvPr>
        </p:nvSpPr>
        <p:spPr>
          <a:xfrm>
            <a:off x="244476" y="180976"/>
            <a:ext cx="6356350" cy="733425"/>
          </a:xfrm>
        </p:spPr>
        <p:txBody>
          <a:bodyPr>
            <a:normAutofit fontScale="90000"/>
          </a:bodyPr>
          <a:lstStyle/>
          <a:p>
            <a:pPr>
              <a:defRPr/>
            </a:pPr>
            <a:r>
              <a:rPr lang="en-US" dirty="0"/>
              <a:t>Regional Structure</a:t>
            </a:r>
            <a:br>
              <a:rPr lang="en-US" dirty="0"/>
            </a:br>
            <a:endParaRPr lang="en-US" dirty="0"/>
          </a:p>
        </p:txBody>
      </p:sp>
      <p:sp>
        <p:nvSpPr>
          <p:cNvPr id="3" name="Subtitle 2">
            <a:extLst>
              <a:ext uri="{FF2B5EF4-FFF2-40B4-BE49-F238E27FC236}">
                <a16:creationId xmlns:a16="http://schemas.microsoft.com/office/drawing/2014/main" id="{CAC82504-D230-7E2C-05B3-21FD8F2FC600}"/>
              </a:ext>
            </a:extLst>
          </p:cNvPr>
          <p:cNvSpPr>
            <a:spLocks noGrp="1"/>
          </p:cNvSpPr>
          <p:nvPr>
            <p:ph type="subTitle" idx="1"/>
          </p:nvPr>
        </p:nvSpPr>
        <p:spPr>
          <a:xfrm>
            <a:off x="244476" y="1371600"/>
            <a:ext cx="8664575" cy="1143000"/>
          </a:xfrm>
        </p:spPr>
        <p:txBody>
          <a:bodyPr/>
          <a:lstStyle/>
          <a:p>
            <a:pPr marL="285753" indent="-285753">
              <a:buFont typeface="Wingdings" pitchFamily="2" charset="2"/>
              <a:buChar char="ü"/>
              <a:defRPr/>
            </a:pPr>
            <a:r>
              <a:rPr lang="en-US" dirty="0"/>
              <a:t>Divided into 4 outreach regions</a:t>
            </a:r>
          </a:p>
          <a:p>
            <a:pPr marL="285753" indent="-285753">
              <a:buFont typeface="Wingdings" pitchFamily="2" charset="2"/>
              <a:buChar char="ü"/>
              <a:defRPr/>
            </a:pPr>
            <a:r>
              <a:rPr lang="en-US" dirty="0"/>
              <a:t>Each with Client Services Manager</a:t>
            </a:r>
          </a:p>
          <a:p>
            <a:pPr marL="285753" indent="-285753">
              <a:buFont typeface="Wingdings" pitchFamily="2" charset="2"/>
              <a:buChar char="ü"/>
              <a:defRPr/>
            </a:pPr>
            <a:r>
              <a:rPr lang="en-US" dirty="0"/>
              <a:t>Managed by Director of Client Services				</a:t>
            </a:r>
          </a:p>
          <a:p>
            <a:pPr marL="285753" indent="-285753">
              <a:buFont typeface="Wingdings" pitchFamily="2" charset="2"/>
              <a:buChar char="ü"/>
              <a:defRPr/>
            </a:pPr>
            <a:endParaRPr lang="en-US" dirty="0"/>
          </a:p>
        </p:txBody>
      </p:sp>
      <p:grpSp>
        <p:nvGrpSpPr>
          <p:cNvPr id="95235" name="Group 9">
            <a:extLst>
              <a:ext uri="{FF2B5EF4-FFF2-40B4-BE49-F238E27FC236}">
                <a16:creationId xmlns:a16="http://schemas.microsoft.com/office/drawing/2014/main" id="{71104A24-D385-675F-2EB3-79A4227C8253}"/>
              </a:ext>
            </a:extLst>
          </p:cNvPr>
          <p:cNvGrpSpPr>
            <a:grpSpLocks noChangeAspect="1"/>
          </p:cNvGrpSpPr>
          <p:nvPr/>
        </p:nvGrpSpPr>
        <p:grpSpPr bwMode="auto">
          <a:xfrm>
            <a:off x="792163" y="2514600"/>
            <a:ext cx="7772400" cy="3921125"/>
            <a:chOff x="5896917" y="2194691"/>
            <a:chExt cx="6115643" cy="3036417"/>
          </a:xfrm>
        </p:grpSpPr>
        <p:pic>
          <p:nvPicPr>
            <p:cNvPr id="11" name="Picture 10" descr="Map&#10;&#10;Description automatically generated">
              <a:extLst>
                <a:ext uri="{FF2B5EF4-FFF2-40B4-BE49-F238E27FC236}">
                  <a16:creationId xmlns:a16="http://schemas.microsoft.com/office/drawing/2014/main" id="{92E5A3F9-6001-4C7B-1B90-D925D255A7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96917" y="2194691"/>
              <a:ext cx="6115643" cy="3036417"/>
            </a:xfrm>
            <a:prstGeom prst="rect">
              <a:avLst/>
            </a:prstGeom>
            <a:effectLst>
              <a:outerShdw blurRad="281400" dist="136812" dir="3683930" sx="102039" sy="102039" algn="tl" rotWithShape="0">
                <a:prstClr val="black">
                  <a:alpha val="62976"/>
                </a:prstClr>
              </a:outerShdw>
            </a:effectLst>
          </p:spPr>
        </p:pic>
        <p:sp>
          <p:nvSpPr>
            <p:cNvPr id="12" name="TextBox 11">
              <a:extLst>
                <a:ext uri="{FF2B5EF4-FFF2-40B4-BE49-F238E27FC236}">
                  <a16:creationId xmlns:a16="http://schemas.microsoft.com/office/drawing/2014/main" id="{DE9F6249-A099-3559-B350-DEC6D39C784D}"/>
                </a:ext>
              </a:extLst>
            </p:cNvPr>
            <p:cNvSpPr txBox="1"/>
            <p:nvPr/>
          </p:nvSpPr>
          <p:spPr>
            <a:xfrm>
              <a:off x="9498170" y="2867964"/>
              <a:ext cx="1567188" cy="429002"/>
            </a:xfrm>
            <a:prstGeom prst="rect">
              <a:avLst/>
            </a:prstGeom>
            <a:noFill/>
            <a:ln w="12700" cap="flat">
              <a:noFill/>
              <a:miter lim="400000"/>
            </a:ln>
            <a:effectLst>
              <a:outerShdw blurRad="50800" dist="38100" dir="2700000" algn="tl" rotWithShape="0">
                <a:prstClr val="black">
                  <a:alpha val="40000"/>
                </a:prstClr>
              </a:outerShdw>
            </a:effectLst>
            <a:sp3d/>
          </p:spPr>
          <p:txBody>
            <a:bodyPr spcFirstLastPara="1" lIns="0" tIns="0" rIns="0" bIns="0" spcCol="38100">
              <a:spAutoFit/>
            </a:bodyPr>
            <a:lstStyle/>
            <a:p>
              <a:pPr algn="ctr" defTabSz="914420" eaLnBrk="1" fontAlgn="auto" hangingPunct="1">
                <a:spcBef>
                  <a:spcPts val="0"/>
                </a:spcBef>
                <a:spcAft>
                  <a:spcPts val="0"/>
                </a:spcAft>
                <a:defRPr/>
              </a:pPr>
              <a:r>
                <a:rPr lang="en-US" kern="0" dirty="0">
                  <a:solidFill>
                    <a:schemeClr val="bg1"/>
                  </a:solidFill>
                  <a:effectLst>
                    <a:outerShdw blurRad="50800" dist="38100" dir="2700000" algn="tl" rotWithShape="0">
                      <a:prstClr val="black">
                        <a:alpha val="40000"/>
                      </a:prstClr>
                    </a:outerShdw>
                  </a:effectLst>
                  <a:highlight>
                    <a:srgbClr val="AD0000"/>
                  </a:highlight>
                  <a:latin typeface="Gotham Book" pitchFamily="2" charset="0"/>
                  <a:cs typeface="Arial" panose="020B0604020202020204" pitchFamily="34" charset="0"/>
                </a:rPr>
                <a:t>Northern KY Region</a:t>
              </a:r>
            </a:p>
          </p:txBody>
        </p:sp>
        <p:sp>
          <p:nvSpPr>
            <p:cNvPr id="13" name="TextBox 12">
              <a:extLst>
                <a:ext uri="{FF2B5EF4-FFF2-40B4-BE49-F238E27FC236}">
                  <a16:creationId xmlns:a16="http://schemas.microsoft.com/office/drawing/2014/main" id="{204A3621-D058-16F9-A1C4-BFC5609455C2}"/>
                </a:ext>
              </a:extLst>
            </p:cNvPr>
            <p:cNvSpPr txBox="1"/>
            <p:nvPr/>
          </p:nvSpPr>
          <p:spPr>
            <a:xfrm>
              <a:off x="6510433" y="4435622"/>
              <a:ext cx="1863243" cy="405168"/>
            </a:xfrm>
            <a:prstGeom prst="rect">
              <a:avLst/>
            </a:prstGeom>
            <a:noFill/>
            <a:ln w="12700" cap="flat">
              <a:noFill/>
              <a:miter lim="400000"/>
            </a:ln>
            <a:effectLst>
              <a:outerShdw blurRad="50800" dist="38100" dir="2700000" algn="tl" rotWithShape="0">
                <a:prstClr val="black">
                  <a:alpha val="40000"/>
                </a:prstClr>
              </a:outerShdw>
            </a:effectLst>
            <a:sp3d/>
          </p:spPr>
          <p:txBody>
            <a:bodyPr spcFirstLastPara="1" lIns="0" tIns="0" rIns="0" bIns="0" spcCol="38100">
              <a:spAutoFit/>
            </a:bodyPr>
            <a:lstStyle/>
            <a:p>
              <a:pPr algn="ctr" defTabSz="914420" eaLnBrk="1" fontAlgn="auto" hangingPunct="1">
                <a:spcBef>
                  <a:spcPts val="0"/>
                </a:spcBef>
                <a:spcAft>
                  <a:spcPts val="0"/>
                </a:spcAft>
                <a:defRPr/>
              </a:pPr>
              <a:r>
                <a:rPr lang="en-US" sz="1600" kern="0" dirty="0">
                  <a:solidFill>
                    <a:schemeClr val="bg1"/>
                  </a:solidFill>
                  <a:effectLst>
                    <a:outerShdw blurRad="50800" dist="38100" dir="2700000" algn="tl" rotWithShape="0">
                      <a:prstClr val="black">
                        <a:alpha val="40000"/>
                      </a:prstClr>
                    </a:outerShdw>
                  </a:effectLst>
                  <a:highlight>
                    <a:srgbClr val="AD0000"/>
                  </a:highlight>
                  <a:latin typeface="Gotham Book" pitchFamily="2" charset="0"/>
                  <a:cs typeface="Arial" panose="020B0604020202020204" pitchFamily="34" charset="0"/>
                </a:rPr>
                <a:t>Western KY Region</a:t>
              </a:r>
              <a:endParaRPr lang="en-US" sz="1000" kern="0" dirty="0">
                <a:solidFill>
                  <a:schemeClr val="bg1"/>
                </a:solidFill>
                <a:effectLst>
                  <a:outerShdw blurRad="50800" dist="38100" dir="2700000" algn="tl" rotWithShape="0">
                    <a:prstClr val="black">
                      <a:alpha val="40000"/>
                    </a:prstClr>
                  </a:outerShdw>
                </a:effectLst>
                <a:highlight>
                  <a:srgbClr val="808080"/>
                </a:highlight>
                <a:latin typeface="Gotham Book" pitchFamily="2" charset="0"/>
                <a:cs typeface="Arial" panose="020B0604020202020204" pitchFamily="34" charset="0"/>
              </a:endParaRPr>
            </a:p>
            <a:p>
              <a:pPr algn="ctr" defTabSz="914420" eaLnBrk="1" fontAlgn="auto" hangingPunct="1">
                <a:spcBef>
                  <a:spcPts val="0"/>
                </a:spcBef>
                <a:spcAft>
                  <a:spcPts val="0"/>
                </a:spcAft>
                <a:defRPr/>
              </a:pPr>
              <a:endParaRPr lang="en-US" kern="0" dirty="0">
                <a:solidFill>
                  <a:schemeClr val="bg1"/>
                </a:solidFill>
                <a:effectLst>
                  <a:outerShdw blurRad="50800" dist="38100" dir="2700000" algn="tl" rotWithShape="0">
                    <a:prstClr val="black">
                      <a:alpha val="40000"/>
                    </a:prstClr>
                  </a:outerShdw>
                </a:effectLst>
                <a:highlight>
                  <a:srgbClr val="AD0000"/>
                </a:highlight>
                <a:latin typeface="Gotham Book" pitchFamily="2" charset="0"/>
                <a:cs typeface="Arial" panose="020B0604020202020204" pitchFamily="34" charset="0"/>
              </a:endParaRPr>
            </a:p>
          </p:txBody>
        </p:sp>
        <p:sp>
          <p:nvSpPr>
            <p:cNvPr id="14" name="TextBox 13">
              <a:extLst>
                <a:ext uri="{FF2B5EF4-FFF2-40B4-BE49-F238E27FC236}">
                  <a16:creationId xmlns:a16="http://schemas.microsoft.com/office/drawing/2014/main" id="{1997CA63-5FA6-C1A8-D50F-F8BB112AD98B}"/>
                </a:ext>
              </a:extLst>
            </p:cNvPr>
            <p:cNvSpPr txBox="1"/>
            <p:nvPr/>
          </p:nvSpPr>
          <p:spPr>
            <a:xfrm>
              <a:off x="9931383" y="4115650"/>
              <a:ext cx="1567188" cy="190667"/>
            </a:xfrm>
            <a:prstGeom prst="rect">
              <a:avLst/>
            </a:prstGeom>
            <a:noFill/>
            <a:ln w="12700" cap="flat">
              <a:noFill/>
              <a:miter lim="400000"/>
            </a:ln>
            <a:effectLst>
              <a:outerShdw blurRad="50800" dist="38100" dir="2700000" algn="tl" rotWithShape="0">
                <a:prstClr val="black">
                  <a:alpha val="40000"/>
                </a:prstClr>
              </a:outerShdw>
            </a:effectLst>
            <a:sp3d/>
          </p:spPr>
          <p:txBody>
            <a:bodyPr spcFirstLastPara="1" lIns="0" tIns="0" rIns="0" bIns="0" spcCol="38100" anchor="t">
              <a:spAutoFit/>
            </a:bodyPr>
            <a:lstStyle/>
            <a:p>
              <a:pPr algn="ctr" defTabSz="914420" eaLnBrk="1" fontAlgn="auto" hangingPunct="1">
                <a:spcBef>
                  <a:spcPts val="0"/>
                </a:spcBef>
                <a:spcAft>
                  <a:spcPts val="0"/>
                </a:spcAft>
                <a:defRPr/>
              </a:pPr>
              <a:r>
                <a:rPr lang="en-US" sz="1600" kern="0" dirty="0">
                  <a:solidFill>
                    <a:schemeClr val="bg1"/>
                  </a:solidFill>
                  <a:effectLst>
                    <a:outerShdw blurRad="50800" dist="38100" dir="2700000" algn="tl" rotWithShape="0">
                      <a:prstClr val="black">
                        <a:alpha val="40000"/>
                      </a:prstClr>
                    </a:outerShdw>
                  </a:effectLst>
                  <a:highlight>
                    <a:srgbClr val="AD0000"/>
                  </a:highlight>
                  <a:latin typeface="Gotham Book"/>
                  <a:cs typeface="Arial"/>
                </a:rPr>
                <a:t>Eastern KY Region</a:t>
              </a:r>
              <a:endParaRPr lang="en-US" sz="1600" kern="0" dirty="0">
                <a:solidFill>
                  <a:schemeClr val="bg1"/>
                </a:solidFill>
                <a:effectLst>
                  <a:outerShdw blurRad="50800" dist="38100" dir="2700000" algn="tl" rotWithShape="0">
                    <a:prstClr val="black">
                      <a:alpha val="40000"/>
                    </a:prstClr>
                  </a:outerShdw>
                </a:effectLst>
                <a:latin typeface="Gotham Book"/>
                <a:cs typeface="Arial"/>
              </a:endParaRPr>
            </a:p>
          </p:txBody>
        </p:sp>
        <p:sp>
          <p:nvSpPr>
            <p:cNvPr id="15" name="TextBox 14">
              <a:extLst>
                <a:ext uri="{FF2B5EF4-FFF2-40B4-BE49-F238E27FC236}">
                  <a16:creationId xmlns:a16="http://schemas.microsoft.com/office/drawing/2014/main" id="{32C983F7-D8B8-8601-B78F-3273860ABAAF}"/>
                </a:ext>
              </a:extLst>
            </p:cNvPr>
            <p:cNvSpPr txBox="1"/>
            <p:nvPr/>
          </p:nvSpPr>
          <p:spPr>
            <a:xfrm>
              <a:off x="8247344" y="3616302"/>
              <a:ext cx="1414788" cy="429002"/>
            </a:xfrm>
            <a:prstGeom prst="rect">
              <a:avLst/>
            </a:prstGeom>
            <a:noFill/>
            <a:ln w="12700" cap="flat">
              <a:noFill/>
              <a:miter lim="400000"/>
            </a:ln>
            <a:effectLst>
              <a:outerShdw blurRad="50800" dist="38100" dir="2700000" algn="tl" rotWithShape="0">
                <a:prstClr val="black">
                  <a:alpha val="40000"/>
                </a:prstClr>
              </a:outerShdw>
            </a:effectLst>
            <a:sp3d/>
          </p:spPr>
          <p:txBody>
            <a:bodyPr spcFirstLastPara="1" lIns="0" tIns="0" rIns="0" bIns="0" spcCol="38100">
              <a:spAutoFit/>
            </a:bodyPr>
            <a:lstStyle/>
            <a:p>
              <a:pPr algn="ctr" defTabSz="914420" eaLnBrk="1" fontAlgn="auto" hangingPunct="1">
                <a:spcBef>
                  <a:spcPts val="0"/>
                </a:spcBef>
                <a:spcAft>
                  <a:spcPts val="0"/>
                </a:spcAft>
                <a:defRPr/>
              </a:pPr>
              <a:r>
                <a:rPr lang="en-US" kern="0" dirty="0">
                  <a:solidFill>
                    <a:schemeClr val="bg1"/>
                  </a:solidFill>
                  <a:effectLst>
                    <a:outerShdw blurRad="50800" dist="38100" dir="2700000" algn="tl" rotWithShape="0">
                      <a:prstClr val="black">
                        <a:alpha val="40000"/>
                      </a:prstClr>
                    </a:outerShdw>
                  </a:effectLst>
                  <a:highlight>
                    <a:srgbClr val="AD0000"/>
                  </a:highlight>
                  <a:latin typeface="Gotham Book" pitchFamily="2" charset="0"/>
                  <a:cs typeface="Arial" panose="020B0604020202020204" pitchFamily="34" charset="0"/>
                </a:rPr>
                <a:t>Central KY Region</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CE1E5365-728D-5E4F-966D-50CB3DFAA2D6}"/>
              </a:ext>
            </a:extLst>
          </p:cNvPr>
          <p:cNvSpPr>
            <a:spLocks noGrp="1" noChangeArrowheads="1"/>
          </p:cNvSpPr>
          <p:nvPr>
            <p:ph type="ctrTitle"/>
          </p:nvPr>
        </p:nvSpPr>
        <p:spPr>
          <a:xfrm>
            <a:off x="244476" y="260350"/>
            <a:ext cx="6356350" cy="654050"/>
          </a:xfrm>
        </p:spPr>
        <p:txBody>
          <a:bodyPr/>
          <a:lstStyle/>
          <a:p>
            <a:r>
              <a:rPr lang="en-US" altLang="en-US" sz="2400" dirty="0"/>
              <a:t>We Solve Manufacturing Problems</a:t>
            </a:r>
          </a:p>
        </p:txBody>
      </p:sp>
      <p:sp>
        <p:nvSpPr>
          <p:cNvPr id="6" name="Rectangle 5">
            <a:extLst>
              <a:ext uri="{FF2B5EF4-FFF2-40B4-BE49-F238E27FC236}">
                <a16:creationId xmlns:a16="http://schemas.microsoft.com/office/drawing/2014/main" id="{2C540776-BBB9-C4B2-59F9-26E982628B9E}"/>
              </a:ext>
            </a:extLst>
          </p:cNvPr>
          <p:cNvSpPr/>
          <p:nvPr/>
        </p:nvSpPr>
        <p:spPr>
          <a:xfrm>
            <a:off x="366280" y="1205345"/>
            <a:ext cx="3301202" cy="2347373"/>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bg1"/>
                </a:solidFill>
                <a:effectLst>
                  <a:outerShdw blurRad="50800" dist="38100" dir="2700000" algn="tl" rotWithShape="0">
                    <a:prstClr val="black">
                      <a:alpha val="40000"/>
                    </a:prstClr>
                  </a:outerShdw>
                </a:effectLst>
                <a:highlight>
                  <a:srgbClr val="AD0000"/>
                </a:highlight>
                <a:latin typeface="Gotham Bold" pitchFamily="2" charset="0"/>
              </a:rPr>
              <a:t>LEADERSHIP AND CULTURE </a:t>
            </a:r>
          </a:p>
        </p:txBody>
      </p:sp>
      <p:sp>
        <p:nvSpPr>
          <p:cNvPr id="7" name="Rectangle 6">
            <a:extLst>
              <a:ext uri="{FF2B5EF4-FFF2-40B4-BE49-F238E27FC236}">
                <a16:creationId xmlns:a16="http://schemas.microsoft.com/office/drawing/2014/main" id="{E8B65C13-8501-C836-C288-5DD62A70CC7B}"/>
              </a:ext>
            </a:extLst>
          </p:cNvPr>
          <p:cNvSpPr/>
          <p:nvPr/>
        </p:nvSpPr>
        <p:spPr>
          <a:xfrm>
            <a:off x="5476518" y="1205345"/>
            <a:ext cx="3301202" cy="234737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bg1"/>
                </a:solidFill>
                <a:effectLst>
                  <a:outerShdw blurRad="50800" dist="38100" dir="2700000" algn="tl" rotWithShape="0">
                    <a:prstClr val="black">
                      <a:alpha val="40000"/>
                    </a:prstClr>
                  </a:outerShdw>
                </a:effectLst>
                <a:highlight>
                  <a:srgbClr val="AD0000"/>
                </a:highlight>
                <a:latin typeface="Gotham Bold" pitchFamily="2" charset="0"/>
              </a:rPr>
              <a:t>GROWTH AND INNOVATION </a:t>
            </a:r>
          </a:p>
        </p:txBody>
      </p:sp>
      <p:sp>
        <p:nvSpPr>
          <p:cNvPr id="13" name="Rectangle 12">
            <a:extLst>
              <a:ext uri="{FF2B5EF4-FFF2-40B4-BE49-F238E27FC236}">
                <a16:creationId xmlns:a16="http://schemas.microsoft.com/office/drawing/2014/main" id="{2DFBD866-0C0B-205C-2E3E-1B3F24B2CBF9}"/>
              </a:ext>
            </a:extLst>
          </p:cNvPr>
          <p:cNvSpPr/>
          <p:nvPr/>
        </p:nvSpPr>
        <p:spPr>
          <a:xfrm>
            <a:off x="366280" y="3980692"/>
            <a:ext cx="3301202" cy="234737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bg1"/>
                </a:solidFill>
                <a:effectLst>
                  <a:outerShdw blurRad="50800" dist="38100" dir="2700000" algn="tl" rotWithShape="0">
                    <a:prstClr val="black">
                      <a:alpha val="40000"/>
                    </a:prstClr>
                  </a:outerShdw>
                </a:effectLst>
                <a:highlight>
                  <a:srgbClr val="AD0000"/>
                </a:highlight>
                <a:latin typeface="Gotham Bold" pitchFamily="2" charset="0"/>
              </a:rPr>
              <a:t>OPERATIONS AND EFFICIENCY</a:t>
            </a:r>
          </a:p>
        </p:txBody>
      </p:sp>
      <p:sp>
        <p:nvSpPr>
          <p:cNvPr id="14" name="Rectangle 13">
            <a:extLst>
              <a:ext uri="{FF2B5EF4-FFF2-40B4-BE49-F238E27FC236}">
                <a16:creationId xmlns:a16="http://schemas.microsoft.com/office/drawing/2014/main" id="{DCFF8D3A-B07A-1110-63A6-DF43A0AEF4F6}"/>
              </a:ext>
            </a:extLst>
          </p:cNvPr>
          <p:cNvSpPr/>
          <p:nvPr/>
        </p:nvSpPr>
        <p:spPr>
          <a:xfrm>
            <a:off x="5476518" y="3980692"/>
            <a:ext cx="3301202" cy="2347373"/>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solidFill>
              <a:srgbClr val="AD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bg1"/>
                </a:solidFill>
                <a:effectLst>
                  <a:outerShdw blurRad="50800" dist="38100" dir="2700000" algn="tl" rotWithShape="0">
                    <a:prstClr val="black">
                      <a:alpha val="40000"/>
                    </a:prstClr>
                  </a:outerShdw>
                </a:effectLst>
                <a:highlight>
                  <a:srgbClr val="AD0000"/>
                </a:highlight>
                <a:latin typeface="Gotham Bold" pitchFamily="2" charset="0"/>
              </a:rPr>
              <a:t>AUTOMATION TECHNOLOGIES</a:t>
            </a:r>
          </a:p>
        </p:txBody>
      </p:sp>
      <p:pic>
        <p:nvPicPr>
          <p:cNvPr id="10" name="Picture 9" descr="A qr code with a few black squares&#10;&#10;AI-generated content may be incorrect.">
            <a:extLst>
              <a:ext uri="{FF2B5EF4-FFF2-40B4-BE49-F238E27FC236}">
                <a16:creationId xmlns:a16="http://schemas.microsoft.com/office/drawing/2014/main" id="{BAFBFAB2-A26B-2665-3A6C-455B05F92F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1923" y="2955988"/>
            <a:ext cx="1600154" cy="160015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534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BDBEBE-95BA-1DCA-9478-9171A538147B}"/>
              </a:ext>
            </a:extLst>
          </p:cNvPr>
          <p:cNvSpPr txBox="1"/>
          <p:nvPr/>
        </p:nvSpPr>
        <p:spPr>
          <a:xfrm>
            <a:off x="1759945" y="2551094"/>
            <a:ext cx="0" cy="0"/>
          </a:xfrm>
          <a:prstGeom prst="rect">
            <a:avLst/>
          </a:prstGeom>
        </p:spPr>
        <p:txBody>
          <a:bodyPr vert="horz" wrap="none" lIns="91424" tIns="45712" rIns="91424" bIns="45712" rtlCol="0">
            <a:noAutofit/>
          </a:bodyPr>
          <a:lstStyle/>
          <a:p>
            <a:pPr algn="ctr" defTabSz="914240" eaLnBrk="1" fontAlgn="auto" hangingPunct="1">
              <a:lnSpc>
                <a:spcPct val="90000"/>
              </a:lnSpc>
              <a:spcBef>
                <a:spcPts val="1200"/>
              </a:spcBef>
              <a:spcAft>
                <a:spcPts val="0"/>
              </a:spcAft>
              <a:buClr>
                <a:srgbClr val="BCB49E"/>
              </a:buClr>
              <a:buSzPct val="90000"/>
            </a:pPr>
            <a:endParaRPr lang="en-US" sz="2100" cap="all" dirty="0">
              <a:solidFill>
                <a:sysClr val="window" lastClr="FFFFFF"/>
              </a:solidFill>
              <a:latin typeface="Gotham Office" panose="02000000000000000000" pitchFamily="2" charset="0"/>
              <a:cs typeface="Arial" panose="020B0604020202020204" pitchFamily="34" charset="0"/>
            </a:endParaRPr>
          </a:p>
        </p:txBody>
      </p:sp>
    </p:spTree>
    <p:extLst>
      <p:ext uri="{BB962C8B-B14F-4D97-AF65-F5344CB8AC3E}">
        <p14:creationId xmlns:p14="http://schemas.microsoft.com/office/powerpoint/2010/main" val="410829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004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863738"/>
      </p:ext>
    </p:extLst>
  </p:cSld>
  <p:clrMapOvr>
    <a:masterClrMapping/>
  </p:clrMapOvr>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anchor="t" anchorCtr="0"/>
      <a:lstStyle>
        <a:defPPr algn="l" fontAlgn="auto">
          <a:spcAft>
            <a:spcPts val="0"/>
          </a:spcAft>
          <a:defRPr sz="4800"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refilled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121899" tIns="60949" rIns="121899" bIns="60949" rtlCol="0">
        <a:noAutofit/>
      </a:bodyPr>
      <a:lstStyle>
        <a:defPPr marL="0" marR="0" indent="0" algn="ctr" defTabSz="1218987" rtl="0" eaLnBrk="1" fontAlgn="auto" latinLnBrk="0" hangingPunct="1">
          <a:lnSpc>
            <a:spcPct val="90000"/>
          </a:lnSpc>
          <a:spcBef>
            <a:spcPts val="1600"/>
          </a:spcBef>
          <a:spcAft>
            <a:spcPts val="0"/>
          </a:spcAft>
          <a:buClr>
            <a:srgbClr val="BCB49E"/>
          </a:buClr>
          <a:buSzPct val="90000"/>
          <a:buFontTx/>
          <a:buNone/>
          <a:tabLst/>
          <a:defRPr kumimoji="0" sz="2800" b="1" i="0" u="none" strike="noStrike" kern="1200" cap="all" spc="0" normalizeH="0" baseline="0" noProof="0" dirty="0">
            <a:ln>
              <a:noFill/>
            </a:ln>
            <a:solidFill>
              <a:sysClr val="window" lastClr="FFFFFF"/>
            </a:solidFill>
            <a:effectLst/>
            <a:uLnTx/>
            <a:uFillTx/>
            <a:latin typeface="Gotham Office" panose="02000000000000000000" pitchFamily="2" charset="0"/>
            <a:ea typeface="+mn-ea"/>
            <a:cs typeface="Arial" panose="020B0604020202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15828</TotalTime>
  <Words>720</Words>
  <Application>Microsoft Office PowerPoint</Application>
  <PresentationFormat>Letter Paper (8.5x11 in)</PresentationFormat>
  <Paragraphs>102</Paragraphs>
  <Slides>18</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Arial</vt:lpstr>
      <vt:lpstr>Calibri</vt:lpstr>
      <vt:lpstr>Gotham Bold</vt:lpstr>
      <vt:lpstr>Gotham Book</vt:lpstr>
      <vt:lpstr>Gotham Office</vt:lpstr>
      <vt:lpstr>Trebuchet MS</vt:lpstr>
      <vt:lpstr>Wingdings</vt:lpstr>
      <vt:lpstr>Wingdings 3</vt:lpstr>
      <vt:lpstr>Facet</vt:lpstr>
      <vt:lpstr>Custom Design</vt:lpstr>
      <vt:lpstr>Prefilled Slides</vt:lpstr>
      <vt:lpstr>PowerPoint Presentation</vt:lpstr>
      <vt:lpstr>We Solve Manufacturing Problems</vt:lpstr>
      <vt:lpstr>KY-MEP Stakeholders</vt:lpstr>
      <vt:lpstr>Regional Structure </vt:lpstr>
      <vt:lpstr>We Solve Manufacturing Problems</vt:lpstr>
      <vt:lpstr>PowerPoint Presentation</vt:lpstr>
      <vt:lpstr>PowerPoint Presentation</vt:lpstr>
      <vt:lpstr>PowerPoint Presentation</vt:lpstr>
      <vt:lpstr>PowerPoint Presentation</vt:lpstr>
      <vt:lpstr>5-Year Heat Map of KY-MEP Clients</vt:lpstr>
      <vt:lpstr>PowerPoint Presentation</vt:lpstr>
      <vt:lpstr>Manufacturing Expos  in partnership with KY Cabinet for Economic Development</vt:lpstr>
      <vt:lpstr>Quotes from expo participants</vt:lpstr>
      <vt:lpstr>Created a Statewide Supply Chain Database in partnership with KY Cabinet for Economic Development</vt:lpstr>
      <vt:lpstr>Catalyst Equipment Match (CEM) </vt:lpstr>
      <vt:lpstr>Catalyst Equipment Match (CEM) </vt:lpstr>
      <vt:lpstr>Catalyst Equipment Match (CEM) Success Stories </vt:lpstr>
      <vt:lpstr>Direct impacts from state appropriation</vt:lpstr>
    </vt:vector>
  </TitlesOfParts>
  <Company>TechSolve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TechSolve</dc:title>
  <dc:creator>Jennifer McClure</dc:creator>
  <cp:lastModifiedBy>Broughton, Scott</cp:lastModifiedBy>
  <cp:revision>421</cp:revision>
  <cp:lastPrinted>2025-07-31T20:58:30Z</cp:lastPrinted>
  <dcterms:created xsi:type="dcterms:W3CDTF">2002-07-10T14:22:57Z</dcterms:created>
  <dcterms:modified xsi:type="dcterms:W3CDTF">2025-11-12T17:13:45Z</dcterms:modified>
</cp:coreProperties>
</file>