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65" r:id="rId5"/>
    <p:sldId id="258" r:id="rId6"/>
    <p:sldId id="259" r:id="rId7"/>
    <p:sldId id="260" r:id="rId8"/>
    <p:sldId id="261" r:id="rId9"/>
    <p:sldId id="264" r:id="rId10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AFFFF-1F86-4CE6-B05B-7F7971D273C9}" v="7" dt="2025-06-16T14:44:12.5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1212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2222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212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2222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212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8420" y="0"/>
            <a:ext cx="6665563" cy="51435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2478405" cy="1354455"/>
          </a:xfrm>
          <a:custGeom>
            <a:avLst/>
            <a:gdLst/>
            <a:ahLst/>
            <a:cxnLst/>
            <a:rect l="l" t="t" r="r" b="b"/>
            <a:pathLst>
              <a:path w="2478405" h="1354455">
                <a:moveTo>
                  <a:pt x="2478295" y="1353897"/>
                </a:moveTo>
                <a:lnTo>
                  <a:pt x="0" y="1353897"/>
                </a:lnTo>
                <a:lnTo>
                  <a:pt x="0" y="0"/>
                </a:lnTo>
                <a:lnTo>
                  <a:pt x="2478295" y="0"/>
                </a:lnTo>
                <a:lnTo>
                  <a:pt x="2478295" y="1353897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299" y="2537319"/>
            <a:ext cx="1591672" cy="3154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749" y="3101793"/>
            <a:ext cx="1776597" cy="3015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239" y="3737942"/>
            <a:ext cx="1891796" cy="27574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8949" y="4313441"/>
            <a:ext cx="1800396" cy="2875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2" y="0"/>
            <a:ext cx="782448" cy="1359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1212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49" y="0"/>
            <a:ext cx="6679551" cy="5138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4150" y="309777"/>
            <a:ext cx="1699199" cy="32667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375" y="906088"/>
            <a:ext cx="4172269" cy="291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1212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375" y="1252036"/>
            <a:ext cx="6696709" cy="2974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22222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1.jpg"/><Relationship Id="rId7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EA6FF8D-3F65-23BC-7608-E9868BF4F8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99" y="209550"/>
            <a:ext cx="9067800" cy="11695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n-US" sz="2500" dirty="0">
                <a:solidFill>
                  <a:srgbClr val="000000"/>
                </a:solidFill>
              </a:rPr>
              <a:t>LARGE </a:t>
            </a:r>
            <a:r>
              <a:rPr sz="2500" dirty="0">
                <a:solidFill>
                  <a:srgbClr val="000000"/>
                </a:solidFill>
              </a:rPr>
              <a:t>FESTIVAL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IMPACT</a:t>
            </a:r>
            <a:r>
              <a:rPr lang="en-US" sz="2500" spc="-10" dirty="0">
                <a:solidFill>
                  <a:srgbClr val="000000"/>
                </a:solidFill>
              </a:rPr>
              <a:t> IN THE COMMONWEALTH AND THE </a:t>
            </a:r>
            <a:br>
              <a:rPr lang="en-US" sz="2500" spc="-10" dirty="0">
                <a:solidFill>
                  <a:srgbClr val="000000"/>
                </a:solidFill>
              </a:rPr>
            </a:br>
            <a:r>
              <a:rPr lang="en-US" sz="2500" spc="-10" dirty="0">
                <a:solidFill>
                  <a:srgbClr val="000000"/>
                </a:solidFill>
              </a:rPr>
              <a:t>AMERICA’S RIVER ROOTS EVENT IN NKY</a:t>
            </a:r>
            <a:endParaRPr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0D5EA-599D-B121-9097-7A9F94E1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90929"/>
            <a:ext cx="2591018" cy="2305221"/>
          </a:xfrm>
          <a:prstGeom prst="rect">
            <a:avLst/>
          </a:prstGeom>
        </p:spPr>
      </p:pic>
      <p:pic>
        <p:nvPicPr>
          <p:cNvPr id="6" name="object 10">
            <a:extLst>
              <a:ext uri="{FF2B5EF4-FFF2-40B4-BE49-F238E27FC236}">
                <a16:creationId xmlns:a16="http://schemas.microsoft.com/office/drawing/2014/main" id="{DA0D1B37-30B9-A550-2993-95FA848F5A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92746"/>
            <a:ext cx="9143998" cy="7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52498"/>
            <a:ext cx="32873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dirty="0">
                <a:solidFill>
                  <a:srgbClr val="000000"/>
                </a:solidFill>
              </a:rPr>
              <a:t>FESTIVAL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10" dirty="0">
                <a:solidFill>
                  <a:srgbClr val="000000"/>
                </a:solidFill>
              </a:rPr>
              <a:t>IMPACT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409425" y="769875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574" y="0"/>
                </a:lnTo>
              </a:path>
            </a:pathLst>
          </a:custGeom>
          <a:ln w="12150">
            <a:solidFill>
              <a:srgbClr val="009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200" y="872715"/>
            <a:ext cx="2810510" cy="1867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100" spc="60" dirty="0">
                <a:latin typeface="Book Antiqua"/>
                <a:cs typeface="Book Antiqua"/>
              </a:rPr>
              <a:t>Expecting</a:t>
            </a:r>
            <a:r>
              <a:rPr sz="1100" spc="90" dirty="0">
                <a:latin typeface="Book Antiqua"/>
                <a:cs typeface="Book Antiqua"/>
              </a:rPr>
              <a:t> </a:t>
            </a:r>
            <a:r>
              <a:rPr sz="1100" dirty="0">
                <a:latin typeface="Book Antiqua"/>
                <a:cs typeface="Book Antiqua"/>
              </a:rPr>
              <a:t>over</a:t>
            </a:r>
            <a:r>
              <a:rPr sz="1100" spc="75" dirty="0">
                <a:latin typeface="Book Antiqua"/>
                <a:cs typeface="Book Antiqua"/>
              </a:rPr>
              <a:t> </a:t>
            </a:r>
            <a:r>
              <a:rPr sz="1100" b="1" dirty="0">
                <a:latin typeface="Book Antiqua"/>
                <a:cs typeface="Book Antiqua"/>
              </a:rPr>
              <a:t>1</a:t>
            </a:r>
            <a:r>
              <a:rPr sz="1100" b="1" spc="95" dirty="0">
                <a:latin typeface="Book Antiqua"/>
                <a:cs typeface="Book Antiqua"/>
              </a:rPr>
              <a:t> </a:t>
            </a:r>
            <a:r>
              <a:rPr sz="1100" b="1" dirty="0">
                <a:latin typeface="Book Antiqua"/>
                <a:cs typeface="Book Antiqua"/>
              </a:rPr>
              <a:t>million</a:t>
            </a:r>
            <a:r>
              <a:rPr sz="1100" b="1" spc="90" dirty="0">
                <a:latin typeface="Book Antiqua"/>
                <a:cs typeface="Book Antiqua"/>
              </a:rPr>
              <a:t> </a:t>
            </a:r>
            <a:r>
              <a:rPr sz="1100" b="1" spc="65" dirty="0">
                <a:latin typeface="Book Antiqua"/>
                <a:cs typeface="Book Antiqua"/>
              </a:rPr>
              <a:t>attendees,</a:t>
            </a:r>
            <a:r>
              <a:rPr sz="1100" b="1" spc="90" dirty="0">
                <a:latin typeface="Book Antiqua"/>
                <a:cs typeface="Book Antiqua"/>
              </a:rPr>
              <a:t> </a:t>
            </a:r>
            <a:r>
              <a:rPr sz="1100" b="1" spc="120" dirty="0">
                <a:latin typeface="Book Antiqua"/>
                <a:cs typeface="Book Antiqua"/>
              </a:rPr>
              <a:t>30% </a:t>
            </a:r>
            <a:r>
              <a:rPr sz="1100" b="1" spc="70" dirty="0">
                <a:latin typeface="Book Antiqua"/>
                <a:cs typeface="Book Antiqua"/>
              </a:rPr>
              <a:t>coming</a:t>
            </a:r>
            <a:r>
              <a:rPr sz="1100" b="1" spc="35" dirty="0">
                <a:latin typeface="Book Antiqua"/>
                <a:cs typeface="Book Antiqua"/>
              </a:rPr>
              <a:t> </a:t>
            </a:r>
            <a:r>
              <a:rPr sz="1100" b="1" spc="75" dirty="0">
                <a:latin typeface="Book Antiqua"/>
                <a:cs typeface="Book Antiqua"/>
              </a:rPr>
              <a:t>from</a:t>
            </a:r>
            <a:r>
              <a:rPr sz="1100" b="1" spc="40" dirty="0">
                <a:latin typeface="Book Antiqua"/>
                <a:cs typeface="Book Antiqua"/>
              </a:rPr>
              <a:t> </a:t>
            </a:r>
            <a:r>
              <a:rPr sz="1100" b="1" spc="20" dirty="0">
                <a:latin typeface="Book Antiqua"/>
                <a:cs typeface="Book Antiqua"/>
              </a:rPr>
              <a:t>outside</a:t>
            </a:r>
            <a:r>
              <a:rPr sz="1100" b="1" spc="40" dirty="0">
                <a:latin typeface="Book Antiqua"/>
                <a:cs typeface="Book Antiqua"/>
              </a:rPr>
              <a:t> </a:t>
            </a:r>
            <a:r>
              <a:rPr sz="1100" b="1" spc="60" dirty="0">
                <a:latin typeface="Book Antiqua"/>
                <a:cs typeface="Book Antiqua"/>
              </a:rPr>
              <a:t>the</a:t>
            </a:r>
            <a:r>
              <a:rPr sz="1100" b="1" spc="35" dirty="0">
                <a:latin typeface="Book Antiqua"/>
                <a:cs typeface="Book Antiqua"/>
              </a:rPr>
              <a:t> </a:t>
            </a:r>
            <a:r>
              <a:rPr sz="1100" b="1" spc="20" dirty="0">
                <a:latin typeface="Book Antiqua"/>
                <a:cs typeface="Book Antiqua"/>
              </a:rPr>
              <a:t>Cincy</a:t>
            </a:r>
            <a:r>
              <a:rPr sz="1100" b="1" spc="40" dirty="0">
                <a:latin typeface="Book Antiqua"/>
                <a:cs typeface="Book Antiqua"/>
              </a:rPr>
              <a:t> </a:t>
            </a:r>
            <a:r>
              <a:rPr sz="1100" b="1" spc="-10" dirty="0">
                <a:latin typeface="Book Antiqua"/>
                <a:cs typeface="Book Antiqua"/>
              </a:rPr>
              <a:t>Region</a:t>
            </a:r>
            <a:endParaRPr sz="1100" dirty="0">
              <a:latin typeface="Book Antiqua"/>
              <a:cs typeface="Book Antiqua"/>
            </a:endParaRPr>
          </a:p>
          <a:p>
            <a:pPr marL="12700" marR="217170">
              <a:lnSpc>
                <a:spcPct val="114999"/>
              </a:lnSpc>
              <a:spcBef>
                <a:spcPts val="1200"/>
              </a:spcBef>
            </a:pPr>
            <a:r>
              <a:rPr sz="1100" spc="65" dirty="0">
                <a:latin typeface="Book Antiqua"/>
                <a:cs typeface="Book Antiqua"/>
              </a:rPr>
              <a:t>Estimating</a:t>
            </a:r>
            <a:r>
              <a:rPr sz="1100" spc="50" dirty="0">
                <a:latin typeface="Book Antiqua"/>
                <a:cs typeface="Book Antiqua"/>
              </a:rPr>
              <a:t> </a:t>
            </a:r>
            <a:r>
              <a:rPr sz="1100" b="1" spc="100" dirty="0">
                <a:latin typeface="Book Antiqua"/>
                <a:cs typeface="Book Antiqua"/>
              </a:rPr>
              <a:t>$150</a:t>
            </a:r>
            <a:r>
              <a:rPr sz="1100" b="1" spc="60" dirty="0">
                <a:latin typeface="Book Antiqua"/>
                <a:cs typeface="Book Antiqua"/>
              </a:rPr>
              <a:t> </a:t>
            </a:r>
            <a:r>
              <a:rPr sz="1100" b="1" spc="20" dirty="0">
                <a:latin typeface="Book Antiqua"/>
                <a:cs typeface="Book Antiqua"/>
              </a:rPr>
              <a:t>million</a:t>
            </a:r>
            <a:r>
              <a:rPr sz="1100" b="1" spc="55" dirty="0">
                <a:latin typeface="Book Antiqua"/>
                <a:cs typeface="Book Antiqua"/>
              </a:rPr>
              <a:t> </a:t>
            </a:r>
            <a:r>
              <a:rPr sz="1100" b="1" spc="20" dirty="0">
                <a:latin typeface="Book Antiqua"/>
                <a:cs typeface="Book Antiqua"/>
              </a:rPr>
              <a:t>in</a:t>
            </a:r>
            <a:r>
              <a:rPr sz="1100" b="1" spc="60" dirty="0">
                <a:latin typeface="Book Antiqua"/>
                <a:cs typeface="Book Antiqua"/>
              </a:rPr>
              <a:t> economic </a:t>
            </a:r>
            <a:r>
              <a:rPr sz="1100" b="1" spc="55" dirty="0">
                <a:latin typeface="Book Antiqua"/>
                <a:cs typeface="Book Antiqua"/>
              </a:rPr>
              <a:t>impact</a:t>
            </a:r>
            <a:endParaRPr sz="1100" dirty="0">
              <a:latin typeface="Book Antiqua"/>
              <a:cs typeface="Book Antiqua"/>
            </a:endParaRPr>
          </a:p>
          <a:p>
            <a:pPr marL="12700" marR="222250">
              <a:lnSpc>
                <a:spcPct val="114999"/>
              </a:lnSpc>
              <a:spcBef>
                <a:spcPts val="1200"/>
              </a:spcBef>
            </a:pPr>
            <a:r>
              <a:rPr lang="en-US" sz="1100" b="1" spc="20" dirty="0">
                <a:latin typeface="Book Antiqua"/>
                <a:cs typeface="Book Antiqua"/>
              </a:rPr>
              <a:t>New visitors to the Commonwealth experiencing the best of our culture are a target rich environment for talent. </a:t>
            </a:r>
            <a:endParaRPr sz="11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25" y="923050"/>
            <a:ext cx="295274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25" y="1458600"/>
            <a:ext cx="295274" cy="2285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3200" y="0"/>
              <a:ext cx="5030800" cy="44738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25" y="1994150"/>
              <a:ext cx="295274" cy="2285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92746"/>
              <a:ext cx="9143998" cy="7507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D4DF8-7F67-FB85-B6A8-9C2B3045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074" y="904108"/>
            <a:ext cx="705434" cy="6656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22222"/>
                </a:solidFill>
              </a:rPr>
              <a:t>EIGHT</a:t>
            </a:r>
            <a:r>
              <a:rPr spc="-7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STAGES.</a:t>
            </a:r>
            <a:r>
              <a:rPr spc="-7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UNLIMITED</a:t>
            </a:r>
            <a:r>
              <a:rPr spc="-75" dirty="0">
                <a:solidFill>
                  <a:srgbClr val="222222"/>
                </a:solidFill>
              </a:rPr>
              <a:t> </a:t>
            </a:r>
            <a:r>
              <a:rPr spc="-10" dirty="0">
                <a:solidFill>
                  <a:srgbClr val="222222"/>
                </a:solidFill>
              </a:rPr>
              <a:t>MEMORIES.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375" y="1252036"/>
            <a:ext cx="6375400" cy="276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Cincy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carries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us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away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on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musicology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Ohio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where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155" dirty="0">
                <a:solidFill>
                  <a:srgbClr val="222222"/>
                </a:solidFill>
                <a:latin typeface="Book Antiqua"/>
                <a:cs typeface="Book Antiqua"/>
              </a:rPr>
              <a:t>8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stages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await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40" dirty="0">
                <a:solidFill>
                  <a:srgbClr val="222222"/>
                </a:solidFill>
                <a:latin typeface="Book Antiqua"/>
                <a:cs typeface="Book Antiqua"/>
              </a:rPr>
              <a:t>with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national,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emerging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local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musical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artists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on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both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sides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river.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Be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moved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25" dirty="0">
                <a:solidFill>
                  <a:srgbClr val="222222"/>
                </a:solidFill>
                <a:latin typeface="Book Antiqua"/>
                <a:cs typeface="Book Antiqua"/>
              </a:rPr>
              <a:t>by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rhythms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that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carve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into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our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collective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soul.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90" dirty="0">
                <a:solidFill>
                  <a:srgbClr val="222222"/>
                </a:solidFill>
                <a:latin typeface="Book Antiqua"/>
                <a:cs typeface="Book Antiqua"/>
              </a:rPr>
              <a:t>Immerse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yourself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in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sound.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River Awaits.</a:t>
            </a:r>
            <a:endParaRPr sz="1200">
              <a:latin typeface="Book Antiqua"/>
              <a:cs typeface="Book Antiqua"/>
            </a:endParaRPr>
          </a:p>
          <a:p>
            <a:pPr marL="469900" marR="9525">
              <a:lnSpc>
                <a:spcPct val="114999"/>
              </a:lnSpc>
              <a:spcBef>
                <a:spcPts val="1000"/>
              </a:spcBef>
            </a:pP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Artists</a:t>
            </a:r>
            <a:r>
              <a:rPr sz="1200" spc="1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branching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into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Blues,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Jazz,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Bluegrass,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Gospel,</a:t>
            </a:r>
            <a:r>
              <a:rPr sz="1200" spc="1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Zydeco,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Folk,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Roots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35" dirty="0">
                <a:solidFill>
                  <a:srgbClr val="222222"/>
                </a:solidFill>
                <a:latin typeface="Book Antiqua"/>
                <a:cs typeface="Book Antiqua"/>
              </a:rPr>
              <a:t>Rock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Latin</a:t>
            </a:r>
            <a:endParaRPr sz="1200">
              <a:latin typeface="Book Antiqua"/>
              <a:cs typeface="Book Antiqua"/>
            </a:endParaRPr>
          </a:p>
          <a:p>
            <a:pPr marL="469900" marR="2425700">
              <a:lnSpc>
                <a:spcPct val="184400"/>
              </a:lnSpc>
            </a:pPr>
            <a:r>
              <a:rPr sz="1200" spc="155" dirty="0">
                <a:solidFill>
                  <a:srgbClr val="222222"/>
                </a:solidFill>
                <a:latin typeface="Book Antiqua"/>
                <a:cs typeface="Book Antiqua"/>
              </a:rPr>
              <a:t>8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stages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on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Ohio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Kentucky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Riverfronts 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r>
              <a:rPr sz="1200" spc="1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Roots</a:t>
            </a:r>
            <a:r>
              <a:rPr sz="1200" spc="1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Gospel</a:t>
            </a:r>
            <a:r>
              <a:rPr sz="1200" spc="1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Revival</a:t>
            </a:r>
            <a:endParaRPr sz="1200">
              <a:latin typeface="Book Antiqua"/>
              <a:cs typeface="Book Antiqua"/>
            </a:endParaRPr>
          </a:p>
          <a:p>
            <a:pPr marL="469900" marR="3124200">
              <a:lnSpc>
                <a:spcPct val="184400"/>
              </a:lnSpc>
            </a:pP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Cincinnati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Black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Music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Walk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Fame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Kings</a:t>
            </a:r>
            <a:r>
              <a:rPr sz="1200" spc="-1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-1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897" y="258072"/>
            <a:ext cx="1814200" cy="359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475" y="2242475"/>
            <a:ext cx="255824" cy="29517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object 8"/>
            <p:cNvSpPr/>
            <p:nvPr/>
          </p:nvSpPr>
          <p:spPr>
            <a:xfrm>
              <a:off x="399900" y="776725"/>
              <a:ext cx="8744585" cy="0"/>
            </a:xfrm>
            <a:custGeom>
              <a:avLst/>
              <a:gdLst/>
              <a:ahLst/>
              <a:cxnLst/>
              <a:rect l="l" t="t" r="r" b="b"/>
              <a:pathLst>
                <a:path w="8744585">
                  <a:moveTo>
                    <a:pt x="0" y="0"/>
                  </a:moveTo>
                  <a:lnTo>
                    <a:pt x="8744099" y="0"/>
                  </a:lnTo>
                </a:path>
              </a:pathLst>
            </a:custGeom>
            <a:ln w="12150">
              <a:solidFill>
                <a:srgbClr val="00B4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0475" y="0"/>
              <a:ext cx="1813524" cy="4361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475" y="2778625"/>
              <a:ext cx="255824" cy="295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475" y="3116025"/>
              <a:ext cx="255824" cy="295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475" y="3480850"/>
              <a:ext cx="255824" cy="2951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475" y="3808175"/>
              <a:ext cx="255824" cy="2951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8700" y="3088528"/>
              <a:ext cx="1521769" cy="13147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367351"/>
              <a:ext cx="9143999" cy="776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22222"/>
                </a:solidFill>
              </a:rPr>
              <a:t>TASTES</a:t>
            </a:r>
            <a:r>
              <a:rPr spc="-6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FROM</a:t>
            </a:r>
            <a:r>
              <a:rPr spc="-6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ALL</a:t>
            </a:r>
            <a:r>
              <a:rPr spc="-6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OVER.</a:t>
            </a:r>
            <a:r>
              <a:rPr spc="-6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RIGHT</a:t>
            </a:r>
            <a:r>
              <a:rPr spc="-60" dirty="0">
                <a:solidFill>
                  <a:srgbClr val="222222"/>
                </a:solidFill>
              </a:rPr>
              <a:t> </a:t>
            </a:r>
            <a:r>
              <a:rPr spc="-10" dirty="0">
                <a:solidFill>
                  <a:srgbClr val="222222"/>
                </a:solidFill>
              </a:rPr>
              <a:t>HERE.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375" y="1252036"/>
            <a:ext cx="6355080" cy="276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Drink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in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America’s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Roots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at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trailhead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taste.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Be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transported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on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this</a:t>
            </a:r>
            <a:r>
              <a:rPr sz="1200" spc="3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45" dirty="0">
                <a:solidFill>
                  <a:srgbClr val="222222"/>
                </a:solidFill>
                <a:latin typeface="Book Antiqua"/>
                <a:cs typeface="Book Antiqua"/>
              </a:rPr>
              <a:t>river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city’s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eclectic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palette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savor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creations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experienced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chefs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at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gateway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of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famed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Kentucky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Bourbon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Trail.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Enjoy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a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conﬂuence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excellence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of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brewmasters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distillers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alike.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Wet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your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whistle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nourish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your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roots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through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unique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tastings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ﬂavor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here,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where </a:t>
            </a:r>
            <a:r>
              <a:rPr sz="1200" spc="85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Ohio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pours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into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every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cup!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The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River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22222"/>
                </a:solidFill>
                <a:latin typeface="Book Antiqua"/>
                <a:cs typeface="Book Antiqua"/>
              </a:rPr>
              <a:t>Awaits.</a:t>
            </a:r>
            <a:endParaRPr sz="1200">
              <a:latin typeface="Book Antiqua"/>
              <a:cs typeface="Book Antiqua"/>
            </a:endParaRPr>
          </a:p>
          <a:p>
            <a:pPr marL="469900" marR="3147695">
              <a:lnSpc>
                <a:spcPct val="184400"/>
              </a:lnSpc>
            </a:pP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Kentucky</a:t>
            </a:r>
            <a:r>
              <a:rPr sz="1200" spc="-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Bourbon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Distiller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Tastings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Craft</a:t>
            </a:r>
            <a:r>
              <a:rPr sz="1200" spc="1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22222"/>
                </a:solidFill>
                <a:latin typeface="Book Antiqua"/>
                <a:cs typeface="Book Antiqua"/>
              </a:rPr>
              <a:t>Brewmaster</a:t>
            </a:r>
            <a:r>
              <a:rPr sz="1200" spc="1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Experience</a:t>
            </a:r>
            <a:endParaRPr sz="1200">
              <a:latin typeface="Book Antiqua"/>
              <a:cs typeface="Book Antiqua"/>
            </a:endParaRPr>
          </a:p>
          <a:p>
            <a:pPr marL="469900" marR="1048385">
              <a:lnSpc>
                <a:spcPct val="184400"/>
              </a:lnSpc>
            </a:pP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Cuisine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Experiences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22222"/>
                </a:solidFill>
                <a:latin typeface="Book Antiqua"/>
                <a:cs typeface="Book Antiqua"/>
              </a:rPr>
              <a:t>at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Metropolitan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Club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Anderson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45" dirty="0">
                <a:solidFill>
                  <a:srgbClr val="222222"/>
                </a:solidFill>
                <a:latin typeface="Book Antiqua"/>
                <a:cs typeface="Book Antiqua"/>
              </a:rPr>
              <a:t>Pavilion </a:t>
            </a:r>
            <a:r>
              <a:rPr sz="1200" dirty="0">
                <a:solidFill>
                  <a:srgbClr val="222222"/>
                </a:solidFill>
                <a:latin typeface="Book Antiqua"/>
                <a:cs typeface="Book Antiqua"/>
              </a:rPr>
              <a:t>Good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Local</a:t>
            </a:r>
            <a:r>
              <a:rPr sz="1200" spc="2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22222"/>
                </a:solidFill>
                <a:latin typeface="Book Antiqua"/>
                <a:cs typeface="Book Antiqua"/>
              </a:rPr>
              <a:t>Bridge</a:t>
            </a:r>
            <a:r>
              <a:rPr sz="1200" spc="2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Bazaar</a:t>
            </a:r>
            <a:endParaRPr sz="1200">
              <a:latin typeface="Book Antiqua"/>
              <a:cs typeface="Book Antiqua"/>
            </a:endParaRPr>
          </a:p>
          <a:p>
            <a:pPr marL="469900">
              <a:lnSpc>
                <a:spcPct val="100000"/>
              </a:lnSpc>
              <a:spcBef>
                <a:spcPts val="1215"/>
              </a:spcBef>
            </a:pP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Multicultural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22222"/>
                </a:solidFill>
                <a:latin typeface="Book Antiqua"/>
                <a:cs typeface="Book Antiqua"/>
              </a:rPr>
              <a:t>Food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22222"/>
                </a:solidFill>
                <a:latin typeface="Book Antiqua"/>
                <a:cs typeface="Book Antiqua"/>
              </a:rPr>
              <a:t>Trucks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22222"/>
                </a:solidFill>
                <a:latin typeface="Book Antiqua"/>
                <a:cs typeface="Book Antiqua"/>
              </a:rPr>
              <a:t>and</a:t>
            </a:r>
            <a:r>
              <a:rPr sz="1200" spc="5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22222"/>
                </a:solidFill>
                <a:latin typeface="Book Antiqua"/>
                <a:cs typeface="Book Antiqua"/>
              </a:rPr>
              <a:t>Restaurant</a:t>
            </a:r>
            <a:r>
              <a:rPr sz="1200" spc="10" dirty="0">
                <a:solidFill>
                  <a:srgbClr val="222222"/>
                </a:solidFill>
                <a:latin typeface="Book Antiqua"/>
                <a:cs typeface="Book Antiqua"/>
              </a:rPr>
              <a:t> </a:t>
            </a:r>
            <a:r>
              <a:rPr sz="1200" spc="-25" dirty="0">
                <a:solidFill>
                  <a:srgbClr val="222222"/>
                </a:solidFill>
                <a:latin typeface="Book Antiqua"/>
                <a:cs typeface="Book Antiqua"/>
              </a:rPr>
              <a:t>Row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124" y="316725"/>
            <a:ext cx="1776600" cy="3015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100" y="2473487"/>
            <a:ext cx="295274" cy="2285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" name="object 7"/>
            <p:cNvSpPr/>
            <p:nvPr/>
          </p:nvSpPr>
          <p:spPr>
            <a:xfrm>
              <a:off x="423124" y="776750"/>
              <a:ext cx="8721090" cy="0"/>
            </a:xfrm>
            <a:custGeom>
              <a:avLst/>
              <a:gdLst/>
              <a:ahLst/>
              <a:cxnLst/>
              <a:rect l="l" t="t" r="r" b="b"/>
              <a:pathLst>
                <a:path w="8721090">
                  <a:moveTo>
                    <a:pt x="0" y="0"/>
                  </a:moveTo>
                  <a:lnTo>
                    <a:pt x="8720874" y="0"/>
                  </a:lnTo>
                </a:path>
              </a:pathLst>
            </a:custGeom>
            <a:ln w="12150">
              <a:solidFill>
                <a:srgbClr val="009D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92746"/>
              <a:ext cx="9143998" cy="7507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1175" y="0"/>
              <a:ext cx="1792824" cy="43908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00" y="2798100"/>
              <a:ext cx="295274" cy="2285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00" y="3149800"/>
              <a:ext cx="295274" cy="2285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00" y="3493412"/>
              <a:ext cx="295274" cy="228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100" y="3842125"/>
              <a:ext cx="295274" cy="228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3452" y="2722074"/>
              <a:ext cx="492152" cy="3509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6324" y="2913603"/>
              <a:ext cx="278425" cy="259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8875" y="1040074"/>
              <a:ext cx="458163" cy="37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174" y="778309"/>
            <a:ext cx="8745855" cy="3810"/>
          </a:xfrm>
          <a:custGeom>
            <a:avLst/>
            <a:gdLst/>
            <a:ahLst/>
            <a:cxnLst/>
            <a:rect l="l" t="t" r="r" b="b"/>
            <a:pathLst>
              <a:path w="8745855" h="3809">
                <a:moveTo>
                  <a:pt x="0" y="3815"/>
                </a:moveTo>
                <a:lnTo>
                  <a:pt x="8745824" y="0"/>
                </a:lnTo>
              </a:path>
            </a:pathLst>
          </a:custGeom>
          <a:ln w="9524">
            <a:solidFill>
              <a:srgbClr val="F6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22222"/>
                </a:solidFill>
              </a:rPr>
              <a:t>EXPLORE.</a:t>
            </a:r>
            <a:r>
              <a:rPr spc="-105" dirty="0">
                <a:solidFill>
                  <a:srgbClr val="222222"/>
                </a:solidFill>
              </a:rPr>
              <a:t> </a:t>
            </a:r>
            <a:r>
              <a:rPr dirty="0">
                <a:solidFill>
                  <a:srgbClr val="222222"/>
                </a:solidFill>
              </a:rPr>
              <a:t>LEARN.</a:t>
            </a:r>
            <a:r>
              <a:rPr spc="-100" dirty="0">
                <a:solidFill>
                  <a:srgbClr val="222222"/>
                </a:solidFill>
              </a:rPr>
              <a:t> </a:t>
            </a:r>
            <a:r>
              <a:rPr spc="-10" dirty="0">
                <a:solidFill>
                  <a:srgbClr val="222222"/>
                </a:solidFill>
              </a:rPr>
              <a:t>IMMERSE.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Dig</a:t>
            </a:r>
            <a:r>
              <a:rPr spc="45" dirty="0"/>
              <a:t> </a:t>
            </a:r>
            <a:r>
              <a:rPr spc="75" dirty="0"/>
              <a:t>into</a:t>
            </a:r>
            <a:r>
              <a:rPr spc="50" dirty="0"/>
              <a:t> your</a:t>
            </a:r>
            <a:r>
              <a:rPr spc="45" dirty="0"/>
              <a:t> </a:t>
            </a:r>
            <a:r>
              <a:rPr dirty="0"/>
              <a:t>River</a:t>
            </a:r>
            <a:r>
              <a:rPr spc="50" dirty="0"/>
              <a:t> </a:t>
            </a:r>
            <a:r>
              <a:rPr spc="75" dirty="0"/>
              <a:t>Roots</a:t>
            </a:r>
            <a:r>
              <a:rPr spc="45" dirty="0"/>
              <a:t> </a:t>
            </a:r>
            <a:r>
              <a:rPr spc="75" dirty="0"/>
              <a:t>as</a:t>
            </a:r>
            <a:r>
              <a:rPr spc="50" dirty="0"/>
              <a:t> </a:t>
            </a:r>
            <a:r>
              <a:rPr spc="85" dirty="0"/>
              <a:t>the</a:t>
            </a:r>
            <a:r>
              <a:rPr spc="45" dirty="0"/>
              <a:t> </a:t>
            </a:r>
            <a:r>
              <a:rPr dirty="0"/>
              <a:t>Ohio</a:t>
            </a:r>
            <a:r>
              <a:rPr spc="50" dirty="0"/>
              <a:t> </a:t>
            </a:r>
            <a:r>
              <a:rPr dirty="0"/>
              <a:t>River</a:t>
            </a:r>
            <a:r>
              <a:rPr spc="45" dirty="0"/>
              <a:t> </a:t>
            </a:r>
            <a:r>
              <a:rPr spc="80" dirty="0"/>
              <a:t>transports</a:t>
            </a:r>
            <a:r>
              <a:rPr spc="50" dirty="0"/>
              <a:t> </a:t>
            </a:r>
            <a:r>
              <a:rPr dirty="0"/>
              <a:t>you</a:t>
            </a:r>
            <a:r>
              <a:rPr spc="45" dirty="0"/>
              <a:t> </a:t>
            </a:r>
            <a:r>
              <a:rPr spc="90" dirty="0"/>
              <a:t>from</a:t>
            </a:r>
            <a:r>
              <a:rPr spc="50" dirty="0"/>
              <a:t> </a:t>
            </a:r>
            <a:r>
              <a:rPr spc="60" dirty="0"/>
              <a:t>our</a:t>
            </a:r>
            <a:r>
              <a:rPr spc="45" dirty="0"/>
              <a:t> indigenous </a:t>
            </a:r>
            <a:r>
              <a:rPr spc="70" dirty="0"/>
              <a:t>beginnings</a:t>
            </a:r>
            <a:r>
              <a:rPr spc="-5" dirty="0"/>
              <a:t> </a:t>
            </a:r>
            <a:r>
              <a:rPr spc="70" dirty="0"/>
              <a:t>through</a:t>
            </a:r>
            <a:r>
              <a:rPr dirty="0"/>
              <a:t> </a:t>
            </a:r>
            <a:r>
              <a:rPr spc="55" dirty="0"/>
              <a:t>America’s</a:t>
            </a:r>
            <a:r>
              <a:rPr dirty="0"/>
              <a:t> </a:t>
            </a:r>
            <a:r>
              <a:rPr spc="85" dirty="0"/>
              <a:t>Steamboat</a:t>
            </a:r>
            <a:r>
              <a:rPr dirty="0"/>
              <a:t> </a:t>
            </a:r>
            <a:r>
              <a:rPr spc="50" dirty="0"/>
              <a:t>age.</a:t>
            </a:r>
            <a:r>
              <a:rPr spc="-5" dirty="0"/>
              <a:t> </a:t>
            </a:r>
            <a:r>
              <a:rPr spc="50" dirty="0"/>
              <a:t>Discover</a:t>
            </a:r>
            <a:r>
              <a:rPr dirty="0"/>
              <a:t> </a:t>
            </a:r>
            <a:r>
              <a:rPr spc="85" dirty="0"/>
              <a:t>the</a:t>
            </a:r>
            <a:r>
              <a:rPr dirty="0"/>
              <a:t> </a:t>
            </a:r>
            <a:r>
              <a:rPr spc="60" dirty="0"/>
              <a:t>northward</a:t>
            </a:r>
            <a:r>
              <a:rPr dirty="0"/>
              <a:t> </a:t>
            </a:r>
            <a:r>
              <a:rPr spc="70" dirty="0"/>
              <a:t>freedom</a:t>
            </a:r>
            <a:r>
              <a:rPr spc="-5" dirty="0"/>
              <a:t> </a:t>
            </a:r>
            <a:r>
              <a:rPr spc="55" dirty="0"/>
              <a:t>journey </a:t>
            </a:r>
            <a:r>
              <a:rPr spc="65" dirty="0"/>
              <a:t>made</a:t>
            </a:r>
            <a:r>
              <a:rPr spc="15" dirty="0"/>
              <a:t> </a:t>
            </a:r>
            <a:r>
              <a:rPr spc="85" dirty="0"/>
              <a:t>on</a:t>
            </a:r>
            <a:r>
              <a:rPr spc="15" dirty="0"/>
              <a:t> </a:t>
            </a:r>
            <a:r>
              <a:rPr spc="85" dirty="0"/>
              <a:t>the</a:t>
            </a:r>
            <a:r>
              <a:rPr spc="15" dirty="0"/>
              <a:t> </a:t>
            </a:r>
            <a:r>
              <a:rPr spc="60" dirty="0"/>
              <a:t>rails</a:t>
            </a:r>
            <a:r>
              <a:rPr spc="15" dirty="0"/>
              <a:t> </a:t>
            </a:r>
            <a:r>
              <a:rPr spc="75" dirty="0"/>
              <a:t>of</a:t>
            </a:r>
            <a:r>
              <a:rPr spc="15" dirty="0"/>
              <a:t> </a:t>
            </a:r>
            <a:r>
              <a:rPr spc="60" dirty="0"/>
              <a:t>courage.</a:t>
            </a:r>
            <a:r>
              <a:rPr spc="15" dirty="0"/>
              <a:t> </a:t>
            </a:r>
            <a:r>
              <a:rPr spc="65" dirty="0"/>
              <a:t>Slice</a:t>
            </a:r>
            <a:r>
              <a:rPr spc="20" dirty="0"/>
              <a:t> </a:t>
            </a:r>
            <a:r>
              <a:rPr spc="70" dirty="0"/>
              <a:t>through</a:t>
            </a:r>
            <a:r>
              <a:rPr spc="15" dirty="0"/>
              <a:t> </a:t>
            </a:r>
            <a:r>
              <a:rPr spc="85" dirty="0"/>
              <a:t>the</a:t>
            </a:r>
            <a:r>
              <a:rPr spc="15" dirty="0"/>
              <a:t> </a:t>
            </a:r>
            <a:r>
              <a:rPr spc="55" dirty="0"/>
              <a:t>landscape</a:t>
            </a:r>
            <a:r>
              <a:rPr spc="15" dirty="0"/>
              <a:t> </a:t>
            </a:r>
            <a:r>
              <a:rPr spc="55" dirty="0"/>
              <a:t>shaped</a:t>
            </a:r>
            <a:r>
              <a:rPr spc="15" dirty="0"/>
              <a:t> </a:t>
            </a:r>
            <a:r>
              <a:rPr dirty="0"/>
              <a:t>by</a:t>
            </a:r>
            <a:r>
              <a:rPr spc="15" dirty="0"/>
              <a:t> </a:t>
            </a:r>
            <a:r>
              <a:rPr dirty="0"/>
              <a:t>waves</a:t>
            </a:r>
            <a:r>
              <a:rPr spc="15" dirty="0"/>
              <a:t> </a:t>
            </a:r>
            <a:r>
              <a:rPr spc="75" dirty="0"/>
              <a:t>of</a:t>
            </a:r>
            <a:r>
              <a:rPr spc="20" dirty="0"/>
              <a:t> </a:t>
            </a:r>
            <a:r>
              <a:rPr spc="75" dirty="0"/>
              <a:t>immigrants </a:t>
            </a:r>
            <a:r>
              <a:rPr spc="50" dirty="0"/>
              <a:t>and</a:t>
            </a:r>
            <a:r>
              <a:rPr spc="-10" dirty="0"/>
              <a:t> </a:t>
            </a:r>
            <a:r>
              <a:rPr spc="65" dirty="0"/>
              <a:t>innovations.</a:t>
            </a:r>
            <a:r>
              <a:rPr spc="-5" dirty="0"/>
              <a:t> </a:t>
            </a:r>
            <a:r>
              <a:rPr spc="70" dirty="0"/>
              <a:t>Encounter</a:t>
            </a:r>
            <a:r>
              <a:rPr spc="-5" dirty="0"/>
              <a:t> </a:t>
            </a:r>
            <a:r>
              <a:rPr spc="65" dirty="0"/>
              <a:t>history</a:t>
            </a:r>
            <a:r>
              <a:rPr spc="-5" dirty="0"/>
              <a:t> </a:t>
            </a:r>
            <a:r>
              <a:rPr spc="95" dirty="0"/>
              <a:t>ﬁrst-</a:t>
            </a:r>
            <a:r>
              <a:rPr spc="130" dirty="0"/>
              <a:t>hand</a:t>
            </a:r>
            <a:r>
              <a:rPr spc="-5" dirty="0"/>
              <a:t> </a:t>
            </a:r>
            <a:r>
              <a:rPr spc="65" dirty="0"/>
              <a:t>in</a:t>
            </a:r>
            <a:r>
              <a:rPr spc="-5" dirty="0"/>
              <a:t> </a:t>
            </a:r>
            <a:r>
              <a:rPr spc="70" dirty="0"/>
              <a:t>tours</a:t>
            </a:r>
            <a:r>
              <a:rPr spc="-5" dirty="0"/>
              <a:t> </a:t>
            </a:r>
            <a:r>
              <a:rPr spc="55" dirty="0"/>
              <a:t>where</a:t>
            </a:r>
            <a:r>
              <a:rPr spc="-5" dirty="0"/>
              <a:t> </a:t>
            </a:r>
            <a:r>
              <a:rPr spc="80" dirty="0"/>
              <a:t>an</a:t>
            </a:r>
            <a:r>
              <a:rPr spc="-5" dirty="0"/>
              <a:t> </a:t>
            </a:r>
            <a:r>
              <a:rPr spc="50" dirty="0"/>
              <a:t>unrivaled</a:t>
            </a:r>
            <a:r>
              <a:rPr spc="-5" dirty="0"/>
              <a:t> </a:t>
            </a:r>
            <a:r>
              <a:rPr spc="80" dirty="0"/>
              <a:t>arts</a:t>
            </a:r>
            <a:r>
              <a:rPr spc="-5" dirty="0"/>
              <a:t> </a:t>
            </a:r>
            <a:r>
              <a:rPr spc="70" dirty="0"/>
              <a:t>scene </a:t>
            </a:r>
            <a:r>
              <a:rPr spc="65" dirty="0"/>
              <a:t>thrives</a:t>
            </a:r>
            <a:r>
              <a:rPr dirty="0"/>
              <a:t> </a:t>
            </a:r>
            <a:r>
              <a:rPr spc="50" dirty="0"/>
              <a:t>today.</a:t>
            </a:r>
            <a:r>
              <a:rPr dirty="0"/>
              <a:t> </a:t>
            </a:r>
            <a:r>
              <a:rPr spc="50" dirty="0"/>
              <a:t>Move</a:t>
            </a:r>
            <a:r>
              <a:rPr dirty="0"/>
              <a:t> </a:t>
            </a:r>
            <a:r>
              <a:rPr spc="90" dirty="0"/>
              <a:t>amongst</a:t>
            </a:r>
            <a:r>
              <a:rPr dirty="0"/>
              <a:t> </a:t>
            </a:r>
            <a:r>
              <a:rPr spc="60" dirty="0"/>
              <a:t>ecological</a:t>
            </a:r>
            <a:r>
              <a:rPr dirty="0"/>
              <a:t> </a:t>
            </a:r>
            <a:r>
              <a:rPr spc="55" dirty="0"/>
              <a:t>wonders</a:t>
            </a:r>
            <a:r>
              <a:rPr dirty="0"/>
              <a:t> </a:t>
            </a:r>
            <a:r>
              <a:rPr spc="75" dirty="0"/>
              <a:t>of</a:t>
            </a:r>
            <a:r>
              <a:rPr dirty="0"/>
              <a:t> </a:t>
            </a:r>
            <a:r>
              <a:rPr spc="85" dirty="0"/>
              <a:t>the</a:t>
            </a:r>
            <a:r>
              <a:rPr dirty="0"/>
              <a:t> </a:t>
            </a:r>
            <a:r>
              <a:rPr spc="70" dirty="0"/>
              <a:t>region</a:t>
            </a:r>
            <a:r>
              <a:rPr dirty="0"/>
              <a:t> by </a:t>
            </a:r>
            <a:r>
              <a:rPr spc="85" dirty="0"/>
              <a:t>foot,</a:t>
            </a:r>
            <a:r>
              <a:rPr dirty="0"/>
              <a:t> </a:t>
            </a:r>
            <a:r>
              <a:rPr spc="55" dirty="0"/>
              <a:t>wheel</a:t>
            </a:r>
            <a:r>
              <a:rPr dirty="0"/>
              <a:t> </a:t>
            </a:r>
            <a:r>
              <a:rPr spc="50" dirty="0"/>
              <a:t>and</a:t>
            </a:r>
            <a:r>
              <a:rPr dirty="0"/>
              <a:t> </a:t>
            </a:r>
            <a:r>
              <a:rPr spc="-10" dirty="0"/>
              <a:t>paddle. </a:t>
            </a:r>
            <a:r>
              <a:rPr spc="80" dirty="0"/>
              <a:t>The</a:t>
            </a:r>
            <a:r>
              <a:rPr spc="95" dirty="0"/>
              <a:t> </a:t>
            </a:r>
            <a:r>
              <a:rPr dirty="0"/>
              <a:t>River</a:t>
            </a:r>
            <a:r>
              <a:rPr spc="95" dirty="0"/>
              <a:t> </a:t>
            </a:r>
            <a:r>
              <a:rPr spc="-10" dirty="0"/>
              <a:t>Awaits.</a:t>
            </a:r>
          </a:p>
          <a:p>
            <a:pPr marL="469900" marR="4262755">
              <a:lnSpc>
                <a:spcPct val="184400"/>
              </a:lnSpc>
            </a:pPr>
            <a:r>
              <a:rPr spc="70" dirty="0"/>
              <a:t>Freedom</a:t>
            </a:r>
            <a:r>
              <a:rPr spc="10" dirty="0"/>
              <a:t> </a:t>
            </a:r>
            <a:r>
              <a:rPr spc="55" dirty="0"/>
              <a:t>Journey</a:t>
            </a:r>
            <a:r>
              <a:rPr spc="10" dirty="0"/>
              <a:t> </a:t>
            </a:r>
            <a:r>
              <a:rPr spc="-25" dirty="0"/>
              <a:t>App </a:t>
            </a:r>
            <a:r>
              <a:rPr spc="20" dirty="0"/>
              <a:t>Riverwalk</a:t>
            </a:r>
            <a:r>
              <a:rPr spc="130" dirty="0"/>
              <a:t> </a:t>
            </a:r>
            <a:r>
              <a:rPr spc="60" dirty="0"/>
              <a:t>Experience</a:t>
            </a:r>
            <a:r>
              <a:rPr spc="135" dirty="0"/>
              <a:t> </a:t>
            </a:r>
            <a:r>
              <a:rPr spc="-25" dirty="0"/>
              <a:t>App</a:t>
            </a:r>
          </a:p>
          <a:p>
            <a:pPr marL="469900" marR="2877185">
              <a:lnSpc>
                <a:spcPct val="184400"/>
              </a:lnSpc>
            </a:pPr>
            <a:r>
              <a:rPr spc="65" dirty="0"/>
              <a:t>Sounds</a:t>
            </a:r>
            <a:r>
              <a:rPr spc="35" dirty="0"/>
              <a:t> </a:t>
            </a:r>
            <a:r>
              <a:rPr spc="85" dirty="0"/>
              <a:t>From</a:t>
            </a:r>
            <a:r>
              <a:rPr spc="35" dirty="0"/>
              <a:t> </a:t>
            </a:r>
            <a:r>
              <a:rPr spc="85" dirty="0"/>
              <a:t>the</a:t>
            </a:r>
            <a:r>
              <a:rPr spc="35" dirty="0"/>
              <a:t> </a:t>
            </a:r>
            <a:r>
              <a:rPr dirty="0"/>
              <a:t>River</a:t>
            </a:r>
            <a:r>
              <a:rPr spc="35" dirty="0"/>
              <a:t> </a:t>
            </a:r>
            <a:r>
              <a:rPr spc="55" dirty="0"/>
              <a:t>Educational</a:t>
            </a:r>
            <a:r>
              <a:rPr spc="40" dirty="0"/>
              <a:t> </a:t>
            </a:r>
            <a:r>
              <a:rPr spc="60" dirty="0"/>
              <a:t>Program </a:t>
            </a:r>
            <a:r>
              <a:rPr dirty="0"/>
              <a:t>River</a:t>
            </a:r>
            <a:r>
              <a:rPr spc="95" dirty="0"/>
              <a:t> </a:t>
            </a:r>
            <a:r>
              <a:rPr spc="50" dirty="0"/>
              <a:t>Cities</a:t>
            </a:r>
            <a:r>
              <a:rPr spc="95" dirty="0"/>
              <a:t> </a:t>
            </a:r>
            <a:r>
              <a:rPr spc="30" dirty="0"/>
              <a:t>Expo</a:t>
            </a:r>
          </a:p>
          <a:p>
            <a:pPr marL="469900">
              <a:lnSpc>
                <a:spcPct val="100000"/>
              </a:lnSpc>
              <a:spcBef>
                <a:spcPts val="1215"/>
              </a:spcBef>
            </a:pPr>
            <a:r>
              <a:rPr spc="55" dirty="0"/>
              <a:t>National</a:t>
            </a:r>
            <a:r>
              <a:rPr spc="35" dirty="0"/>
              <a:t> </a:t>
            </a:r>
            <a:r>
              <a:rPr spc="30" dirty="0"/>
              <a:t>Underground</a:t>
            </a:r>
            <a:r>
              <a:rPr spc="35" dirty="0"/>
              <a:t> </a:t>
            </a:r>
            <a:r>
              <a:rPr spc="70" dirty="0"/>
              <a:t>Freedom</a:t>
            </a:r>
            <a:r>
              <a:rPr spc="35" dirty="0"/>
              <a:t> </a:t>
            </a:r>
            <a:r>
              <a:rPr spc="55" dirty="0"/>
              <a:t>Center</a:t>
            </a:r>
            <a:r>
              <a:rPr spc="35" dirty="0"/>
              <a:t> </a:t>
            </a:r>
            <a:r>
              <a:rPr spc="65" dirty="0"/>
              <a:t>Speaker</a:t>
            </a:r>
            <a:r>
              <a:rPr spc="35" dirty="0"/>
              <a:t> </a:t>
            </a:r>
            <a:r>
              <a:rPr spc="55" dirty="0"/>
              <a:t>Series.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4346662"/>
            <a:ext cx="9149080" cy="802005"/>
            <a:chOff x="0" y="4346662"/>
            <a:chExt cx="9149080" cy="8020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51549"/>
              <a:ext cx="9143998" cy="7919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26049" y="4351425"/>
              <a:ext cx="7818120" cy="792480"/>
            </a:xfrm>
            <a:custGeom>
              <a:avLst/>
              <a:gdLst/>
              <a:ahLst/>
              <a:cxnLst/>
              <a:rect l="l" t="t" r="r" b="b"/>
              <a:pathLst>
                <a:path w="7818120" h="792479">
                  <a:moveTo>
                    <a:pt x="0" y="792064"/>
                  </a:moveTo>
                  <a:lnTo>
                    <a:pt x="0" y="0"/>
                  </a:lnTo>
                  <a:lnTo>
                    <a:pt x="7817949" y="0"/>
                  </a:lnTo>
                  <a:lnTo>
                    <a:pt x="7817949" y="791999"/>
                  </a:lnTo>
                  <a:lnTo>
                    <a:pt x="0" y="792064"/>
                  </a:lnTo>
                  <a:close/>
                </a:path>
              </a:pathLst>
            </a:custGeom>
            <a:solidFill>
              <a:srgbClr val="F6A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6049" y="4351425"/>
              <a:ext cx="7818120" cy="792480"/>
            </a:xfrm>
            <a:custGeom>
              <a:avLst/>
              <a:gdLst/>
              <a:ahLst/>
              <a:cxnLst/>
              <a:rect l="l" t="t" r="r" b="b"/>
              <a:pathLst>
                <a:path w="7818120" h="792479">
                  <a:moveTo>
                    <a:pt x="7817949" y="792000"/>
                  </a:moveTo>
                  <a:lnTo>
                    <a:pt x="0" y="792075"/>
                  </a:lnTo>
                  <a:lnTo>
                    <a:pt x="0" y="0"/>
                  </a:lnTo>
                  <a:lnTo>
                    <a:pt x="7817949" y="0"/>
                  </a:lnTo>
                </a:path>
              </a:pathLst>
            </a:custGeom>
            <a:ln w="9524">
              <a:solidFill>
                <a:srgbClr val="F6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390" y="330100"/>
            <a:ext cx="1891800" cy="2757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899" y="2682725"/>
            <a:ext cx="205624" cy="2501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899" y="2999575"/>
            <a:ext cx="205624" cy="2501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899" y="3343874"/>
            <a:ext cx="205624" cy="2501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899" y="3675562"/>
            <a:ext cx="205624" cy="2501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899" y="4013549"/>
            <a:ext cx="205624" cy="250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6329" y="2517194"/>
            <a:ext cx="1805362" cy="227022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97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/>
              <a:t>RIDE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CURRENTS.</a:t>
            </a:r>
            <a:r>
              <a:rPr spc="-40" dirty="0"/>
              <a:t> </a:t>
            </a:r>
            <a:r>
              <a:rPr dirty="0"/>
              <a:t>SOAK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CULTURE.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24" y="1304308"/>
            <a:ext cx="6344285" cy="289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Sail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away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with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America’s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River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Roots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upon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nine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majestic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riverboats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90" dirty="0">
                <a:solidFill>
                  <a:srgbClr val="212121"/>
                </a:solidFill>
                <a:latin typeface="Book Antiqua"/>
                <a:cs typeface="Book Antiqua"/>
              </a:rPr>
              <a:t>from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seven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of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our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Book Antiqua"/>
                <a:cs typeface="Book Antiqua"/>
              </a:rPr>
              <a:t>nation’s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12121"/>
                </a:solidFill>
                <a:latin typeface="Book Antiqua"/>
                <a:cs typeface="Book Antiqua"/>
              </a:rPr>
              <a:t>historic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river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cities.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Ride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currents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be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transported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through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authentic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regional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cuisine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sz="1200" spc="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music,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bringing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spc="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Book Antiqua"/>
                <a:cs typeface="Book Antiqua"/>
              </a:rPr>
              <a:t>best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America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to</a:t>
            </a:r>
            <a:r>
              <a:rPr sz="1200" spc="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 Ohio </a:t>
            </a:r>
            <a:r>
              <a:rPr sz="1200" spc="-10" dirty="0">
                <a:solidFill>
                  <a:srgbClr val="212121"/>
                </a:solidFill>
                <a:latin typeface="Book Antiqua"/>
                <a:cs typeface="Book Antiqua"/>
              </a:rPr>
              <a:t>River. </a:t>
            </a:r>
            <a:r>
              <a:rPr sz="1200" spc="70" dirty="0">
                <a:solidFill>
                  <a:srgbClr val="212121"/>
                </a:solidFill>
                <a:latin typeface="Book Antiqua"/>
                <a:cs typeface="Book Antiqua"/>
              </a:rPr>
              <a:t>Take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12121"/>
                </a:solidFill>
                <a:latin typeface="Book Antiqua"/>
                <a:cs typeface="Book Antiqua"/>
              </a:rPr>
              <a:t>it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all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in</a:t>
            </a:r>
            <a:r>
              <a:rPr sz="1200" spc="2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90" dirty="0">
                <a:solidFill>
                  <a:srgbClr val="212121"/>
                </a:solidFill>
                <a:latin typeface="Book Antiqua"/>
                <a:cs typeface="Book Antiqua"/>
              </a:rPr>
              <a:t>from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Book Antiqua"/>
                <a:cs typeface="Book Antiqua"/>
              </a:rPr>
              <a:t>best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Book Antiqua"/>
                <a:cs typeface="Book Antiqua"/>
              </a:rPr>
              <a:t>seats</a:t>
            </a:r>
            <a:r>
              <a:rPr sz="1200" spc="2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on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5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river.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80" dirty="0">
                <a:solidFill>
                  <a:srgbClr val="212121"/>
                </a:solidFill>
                <a:latin typeface="Book Antiqua"/>
                <a:cs typeface="Book Antiqua"/>
              </a:rPr>
              <a:t>The</a:t>
            </a:r>
            <a:r>
              <a:rPr sz="1200" spc="2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10" dirty="0">
                <a:solidFill>
                  <a:srgbClr val="212121"/>
                </a:solidFill>
                <a:latin typeface="Book Antiqua"/>
                <a:cs typeface="Book Antiqua"/>
              </a:rPr>
              <a:t>River</a:t>
            </a:r>
            <a:r>
              <a:rPr sz="1200" spc="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Book Antiqua"/>
                <a:cs typeface="Book Antiqua"/>
              </a:rPr>
              <a:t>Awaits.</a:t>
            </a:r>
            <a:endParaRPr sz="1200">
              <a:latin typeface="Book Antiqua"/>
              <a:cs typeface="Book Antiqua"/>
            </a:endParaRPr>
          </a:p>
          <a:p>
            <a:pPr marL="469265" marR="2821305">
              <a:lnSpc>
                <a:spcPct val="184400"/>
              </a:lnSpc>
            </a:pPr>
            <a:r>
              <a:rPr sz="1200" spc="190" dirty="0">
                <a:solidFill>
                  <a:srgbClr val="212121"/>
                </a:solidFill>
                <a:latin typeface="Book Antiqua"/>
                <a:cs typeface="Book Antiqua"/>
              </a:rPr>
              <a:t>9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Majestic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Riverboats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90" dirty="0">
                <a:solidFill>
                  <a:srgbClr val="212121"/>
                </a:solidFill>
                <a:latin typeface="Book Antiqua"/>
                <a:cs typeface="Book Antiqua"/>
              </a:rPr>
              <a:t>from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100" dirty="0">
                <a:solidFill>
                  <a:srgbClr val="212121"/>
                </a:solidFill>
                <a:latin typeface="Book Antiqua"/>
                <a:cs typeface="Book Antiqua"/>
              </a:rPr>
              <a:t>7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River</a:t>
            </a:r>
            <a:r>
              <a:rPr sz="1200" spc="2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40" dirty="0">
                <a:solidFill>
                  <a:srgbClr val="212121"/>
                </a:solidFill>
                <a:latin typeface="Book Antiqua"/>
                <a:cs typeface="Book Antiqua"/>
              </a:rPr>
              <a:t>Cities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Brunch,</a:t>
            </a:r>
            <a:r>
              <a:rPr sz="1200" spc="-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5" dirty="0">
                <a:solidFill>
                  <a:srgbClr val="212121"/>
                </a:solidFill>
                <a:latin typeface="Book Antiqua"/>
                <a:cs typeface="Book Antiqua"/>
              </a:rPr>
              <a:t>Lunch,</a:t>
            </a:r>
            <a:r>
              <a:rPr sz="1200" spc="-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Dinner</a:t>
            </a:r>
            <a:r>
              <a:rPr sz="1200" spc="-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Book Antiqua"/>
                <a:cs typeface="Book Antiqua"/>
              </a:rPr>
              <a:t>Cruises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Sightseeing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Late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dirty="0">
                <a:solidFill>
                  <a:srgbClr val="212121"/>
                </a:solidFill>
                <a:latin typeface="Book Antiqua"/>
                <a:cs typeface="Book Antiqua"/>
              </a:rPr>
              <a:t>Night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Book Antiqua"/>
                <a:cs typeface="Book Antiqua"/>
              </a:rPr>
              <a:t>Cruises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Parade</a:t>
            </a:r>
            <a:r>
              <a:rPr sz="1200" spc="-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5" dirty="0">
                <a:solidFill>
                  <a:srgbClr val="212121"/>
                </a:solidFill>
                <a:latin typeface="Book Antiqua"/>
                <a:cs typeface="Book Antiqua"/>
              </a:rPr>
              <a:t>of</a:t>
            </a:r>
            <a:r>
              <a:rPr sz="1200" spc="-1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Riverboats</a:t>
            </a:r>
            <a:endParaRPr sz="12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1215"/>
              </a:spcBef>
            </a:pPr>
            <a:r>
              <a:rPr sz="1200" spc="60" dirty="0">
                <a:solidFill>
                  <a:srgbClr val="212121"/>
                </a:solidFill>
                <a:latin typeface="Book Antiqua"/>
                <a:cs typeface="Book Antiqua"/>
              </a:rPr>
              <a:t>Riverboat</a:t>
            </a:r>
            <a:r>
              <a:rPr sz="1200" spc="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Races</a:t>
            </a:r>
            <a:endParaRPr sz="12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1215"/>
              </a:spcBef>
            </a:pPr>
            <a:r>
              <a:rPr sz="1200" spc="30" dirty="0">
                <a:solidFill>
                  <a:srgbClr val="212121"/>
                </a:solidFill>
                <a:latin typeface="Book Antiqua"/>
                <a:cs typeface="Book Antiqua"/>
              </a:rPr>
              <a:t>Individual,</a:t>
            </a:r>
            <a:r>
              <a:rPr sz="1200" spc="3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30" dirty="0">
                <a:solidFill>
                  <a:srgbClr val="212121"/>
                </a:solidFill>
                <a:latin typeface="Book Antiqua"/>
                <a:cs typeface="Book Antiqua"/>
              </a:rPr>
              <a:t>Group</a:t>
            </a:r>
            <a:r>
              <a:rPr sz="1200" spc="3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0" dirty="0">
                <a:solidFill>
                  <a:srgbClr val="212121"/>
                </a:solidFill>
                <a:latin typeface="Book Antiqua"/>
                <a:cs typeface="Book Antiqua"/>
              </a:rPr>
              <a:t>and</a:t>
            </a:r>
            <a:r>
              <a:rPr sz="1200" spc="40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12121"/>
                </a:solidFill>
                <a:latin typeface="Book Antiqua"/>
                <a:cs typeface="Book Antiqua"/>
              </a:rPr>
              <a:t>Charter</a:t>
            </a:r>
            <a:r>
              <a:rPr sz="1200" spc="3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70" dirty="0">
                <a:solidFill>
                  <a:srgbClr val="212121"/>
                </a:solidFill>
                <a:latin typeface="Book Antiqua"/>
                <a:cs typeface="Book Antiqua"/>
              </a:rPr>
              <a:t>Sales</a:t>
            </a:r>
            <a:r>
              <a:rPr sz="1200" spc="35" dirty="0">
                <a:solidFill>
                  <a:srgbClr val="212121"/>
                </a:solidFill>
                <a:latin typeface="Book Antiqua"/>
                <a:cs typeface="Book Antiqua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Book Antiqua"/>
                <a:cs typeface="Book Antiqua"/>
              </a:rPr>
              <a:t>Available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173" y="327248"/>
            <a:ext cx="1864542" cy="29777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51531"/>
              <a:ext cx="9143961" cy="7919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3173" y="783596"/>
              <a:ext cx="8710930" cy="0"/>
            </a:xfrm>
            <a:custGeom>
              <a:avLst/>
              <a:gdLst/>
              <a:ahLst/>
              <a:cxnLst/>
              <a:rect l="l" t="t" r="r" b="b"/>
              <a:pathLst>
                <a:path w="8710930">
                  <a:moveTo>
                    <a:pt x="0" y="0"/>
                  </a:moveTo>
                  <a:lnTo>
                    <a:pt x="8710826" y="0"/>
                  </a:lnTo>
                </a:path>
              </a:pathLst>
            </a:custGeom>
            <a:ln w="12150">
              <a:solidFill>
                <a:srgbClr val="CF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2308140"/>
              <a:ext cx="204799" cy="2293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1670" y="0"/>
              <a:ext cx="1772291" cy="43515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2645539"/>
              <a:ext cx="204799" cy="2293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2982938"/>
              <a:ext cx="204799" cy="2293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3320336"/>
              <a:ext cx="204799" cy="2293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3667222"/>
              <a:ext cx="204799" cy="2293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97" y="4009383"/>
              <a:ext cx="204799" cy="229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23DBEDC-8061-138C-08A2-F594E7EF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A697339-4D02-AEC8-8A90-D62C27B16B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4450" y="294789"/>
            <a:ext cx="328739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500" dirty="0">
                <a:solidFill>
                  <a:srgbClr val="000000"/>
                </a:solidFill>
              </a:rPr>
              <a:t>Our Request</a:t>
            </a:r>
            <a:endParaRPr sz="25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1EAC6D9-17C6-8298-972A-065746704EE1}"/>
              </a:ext>
            </a:extLst>
          </p:cNvPr>
          <p:cNvSpPr/>
          <p:nvPr/>
        </p:nvSpPr>
        <p:spPr>
          <a:xfrm>
            <a:off x="409425" y="769875"/>
            <a:ext cx="8735060" cy="0"/>
          </a:xfrm>
          <a:custGeom>
            <a:avLst/>
            <a:gdLst/>
            <a:ahLst/>
            <a:cxnLst/>
            <a:rect l="l" t="t" r="r" b="b"/>
            <a:pathLst>
              <a:path w="8735060">
                <a:moveTo>
                  <a:pt x="0" y="0"/>
                </a:moveTo>
                <a:lnTo>
                  <a:pt x="8734574" y="0"/>
                </a:lnTo>
              </a:path>
            </a:pathLst>
          </a:custGeom>
          <a:ln w="12150">
            <a:solidFill>
              <a:srgbClr val="009D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FC3127-F376-418D-D4CF-A8720F1603A6}"/>
              </a:ext>
            </a:extLst>
          </p:cNvPr>
          <p:cNvSpPr txBox="1"/>
          <p:nvPr/>
        </p:nvSpPr>
        <p:spPr>
          <a:xfrm>
            <a:off x="876200" y="872715"/>
            <a:ext cx="2810510" cy="1672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1100" spc="60" dirty="0">
                <a:latin typeface="Book Antiqua"/>
                <a:cs typeface="Book Antiqua"/>
              </a:rPr>
              <a:t>Please think about attending the event and enjoying a historic cruise. </a:t>
            </a:r>
            <a:endParaRPr sz="1100" dirty="0">
              <a:latin typeface="Book Antiqua"/>
              <a:cs typeface="Book Antiqua"/>
            </a:endParaRPr>
          </a:p>
          <a:p>
            <a:pPr marL="12700" marR="217170">
              <a:lnSpc>
                <a:spcPct val="114999"/>
              </a:lnSpc>
              <a:spcBef>
                <a:spcPts val="1200"/>
              </a:spcBef>
            </a:pPr>
            <a:r>
              <a:rPr lang="en-US" sz="1100" spc="65" dirty="0">
                <a:latin typeface="Book Antiqua"/>
                <a:cs typeface="Book Antiqua"/>
              </a:rPr>
              <a:t>Encourage your local cities to participate in the city showcase. </a:t>
            </a:r>
            <a:endParaRPr sz="1100" dirty="0">
              <a:latin typeface="Book Antiqua"/>
              <a:cs typeface="Book Antiqua"/>
            </a:endParaRPr>
          </a:p>
          <a:p>
            <a:pPr marL="12700" marR="222250">
              <a:lnSpc>
                <a:spcPct val="114999"/>
              </a:lnSpc>
              <a:spcBef>
                <a:spcPts val="1200"/>
              </a:spcBef>
            </a:pPr>
            <a:r>
              <a:rPr lang="en-US" sz="1100" b="1" spc="20" dirty="0">
                <a:latin typeface="Book Antiqua"/>
                <a:cs typeface="Book Antiqua"/>
              </a:rPr>
              <a:t>Continue to support all local events as they are big drivers of visitors and a front door to talent acquisition.</a:t>
            </a:r>
            <a:endParaRPr sz="1100" dirty="0">
              <a:latin typeface="Book Antiqua"/>
              <a:cs typeface="Book Antiqua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02D9384E-609B-15EA-AB64-CF12D02CEC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25" y="923050"/>
            <a:ext cx="295274" cy="228599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444AA0D1-9AF2-C6EA-CA29-73D604D29C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25" y="1458600"/>
            <a:ext cx="295274" cy="228599"/>
          </a:xfrm>
          <a:prstGeom prst="rect">
            <a:avLst/>
          </a:prstGeom>
        </p:spPr>
      </p:pic>
      <p:grpSp>
        <p:nvGrpSpPr>
          <p:cNvPr id="7" name="object 7">
            <a:extLst>
              <a:ext uri="{FF2B5EF4-FFF2-40B4-BE49-F238E27FC236}">
                <a16:creationId xmlns:a16="http://schemas.microsoft.com/office/drawing/2014/main" id="{753B4954-FBD4-85F1-FD38-3BF97F5B2E5C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D9D12858-BD92-DC51-0437-45069B276C6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3200" y="0"/>
              <a:ext cx="5030800" cy="4473824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024FA6B6-8A3A-C2D1-234E-2418A81DA5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25" y="1994150"/>
              <a:ext cx="295274" cy="228599"/>
            </a:xfrm>
            <a:prstGeom prst="rect">
              <a:avLst/>
            </a:prstGeom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FD954C05-83E7-1713-860B-D0C1E8A7E0B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392746"/>
              <a:ext cx="9143998" cy="750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89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508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Book Antiqua</vt:lpstr>
      <vt:lpstr>Verdana</vt:lpstr>
      <vt:lpstr>Office Theme</vt:lpstr>
      <vt:lpstr>LARGE FESTIVAL IMPACT IN THE COMMONWEALTH AND THE  AMERICA’S RIVER ROOTS EVENT IN NKY</vt:lpstr>
      <vt:lpstr>PowerPoint Presentation</vt:lpstr>
      <vt:lpstr>FESTIVAL IMPACT</vt:lpstr>
      <vt:lpstr>PowerPoint Presentation</vt:lpstr>
      <vt:lpstr>EIGHT STAGES. UNLIMITED MEMORIES.</vt:lpstr>
      <vt:lpstr>TASTES FROM ALL OVER. RIGHT HERE.</vt:lpstr>
      <vt:lpstr>EXPLORE. LEARN. IMMERSE.</vt:lpstr>
      <vt:lpstr>RIDE THE CURRENTS. SOAK IN CULTURE.</vt:lpstr>
      <vt:lpstr>Our Request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AMERICA'S RIVER ROOTS - MESSAGING PLATFORM</dc:title>
  <cp:lastModifiedBy>Julie Kirkpatrick</cp:lastModifiedBy>
  <cp:revision>2</cp:revision>
  <dcterms:created xsi:type="dcterms:W3CDTF">2025-06-16T14:35:32Z</dcterms:created>
  <dcterms:modified xsi:type="dcterms:W3CDTF">2025-06-16T19:15:16Z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2025-06-16T00:00:00Z</vt:filetime>
  </property>
  <property fmtid="{D5CDD505-2E9C-101B-9397-08002B2CF9AE}" pid="3" name="Creator">
    <vt:lpwstr>Google</vt:lpwstr>
  </property>
  <property fmtid="{D5CDD505-2E9C-101B-9397-08002B2CF9AE}" pid="4" name="LastSaved">
    <vt:filetime>2025-06-16T00:00:00Z</vt:filetime>
  </property>
</Properties>
</file>