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300" r:id="rId4"/>
    <p:sldId id="321" r:id="rId5"/>
    <p:sldId id="288" r:id="rId6"/>
    <p:sldId id="305" r:id="rId7"/>
    <p:sldId id="317" r:id="rId8"/>
    <p:sldId id="285" r:id="rId9"/>
    <p:sldId id="310" r:id="rId10"/>
    <p:sldId id="315" r:id="rId11"/>
    <p:sldId id="318" r:id="rId12"/>
    <p:sldId id="295" r:id="rId13"/>
    <p:sldId id="320" r:id="rId14"/>
    <p:sldId id="319"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2E4"/>
    <a:srgbClr val="9B1B26"/>
    <a:srgbClr val="2A256D"/>
    <a:srgbClr val="2EBEEF"/>
    <a:srgbClr val="FCF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1E37-D7C7-DA0C-4F8C-0676DB587A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59E131-0F67-E6EC-8786-CEBE33D35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7846F-2275-8D4C-9437-1DD7E2406937}"/>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5" name="Footer Placeholder 4">
            <a:extLst>
              <a:ext uri="{FF2B5EF4-FFF2-40B4-BE49-F238E27FC236}">
                <a16:creationId xmlns:a16="http://schemas.microsoft.com/office/drawing/2014/main" id="{D3E684A1-C15B-357E-73BE-75318400B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1DFBA-4CAB-204E-C809-D06056CEA4C7}"/>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158555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F14D-A60E-29DE-6793-EA30F5C7CB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5208BD-1A06-3B55-CFBD-6835ED5A5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DF694-515E-F6A5-5775-0AC388B75284}"/>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5" name="Footer Placeholder 4">
            <a:extLst>
              <a:ext uri="{FF2B5EF4-FFF2-40B4-BE49-F238E27FC236}">
                <a16:creationId xmlns:a16="http://schemas.microsoft.com/office/drawing/2014/main" id="{24AFB655-BC9A-C300-BE09-336B8A185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E1598-1F66-74CD-13C3-B80C81033406}"/>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222576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0461B-270F-968F-E79D-1D1FF26087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E8885A-951A-1688-F6E1-308F3A02F7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F14BD-AE2B-713F-FF75-4E13AFAB8AC9}"/>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5" name="Footer Placeholder 4">
            <a:extLst>
              <a:ext uri="{FF2B5EF4-FFF2-40B4-BE49-F238E27FC236}">
                <a16:creationId xmlns:a16="http://schemas.microsoft.com/office/drawing/2014/main" id="{DA41FAEF-CCC4-487C-45F2-2775B13B9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6FEDA-273B-B811-B0A7-8B71D82C4BED}"/>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324563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CA67-F88E-DA8A-8F1E-B476D523D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DFC9E-966B-7C2A-283B-C3E2E2B6A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76A27-0D9C-F602-47C9-B81A0BD29453}"/>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5" name="Footer Placeholder 4">
            <a:extLst>
              <a:ext uri="{FF2B5EF4-FFF2-40B4-BE49-F238E27FC236}">
                <a16:creationId xmlns:a16="http://schemas.microsoft.com/office/drawing/2014/main" id="{1147AF48-FB71-AB33-4031-3F225214C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36415-1020-C92D-7378-A5CBB4B452C9}"/>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228339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AD5D-F64E-8267-7386-089D986ED6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ACBD0A-3B37-A342-E725-A4DDCCEAB2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CA334-2116-C50D-AE58-931CF24F8C7E}"/>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5" name="Footer Placeholder 4">
            <a:extLst>
              <a:ext uri="{FF2B5EF4-FFF2-40B4-BE49-F238E27FC236}">
                <a16:creationId xmlns:a16="http://schemas.microsoft.com/office/drawing/2014/main" id="{D3AD8A00-ACF3-822A-9546-4DA9DFC8A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E6E47-1E59-0486-0D58-A834F4EA6D38}"/>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232947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C2A-3F67-567C-3DDF-60F43644FC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D95C1-5C61-FB6F-B6CA-D64C6471D0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85CD99-9EFA-DD59-3D9B-7F4C34E2AF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9D935-6750-8EFC-B4AA-6BEB834B33D7}"/>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6" name="Footer Placeholder 5">
            <a:extLst>
              <a:ext uri="{FF2B5EF4-FFF2-40B4-BE49-F238E27FC236}">
                <a16:creationId xmlns:a16="http://schemas.microsoft.com/office/drawing/2014/main" id="{22A6AE2F-C730-9981-CD7C-368CA96E8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3664A-1C19-AA79-F86E-65CC088A7F9C}"/>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78033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C4FC-0E1C-E5AE-205C-87DA00FBCA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E128C-6A1E-BC89-5677-CB862F154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0E899-85C4-8162-6150-5534CF949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1B7761-6FAD-16C9-7CF8-60871B8585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103ED-8F16-DF6B-390F-EB45BCB47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C9FF9-70C9-5333-2F7B-7FEF505AABE5}"/>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8" name="Footer Placeholder 7">
            <a:extLst>
              <a:ext uri="{FF2B5EF4-FFF2-40B4-BE49-F238E27FC236}">
                <a16:creationId xmlns:a16="http://schemas.microsoft.com/office/drawing/2014/main" id="{7BBCC75B-E0B7-1892-FE11-94F5A7CEBD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CD9DC4-0D67-76A9-82A7-B973F3DC77BD}"/>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279823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059A-4FC8-17EA-A0F1-115815D0B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2FF70-ABA5-B82F-1AF2-9D8BAABE0ECE}"/>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4" name="Footer Placeholder 3">
            <a:extLst>
              <a:ext uri="{FF2B5EF4-FFF2-40B4-BE49-F238E27FC236}">
                <a16:creationId xmlns:a16="http://schemas.microsoft.com/office/drawing/2014/main" id="{818966CB-0273-1BD9-7A89-6E7A3D42F2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B7D327-22CF-735B-96D2-DD087FB4C0D4}"/>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327427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207E22-F958-5A7F-086D-0743F41510B9}"/>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3" name="Footer Placeholder 2">
            <a:extLst>
              <a:ext uri="{FF2B5EF4-FFF2-40B4-BE49-F238E27FC236}">
                <a16:creationId xmlns:a16="http://schemas.microsoft.com/office/drawing/2014/main" id="{F8976DD0-44E4-30DF-560D-B1B98B2A79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7D21A-94A2-CB5D-6E31-2AA87C08511D}"/>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91450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9334-B32A-F77C-20F1-93385D521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53C4A6-3205-77C6-92DF-4B8B8E083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1CFCCC-E331-7BEE-EA38-7AB0C0801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3DD68E-4565-5143-8266-AF11763F517C}"/>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6" name="Footer Placeholder 5">
            <a:extLst>
              <a:ext uri="{FF2B5EF4-FFF2-40B4-BE49-F238E27FC236}">
                <a16:creationId xmlns:a16="http://schemas.microsoft.com/office/drawing/2014/main" id="{6A36B7E8-2CD0-2514-86A1-05AA86EB0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B1A73-9BF6-CF7A-D052-1D20C7BF11EE}"/>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11222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EC58-327C-0D19-D61F-F78DF4355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15B90D-C929-17DC-3505-AC23AB9F0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7633FB-E620-3946-7AF0-1B8CECF38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A9887-13E7-B32B-5CB2-042DEC03EB69}"/>
              </a:ext>
            </a:extLst>
          </p:cNvPr>
          <p:cNvSpPr>
            <a:spLocks noGrp="1"/>
          </p:cNvSpPr>
          <p:nvPr>
            <p:ph type="dt" sz="half" idx="10"/>
          </p:nvPr>
        </p:nvSpPr>
        <p:spPr/>
        <p:txBody>
          <a:bodyPr/>
          <a:lstStyle/>
          <a:p>
            <a:fld id="{0894C37E-28EA-4F2A-9B69-EC959C74A67E}" type="datetimeFigureOut">
              <a:rPr lang="en-US" smtClean="0"/>
              <a:t>7/16/2026</a:t>
            </a:fld>
            <a:endParaRPr lang="en-US"/>
          </a:p>
        </p:txBody>
      </p:sp>
      <p:sp>
        <p:nvSpPr>
          <p:cNvPr id="6" name="Footer Placeholder 5">
            <a:extLst>
              <a:ext uri="{FF2B5EF4-FFF2-40B4-BE49-F238E27FC236}">
                <a16:creationId xmlns:a16="http://schemas.microsoft.com/office/drawing/2014/main" id="{018C38B7-B84A-7E9C-81EA-FC7741911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A83CE-789D-0717-8EF0-EB47D5B5F7E7}"/>
              </a:ext>
            </a:extLst>
          </p:cNvPr>
          <p:cNvSpPr>
            <a:spLocks noGrp="1"/>
          </p:cNvSpPr>
          <p:nvPr>
            <p:ph type="sldNum" sz="quarter" idx="12"/>
          </p:nvPr>
        </p:nvSpPr>
        <p:spPr/>
        <p:txBody>
          <a:bodyPr/>
          <a:lstStyle/>
          <a:p>
            <a:fld id="{78091A32-4806-4317-BC8F-EC79F785A85B}" type="slidenum">
              <a:rPr lang="en-US" smtClean="0"/>
              <a:t>‹#›</a:t>
            </a:fld>
            <a:endParaRPr lang="en-US"/>
          </a:p>
        </p:txBody>
      </p:sp>
    </p:spTree>
    <p:extLst>
      <p:ext uri="{BB962C8B-B14F-4D97-AF65-F5344CB8AC3E}">
        <p14:creationId xmlns:p14="http://schemas.microsoft.com/office/powerpoint/2010/main" val="272814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1502A9-E1B3-2B67-B943-EADC0764A1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0232FE-226D-5F8E-A53B-917517F98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36B00-28B4-1131-5B17-B7965624F4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94C37E-28EA-4F2A-9B69-EC959C74A67E}" type="datetimeFigureOut">
              <a:rPr lang="en-US" smtClean="0"/>
              <a:t>7/16/2026</a:t>
            </a:fld>
            <a:endParaRPr lang="en-US"/>
          </a:p>
        </p:txBody>
      </p:sp>
      <p:sp>
        <p:nvSpPr>
          <p:cNvPr id="5" name="Footer Placeholder 4">
            <a:extLst>
              <a:ext uri="{FF2B5EF4-FFF2-40B4-BE49-F238E27FC236}">
                <a16:creationId xmlns:a16="http://schemas.microsoft.com/office/drawing/2014/main" id="{376C6CD9-9F8E-2FF3-A035-CCE263548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5638CD-7B44-3FBC-3852-1E9195249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091A32-4806-4317-BC8F-EC79F785A85B}" type="slidenum">
              <a:rPr lang="en-US" smtClean="0"/>
              <a:t>‹#›</a:t>
            </a:fld>
            <a:endParaRPr lang="en-US"/>
          </a:p>
        </p:txBody>
      </p:sp>
    </p:spTree>
    <p:extLst>
      <p:ext uri="{BB962C8B-B14F-4D97-AF65-F5344CB8AC3E}">
        <p14:creationId xmlns:p14="http://schemas.microsoft.com/office/powerpoint/2010/main" val="1659711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B2E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F7C9FE-A25E-02C5-EE58-0DDECA665C54}"/>
              </a:ext>
            </a:extLst>
          </p:cNvPr>
          <p:cNvSpPr txBox="1"/>
          <p:nvPr/>
        </p:nvSpPr>
        <p:spPr>
          <a:xfrm>
            <a:off x="1524000" y="1265408"/>
            <a:ext cx="9144000" cy="1754326"/>
          </a:xfrm>
          <a:prstGeom prst="rect">
            <a:avLst/>
          </a:prstGeom>
          <a:noFill/>
        </p:spPr>
        <p:txBody>
          <a:bodyPr wrap="square">
            <a:spAutoFit/>
          </a:bodyPr>
          <a:lstStyle/>
          <a:p>
            <a:r>
              <a:rPr lang="en-US" sz="4400" b="1" dirty="0">
                <a:latin typeface="Daytona Condensed" panose="020F0502020204030204" pitchFamily="34" charset="0"/>
              </a:rPr>
              <a:t>Entrepreneur Led Economic Development: Kentucky’s Path Forward</a:t>
            </a:r>
          </a:p>
        </p:txBody>
      </p:sp>
      <p:sp>
        <p:nvSpPr>
          <p:cNvPr id="5" name="TextBox 4">
            <a:extLst>
              <a:ext uri="{FF2B5EF4-FFF2-40B4-BE49-F238E27FC236}">
                <a16:creationId xmlns:a16="http://schemas.microsoft.com/office/drawing/2014/main" id="{4832C177-4C0A-1996-209A-AB92EF0430AD}"/>
              </a:ext>
            </a:extLst>
          </p:cNvPr>
          <p:cNvSpPr txBox="1"/>
          <p:nvPr/>
        </p:nvSpPr>
        <p:spPr>
          <a:xfrm>
            <a:off x="1630680" y="3019734"/>
            <a:ext cx="3169920" cy="1200329"/>
          </a:xfrm>
          <a:prstGeom prst="rect">
            <a:avLst/>
          </a:prstGeom>
          <a:noFill/>
        </p:spPr>
        <p:txBody>
          <a:bodyPr wrap="square">
            <a:spAutoFit/>
          </a:bodyPr>
          <a:lstStyle/>
          <a:p>
            <a:r>
              <a:rPr lang="en-US" sz="2400" dirty="0">
                <a:latin typeface="Daytona Condensed" panose="020B0506030503040204" pitchFamily="34" charset="0"/>
              </a:rPr>
              <a:t>Dave Knox</a:t>
            </a:r>
          </a:p>
          <a:p>
            <a:r>
              <a:rPr lang="en-US" sz="2400" dirty="0">
                <a:latin typeface="Daytona Condensed" panose="020B0506030503040204" pitchFamily="34" charset="0"/>
              </a:rPr>
              <a:t>Executive Director</a:t>
            </a:r>
          </a:p>
          <a:p>
            <a:r>
              <a:rPr lang="en-US" sz="2400" dirty="0">
                <a:latin typeface="Daytona Condensed" panose="020B0506030503040204" pitchFamily="34" charset="0"/>
              </a:rPr>
              <a:t>Blue North</a:t>
            </a:r>
          </a:p>
        </p:txBody>
      </p:sp>
      <p:pic>
        <p:nvPicPr>
          <p:cNvPr id="9" name="Picture 8" descr="A white arrow pointing up  AI-generated content may be incorrect.">
            <a:extLst>
              <a:ext uri="{FF2B5EF4-FFF2-40B4-BE49-F238E27FC236}">
                <a16:creationId xmlns:a16="http://schemas.microsoft.com/office/drawing/2014/main" id="{7234BCB2-06C6-94F8-44B9-720F92A8ED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3218" y="4837173"/>
            <a:ext cx="6400813" cy="2517653"/>
          </a:xfrm>
          <a:prstGeom prst="rect">
            <a:avLst/>
          </a:prstGeom>
        </p:spPr>
      </p:pic>
    </p:spTree>
    <p:extLst>
      <p:ext uri="{BB962C8B-B14F-4D97-AF65-F5344CB8AC3E}">
        <p14:creationId xmlns:p14="http://schemas.microsoft.com/office/powerpoint/2010/main" val="123308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9F5"/>
        </a:solidFill>
        <a:effectLst/>
      </p:bgPr>
    </p:bg>
    <p:spTree>
      <p:nvGrpSpPr>
        <p:cNvPr id="1" name=""/>
        <p:cNvGrpSpPr/>
        <p:nvPr/>
      </p:nvGrpSpPr>
      <p:grpSpPr>
        <a:xfrm>
          <a:off x="0" y="0"/>
          <a:ext cx="0" cy="0"/>
          <a:chOff x="0" y="0"/>
          <a:chExt cx="0" cy="0"/>
        </a:xfrm>
      </p:grpSpPr>
      <p:sp>
        <p:nvSpPr>
          <p:cNvPr id="68" name="R68"/>
          <p:cNvSpPr/>
          <p:nvPr/>
        </p:nvSpPr>
        <p:spPr>
          <a:xfrm>
            <a:off x="0" y="290142"/>
            <a:ext cx="6096000" cy="900000"/>
          </a:xfrm>
          <a:prstGeom prst="rect">
            <a:avLst/>
          </a:prstGeom>
          <a:solidFill>
            <a:srgbClr val="5FB2E4"/>
          </a:solidFill>
        </p:spPr>
        <p:txBody>
          <a:bodyPr wrap="square" lIns="91440" tIns="45720" rIns="91440" bIns="45720" anchor="ctr"/>
          <a:lstStyle/>
          <a:p>
            <a:pPr algn="l"/>
            <a:endParaRPr lang="en-US"/>
          </a:p>
        </p:txBody>
      </p:sp>
      <p:sp>
        <p:nvSpPr>
          <p:cNvPr id="69" name="T69"/>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What Kentucky should explore</a:t>
            </a:r>
          </a:p>
        </p:txBody>
      </p:sp>
      <p:sp>
        <p:nvSpPr>
          <p:cNvPr id="70" name="T70"/>
          <p:cNvSpPr/>
          <p:nvPr/>
        </p:nvSpPr>
        <p:spPr>
          <a:xfrm>
            <a:off x="400000" y="1230000"/>
            <a:ext cx="11400000" cy="400000"/>
          </a:xfrm>
          <a:prstGeom prst="rect">
            <a:avLst/>
          </a:prstGeom>
          <a:noFill/>
        </p:spPr>
        <p:txBody>
          <a:bodyPr wrap="square" lIns="91440" tIns="45720" rIns="91440" bIns="45720" anchor="ctr">
            <a:normAutofit/>
          </a:bodyPr>
          <a:lstStyle/>
          <a:p>
            <a:pPr algn="l">
              <a:lnSpc>
                <a:spcPct val="115000"/>
              </a:lnSpc>
            </a:pPr>
            <a:r>
              <a:rPr lang="en-US" sz="1400" i="1" dirty="0">
                <a:solidFill>
                  <a:srgbClr val="0F5A7E"/>
                </a:solidFill>
                <a:latin typeface="Aeonik"/>
              </a:rPr>
              <a:t>Build statewide ETA infrastructure on top of communities that already exist</a:t>
            </a:r>
          </a:p>
        </p:txBody>
      </p:sp>
      <p:sp>
        <p:nvSpPr>
          <p:cNvPr id="71" name="R71"/>
          <p:cNvSpPr/>
          <p:nvPr/>
        </p:nvSpPr>
        <p:spPr>
          <a:xfrm>
            <a:off x="250000" y="1873000"/>
            <a:ext cx="540000" cy="540000"/>
          </a:xfrm>
          <a:prstGeom prst="rect">
            <a:avLst/>
          </a:prstGeom>
          <a:solidFill>
            <a:srgbClr val="5FB2E4"/>
          </a:solidFill>
        </p:spPr>
        <p:txBody>
          <a:bodyPr wrap="square" lIns="91440" tIns="45720" rIns="91440" bIns="45720" anchor="ctr"/>
          <a:lstStyle/>
          <a:p>
            <a:pPr algn="l"/>
            <a:endParaRPr lang="en-US"/>
          </a:p>
        </p:txBody>
      </p:sp>
      <p:sp>
        <p:nvSpPr>
          <p:cNvPr id="72" name="T72"/>
          <p:cNvSpPr/>
          <p:nvPr/>
        </p:nvSpPr>
        <p:spPr>
          <a:xfrm>
            <a:off x="250000" y="187300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1</a:t>
            </a:r>
          </a:p>
        </p:txBody>
      </p:sp>
      <p:sp>
        <p:nvSpPr>
          <p:cNvPr id="73" name="MT73"/>
          <p:cNvSpPr/>
          <p:nvPr/>
        </p:nvSpPr>
        <p:spPr>
          <a:xfrm>
            <a:off x="990000" y="1710065"/>
            <a:ext cx="10902000" cy="8460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Establish the Kentucky ETA Foundation</a:t>
            </a:r>
          </a:p>
          <a:p>
            <a:pPr marL="0" indent="0" algn="l">
              <a:spcAft>
                <a:spcPts val="0"/>
              </a:spcAft>
              <a:buNone/>
            </a:pPr>
            <a:r>
              <a:rPr lang="en-US" sz="1200" dirty="0">
                <a:solidFill>
                  <a:srgbClr val="1A1A1A"/>
                </a:solidFill>
                <a:latin typeface="Aeonik"/>
              </a:rPr>
              <a:t>Regional launch grants for community-led ETA groups; annual ecosystem-builder summit.   Kentucky has the model.  </a:t>
            </a:r>
            <a:r>
              <a:rPr lang="en-US" sz="1200" dirty="0" err="1">
                <a:solidFill>
                  <a:srgbClr val="1A1A1A"/>
                </a:solidFill>
                <a:latin typeface="Aeonik"/>
              </a:rPr>
              <a:t>CincyETA</a:t>
            </a:r>
            <a:r>
              <a:rPr lang="en-US" sz="1200" dirty="0">
                <a:solidFill>
                  <a:srgbClr val="1A1A1A"/>
                </a:solidFill>
                <a:latin typeface="Aeonik"/>
              </a:rPr>
              <a:t> (Blue North) is the largest regional ETA group in the country.  Indiana has hired SMB.co (a Kentucky-based Startup) to power their statewide effort.</a:t>
            </a:r>
          </a:p>
        </p:txBody>
      </p:sp>
      <p:sp>
        <p:nvSpPr>
          <p:cNvPr id="74" name="R74"/>
          <p:cNvSpPr/>
          <p:nvPr/>
        </p:nvSpPr>
        <p:spPr>
          <a:xfrm>
            <a:off x="250000" y="2699334"/>
            <a:ext cx="540000" cy="540000"/>
          </a:xfrm>
          <a:prstGeom prst="rect">
            <a:avLst/>
          </a:prstGeom>
          <a:solidFill>
            <a:srgbClr val="5FB2E4"/>
          </a:solidFill>
        </p:spPr>
        <p:txBody>
          <a:bodyPr wrap="square" lIns="91440" tIns="45720" rIns="91440" bIns="45720" anchor="ctr"/>
          <a:lstStyle/>
          <a:p>
            <a:pPr algn="l"/>
            <a:endParaRPr lang="en-US"/>
          </a:p>
        </p:txBody>
      </p:sp>
      <p:sp>
        <p:nvSpPr>
          <p:cNvPr id="75" name="T75"/>
          <p:cNvSpPr/>
          <p:nvPr/>
        </p:nvSpPr>
        <p:spPr>
          <a:xfrm>
            <a:off x="250000" y="2699334"/>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2</a:t>
            </a:r>
          </a:p>
        </p:txBody>
      </p:sp>
      <p:sp>
        <p:nvSpPr>
          <p:cNvPr id="76" name="MT76"/>
          <p:cNvSpPr/>
          <p:nvPr/>
        </p:nvSpPr>
        <p:spPr>
          <a:xfrm>
            <a:off x="990000" y="2546334"/>
            <a:ext cx="10902000" cy="8460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Launch an annual Kentucky ETA Conference</a:t>
            </a:r>
          </a:p>
          <a:p>
            <a:pPr marL="0" indent="0" algn="l">
              <a:spcAft>
                <a:spcPts val="0"/>
              </a:spcAft>
              <a:buNone/>
            </a:pPr>
            <a:r>
              <a:rPr lang="en-US" sz="1200" dirty="0">
                <a:solidFill>
                  <a:srgbClr val="1A1A1A"/>
                </a:solidFill>
                <a:latin typeface="Aeonik"/>
              </a:rPr>
              <a:t>Co-host with the Kentucky Chamber to reach retiring owners statewide; recruit searchers.</a:t>
            </a:r>
          </a:p>
        </p:txBody>
      </p:sp>
      <p:sp>
        <p:nvSpPr>
          <p:cNvPr id="77" name="R77"/>
          <p:cNvSpPr/>
          <p:nvPr/>
        </p:nvSpPr>
        <p:spPr>
          <a:xfrm>
            <a:off x="250000" y="3545334"/>
            <a:ext cx="540000" cy="540000"/>
          </a:xfrm>
          <a:prstGeom prst="rect">
            <a:avLst/>
          </a:prstGeom>
          <a:solidFill>
            <a:srgbClr val="5FB2E4"/>
          </a:solidFill>
        </p:spPr>
        <p:txBody>
          <a:bodyPr wrap="square" lIns="91440" tIns="45720" rIns="91440" bIns="45720" anchor="ctr"/>
          <a:lstStyle/>
          <a:p>
            <a:pPr algn="l"/>
            <a:endParaRPr lang="en-US"/>
          </a:p>
        </p:txBody>
      </p:sp>
      <p:sp>
        <p:nvSpPr>
          <p:cNvPr id="78" name="T78"/>
          <p:cNvSpPr/>
          <p:nvPr/>
        </p:nvSpPr>
        <p:spPr>
          <a:xfrm>
            <a:off x="250000" y="3545334"/>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3</a:t>
            </a:r>
          </a:p>
        </p:txBody>
      </p:sp>
      <p:sp>
        <p:nvSpPr>
          <p:cNvPr id="79" name="MT79"/>
          <p:cNvSpPr/>
          <p:nvPr/>
        </p:nvSpPr>
        <p:spPr>
          <a:xfrm>
            <a:off x="990000" y="3392334"/>
            <a:ext cx="10902000" cy="8460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Fund a Kentucky ETA Searcher Fellowship</a:t>
            </a:r>
          </a:p>
          <a:p>
            <a:pPr marL="0" indent="0" algn="l">
              <a:spcAft>
                <a:spcPts val="0"/>
              </a:spcAft>
              <a:buNone/>
            </a:pPr>
            <a:r>
              <a:rPr lang="en-US" sz="1200" dirty="0">
                <a:solidFill>
                  <a:srgbClr val="1A1A1A"/>
                </a:solidFill>
                <a:latin typeface="Aeonik"/>
              </a:rPr>
              <a:t>Stipends and mentorship for in-state acquirers; modeled on top university search fund programs.</a:t>
            </a:r>
          </a:p>
        </p:txBody>
      </p:sp>
      <p:sp>
        <p:nvSpPr>
          <p:cNvPr id="80" name="R80"/>
          <p:cNvSpPr/>
          <p:nvPr/>
        </p:nvSpPr>
        <p:spPr>
          <a:xfrm>
            <a:off x="250000" y="4391334"/>
            <a:ext cx="540000" cy="540000"/>
          </a:xfrm>
          <a:prstGeom prst="rect">
            <a:avLst/>
          </a:prstGeom>
          <a:solidFill>
            <a:srgbClr val="5FB2E4"/>
          </a:solidFill>
        </p:spPr>
        <p:txBody>
          <a:bodyPr wrap="square" lIns="91440" tIns="45720" rIns="91440" bIns="45720" anchor="ctr"/>
          <a:lstStyle/>
          <a:p>
            <a:pPr algn="l"/>
            <a:endParaRPr lang="en-US"/>
          </a:p>
        </p:txBody>
      </p:sp>
      <p:sp>
        <p:nvSpPr>
          <p:cNvPr id="81" name="T81"/>
          <p:cNvSpPr/>
          <p:nvPr/>
        </p:nvSpPr>
        <p:spPr>
          <a:xfrm>
            <a:off x="250000" y="4391334"/>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4</a:t>
            </a:r>
          </a:p>
        </p:txBody>
      </p:sp>
      <p:sp>
        <p:nvSpPr>
          <p:cNvPr id="82" name="MT82"/>
          <p:cNvSpPr/>
          <p:nvPr/>
        </p:nvSpPr>
        <p:spPr>
          <a:xfrm>
            <a:off x="990000" y="4238334"/>
            <a:ext cx="10902000" cy="8460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Build ETA curriculum at Kentucky universities</a:t>
            </a:r>
          </a:p>
          <a:p>
            <a:pPr marL="0" indent="0" algn="l">
              <a:spcAft>
                <a:spcPts val="0"/>
              </a:spcAft>
              <a:buNone/>
            </a:pPr>
            <a:r>
              <a:rPr lang="en-US" sz="1200" dirty="0">
                <a:solidFill>
                  <a:srgbClr val="1A1A1A"/>
                </a:solidFill>
                <a:latin typeface="Aeonik"/>
              </a:rPr>
              <a:t>Partner with our universities and KCTCS to teach acquisition entrepreneurship.</a:t>
            </a:r>
          </a:p>
        </p:txBody>
      </p:sp>
      <p:sp>
        <p:nvSpPr>
          <p:cNvPr id="83" name="R83"/>
          <p:cNvSpPr/>
          <p:nvPr/>
        </p:nvSpPr>
        <p:spPr>
          <a:xfrm>
            <a:off x="250000" y="5237334"/>
            <a:ext cx="540000" cy="540000"/>
          </a:xfrm>
          <a:prstGeom prst="rect">
            <a:avLst/>
          </a:prstGeom>
          <a:solidFill>
            <a:srgbClr val="5FB2E4"/>
          </a:solidFill>
        </p:spPr>
        <p:txBody>
          <a:bodyPr wrap="square" lIns="91440" tIns="45720" rIns="91440" bIns="45720" anchor="ctr"/>
          <a:lstStyle/>
          <a:p>
            <a:pPr algn="l"/>
            <a:endParaRPr lang="en-US"/>
          </a:p>
        </p:txBody>
      </p:sp>
      <p:sp>
        <p:nvSpPr>
          <p:cNvPr id="84" name="T84"/>
          <p:cNvSpPr/>
          <p:nvPr/>
        </p:nvSpPr>
        <p:spPr>
          <a:xfrm>
            <a:off x="250000" y="5237334"/>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5</a:t>
            </a:r>
          </a:p>
        </p:txBody>
      </p:sp>
      <p:sp>
        <p:nvSpPr>
          <p:cNvPr id="85" name="MT85"/>
          <p:cNvSpPr/>
          <p:nvPr/>
        </p:nvSpPr>
        <p:spPr>
          <a:xfrm>
            <a:off x="990000" y="5084334"/>
            <a:ext cx="10902000" cy="8460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Create the Kentucky Employee Ownership Initiative</a:t>
            </a:r>
          </a:p>
          <a:p>
            <a:pPr marL="0" indent="0" algn="l">
              <a:spcAft>
                <a:spcPts val="0"/>
              </a:spcAft>
              <a:buNone/>
            </a:pPr>
            <a:r>
              <a:rPr lang="en-US" sz="1200" dirty="0">
                <a:solidFill>
                  <a:srgbClr val="1A1A1A"/>
                </a:solidFill>
                <a:latin typeface="Aeonik"/>
              </a:rPr>
              <a:t>Tax credits for retiring owners selling to employees, modeled on Colorado HB 25-1021 and our existing Kentucky Selling Farmer Tax Credit (KSFTC)</a:t>
            </a:r>
          </a:p>
        </p:txBody>
      </p:sp>
      <p:sp>
        <p:nvSpPr>
          <p:cNvPr id="86" name="T86"/>
          <p:cNvSpPr/>
          <p:nvPr/>
        </p:nvSpPr>
        <p:spPr>
          <a:xfrm>
            <a:off x="300000" y="6420000"/>
            <a:ext cx="11592000" cy="280000"/>
          </a:xfrm>
          <a:prstGeom prst="rect">
            <a:avLst/>
          </a:prstGeom>
          <a:noFill/>
        </p:spPr>
        <p:txBody>
          <a:bodyPr wrap="square" lIns="91440" tIns="45720" rIns="91440" bIns="45720" anchor="ctr">
            <a:normAutofit/>
          </a:bodyPr>
          <a:lstStyle/>
          <a:p>
            <a:pPr algn="l">
              <a:lnSpc>
                <a:spcPct val="115000"/>
              </a:lnSpc>
            </a:pPr>
            <a:r>
              <a:rPr lang="en-US" sz="750" i="1" dirty="0">
                <a:solidFill>
                  <a:srgbClr val="777777"/>
                </a:solidFill>
                <a:latin typeface="Aeonik"/>
              </a:rPr>
              <a:t>Reflects Pillar 2 of the Blue North Phase 2 framework. CincyETA (100+ members) and ETA Louisville already provide the community foundation.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12"/>
          <p:cNvSpPr/>
          <p:nvPr/>
        </p:nvSpPr>
        <p:spPr>
          <a:xfrm>
            <a:off x="400000" y="1230000"/>
            <a:ext cx="11400000" cy="350000"/>
          </a:xfrm>
          <a:prstGeom prst="rect">
            <a:avLst/>
          </a:prstGeom>
          <a:noFill/>
        </p:spPr>
        <p:txBody>
          <a:bodyPr wrap="square" lIns="91440" tIns="45720" rIns="91440" bIns="45720" anchor="ctr">
            <a:normAutofit/>
          </a:bodyPr>
          <a:lstStyle/>
          <a:p>
            <a:pPr algn="l">
              <a:lnSpc>
                <a:spcPct val="115000"/>
              </a:lnSpc>
            </a:pPr>
            <a:r>
              <a:rPr lang="en-US" sz="1300" i="1" dirty="0">
                <a:solidFill>
                  <a:srgbClr val="555555"/>
                </a:solidFill>
                <a:latin typeface="Aeonik"/>
              </a:rPr>
              <a:t>Three peer states fund three distinct talent strategies: build it, attract it, develop it</a:t>
            </a:r>
          </a:p>
        </p:txBody>
      </p:sp>
      <p:sp>
        <p:nvSpPr>
          <p:cNvPr id="13" name="R13"/>
          <p:cNvSpPr/>
          <p:nvPr/>
        </p:nvSpPr>
        <p:spPr>
          <a:xfrm>
            <a:off x="200000" y="1660000"/>
            <a:ext cx="3866000" cy="460000"/>
          </a:xfrm>
          <a:prstGeom prst="rect">
            <a:avLst/>
          </a:prstGeom>
          <a:solidFill>
            <a:srgbClr val="CC3340"/>
          </a:solidFill>
        </p:spPr>
        <p:txBody>
          <a:bodyPr wrap="square" lIns="91440" tIns="45720" rIns="91440" bIns="45720" anchor="ctr"/>
          <a:lstStyle/>
          <a:p>
            <a:pPr algn="l"/>
            <a:endParaRPr lang="en-US"/>
          </a:p>
        </p:txBody>
      </p:sp>
      <p:sp>
        <p:nvSpPr>
          <p:cNvPr id="14" name="T14"/>
          <p:cNvSpPr/>
          <p:nvPr/>
        </p:nvSpPr>
        <p:spPr>
          <a:xfrm>
            <a:off x="200000" y="1660000"/>
            <a:ext cx="3866000" cy="230000"/>
          </a:xfrm>
          <a:prstGeom prst="rect">
            <a:avLst/>
          </a:prstGeom>
          <a:noFill/>
        </p:spPr>
        <p:txBody>
          <a:bodyPr wrap="square" lIns="0" tIns="45720" rIns="91440" bIns="45720" anchor="ctr">
            <a:normAutofit fontScale="70000" lnSpcReduction="20000"/>
          </a:bodyPr>
          <a:lstStyle/>
          <a:p>
            <a:pPr algn="ctr"/>
            <a:r>
              <a:rPr lang="en-US" sz="1500" b="1" dirty="0">
                <a:solidFill>
                  <a:srgbClr val="FFFFFF"/>
                </a:solidFill>
                <a:latin typeface="Aeonik"/>
              </a:rPr>
              <a:t>TENNESSEE</a:t>
            </a:r>
          </a:p>
        </p:txBody>
      </p:sp>
      <p:sp>
        <p:nvSpPr>
          <p:cNvPr id="15" name="T15"/>
          <p:cNvSpPr/>
          <p:nvPr/>
        </p:nvSpPr>
        <p:spPr>
          <a:xfrm>
            <a:off x="200000" y="1880000"/>
            <a:ext cx="3866000" cy="240000"/>
          </a:xfrm>
          <a:prstGeom prst="rect">
            <a:avLst/>
          </a:prstGeom>
          <a:noFill/>
        </p:spPr>
        <p:txBody>
          <a:bodyPr wrap="square" lIns="0" tIns="45720" rIns="91440" bIns="45720" anchor="ctr">
            <a:normAutofit fontScale="92500" lnSpcReduction="10000"/>
          </a:bodyPr>
          <a:lstStyle/>
          <a:p>
            <a:pPr algn="ctr"/>
            <a:r>
              <a:rPr lang="en-US" sz="1100" dirty="0">
                <a:solidFill>
                  <a:srgbClr val="FFFFFF"/>
                </a:solidFill>
                <a:latin typeface="Aeonik"/>
              </a:rPr>
              <a:t>LaunchTN Summer Internship</a:t>
            </a:r>
          </a:p>
        </p:txBody>
      </p:sp>
      <p:sp>
        <p:nvSpPr>
          <p:cNvPr id="16" name="T16"/>
          <p:cNvSpPr/>
          <p:nvPr/>
        </p:nvSpPr>
        <p:spPr>
          <a:xfrm>
            <a:off x="200000" y="2200000"/>
            <a:ext cx="3866000" cy="200000"/>
          </a:xfrm>
          <a:prstGeom prst="rect">
            <a:avLst/>
          </a:prstGeom>
          <a:noFill/>
        </p:spPr>
        <p:txBody>
          <a:bodyPr wrap="square" lIns="0" tIns="45720" rIns="91440" bIns="45720" anchor="ctr">
            <a:noAutofit/>
          </a:bodyPr>
          <a:lstStyle/>
          <a:p>
            <a:pPr algn="ctr"/>
            <a:r>
              <a:rPr lang="en-US" sz="1000" b="1" dirty="0">
                <a:solidFill>
                  <a:srgbClr val="CC3340"/>
                </a:solidFill>
                <a:latin typeface="Aeonik"/>
              </a:rPr>
              <a:t>BUILD</a:t>
            </a:r>
          </a:p>
        </p:txBody>
      </p:sp>
      <p:sp>
        <p:nvSpPr>
          <p:cNvPr id="17" name="T17"/>
          <p:cNvSpPr/>
          <p:nvPr/>
        </p:nvSpPr>
        <p:spPr>
          <a:xfrm>
            <a:off x="200000" y="2420000"/>
            <a:ext cx="3866000" cy="600000"/>
          </a:xfrm>
          <a:prstGeom prst="rect">
            <a:avLst/>
          </a:prstGeom>
          <a:noFill/>
        </p:spPr>
        <p:txBody>
          <a:bodyPr wrap="square" lIns="0" tIns="45720" rIns="91440" bIns="45720" anchor="ctr">
            <a:normAutofit lnSpcReduction="10000"/>
          </a:bodyPr>
          <a:lstStyle/>
          <a:p>
            <a:pPr algn="ctr"/>
            <a:r>
              <a:rPr lang="en-US" sz="3600" b="1" dirty="0">
                <a:solidFill>
                  <a:srgbClr val="CC3340"/>
                </a:solidFill>
                <a:latin typeface="Aeonik"/>
              </a:rPr>
              <a:t>392</a:t>
            </a:r>
          </a:p>
        </p:txBody>
      </p:sp>
      <p:sp>
        <p:nvSpPr>
          <p:cNvPr id="18" name="T18"/>
          <p:cNvSpPr/>
          <p:nvPr/>
        </p:nvSpPr>
        <p:spPr>
          <a:xfrm>
            <a:off x="200000" y="3020000"/>
            <a:ext cx="3866000" cy="280000"/>
          </a:xfrm>
          <a:prstGeom prst="rect">
            <a:avLst/>
          </a:prstGeom>
          <a:noFill/>
        </p:spPr>
        <p:txBody>
          <a:bodyPr wrap="square" lIns="0" tIns="45720" rIns="91440" bIns="45720" anchor="ctr">
            <a:normAutofit/>
          </a:bodyPr>
          <a:lstStyle/>
          <a:p>
            <a:pPr algn="ctr"/>
            <a:r>
              <a:rPr lang="en-US" sz="950" i="1" dirty="0">
                <a:solidFill>
                  <a:srgbClr val="6A6A6A"/>
                </a:solidFill>
                <a:latin typeface="Aeonik"/>
              </a:rPr>
              <a:t>internships placed in FY2025</a:t>
            </a:r>
          </a:p>
        </p:txBody>
      </p:sp>
      <p:sp>
        <p:nvSpPr>
          <p:cNvPr id="19" name="MT19"/>
          <p:cNvSpPr/>
          <p:nvPr/>
        </p:nvSpPr>
        <p:spPr>
          <a:xfrm>
            <a:off x="200000" y="3340000"/>
            <a:ext cx="3866000" cy="2020000"/>
          </a:xfrm>
          <a:prstGeom prst="rect">
            <a:avLst/>
          </a:prstGeom>
          <a:noFill/>
        </p:spPr>
        <p:txBody>
          <a:bodyPr wrap="square" lIns="180000" tIns="40000" rIns="91440" bIns="45720" anchor="t">
            <a:normAutofit/>
          </a:bodyPr>
          <a:lstStyle/>
          <a:p>
            <a:pPr marL="171450" indent="-171450" algn="l">
              <a:spcAft>
                <a:spcPts val="200"/>
              </a:spcAft>
              <a:buFont typeface="Arial"/>
              <a:buChar char="•"/>
            </a:pPr>
            <a:r>
              <a:rPr lang="en-US" sz="1400" dirty="0">
                <a:solidFill>
                  <a:srgbClr val="1A1A1A"/>
                </a:solidFill>
                <a:latin typeface="Aeonik"/>
              </a:rPr>
              <a:t>State-funded internships matching students with TN startups</a:t>
            </a:r>
          </a:p>
          <a:p>
            <a:pPr marL="171450" indent="-171450" algn="l">
              <a:spcAft>
                <a:spcPts val="200"/>
              </a:spcAft>
              <a:buFont typeface="Arial"/>
              <a:buChar char="•"/>
            </a:pPr>
            <a:r>
              <a:rPr lang="en-US" sz="1400" dirty="0">
                <a:solidFill>
                  <a:srgbClr val="1A1A1A"/>
                </a:solidFill>
                <a:latin typeface="Aeonik"/>
              </a:rPr>
              <a:t>25% of interns convert to full-time roles at host companies</a:t>
            </a:r>
          </a:p>
          <a:p>
            <a:pPr marL="171450" indent="-171450" algn="l">
              <a:spcAft>
                <a:spcPts val="200"/>
              </a:spcAft>
              <a:buFont typeface="Arial"/>
              <a:buChar char="•"/>
            </a:pPr>
            <a:r>
              <a:rPr lang="en-US" sz="1400" dirty="0">
                <a:solidFill>
                  <a:srgbClr val="1A1A1A"/>
                </a:solidFill>
                <a:latin typeface="Aeonik"/>
              </a:rPr>
              <a:t>Operated through LaunchTN with Network Partners statewide</a:t>
            </a:r>
          </a:p>
          <a:p>
            <a:pPr marL="171450" indent="-171450" algn="l">
              <a:spcAft>
                <a:spcPts val="200"/>
              </a:spcAft>
              <a:buFont typeface="Arial"/>
              <a:buChar char="•"/>
            </a:pPr>
            <a:r>
              <a:rPr lang="en-US" sz="1400" dirty="0">
                <a:solidFill>
                  <a:srgbClr val="1A1A1A"/>
                </a:solidFill>
                <a:latin typeface="Aeonik"/>
              </a:rPr>
              <a:t>Pairs explicitly with high-growth ventures, not large employers</a:t>
            </a:r>
          </a:p>
        </p:txBody>
      </p:sp>
      <p:sp>
        <p:nvSpPr>
          <p:cNvPr id="20" name="R20"/>
          <p:cNvSpPr/>
          <p:nvPr/>
        </p:nvSpPr>
        <p:spPr>
          <a:xfrm>
            <a:off x="4166000" y="1660000"/>
            <a:ext cx="3866000" cy="460000"/>
          </a:xfrm>
          <a:prstGeom prst="rect">
            <a:avLst/>
          </a:prstGeom>
          <a:solidFill>
            <a:srgbClr val="8B1A1A"/>
          </a:solidFill>
        </p:spPr>
        <p:txBody>
          <a:bodyPr wrap="square" lIns="91440" tIns="45720" rIns="91440" bIns="45720" anchor="ctr"/>
          <a:lstStyle/>
          <a:p>
            <a:pPr algn="l"/>
            <a:endParaRPr lang="en-US"/>
          </a:p>
        </p:txBody>
      </p:sp>
      <p:sp>
        <p:nvSpPr>
          <p:cNvPr id="21" name="T21"/>
          <p:cNvSpPr/>
          <p:nvPr/>
        </p:nvSpPr>
        <p:spPr>
          <a:xfrm>
            <a:off x="4166000" y="1660000"/>
            <a:ext cx="3866000" cy="230000"/>
          </a:xfrm>
          <a:prstGeom prst="rect">
            <a:avLst/>
          </a:prstGeom>
          <a:noFill/>
        </p:spPr>
        <p:txBody>
          <a:bodyPr wrap="square" lIns="0" tIns="45720" rIns="91440" bIns="45720" anchor="ctr">
            <a:normAutofit fontScale="70000" lnSpcReduction="20000"/>
          </a:bodyPr>
          <a:lstStyle/>
          <a:p>
            <a:pPr algn="ctr"/>
            <a:r>
              <a:rPr lang="en-US" sz="1500" b="1" dirty="0">
                <a:solidFill>
                  <a:srgbClr val="FFFFFF"/>
                </a:solidFill>
                <a:latin typeface="Aeonik"/>
              </a:rPr>
              <a:t>OHIO</a:t>
            </a:r>
          </a:p>
        </p:txBody>
      </p:sp>
      <p:sp>
        <p:nvSpPr>
          <p:cNvPr id="22" name="T22"/>
          <p:cNvSpPr/>
          <p:nvPr/>
        </p:nvSpPr>
        <p:spPr>
          <a:xfrm>
            <a:off x="4166000" y="1880000"/>
            <a:ext cx="3866000" cy="240000"/>
          </a:xfrm>
          <a:prstGeom prst="rect">
            <a:avLst/>
          </a:prstGeom>
          <a:noFill/>
        </p:spPr>
        <p:txBody>
          <a:bodyPr wrap="square" lIns="0" tIns="45720" rIns="91440" bIns="45720" anchor="ctr">
            <a:normAutofit fontScale="92500" lnSpcReduction="10000"/>
          </a:bodyPr>
          <a:lstStyle/>
          <a:p>
            <a:pPr algn="ctr"/>
            <a:r>
              <a:rPr lang="en-US" sz="1100" dirty="0">
                <a:solidFill>
                  <a:srgbClr val="FFFFFF"/>
                </a:solidFill>
                <a:latin typeface="Aeonik"/>
              </a:rPr>
              <a:t>JobsOhio Relocation Incentive</a:t>
            </a:r>
          </a:p>
        </p:txBody>
      </p:sp>
      <p:sp>
        <p:nvSpPr>
          <p:cNvPr id="23" name="T23"/>
          <p:cNvSpPr/>
          <p:nvPr/>
        </p:nvSpPr>
        <p:spPr>
          <a:xfrm>
            <a:off x="4166000" y="2200000"/>
            <a:ext cx="3866000" cy="200000"/>
          </a:xfrm>
          <a:prstGeom prst="rect">
            <a:avLst/>
          </a:prstGeom>
          <a:noFill/>
        </p:spPr>
        <p:txBody>
          <a:bodyPr wrap="square" lIns="0" tIns="45720" rIns="91440" bIns="45720" anchor="ctr">
            <a:noAutofit/>
          </a:bodyPr>
          <a:lstStyle/>
          <a:p>
            <a:pPr algn="ctr"/>
            <a:r>
              <a:rPr lang="en-US" sz="1000" b="1" dirty="0">
                <a:solidFill>
                  <a:srgbClr val="8B1A1A"/>
                </a:solidFill>
                <a:latin typeface="Aeonik"/>
              </a:rPr>
              <a:t>ATTRACT</a:t>
            </a:r>
          </a:p>
        </p:txBody>
      </p:sp>
      <p:sp>
        <p:nvSpPr>
          <p:cNvPr id="24" name="T24"/>
          <p:cNvSpPr/>
          <p:nvPr/>
        </p:nvSpPr>
        <p:spPr>
          <a:xfrm>
            <a:off x="4166000" y="2420000"/>
            <a:ext cx="3866000" cy="600000"/>
          </a:xfrm>
          <a:prstGeom prst="rect">
            <a:avLst/>
          </a:prstGeom>
          <a:noFill/>
        </p:spPr>
        <p:txBody>
          <a:bodyPr wrap="square" lIns="0" tIns="45720" rIns="91440" bIns="45720" anchor="ctr">
            <a:normAutofit lnSpcReduction="10000"/>
          </a:bodyPr>
          <a:lstStyle/>
          <a:p>
            <a:pPr algn="ctr"/>
            <a:r>
              <a:rPr lang="en-US" sz="3600" b="1" dirty="0">
                <a:solidFill>
                  <a:srgbClr val="8B1A1A"/>
                </a:solidFill>
                <a:latin typeface="Aeonik"/>
              </a:rPr>
              <a:t>$15K</a:t>
            </a:r>
          </a:p>
        </p:txBody>
      </p:sp>
      <p:sp>
        <p:nvSpPr>
          <p:cNvPr id="25" name="T25"/>
          <p:cNvSpPr/>
          <p:nvPr/>
        </p:nvSpPr>
        <p:spPr>
          <a:xfrm>
            <a:off x="4166000" y="3020000"/>
            <a:ext cx="3866000" cy="280000"/>
          </a:xfrm>
          <a:prstGeom prst="rect">
            <a:avLst/>
          </a:prstGeom>
          <a:noFill/>
        </p:spPr>
        <p:txBody>
          <a:bodyPr wrap="square" lIns="0" tIns="45720" rIns="91440" bIns="45720" anchor="ctr">
            <a:normAutofit/>
          </a:bodyPr>
          <a:lstStyle/>
          <a:p>
            <a:pPr algn="ctr"/>
            <a:r>
              <a:rPr lang="en-US" sz="950" i="1" dirty="0">
                <a:solidFill>
                  <a:srgbClr val="6A6A6A"/>
                </a:solidFill>
                <a:latin typeface="Aeonik"/>
              </a:rPr>
              <a:t>per qualifying STEM or technical hire from out of state</a:t>
            </a:r>
          </a:p>
        </p:txBody>
      </p:sp>
      <p:sp>
        <p:nvSpPr>
          <p:cNvPr id="26" name="MT26"/>
          <p:cNvSpPr/>
          <p:nvPr/>
        </p:nvSpPr>
        <p:spPr>
          <a:xfrm>
            <a:off x="4166000" y="3340000"/>
            <a:ext cx="3866000" cy="2020000"/>
          </a:xfrm>
          <a:prstGeom prst="rect">
            <a:avLst/>
          </a:prstGeom>
          <a:noFill/>
        </p:spPr>
        <p:txBody>
          <a:bodyPr wrap="square" lIns="180000" tIns="40000" rIns="91440" bIns="45720" anchor="t">
            <a:normAutofit/>
          </a:bodyPr>
          <a:lstStyle/>
          <a:p>
            <a:pPr marL="171450" indent="-171450" algn="l">
              <a:spcAft>
                <a:spcPts val="200"/>
              </a:spcAft>
              <a:buFont typeface="Arial"/>
              <a:buChar char="•"/>
            </a:pPr>
            <a:r>
              <a:rPr lang="en-US" sz="1400" dirty="0">
                <a:solidFill>
                  <a:srgbClr val="1A1A1A"/>
                </a:solidFill>
                <a:latin typeface="Aeonik"/>
              </a:rPr>
              <a:t>Direct payment to employer for each STEM hire who relocates to Ohio</a:t>
            </a:r>
          </a:p>
          <a:p>
            <a:pPr marL="171450" indent="-171450" algn="l">
              <a:spcAft>
                <a:spcPts val="200"/>
              </a:spcAft>
              <a:buFont typeface="Arial"/>
              <a:buChar char="•"/>
            </a:pPr>
            <a:r>
              <a:rPr lang="en-US" sz="1400" dirty="0">
                <a:solidFill>
                  <a:srgbClr val="1A1A1A"/>
                </a:solidFill>
                <a:latin typeface="Aeonik"/>
              </a:rPr>
              <a:t>Up to $225K per company (15 hires); no strings attached</a:t>
            </a:r>
          </a:p>
          <a:p>
            <a:pPr marL="171450" indent="-171450" algn="l">
              <a:spcAft>
                <a:spcPts val="200"/>
              </a:spcAft>
              <a:buFont typeface="Arial"/>
              <a:buChar char="•"/>
            </a:pPr>
            <a:r>
              <a:rPr lang="en-US" sz="1400" dirty="0">
                <a:solidFill>
                  <a:srgbClr val="1A1A1A"/>
                </a:solidFill>
                <a:latin typeface="Aeonik"/>
              </a:rPr>
              <a:t>First-come, first-served until program funds are depleted</a:t>
            </a:r>
          </a:p>
          <a:p>
            <a:pPr marL="171450" indent="-171450" algn="l">
              <a:spcAft>
                <a:spcPts val="200"/>
              </a:spcAft>
              <a:buFont typeface="Arial"/>
              <a:buChar char="•"/>
            </a:pPr>
            <a:r>
              <a:rPr lang="en-US" sz="1400" dirty="0">
                <a:solidFill>
                  <a:srgbClr val="1A1A1A"/>
                </a:solidFill>
                <a:latin typeface="Aeonik"/>
              </a:rPr>
              <a:t>Covers ten priority sectors including technology, healthcare, energy</a:t>
            </a:r>
          </a:p>
        </p:txBody>
      </p:sp>
      <p:sp>
        <p:nvSpPr>
          <p:cNvPr id="27" name="R27"/>
          <p:cNvSpPr/>
          <p:nvPr/>
        </p:nvSpPr>
        <p:spPr>
          <a:xfrm>
            <a:off x="8132000" y="1660000"/>
            <a:ext cx="3866000" cy="460000"/>
          </a:xfrm>
          <a:prstGeom prst="rect">
            <a:avLst/>
          </a:prstGeom>
          <a:solidFill>
            <a:srgbClr val="003F87"/>
          </a:solidFill>
        </p:spPr>
        <p:txBody>
          <a:bodyPr wrap="square" lIns="91440" tIns="45720" rIns="91440" bIns="45720" anchor="ctr"/>
          <a:lstStyle/>
          <a:p>
            <a:pPr algn="l"/>
            <a:endParaRPr lang="en-US"/>
          </a:p>
        </p:txBody>
      </p:sp>
      <p:sp>
        <p:nvSpPr>
          <p:cNvPr id="28" name="T28"/>
          <p:cNvSpPr/>
          <p:nvPr/>
        </p:nvSpPr>
        <p:spPr>
          <a:xfrm>
            <a:off x="8132000" y="1660000"/>
            <a:ext cx="3866000" cy="230000"/>
          </a:xfrm>
          <a:prstGeom prst="rect">
            <a:avLst/>
          </a:prstGeom>
          <a:noFill/>
        </p:spPr>
        <p:txBody>
          <a:bodyPr wrap="square" lIns="0" tIns="45720" rIns="91440" bIns="45720" anchor="ctr">
            <a:normAutofit fontScale="70000" lnSpcReduction="20000"/>
          </a:bodyPr>
          <a:lstStyle/>
          <a:p>
            <a:pPr algn="ctr"/>
            <a:r>
              <a:rPr lang="en-US" sz="1500" b="1" dirty="0">
                <a:solidFill>
                  <a:srgbClr val="FFFFFF"/>
                </a:solidFill>
                <a:latin typeface="Aeonik"/>
              </a:rPr>
              <a:t>INDIANA</a:t>
            </a:r>
          </a:p>
        </p:txBody>
      </p:sp>
      <p:sp>
        <p:nvSpPr>
          <p:cNvPr id="29" name="T29"/>
          <p:cNvSpPr/>
          <p:nvPr/>
        </p:nvSpPr>
        <p:spPr>
          <a:xfrm>
            <a:off x="8132000" y="1880000"/>
            <a:ext cx="3866000" cy="240000"/>
          </a:xfrm>
          <a:prstGeom prst="rect">
            <a:avLst/>
          </a:prstGeom>
          <a:noFill/>
        </p:spPr>
        <p:txBody>
          <a:bodyPr wrap="square" lIns="0" tIns="45720" rIns="91440" bIns="45720" anchor="ctr">
            <a:normAutofit fontScale="92500" lnSpcReduction="10000"/>
          </a:bodyPr>
          <a:lstStyle/>
          <a:p>
            <a:pPr algn="ctr"/>
            <a:r>
              <a:rPr lang="en-US" sz="1100" dirty="0">
                <a:solidFill>
                  <a:srgbClr val="FFFFFF"/>
                </a:solidFill>
                <a:latin typeface="Aeonik"/>
              </a:rPr>
              <a:t>TechPoint Xtern and Sales bootCAMP</a:t>
            </a:r>
          </a:p>
        </p:txBody>
      </p:sp>
      <p:sp>
        <p:nvSpPr>
          <p:cNvPr id="30" name="T30"/>
          <p:cNvSpPr/>
          <p:nvPr/>
        </p:nvSpPr>
        <p:spPr>
          <a:xfrm>
            <a:off x="8132000" y="2200000"/>
            <a:ext cx="3866000" cy="200000"/>
          </a:xfrm>
          <a:prstGeom prst="rect">
            <a:avLst/>
          </a:prstGeom>
          <a:noFill/>
        </p:spPr>
        <p:txBody>
          <a:bodyPr wrap="square" lIns="0" tIns="45720" rIns="91440" bIns="45720" anchor="ctr">
            <a:noAutofit/>
          </a:bodyPr>
          <a:lstStyle/>
          <a:p>
            <a:pPr algn="ctr"/>
            <a:r>
              <a:rPr lang="en-US" sz="1000" b="1" dirty="0">
                <a:solidFill>
                  <a:srgbClr val="003F87"/>
                </a:solidFill>
                <a:latin typeface="Aeonik"/>
              </a:rPr>
              <a:t>DEVELOP</a:t>
            </a:r>
          </a:p>
        </p:txBody>
      </p:sp>
      <p:sp>
        <p:nvSpPr>
          <p:cNvPr id="31" name="T31"/>
          <p:cNvSpPr/>
          <p:nvPr/>
        </p:nvSpPr>
        <p:spPr>
          <a:xfrm>
            <a:off x="8132000" y="2420000"/>
            <a:ext cx="3866000" cy="600000"/>
          </a:xfrm>
          <a:prstGeom prst="rect">
            <a:avLst/>
          </a:prstGeom>
          <a:noFill/>
        </p:spPr>
        <p:txBody>
          <a:bodyPr wrap="square" lIns="0" tIns="45720" rIns="91440" bIns="45720" anchor="ctr">
            <a:normAutofit lnSpcReduction="10000"/>
          </a:bodyPr>
          <a:lstStyle/>
          <a:p>
            <a:pPr algn="ctr"/>
            <a:r>
              <a:rPr lang="en-US" sz="3600" b="1" dirty="0">
                <a:solidFill>
                  <a:srgbClr val="003F87"/>
                </a:solidFill>
                <a:latin typeface="Aeonik"/>
              </a:rPr>
              <a:t>500+</a:t>
            </a:r>
          </a:p>
        </p:txBody>
      </p:sp>
      <p:sp>
        <p:nvSpPr>
          <p:cNvPr id="32" name="T32"/>
          <p:cNvSpPr/>
          <p:nvPr/>
        </p:nvSpPr>
        <p:spPr>
          <a:xfrm>
            <a:off x="8132000" y="3020000"/>
            <a:ext cx="3866000" cy="280000"/>
          </a:xfrm>
          <a:prstGeom prst="rect">
            <a:avLst/>
          </a:prstGeom>
          <a:noFill/>
        </p:spPr>
        <p:txBody>
          <a:bodyPr wrap="square" lIns="0" tIns="45720" rIns="91440" bIns="45720" anchor="ctr">
            <a:normAutofit/>
          </a:bodyPr>
          <a:lstStyle/>
          <a:p>
            <a:pPr algn="ctr"/>
            <a:r>
              <a:rPr lang="en-US" sz="950" i="1" dirty="0">
                <a:solidFill>
                  <a:srgbClr val="6A6A6A"/>
                </a:solidFill>
                <a:latin typeface="Aeonik"/>
              </a:rPr>
              <a:t>Xtern interns placed annually</a:t>
            </a:r>
          </a:p>
        </p:txBody>
      </p:sp>
      <p:sp>
        <p:nvSpPr>
          <p:cNvPr id="33" name="MT33"/>
          <p:cNvSpPr/>
          <p:nvPr/>
        </p:nvSpPr>
        <p:spPr>
          <a:xfrm>
            <a:off x="8132000" y="3340000"/>
            <a:ext cx="3866000" cy="2020000"/>
          </a:xfrm>
          <a:prstGeom prst="rect">
            <a:avLst/>
          </a:prstGeom>
          <a:noFill/>
        </p:spPr>
        <p:txBody>
          <a:bodyPr wrap="square" lIns="180000" tIns="40000" rIns="91440" bIns="45720" anchor="t">
            <a:normAutofit/>
          </a:bodyPr>
          <a:lstStyle/>
          <a:p>
            <a:pPr marL="171450" indent="-171450" algn="l">
              <a:spcAft>
                <a:spcPts val="200"/>
              </a:spcAft>
              <a:buFont typeface="Arial"/>
              <a:buChar char="•"/>
            </a:pPr>
            <a:r>
              <a:rPr lang="en-US" sz="1400" dirty="0">
                <a:solidFill>
                  <a:srgbClr val="1A1A1A"/>
                </a:solidFill>
                <a:latin typeface="Aeonik"/>
              </a:rPr>
              <a:t>Xtern: paid summer internship and immersive talent program</a:t>
            </a:r>
          </a:p>
          <a:p>
            <a:pPr marL="171450" indent="-171450" algn="l">
              <a:spcAft>
                <a:spcPts val="200"/>
              </a:spcAft>
              <a:buFont typeface="Arial"/>
              <a:buChar char="•"/>
            </a:pPr>
            <a:r>
              <a:rPr lang="en-US" sz="1400" dirty="0">
                <a:solidFill>
                  <a:srgbClr val="1A1A1A"/>
                </a:solidFill>
                <a:latin typeface="Aeonik"/>
              </a:rPr>
              <a:t>Sales bootCAMP: 8-week launchpad into tech sales careers</a:t>
            </a:r>
          </a:p>
          <a:p>
            <a:pPr marL="171450" indent="-171450" algn="l">
              <a:spcAft>
                <a:spcPts val="200"/>
              </a:spcAft>
              <a:buFont typeface="Arial"/>
              <a:buChar char="•"/>
            </a:pPr>
            <a:r>
              <a:rPr lang="en-US" sz="1400" dirty="0">
                <a:solidFill>
                  <a:srgbClr val="1A1A1A"/>
                </a:solidFill>
                <a:latin typeface="Aeonik"/>
              </a:rPr>
              <a:t>TechPoint operates as the talent arm of Elevate Ventures</a:t>
            </a:r>
          </a:p>
          <a:p>
            <a:pPr marL="171450" indent="-171450" algn="l">
              <a:spcAft>
                <a:spcPts val="200"/>
              </a:spcAft>
              <a:buFont typeface="Arial"/>
              <a:buChar char="•"/>
            </a:pPr>
            <a:r>
              <a:rPr lang="en-US" sz="1400" dirty="0">
                <a:solidFill>
                  <a:srgbClr val="1A1A1A"/>
                </a:solidFill>
                <a:latin typeface="Aeonik"/>
              </a:rPr>
              <a:t>State-funded coordination between universities and Indiana startups</a:t>
            </a:r>
          </a:p>
        </p:txBody>
      </p:sp>
      <p:sp>
        <p:nvSpPr>
          <p:cNvPr id="34" name="R34"/>
          <p:cNvSpPr/>
          <p:nvPr/>
        </p:nvSpPr>
        <p:spPr>
          <a:xfrm>
            <a:off x="200000" y="5500000"/>
            <a:ext cx="11792000" cy="850000"/>
          </a:xfrm>
          <a:prstGeom prst="rect">
            <a:avLst/>
          </a:prstGeom>
          <a:solidFill>
            <a:srgbClr val="F0F8FC"/>
          </a:solidFill>
          <a:ln w="38100">
            <a:solidFill>
              <a:srgbClr val="5FB2E4"/>
            </a:solidFill>
          </a:ln>
        </p:spPr>
        <p:txBody>
          <a:bodyPr wrap="square" lIns="91440" tIns="45720" rIns="91440" bIns="45720" anchor="ctr"/>
          <a:lstStyle/>
          <a:p>
            <a:pPr algn="l"/>
            <a:endParaRPr lang="en-US"/>
          </a:p>
        </p:txBody>
      </p:sp>
      <p:sp>
        <p:nvSpPr>
          <p:cNvPr id="35" name="T35"/>
          <p:cNvSpPr/>
          <p:nvPr/>
        </p:nvSpPr>
        <p:spPr>
          <a:xfrm>
            <a:off x="400000" y="5500000"/>
            <a:ext cx="11392000" cy="850000"/>
          </a:xfrm>
          <a:prstGeom prst="rect">
            <a:avLst/>
          </a:prstGeom>
          <a:noFill/>
        </p:spPr>
        <p:txBody>
          <a:bodyPr wrap="square" lIns="91440" tIns="45720" rIns="91440" bIns="45720" anchor="ctr">
            <a:normAutofit/>
          </a:bodyPr>
          <a:lstStyle/>
          <a:p>
            <a:pPr algn="l">
              <a:lnSpc>
                <a:spcPct val="115000"/>
              </a:lnSpc>
            </a:pPr>
            <a:r>
              <a:rPr lang="en-US" sz="1600" b="1" dirty="0">
                <a:solidFill>
                  <a:srgbClr val="5FB2E4"/>
                </a:solidFill>
                <a:latin typeface="Aeonik"/>
              </a:rPr>
              <a:t>THE PATTERN: </a:t>
            </a:r>
            <a:r>
              <a:rPr lang="en-US" sz="1600" dirty="0">
                <a:solidFill>
                  <a:srgbClr val="1A1A1A"/>
                </a:solidFill>
                <a:latin typeface="Aeonik"/>
              </a:rPr>
              <a:t>Peer states deliberately fund three distinct talent strategies. Kentucky has no dedicated startup-talent pipeline of any kind today.</a:t>
            </a:r>
          </a:p>
        </p:txBody>
      </p:sp>
      <p:sp>
        <p:nvSpPr>
          <p:cNvPr id="36" name="T36"/>
          <p:cNvSpPr/>
          <p:nvPr/>
        </p:nvSpPr>
        <p:spPr>
          <a:xfrm>
            <a:off x="300000" y="6420000"/>
            <a:ext cx="11592000" cy="280000"/>
          </a:xfrm>
          <a:prstGeom prst="rect">
            <a:avLst/>
          </a:prstGeom>
          <a:noFill/>
        </p:spPr>
        <p:txBody>
          <a:bodyPr wrap="square" lIns="91440" tIns="45720" rIns="91440" bIns="45720" anchor="ctr">
            <a:normAutofit/>
          </a:bodyPr>
          <a:lstStyle/>
          <a:p>
            <a:pPr algn="l">
              <a:lnSpc>
                <a:spcPct val="115000"/>
              </a:lnSpc>
            </a:pPr>
            <a:r>
              <a:rPr lang="en-US" sz="750" i="1" dirty="0">
                <a:solidFill>
                  <a:srgbClr val="777777"/>
                </a:solidFill>
                <a:latin typeface="Aeonik"/>
              </a:rPr>
              <a:t>Sources: launchtn.org/summer-internship; jobsohio.com/workforce-talent/jobsohio-relocation-incentives; techpoint.org/xtern; techpoint.org/sales-bootcamp.</a:t>
            </a:r>
          </a:p>
        </p:txBody>
      </p:sp>
      <p:sp>
        <p:nvSpPr>
          <p:cNvPr id="2" name="R87">
            <a:extLst>
              <a:ext uri="{FF2B5EF4-FFF2-40B4-BE49-F238E27FC236}">
                <a16:creationId xmlns:a16="http://schemas.microsoft.com/office/drawing/2014/main" id="{4F7805B4-6464-D049-1200-2D753723C3EB}"/>
              </a:ext>
            </a:extLst>
          </p:cNvPr>
          <p:cNvSpPr/>
          <p:nvPr/>
        </p:nvSpPr>
        <p:spPr>
          <a:xfrm>
            <a:off x="0" y="290142"/>
            <a:ext cx="10668000" cy="900000"/>
          </a:xfrm>
          <a:prstGeom prst="rect">
            <a:avLst/>
          </a:prstGeom>
          <a:solidFill>
            <a:srgbClr val="5FB2E4"/>
          </a:solidFill>
        </p:spPr>
        <p:txBody>
          <a:bodyPr wrap="square" lIns="91440" tIns="45720" rIns="91440" bIns="45720" anchor="ctr"/>
          <a:lstStyle/>
          <a:p>
            <a:pPr algn="l"/>
            <a:endParaRPr lang="en-US"/>
          </a:p>
        </p:txBody>
      </p:sp>
      <p:sp>
        <p:nvSpPr>
          <p:cNvPr id="3" name="T88">
            <a:extLst>
              <a:ext uri="{FF2B5EF4-FFF2-40B4-BE49-F238E27FC236}">
                <a16:creationId xmlns:a16="http://schemas.microsoft.com/office/drawing/2014/main" id="{5D311BB7-F41B-53A8-FF2E-38789C589826}"/>
              </a:ext>
            </a:extLst>
          </p:cNvPr>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Entrepreneurial workforce  |  what other states are doing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9F5"/>
        </a:solidFill>
        <a:effectLst/>
      </p:bgPr>
    </p:bg>
    <p:spTree>
      <p:nvGrpSpPr>
        <p:cNvPr id="1" name=""/>
        <p:cNvGrpSpPr/>
        <p:nvPr/>
      </p:nvGrpSpPr>
      <p:grpSpPr>
        <a:xfrm>
          <a:off x="0" y="0"/>
          <a:ext cx="0" cy="0"/>
          <a:chOff x="0" y="0"/>
          <a:chExt cx="0" cy="0"/>
        </a:xfrm>
      </p:grpSpPr>
      <p:sp>
        <p:nvSpPr>
          <p:cNvPr id="111" name="R111"/>
          <p:cNvSpPr/>
          <p:nvPr/>
        </p:nvSpPr>
        <p:spPr>
          <a:xfrm>
            <a:off x="0" y="290142"/>
            <a:ext cx="6096000" cy="900000"/>
          </a:xfrm>
          <a:prstGeom prst="rect">
            <a:avLst/>
          </a:prstGeom>
          <a:solidFill>
            <a:srgbClr val="5FB2E4"/>
          </a:solidFill>
        </p:spPr>
        <p:txBody>
          <a:bodyPr wrap="square" lIns="91440" tIns="45720" rIns="91440" bIns="45720" anchor="ctr"/>
          <a:lstStyle/>
          <a:p>
            <a:pPr algn="l"/>
            <a:endParaRPr lang="en-US"/>
          </a:p>
        </p:txBody>
      </p:sp>
      <p:sp>
        <p:nvSpPr>
          <p:cNvPr id="112" name="T112"/>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What Kentucky should explore</a:t>
            </a:r>
          </a:p>
        </p:txBody>
      </p:sp>
      <p:sp>
        <p:nvSpPr>
          <p:cNvPr id="113" name="T113"/>
          <p:cNvSpPr/>
          <p:nvPr/>
        </p:nvSpPr>
        <p:spPr>
          <a:xfrm>
            <a:off x="400000" y="1230000"/>
            <a:ext cx="11400000" cy="400000"/>
          </a:xfrm>
          <a:prstGeom prst="rect">
            <a:avLst/>
          </a:prstGeom>
          <a:noFill/>
        </p:spPr>
        <p:txBody>
          <a:bodyPr wrap="square" lIns="91440" tIns="45720" rIns="91440" bIns="45720" anchor="ctr">
            <a:normAutofit/>
          </a:bodyPr>
          <a:lstStyle/>
          <a:p>
            <a:pPr algn="l">
              <a:lnSpc>
                <a:spcPct val="115000"/>
              </a:lnSpc>
            </a:pPr>
            <a:r>
              <a:rPr lang="en-US" sz="1400" i="1" dirty="0">
                <a:solidFill>
                  <a:srgbClr val="0F5A7E"/>
                </a:solidFill>
                <a:latin typeface="Aeonik"/>
              </a:rPr>
              <a:t>Build a workforce pipeline aligned with the startup economy</a:t>
            </a:r>
          </a:p>
        </p:txBody>
      </p:sp>
      <p:sp>
        <p:nvSpPr>
          <p:cNvPr id="114" name="R114"/>
          <p:cNvSpPr/>
          <p:nvPr/>
        </p:nvSpPr>
        <p:spPr>
          <a:xfrm>
            <a:off x="250000" y="1978750"/>
            <a:ext cx="540000" cy="540000"/>
          </a:xfrm>
          <a:prstGeom prst="rect">
            <a:avLst/>
          </a:prstGeom>
          <a:solidFill>
            <a:srgbClr val="5FB2E4"/>
          </a:solidFill>
        </p:spPr>
        <p:txBody>
          <a:bodyPr wrap="square" lIns="91440" tIns="45720" rIns="91440" bIns="45720" anchor="ctr"/>
          <a:lstStyle/>
          <a:p>
            <a:pPr algn="l"/>
            <a:endParaRPr lang="en-US"/>
          </a:p>
        </p:txBody>
      </p:sp>
      <p:sp>
        <p:nvSpPr>
          <p:cNvPr id="115" name="T115"/>
          <p:cNvSpPr/>
          <p:nvPr/>
        </p:nvSpPr>
        <p:spPr>
          <a:xfrm>
            <a:off x="250000" y="197875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1</a:t>
            </a:r>
          </a:p>
        </p:txBody>
      </p:sp>
      <p:sp>
        <p:nvSpPr>
          <p:cNvPr id="116" name="MT116"/>
          <p:cNvSpPr/>
          <p:nvPr/>
        </p:nvSpPr>
        <p:spPr>
          <a:xfrm>
            <a:off x="990000" y="1746067"/>
            <a:ext cx="10902000" cy="10575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Fund a Kentucky entrepreneurial internship program</a:t>
            </a:r>
          </a:p>
          <a:p>
            <a:pPr marL="0" indent="0" algn="l">
              <a:spcAft>
                <a:spcPts val="0"/>
              </a:spcAft>
              <a:buNone/>
            </a:pPr>
            <a:r>
              <a:rPr lang="en-US" sz="1200" dirty="0">
                <a:solidFill>
                  <a:srgbClr val="1A1A1A"/>
                </a:solidFill>
                <a:latin typeface="Aeonik"/>
              </a:rPr>
              <a:t>Replicate the LaunchTN model: state-funded summer internships matching KY students with KY startups.  Consider how the Hubs play a stronger role engaging our workforce pipeline for high school and college.</a:t>
            </a:r>
          </a:p>
        </p:txBody>
      </p:sp>
      <p:sp>
        <p:nvSpPr>
          <p:cNvPr id="117" name="R117"/>
          <p:cNvSpPr/>
          <p:nvPr/>
        </p:nvSpPr>
        <p:spPr>
          <a:xfrm>
            <a:off x="250000" y="3036250"/>
            <a:ext cx="540000" cy="540000"/>
          </a:xfrm>
          <a:prstGeom prst="rect">
            <a:avLst/>
          </a:prstGeom>
          <a:solidFill>
            <a:srgbClr val="5FB2E4"/>
          </a:solidFill>
        </p:spPr>
        <p:txBody>
          <a:bodyPr wrap="square" lIns="91440" tIns="45720" rIns="91440" bIns="45720" anchor="ctr"/>
          <a:lstStyle/>
          <a:p>
            <a:pPr algn="l"/>
            <a:endParaRPr lang="en-US"/>
          </a:p>
        </p:txBody>
      </p:sp>
      <p:sp>
        <p:nvSpPr>
          <p:cNvPr id="118" name="T118"/>
          <p:cNvSpPr/>
          <p:nvPr/>
        </p:nvSpPr>
        <p:spPr>
          <a:xfrm>
            <a:off x="250000" y="303625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2</a:t>
            </a:r>
          </a:p>
        </p:txBody>
      </p:sp>
      <p:sp>
        <p:nvSpPr>
          <p:cNvPr id="119" name="MT119"/>
          <p:cNvSpPr/>
          <p:nvPr/>
        </p:nvSpPr>
        <p:spPr>
          <a:xfrm>
            <a:off x="990000" y="2777500"/>
            <a:ext cx="10902000" cy="10575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Make AI training universally available</a:t>
            </a:r>
          </a:p>
          <a:p>
            <a:pPr marL="0" indent="0" algn="l">
              <a:spcAft>
                <a:spcPts val="0"/>
              </a:spcAft>
              <a:buNone/>
            </a:pPr>
            <a:r>
              <a:rPr lang="en-US" sz="1200" dirty="0">
                <a:solidFill>
                  <a:srgbClr val="1A1A1A"/>
                </a:solidFill>
                <a:latin typeface="Aeonik"/>
              </a:rPr>
              <a:t>Direct workforce development funding to AI fluency for founders, workers, educators, and 120 county leaders.  Our Startup founders are leading practitioners.</a:t>
            </a:r>
          </a:p>
        </p:txBody>
      </p:sp>
      <p:sp>
        <p:nvSpPr>
          <p:cNvPr id="120" name="R120"/>
          <p:cNvSpPr/>
          <p:nvPr/>
        </p:nvSpPr>
        <p:spPr>
          <a:xfrm>
            <a:off x="250000" y="4093750"/>
            <a:ext cx="540000" cy="540000"/>
          </a:xfrm>
          <a:prstGeom prst="rect">
            <a:avLst/>
          </a:prstGeom>
          <a:solidFill>
            <a:srgbClr val="5FB2E4"/>
          </a:solidFill>
        </p:spPr>
        <p:txBody>
          <a:bodyPr wrap="square" lIns="91440" tIns="45720" rIns="91440" bIns="45720" anchor="ctr"/>
          <a:lstStyle/>
          <a:p>
            <a:pPr algn="l"/>
            <a:endParaRPr lang="en-US"/>
          </a:p>
        </p:txBody>
      </p:sp>
      <p:sp>
        <p:nvSpPr>
          <p:cNvPr id="121" name="T121"/>
          <p:cNvSpPr/>
          <p:nvPr/>
        </p:nvSpPr>
        <p:spPr>
          <a:xfrm>
            <a:off x="250000" y="409375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3</a:t>
            </a:r>
          </a:p>
        </p:txBody>
      </p:sp>
      <p:sp>
        <p:nvSpPr>
          <p:cNvPr id="122" name="MT122"/>
          <p:cNvSpPr/>
          <p:nvPr/>
        </p:nvSpPr>
        <p:spPr>
          <a:xfrm>
            <a:off x="990000" y="3835000"/>
            <a:ext cx="10902000" cy="10575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Activate Innovation Hubs as training venues</a:t>
            </a:r>
          </a:p>
          <a:p>
            <a:pPr marL="0" indent="0" algn="l">
              <a:spcAft>
                <a:spcPts val="0"/>
              </a:spcAft>
              <a:buNone/>
            </a:pPr>
            <a:r>
              <a:rPr lang="en-US" sz="1200" dirty="0">
                <a:solidFill>
                  <a:srgbClr val="1A1A1A"/>
                </a:solidFill>
                <a:latin typeface="Aeonik"/>
              </a:rPr>
              <a:t>Use SparkHaus and the other physical innovation hubs to scale founder workshops and applied technical curriculum.</a:t>
            </a:r>
          </a:p>
        </p:txBody>
      </p:sp>
      <p:sp>
        <p:nvSpPr>
          <p:cNvPr id="123" name="R123"/>
          <p:cNvSpPr/>
          <p:nvPr/>
        </p:nvSpPr>
        <p:spPr>
          <a:xfrm>
            <a:off x="250000" y="5151250"/>
            <a:ext cx="540000" cy="540000"/>
          </a:xfrm>
          <a:prstGeom prst="rect">
            <a:avLst/>
          </a:prstGeom>
          <a:solidFill>
            <a:srgbClr val="5FB2E4"/>
          </a:solidFill>
        </p:spPr>
        <p:txBody>
          <a:bodyPr wrap="square" lIns="91440" tIns="45720" rIns="91440" bIns="45720" anchor="ctr"/>
          <a:lstStyle/>
          <a:p>
            <a:pPr algn="l"/>
            <a:endParaRPr lang="en-US"/>
          </a:p>
        </p:txBody>
      </p:sp>
      <p:sp>
        <p:nvSpPr>
          <p:cNvPr id="124" name="T124"/>
          <p:cNvSpPr/>
          <p:nvPr/>
        </p:nvSpPr>
        <p:spPr>
          <a:xfrm>
            <a:off x="250000" y="515125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4</a:t>
            </a:r>
          </a:p>
        </p:txBody>
      </p:sp>
      <p:sp>
        <p:nvSpPr>
          <p:cNvPr id="125" name="MT125"/>
          <p:cNvSpPr/>
          <p:nvPr/>
        </p:nvSpPr>
        <p:spPr>
          <a:xfrm>
            <a:off x="990000" y="4892500"/>
            <a:ext cx="10902000" cy="1057500"/>
          </a:xfrm>
          <a:prstGeom prst="rect">
            <a:avLst/>
          </a:prstGeom>
          <a:noFill/>
        </p:spPr>
        <p:txBody>
          <a:bodyPr wrap="square" lIns="0" tIns="0" rIns="91440" bIns="45720" anchor="ctr">
            <a:normAutofit/>
          </a:bodyPr>
          <a:lstStyle/>
          <a:p>
            <a:pPr marL="0" indent="0" algn="l">
              <a:spcAft>
                <a:spcPts val="100"/>
              </a:spcAft>
              <a:buNone/>
            </a:pPr>
            <a:r>
              <a:rPr lang="en-US" sz="1700" b="1" dirty="0">
                <a:solidFill>
                  <a:srgbClr val="1A1A1A"/>
                </a:solidFill>
                <a:latin typeface="Aeonik"/>
              </a:rPr>
              <a:t>Build a Boomerang Kentuckians database and fellowship</a:t>
            </a:r>
          </a:p>
          <a:p>
            <a:pPr marL="0" indent="0" algn="l">
              <a:spcAft>
                <a:spcPts val="0"/>
              </a:spcAft>
              <a:buNone/>
            </a:pPr>
            <a:r>
              <a:rPr lang="en-US" sz="1200" dirty="0">
                <a:solidFill>
                  <a:srgbClr val="1A1A1A"/>
                </a:solidFill>
                <a:latin typeface="Aeonik"/>
              </a:rPr>
              <a:t>Targeted attraction program for Kentucky natives ready to come home to launch companies.</a:t>
            </a:r>
          </a:p>
        </p:txBody>
      </p:sp>
      <p:sp>
        <p:nvSpPr>
          <p:cNvPr id="126" name="T126"/>
          <p:cNvSpPr/>
          <p:nvPr/>
        </p:nvSpPr>
        <p:spPr>
          <a:xfrm>
            <a:off x="300000" y="6420000"/>
            <a:ext cx="11592000" cy="280000"/>
          </a:xfrm>
          <a:prstGeom prst="rect">
            <a:avLst/>
          </a:prstGeom>
          <a:noFill/>
        </p:spPr>
        <p:txBody>
          <a:bodyPr wrap="square" lIns="91440" tIns="45720" rIns="91440" bIns="45720" anchor="ctr">
            <a:normAutofit/>
          </a:bodyPr>
          <a:lstStyle/>
          <a:p>
            <a:pPr algn="l">
              <a:lnSpc>
                <a:spcPct val="115000"/>
              </a:lnSpc>
            </a:pPr>
            <a:r>
              <a:rPr lang="en-US" sz="750" i="1" dirty="0">
                <a:solidFill>
                  <a:srgbClr val="777777"/>
                </a:solidFill>
                <a:latin typeface="Aeonik"/>
              </a:rPr>
              <a:t>Reflects recommendation #5 in this presentation. Builds on existing SparkHaus AI workshops and the SBDC delivery footprint.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10"/>
          <p:cNvSpPr/>
          <p:nvPr/>
        </p:nvSpPr>
        <p:spPr>
          <a:xfrm>
            <a:off x="0" y="290142"/>
            <a:ext cx="12192000" cy="900000"/>
          </a:xfrm>
          <a:prstGeom prst="rect">
            <a:avLst/>
          </a:prstGeom>
          <a:solidFill>
            <a:srgbClr val="5FB2E4"/>
          </a:solidFill>
        </p:spPr>
        <p:txBody>
          <a:bodyPr wrap="square" lIns="91440" tIns="45720" rIns="91440" bIns="45720" anchor="ctr"/>
          <a:lstStyle/>
          <a:p>
            <a:pPr algn="l"/>
            <a:endParaRPr lang="en-US"/>
          </a:p>
        </p:txBody>
      </p:sp>
      <p:sp>
        <p:nvSpPr>
          <p:cNvPr id="11" name="T11"/>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Bonus Startups solve problems. And can inspire policy.</a:t>
            </a:r>
          </a:p>
        </p:txBody>
      </p:sp>
      <p:sp>
        <p:nvSpPr>
          <p:cNvPr id="12" name="T12"/>
          <p:cNvSpPr/>
          <p:nvPr/>
        </p:nvSpPr>
        <p:spPr>
          <a:xfrm>
            <a:off x="400000" y="1230000"/>
            <a:ext cx="11400000" cy="400000"/>
          </a:xfrm>
          <a:prstGeom prst="rect">
            <a:avLst/>
          </a:prstGeom>
          <a:noFill/>
        </p:spPr>
        <p:txBody>
          <a:bodyPr wrap="square" lIns="91440" tIns="45720" rIns="91440" bIns="45720" anchor="ctr">
            <a:normAutofit/>
          </a:bodyPr>
          <a:lstStyle/>
          <a:p>
            <a:pPr algn="l">
              <a:lnSpc>
                <a:spcPct val="115000"/>
              </a:lnSpc>
            </a:pPr>
            <a:r>
              <a:rPr lang="en-US" sz="1400" i="1" dirty="0">
                <a:solidFill>
                  <a:srgbClr val="0F5A7E"/>
                </a:solidFill>
                <a:latin typeface="Aeonik"/>
              </a:rPr>
              <a:t>A Kentucky example before we close: AquiSense Technologies, Erlanger KY</a:t>
            </a:r>
          </a:p>
        </p:txBody>
      </p:sp>
      <p:sp>
        <p:nvSpPr>
          <p:cNvPr id="13" name="R13"/>
          <p:cNvSpPr/>
          <p:nvPr/>
        </p:nvSpPr>
        <p:spPr>
          <a:xfrm>
            <a:off x="280000" y="1933750"/>
            <a:ext cx="540000" cy="540000"/>
          </a:xfrm>
          <a:prstGeom prst="rect">
            <a:avLst/>
          </a:prstGeom>
          <a:solidFill>
            <a:srgbClr val="5FB2E4"/>
          </a:solidFill>
        </p:spPr>
        <p:txBody>
          <a:bodyPr wrap="square" lIns="91440" tIns="45720" rIns="91440" bIns="45720" anchor="ctr"/>
          <a:lstStyle/>
          <a:p>
            <a:pPr algn="l"/>
            <a:endParaRPr lang="en-US"/>
          </a:p>
        </p:txBody>
      </p:sp>
      <p:sp>
        <p:nvSpPr>
          <p:cNvPr id="14" name="T14"/>
          <p:cNvSpPr/>
          <p:nvPr/>
        </p:nvSpPr>
        <p:spPr>
          <a:xfrm>
            <a:off x="280000" y="1933750"/>
            <a:ext cx="540000" cy="540000"/>
          </a:xfrm>
          <a:prstGeom prst="rect">
            <a:avLst/>
          </a:prstGeom>
          <a:noFill/>
        </p:spPr>
        <p:txBody>
          <a:bodyPr wrap="square" lIns="0" tIns="45720" rIns="91440" bIns="45720" anchor="ctr">
            <a:normAutofit/>
          </a:bodyPr>
          <a:lstStyle/>
          <a:p>
            <a:pPr algn="ctr"/>
            <a:r>
              <a:rPr lang="en-US" sz="2200" b="1" dirty="0">
                <a:solidFill>
                  <a:srgbClr val="FFFFFF"/>
                </a:solidFill>
                <a:latin typeface="Aeonik"/>
              </a:rPr>
              <a:t>1</a:t>
            </a:r>
          </a:p>
        </p:txBody>
      </p:sp>
      <p:sp>
        <p:nvSpPr>
          <p:cNvPr id="15" name="MT15"/>
          <p:cNvSpPr/>
          <p:nvPr/>
        </p:nvSpPr>
        <p:spPr>
          <a:xfrm>
            <a:off x="1060000" y="1740000"/>
            <a:ext cx="10832000" cy="927500"/>
          </a:xfrm>
          <a:prstGeom prst="rect">
            <a:avLst/>
          </a:prstGeom>
          <a:noFill/>
        </p:spPr>
        <p:txBody>
          <a:bodyPr wrap="square" lIns="0" tIns="0" rIns="91440" bIns="45720" anchor="ctr">
            <a:normAutofit/>
          </a:bodyPr>
          <a:lstStyle/>
          <a:p>
            <a:pPr marL="0" indent="0" algn="l">
              <a:spcAft>
                <a:spcPts val="80"/>
              </a:spcAft>
              <a:buNone/>
            </a:pPr>
            <a:r>
              <a:rPr lang="en-US" sz="1000" b="1" dirty="0">
                <a:solidFill>
                  <a:srgbClr val="0F5A7E"/>
                </a:solidFill>
                <a:latin typeface="Aeonik"/>
              </a:rPr>
              <a:t>THE COMPANY</a:t>
            </a:r>
          </a:p>
          <a:p>
            <a:pPr marL="0" indent="0" algn="l">
              <a:spcAft>
                <a:spcPts val="0"/>
              </a:spcAft>
              <a:buNone/>
            </a:pPr>
            <a:r>
              <a:rPr lang="en-US" sz="1400" dirty="0">
                <a:solidFill>
                  <a:srgbClr val="1A1A1A"/>
                </a:solidFill>
                <a:latin typeface="Aeonik"/>
              </a:rPr>
              <a:t>Erlanger-based and </a:t>
            </a:r>
            <a:r>
              <a:rPr lang="en-US" sz="1400" dirty="0" err="1">
                <a:solidFill>
                  <a:srgbClr val="1A1A1A"/>
                </a:solidFill>
                <a:latin typeface="Aeonik"/>
              </a:rPr>
              <a:t>Keyhorse</a:t>
            </a:r>
            <a:r>
              <a:rPr lang="en-US" sz="1400" dirty="0">
                <a:solidFill>
                  <a:srgbClr val="1A1A1A"/>
                </a:solidFill>
                <a:latin typeface="Aeonik"/>
              </a:rPr>
              <a:t> Capital backed </a:t>
            </a:r>
            <a:r>
              <a:rPr lang="en-US" sz="1400" dirty="0" err="1">
                <a:solidFill>
                  <a:srgbClr val="1A1A1A"/>
                </a:solidFill>
                <a:latin typeface="Aeonik"/>
              </a:rPr>
              <a:t>AquiSense</a:t>
            </a:r>
            <a:r>
              <a:rPr lang="en-US" sz="1400" dirty="0">
                <a:solidFill>
                  <a:srgbClr val="1A1A1A"/>
                </a:solidFill>
                <a:latin typeface="Aeonik"/>
              </a:rPr>
              <a:t> is the global leader in UV-C LED water disinfection. 500,000+ installations worldwide. The only Kentucky-based UV manufacturer.</a:t>
            </a:r>
          </a:p>
        </p:txBody>
      </p:sp>
      <p:sp>
        <p:nvSpPr>
          <p:cNvPr id="16" name="R16"/>
          <p:cNvSpPr/>
          <p:nvPr/>
        </p:nvSpPr>
        <p:spPr>
          <a:xfrm>
            <a:off x="280000" y="2861250"/>
            <a:ext cx="540000" cy="540000"/>
          </a:xfrm>
          <a:prstGeom prst="rect">
            <a:avLst/>
          </a:prstGeom>
          <a:solidFill>
            <a:srgbClr val="5FB2E4"/>
          </a:solidFill>
        </p:spPr>
        <p:txBody>
          <a:bodyPr wrap="square" lIns="91440" tIns="45720" rIns="91440" bIns="45720" anchor="ctr"/>
          <a:lstStyle/>
          <a:p>
            <a:pPr algn="l"/>
            <a:endParaRPr lang="en-US"/>
          </a:p>
        </p:txBody>
      </p:sp>
      <p:sp>
        <p:nvSpPr>
          <p:cNvPr id="17" name="T17"/>
          <p:cNvSpPr/>
          <p:nvPr/>
        </p:nvSpPr>
        <p:spPr>
          <a:xfrm>
            <a:off x="280000" y="2861250"/>
            <a:ext cx="540000" cy="540000"/>
          </a:xfrm>
          <a:prstGeom prst="rect">
            <a:avLst/>
          </a:prstGeom>
          <a:noFill/>
        </p:spPr>
        <p:txBody>
          <a:bodyPr wrap="square" lIns="0" tIns="45720" rIns="91440" bIns="45720" anchor="ctr">
            <a:normAutofit/>
          </a:bodyPr>
          <a:lstStyle/>
          <a:p>
            <a:pPr algn="ctr"/>
            <a:r>
              <a:rPr lang="en-US" sz="2200" b="1" dirty="0">
                <a:solidFill>
                  <a:srgbClr val="FFFFFF"/>
                </a:solidFill>
                <a:latin typeface="Aeonik"/>
              </a:rPr>
              <a:t>2</a:t>
            </a:r>
          </a:p>
        </p:txBody>
      </p:sp>
      <p:sp>
        <p:nvSpPr>
          <p:cNvPr id="18" name="MT18"/>
          <p:cNvSpPr/>
          <p:nvPr/>
        </p:nvSpPr>
        <p:spPr>
          <a:xfrm>
            <a:off x="1060000" y="2667500"/>
            <a:ext cx="10832000" cy="927500"/>
          </a:xfrm>
          <a:prstGeom prst="rect">
            <a:avLst/>
          </a:prstGeom>
          <a:noFill/>
        </p:spPr>
        <p:txBody>
          <a:bodyPr wrap="square" lIns="0" tIns="0" rIns="91440" bIns="45720" anchor="ctr">
            <a:normAutofit/>
          </a:bodyPr>
          <a:lstStyle/>
          <a:p>
            <a:pPr marL="0" indent="0" algn="l">
              <a:spcAft>
                <a:spcPts val="80"/>
              </a:spcAft>
              <a:buNone/>
            </a:pPr>
            <a:r>
              <a:rPr lang="en-US" sz="1000" b="1" dirty="0">
                <a:solidFill>
                  <a:srgbClr val="0F5A7E"/>
                </a:solidFill>
                <a:latin typeface="Aeonik"/>
              </a:rPr>
              <a:t>THE MOMENT</a:t>
            </a:r>
          </a:p>
          <a:p>
            <a:pPr marL="0" indent="0" algn="l">
              <a:spcAft>
                <a:spcPts val="0"/>
              </a:spcAft>
              <a:buNone/>
            </a:pPr>
            <a:r>
              <a:rPr lang="en-US" sz="1400" dirty="0">
                <a:solidFill>
                  <a:srgbClr val="1A1A1A"/>
                </a:solidFill>
                <a:latin typeface="Aeonik"/>
              </a:rPr>
              <a:t>Mercury is banned under the UN Minamata Convention (US-ratified). Mercury UV lamps could be banned for sale as soon as February 2027. The current global supply runs through China, Canada, and Germany.</a:t>
            </a:r>
          </a:p>
        </p:txBody>
      </p:sp>
      <p:sp>
        <p:nvSpPr>
          <p:cNvPr id="19" name="R19"/>
          <p:cNvSpPr/>
          <p:nvPr/>
        </p:nvSpPr>
        <p:spPr>
          <a:xfrm>
            <a:off x="280000" y="3788750"/>
            <a:ext cx="540000" cy="540000"/>
          </a:xfrm>
          <a:prstGeom prst="rect">
            <a:avLst/>
          </a:prstGeom>
          <a:solidFill>
            <a:srgbClr val="5FB2E4"/>
          </a:solidFill>
        </p:spPr>
        <p:txBody>
          <a:bodyPr wrap="square" lIns="91440" tIns="45720" rIns="91440" bIns="45720" anchor="ctr"/>
          <a:lstStyle/>
          <a:p>
            <a:pPr algn="l"/>
            <a:endParaRPr lang="en-US"/>
          </a:p>
        </p:txBody>
      </p:sp>
      <p:sp>
        <p:nvSpPr>
          <p:cNvPr id="20" name="T20"/>
          <p:cNvSpPr/>
          <p:nvPr/>
        </p:nvSpPr>
        <p:spPr>
          <a:xfrm>
            <a:off x="280000" y="3788750"/>
            <a:ext cx="540000" cy="540000"/>
          </a:xfrm>
          <a:prstGeom prst="rect">
            <a:avLst/>
          </a:prstGeom>
          <a:noFill/>
        </p:spPr>
        <p:txBody>
          <a:bodyPr wrap="square" lIns="0" tIns="45720" rIns="91440" bIns="45720" anchor="ctr">
            <a:normAutofit/>
          </a:bodyPr>
          <a:lstStyle/>
          <a:p>
            <a:pPr algn="ctr"/>
            <a:r>
              <a:rPr lang="en-US" sz="2200" b="1" dirty="0">
                <a:solidFill>
                  <a:srgbClr val="FFFFFF"/>
                </a:solidFill>
                <a:latin typeface="Aeonik"/>
              </a:rPr>
              <a:t>3</a:t>
            </a:r>
          </a:p>
        </p:txBody>
      </p:sp>
      <p:sp>
        <p:nvSpPr>
          <p:cNvPr id="21" name="MT21"/>
          <p:cNvSpPr/>
          <p:nvPr/>
        </p:nvSpPr>
        <p:spPr>
          <a:xfrm>
            <a:off x="1060000" y="3595000"/>
            <a:ext cx="10832000" cy="927500"/>
          </a:xfrm>
          <a:prstGeom prst="rect">
            <a:avLst/>
          </a:prstGeom>
          <a:noFill/>
        </p:spPr>
        <p:txBody>
          <a:bodyPr wrap="square" lIns="0" tIns="0" rIns="91440" bIns="45720" anchor="ctr">
            <a:normAutofit/>
          </a:bodyPr>
          <a:lstStyle/>
          <a:p>
            <a:pPr marL="0" indent="0" algn="l">
              <a:spcAft>
                <a:spcPts val="80"/>
              </a:spcAft>
              <a:buNone/>
            </a:pPr>
            <a:r>
              <a:rPr lang="en-US" sz="1000" b="1" dirty="0">
                <a:solidFill>
                  <a:srgbClr val="0F5A7E"/>
                </a:solidFill>
                <a:latin typeface="Aeonik"/>
              </a:rPr>
              <a:t>THE POLICY OPPORTUNITY</a:t>
            </a:r>
          </a:p>
          <a:p>
            <a:pPr marL="0" indent="0" algn="l">
              <a:spcAft>
                <a:spcPts val="0"/>
              </a:spcAft>
              <a:buNone/>
            </a:pPr>
            <a:r>
              <a:rPr lang="en-US" sz="1400" dirty="0">
                <a:solidFill>
                  <a:srgbClr val="1A1A1A"/>
                </a:solidFill>
                <a:latin typeface="Aeonik"/>
              </a:rPr>
              <a:t>Kentucky can lead the country by opening state water treatment bids to mercury-free alternatives. AquiSense delivers equivalent performance and cost, Buy-America-compliant.</a:t>
            </a:r>
          </a:p>
        </p:txBody>
      </p:sp>
      <p:sp>
        <p:nvSpPr>
          <p:cNvPr id="22" name="R22"/>
          <p:cNvSpPr/>
          <p:nvPr/>
        </p:nvSpPr>
        <p:spPr>
          <a:xfrm>
            <a:off x="280000" y="4716250"/>
            <a:ext cx="540000" cy="540000"/>
          </a:xfrm>
          <a:prstGeom prst="rect">
            <a:avLst/>
          </a:prstGeom>
          <a:solidFill>
            <a:srgbClr val="5FB2E4"/>
          </a:solidFill>
        </p:spPr>
        <p:txBody>
          <a:bodyPr wrap="square" lIns="91440" tIns="45720" rIns="91440" bIns="45720" anchor="ctr"/>
          <a:lstStyle/>
          <a:p>
            <a:pPr algn="l"/>
            <a:endParaRPr lang="en-US"/>
          </a:p>
        </p:txBody>
      </p:sp>
      <p:sp>
        <p:nvSpPr>
          <p:cNvPr id="23" name="T23"/>
          <p:cNvSpPr/>
          <p:nvPr/>
        </p:nvSpPr>
        <p:spPr>
          <a:xfrm>
            <a:off x="280000" y="4716250"/>
            <a:ext cx="540000" cy="540000"/>
          </a:xfrm>
          <a:prstGeom prst="rect">
            <a:avLst/>
          </a:prstGeom>
          <a:noFill/>
        </p:spPr>
        <p:txBody>
          <a:bodyPr wrap="square" lIns="0" tIns="45720" rIns="91440" bIns="45720" anchor="ctr">
            <a:normAutofit/>
          </a:bodyPr>
          <a:lstStyle/>
          <a:p>
            <a:pPr algn="ctr"/>
            <a:r>
              <a:rPr lang="en-US" sz="2200" b="1" dirty="0">
                <a:solidFill>
                  <a:srgbClr val="FFFFFF"/>
                </a:solidFill>
                <a:latin typeface="Aeonik"/>
              </a:rPr>
              <a:t>4</a:t>
            </a:r>
          </a:p>
        </p:txBody>
      </p:sp>
      <p:sp>
        <p:nvSpPr>
          <p:cNvPr id="24" name="MT24"/>
          <p:cNvSpPr/>
          <p:nvPr/>
        </p:nvSpPr>
        <p:spPr>
          <a:xfrm>
            <a:off x="1060000" y="4522500"/>
            <a:ext cx="10832000" cy="927500"/>
          </a:xfrm>
          <a:prstGeom prst="rect">
            <a:avLst/>
          </a:prstGeom>
          <a:noFill/>
        </p:spPr>
        <p:txBody>
          <a:bodyPr wrap="square" lIns="0" tIns="0" rIns="91440" bIns="45720" anchor="ctr">
            <a:normAutofit/>
          </a:bodyPr>
          <a:lstStyle/>
          <a:p>
            <a:pPr marL="0" indent="0" algn="l">
              <a:spcAft>
                <a:spcPts val="80"/>
              </a:spcAft>
              <a:buNone/>
            </a:pPr>
            <a:r>
              <a:rPr lang="en-US" sz="1000" b="1" dirty="0">
                <a:solidFill>
                  <a:srgbClr val="0F5A7E"/>
                </a:solidFill>
                <a:latin typeface="Aeonik"/>
              </a:rPr>
              <a:t>THE ADJACENT BENEFITS</a:t>
            </a:r>
          </a:p>
          <a:p>
            <a:pPr marL="0" indent="0" algn="l">
              <a:spcAft>
                <a:spcPts val="0"/>
              </a:spcAft>
              <a:buNone/>
            </a:pPr>
            <a:r>
              <a:rPr lang="en-US" sz="1400" dirty="0">
                <a:solidFill>
                  <a:srgbClr val="1A1A1A"/>
                </a:solidFill>
                <a:latin typeface="Aeonik"/>
              </a:rPr>
              <a:t>The same Kentucky-made technology can serve bourbon distilleries (water purity, no mercury breakage risk) and could address water quality concerns at the heart of Kentucky’s data center debate (Google is using the technology at their data center in Las Vegas).</a:t>
            </a:r>
          </a:p>
        </p:txBody>
      </p:sp>
      <p:sp>
        <p:nvSpPr>
          <p:cNvPr id="25" name="R25"/>
          <p:cNvSpPr/>
          <p:nvPr/>
        </p:nvSpPr>
        <p:spPr>
          <a:xfrm>
            <a:off x="200000" y="5482426"/>
            <a:ext cx="11792000" cy="895074"/>
          </a:xfrm>
          <a:prstGeom prst="rect">
            <a:avLst/>
          </a:prstGeom>
          <a:solidFill>
            <a:srgbClr val="F0F8FC"/>
          </a:solidFill>
          <a:ln w="38100">
            <a:solidFill>
              <a:srgbClr val="5FB2E4"/>
            </a:solidFill>
          </a:ln>
        </p:spPr>
        <p:txBody>
          <a:bodyPr wrap="square" lIns="91440" tIns="45720" rIns="91440" bIns="45720" anchor="ctr"/>
          <a:lstStyle/>
          <a:p>
            <a:pPr algn="l"/>
            <a:endParaRPr lang="en-US"/>
          </a:p>
        </p:txBody>
      </p:sp>
      <p:sp>
        <p:nvSpPr>
          <p:cNvPr id="26" name="T26"/>
          <p:cNvSpPr/>
          <p:nvPr/>
        </p:nvSpPr>
        <p:spPr>
          <a:xfrm>
            <a:off x="400000" y="5600000"/>
            <a:ext cx="11392000" cy="580000"/>
          </a:xfrm>
          <a:prstGeom prst="rect">
            <a:avLst/>
          </a:prstGeom>
          <a:noFill/>
        </p:spPr>
        <p:txBody>
          <a:bodyPr wrap="square" lIns="91440" tIns="45720" rIns="91440" bIns="45720" anchor="ctr">
            <a:noAutofit/>
          </a:bodyPr>
          <a:lstStyle/>
          <a:p>
            <a:pPr algn="l">
              <a:lnSpc>
                <a:spcPct val="115000"/>
              </a:lnSpc>
            </a:pPr>
            <a:r>
              <a:rPr lang="en-US" sz="1600" b="1" dirty="0">
                <a:solidFill>
                  <a:srgbClr val="5FB2E4"/>
                </a:solidFill>
                <a:latin typeface="Aeonik"/>
              </a:rPr>
              <a:t>THE POINT: </a:t>
            </a:r>
            <a:r>
              <a:rPr lang="en-US" sz="1600" dirty="0">
                <a:solidFill>
                  <a:srgbClr val="1A1A1A"/>
                </a:solidFill>
                <a:latin typeface="Aeonik"/>
              </a:rPr>
              <a:t>Startups are built to solve problems. The best ones in turn inspire policy and economic development that ripples across the Commonwealth, from strengthening bourbon to addressing challenges in data center development.</a:t>
            </a:r>
          </a:p>
        </p:txBody>
      </p:sp>
      <p:sp>
        <p:nvSpPr>
          <p:cNvPr id="27" name="T27"/>
          <p:cNvSpPr/>
          <p:nvPr/>
        </p:nvSpPr>
        <p:spPr>
          <a:xfrm>
            <a:off x="300000" y="6300000"/>
            <a:ext cx="11592000" cy="350000"/>
          </a:xfrm>
          <a:prstGeom prst="rect">
            <a:avLst/>
          </a:prstGeom>
          <a:noFill/>
        </p:spPr>
        <p:txBody>
          <a:bodyPr wrap="square" lIns="91440" tIns="45720" rIns="91440" bIns="45720" anchor="ctr">
            <a:normAutofit/>
          </a:bodyPr>
          <a:lstStyle/>
          <a:p>
            <a:pPr algn="l">
              <a:lnSpc>
                <a:spcPct val="115000"/>
              </a:lnSpc>
            </a:pPr>
            <a:r>
              <a:rPr lang="en-US" sz="750" i="1" dirty="0">
                <a:solidFill>
                  <a:srgbClr val="777777"/>
                </a:solidFill>
                <a:latin typeface="Aeonik"/>
              </a:rPr>
              <a:t>Sources: AquiSense Technologies (Oliver Lawal, CEO); UN Minamata Convention on Mercury at treaties.un.org; aquisense.com.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10"/>
          <p:cNvSpPr/>
          <p:nvPr/>
        </p:nvSpPr>
        <p:spPr>
          <a:xfrm>
            <a:off x="0" y="290142"/>
            <a:ext cx="12192000" cy="900000"/>
          </a:xfrm>
          <a:prstGeom prst="rect">
            <a:avLst/>
          </a:prstGeom>
          <a:solidFill>
            <a:srgbClr val="5FB2E4"/>
          </a:solidFill>
        </p:spPr>
        <p:txBody>
          <a:bodyPr wrap="square" lIns="91440" tIns="45720" rIns="91440" bIns="45720" anchor="ctr"/>
          <a:lstStyle/>
          <a:p>
            <a:pPr algn="l"/>
            <a:endParaRPr lang="en-US"/>
          </a:p>
        </p:txBody>
      </p:sp>
      <p:sp>
        <p:nvSpPr>
          <p:cNvPr id="11" name="T11"/>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The 2027 Path Forward</a:t>
            </a:r>
          </a:p>
        </p:txBody>
      </p:sp>
      <p:sp>
        <p:nvSpPr>
          <p:cNvPr id="12" name="T12"/>
          <p:cNvSpPr/>
          <p:nvPr/>
        </p:nvSpPr>
        <p:spPr>
          <a:xfrm>
            <a:off x="400000" y="1230000"/>
            <a:ext cx="11400000" cy="400000"/>
          </a:xfrm>
          <a:prstGeom prst="rect">
            <a:avLst/>
          </a:prstGeom>
          <a:noFill/>
        </p:spPr>
        <p:txBody>
          <a:bodyPr wrap="square" lIns="91440" tIns="45720" rIns="91440" bIns="45720" anchor="ctr">
            <a:normAutofit/>
          </a:bodyPr>
          <a:lstStyle/>
          <a:p>
            <a:pPr algn="l">
              <a:lnSpc>
                <a:spcPct val="115000"/>
              </a:lnSpc>
            </a:pPr>
            <a:r>
              <a:rPr lang="en-US" sz="1400" i="1" dirty="0">
                <a:solidFill>
                  <a:srgbClr val="0F5A7E"/>
                </a:solidFill>
                <a:latin typeface="Aeonik"/>
              </a:rPr>
              <a:t>Five recommendations aligned to the four themes you just heard</a:t>
            </a:r>
          </a:p>
        </p:txBody>
      </p:sp>
      <p:sp>
        <p:nvSpPr>
          <p:cNvPr id="13" name="R13"/>
          <p:cNvSpPr/>
          <p:nvPr/>
        </p:nvSpPr>
        <p:spPr>
          <a:xfrm>
            <a:off x="280000" y="1904000"/>
            <a:ext cx="540000" cy="540000"/>
          </a:xfrm>
          <a:prstGeom prst="rect">
            <a:avLst/>
          </a:prstGeom>
          <a:solidFill>
            <a:srgbClr val="5FB2E4"/>
          </a:solidFill>
        </p:spPr>
        <p:txBody>
          <a:bodyPr wrap="square" lIns="91440" tIns="45720" rIns="91440" bIns="45720" anchor="ctr"/>
          <a:lstStyle/>
          <a:p>
            <a:pPr algn="l"/>
            <a:endParaRPr lang="en-US"/>
          </a:p>
        </p:txBody>
      </p:sp>
      <p:sp>
        <p:nvSpPr>
          <p:cNvPr id="14" name="T14"/>
          <p:cNvSpPr/>
          <p:nvPr/>
        </p:nvSpPr>
        <p:spPr>
          <a:xfrm>
            <a:off x="280000" y="190400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1</a:t>
            </a:r>
          </a:p>
        </p:txBody>
      </p:sp>
      <p:sp>
        <p:nvSpPr>
          <p:cNvPr id="15" name="MT15"/>
          <p:cNvSpPr/>
          <p:nvPr/>
        </p:nvSpPr>
        <p:spPr>
          <a:xfrm>
            <a:off x="1020000" y="1740000"/>
            <a:ext cx="10872000" cy="868000"/>
          </a:xfrm>
          <a:prstGeom prst="rect">
            <a:avLst/>
          </a:prstGeom>
          <a:noFill/>
        </p:spPr>
        <p:txBody>
          <a:bodyPr wrap="square" lIns="0" tIns="0" rIns="91440" bIns="45720" anchor="ctr">
            <a:normAutofit/>
          </a:bodyPr>
          <a:lstStyle/>
          <a:p>
            <a:pPr marL="0" indent="0" algn="l">
              <a:spcAft>
                <a:spcPts val="60"/>
              </a:spcAft>
              <a:buNone/>
            </a:pPr>
            <a:r>
              <a:rPr lang="en-US" sz="800" b="1" dirty="0">
                <a:solidFill>
                  <a:srgbClr val="888888"/>
                </a:solidFill>
                <a:latin typeface="Aeonik"/>
              </a:rPr>
              <a:t>ENTREPRENEUR LED ECONOMIC DEVELOPMENT</a:t>
            </a:r>
          </a:p>
          <a:p>
            <a:pPr marL="0" indent="0" algn="l">
              <a:spcAft>
                <a:spcPts val="80"/>
              </a:spcAft>
              <a:buNone/>
            </a:pPr>
            <a:r>
              <a:rPr lang="en-US" sz="1500" b="1" dirty="0">
                <a:solidFill>
                  <a:srgbClr val="1A1A1A"/>
                </a:solidFill>
                <a:latin typeface="Aeonik"/>
              </a:rPr>
              <a:t>Adopt Entrepreneur Led Economic Development</a:t>
            </a:r>
          </a:p>
          <a:p>
            <a:pPr marL="0" indent="0" algn="l">
              <a:spcAft>
                <a:spcPts val="0"/>
              </a:spcAft>
              <a:buNone/>
            </a:pPr>
            <a:r>
              <a:rPr lang="en-US" sz="1100" dirty="0">
                <a:solidFill>
                  <a:srgbClr val="1A1A1A"/>
                </a:solidFill>
                <a:latin typeface="Aeonik"/>
              </a:rPr>
              <a:t>Make ELED a primary Kentucky strategy alongside traditional recruitment and relocation. Focus on the unique needs of startups and high-growth companies launching and scaling.</a:t>
            </a:r>
          </a:p>
        </p:txBody>
      </p:sp>
      <p:sp>
        <p:nvSpPr>
          <p:cNvPr id="16" name="R16"/>
          <p:cNvSpPr/>
          <p:nvPr/>
        </p:nvSpPr>
        <p:spPr>
          <a:xfrm>
            <a:off x="280000" y="2772000"/>
            <a:ext cx="540000" cy="540000"/>
          </a:xfrm>
          <a:prstGeom prst="rect">
            <a:avLst/>
          </a:prstGeom>
          <a:solidFill>
            <a:srgbClr val="5FB2E4"/>
          </a:solidFill>
        </p:spPr>
        <p:txBody>
          <a:bodyPr wrap="square" lIns="91440" tIns="45720" rIns="91440" bIns="45720" anchor="ctr"/>
          <a:lstStyle/>
          <a:p>
            <a:pPr algn="l"/>
            <a:endParaRPr lang="en-US"/>
          </a:p>
        </p:txBody>
      </p:sp>
      <p:sp>
        <p:nvSpPr>
          <p:cNvPr id="17" name="T17"/>
          <p:cNvSpPr/>
          <p:nvPr/>
        </p:nvSpPr>
        <p:spPr>
          <a:xfrm>
            <a:off x="280000" y="277200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2</a:t>
            </a:r>
          </a:p>
        </p:txBody>
      </p:sp>
      <p:sp>
        <p:nvSpPr>
          <p:cNvPr id="18" name="MT18"/>
          <p:cNvSpPr/>
          <p:nvPr/>
        </p:nvSpPr>
        <p:spPr>
          <a:xfrm>
            <a:off x="1020000" y="2608000"/>
            <a:ext cx="10872000" cy="868000"/>
          </a:xfrm>
          <a:prstGeom prst="rect">
            <a:avLst/>
          </a:prstGeom>
          <a:noFill/>
        </p:spPr>
        <p:txBody>
          <a:bodyPr wrap="square" lIns="0" tIns="0" rIns="91440" bIns="45720" anchor="ctr">
            <a:normAutofit/>
          </a:bodyPr>
          <a:lstStyle/>
          <a:p>
            <a:pPr marL="0" indent="0" algn="l">
              <a:spcAft>
                <a:spcPts val="60"/>
              </a:spcAft>
              <a:buNone/>
            </a:pPr>
            <a:r>
              <a:rPr lang="en-US" sz="800" b="1" dirty="0">
                <a:solidFill>
                  <a:srgbClr val="888888"/>
                </a:solidFill>
                <a:latin typeface="Aeonik"/>
              </a:rPr>
              <a:t>FOUNDATION</a:t>
            </a:r>
          </a:p>
          <a:p>
            <a:pPr marL="0" indent="0" algn="l">
              <a:spcAft>
                <a:spcPts val="80"/>
              </a:spcAft>
              <a:buNone/>
            </a:pPr>
            <a:r>
              <a:rPr lang="en-US" sz="1500" b="1" dirty="0">
                <a:solidFill>
                  <a:srgbClr val="1A1A1A"/>
                </a:solidFill>
                <a:latin typeface="Aeonik"/>
              </a:rPr>
              <a:t>Build on the Foundation</a:t>
            </a:r>
          </a:p>
          <a:p>
            <a:pPr marL="0" indent="0" algn="l">
              <a:spcAft>
                <a:spcPts val="0"/>
              </a:spcAft>
              <a:buNone/>
            </a:pPr>
            <a:r>
              <a:rPr lang="en-US" sz="1100" dirty="0">
                <a:solidFill>
                  <a:srgbClr val="1A1A1A"/>
                </a:solidFill>
                <a:latin typeface="Aeonik"/>
              </a:rPr>
              <a:t>Reinforce continued infrastructure, statutory, and financial support for ELED, including the Kentucky Innovation Hub Network and the Kentucky Enterprise Fund (KEF).</a:t>
            </a:r>
          </a:p>
        </p:txBody>
      </p:sp>
      <p:sp>
        <p:nvSpPr>
          <p:cNvPr id="19" name="R19"/>
          <p:cNvSpPr/>
          <p:nvPr/>
        </p:nvSpPr>
        <p:spPr>
          <a:xfrm>
            <a:off x="280000" y="3640000"/>
            <a:ext cx="540000" cy="540000"/>
          </a:xfrm>
          <a:prstGeom prst="rect">
            <a:avLst/>
          </a:prstGeom>
          <a:solidFill>
            <a:srgbClr val="5FB2E4"/>
          </a:solidFill>
        </p:spPr>
        <p:txBody>
          <a:bodyPr wrap="square" lIns="91440" tIns="45720" rIns="91440" bIns="45720" anchor="ctr"/>
          <a:lstStyle/>
          <a:p>
            <a:pPr algn="l"/>
            <a:endParaRPr lang="en-US"/>
          </a:p>
        </p:txBody>
      </p:sp>
      <p:sp>
        <p:nvSpPr>
          <p:cNvPr id="20" name="T20"/>
          <p:cNvSpPr/>
          <p:nvPr/>
        </p:nvSpPr>
        <p:spPr>
          <a:xfrm>
            <a:off x="280000" y="364000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3</a:t>
            </a:r>
          </a:p>
        </p:txBody>
      </p:sp>
      <p:sp>
        <p:nvSpPr>
          <p:cNvPr id="21" name="MT21"/>
          <p:cNvSpPr/>
          <p:nvPr/>
        </p:nvSpPr>
        <p:spPr>
          <a:xfrm>
            <a:off x="1020000" y="3476000"/>
            <a:ext cx="10872000" cy="868000"/>
          </a:xfrm>
          <a:prstGeom prst="rect">
            <a:avLst/>
          </a:prstGeom>
          <a:noFill/>
        </p:spPr>
        <p:txBody>
          <a:bodyPr wrap="square" lIns="0" tIns="0" rIns="91440" bIns="45720" anchor="ctr">
            <a:normAutofit/>
          </a:bodyPr>
          <a:lstStyle/>
          <a:p>
            <a:pPr marL="0" indent="0" algn="l">
              <a:spcAft>
                <a:spcPts val="60"/>
              </a:spcAft>
              <a:buNone/>
            </a:pPr>
            <a:r>
              <a:rPr lang="en-US" sz="800" b="1" dirty="0">
                <a:solidFill>
                  <a:srgbClr val="888888"/>
                </a:solidFill>
                <a:latin typeface="Aeonik"/>
              </a:rPr>
              <a:t>UNIFIED STATEWIDE ENTREPRENEURSHIP ORGANIZATION</a:t>
            </a:r>
          </a:p>
          <a:p>
            <a:pPr marL="0" indent="0" algn="l">
              <a:spcAft>
                <a:spcPts val="80"/>
              </a:spcAft>
              <a:buNone/>
            </a:pPr>
            <a:r>
              <a:rPr lang="en-US" sz="1500" b="1" dirty="0">
                <a:solidFill>
                  <a:srgbClr val="1A1A1A"/>
                </a:solidFill>
                <a:latin typeface="Aeonik"/>
              </a:rPr>
              <a:t>Explore a unified statewide brand for entrepreneurs</a:t>
            </a:r>
          </a:p>
          <a:p>
            <a:pPr marL="0" indent="0" algn="l">
              <a:spcAft>
                <a:spcPts val="0"/>
              </a:spcAft>
              <a:buNone/>
            </a:pPr>
            <a:r>
              <a:rPr lang="en-US" sz="1100" dirty="0">
                <a:solidFill>
                  <a:srgbClr val="1A1A1A"/>
                </a:solidFill>
                <a:latin typeface="Aeonik"/>
              </a:rPr>
              <a:t>Examine distinct lanes for research, commercialization, small business, and high-growth. Learn from peer states.</a:t>
            </a:r>
          </a:p>
        </p:txBody>
      </p:sp>
      <p:sp>
        <p:nvSpPr>
          <p:cNvPr id="22" name="R22"/>
          <p:cNvSpPr/>
          <p:nvPr/>
        </p:nvSpPr>
        <p:spPr>
          <a:xfrm>
            <a:off x="280000" y="4508000"/>
            <a:ext cx="540000" cy="540000"/>
          </a:xfrm>
          <a:prstGeom prst="rect">
            <a:avLst/>
          </a:prstGeom>
          <a:solidFill>
            <a:srgbClr val="5FB2E4"/>
          </a:solidFill>
        </p:spPr>
        <p:txBody>
          <a:bodyPr wrap="square" lIns="91440" tIns="45720" rIns="91440" bIns="45720" anchor="ctr"/>
          <a:lstStyle/>
          <a:p>
            <a:pPr algn="l"/>
            <a:endParaRPr lang="en-US"/>
          </a:p>
        </p:txBody>
      </p:sp>
      <p:sp>
        <p:nvSpPr>
          <p:cNvPr id="23" name="T23"/>
          <p:cNvSpPr/>
          <p:nvPr/>
        </p:nvSpPr>
        <p:spPr>
          <a:xfrm>
            <a:off x="280000" y="450800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4</a:t>
            </a:r>
          </a:p>
        </p:txBody>
      </p:sp>
      <p:sp>
        <p:nvSpPr>
          <p:cNvPr id="24" name="MT24"/>
          <p:cNvSpPr/>
          <p:nvPr/>
        </p:nvSpPr>
        <p:spPr>
          <a:xfrm>
            <a:off x="1020000" y="4344000"/>
            <a:ext cx="10872000" cy="868000"/>
          </a:xfrm>
          <a:prstGeom prst="rect">
            <a:avLst/>
          </a:prstGeom>
          <a:noFill/>
        </p:spPr>
        <p:txBody>
          <a:bodyPr wrap="square" lIns="0" tIns="0" rIns="91440" bIns="45720" anchor="ctr">
            <a:normAutofit/>
          </a:bodyPr>
          <a:lstStyle/>
          <a:p>
            <a:pPr marL="0" indent="0" algn="l">
              <a:spcAft>
                <a:spcPts val="60"/>
              </a:spcAft>
              <a:buNone/>
            </a:pPr>
            <a:r>
              <a:rPr lang="en-US" sz="800" b="1" dirty="0">
                <a:solidFill>
                  <a:srgbClr val="888888"/>
                </a:solidFill>
                <a:latin typeface="Aeonik"/>
              </a:rPr>
              <a:t>ENTREPRENEURSHIP THROUGH ACQUISITION</a:t>
            </a:r>
          </a:p>
          <a:p>
            <a:pPr marL="0" indent="0" algn="l">
              <a:spcAft>
                <a:spcPts val="80"/>
              </a:spcAft>
              <a:buNone/>
            </a:pPr>
            <a:r>
              <a:rPr lang="en-US" sz="1500" b="1" dirty="0">
                <a:solidFill>
                  <a:srgbClr val="1A1A1A"/>
                </a:solidFill>
                <a:latin typeface="Aeonik"/>
              </a:rPr>
              <a:t>Establish statewide ETA infrastructure</a:t>
            </a:r>
          </a:p>
          <a:p>
            <a:pPr marL="0" indent="0" algn="l">
              <a:spcAft>
                <a:spcPts val="0"/>
              </a:spcAft>
              <a:buNone/>
            </a:pPr>
            <a:r>
              <a:rPr lang="en-US" sz="1100" dirty="0">
                <a:solidFill>
                  <a:srgbClr val="1A1A1A"/>
                </a:solidFill>
                <a:latin typeface="Aeonik"/>
              </a:rPr>
              <a:t>Foundation, conference, searcher fellowship, university curriculum, and employee ownership initiative.</a:t>
            </a:r>
          </a:p>
        </p:txBody>
      </p:sp>
      <p:sp>
        <p:nvSpPr>
          <p:cNvPr id="25" name="R25"/>
          <p:cNvSpPr/>
          <p:nvPr/>
        </p:nvSpPr>
        <p:spPr>
          <a:xfrm>
            <a:off x="280000" y="5376000"/>
            <a:ext cx="540000" cy="540000"/>
          </a:xfrm>
          <a:prstGeom prst="rect">
            <a:avLst/>
          </a:prstGeom>
          <a:solidFill>
            <a:srgbClr val="5FB2E4"/>
          </a:solidFill>
        </p:spPr>
        <p:txBody>
          <a:bodyPr wrap="square" lIns="91440" tIns="45720" rIns="91440" bIns="45720" anchor="ctr"/>
          <a:lstStyle/>
          <a:p>
            <a:pPr algn="l"/>
            <a:endParaRPr lang="en-US"/>
          </a:p>
        </p:txBody>
      </p:sp>
      <p:sp>
        <p:nvSpPr>
          <p:cNvPr id="26" name="T26"/>
          <p:cNvSpPr/>
          <p:nvPr/>
        </p:nvSpPr>
        <p:spPr>
          <a:xfrm>
            <a:off x="280000" y="5376000"/>
            <a:ext cx="540000" cy="540000"/>
          </a:xfrm>
          <a:prstGeom prst="rect">
            <a:avLst/>
          </a:prstGeom>
          <a:noFill/>
        </p:spPr>
        <p:txBody>
          <a:bodyPr wrap="square" lIns="0" tIns="45720" rIns="91440" bIns="45720" anchor="ctr">
            <a:normAutofit/>
          </a:bodyPr>
          <a:lstStyle/>
          <a:p>
            <a:pPr algn="ctr"/>
            <a:r>
              <a:rPr lang="en-US" sz="2400" b="1" dirty="0">
                <a:solidFill>
                  <a:srgbClr val="FFFFFF"/>
                </a:solidFill>
                <a:latin typeface="Aeonik"/>
              </a:rPr>
              <a:t>5</a:t>
            </a:r>
          </a:p>
        </p:txBody>
      </p:sp>
      <p:sp>
        <p:nvSpPr>
          <p:cNvPr id="27" name="MT27"/>
          <p:cNvSpPr/>
          <p:nvPr/>
        </p:nvSpPr>
        <p:spPr>
          <a:xfrm>
            <a:off x="1020000" y="5212000"/>
            <a:ext cx="10872000" cy="868000"/>
          </a:xfrm>
          <a:prstGeom prst="rect">
            <a:avLst/>
          </a:prstGeom>
          <a:noFill/>
        </p:spPr>
        <p:txBody>
          <a:bodyPr wrap="square" lIns="0" tIns="0" rIns="91440" bIns="45720" anchor="ctr">
            <a:normAutofit/>
          </a:bodyPr>
          <a:lstStyle/>
          <a:p>
            <a:pPr marL="0" indent="0" algn="l">
              <a:spcAft>
                <a:spcPts val="60"/>
              </a:spcAft>
              <a:buNone/>
            </a:pPr>
            <a:r>
              <a:rPr lang="en-US" sz="800" b="1" dirty="0">
                <a:solidFill>
                  <a:srgbClr val="888888"/>
                </a:solidFill>
                <a:latin typeface="Aeonik"/>
              </a:rPr>
              <a:t>WORKFORCE</a:t>
            </a:r>
          </a:p>
          <a:p>
            <a:pPr marL="0" indent="0" algn="l">
              <a:spcAft>
                <a:spcPts val="80"/>
              </a:spcAft>
              <a:buNone/>
            </a:pPr>
            <a:r>
              <a:rPr lang="en-US" sz="1500" b="1" dirty="0">
                <a:solidFill>
                  <a:srgbClr val="1A1A1A"/>
                </a:solidFill>
                <a:latin typeface="Aeonik"/>
              </a:rPr>
              <a:t>Build Kentucky’s startup-talent pipeline</a:t>
            </a:r>
          </a:p>
          <a:p>
            <a:pPr marL="0" indent="0" algn="l">
              <a:spcAft>
                <a:spcPts val="0"/>
              </a:spcAft>
              <a:buNone/>
            </a:pPr>
            <a:r>
              <a:rPr lang="en-US" sz="1100" dirty="0">
                <a:solidFill>
                  <a:srgbClr val="1A1A1A"/>
                </a:solidFill>
                <a:latin typeface="Aeonik"/>
              </a:rPr>
              <a:t>Fund internships, attract Kentuckians home, activate Innovation Hubs as training venues, advance AI training.</a:t>
            </a:r>
          </a:p>
        </p:txBody>
      </p:sp>
      <p:sp>
        <p:nvSpPr>
          <p:cNvPr id="28" name="T28"/>
          <p:cNvSpPr/>
          <p:nvPr/>
        </p:nvSpPr>
        <p:spPr>
          <a:xfrm>
            <a:off x="300000" y="6450000"/>
            <a:ext cx="11592000" cy="280000"/>
          </a:xfrm>
          <a:prstGeom prst="rect">
            <a:avLst/>
          </a:prstGeom>
          <a:noFill/>
        </p:spPr>
        <p:txBody>
          <a:bodyPr wrap="square" lIns="91440" tIns="45720" rIns="91440" bIns="45720" anchor="ctr">
            <a:normAutofit/>
          </a:bodyPr>
          <a:lstStyle/>
          <a:p>
            <a:pPr algn="l">
              <a:lnSpc>
                <a:spcPct val="115000"/>
              </a:lnSpc>
            </a:pPr>
            <a:r>
              <a:rPr lang="en-US" sz="750" i="1" dirty="0">
                <a:solidFill>
                  <a:srgbClr val="777777"/>
                </a:solidFill>
                <a:latin typeface="Aeonik"/>
              </a:rPr>
              <a:t>Each recommendation maps to a theme from this presentation: ELED (slide 4), Foundation (slide 3), Unified Org (slides 5-6), ETA (slides 7-9), Workforce (slides 10-11).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B2E4"/>
        </a:solidFill>
        <a:effectLst/>
      </p:bgPr>
    </p:bg>
    <p:spTree>
      <p:nvGrpSpPr>
        <p:cNvPr id="1" name="">
          <a:extLst>
            <a:ext uri="{FF2B5EF4-FFF2-40B4-BE49-F238E27FC236}">
              <a16:creationId xmlns:a16="http://schemas.microsoft.com/office/drawing/2014/main" id="{310E66CB-3758-69CB-BB24-DBC65C0BFF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C6416D-71C6-AF43-9300-7ADFD21A358A}"/>
              </a:ext>
            </a:extLst>
          </p:cNvPr>
          <p:cNvSpPr txBox="1"/>
          <p:nvPr/>
        </p:nvSpPr>
        <p:spPr>
          <a:xfrm>
            <a:off x="1524000" y="1265408"/>
            <a:ext cx="9144000" cy="923330"/>
          </a:xfrm>
          <a:prstGeom prst="rect">
            <a:avLst/>
          </a:prstGeom>
          <a:noFill/>
        </p:spPr>
        <p:txBody>
          <a:bodyPr wrap="square">
            <a:spAutoFit/>
          </a:bodyPr>
          <a:lstStyle/>
          <a:p>
            <a:r>
              <a:rPr lang="en-US" sz="5400" b="1" dirty="0">
                <a:latin typeface="Daytona Condensed" panose="020F0502020204030204" pitchFamily="34" charset="0"/>
              </a:rPr>
              <a:t>Thank you!</a:t>
            </a:r>
          </a:p>
        </p:txBody>
      </p:sp>
      <p:sp>
        <p:nvSpPr>
          <p:cNvPr id="5" name="TextBox 4">
            <a:extLst>
              <a:ext uri="{FF2B5EF4-FFF2-40B4-BE49-F238E27FC236}">
                <a16:creationId xmlns:a16="http://schemas.microsoft.com/office/drawing/2014/main" id="{EA10115E-E849-EDB4-5B93-8BFB9102E835}"/>
              </a:ext>
            </a:extLst>
          </p:cNvPr>
          <p:cNvSpPr txBox="1"/>
          <p:nvPr/>
        </p:nvSpPr>
        <p:spPr>
          <a:xfrm>
            <a:off x="1524000" y="2266460"/>
            <a:ext cx="3169920" cy="830997"/>
          </a:xfrm>
          <a:prstGeom prst="rect">
            <a:avLst/>
          </a:prstGeom>
          <a:noFill/>
        </p:spPr>
        <p:txBody>
          <a:bodyPr wrap="square">
            <a:spAutoFit/>
          </a:bodyPr>
          <a:lstStyle/>
          <a:p>
            <a:r>
              <a:rPr lang="en-US" sz="2400" dirty="0">
                <a:latin typeface="Daytona Condensed" panose="020B0506030503040204" pitchFamily="34" charset="0"/>
              </a:rPr>
              <a:t>Dave Knox</a:t>
            </a:r>
          </a:p>
          <a:p>
            <a:r>
              <a:rPr lang="en-US" sz="2400" dirty="0">
                <a:latin typeface="Daytona Condensed" panose="020B0506030503040204" pitchFamily="34" charset="0"/>
              </a:rPr>
              <a:t>dave@bluenorthky.com</a:t>
            </a:r>
          </a:p>
        </p:txBody>
      </p:sp>
      <p:pic>
        <p:nvPicPr>
          <p:cNvPr id="9" name="Picture 8" descr="A white arrow pointing up  AI-generated content may be incorrect.">
            <a:extLst>
              <a:ext uri="{FF2B5EF4-FFF2-40B4-BE49-F238E27FC236}">
                <a16:creationId xmlns:a16="http://schemas.microsoft.com/office/drawing/2014/main" id="{C0A68007-783F-6B57-8F79-E6E6DE15DB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3218" y="4837173"/>
            <a:ext cx="6400813" cy="2517653"/>
          </a:xfrm>
          <a:prstGeom prst="rect">
            <a:avLst/>
          </a:prstGeom>
        </p:spPr>
      </p:pic>
    </p:spTree>
    <p:extLst>
      <p:ext uri="{BB962C8B-B14F-4D97-AF65-F5344CB8AC3E}">
        <p14:creationId xmlns:p14="http://schemas.microsoft.com/office/powerpoint/2010/main" val="274892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01175C-1C4E-C930-CE8C-5AC6DE460D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529688-4AB4-B872-BD0D-0FE227BF070F}"/>
              </a:ext>
            </a:extLst>
          </p:cNvPr>
          <p:cNvSpPr txBox="1"/>
          <p:nvPr/>
        </p:nvSpPr>
        <p:spPr>
          <a:xfrm>
            <a:off x="5116946" y="129336"/>
            <a:ext cx="4572000" cy="923330"/>
          </a:xfrm>
          <a:prstGeom prst="rect">
            <a:avLst/>
          </a:prstGeom>
          <a:noFill/>
        </p:spPr>
        <p:txBody>
          <a:bodyPr wrap="square">
            <a:spAutoFit/>
          </a:bodyPr>
          <a:lstStyle/>
          <a:p>
            <a:r>
              <a:rPr lang="en-US" sz="5400" b="1" dirty="0">
                <a:latin typeface="Daytona Condensed" panose="020F0502020204030204" pitchFamily="34" charset="0"/>
              </a:rPr>
              <a:t>About Me</a:t>
            </a:r>
          </a:p>
        </p:txBody>
      </p:sp>
      <p:sp>
        <p:nvSpPr>
          <p:cNvPr id="5" name="TextBox 4">
            <a:extLst>
              <a:ext uri="{FF2B5EF4-FFF2-40B4-BE49-F238E27FC236}">
                <a16:creationId xmlns:a16="http://schemas.microsoft.com/office/drawing/2014/main" id="{E67564A4-6AE4-7DBA-5D9D-E237C71922D8}"/>
              </a:ext>
            </a:extLst>
          </p:cNvPr>
          <p:cNvSpPr txBox="1"/>
          <p:nvPr/>
        </p:nvSpPr>
        <p:spPr>
          <a:xfrm>
            <a:off x="5116946" y="1052666"/>
            <a:ext cx="6857803" cy="393954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dirty="0">
                <a:latin typeface="Aeonik" panose="02010503030300000000" pitchFamily="2" charset="0"/>
              </a:rPr>
              <a:t>Executive Director of Blue North since July 2022</a:t>
            </a:r>
          </a:p>
          <a:p>
            <a:pPr marL="285750" indent="-285750">
              <a:spcAft>
                <a:spcPts val="1200"/>
              </a:spcAft>
              <a:buFont typeface="Arial" panose="020B0604020202020204" pitchFamily="34" charset="0"/>
              <a:buChar char="•"/>
            </a:pPr>
            <a:r>
              <a:rPr lang="en-US" dirty="0">
                <a:latin typeface="Aeonik" panose="02010503030300000000" pitchFamily="2" charset="0"/>
              </a:rPr>
              <a:t>2024 Mentor of the Year Kentucky Entrepreneur Hall of Fame</a:t>
            </a:r>
          </a:p>
          <a:p>
            <a:pPr marL="285750" indent="-285750">
              <a:spcAft>
                <a:spcPts val="1200"/>
              </a:spcAft>
              <a:buFont typeface="Arial" panose="020B0604020202020204" pitchFamily="34" charset="0"/>
              <a:buChar char="•"/>
            </a:pPr>
            <a:r>
              <a:rPr lang="en-US" dirty="0">
                <a:latin typeface="Aeonik" panose="02010503030300000000" pitchFamily="2" charset="0"/>
              </a:rPr>
              <a:t>CMO of the Year Cincinnati Business Courier</a:t>
            </a:r>
          </a:p>
          <a:p>
            <a:pPr marL="285750" indent="-285750">
              <a:spcAft>
                <a:spcPts val="1200"/>
              </a:spcAft>
              <a:buFont typeface="Arial" panose="020B0604020202020204" pitchFamily="34" charset="0"/>
              <a:buChar char="•"/>
            </a:pPr>
            <a:r>
              <a:rPr lang="en-US" dirty="0">
                <a:latin typeface="Aeonik" panose="02010503030300000000" pitchFamily="2" charset="0"/>
              </a:rPr>
              <a:t>ETA Owner of Nature’s Willow, a natural pain relief cream</a:t>
            </a:r>
          </a:p>
          <a:p>
            <a:pPr marL="285750" indent="-285750">
              <a:spcAft>
                <a:spcPts val="1200"/>
              </a:spcAft>
              <a:buFont typeface="Arial" panose="020B0604020202020204" pitchFamily="34" charset="0"/>
              <a:buChar char="•"/>
            </a:pPr>
            <a:r>
              <a:rPr lang="en-US" dirty="0">
                <a:latin typeface="Aeonik" panose="02010503030300000000" pitchFamily="2" charset="0"/>
              </a:rPr>
              <a:t>Chief Marketing Officer at Rockfish:  Grew from $6 million to $70+ million and sold to WPP in London</a:t>
            </a:r>
          </a:p>
          <a:p>
            <a:pPr marL="285750" indent="-285750">
              <a:spcAft>
                <a:spcPts val="1200"/>
              </a:spcAft>
              <a:buFont typeface="Arial" panose="020B0604020202020204" pitchFamily="34" charset="0"/>
              <a:buChar char="•"/>
            </a:pPr>
            <a:r>
              <a:rPr lang="en-US" dirty="0">
                <a:latin typeface="Aeonik" panose="02010503030300000000" pitchFamily="2" charset="0"/>
              </a:rPr>
              <a:t>Founder of The </a:t>
            </a:r>
            <a:r>
              <a:rPr lang="en-US" dirty="0" err="1">
                <a:latin typeface="Aeonik" panose="02010503030300000000" pitchFamily="2" charset="0"/>
              </a:rPr>
              <a:t>Brandery</a:t>
            </a:r>
            <a:r>
              <a:rPr lang="en-US" dirty="0">
                <a:latin typeface="Aeonik" panose="02010503030300000000" pitchFamily="2" charset="0"/>
              </a:rPr>
              <a:t>, Top 10 Startup Accelerator in the US</a:t>
            </a:r>
          </a:p>
          <a:p>
            <a:pPr marL="285750" indent="-285750">
              <a:spcAft>
                <a:spcPts val="1200"/>
              </a:spcAft>
              <a:buFont typeface="Arial" panose="020B0604020202020204" pitchFamily="34" charset="0"/>
              <a:buChar char="•"/>
            </a:pPr>
            <a:r>
              <a:rPr lang="en-US" dirty="0">
                <a:latin typeface="Aeonik" panose="02010503030300000000" pitchFamily="2" charset="0"/>
              </a:rPr>
              <a:t>Started Procter &amp; Gamble’s Corporate Digital Strategy Team</a:t>
            </a:r>
          </a:p>
          <a:p>
            <a:pPr marL="285750" indent="-285750">
              <a:spcAft>
                <a:spcPts val="1200"/>
              </a:spcAft>
              <a:buFont typeface="Arial" panose="020B0604020202020204" pitchFamily="34" charset="0"/>
              <a:buChar char="•"/>
            </a:pPr>
            <a:r>
              <a:rPr lang="en-US" dirty="0">
                <a:latin typeface="Aeonik" panose="02010503030300000000" pitchFamily="2" charset="0"/>
              </a:rPr>
              <a:t>Author – </a:t>
            </a:r>
            <a:r>
              <a:rPr lang="en-US" i="1" dirty="0">
                <a:latin typeface="Aeonik" panose="02010503030300000000" pitchFamily="2" charset="0"/>
              </a:rPr>
              <a:t>Predicting The Turn: The High Stakes Game of Business Between Startups and Blue Chips</a:t>
            </a:r>
          </a:p>
        </p:txBody>
      </p:sp>
      <p:pic>
        <p:nvPicPr>
          <p:cNvPr id="7" name="Picture 6" descr="A person in a blue sweater  AI-generated content may be incorrect.">
            <a:extLst>
              <a:ext uri="{FF2B5EF4-FFF2-40B4-BE49-F238E27FC236}">
                <a16:creationId xmlns:a16="http://schemas.microsoft.com/office/drawing/2014/main" id="{9813E9EE-2E9F-C624-50B9-6857D13B9F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898136" cy="6858000"/>
          </a:xfrm>
          <a:prstGeom prst="rect">
            <a:avLst/>
          </a:prstGeom>
        </p:spPr>
      </p:pic>
      <p:pic>
        <p:nvPicPr>
          <p:cNvPr id="12" name="Picture 11" descr="A blue and black logo  AI-generated content may be incorrect.">
            <a:extLst>
              <a:ext uri="{FF2B5EF4-FFF2-40B4-BE49-F238E27FC236}">
                <a16:creationId xmlns:a16="http://schemas.microsoft.com/office/drawing/2014/main" id="{726521D9-8ED0-AC81-CD55-359E3FD88F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79864" y="5145932"/>
            <a:ext cx="2716941" cy="1940672"/>
          </a:xfrm>
          <a:prstGeom prst="rect">
            <a:avLst/>
          </a:prstGeom>
        </p:spPr>
      </p:pic>
    </p:spTree>
    <p:extLst>
      <p:ext uri="{BB962C8B-B14F-4D97-AF65-F5344CB8AC3E}">
        <p14:creationId xmlns:p14="http://schemas.microsoft.com/office/powerpoint/2010/main" val="147819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1672-1E6B-2438-4D51-158E8F8C47B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316A7E-8BA9-1E4E-226E-92ED902A51B0}"/>
              </a:ext>
            </a:extLst>
          </p:cNvPr>
          <p:cNvSpPr/>
          <p:nvPr/>
        </p:nvSpPr>
        <p:spPr>
          <a:xfrm>
            <a:off x="-1" y="290142"/>
            <a:ext cx="8583561" cy="1182042"/>
          </a:xfrm>
          <a:prstGeom prst="rect">
            <a:avLst/>
          </a:prstGeom>
          <a:solidFill>
            <a:srgbClr val="5FB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8CA5328-EED3-AB67-DD7C-3106EB9D92F6}"/>
              </a:ext>
            </a:extLst>
          </p:cNvPr>
          <p:cNvSpPr txBox="1">
            <a:spLocks/>
          </p:cNvSpPr>
          <p:nvPr/>
        </p:nvSpPr>
        <p:spPr>
          <a:xfrm>
            <a:off x="618743" y="218381"/>
            <a:ext cx="809243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Daytona Condensed" panose="020B0506030503040204" pitchFamily="34" charset="0"/>
              </a:rPr>
              <a:t>Entrepreneur Led Economic Development is the path forward for Kentucky</a:t>
            </a:r>
          </a:p>
        </p:txBody>
      </p:sp>
      <p:sp>
        <p:nvSpPr>
          <p:cNvPr id="2" name="Title 1">
            <a:extLst>
              <a:ext uri="{FF2B5EF4-FFF2-40B4-BE49-F238E27FC236}">
                <a16:creationId xmlns:a16="http://schemas.microsoft.com/office/drawing/2014/main" id="{79AE0E82-9C3E-70B5-BCE6-AE57EFDAF852}"/>
              </a:ext>
            </a:extLst>
          </p:cNvPr>
          <p:cNvSpPr txBox="1">
            <a:spLocks/>
          </p:cNvSpPr>
          <p:nvPr/>
        </p:nvSpPr>
        <p:spPr>
          <a:xfrm>
            <a:off x="618744" y="1767350"/>
            <a:ext cx="5064302" cy="37294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1800" b="1" u="sng" dirty="0">
                <a:latin typeface="Aeonik" panose="02010503030300000000" pitchFamily="2" charset="0"/>
              </a:rPr>
              <a:t>Traditional Economic Development</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Site evaluation services</a:t>
            </a:r>
            <a:r>
              <a:rPr lang="en-US" sz="1300" dirty="0">
                <a:latin typeface="Aeonik" panose="02010503030300000000" pitchFamily="2" charset="0"/>
              </a:rPr>
              <a:t>, including detailed physical characteristics of Build-Ready sites.</a:t>
            </a:r>
          </a:p>
          <a:p>
            <a:pPr marL="342900" indent="-342900">
              <a:lnSpc>
                <a:spcPct val="100000"/>
              </a:lnSpc>
              <a:spcAft>
                <a:spcPts val="600"/>
              </a:spcAft>
              <a:buFont typeface="Arial" panose="020B0604020202020204" pitchFamily="34" charset="0"/>
              <a:buChar char="•"/>
            </a:pPr>
            <a:r>
              <a:rPr lang="en-US" sz="1300" dirty="0">
                <a:latin typeface="Aeonik" panose="02010503030300000000" pitchFamily="2" charset="0"/>
              </a:rPr>
              <a:t>Detailed </a:t>
            </a:r>
            <a:r>
              <a:rPr lang="en-US" sz="1300" b="1" dirty="0">
                <a:latin typeface="Aeonik" panose="02010503030300000000" pitchFamily="2" charset="0"/>
              </a:rPr>
              <a:t>community data </a:t>
            </a:r>
            <a:r>
              <a:rPr lang="en-US" sz="1300" dirty="0">
                <a:latin typeface="Aeonik" panose="02010503030300000000" pitchFamily="2" charset="0"/>
              </a:rPr>
              <a:t>on utilities services, business costs, local government services, and labor availability.</a:t>
            </a:r>
          </a:p>
          <a:p>
            <a:pPr marL="342900" indent="-342900">
              <a:lnSpc>
                <a:spcPct val="100000"/>
              </a:lnSpc>
              <a:spcAft>
                <a:spcPts val="600"/>
              </a:spcAft>
              <a:buFont typeface="Arial" panose="020B0604020202020204" pitchFamily="34" charset="0"/>
              <a:buChar char="•"/>
            </a:pPr>
            <a:r>
              <a:rPr lang="en-US" sz="1300" dirty="0">
                <a:latin typeface="Aeonik" panose="02010503030300000000" pitchFamily="2" charset="0"/>
              </a:rPr>
              <a:t>Accompany officials to Kentucky communities for confidential community/site evaluations.</a:t>
            </a:r>
          </a:p>
          <a:p>
            <a:pPr marL="342900" indent="-342900">
              <a:lnSpc>
                <a:spcPct val="100000"/>
              </a:lnSpc>
              <a:spcAft>
                <a:spcPts val="600"/>
              </a:spcAft>
              <a:buFont typeface="Arial" panose="020B0604020202020204" pitchFamily="34" charset="0"/>
              <a:buChar char="•"/>
            </a:pPr>
            <a:r>
              <a:rPr lang="en-US" sz="1300" dirty="0">
                <a:latin typeface="Aeonik" panose="02010503030300000000" pitchFamily="2" charset="0"/>
              </a:rPr>
              <a:t>Liaison with state and local government agencies, utility companies, and other organizations.</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Preparation of financial packages </a:t>
            </a:r>
            <a:r>
              <a:rPr lang="en-US" sz="1300" dirty="0">
                <a:latin typeface="Aeonik" panose="02010503030300000000" pitchFamily="2" charset="0"/>
              </a:rPr>
              <a:t>including, training, tax incentives and other project inducements.</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Coordination of public announcements</a:t>
            </a:r>
            <a:r>
              <a:rPr lang="en-US" sz="1300" dirty="0">
                <a:latin typeface="Aeonik" panose="02010503030300000000" pitchFamily="2" charset="0"/>
              </a:rPr>
              <a:t> for location decisions, groundbreaking, and grand openings.</a:t>
            </a:r>
          </a:p>
        </p:txBody>
      </p:sp>
      <p:sp>
        <p:nvSpPr>
          <p:cNvPr id="3" name="Title 1">
            <a:extLst>
              <a:ext uri="{FF2B5EF4-FFF2-40B4-BE49-F238E27FC236}">
                <a16:creationId xmlns:a16="http://schemas.microsoft.com/office/drawing/2014/main" id="{C30A3A41-F716-775F-5EF8-D04BE25EF697}"/>
              </a:ext>
            </a:extLst>
          </p:cNvPr>
          <p:cNvSpPr txBox="1">
            <a:spLocks/>
          </p:cNvSpPr>
          <p:nvPr/>
        </p:nvSpPr>
        <p:spPr>
          <a:xfrm>
            <a:off x="6017342" y="1767350"/>
            <a:ext cx="5801032" cy="37294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1800" b="1" u="sng" dirty="0">
                <a:latin typeface="Aeonik" panose="02010503030300000000" pitchFamily="2" charset="0"/>
              </a:rPr>
              <a:t>Entrepreneur Led Economic Development</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Capital Access</a:t>
            </a:r>
            <a:r>
              <a:rPr lang="en-US" sz="1300" dirty="0">
                <a:latin typeface="Aeonik" panose="02010503030300000000" pitchFamily="2" charset="0"/>
              </a:rPr>
              <a:t>: Introductions to angel investors, VCs, and revenue-based lenders; programs that help founders become investable.</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Talent and Leadership Development </a:t>
            </a:r>
            <a:r>
              <a:rPr lang="en-US" sz="1300" dirty="0">
                <a:latin typeface="Aeonik" panose="02010503030300000000" pitchFamily="2" charset="0"/>
              </a:rPr>
              <a:t>through executive coaching, fractional leaders, and founder peer networks like the CIC Founders Circle.</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Customer and Revenue Growth</a:t>
            </a:r>
            <a:r>
              <a:rPr lang="en-US" sz="1300" dirty="0">
                <a:latin typeface="Aeonik" panose="02010503030300000000" pitchFamily="2" charset="0"/>
              </a:rPr>
              <a:t> through go-to-market refinement and enterprise customer introductions, including KY-anchored corporations.</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Scalable Operating Infrastructure </a:t>
            </a:r>
            <a:r>
              <a:rPr lang="en-US" sz="1300" dirty="0">
                <a:latin typeface="Aeonik" panose="02010503030300000000" pitchFamily="2" charset="0"/>
              </a:rPr>
              <a:t>in finance, legal, HR, and IT; including SparkHaus and LifeSciKY as physical hubs.</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Strategic Mentorship and Board Development</a:t>
            </a:r>
            <a:r>
              <a:rPr lang="en-US" sz="1300" dirty="0">
                <a:latin typeface="Aeonik" panose="02010503030300000000" pitchFamily="2" charset="0"/>
              </a:rPr>
              <a:t> from operators who have built and scaled companies, not transactional consultants.</a:t>
            </a:r>
          </a:p>
          <a:p>
            <a:pPr marL="342900" indent="-342900">
              <a:lnSpc>
                <a:spcPct val="100000"/>
              </a:lnSpc>
              <a:spcAft>
                <a:spcPts val="1200"/>
              </a:spcAft>
              <a:buFont typeface="Arial" panose="020B0604020202020204" pitchFamily="34" charset="0"/>
              <a:buChar char="•"/>
            </a:pPr>
            <a:endParaRPr lang="en-US" sz="1400" b="1" dirty="0">
              <a:latin typeface="Aeonik" panose="02010503030300000000" pitchFamily="2" charset="0"/>
            </a:endParaRPr>
          </a:p>
        </p:txBody>
      </p:sp>
      <p:sp>
        <p:nvSpPr>
          <p:cNvPr id="6" name="Title 1">
            <a:extLst>
              <a:ext uri="{FF2B5EF4-FFF2-40B4-BE49-F238E27FC236}">
                <a16:creationId xmlns:a16="http://schemas.microsoft.com/office/drawing/2014/main" id="{6110C11A-1C99-6991-D33F-6C065EE6424B}"/>
              </a:ext>
            </a:extLst>
          </p:cNvPr>
          <p:cNvSpPr txBox="1">
            <a:spLocks/>
          </p:cNvSpPr>
          <p:nvPr/>
        </p:nvSpPr>
        <p:spPr>
          <a:xfrm>
            <a:off x="618743" y="5596778"/>
            <a:ext cx="10975848" cy="7963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2400" dirty="0">
                <a:latin typeface="Daytona Condensed" panose="020B0506030503040204" pitchFamily="34" charset="0"/>
              </a:rPr>
              <a:t>Traditional ED chases the deal. ELED builds the engine. Kentucky needs both, with ELED as the primary growth driver in 2027 and beyond.</a:t>
            </a:r>
          </a:p>
        </p:txBody>
      </p:sp>
    </p:spTree>
    <p:extLst>
      <p:ext uri="{BB962C8B-B14F-4D97-AF65-F5344CB8AC3E}">
        <p14:creationId xmlns:p14="http://schemas.microsoft.com/office/powerpoint/2010/main" val="61179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10"/>
          <p:cNvSpPr/>
          <p:nvPr/>
        </p:nvSpPr>
        <p:spPr>
          <a:xfrm>
            <a:off x="0" y="290142"/>
            <a:ext cx="10815484" cy="900000"/>
          </a:xfrm>
          <a:prstGeom prst="rect">
            <a:avLst/>
          </a:prstGeom>
          <a:solidFill>
            <a:srgbClr val="5FB2E4"/>
          </a:solidFill>
        </p:spPr>
        <p:txBody>
          <a:bodyPr wrap="square" lIns="91440" tIns="45720" rIns="91440" bIns="45720" anchor="ctr"/>
          <a:lstStyle/>
          <a:p>
            <a:pPr algn="l"/>
            <a:endParaRPr lang="en-US"/>
          </a:p>
        </p:txBody>
      </p:sp>
      <p:sp>
        <p:nvSpPr>
          <p:cNvPr id="11" name="T11"/>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Kentuckians are already building companies at record pace</a:t>
            </a:r>
          </a:p>
        </p:txBody>
      </p:sp>
      <p:sp>
        <p:nvSpPr>
          <p:cNvPr id="12" name="T12"/>
          <p:cNvSpPr/>
          <p:nvPr/>
        </p:nvSpPr>
        <p:spPr>
          <a:xfrm>
            <a:off x="400000" y="1230000"/>
            <a:ext cx="11400000" cy="340000"/>
          </a:xfrm>
          <a:prstGeom prst="rect">
            <a:avLst/>
          </a:prstGeom>
          <a:noFill/>
        </p:spPr>
        <p:txBody>
          <a:bodyPr wrap="square" lIns="91440" tIns="45720" rIns="91440" bIns="45720" anchor="ctr">
            <a:normAutofit/>
          </a:bodyPr>
          <a:lstStyle/>
          <a:p>
            <a:pPr algn="l">
              <a:lnSpc>
                <a:spcPct val="115000"/>
              </a:lnSpc>
            </a:pPr>
            <a:r>
              <a:rPr lang="en-US" sz="1200" i="1" dirty="0">
                <a:solidFill>
                  <a:srgbClr val="0F5A7E"/>
                </a:solidFill>
                <a:latin typeface="Aeonik" panose="02010503030300000000" pitchFamily="2" charset="0"/>
              </a:rPr>
              <a:t>Kentucky Secretary of State entity formations, FY12 to FY26 (surviving entities, dated by KY authority date)</a:t>
            </a:r>
          </a:p>
        </p:txBody>
      </p:sp>
      <p:sp>
        <p:nvSpPr>
          <p:cNvPr id="13" name="R13"/>
          <p:cNvSpPr/>
          <p:nvPr/>
        </p:nvSpPr>
        <p:spPr>
          <a:xfrm>
            <a:off x="596000" y="1660000"/>
            <a:ext cx="11000000" cy="320000"/>
          </a:xfrm>
          <a:prstGeom prst="rect">
            <a:avLst/>
          </a:prstGeom>
          <a:solidFill>
            <a:srgbClr val="5FB2E4"/>
          </a:solidFill>
        </p:spPr>
        <p:txBody>
          <a:bodyPr wrap="square" lIns="91440" tIns="45720" rIns="91440" bIns="45720" anchor="ctr"/>
          <a:lstStyle/>
          <a:p>
            <a:pPr algn="l"/>
            <a:endParaRPr lang="en-US">
              <a:latin typeface="Aeonik" panose="02010503030300000000" pitchFamily="2" charset="0"/>
            </a:endParaRPr>
          </a:p>
        </p:txBody>
      </p:sp>
      <p:sp>
        <p:nvSpPr>
          <p:cNvPr id="14" name="T14"/>
          <p:cNvSpPr/>
          <p:nvPr/>
        </p:nvSpPr>
        <p:spPr>
          <a:xfrm>
            <a:off x="596000" y="1660000"/>
            <a:ext cx="800000" cy="320000"/>
          </a:xfrm>
          <a:prstGeom prst="rect">
            <a:avLst/>
          </a:prstGeom>
          <a:noFill/>
        </p:spPr>
        <p:txBody>
          <a:bodyPr wrap="square" lIns="0" tIns="45720" rIns="91440" bIns="45720" anchor="ctr">
            <a:normAutofit/>
          </a:bodyPr>
          <a:lstStyle/>
          <a:p>
            <a:pPr algn="ctr"/>
            <a:r>
              <a:rPr lang="en-US" sz="1050" b="1" dirty="0">
                <a:solidFill>
                  <a:srgbClr val="FFFFFF"/>
                </a:solidFill>
                <a:latin typeface="Aeonik" panose="02010503030300000000" pitchFamily="2" charset="0"/>
              </a:rPr>
              <a:t>FY</a:t>
            </a:r>
          </a:p>
        </p:txBody>
      </p:sp>
      <p:sp>
        <p:nvSpPr>
          <p:cNvPr id="15" name="T15"/>
          <p:cNvSpPr/>
          <p:nvPr/>
        </p:nvSpPr>
        <p:spPr>
          <a:xfrm>
            <a:off x="1396000" y="1660000"/>
            <a:ext cx="1900000" cy="320000"/>
          </a:xfrm>
          <a:prstGeom prst="rect">
            <a:avLst/>
          </a:prstGeom>
          <a:noFill/>
        </p:spPr>
        <p:txBody>
          <a:bodyPr wrap="square" lIns="0" tIns="45720" rIns="91440" bIns="45720" anchor="ctr">
            <a:normAutofit/>
          </a:bodyPr>
          <a:lstStyle/>
          <a:p>
            <a:pPr algn="ctr"/>
            <a:r>
              <a:rPr lang="en-US" sz="1050" b="1" dirty="0">
                <a:solidFill>
                  <a:srgbClr val="FFFFFF"/>
                </a:solidFill>
                <a:latin typeface="Aeonik" panose="02010503030300000000" pitchFamily="2" charset="0"/>
              </a:rPr>
              <a:t>Statewide</a:t>
            </a:r>
          </a:p>
        </p:txBody>
      </p:sp>
      <p:sp>
        <p:nvSpPr>
          <p:cNvPr id="16" name="T16"/>
          <p:cNvSpPr/>
          <p:nvPr/>
        </p:nvSpPr>
        <p:spPr>
          <a:xfrm>
            <a:off x="3296000" y="1660000"/>
            <a:ext cx="1700000" cy="320000"/>
          </a:xfrm>
          <a:prstGeom prst="rect">
            <a:avLst/>
          </a:prstGeom>
          <a:noFill/>
        </p:spPr>
        <p:txBody>
          <a:bodyPr wrap="square" lIns="0" tIns="45720" rIns="91440" bIns="45720" anchor="ctr">
            <a:normAutofit/>
          </a:bodyPr>
          <a:lstStyle/>
          <a:p>
            <a:pPr algn="ctr"/>
            <a:r>
              <a:rPr lang="en-US" sz="1050" b="1" dirty="0">
                <a:solidFill>
                  <a:srgbClr val="FFFFFF"/>
                </a:solidFill>
                <a:latin typeface="Aeonik" panose="02010503030300000000" pitchFamily="2" charset="0"/>
              </a:rPr>
              <a:t>KY LLCs</a:t>
            </a:r>
          </a:p>
        </p:txBody>
      </p:sp>
      <p:sp>
        <p:nvSpPr>
          <p:cNvPr id="17" name="T17"/>
          <p:cNvSpPr/>
          <p:nvPr/>
        </p:nvSpPr>
        <p:spPr>
          <a:xfrm>
            <a:off x="4996000" y="1660000"/>
            <a:ext cx="1500000" cy="320000"/>
          </a:xfrm>
          <a:prstGeom prst="rect">
            <a:avLst/>
          </a:prstGeom>
          <a:noFill/>
        </p:spPr>
        <p:txBody>
          <a:bodyPr wrap="square" lIns="0" tIns="45720" rIns="91440" bIns="45720" anchor="ctr">
            <a:normAutofit/>
          </a:bodyPr>
          <a:lstStyle/>
          <a:p>
            <a:pPr algn="ctr"/>
            <a:r>
              <a:rPr lang="en-US" sz="1050" b="1" dirty="0">
                <a:solidFill>
                  <a:srgbClr val="FFFFFF"/>
                </a:solidFill>
                <a:latin typeface="Aeonik" panose="02010503030300000000" pitchFamily="2" charset="0"/>
              </a:rPr>
              <a:t>KY Corps</a:t>
            </a:r>
          </a:p>
        </p:txBody>
      </p:sp>
      <p:sp>
        <p:nvSpPr>
          <p:cNvPr id="18" name="T18"/>
          <p:cNvSpPr/>
          <p:nvPr/>
        </p:nvSpPr>
        <p:spPr>
          <a:xfrm>
            <a:off x="6496000" y="1660000"/>
            <a:ext cx="1700000" cy="320000"/>
          </a:xfrm>
          <a:prstGeom prst="rect">
            <a:avLst/>
          </a:prstGeom>
          <a:noFill/>
        </p:spPr>
        <p:txBody>
          <a:bodyPr wrap="square" lIns="0" tIns="45720" rIns="91440" bIns="45720" anchor="ctr">
            <a:normAutofit/>
          </a:bodyPr>
          <a:lstStyle/>
          <a:p>
            <a:pPr algn="ctr"/>
            <a:r>
              <a:rPr lang="en-US" sz="1050" b="1" dirty="0">
                <a:solidFill>
                  <a:srgbClr val="FFFFFF"/>
                </a:solidFill>
                <a:latin typeface="Aeonik" panose="02010503030300000000" pitchFamily="2" charset="0"/>
              </a:rPr>
              <a:t>Foreign regs</a:t>
            </a:r>
          </a:p>
        </p:txBody>
      </p:sp>
      <p:sp>
        <p:nvSpPr>
          <p:cNvPr id="19" name="T19"/>
          <p:cNvSpPr/>
          <p:nvPr/>
        </p:nvSpPr>
        <p:spPr>
          <a:xfrm>
            <a:off x="8196000" y="1660000"/>
            <a:ext cx="1500000" cy="320000"/>
          </a:xfrm>
          <a:prstGeom prst="rect">
            <a:avLst/>
          </a:prstGeom>
          <a:noFill/>
        </p:spPr>
        <p:txBody>
          <a:bodyPr wrap="square" lIns="0" tIns="45720" rIns="91440" bIns="45720" anchor="ctr">
            <a:normAutofit/>
          </a:bodyPr>
          <a:lstStyle/>
          <a:p>
            <a:pPr algn="ctr"/>
            <a:r>
              <a:rPr lang="en-US" sz="1050" b="1" dirty="0">
                <a:solidFill>
                  <a:srgbClr val="FFFFFF"/>
                </a:solidFill>
                <a:latin typeface="Aeonik" panose="02010503030300000000" pitchFamily="2" charset="0"/>
              </a:rPr>
              <a:t>DE-home regs</a:t>
            </a:r>
          </a:p>
        </p:txBody>
      </p:sp>
      <p:sp>
        <p:nvSpPr>
          <p:cNvPr id="20" name="T20"/>
          <p:cNvSpPr/>
          <p:nvPr/>
        </p:nvSpPr>
        <p:spPr>
          <a:xfrm>
            <a:off x="9696000" y="1660000"/>
            <a:ext cx="1900000" cy="320000"/>
          </a:xfrm>
          <a:prstGeom prst="rect">
            <a:avLst/>
          </a:prstGeom>
          <a:noFill/>
        </p:spPr>
        <p:txBody>
          <a:bodyPr wrap="square" lIns="0" tIns="45720" rIns="91440" bIns="45720" anchor="ctr">
            <a:normAutofit/>
          </a:bodyPr>
          <a:lstStyle/>
          <a:p>
            <a:pPr algn="ctr"/>
            <a:r>
              <a:rPr lang="en-US" sz="1050" b="1" dirty="0">
                <a:solidFill>
                  <a:srgbClr val="FFFFFF"/>
                </a:solidFill>
                <a:latin typeface="Aeonik" panose="02010503030300000000" pitchFamily="2" charset="0"/>
              </a:rPr>
              <a:t>Tech-named</a:t>
            </a:r>
          </a:p>
        </p:txBody>
      </p:sp>
      <p:sp>
        <p:nvSpPr>
          <p:cNvPr id="21" name="T21"/>
          <p:cNvSpPr/>
          <p:nvPr/>
        </p:nvSpPr>
        <p:spPr>
          <a:xfrm>
            <a:off x="596000" y="198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FY12</a:t>
            </a:r>
          </a:p>
        </p:txBody>
      </p:sp>
      <p:sp>
        <p:nvSpPr>
          <p:cNvPr id="22" name="T22"/>
          <p:cNvSpPr/>
          <p:nvPr/>
        </p:nvSpPr>
        <p:spPr>
          <a:xfrm>
            <a:off x="1396000" y="19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27,198</a:t>
            </a:r>
          </a:p>
        </p:txBody>
      </p:sp>
      <p:sp>
        <p:nvSpPr>
          <p:cNvPr id="23" name="T23"/>
          <p:cNvSpPr/>
          <p:nvPr/>
        </p:nvSpPr>
        <p:spPr>
          <a:xfrm>
            <a:off x="3296000" y="19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16,839 (62%)</a:t>
            </a:r>
          </a:p>
        </p:txBody>
      </p:sp>
      <p:sp>
        <p:nvSpPr>
          <p:cNvPr id="24" name="T24"/>
          <p:cNvSpPr/>
          <p:nvPr/>
        </p:nvSpPr>
        <p:spPr>
          <a:xfrm>
            <a:off x="4996000" y="19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4,183 (15%)</a:t>
            </a:r>
          </a:p>
        </p:txBody>
      </p:sp>
      <p:sp>
        <p:nvSpPr>
          <p:cNvPr id="25" name="T25"/>
          <p:cNvSpPr/>
          <p:nvPr/>
        </p:nvSpPr>
        <p:spPr>
          <a:xfrm>
            <a:off x="6496000" y="19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5,736 (21.1%)</a:t>
            </a:r>
          </a:p>
        </p:txBody>
      </p:sp>
      <p:sp>
        <p:nvSpPr>
          <p:cNvPr id="26" name="T26"/>
          <p:cNvSpPr/>
          <p:nvPr/>
        </p:nvSpPr>
        <p:spPr>
          <a:xfrm>
            <a:off x="8196000" y="19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1,452 (5.3%)</a:t>
            </a:r>
          </a:p>
        </p:txBody>
      </p:sp>
      <p:sp>
        <p:nvSpPr>
          <p:cNvPr id="27" name="T27"/>
          <p:cNvSpPr/>
          <p:nvPr/>
        </p:nvSpPr>
        <p:spPr>
          <a:xfrm>
            <a:off x="9696000" y="19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554 (2.0%)</a:t>
            </a:r>
          </a:p>
        </p:txBody>
      </p:sp>
      <p:sp>
        <p:nvSpPr>
          <p:cNvPr id="28" name="R28"/>
          <p:cNvSpPr/>
          <p:nvPr/>
        </p:nvSpPr>
        <p:spPr>
          <a:xfrm>
            <a:off x="596000" y="2230000"/>
            <a:ext cx="11000000" cy="250000"/>
          </a:xfrm>
          <a:prstGeom prst="rect">
            <a:avLst/>
          </a:prstGeom>
          <a:solidFill>
            <a:srgbClr val="F4F9FD"/>
          </a:solidFill>
        </p:spPr>
        <p:txBody>
          <a:bodyPr wrap="square" lIns="91440" tIns="45720" rIns="91440" bIns="45720" anchor="ctr"/>
          <a:lstStyle/>
          <a:p>
            <a:pPr algn="l"/>
            <a:endParaRPr lang="en-US">
              <a:latin typeface="Aeonik" panose="02010503030300000000" pitchFamily="2" charset="0"/>
            </a:endParaRPr>
          </a:p>
        </p:txBody>
      </p:sp>
      <p:sp>
        <p:nvSpPr>
          <p:cNvPr id="29" name="T29"/>
          <p:cNvSpPr/>
          <p:nvPr/>
        </p:nvSpPr>
        <p:spPr>
          <a:xfrm>
            <a:off x="596000" y="223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FY15</a:t>
            </a:r>
          </a:p>
        </p:txBody>
      </p:sp>
      <p:sp>
        <p:nvSpPr>
          <p:cNvPr id="30" name="T30"/>
          <p:cNvSpPr/>
          <p:nvPr/>
        </p:nvSpPr>
        <p:spPr>
          <a:xfrm>
            <a:off x="1396000" y="223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29,513</a:t>
            </a:r>
          </a:p>
        </p:txBody>
      </p:sp>
      <p:sp>
        <p:nvSpPr>
          <p:cNvPr id="31" name="T31"/>
          <p:cNvSpPr/>
          <p:nvPr/>
        </p:nvSpPr>
        <p:spPr>
          <a:xfrm>
            <a:off x="3296000" y="223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19,173 (65%)</a:t>
            </a:r>
          </a:p>
        </p:txBody>
      </p:sp>
      <p:sp>
        <p:nvSpPr>
          <p:cNvPr id="32" name="T32"/>
          <p:cNvSpPr/>
          <p:nvPr/>
        </p:nvSpPr>
        <p:spPr>
          <a:xfrm>
            <a:off x="4996000" y="223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3,928 (13%)</a:t>
            </a:r>
          </a:p>
        </p:txBody>
      </p:sp>
      <p:sp>
        <p:nvSpPr>
          <p:cNvPr id="33" name="T33"/>
          <p:cNvSpPr/>
          <p:nvPr/>
        </p:nvSpPr>
        <p:spPr>
          <a:xfrm>
            <a:off x="6496000" y="223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6,036 (20.5%)</a:t>
            </a:r>
          </a:p>
        </p:txBody>
      </p:sp>
      <p:sp>
        <p:nvSpPr>
          <p:cNvPr id="34" name="T34"/>
          <p:cNvSpPr/>
          <p:nvPr/>
        </p:nvSpPr>
        <p:spPr>
          <a:xfrm>
            <a:off x="8196000" y="223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1,672 (5.7%)</a:t>
            </a:r>
          </a:p>
        </p:txBody>
      </p:sp>
      <p:sp>
        <p:nvSpPr>
          <p:cNvPr id="35" name="T35"/>
          <p:cNvSpPr/>
          <p:nvPr/>
        </p:nvSpPr>
        <p:spPr>
          <a:xfrm>
            <a:off x="9696000" y="223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634 (2.1%)</a:t>
            </a:r>
          </a:p>
        </p:txBody>
      </p:sp>
      <p:sp>
        <p:nvSpPr>
          <p:cNvPr id="36" name="T36"/>
          <p:cNvSpPr/>
          <p:nvPr/>
        </p:nvSpPr>
        <p:spPr>
          <a:xfrm>
            <a:off x="596000" y="248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FY18</a:t>
            </a:r>
          </a:p>
        </p:txBody>
      </p:sp>
      <p:sp>
        <p:nvSpPr>
          <p:cNvPr id="37" name="T37"/>
          <p:cNvSpPr/>
          <p:nvPr/>
        </p:nvSpPr>
        <p:spPr>
          <a:xfrm>
            <a:off x="1396000" y="24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34,969</a:t>
            </a:r>
          </a:p>
        </p:txBody>
      </p:sp>
      <p:sp>
        <p:nvSpPr>
          <p:cNvPr id="38" name="T38"/>
          <p:cNvSpPr/>
          <p:nvPr/>
        </p:nvSpPr>
        <p:spPr>
          <a:xfrm>
            <a:off x="3296000" y="24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24,860 (71%)</a:t>
            </a:r>
          </a:p>
        </p:txBody>
      </p:sp>
      <p:sp>
        <p:nvSpPr>
          <p:cNvPr id="39" name="T39"/>
          <p:cNvSpPr/>
          <p:nvPr/>
        </p:nvSpPr>
        <p:spPr>
          <a:xfrm>
            <a:off x="4996000" y="24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3,656 (10%)</a:t>
            </a:r>
          </a:p>
        </p:txBody>
      </p:sp>
      <p:sp>
        <p:nvSpPr>
          <p:cNvPr id="40" name="T40"/>
          <p:cNvSpPr/>
          <p:nvPr/>
        </p:nvSpPr>
        <p:spPr>
          <a:xfrm>
            <a:off x="6496000" y="24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5,983 (17.1%)</a:t>
            </a:r>
          </a:p>
        </p:txBody>
      </p:sp>
      <p:sp>
        <p:nvSpPr>
          <p:cNvPr id="41" name="T41"/>
          <p:cNvSpPr/>
          <p:nvPr/>
        </p:nvSpPr>
        <p:spPr>
          <a:xfrm>
            <a:off x="8196000" y="24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1,739 (5.0%)</a:t>
            </a:r>
          </a:p>
        </p:txBody>
      </p:sp>
      <p:sp>
        <p:nvSpPr>
          <p:cNvPr id="42" name="T42"/>
          <p:cNvSpPr/>
          <p:nvPr/>
        </p:nvSpPr>
        <p:spPr>
          <a:xfrm>
            <a:off x="9696000" y="24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643 (1.8%)</a:t>
            </a:r>
          </a:p>
        </p:txBody>
      </p:sp>
      <p:sp>
        <p:nvSpPr>
          <p:cNvPr id="43" name="R43"/>
          <p:cNvSpPr/>
          <p:nvPr/>
        </p:nvSpPr>
        <p:spPr>
          <a:xfrm>
            <a:off x="596000" y="2730000"/>
            <a:ext cx="11000000" cy="250000"/>
          </a:xfrm>
          <a:prstGeom prst="rect">
            <a:avLst/>
          </a:prstGeom>
          <a:solidFill>
            <a:srgbClr val="F4F9FD"/>
          </a:solidFill>
        </p:spPr>
        <p:txBody>
          <a:bodyPr wrap="square" lIns="91440" tIns="45720" rIns="91440" bIns="45720" anchor="ctr"/>
          <a:lstStyle/>
          <a:p>
            <a:pPr algn="l"/>
            <a:endParaRPr lang="en-US">
              <a:latin typeface="Aeonik" panose="02010503030300000000" pitchFamily="2" charset="0"/>
            </a:endParaRPr>
          </a:p>
        </p:txBody>
      </p:sp>
      <p:sp>
        <p:nvSpPr>
          <p:cNvPr id="44" name="T44"/>
          <p:cNvSpPr/>
          <p:nvPr/>
        </p:nvSpPr>
        <p:spPr>
          <a:xfrm>
            <a:off x="596000" y="273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FY20</a:t>
            </a:r>
          </a:p>
        </p:txBody>
      </p:sp>
      <p:sp>
        <p:nvSpPr>
          <p:cNvPr id="45" name="T45"/>
          <p:cNvSpPr/>
          <p:nvPr/>
        </p:nvSpPr>
        <p:spPr>
          <a:xfrm>
            <a:off x="1396000" y="273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37,948</a:t>
            </a:r>
          </a:p>
        </p:txBody>
      </p:sp>
      <p:sp>
        <p:nvSpPr>
          <p:cNvPr id="46" name="T46"/>
          <p:cNvSpPr/>
          <p:nvPr/>
        </p:nvSpPr>
        <p:spPr>
          <a:xfrm>
            <a:off x="3296000" y="273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27,436 (72%)</a:t>
            </a:r>
          </a:p>
        </p:txBody>
      </p:sp>
      <p:sp>
        <p:nvSpPr>
          <p:cNvPr id="47" name="T47"/>
          <p:cNvSpPr/>
          <p:nvPr/>
        </p:nvSpPr>
        <p:spPr>
          <a:xfrm>
            <a:off x="4996000" y="273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3,403 (9%)</a:t>
            </a:r>
          </a:p>
        </p:txBody>
      </p:sp>
      <p:sp>
        <p:nvSpPr>
          <p:cNvPr id="48" name="T48"/>
          <p:cNvSpPr/>
          <p:nvPr/>
        </p:nvSpPr>
        <p:spPr>
          <a:xfrm>
            <a:off x="6496000" y="273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6,659 (17.5%)</a:t>
            </a:r>
          </a:p>
        </p:txBody>
      </p:sp>
      <p:sp>
        <p:nvSpPr>
          <p:cNvPr id="49" name="T49"/>
          <p:cNvSpPr/>
          <p:nvPr/>
        </p:nvSpPr>
        <p:spPr>
          <a:xfrm>
            <a:off x="8196000" y="273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2,019 (5.3%)</a:t>
            </a:r>
          </a:p>
        </p:txBody>
      </p:sp>
      <p:sp>
        <p:nvSpPr>
          <p:cNvPr id="50" name="T50"/>
          <p:cNvSpPr/>
          <p:nvPr/>
        </p:nvSpPr>
        <p:spPr>
          <a:xfrm>
            <a:off x="9696000" y="273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703 (1.9%)</a:t>
            </a:r>
          </a:p>
        </p:txBody>
      </p:sp>
      <p:sp>
        <p:nvSpPr>
          <p:cNvPr id="51" name="T51"/>
          <p:cNvSpPr/>
          <p:nvPr/>
        </p:nvSpPr>
        <p:spPr>
          <a:xfrm>
            <a:off x="596000" y="298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FY21</a:t>
            </a:r>
          </a:p>
        </p:txBody>
      </p:sp>
      <p:sp>
        <p:nvSpPr>
          <p:cNvPr id="52" name="T52"/>
          <p:cNvSpPr/>
          <p:nvPr/>
        </p:nvSpPr>
        <p:spPr>
          <a:xfrm>
            <a:off x="1396000" y="2980000"/>
            <a:ext cx="1900000" cy="250000"/>
          </a:xfrm>
          <a:prstGeom prst="rect">
            <a:avLst/>
          </a:prstGeom>
          <a:noFill/>
        </p:spPr>
        <p:txBody>
          <a:bodyPr wrap="square" lIns="0" tIns="45720" rIns="91440" bIns="45720" anchor="ctr">
            <a:normAutofit/>
          </a:bodyPr>
          <a:lstStyle/>
          <a:p>
            <a:pPr algn="ctr"/>
            <a:r>
              <a:rPr lang="en-US" sz="950" b="1" dirty="0">
                <a:solidFill>
                  <a:srgbClr val="1A1A1A"/>
                </a:solidFill>
                <a:latin typeface="Aeonik" panose="02010503030300000000" pitchFamily="2" charset="0"/>
              </a:rPr>
              <a:t>54,536 (+44%)</a:t>
            </a:r>
          </a:p>
        </p:txBody>
      </p:sp>
      <p:sp>
        <p:nvSpPr>
          <p:cNvPr id="53" name="T53"/>
          <p:cNvSpPr/>
          <p:nvPr/>
        </p:nvSpPr>
        <p:spPr>
          <a:xfrm>
            <a:off x="3296000" y="29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41,264 (76%)</a:t>
            </a:r>
          </a:p>
        </p:txBody>
      </p:sp>
      <p:sp>
        <p:nvSpPr>
          <p:cNvPr id="54" name="T54"/>
          <p:cNvSpPr/>
          <p:nvPr/>
        </p:nvSpPr>
        <p:spPr>
          <a:xfrm>
            <a:off x="4996000" y="29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3,808 (7%)</a:t>
            </a:r>
          </a:p>
        </p:txBody>
      </p:sp>
      <p:sp>
        <p:nvSpPr>
          <p:cNvPr id="55" name="T55"/>
          <p:cNvSpPr/>
          <p:nvPr/>
        </p:nvSpPr>
        <p:spPr>
          <a:xfrm>
            <a:off x="6496000" y="29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8,796 (16.1%)</a:t>
            </a:r>
          </a:p>
        </p:txBody>
      </p:sp>
      <p:sp>
        <p:nvSpPr>
          <p:cNvPr id="56" name="T56"/>
          <p:cNvSpPr/>
          <p:nvPr/>
        </p:nvSpPr>
        <p:spPr>
          <a:xfrm>
            <a:off x="8196000" y="29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2,650 (4.9%)</a:t>
            </a:r>
          </a:p>
        </p:txBody>
      </p:sp>
      <p:sp>
        <p:nvSpPr>
          <p:cNvPr id="57" name="T57"/>
          <p:cNvSpPr/>
          <p:nvPr/>
        </p:nvSpPr>
        <p:spPr>
          <a:xfrm>
            <a:off x="9696000" y="29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917 (1.7%)</a:t>
            </a:r>
          </a:p>
        </p:txBody>
      </p:sp>
      <p:sp>
        <p:nvSpPr>
          <p:cNvPr id="58" name="R58"/>
          <p:cNvSpPr/>
          <p:nvPr/>
        </p:nvSpPr>
        <p:spPr>
          <a:xfrm>
            <a:off x="596000" y="3230000"/>
            <a:ext cx="11000000" cy="250000"/>
          </a:xfrm>
          <a:prstGeom prst="rect">
            <a:avLst/>
          </a:prstGeom>
          <a:solidFill>
            <a:srgbClr val="F4F9FD"/>
          </a:solidFill>
        </p:spPr>
        <p:txBody>
          <a:bodyPr wrap="square" lIns="91440" tIns="45720" rIns="91440" bIns="45720" anchor="ctr"/>
          <a:lstStyle/>
          <a:p>
            <a:pPr algn="l"/>
            <a:endParaRPr lang="en-US">
              <a:latin typeface="Aeonik" panose="02010503030300000000" pitchFamily="2" charset="0"/>
            </a:endParaRPr>
          </a:p>
        </p:txBody>
      </p:sp>
      <p:sp>
        <p:nvSpPr>
          <p:cNvPr id="59" name="T59"/>
          <p:cNvSpPr/>
          <p:nvPr/>
        </p:nvSpPr>
        <p:spPr>
          <a:xfrm>
            <a:off x="596000" y="323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FY22</a:t>
            </a:r>
          </a:p>
        </p:txBody>
      </p:sp>
      <p:sp>
        <p:nvSpPr>
          <p:cNvPr id="60" name="T60"/>
          <p:cNvSpPr/>
          <p:nvPr/>
        </p:nvSpPr>
        <p:spPr>
          <a:xfrm>
            <a:off x="1396000" y="323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56,112</a:t>
            </a:r>
          </a:p>
        </p:txBody>
      </p:sp>
      <p:sp>
        <p:nvSpPr>
          <p:cNvPr id="61" name="T61"/>
          <p:cNvSpPr/>
          <p:nvPr/>
        </p:nvSpPr>
        <p:spPr>
          <a:xfrm>
            <a:off x="3296000" y="323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42,599 (76%)</a:t>
            </a:r>
          </a:p>
        </p:txBody>
      </p:sp>
      <p:sp>
        <p:nvSpPr>
          <p:cNvPr id="62" name="T62"/>
          <p:cNvSpPr/>
          <p:nvPr/>
        </p:nvSpPr>
        <p:spPr>
          <a:xfrm>
            <a:off x="4996000" y="323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3,825 (7%)</a:t>
            </a:r>
          </a:p>
        </p:txBody>
      </p:sp>
      <p:sp>
        <p:nvSpPr>
          <p:cNvPr id="63" name="T63"/>
          <p:cNvSpPr/>
          <p:nvPr/>
        </p:nvSpPr>
        <p:spPr>
          <a:xfrm>
            <a:off x="6496000" y="323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9,100 (16.2%)</a:t>
            </a:r>
          </a:p>
        </p:txBody>
      </p:sp>
      <p:sp>
        <p:nvSpPr>
          <p:cNvPr id="64" name="T64"/>
          <p:cNvSpPr/>
          <p:nvPr/>
        </p:nvSpPr>
        <p:spPr>
          <a:xfrm>
            <a:off x="8196000" y="323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2,987 (5.3%)</a:t>
            </a:r>
          </a:p>
        </p:txBody>
      </p:sp>
      <p:sp>
        <p:nvSpPr>
          <p:cNvPr id="65" name="T65"/>
          <p:cNvSpPr/>
          <p:nvPr/>
        </p:nvSpPr>
        <p:spPr>
          <a:xfrm>
            <a:off x="9696000" y="323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987 (1.8%)</a:t>
            </a:r>
          </a:p>
        </p:txBody>
      </p:sp>
      <p:sp>
        <p:nvSpPr>
          <p:cNvPr id="66" name="T66"/>
          <p:cNvSpPr/>
          <p:nvPr/>
        </p:nvSpPr>
        <p:spPr>
          <a:xfrm>
            <a:off x="596000" y="348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FY23</a:t>
            </a:r>
          </a:p>
        </p:txBody>
      </p:sp>
      <p:sp>
        <p:nvSpPr>
          <p:cNvPr id="67" name="T67"/>
          <p:cNvSpPr/>
          <p:nvPr/>
        </p:nvSpPr>
        <p:spPr>
          <a:xfrm>
            <a:off x="1396000" y="34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60,632</a:t>
            </a:r>
          </a:p>
        </p:txBody>
      </p:sp>
      <p:sp>
        <p:nvSpPr>
          <p:cNvPr id="68" name="T68"/>
          <p:cNvSpPr/>
          <p:nvPr/>
        </p:nvSpPr>
        <p:spPr>
          <a:xfrm>
            <a:off x="3296000" y="34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47,497 (78%)</a:t>
            </a:r>
          </a:p>
        </p:txBody>
      </p:sp>
      <p:sp>
        <p:nvSpPr>
          <p:cNvPr id="69" name="T69"/>
          <p:cNvSpPr/>
          <p:nvPr/>
        </p:nvSpPr>
        <p:spPr>
          <a:xfrm>
            <a:off x="4996000" y="34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4,035 (7%)</a:t>
            </a:r>
          </a:p>
        </p:txBody>
      </p:sp>
      <p:sp>
        <p:nvSpPr>
          <p:cNvPr id="70" name="T70"/>
          <p:cNvSpPr/>
          <p:nvPr/>
        </p:nvSpPr>
        <p:spPr>
          <a:xfrm>
            <a:off x="6496000" y="34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8,498 (14.0%)</a:t>
            </a:r>
          </a:p>
        </p:txBody>
      </p:sp>
      <p:sp>
        <p:nvSpPr>
          <p:cNvPr id="71" name="T71"/>
          <p:cNvSpPr/>
          <p:nvPr/>
        </p:nvSpPr>
        <p:spPr>
          <a:xfrm>
            <a:off x="8196000" y="34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2,736 (4.5%)</a:t>
            </a:r>
          </a:p>
        </p:txBody>
      </p:sp>
      <p:sp>
        <p:nvSpPr>
          <p:cNvPr id="72" name="T72"/>
          <p:cNvSpPr/>
          <p:nvPr/>
        </p:nvSpPr>
        <p:spPr>
          <a:xfrm>
            <a:off x="9696000" y="34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985 (1.6%)</a:t>
            </a:r>
          </a:p>
        </p:txBody>
      </p:sp>
      <p:sp>
        <p:nvSpPr>
          <p:cNvPr id="73" name="R73"/>
          <p:cNvSpPr/>
          <p:nvPr/>
        </p:nvSpPr>
        <p:spPr>
          <a:xfrm>
            <a:off x="596000" y="3730000"/>
            <a:ext cx="11000000" cy="250000"/>
          </a:xfrm>
          <a:prstGeom prst="rect">
            <a:avLst/>
          </a:prstGeom>
          <a:solidFill>
            <a:srgbClr val="F4F9FD"/>
          </a:solidFill>
        </p:spPr>
        <p:txBody>
          <a:bodyPr wrap="square" lIns="91440" tIns="45720" rIns="91440" bIns="45720" anchor="ctr"/>
          <a:lstStyle/>
          <a:p>
            <a:pPr algn="l"/>
            <a:endParaRPr lang="en-US">
              <a:latin typeface="Aeonik" panose="02010503030300000000" pitchFamily="2" charset="0"/>
            </a:endParaRPr>
          </a:p>
        </p:txBody>
      </p:sp>
      <p:sp>
        <p:nvSpPr>
          <p:cNvPr id="74" name="T74"/>
          <p:cNvSpPr/>
          <p:nvPr/>
        </p:nvSpPr>
        <p:spPr>
          <a:xfrm>
            <a:off x="596000" y="373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FY24</a:t>
            </a:r>
          </a:p>
        </p:txBody>
      </p:sp>
      <p:sp>
        <p:nvSpPr>
          <p:cNvPr id="75" name="T75"/>
          <p:cNvSpPr/>
          <p:nvPr/>
        </p:nvSpPr>
        <p:spPr>
          <a:xfrm>
            <a:off x="1396000" y="373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64,689</a:t>
            </a:r>
          </a:p>
        </p:txBody>
      </p:sp>
      <p:sp>
        <p:nvSpPr>
          <p:cNvPr id="76" name="T76"/>
          <p:cNvSpPr/>
          <p:nvPr/>
        </p:nvSpPr>
        <p:spPr>
          <a:xfrm>
            <a:off x="3296000" y="373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51,381 (79%)</a:t>
            </a:r>
          </a:p>
        </p:txBody>
      </p:sp>
      <p:sp>
        <p:nvSpPr>
          <p:cNvPr id="77" name="T77"/>
          <p:cNvSpPr/>
          <p:nvPr/>
        </p:nvSpPr>
        <p:spPr>
          <a:xfrm>
            <a:off x="4996000" y="373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4,462 (7%)</a:t>
            </a:r>
          </a:p>
        </p:txBody>
      </p:sp>
      <p:sp>
        <p:nvSpPr>
          <p:cNvPr id="78" name="T78"/>
          <p:cNvSpPr/>
          <p:nvPr/>
        </p:nvSpPr>
        <p:spPr>
          <a:xfrm>
            <a:off x="6496000" y="373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8,339 (12.9%)</a:t>
            </a:r>
          </a:p>
        </p:txBody>
      </p:sp>
      <p:sp>
        <p:nvSpPr>
          <p:cNvPr id="79" name="T79"/>
          <p:cNvSpPr/>
          <p:nvPr/>
        </p:nvSpPr>
        <p:spPr>
          <a:xfrm>
            <a:off x="8196000" y="373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2,558 (4.0%)</a:t>
            </a:r>
          </a:p>
        </p:txBody>
      </p:sp>
      <p:sp>
        <p:nvSpPr>
          <p:cNvPr id="80" name="T80"/>
          <p:cNvSpPr/>
          <p:nvPr/>
        </p:nvSpPr>
        <p:spPr>
          <a:xfrm>
            <a:off x="9696000" y="373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1,042 (1.6%)</a:t>
            </a:r>
          </a:p>
        </p:txBody>
      </p:sp>
      <p:sp>
        <p:nvSpPr>
          <p:cNvPr id="81" name="T81"/>
          <p:cNvSpPr/>
          <p:nvPr/>
        </p:nvSpPr>
        <p:spPr>
          <a:xfrm>
            <a:off x="596000" y="3980000"/>
            <a:ext cx="8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FY25</a:t>
            </a:r>
          </a:p>
        </p:txBody>
      </p:sp>
      <p:sp>
        <p:nvSpPr>
          <p:cNvPr id="82" name="T82"/>
          <p:cNvSpPr/>
          <p:nvPr/>
        </p:nvSpPr>
        <p:spPr>
          <a:xfrm>
            <a:off x="1396000" y="39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66,934</a:t>
            </a:r>
          </a:p>
        </p:txBody>
      </p:sp>
      <p:sp>
        <p:nvSpPr>
          <p:cNvPr id="83" name="T83"/>
          <p:cNvSpPr/>
          <p:nvPr/>
        </p:nvSpPr>
        <p:spPr>
          <a:xfrm>
            <a:off x="3296000" y="39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53,101 (79%)</a:t>
            </a:r>
          </a:p>
        </p:txBody>
      </p:sp>
      <p:sp>
        <p:nvSpPr>
          <p:cNvPr id="84" name="T84"/>
          <p:cNvSpPr/>
          <p:nvPr/>
        </p:nvSpPr>
        <p:spPr>
          <a:xfrm>
            <a:off x="4996000" y="39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5,231 (8%)</a:t>
            </a:r>
          </a:p>
        </p:txBody>
      </p:sp>
      <p:sp>
        <p:nvSpPr>
          <p:cNvPr id="85" name="T85"/>
          <p:cNvSpPr/>
          <p:nvPr/>
        </p:nvSpPr>
        <p:spPr>
          <a:xfrm>
            <a:off x="6496000" y="3980000"/>
            <a:ext cx="17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8,155 (12.2%)</a:t>
            </a:r>
          </a:p>
        </p:txBody>
      </p:sp>
      <p:sp>
        <p:nvSpPr>
          <p:cNvPr id="86" name="T86"/>
          <p:cNvSpPr/>
          <p:nvPr/>
        </p:nvSpPr>
        <p:spPr>
          <a:xfrm>
            <a:off x="8196000" y="3980000"/>
            <a:ext cx="15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2,392 (3.6%)</a:t>
            </a:r>
          </a:p>
        </p:txBody>
      </p:sp>
      <p:sp>
        <p:nvSpPr>
          <p:cNvPr id="87" name="T87"/>
          <p:cNvSpPr/>
          <p:nvPr/>
        </p:nvSpPr>
        <p:spPr>
          <a:xfrm>
            <a:off x="9696000" y="3980000"/>
            <a:ext cx="1900000" cy="250000"/>
          </a:xfrm>
          <a:prstGeom prst="rect">
            <a:avLst/>
          </a:prstGeom>
          <a:noFill/>
        </p:spPr>
        <p:txBody>
          <a:bodyPr wrap="square" lIns="0" tIns="45720" rIns="91440" bIns="45720" anchor="ctr">
            <a:normAutofit/>
          </a:bodyPr>
          <a:lstStyle/>
          <a:p>
            <a:pPr algn="ctr"/>
            <a:r>
              <a:rPr lang="en-US" sz="950" dirty="0">
                <a:solidFill>
                  <a:srgbClr val="1A1A1A"/>
                </a:solidFill>
                <a:latin typeface="Aeonik" panose="02010503030300000000" pitchFamily="2" charset="0"/>
              </a:rPr>
              <a:t>1,710 (2.6%)</a:t>
            </a:r>
          </a:p>
        </p:txBody>
      </p:sp>
      <p:sp>
        <p:nvSpPr>
          <p:cNvPr id="88" name="R88"/>
          <p:cNvSpPr/>
          <p:nvPr/>
        </p:nvSpPr>
        <p:spPr>
          <a:xfrm>
            <a:off x="596000" y="4230000"/>
            <a:ext cx="11000000" cy="250000"/>
          </a:xfrm>
          <a:prstGeom prst="rect">
            <a:avLst/>
          </a:prstGeom>
          <a:solidFill>
            <a:srgbClr val="DBEDF9"/>
          </a:solidFill>
        </p:spPr>
        <p:txBody>
          <a:bodyPr wrap="square" lIns="91440" tIns="45720" rIns="91440" bIns="45720" anchor="ctr"/>
          <a:lstStyle/>
          <a:p>
            <a:pPr algn="l"/>
            <a:endParaRPr lang="en-US">
              <a:latin typeface="Aeonik" panose="02010503030300000000" pitchFamily="2" charset="0"/>
            </a:endParaRPr>
          </a:p>
        </p:txBody>
      </p:sp>
      <p:sp>
        <p:nvSpPr>
          <p:cNvPr id="89" name="T89"/>
          <p:cNvSpPr/>
          <p:nvPr/>
        </p:nvSpPr>
        <p:spPr>
          <a:xfrm>
            <a:off x="596000" y="4230000"/>
            <a:ext cx="800000" cy="250000"/>
          </a:xfrm>
          <a:prstGeom prst="rect">
            <a:avLst/>
          </a:prstGeom>
          <a:noFill/>
        </p:spPr>
        <p:txBody>
          <a:bodyPr wrap="square" lIns="0" tIns="45720" rIns="91440" bIns="45720" anchor="ctr">
            <a:normAutofit/>
          </a:bodyPr>
          <a:lstStyle/>
          <a:p>
            <a:pPr algn="ctr"/>
            <a:r>
              <a:rPr lang="en-US" sz="950" b="1" dirty="0">
                <a:solidFill>
                  <a:srgbClr val="0F5A7E"/>
                </a:solidFill>
                <a:latin typeface="Aeonik" panose="02010503030300000000" pitchFamily="2" charset="0"/>
              </a:rPr>
              <a:t>FY26</a:t>
            </a:r>
          </a:p>
        </p:txBody>
      </p:sp>
      <p:sp>
        <p:nvSpPr>
          <p:cNvPr id="90" name="T90"/>
          <p:cNvSpPr/>
          <p:nvPr/>
        </p:nvSpPr>
        <p:spPr>
          <a:xfrm>
            <a:off x="1396000" y="4230000"/>
            <a:ext cx="1900000" cy="250000"/>
          </a:xfrm>
          <a:prstGeom prst="rect">
            <a:avLst/>
          </a:prstGeom>
          <a:noFill/>
        </p:spPr>
        <p:txBody>
          <a:bodyPr wrap="square" lIns="0" tIns="45720" rIns="91440" bIns="45720" anchor="ctr">
            <a:normAutofit/>
          </a:bodyPr>
          <a:lstStyle/>
          <a:p>
            <a:pPr algn="ctr"/>
            <a:r>
              <a:rPr lang="en-US" sz="950" b="1" dirty="0">
                <a:solidFill>
                  <a:srgbClr val="0F5A7E"/>
                </a:solidFill>
                <a:latin typeface="Aeonik" panose="02010503030300000000" pitchFamily="2" charset="0"/>
              </a:rPr>
              <a:t>85,276 (+27%)</a:t>
            </a:r>
          </a:p>
        </p:txBody>
      </p:sp>
      <p:sp>
        <p:nvSpPr>
          <p:cNvPr id="91" name="T91"/>
          <p:cNvSpPr/>
          <p:nvPr/>
        </p:nvSpPr>
        <p:spPr>
          <a:xfrm>
            <a:off x="3296000" y="4230000"/>
            <a:ext cx="1700000" cy="250000"/>
          </a:xfrm>
          <a:prstGeom prst="rect">
            <a:avLst/>
          </a:prstGeom>
          <a:noFill/>
        </p:spPr>
        <p:txBody>
          <a:bodyPr wrap="square" lIns="0" tIns="45720" rIns="91440" bIns="45720" anchor="ctr">
            <a:normAutofit/>
          </a:bodyPr>
          <a:lstStyle/>
          <a:p>
            <a:pPr algn="ctr"/>
            <a:r>
              <a:rPr lang="en-US" sz="950" b="1" dirty="0">
                <a:solidFill>
                  <a:srgbClr val="0F5A7E"/>
                </a:solidFill>
                <a:latin typeface="Aeonik" panose="02010503030300000000" pitchFamily="2" charset="0"/>
              </a:rPr>
              <a:t>69,415 (81%)</a:t>
            </a:r>
          </a:p>
        </p:txBody>
      </p:sp>
      <p:sp>
        <p:nvSpPr>
          <p:cNvPr id="92" name="T92"/>
          <p:cNvSpPr/>
          <p:nvPr/>
        </p:nvSpPr>
        <p:spPr>
          <a:xfrm>
            <a:off x="4996000" y="4230000"/>
            <a:ext cx="1500000" cy="250000"/>
          </a:xfrm>
          <a:prstGeom prst="rect">
            <a:avLst/>
          </a:prstGeom>
          <a:noFill/>
        </p:spPr>
        <p:txBody>
          <a:bodyPr wrap="square" lIns="0" tIns="45720" rIns="91440" bIns="45720" anchor="ctr">
            <a:normAutofit/>
          </a:bodyPr>
          <a:lstStyle/>
          <a:p>
            <a:pPr algn="ctr"/>
            <a:r>
              <a:rPr lang="en-US" sz="950" b="1" dirty="0">
                <a:solidFill>
                  <a:srgbClr val="0F5A7E"/>
                </a:solidFill>
                <a:latin typeface="Aeonik" panose="02010503030300000000" pitchFamily="2" charset="0"/>
              </a:rPr>
              <a:t>7,771 (9%)</a:t>
            </a:r>
          </a:p>
        </p:txBody>
      </p:sp>
      <p:sp>
        <p:nvSpPr>
          <p:cNvPr id="93" name="T93"/>
          <p:cNvSpPr/>
          <p:nvPr/>
        </p:nvSpPr>
        <p:spPr>
          <a:xfrm>
            <a:off x="6496000" y="4230000"/>
            <a:ext cx="1700000" cy="250000"/>
          </a:xfrm>
          <a:prstGeom prst="rect">
            <a:avLst/>
          </a:prstGeom>
          <a:noFill/>
        </p:spPr>
        <p:txBody>
          <a:bodyPr wrap="square" lIns="0" tIns="45720" rIns="91440" bIns="45720" anchor="ctr">
            <a:normAutofit/>
          </a:bodyPr>
          <a:lstStyle/>
          <a:p>
            <a:pPr algn="ctr"/>
            <a:r>
              <a:rPr lang="en-US" sz="950" b="1" dirty="0">
                <a:solidFill>
                  <a:srgbClr val="0F5A7E"/>
                </a:solidFill>
                <a:latin typeface="Aeonik" panose="02010503030300000000" pitchFamily="2" charset="0"/>
              </a:rPr>
              <a:t>7,606 (8.9%)</a:t>
            </a:r>
          </a:p>
        </p:txBody>
      </p:sp>
      <p:sp>
        <p:nvSpPr>
          <p:cNvPr id="94" name="T94"/>
          <p:cNvSpPr/>
          <p:nvPr/>
        </p:nvSpPr>
        <p:spPr>
          <a:xfrm>
            <a:off x="8196000" y="4230000"/>
            <a:ext cx="1500000" cy="250000"/>
          </a:xfrm>
          <a:prstGeom prst="rect">
            <a:avLst/>
          </a:prstGeom>
          <a:noFill/>
        </p:spPr>
        <p:txBody>
          <a:bodyPr wrap="square" lIns="0" tIns="45720" rIns="91440" bIns="45720" anchor="ctr">
            <a:normAutofit/>
          </a:bodyPr>
          <a:lstStyle/>
          <a:p>
            <a:pPr algn="ctr"/>
            <a:r>
              <a:rPr lang="en-US" sz="950" b="1" dirty="0">
                <a:solidFill>
                  <a:srgbClr val="0F5A7E"/>
                </a:solidFill>
                <a:latin typeface="Aeonik" panose="02010503030300000000" pitchFamily="2" charset="0"/>
              </a:rPr>
              <a:t>2,349 (2.8%)</a:t>
            </a:r>
          </a:p>
        </p:txBody>
      </p:sp>
      <p:sp>
        <p:nvSpPr>
          <p:cNvPr id="95" name="T95"/>
          <p:cNvSpPr/>
          <p:nvPr/>
        </p:nvSpPr>
        <p:spPr>
          <a:xfrm>
            <a:off x="9696000" y="4230000"/>
            <a:ext cx="1900000" cy="250000"/>
          </a:xfrm>
          <a:prstGeom prst="rect">
            <a:avLst/>
          </a:prstGeom>
          <a:noFill/>
        </p:spPr>
        <p:txBody>
          <a:bodyPr wrap="square" lIns="0" tIns="45720" rIns="91440" bIns="45720" anchor="ctr">
            <a:normAutofit/>
          </a:bodyPr>
          <a:lstStyle/>
          <a:p>
            <a:pPr algn="ctr"/>
            <a:r>
              <a:rPr lang="en-US" sz="950" b="1" dirty="0">
                <a:solidFill>
                  <a:srgbClr val="0F5A7E"/>
                </a:solidFill>
                <a:latin typeface="Aeonik" panose="02010503030300000000" pitchFamily="2" charset="0"/>
              </a:rPr>
              <a:t>2,489 (2.9%)</a:t>
            </a:r>
          </a:p>
        </p:txBody>
      </p:sp>
      <p:sp>
        <p:nvSpPr>
          <p:cNvPr id="96" name="R96"/>
          <p:cNvSpPr/>
          <p:nvPr/>
        </p:nvSpPr>
        <p:spPr>
          <a:xfrm>
            <a:off x="596000" y="4866813"/>
            <a:ext cx="3580000" cy="1239019"/>
          </a:xfrm>
          <a:prstGeom prst="rect">
            <a:avLst/>
          </a:prstGeom>
          <a:solidFill>
            <a:srgbClr val="EEF6FC"/>
          </a:solidFill>
          <a:ln w="12700">
            <a:solidFill>
              <a:srgbClr val="5FB2E4"/>
            </a:solidFill>
          </a:ln>
        </p:spPr>
        <p:txBody>
          <a:bodyPr wrap="square" lIns="91440" tIns="45720" rIns="91440" bIns="45720" anchor="ctr"/>
          <a:lstStyle/>
          <a:p>
            <a:pPr algn="l"/>
            <a:endParaRPr lang="en-US">
              <a:latin typeface="Aeonik" panose="02010503030300000000" pitchFamily="2" charset="0"/>
            </a:endParaRPr>
          </a:p>
        </p:txBody>
      </p:sp>
      <p:sp>
        <p:nvSpPr>
          <p:cNvPr id="97" name="T97"/>
          <p:cNvSpPr/>
          <p:nvPr/>
        </p:nvSpPr>
        <p:spPr>
          <a:xfrm>
            <a:off x="636000" y="5193045"/>
            <a:ext cx="1000000" cy="620000"/>
          </a:xfrm>
          <a:prstGeom prst="rect">
            <a:avLst/>
          </a:prstGeom>
          <a:noFill/>
        </p:spPr>
        <p:txBody>
          <a:bodyPr wrap="square" lIns="0" tIns="45720" rIns="91440" bIns="45720" anchor="ctr">
            <a:normAutofit/>
          </a:bodyPr>
          <a:lstStyle/>
          <a:p>
            <a:pPr algn="ctr"/>
            <a:r>
              <a:rPr lang="en-US" sz="3200" b="1" dirty="0">
                <a:solidFill>
                  <a:srgbClr val="5FB2E4"/>
                </a:solidFill>
                <a:latin typeface="Aeonik" panose="02010503030300000000" pitchFamily="2" charset="0"/>
              </a:rPr>
              <a:t>3.1x</a:t>
            </a:r>
          </a:p>
        </p:txBody>
      </p:sp>
      <p:sp>
        <p:nvSpPr>
          <p:cNvPr id="98" name="T98"/>
          <p:cNvSpPr/>
          <p:nvPr/>
        </p:nvSpPr>
        <p:spPr>
          <a:xfrm>
            <a:off x="1656000" y="4926814"/>
            <a:ext cx="2480000" cy="200000"/>
          </a:xfrm>
          <a:prstGeom prst="rect">
            <a:avLst/>
          </a:prstGeom>
          <a:noFill/>
        </p:spPr>
        <p:txBody>
          <a:bodyPr wrap="square" lIns="0" tIns="45720" rIns="91440" bIns="45720" anchor="t">
            <a:noAutofit/>
          </a:bodyPr>
          <a:lstStyle/>
          <a:p>
            <a:pPr algn="l"/>
            <a:r>
              <a:rPr lang="en-US" sz="1050" b="1" dirty="0">
                <a:solidFill>
                  <a:srgbClr val="0F5A7E"/>
                </a:solidFill>
                <a:latin typeface="Aeonik" panose="02010503030300000000" pitchFamily="2" charset="0"/>
              </a:rPr>
              <a:t>FORMATIONS TRIPLED</a:t>
            </a:r>
          </a:p>
        </p:txBody>
      </p:sp>
      <p:sp>
        <p:nvSpPr>
          <p:cNvPr id="99" name="T99"/>
          <p:cNvSpPr/>
          <p:nvPr/>
        </p:nvSpPr>
        <p:spPr>
          <a:xfrm>
            <a:off x="1656000" y="5171768"/>
            <a:ext cx="2480000" cy="875071"/>
          </a:xfrm>
          <a:prstGeom prst="rect">
            <a:avLst/>
          </a:prstGeom>
          <a:noFill/>
        </p:spPr>
        <p:txBody>
          <a:bodyPr wrap="square" lIns="0" tIns="45720" rIns="91440" bIns="45720" anchor="t">
            <a:noAutofit/>
          </a:bodyPr>
          <a:lstStyle/>
          <a:p>
            <a:pPr algn="l">
              <a:lnSpc>
                <a:spcPct val="118000"/>
              </a:lnSpc>
            </a:pPr>
            <a:r>
              <a:rPr lang="en-US" sz="1050" dirty="0">
                <a:solidFill>
                  <a:srgbClr val="1A1A1A"/>
                </a:solidFill>
                <a:latin typeface="Aeonik" panose="02010503030300000000" pitchFamily="2" charset="0"/>
              </a:rPr>
              <a:t>27,198 (FY12) to 85,276 (FY26). FY26 alone was the largest single-year jump on record, +18k entities.</a:t>
            </a:r>
          </a:p>
        </p:txBody>
      </p:sp>
      <p:sp>
        <p:nvSpPr>
          <p:cNvPr id="100" name="R100"/>
          <p:cNvSpPr/>
          <p:nvPr/>
        </p:nvSpPr>
        <p:spPr>
          <a:xfrm>
            <a:off x="4306000" y="4866813"/>
            <a:ext cx="3580000" cy="1229187"/>
          </a:xfrm>
          <a:prstGeom prst="rect">
            <a:avLst/>
          </a:prstGeom>
          <a:solidFill>
            <a:srgbClr val="EEF6FC"/>
          </a:solidFill>
          <a:ln w="12700">
            <a:solidFill>
              <a:srgbClr val="5FB2E4"/>
            </a:solidFill>
          </a:ln>
        </p:spPr>
        <p:txBody>
          <a:bodyPr wrap="square" lIns="91440" tIns="45720" rIns="91440" bIns="45720" anchor="ctr"/>
          <a:lstStyle/>
          <a:p>
            <a:pPr algn="l"/>
            <a:endParaRPr lang="en-US">
              <a:latin typeface="Aeonik" panose="02010503030300000000" pitchFamily="2" charset="0"/>
            </a:endParaRPr>
          </a:p>
        </p:txBody>
      </p:sp>
      <p:sp>
        <p:nvSpPr>
          <p:cNvPr id="101" name="T101"/>
          <p:cNvSpPr/>
          <p:nvPr/>
        </p:nvSpPr>
        <p:spPr>
          <a:xfrm>
            <a:off x="4346000" y="5193045"/>
            <a:ext cx="1000000" cy="620000"/>
          </a:xfrm>
          <a:prstGeom prst="rect">
            <a:avLst/>
          </a:prstGeom>
          <a:noFill/>
        </p:spPr>
        <p:txBody>
          <a:bodyPr wrap="square" lIns="0" tIns="45720" rIns="91440" bIns="45720" anchor="ctr">
            <a:normAutofit/>
          </a:bodyPr>
          <a:lstStyle/>
          <a:p>
            <a:pPr algn="ctr"/>
            <a:r>
              <a:rPr lang="en-US" sz="3200" b="1" dirty="0">
                <a:solidFill>
                  <a:srgbClr val="5FB2E4"/>
                </a:solidFill>
                <a:latin typeface="Aeonik" panose="02010503030300000000" pitchFamily="2" charset="0"/>
              </a:rPr>
              <a:t>2.4x</a:t>
            </a:r>
          </a:p>
        </p:txBody>
      </p:sp>
      <p:sp>
        <p:nvSpPr>
          <p:cNvPr id="102" name="T102"/>
          <p:cNvSpPr/>
          <p:nvPr/>
        </p:nvSpPr>
        <p:spPr>
          <a:xfrm>
            <a:off x="5366000" y="4926814"/>
            <a:ext cx="2480000" cy="200000"/>
          </a:xfrm>
          <a:prstGeom prst="rect">
            <a:avLst/>
          </a:prstGeom>
          <a:noFill/>
        </p:spPr>
        <p:txBody>
          <a:bodyPr wrap="square" lIns="0" tIns="45720" rIns="91440" bIns="45720" anchor="t">
            <a:noAutofit/>
          </a:bodyPr>
          <a:lstStyle/>
          <a:p>
            <a:pPr algn="l"/>
            <a:r>
              <a:rPr lang="en-US" sz="1050" b="1" dirty="0">
                <a:solidFill>
                  <a:srgbClr val="0F5A7E"/>
                </a:solidFill>
                <a:latin typeface="Aeonik" panose="02010503030300000000" pitchFamily="2" charset="0"/>
              </a:rPr>
              <a:t>TECH COMPANIES BOOMING</a:t>
            </a:r>
          </a:p>
        </p:txBody>
      </p:sp>
      <p:sp>
        <p:nvSpPr>
          <p:cNvPr id="103" name="T103"/>
          <p:cNvSpPr/>
          <p:nvPr/>
        </p:nvSpPr>
        <p:spPr>
          <a:xfrm>
            <a:off x="5366000" y="5171768"/>
            <a:ext cx="2480000" cy="825908"/>
          </a:xfrm>
          <a:prstGeom prst="rect">
            <a:avLst/>
          </a:prstGeom>
          <a:noFill/>
        </p:spPr>
        <p:txBody>
          <a:bodyPr wrap="square" lIns="0" tIns="45720" rIns="91440" bIns="45720" anchor="t">
            <a:noAutofit/>
          </a:bodyPr>
          <a:lstStyle/>
          <a:p>
            <a:pPr algn="l">
              <a:lnSpc>
                <a:spcPct val="118000"/>
              </a:lnSpc>
            </a:pPr>
            <a:r>
              <a:rPr lang="en-US" sz="1050" dirty="0">
                <a:solidFill>
                  <a:srgbClr val="1A1A1A"/>
                </a:solidFill>
                <a:latin typeface="Aeonik" panose="02010503030300000000" pitchFamily="2" charset="0"/>
              </a:rPr>
              <a:t>Tech-named formations flat for a decade, then 1,042 (FY24) to 2,489 (FY26). Kentucky is part of an AI-driven national solopreneur wave.</a:t>
            </a:r>
          </a:p>
        </p:txBody>
      </p:sp>
      <p:sp>
        <p:nvSpPr>
          <p:cNvPr id="104" name="R104"/>
          <p:cNvSpPr/>
          <p:nvPr/>
        </p:nvSpPr>
        <p:spPr>
          <a:xfrm>
            <a:off x="8016000" y="4866813"/>
            <a:ext cx="3580000" cy="1219355"/>
          </a:xfrm>
          <a:prstGeom prst="rect">
            <a:avLst/>
          </a:prstGeom>
          <a:solidFill>
            <a:srgbClr val="EEF6FC"/>
          </a:solidFill>
          <a:ln w="12700">
            <a:solidFill>
              <a:srgbClr val="5FB2E4"/>
            </a:solidFill>
          </a:ln>
        </p:spPr>
        <p:txBody>
          <a:bodyPr wrap="square" lIns="91440" tIns="45720" rIns="91440" bIns="45720" anchor="ctr"/>
          <a:lstStyle/>
          <a:p>
            <a:pPr algn="l"/>
            <a:endParaRPr lang="en-US">
              <a:latin typeface="Aeonik" panose="02010503030300000000" pitchFamily="2" charset="0"/>
            </a:endParaRPr>
          </a:p>
        </p:txBody>
      </p:sp>
      <p:sp>
        <p:nvSpPr>
          <p:cNvPr id="105" name="T105"/>
          <p:cNvSpPr/>
          <p:nvPr/>
        </p:nvSpPr>
        <p:spPr>
          <a:xfrm>
            <a:off x="8056000" y="5193045"/>
            <a:ext cx="1000000" cy="620000"/>
          </a:xfrm>
          <a:prstGeom prst="rect">
            <a:avLst/>
          </a:prstGeom>
          <a:noFill/>
        </p:spPr>
        <p:txBody>
          <a:bodyPr wrap="square" lIns="0" tIns="45720" rIns="91440" bIns="45720" anchor="ctr">
            <a:normAutofit/>
          </a:bodyPr>
          <a:lstStyle/>
          <a:p>
            <a:pPr algn="ctr"/>
            <a:r>
              <a:rPr lang="en-US" sz="3200" b="1" dirty="0">
                <a:solidFill>
                  <a:srgbClr val="5FB2E4"/>
                </a:solidFill>
                <a:latin typeface="Aeonik" panose="02010503030300000000" pitchFamily="2" charset="0"/>
              </a:rPr>
              <a:t>81%</a:t>
            </a:r>
          </a:p>
        </p:txBody>
      </p:sp>
      <p:sp>
        <p:nvSpPr>
          <p:cNvPr id="106" name="T106"/>
          <p:cNvSpPr/>
          <p:nvPr/>
        </p:nvSpPr>
        <p:spPr>
          <a:xfrm>
            <a:off x="9076000" y="4926814"/>
            <a:ext cx="2480000" cy="200000"/>
          </a:xfrm>
          <a:prstGeom prst="rect">
            <a:avLst/>
          </a:prstGeom>
          <a:noFill/>
        </p:spPr>
        <p:txBody>
          <a:bodyPr wrap="square" lIns="0" tIns="45720" rIns="91440" bIns="45720" anchor="t">
            <a:noAutofit/>
          </a:bodyPr>
          <a:lstStyle/>
          <a:p>
            <a:pPr algn="l"/>
            <a:r>
              <a:rPr lang="en-US" sz="1050" b="1" dirty="0">
                <a:solidFill>
                  <a:srgbClr val="0F5A7E"/>
                </a:solidFill>
                <a:latin typeface="Aeonik" panose="02010503030300000000" pitchFamily="2" charset="0"/>
              </a:rPr>
              <a:t>SOLOPRENEURS DRIVING IT</a:t>
            </a:r>
          </a:p>
        </p:txBody>
      </p:sp>
      <p:sp>
        <p:nvSpPr>
          <p:cNvPr id="107" name="T107"/>
          <p:cNvSpPr/>
          <p:nvPr/>
        </p:nvSpPr>
        <p:spPr>
          <a:xfrm>
            <a:off x="9076000" y="5171768"/>
            <a:ext cx="2480000" cy="796412"/>
          </a:xfrm>
          <a:prstGeom prst="rect">
            <a:avLst/>
          </a:prstGeom>
          <a:noFill/>
        </p:spPr>
        <p:txBody>
          <a:bodyPr wrap="square" lIns="0" tIns="45720" rIns="91440" bIns="45720" anchor="t">
            <a:noAutofit/>
          </a:bodyPr>
          <a:lstStyle/>
          <a:p>
            <a:pPr algn="l">
              <a:lnSpc>
                <a:spcPct val="118000"/>
              </a:lnSpc>
            </a:pPr>
            <a:r>
              <a:rPr lang="en-US" sz="1050" dirty="0">
                <a:solidFill>
                  <a:srgbClr val="1A1A1A"/>
                </a:solidFill>
                <a:latin typeface="Aeonik" panose="02010503030300000000" pitchFamily="2" charset="0"/>
              </a:rPr>
              <a:t>Kentucky LLCs jumped from 62% to 81% of formations. Locally-addressed filings grew +38.7% YoY. </a:t>
            </a:r>
          </a:p>
        </p:txBody>
      </p:sp>
      <p:sp>
        <p:nvSpPr>
          <p:cNvPr id="112" name="T112"/>
          <p:cNvSpPr/>
          <p:nvPr/>
        </p:nvSpPr>
        <p:spPr>
          <a:xfrm>
            <a:off x="300000" y="6420000"/>
            <a:ext cx="11592000" cy="320000"/>
          </a:xfrm>
          <a:prstGeom prst="rect">
            <a:avLst/>
          </a:prstGeom>
          <a:noFill/>
        </p:spPr>
        <p:txBody>
          <a:bodyPr wrap="square" lIns="91440" tIns="45720" rIns="91440" bIns="45720" anchor="ctr">
            <a:normAutofit/>
          </a:bodyPr>
          <a:lstStyle/>
          <a:p>
            <a:pPr algn="l">
              <a:lnSpc>
                <a:spcPct val="115000"/>
              </a:lnSpc>
            </a:pPr>
            <a:r>
              <a:rPr lang="en-US" sz="700" i="1" dirty="0">
                <a:solidFill>
                  <a:srgbClr val="777777"/>
                </a:solidFill>
                <a:latin typeface="Aeonik"/>
              </a:rPr>
              <a:t>Sources: Kentucky Secretary of State entity registrations, all surviving entities snapshot (FY12 to FY26), Blue North analysis rev. 2026-07-13. National context from Stripe Economics, "The age of the solopreneur" (June 2026), and US Census Bureau Business Formation Statistics.</a:t>
            </a:r>
          </a:p>
        </p:txBody>
      </p:sp>
      <p:sp>
        <p:nvSpPr>
          <p:cNvPr id="3" name="R96">
            <a:extLst>
              <a:ext uri="{FF2B5EF4-FFF2-40B4-BE49-F238E27FC236}">
                <a16:creationId xmlns:a16="http://schemas.microsoft.com/office/drawing/2014/main" id="{6415577E-8A7C-C7DC-59E9-BE84963F18F7}"/>
              </a:ext>
            </a:extLst>
          </p:cNvPr>
          <p:cNvSpPr/>
          <p:nvPr/>
        </p:nvSpPr>
        <p:spPr>
          <a:xfrm>
            <a:off x="1844522" y="4204577"/>
            <a:ext cx="928175" cy="275423"/>
          </a:xfrm>
          <a:prstGeom prst="rect">
            <a:avLst/>
          </a:prstGeom>
          <a:noFill/>
          <a:ln w="28575">
            <a:solidFill>
              <a:srgbClr val="5FB2E4"/>
            </a:solidFill>
          </a:ln>
        </p:spPr>
        <p:txBody>
          <a:bodyPr wrap="square" lIns="91440" tIns="45720" rIns="91440" bIns="45720" anchor="ctr"/>
          <a:lstStyle/>
          <a:p>
            <a:pPr algn="l"/>
            <a:endParaRPr lang="en-US">
              <a:latin typeface="Aeonik" panose="02010503030300000000" pitchFamily="2" charset="0"/>
            </a:endParaRPr>
          </a:p>
        </p:txBody>
      </p:sp>
      <p:sp>
        <p:nvSpPr>
          <p:cNvPr id="5" name="R96">
            <a:extLst>
              <a:ext uri="{FF2B5EF4-FFF2-40B4-BE49-F238E27FC236}">
                <a16:creationId xmlns:a16="http://schemas.microsoft.com/office/drawing/2014/main" id="{B77A650F-F123-800E-8416-DE869CDD35FC}"/>
              </a:ext>
            </a:extLst>
          </p:cNvPr>
          <p:cNvSpPr/>
          <p:nvPr/>
        </p:nvSpPr>
        <p:spPr>
          <a:xfrm>
            <a:off x="10186829" y="4220169"/>
            <a:ext cx="800000" cy="250000"/>
          </a:xfrm>
          <a:prstGeom prst="rect">
            <a:avLst/>
          </a:prstGeom>
          <a:noFill/>
          <a:ln w="28575">
            <a:solidFill>
              <a:srgbClr val="5FB2E4"/>
            </a:solidFill>
          </a:ln>
        </p:spPr>
        <p:txBody>
          <a:bodyPr wrap="square" lIns="91440" tIns="45720" rIns="91440" bIns="45720" anchor="ctr"/>
          <a:lstStyle/>
          <a:p>
            <a:pPr algn="l"/>
            <a:endParaRPr lang="en-US">
              <a:latin typeface="Aeonik" panose="02010503030300000000" pitchFamily="2" charset="0"/>
            </a:endParaRPr>
          </a:p>
        </p:txBody>
      </p:sp>
      <p:sp>
        <p:nvSpPr>
          <p:cNvPr id="7" name="R96">
            <a:extLst>
              <a:ext uri="{FF2B5EF4-FFF2-40B4-BE49-F238E27FC236}">
                <a16:creationId xmlns:a16="http://schemas.microsoft.com/office/drawing/2014/main" id="{95A98D9D-9593-2E11-6F86-F1E442C3F460}"/>
              </a:ext>
            </a:extLst>
          </p:cNvPr>
          <p:cNvSpPr/>
          <p:nvPr/>
        </p:nvSpPr>
        <p:spPr>
          <a:xfrm>
            <a:off x="3631912" y="4230000"/>
            <a:ext cx="928175" cy="275423"/>
          </a:xfrm>
          <a:prstGeom prst="rect">
            <a:avLst/>
          </a:prstGeom>
          <a:noFill/>
          <a:ln w="28575">
            <a:solidFill>
              <a:srgbClr val="5FB2E4"/>
            </a:solidFill>
          </a:ln>
        </p:spPr>
        <p:txBody>
          <a:bodyPr wrap="square" lIns="91440" tIns="45720" rIns="91440" bIns="45720" anchor="ctr"/>
          <a:lstStyle/>
          <a:p>
            <a:pPr algn="l"/>
            <a:endParaRPr lang="en-US">
              <a:latin typeface="Aeonik" panose="020105030303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1672-1E6B-2438-4D51-158E8F8C47B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316A7E-8BA9-1E4E-226E-92ED902A51B0}"/>
              </a:ext>
            </a:extLst>
          </p:cNvPr>
          <p:cNvSpPr/>
          <p:nvPr/>
        </p:nvSpPr>
        <p:spPr>
          <a:xfrm>
            <a:off x="-1" y="290142"/>
            <a:ext cx="8583561" cy="1182042"/>
          </a:xfrm>
          <a:prstGeom prst="rect">
            <a:avLst/>
          </a:prstGeom>
          <a:solidFill>
            <a:srgbClr val="5FB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8CA5328-EED3-AB67-DD7C-3106EB9D92F6}"/>
              </a:ext>
            </a:extLst>
          </p:cNvPr>
          <p:cNvSpPr txBox="1">
            <a:spLocks/>
          </p:cNvSpPr>
          <p:nvPr/>
        </p:nvSpPr>
        <p:spPr>
          <a:xfrm>
            <a:off x="618743" y="218381"/>
            <a:ext cx="809243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Daytona Condensed" panose="020B0506030503040204" pitchFamily="34" charset="0"/>
              </a:rPr>
              <a:t>Kentucky has built a strong foundation for Entrepreneur Led Economic Development</a:t>
            </a:r>
          </a:p>
        </p:txBody>
      </p:sp>
      <p:sp>
        <p:nvSpPr>
          <p:cNvPr id="2" name="Title 1">
            <a:extLst>
              <a:ext uri="{FF2B5EF4-FFF2-40B4-BE49-F238E27FC236}">
                <a16:creationId xmlns:a16="http://schemas.microsoft.com/office/drawing/2014/main" id="{79AE0E82-9C3E-70B5-BCE6-AE57EFDAF852}"/>
              </a:ext>
            </a:extLst>
          </p:cNvPr>
          <p:cNvSpPr txBox="1">
            <a:spLocks/>
          </p:cNvSpPr>
          <p:nvPr/>
        </p:nvSpPr>
        <p:spPr>
          <a:xfrm>
            <a:off x="618744" y="1767350"/>
            <a:ext cx="5064302" cy="37294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1800" b="1" u="sng" dirty="0">
                <a:latin typeface="Aeonik" panose="02010503030300000000" pitchFamily="2" charset="0"/>
              </a:rPr>
              <a:t>Infrastructure Investment</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LifeSciKY Wet Lab</a:t>
            </a:r>
            <a:r>
              <a:rPr lang="en-US" sz="1300" dirty="0">
                <a:latin typeface="Aeonik" panose="02010503030300000000" pitchFamily="2" charset="0"/>
              </a:rPr>
              <a:t>: $15M for initial construction and infrastructure.</a:t>
            </a:r>
          </a:p>
          <a:p>
            <a:pPr marL="342900" indent="-342900">
              <a:lnSpc>
                <a:spcPct val="100000"/>
              </a:lnSpc>
              <a:spcAft>
                <a:spcPts val="600"/>
              </a:spcAft>
              <a:buFont typeface="Arial" panose="020B0604020202020204" pitchFamily="34" charset="0"/>
              <a:buChar char="•"/>
            </a:pPr>
            <a:r>
              <a:rPr lang="en-US" sz="1300" dirty="0">
                <a:latin typeface="Aeonik" panose="02010503030300000000" pitchFamily="2" charset="0"/>
              </a:rPr>
              <a:t>An additional </a:t>
            </a:r>
            <a:r>
              <a:rPr lang="en-US" sz="1300" b="1" dirty="0">
                <a:latin typeface="Aeonik" panose="02010503030300000000" pitchFamily="2" charset="0"/>
              </a:rPr>
              <a:t>$2M in 2026 </a:t>
            </a:r>
            <a:r>
              <a:rPr lang="en-US" sz="1300" dirty="0">
                <a:latin typeface="Aeonik" panose="02010503030300000000" pitchFamily="2" charset="0"/>
              </a:rPr>
              <a:t>for equipment investment to keep the lab on the leading edge.</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SparkHaus (Covington)</a:t>
            </a:r>
            <a:r>
              <a:rPr lang="en-US" sz="1300" dirty="0">
                <a:latin typeface="Aeonik" panose="02010503030300000000" pitchFamily="2" charset="0"/>
              </a:rPr>
              <a:t>: $6M state investment in a $16.5M project, completed with charitable donations and historic tax credits.</a:t>
            </a:r>
          </a:p>
        </p:txBody>
      </p:sp>
      <p:sp>
        <p:nvSpPr>
          <p:cNvPr id="3" name="Title 1">
            <a:extLst>
              <a:ext uri="{FF2B5EF4-FFF2-40B4-BE49-F238E27FC236}">
                <a16:creationId xmlns:a16="http://schemas.microsoft.com/office/drawing/2014/main" id="{C30A3A41-F716-775F-5EF8-D04BE25EF697}"/>
              </a:ext>
            </a:extLst>
          </p:cNvPr>
          <p:cNvSpPr txBox="1">
            <a:spLocks/>
          </p:cNvSpPr>
          <p:nvPr/>
        </p:nvSpPr>
        <p:spPr>
          <a:xfrm>
            <a:off x="6017342" y="1767350"/>
            <a:ext cx="5801032" cy="37294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1800" b="1" u="sng" dirty="0">
                <a:latin typeface="Aeonik" panose="02010503030300000000" pitchFamily="2" charset="0"/>
              </a:rPr>
              <a:t>Statutory &amp; Financial Support</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SB 139 (2024)</a:t>
            </a:r>
            <a:r>
              <a:rPr lang="en-US" sz="1300" dirty="0">
                <a:latin typeface="Aeonik" panose="02010503030300000000" pitchFamily="2" charset="0"/>
              </a:rPr>
              <a:t>: Registered Investment Advisor exemption that allowed Blue North to attract firms like Fireroad to SparkHaus.</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HB 577 (2026)</a:t>
            </a:r>
            <a:r>
              <a:rPr lang="en-US" sz="1300" dirty="0">
                <a:latin typeface="Aeonik" panose="02010503030300000000" pitchFamily="2" charset="0"/>
              </a:rPr>
              <a:t>: Modernized the Kentucky Entrepreneurship and Innovation Hub Program, expanded the Enterprise Fund, and updated Angel Investor program.</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HB 900 (2026)</a:t>
            </a:r>
            <a:r>
              <a:rPr lang="en-US" sz="1300" dirty="0">
                <a:latin typeface="Aeonik" panose="02010503030300000000" pitchFamily="2" charset="0"/>
              </a:rPr>
              <a:t>: $6M over 2 years for Innovation Hub strategy and statewide pilots.</a:t>
            </a:r>
          </a:p>
          <a:p>
            <a:pPr marL="342900" indent="-342900">
              <a:lnSpc>
                <a:spcPct val="100000"/>
              </a:lnSpc>
              <a:spcAft>
                <a:spcPts val="600"/>
              </a:spcAft>
              <a:buFont typeface="Arial" panose="020B0604020202020204" pitchFamily="34" charset="0"/>
              <a:buChar char="•"/>
            </a:pPr>
            <a:r>
              <a:rPr lang="en-US" sz="1300" b="1" dirty="0">
                <a:latin typeface="Aeonik" panose="02010503030300000000" pitchFamily="2" charset="0"/>
              </a:rPr>
              <a:t>Venture Capital </a:t>
            </a:r>
            <a:r>
              <a:rPr lang="en-US" sz="1300" dirty="0">
                <a:latin typeface="Aeonik" panose="02010503030300000000" pitchFamily="2" charset="0"/>
              </a:rPr>
              <a:t>: $15M for Kentucky venture capital, including:</a:t>
            </a:r>
          </a:p>
          <a:p>
            <a:pPr marL="800100" lvl="1" indent="-342900">
              <a:spcAft>
                <a:spcPts val="600"/>
              </a:spcAft>
              <a:buFont typeface="Arial" panose="020B0604020202020204" pitchFamily="34" charset="0"/>
              <a:buChar char="•"/>
            </a:pPr>
            <a:r>
              <a:rPr lang="en-US" sz="1300" dirty="0">
                <a:latin typeface="Aeonik" panose="02010503030300000000" pitchFamily="2" charset="0"/>
              </a:rPr>
              <a:t>$5M for the Kentucky Enterprise Fund.</a:t>
            </a:r>
          </a:p>
          <a:p>
            <a:pPr marL="800100" lvl="1" indent="-342900">
              <a:spcAft>
                <a:spcPts val="600"/>
              </a:spcAft>
              <a:buFont typeface="Arial" panose="020B0604020202020204" pitchFamily="34" charset="0"/>
              <a:buChar char="•"/>
            </a:pPr>
            <a:r>
              <a:rPr lang="en-US" sz="1300" dirty="0">
                <a:latin typeface="Aeonik" panose="02010503030300000000" pitchFamily="2" charset="0"/>
              </a:rPr>
              <a:t>$5M dedicated to </a:t>
            </a:r>
            <a:r>
              <a:rPr lang="en-US" sz="1300" dirty="0" err="1">
                <a:latin typeface="Aeonik" panose="02010503030300000000" pitchFamily="2" charset="0"/>
              </a:rPr>
              <a:t>LifeSciKY</a:t>
            </a:r>
            <a:r>
              <a:rPr lang="en-US" sz="1300" dirty="0">
                <a:latin typeface="Aeonik" panose="02010503030300000000" pitchFamily="2" charset="0"/>
              </a:rPr>
              <a:t> </a:t>
            </a:r>
            <a:r>
              <a:rPr lang="en-US" sz="1300" dirty="0" err="1">
                <a:latin typeface="Aeonik" panose="02010503030300000000" pitchFamily="2" charset="0"/>
              </a:rPr>
              <a:t>BioInnovation</a:t>
            </a:r>
            <a:r>
              <a:rPr lang="en-US" sz="1300" dirty="0">
                <a:latin typeface="Aeonik" panose="02010503030300000000" pitchFamily="2" charset="0"/>
              </a:rPr>
              <a:t> Fund</a:t>
            </a:r>
          </a:p>
          <a:p>
            <a:pPr marL="800100" lvl="1" indent="-342900">
              <a:spcAft>
                <a:spcPts val="600"/>
              </a:spcAft>
              <a:buFont typeface="Arial" panose="020B0604020202020204" pitchFamily="34" charset="0"/>
              <a:buChar char="•"/>
            </a:pPr>
            <a:r>
              <a:rPr lang="en-US" sz="1300" dirty="0">
                <a:latin typeface="Aeonik" panose="02010503030300000000" pitchFamily="2" charset="0"/>
              </a:rPr>
              <a:t>$5M to KEDFA</a:t>
            </a:r>
          </a:p>
          <a:p>
            <a:pPr marL="342900" indent="-342900">
              <a:lnSpc>
                <a:spcPct val="100000"/>
              </a:lnSpc>
              <a:spcAft>
                <a:spcPts val="1200"/>
              </a:spcAft>
              <a:buFont typeface="Arial" panose="020B0604020202020204" pitchFamily="34" charset="0"/>
              <a:buChar char="•"/>
            </a:pPr>
            <a:endParaRPr lang="en-US" sz="1400" b="1" dirty="0">
              <a:latin typeface="Aeonik" panose="02010503030300000000" pitchFamily="2" charset="0"/>
            </a:endParaRPr>
          </a:p>
        </p:txBody>
      </p:sp>
      <p:sp>
        <p:nvSpPr>
          <p:cNvPr id="6" name="Title 1">
            <a:extLst>
              <a:ext uri="{FF2B5EF4-FFF2-40B4-BE49-F238E27FC236}">
                <a16:creationId xmlns:a16="http://schemas.microsoft.com/office/drawing/2014/main" id="{6110C11A-1C99-6991-D33F-6C065EE6424B}"/>
              </a:ext>
            </a:extLst>
          </p:cNvPr>
          <p:cNvSpPr txBox="1">
            <a:spLocks/>
          </p:cNvSpPr>
          <p:nvPr/>
        </p:nvSpPr>
        <p:spPr>
          <a:xfrm>
            <a:off x="618743" y="5596778"/>
            <a:ext cx="10975848" cy="7963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2400" dirty="0">
                <a:latin typeface="Daytona Condensed" panose="020B0506030503040204" pitchFamily="34" charset="0"/>
              </a:rPr>
              <a:t>In just two years, the General Assembly has built the physical, statutory, and financial foundation for Entrepreneur Led Economic Development.  </a:t>
            </a:r>
          </a:p>
        </p:txBody>
      </p:sp>
    </p:spTree>
    <p:extLst>
      <p:ext uri="{BB962C8B-B14F-4D97-AF65-F5344CB8AC3E}">
        <p14:creationId xmlns:p14="http://schemas.microsoft.com/office/powerpoint/2010/main" val="61179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9F5"/>
        </a:solidFill>
        <a:effectLst/>
      </p:bgPr>
    </p:bg>
    <p:spTree>
      <p:nvGrpSpPr>
        <p:cNvPr id="1" name=""/>
        <p:cNvGrpSpPr/>
        <p:nvPr/>
      </p:nvGrpSpPr>
      <p:grpSpPr>
        <a:xfrm>
          <a:off x="0" y="0"/>
          <a:ext cx="0" cy="0"/>
          <a:chOff x="0" y="0"/>
          <a:chExt cx="0" cy="0"/>
        </a:xfrm>
      </p:grpSpPr>
      <p:sp>
        <p:nvSpPr>
          <p:cNvPr id="10" name="R10"/>
          <p:cNvSpPr/>
          <p:nvPr/>
        </p:nvSpPr>
        <p:spPr>
          <a:xfrm>
            <a:off x="0" y="290142"/>
            <a:ext cx="9311148" cy="900000"/>
          </a:xfrm>
          <a:prstGeom prst="rect">
            <a:avLst/>
          </a:prstGeom>
          <a:solidFill>
            <a:srgbClr val="5FB2E4"/>
          </a:solidFill>
        </p:spPr>
        <p:txBody>
          <a:bodyPr wrap="square" lIns="91440" tIns="45720" rIns="91440" bIns="45720" anchor="ctr"/>
          <a:lstStyle/>
          <a:p>
            <a:pPr algn="l"/>
            <a:endParaRPr lang="en-US"/>
          </a:p>
        </p:txBody>
      </p:sp>
      <p:sp>
        <p:nvSpPr>
          <p:cNvPr id="11" name="T11"/>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Unified statewide entrepreneurship organizations</a:t>
            </a:r>
          </a:p>
        </p:txBody>
      </p:sp>
      <p:sp>
        <p:nvSpPr>
          <p:cNvPr id="12" name="T12"/>
          <p:cNvSpPr/>
          <p:nvPr/>
        </p:nvSpPr>
        <p:spPr>
          <a:xfrm>
            <a:off x="400000" y="1230000"/>
            <a:ext cx="11400000" cy="350000"/>
          </a:xfrm>
          <a:prstGeom prst="rect">
            <a:avLst/>
          </a:prstGeom>
          <a:noFill/>
        </p:spPr>
        <p:txBody>
          <a:bodyPr wrap="square" lIns="91440" tIns="45720" rIns="91440" bIns="45720" anchor="ctr">
            <a:normAutofit/>
          </a:bodyPr>
          <a:lstStyle/>
          <a:p>
            <a:pPr algn="l">
              <a:lnSpc>
                <a:spcPct val="115000"/>
              </a:lnSpc>
            </a:pPr>
            <a:r>
              <a:rPr lang="en-US" sz="1300" i="1" dirty="0">
                <a:solidFill>
                  <a:srgbClr val="555555"/>
                </a:solidFill>
                <a:latin typeface="Aeonik"/>
              </a:rPr>
              <a:t>Peer states have built unified organizations AND brands to solely lead startup ecosystem strategy and funding</a:t>
            </a:r>
          </a:p>
        </p:txBody>
      </p:sp>
      <p:sp>
        <p:nvSpPr>
          <p:cNvPr id="14" name="T14"/>
          <p:cNvSpPr/>
          <p:nvPr/>
        </p:nvSpPr>
        <p:spPr>
          <a:xfrm>
            <a:off x="200000" y="1660000"/>
            <a:ext cx="3866000" cy="230000"/>
          </a:xfrm>
          <a:prstGeom prst="rect">
            <a:avLst/>
          </a:prstGeom>
          <a:noFill/>
        </p:spPr>
        <p:txBody>
          <a:bodyPr wrap="square" lIns="0" tIns="45720" rIns="91440" bIns="45720" anchor="ctr">
            <a:normAutofit fontScale="70000" lnSpcReduction="20000"/>
          </a:bodyPr>
          <a:lstStyle/>
          <a:p>
            <a:pPr algn="ctr"/>
            <a:r>
              <a:rPr lang="en-US" sz="1500" b="1" dirty="0">
                <a:solidFill>
                  <a:srgbClr val="FFFFFF"/>
                </a:solidFill>
                <a:latin typeface="Aeonik"/>
              </a:rPr>
              <a:t>TENNESSEE</a:t>
            </a:r>
          </a:p>
        </p:txBody>
      </p:sp>
      <p:sp>
        <p:nvSpPr>
          <p:cNvPr id="15" name="T15"/>
          <p:cNvSpPr/>
          <p:nvPr/>
        </p:nvSpPr>
        <p:spPr>
          <a:xfrm>
            <a:off x="200000" y="1880000"/>
            <a:ext cx="3866000" cy="240000"/>
          </a:xfrm>
          <a:prstGeom prst="rect">
            <a:avLst/>
          </a:prstGeom>
          <a:noFill/>
        </p:spPr>
        <p:txBody>
          <a:bodyPr wrap="square" lIns="0" tIns="45720" rIns="91440" bIns="45720" anchor="ctr">
            <a:normAutofit fontScale="92500" lnSpcReduction="10000"/>
          </a:bodyPr>
          <a:lstStyle/>
          <a:p>
            <a:pPr algn="ctr"/>
            <a:r>
              <a:rPr lang="en-US" sz="1100" dirty="0">
                <a:solidFill>
                  <a:srgbClr val="FFFFFF"/>
                </a:solidFill>
                <a:latin typeface="Aeonik"/>
              </a:rPr>
              <a:t>LaunchTN</a:t>
            </a:r>
          </a:p>
        </p:txBody>
      </p:sp>
      <p:sp>
        <p:nvSpPr>
          <p:cNvPr id="16" name="T16"/>
          <p:cNvSpPr/>
          <p:nvPr/>
        </p:nvSpPr>
        <p:spPr>
          <a:xfrm>
            <a:off x="200000" y="2504800"/>
            <a:ext cx="3866000" cy="600000"/>
          </a:xfrm>
          <a:prstGeom prst="rect">
            <a:avLst/>
          </a:prstGeom>
          <a:noFill/>
        </p:spPr>
        <p:txBody>
          <a:bodyPr wrap="square" lIns="0" tIns="45720" rIns="91440" bIns="45720" anchor="ctr">
            <a:normAutofit lnSpcReduction="10000"/>
          </a:bodyPr>
          <a:lstStyle/>
          <a:p>
            <a:pPr algn="ctr"/>
            <a:r>
              <a:rPr lang="en-US" sz="3600" b="1" dirty="0">
                <a:solidFill>
                  <a:srgbClr val="2EBEEF"/>
                </a:solidFill>
                <a:latin typeface="Aeonik"/>
              </a:rPr>
              <a:t>$150M+</a:t>
            </a:r>
          </a:p>
        </p:txBody>
      </p:sp>
      <p:sp>
        <p:nvSpPr>
          <p:cNvPr id="17" name="T17"/>
          <p:cNvSpPr/>
          <p:nvPr/>
        </p:nvSpPr>
        <p:spPr>
          <a:xfrm>
            <a:off x="200000" y="2990500"/>
            <a:ext cx="3866000" cy="280000"/>
          </a:xfrm>
          <a:prstGeom prst="rect">
            <a:avLst/>
          </a:prstGeom>
          <a:noFill/>
        </p:spPr>
        <p:txBody>
          <a:bodyPr wrap="square" lIns="0" tIns="45720" rIns="91440" bIns="45720" anchor="ctr">
            <a:normAutofit/>
          </a:bodyPr>
          <a:lstStyle/>
          <a:p>
            <a:pPr algn="ctr"/>
            <a:r>
              <a:rPr lang="en-US" sz="950" i="1" dirty="0">
                <a:solidFill>
                  <a:srgbClr val="6A6A6A"/>
                </a:solidFill>
                <a:latin typeface="Aeonik"/>
              </a:rPr>
              <a:t>InvestTN capital deployed since 2017</a:t>
            </a:r>
          </a:p>
        </p:txBody>
      </p:sp>
      <p:sp>
        <p:nvSpPr>
          <p:cNvPr id="18" name="MT18"/>
          <p:cNvSpPr/>
          <p:nvPr/>
        </p:nvSpPr>
        <p:spPr>
          <a:xfrm>
            <a:off x="200000" y="3310500"/>
            <a:ext cx="3866000" cy="2240000"/>
          </a:xfrm>
          <a:prstGeom prst="rect">
            <a:avLst/>
          </a:prstGeom>
          <a:noFill/>
        </p:spPr>
        <p:txBody>
          <a:bodyPr wrap="square" lIns="180000" tIns="40000" rIns="91440" bIns="45720" anchor="t">
            <a:normAutofit/>
          </a:bodyPr>
          <a:lstStyle/>
          <a:p>
            <a:pPr marL="171450" indent="-171450" algn="l">
              <a:spcAft>
                <a:spcPts val="200"/>
              </a:spcAft>
              <a:buFont typeface="Arial"/>
              <a:buChar char="•"/>
            </a:pPr>
            <a:r>
              <a:rPr lang="en-US" sz="1400" dirty="0">
                <a:solidFill>
                  <a:srgbClr val="1A1A1A"/>
                </a:solidFill>
                <a:latin typeface="Aeonik"/>
              </a:rPr>
              <a:t>Public-private nonprofit established in 2010</a:t>
            </a:r>
          </a:p>
          <a:p>
            <a:pPr marL="171450" indent="-171450" algn="l">
              <a:spcAft>
                <a:spcPts val="200"/>
              </a:spcAft>
              <a:buFont typeface="Arial"/>
              <a:buChar char="•"/>
            </a:pPr>
            <a:r>
              <a:rPr lang="en-US" sz="1400" dirty="0">
                <a:solidFill>
                  <a:srgbClr val="1A1A1A"/>
                </a:solidFill>
                <a:latin typeface="Aeonik"/>
              </a:rPr>
              <a:t>Single statewide convener for entrepreneurship</a:t>
            </a:r>
          </a:p>
          <a:p>
            <a:pPr marL="171450" indent="-171450" algn="l">
              <a:spcAft>
                <a:spcPts val="200"/>
              </a:spcAft>
              <a:buFont typeface="Arial"/>
              <a:buChar char="•"/>
            </a:pPr>
            <a:r>
              <a:rPr lang="en-US" sz="1400" dirty="0">
                <a:solidFill>
                  <a:srgbClr val="1A1A1A"/>
                </a:solidFill>
                <a:latin typeface="Aeonik"/>
              </a:rPr>
              <a:t>Federates 9 Regional Entrepreneur Centers across the state</a:t>
            </a:r>
          </a:p>
          <a:p>
            <a:pPr marL="171450" indent="-171450" algn="l">
              <a:spcAft>
                <a:spcPts val="200"/>
              </a:spcAft>
              <a:buFont typeface="Arial"/>
              <a:buChar char="•"/>
            </a:pPr>
            <a:r>
              <a:rPr lang="en-US" sz="1400" dirty="0">
                <a:solidFill>
                  <a:srgbClr val="1A1A1A"/>
                </a:solidFill>
                <a:latin typeface="Aeonik"/>
              </a:rPr>
              <a:t>Operates the InvestTN venture fund and Network Partners program</a:t>
            </a:r>
          </a:p>
        </p:txBody>
      </p:sp>
      <p:sp>
        <p:nvSpPr>
          <p:cNvPr id="20" name="T20"/>
          <p:cNvSpPr/>
          <p:nvPr/>
        </p:nvSpPr>
        <p:spPr>
          <a:xfrm>
            <a:off x="4166000" y="1660000"/>
            <a:ext cx="3866000" cy="230000"/>
          </a:xfrm>
          <a:prstGeom prst="rect">
            <a:avLst/>
          </a:prstGeom>
          <a:noFill/>
        </p:spPr>
        <p:txBody>
          <a:bodyPr wrap="square" lIns="0" tIns="45720" rIns="91440" bIns="45720" anchor="ctr">
            <a:normAutofit fontScale="70000" lnSpcReduction="20000"/>
          </a:bodyPr>
          <a:lstStyle/>
          <a:p>
            <a:pPr algn="ctr"/>
            <a:r>
              <a:rPr lang="en-US" sz="1500" b="1" dirty="0">
                <a:solidFill>
                  <a:srgbClr val="FFFFFF"/>
                </a:solidFill>
                <a:latin typeface="Aeonik"/>
              </a:rPr>
              <a:t>ALABAMA</a:t>
            </a:r>
          </a:p>
        </p:txBody>
      </p:sp>
      <p:sp>
        <p:nvSpPr>
          <p:cNvPr id="21" name="T21"/>
          <p:cNvSpPr/>
          <p:nvPr/>
        </p:nvSpPr>
        <p:spPr>
          <a:xfrm>
            <a:off x="4166000" y="1880000"/>
            <a:ext cx="3866000" cy="240000"/>
          </a:xfrm>
          <a:prstGeom prst="rect">
            <a:avLst/>
          </a:prstGeom>
          <a:noFill/>
        </p:spPr>
        <p:txBody>
          <a:bodyPr wrap="square" lIns="0" tIns="45720" rIns="91440" bIns="45720" anchor="ctr">
            <a:normAutofit fontScale="92500" lnSpcReduction="10000"/>
          </a:bodyPr>
          <a:lstStyle/>
          <a:p>
            <a:pPr algn="ctr"/>
            <a:r>
              <a:rPr lang="en-US" sz="1100" dirty="0">
                <a:solidFill>
                  <a:srgbClr val="FFFFFF"/>
                </a:solidFill>
                <a:latin typeface="Aeonik"/>
              </a:rPr>
              <a:t>Innovate Alabama</a:t>
            </a:r>
          </a:p>
        </p:txBody>
      </p:sp>
      <p:sp>
        <p:nvSpPr>
          <p:cNvPr id="22" name="T22"/>
          <p:cNvSpPr/>
          <p:nvPr/>
        </p:nvSpPr>
        <p:spPr>
          <a:xfrm>
            <a:off x="4166000" y="2504800"/>
            <a:ext cx="3866000" cy="600000"/>
          </a:xfrm>
          <a:prstGeom prst="rect">
            <a:avLst/>
          </a:prstGeom>
          <a:noFill/>
        </p:spPr>
        <p:txBody>
          <a:bodyPr wrap="square" lIns="0" tIns="45720" rIns="91440" bIns="45720" anchor="ctr">
            <a:normAutofit lnSpcReduction="10000"/>
          </a:bodyPr>
          <a:lstStyle/>
          <a:p>
            <a:pPr algn="ctr"/>
            <a:r>
              <a:rPr lang="en-US" sz="3600" b="1" dirty="0">
                <a:solidFill>
                  <a:srgbClr val="2A256D"/>
                </a:solidFill>
                <a:latin typeface="Aeonik"/>
              </a:rPr>
              <a:t>$130M+</a:t>
            </a:r>
          </a:p>
        </p:txBody>
      </p:sp>
      <p:sp>
        <p:nvSpPr>
          <p:cNvPr id="23" name="T23"/>
          <p:cNvSpPr/>
          <p:nvPr/>
        </p:nvSpPr>
        <p:spPr>
          <a:xfrm>
            <a:off x="4166000" y="2990500"/>
            <a:ext cx="3866000" cy="280000"/>
          </a:xfrm>
          <a:prstGeom prst="rect">
            <a:avLst/>
          </a:prstGeom>
          <a:noFill/>
        </p:spPr>
        <p:txBody>
          <a:bodyPr wrap="square" lIns="0" tIns="45720" rIns="91440" bIns="45720" anchor="ctr">
            <a:normAutofit/>
          </a:bodyPr>
          <a:lstStyle/>
          <a:p>
            <a:pPr algn="ctr"/>
            <a:r>
              <a:rPr lang="en-US" sz="950" i="1" dirty="0">
                <a:solidFill>
                  <a:srgbClr val="6A6A6A"/>
                </a:solidFill>
                <a:latin typeface="Aeonik"/>
              </a:rPr>
              <a:t>capital allocated to startups since 2022</a:t>
            </a:r>
          </a:p>
        </p:txBody>
      </p:sp>
      <p:sp>
        <p:nvSpPr>
          <p:cNvPr id="24" name="MT24"/>
          <p:cNvSpPr/>
          <p:nvPr/>
        </p:nvSpPr>
        <p:spPr>
          <a:xfrm>
            <a:off x="4166000" y="3310500"/>
            <a:ext cx="3866000" cy="2240000"/>
          </a:xfrm>
          <a:prstGeom prst="rect">
            <a:avLst/>
          </a:prstGeom>
          <a:noFill/>
        </p:spPr>
        <p:txBody>
          <a:bodyPr wrap="square" lIns="180000" tIns="40000" rIns="91440" bIns="45720" anchor="t">
            <a:normAutofit/>
          </a:bodyPr>
          <a:lstStyle/>
          <a:p>
            <a:pPr marL="171450" indent="-171450" algn="l">
              <a:spcAft>
                <a:spcPts val="200"/>
              </a:spcAft>
              <a:buFont typeface="Arial"/>
              <a:buChar char="•"/>
            </a:pPr>
            <a:r>
              <a:rPr lang="en-US" sz="1400" dirty="0">
                <a:solidFill>
                  <a:srgbClr val="1A1A1A"/>
                </a:solidFill>
                <a:latin typeface="Aeonik"/>
              </a:rPr>
              <a:t>Public benefit corporation established in 2021</a:t>
            </a:r>
          </a:p>
          <a:p>
            <a:pPr marL="171450" indent="-171450" algn="l">
              <a:spcAft>
                <a:spcPts val="200"/>
              </a:spcAft>
              <a:buFont typeface="Arial"/>
              <a:buChar char="•"/>
            </a:pPr>
            <a:r>
              <a:rPr lang="en-US" sz="1400" dirty="0">
                <a:solidFill>
                  <a:srgbClr val="1A1A1A"/>
                </a:solidFill>
                <a:latin typeface="Aeonik"/>
              </a:rPr>
              <a:t>Cabinet-level voice for entrepreneurship</a:t>
            </a:r>
          </a:p>
          <a:p>
            <a:pPr marL="171450" indent="-171450" algn="l">
              <a:spcAft>
                <a:spcPts val="200"/>
              </a:spcAft>
              <a:buFont typeface="Arial"/>
              <a:buChar char="•"/>
            </a:pPr>
            <a:r>
              <a:rPr lang="en-US" sz="1400" dirty="0">
                <a:solidFill>
                  <a:srgbClr val="1A1A1A"/>
                </a:solidFill>
                <a:latin typeface="Aeonik"/>
              </a:rPr>
              <a:t>Coordinates supplemental matching grants statewide</a:t>
            </a:r>
          </a:p>
          <a:p>
            <a:pPr marL="171450" indent="-171450" algn="l">
              <a:spcAft>
                <a:spcPts val="200"/>
              </a:spcAft>
              <a:buFont typeface="Arial"/>
              <a:buChar char="•"/>
            </a:pPr>
            <a:r>
              <a:rPr lang="en-US" sz="1400" dirty="0">
                <a:solidFill>
                  <a:srgbClr val="1A1A1A"/>
                </a:solidFill>
                <a:latin typeface="Aeonik"/>
              </a:rPr>
              <a:t>Founded by act of the Alabama Legislature</a:t>
            </a:r>
          </a:p>
        </p:txBody>
      </p:sp>
      <p:sp>
        <p:nvSpPr>
          <p:cNvPr id="26" name="T26"/>
          <p:cNvSpPr/>
          <p:nvPr/>
        </p:nvSpPr>
        <p:spPr>
          <a:xfrm>
            <a:off x="8132000" y="1660000"/>
            <a:ext cx="3866000" cy="230000"/>
          </a:xfrm>
          <a:prstGeom prst="rect">
            <a:avLst/>
          </a:prstGeom>
          <a:noFill/>
        </p:spPr>
        <p:txBody>
          <a:bodyPr wrap="square" lIns="0" tIns="45720" rIns="91440" bIns="45720" anchor="ctr">
            <a:normAutofit fontScale="70000" lnSpcReduction="20000"/>
          </a:bodyPr>
          <a:lstStyle/>
          <a:p>
            <a:pPr algn="ctr"/>
            <a:r>
              <a:rPr lang="en-US" sz="1500" b="1" dirty="0">
                <a:solidFill>
                  <a:srgbClr val="FFFFFF"/>
                </a:solidFill>
                <a:latin typeface="Aeonik"/>
              </a:rPr>
              <a:t>LOUISIANA</a:t>
            </a:r>
          </a:p>
        </p:txBody>
      </p:sp>
      <p:sp>
        <p:nvSpPr>
          <p:cNvPr id="27" name="T27"/>
          <p:cNvSpPr/>
          <p:nvPr/>
        </p:nvSpPr>
        <p:spPr>
          <a:xfrm>
            <a:off x="8132000" y="1880000"/>
            <a:ext cx="3866000" cy="240000"/>
          </a:xfrm>
          <a:prstGeom prst="rect">
            <a:avLst/>
          </a:prstGeom>
          <a:noFill/>
        </p:spPr>
        <p:txBody>
          <a:bodyPr wrap="square" lIns="0" tIns="45720" rIns="91440" bIns="45720" anchor="ctr">
            <a:normAutofit fontScale="92500" lnSpcReduction="10000"/>
          </a:bodyPr>
          <a:lstStyle/>
          <a:p>
            <a:pPr algn="ctr"/>
            <a:r>
              <a:rPr lang="en-US" sz="1100" dirty="0">
                <a:solidFill>
                  <a:srgbClr val="FFFFFF"/>
                </a:solidFill>
                <a:latin typeface="Aeonik"/>
              </a:rPr>
              <a:t>Nexus Louisiana</a:t>
            </a:r>
          </a:p>
        </p:txBody>
      </p:sp>
      <p:sp>
        <p:nvSpPr>
          <p:cNvPr id="28" name="T28"/>
          <p:cNvSpPr/>
          <p:nvPr/>
        </p:nvSpPr>
        <p:spPr>
          <a:xfrm>
            <a:off x="8132000" y="2504800"/>
            <a:ext cx="3866000" cy="600000"/>
          </a:xfrm>
          <a:prstGeom prst="rect">
            <a:avLst/>
          </a:prstGeom>
          <a:noFill/>
        </p:spPr>
        <p:txBody>
          <a:bodyPr wrap="square" lIns="0" tIns="45720" rIns="91440" bIns="45720" anchor="ctr">
            <a:normAutofit lnSpcReduction="10000"/>
          </a:bodyPr>
          <a:lstStyle/>
          <a:p>
            <a:pPr algn="ctr"/>
            <a:r>
              <a:rPr lang="en-US" sz="3600" b="1" dirty="0">
                <a:solidFill>
                  <a:srgbClr val="9B1B26"/>
                </a:solidFill>
                <a:latin typeface="Aeonik"/>
              </a:rPr>
              <a:t>1,000</a:t>
            </a:r>
          </a:p>
        </p:txBody>
      </p:sp>
      <p:sp>
        <p:nvSpPr>
          <p:cNvPr id="29" name="T29"/>
          <p:cNvSpPr/>
          <p:nvPr/>
        </p:nvSpPr>
        <p:spPr>
          <a:xfrm>
            <a:off x="8132000" y="2990500"/>
            <a:ext cx="3866000" cy="280000"/>
          </a:xfrm>
          <a:prstGeom prst="rect">
            <a:avLst/>
          </a:prstGeom>
          <a:noFill/>
        </p:spPr>
        <p:txBody>
          <a:bodyPr wrap="square" lIns="0" tIns="45720" rIns="91440" bIns="45720" anchor="ctr">
            <a:normAutofit/>
          </a:bodyPr>
          <a:lstStyle/>
          <a:p>
            <a:pPr algn="ctr"/>
            <a:r>
              <a:rPr lang="en-US" sz="950" i="1" dirty="0">
                <a:solidFill>
                  <a:srgbClr val="6A6A6A"/>
                </a:solidFill>
                <a:latin typeface="Aeonik"/>
              </a:rPr>
              <a:t>high-growth startups goal by 2035</a:t>
            </a:r>
          </a:p>
        </p:txBody>
      </p:sp>
      <p:sp>
        <p:nvSpPr>
          <p:cNvPr id="30" name="MT30"/>
          <p:cNvSpPr/>
          <p:nvPr/>
        </p:nvSpPr>
        <p:spPr>
          <a:xfrm>
            <a:off x="8132000" y="3310500"/>
            <a:ext cx="3866000" cy="2240000"/>
          </a:xfrm>
          <a:prstGeom prst="rect">
            <a:avLst/>
          </a:prstGeom>
          <a:noFill/>
        </p:spPr>
        <p:txBody>
          <a:bodyPr wrap="square" lIns="180000" tIns="40000" rIns="91440" bIns="45720" anchor="t">
            <a:normAutofit/>
          </a:bodyPr>
          <a:lstStyle/>
          <a:p>
            <a:pPr marL="171450" indent="-171450" algn="l">
              <a:spcAft>
                <a:spcPts val="200"/>
              </a:spcAft>
              <a:buFont typeface="Arial"/>
              <a:buChar char="•"/>
            </a:pPr>
            <a:r>
              <a:rPr lang="en-US" sz="1400" dirty="0">
                <a:solidFill>
                  <a:srgbClr val="1A1A1A"/>
                </a:solidFill>
                <a:latin typeface="Aeonik"/>
              </a:rPr>
              <a:t>Statewide nonprofit chartered by the Louisiana Legislature in 1992</a:t>
            </a:r>
          </a:p>
          <a:p>
            <a:pPr marL="171450" indent="-171450" algn="l">
              <a:spcAft>
                <a:spcPts val="200"/>
              </a:spcAft>
              <a:buFont typeface="Arial"/>
              <a:buChar char="•"/>
            </a:pPr>
            <a:r>
              <a:rPr lang="en-US" sz="1400" dirty="0">
                <a:solidFill>
                  <a:srgbClr val="1A1A1A"/>
                </a:solidFill>
                <a:latin typeface="Aeonik"/>
              </a:rPr>
              <a:t>New CEO Tony Zanders re-launched the org in 2025 after a 2020 rebrand</a:t>
            </a:r>
          </a:p>
          <a:p>
            <a:pPr marL="171450" indent="-171450" algn="l">
              <a:spcAft>
                <a:spcPts val="200"/>
              </a:spcAft>
              <a:buFont typeface="Arial"/>
              <a:buChar char="•"/>
            </a:pPr>
            <a:r>
              <a:rPr lang="en-US" sz="1400" dirty="0">
                <a:solidFill>
                  <a:srgbClr val="1A1A1A"/>
                </a:solidFill>
                <a:latin typeface="Aeonik"/>
              </a:rPr>
              <a:t>Stealthmode Startup School converts domain experts into founders</a:t>
            </a:r>
          </a:p>
          <a:p>
            <a:pPr marL="171450" indent="-171450" algn="l">
              <a:spcAft>
                <a:spcPts val="200"/>
              </a:spcAft>
              <a:buFont typeface="Arial"/>
              <a:buChar char="•"/>
            </a:pPr>
            <a:r>
              <a:rPr lang="en-US" sz="1400" dirty="0">
                <a:solidFill>
                  <a:srgbClr val="1A1A1A"/>
                </a:solidFill>
                <a:latin typeface="Aeonik"/>
              </a:rPr>
              <a:t>Anchors with $160M FUEL energy innovation initiative (NSF + LED)</a:t>
            </a:r>
          </a:p>
        </p:txBody>
      </p:sp>
      <p:sp>
        <p:nvSpPr>
          <p:cNvPr id="31" name="R31"/>
          <p:cNvSpPr/>
          <p:nvPr/>
        </p:nvSpPr>
        <p:spPr>
          <a:xfrm>
            <a:off x="200000" y="5500000"/>
            <a:ext cx="11792000" cy="850000"/>
          </a:xfrm>
          <a:prstGeom prst="rect">
            <a:avLst/>
          </a:prstGeom>
          <a:solidFill>
            <a:srgbClr val="F0F8FC"/>
          </a:solidFill>
          <a:ln w="38100">
            <a:solidFill>
              <a:srgbClr val="5FB2E4"/>
            </a:solidFill>
          </a:ln>
        </p:spPr>
        <p:txBody>
          <a:bodyPr wrap="square" lIns="91440" tIns="45720" rIns="91440" bIns="45720" anchor="ctr"/>
          <a:lstStyle/>
          <a:p>
            <a:pPr algn="l"/>
            <a:endParaRPr lang="en-US"/>
          </a:p>
        </p:txBody>
      </p:sp>
      <p:sp>
        <p:nvSpPr>
          <p:cNvPr id="32" name="T32"/>
          <p:cNvSpPr/>
          <p:nvPr/>
        </p:nvSpPr>
        <p:spPr>
          <a:xfrm>
            <a:off x="400000" y="5500000"/>
            <a:ext cx="11392000" cy="850000"/>
          </a:xfrm>
          <a:prstGeom prst="rect">
            <a:avLst/>
          </a:prstGeom>
          <a:noFill/>
        </p:spPr>
        <p:txBody>
          <a:bodyPr wrap="square" lIns="91440" tIns="45720" rIns="91440" bIns="45720" anchor="ctr">
            <a:normAutofit/>
          </a:bodyPr>
          <a:lstStyle/>
          <a:p>
            <a:pPr algn="l">
              <a:lnSpc>
                <a:spcPct val="115000"/>
              </a:lnSpc>
            </a:pPr>
            <a:r>
              <a:rPr lang="en-US" sz="1600" b="1" dirty="0">
                <a:solidFill>
                  <a:srgbClr val="5FB2E4"/>
                </a:solidFill>
                <a:latin typeface="Aeonik"/>
              </a:rPr>
              <a:t>THE PATTERN: </a:t>
            </a:r>
            <a:r>
              <a:rPr lang="en-US" sz="1600" dirty="0">
                <a:solidFill>
                  <a:srgbClr val="1A1A1A"/>
                </a:solidFill>
                <a:latin typeface="Aeonik"/>
              </a:rPr>
              <a:t>Every state outpacing Kentucky has a unified statewide public/private entrepreneurship organization exclusively focused on the needs for launching, growing, and scaling Startups and High Growth companies.</a:t>
            </a:r>
          </a:p>
        </p:txBody>
      </p:sp>
      <p:sp>
        <p:nvSpPr>
          <p:cNvPr id="33" name="T33"/>
          <p:cNvSpPr/>
          <p:nvPr/>
        </p:nvSpPr>
        <p:spPr>
          <a:xfrm>
            <a:off x="300000" y="6420000"/>
            <a:ext cx="11592000" cy="280000"/>
          </a:xfrm>
          <a:prstGeom prst="rect">
            <a:avLst/>
          </a:prstGeom>
          <a:noFill/>
        </p:spPr>
        <p:txBody>
          <a:bodyPr wrap="square" lIns="91440" tIns="45720" rIns="91440" bIns="45720" anchor="ctr">
            <a:normAutofit/>
          </a:bodyPr>
          <a:lstStyle/>
          <a:p>
            <a:pPr algn="l">
              <a:lnSpc>
                <a:spcPct val="115000"/>
              </a:lnSpc>
            </a:pPr>
            <a:r>
              <a:rPr lang="en-US" sz="750" i="1" dirty="0">
                <a:solidFill>
                  <a:srgbClr val="777777"/>
                </a:solidFill>
                <a:latin typeface="Aeonik"/>
              </a:rPr>
              <a:t>Sources: launchtn.org; innovatealabama.org; nexusla.org; Technical.ly coverage of Nexus Louisiana relaunch, June 2026.</a:t>
            </a:r>
          </a:p>
        </p:txBody>
      </p:sp>
      <p:pic>
        <p:nvPicPr>
          <p:cNvPr id="2" name="Picture 1" descr="Research Park Corporation Rebrands as Nexus Louisiana - Biz ...">
            <a:extLst>
              <a:ext uri="{FF2B5EF4-FFF2-40B4-BE49-F238E27FC236}">
                <a16:creationId xmlns:a16="http://schemas.microsoft.com/office/drawing/2014/main" id="{8F5EC8CF-EAFA-8BDD-E19F-702FBF880A17}"/>
              </a:ext>
            </a:extLst>
          </p:cNvPr>
          <p:cNvPicPr>
            <a:picLocks noChangeAspect="1"/>
          </p:cNvPicPr>
          <p:nvPr/>
        </p:nvPicPr>
        <p:blipFill>
          <a:blip r:embed="rId2"/>
          <a:srcRect l="15250" t="29267" r="13000" b="26294"/>
          <a:stretch>
            <a:fillRect/>
          </a:stretch>
        </p:blipFill>
        <p:spPr>
          <a:xfrm>
            <a:off x="8976600" y="1656200"/>
            <a:ext cx="2176799" cy="829157"/>
          </a:xfrm>
          <a:prstGeom prst="rect">
            <a:avLst/>
          </a:prstGeom>
        </p:spPr>
      </p:pic>
      <p:pic>
        <p:nvPicPr>
          <p:cNvPr id="3" name="Picture 2" descr="Innovate Alabama Logos_Horizontal -">
            <a:extLst>
              <a:ext uri="{FF2B5EF4-FFF2-40B4-BE49-F238E27FC236}">
                <a16:creationId xmlns:a16="http://schemas.microsoft.com/office/drawing/2014/main" id="{4847A733-203B-67C4-8EBA-235A041448EF}"/>
              </a:ext>
            </a:extLst>
          </p:cNvPr>
          <p:cNvPicPr>
            <a:picLocks noChangeAspect="1"/>
          </p:cNvPicPr>
          <p:nvPr/>
        </p:nvPicPr>
        <p:blipFill>
          <a:blip r:embed="rId3"/>
          <a:stretch>
            <a:fillRect/>
          </a:stretch>
        </p:blipFill>
        <p:spPr>
          <a:xfrm>
            <a:off x="4703388" y="1635690"/>
            <a:ext cx="2785224" cy="827012"/>
          </a:xfrm>
          <a:prstGeom prst="rect">
            <a:avLst/>
          </a:prstGeom>
        </p:spPr>
      </p:pic>
      <p:pic>
        <p:nvPicPr>
          <p:cNvPr id="4" name="Picture 3" descr="Home - LaunchTN">
            <a:extLst>
              <a:ext uri="{FF2B5EF4-FFF2-40B4-BE49-F238E27FC236}">
                <a16:creationId xmlns:a16="http://schemas.microsoft.com/office/drawing/2014/main" id="{2D1676FA-26C4-3746-5B99-60B2096E6892}"/>
              </a:ext>
            </a:extLst>
          </p:cNvPr>
          <p:cNvPicPr>
            <a:picLocks noChangeAspect="1"/>
          </p:cNvPicPr>
          <p:nvPr/>
        </p:nvPicPr>
        <p:blipFill>
          <a:blip r:embed="rId4"/>
          <a:srcRect l="5929" t="17474" r="4415" b="18841"/>
          <a:stretch>
            <a:fillRect/>
          </a:stretch>
        </p:blipFill>
        <p:spPr>
          <a:xfrm>
            <a:off x="541268" y="1633178"/>
            <a:ext cx="3178432" cy="8063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10"/>
          <p:cNvSpPr/>
          <p:nvPr/>
        </p:nvSpPr>
        <p:spPr>
          <a:xfrm>
            <a:off x="0" y="290142"/>
            <a:ext cx="6096000" cy="900000"/>
          </a:xfrm>
          <a:prstGeom prst="rect">
            <a:avLst/>
          </a:prstGeom>
          <a:solidFill>
            <a:srgbClr val="5FB2E4"/>
          </a:solidFill>
        </p:spPr>
        <p:txBody>
          <a:bodyPr wrap="square" lIns="91440" tIns="45720" rIns="91440" bIns="45720" anchor="ctr"/>
          <a:lstStyle/>
          <a:p>
            <a:pPr algn="l"/>
            <a:endParaRPr lang="en-US"/>
          </a:p>
        </p:txBody>
      </p:sp>
      <p:sp>
        <p:nvSpPr>
          <p:cNvPr id="11" name="T11"/>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What Kentucky should explore</a:t>
            </a:r>
          </a:p>
        </p:txBody>
      </p:sp>
      <p:sp>
        <p:nvSpPr>
          <p:cNvPr id="12" name="T12"/>
          <p:cNvSpPr/>
          <p:nvPr/>
        </p:nvSpPr>
        <p:spPr>
          <a:xfrm>
            <a:off x="400000" y="1230000"/>
            <a:ext cx="11400000" cy="460000"/>
          </a:xfrm>
          <a:prstGeom prst="rect">
            <a:avLst/>
          </a:prstGeom>
          <a:noFill/>
        </p:spPr>
        <p:txBody>
          <a:bodyPr wrap="square" lIns="91440" tIns="45720" rIns="91440" bIns="45720" anchor="ctr">
            <a:normAutofit/>
          </a:bodyPr>
          <a:lstStyle/>
          <a:p>
            <a:pPr algn="l">
              <a:lnSpc>
                <a:spcPct val="120000"/>
              </a:lnSpc>
            </a:pPr>
            <a:r>
              <a:rPr lang="en-US" sz="1400" i="1" dirty="0">
                <a:solidFill>
                  <a:srgbClr val="0F5A7E"/>
                </a:solidFill>
                <a:latin typeface="Aeonik"/>
              </a:rPr>
              <a:t>Kentucky’s entrepreneur resources sit across many unconnected organizations today. Three questions worth exploring.</a:t>
            </a:r>
          </a:p>
        </p:txBody>
      </p:sp>
      <p:sp>
        <p:nvSpPr>
          <p:cNvPr id="13" name="R13"/>
          <p:cNvSpPr/>
          <p:nvPr/>
        </p:nvSpPr>
        <p:spPr>
          <a:xfrm>
            <a:off x="280000" y="2240000"/>
            <a:ext cx="580000" cy="580000"/>
          </a:xfrm>
          <a:prstGeom prst="rect">
            <a:avLst/>
          </a:prstGeom>
          <a:solidFill>
            <a:srgbClr val="5FB2E4"/>
          </a:solidFill>
        </p:spPr>
        <p:txBody>
          <a:bodyPr wrap="square" lIns="91440" tIns="45720" rIns="91440" bIns="45720" anchor="ctr"/>
          <a:lstStyle/>
          <a:p>
            <a:pPr algn="l"/>
            <a:endParaRPr lang="en-US"/>
          </a:p>
        </p:txBody>
      </p:sp>
      <p:sp>
        <p:nvSpPr>
          <p:cNvPr id="14" name="T14"/>
          <p:cNvSpPr/>
          <p:nvPr/>
        </p:nvSpPr>
        <p:spPr>
          <a:xfrm>
            <a:off x="280000" y="2240000"/>
            <a:ext cx="580000" cy="580000"/>
          </a:xfrm>
          <a:prstGeom prst="rect">
            <a:avLst/>
          </a:prstGeom>
          <a:noFill/>
        </p:spPr>
        <p:txBody>
          <a:bodyPr wrap="square" lIns="0" tIns="45720" rIns="91440" bIns="45720" anchor="ctr">
            <a:normAutofit/>
          </a:bodyPr>
          <a:lstStyle/>
          <a:p>
            <a:pPr algn="ctr"/>
            <a:r>
              <a:rPr lang="en-US" sz="2600" b="1" dirty="0">
                <a:solidFill>
                  <a:srgbClr val="FFFFFF"/>
                </a:solidFill>
                <a:latin typeface="Aeonik"/>
              </a:rPr>
              <a:t>1</a:t>
            </a:r>
          </a:p>
        </p:txBody>
      </p:sp>
      <p:sp>
        <p:nvSpPr>
          <p:cNvPr id="15" name="MT15"/>
          <p:cNvSpPr/>
          <p:nvPr/>
        </p:nvSpPr>
        <p:spPr>
          <a:xfrm>
            <a:off x="1100000" y="2048600"/>
            <a:ext cx="6215200" cy="1420000"/>
          </a:xfrm>
          <a:prstGeom prst="rect">
            <a:avLst/>
          </a:prstGeom>
          <a:noFill/>
        </p:spPr>
        <p:txBody>
          <a:bodyPr wrap="square" lIns="0" tIns="0" rIns="91440" bIns="45720" anchor="ctr">
            <a:normAutofit/>
          </a:bodyPr>
          <a:lstStyle/>
          <a:p>
            <a:pPr marL="0" indent="0" algn="l">
              <a:spcAft>
                <a:spcPts val="140"/>
              </a:spcAft>
              <a:buNone/>
            </a:pPr>
            <a:r>
              <a:rPr lang="en-US" sz="1700" b="1" dirty="0">
                <a:solidFill>
                  <a:srgbClr val="1A1A1A"/>
                </a:solidFill>
                <a:latin typeface="Aeonik"/>
              </a:rPr>
              <a:t>How does a unified statewide brand for entrepreneurs and startups impact the community?</a:t>
            </a:r>
          </a:p>
          <a:p>
            <a:pPr marL="0" indent="0" algn="l">
              <a:spcAft>
                <a:spcPts val="0"/>
              </a:spcAft>
              <a:buNone/>
            </a:pPr>
            <a:r>
              <a:rPr lang="en-US" sz="1200" dirty="0">
                <a:solidFill>
                  <a:srgbClr val="1A1A1A"/>
                </a:solidFill>
                <a:latin typeface="Aeonik"/>
              </a:rPr>
              <a:t>Tennessee, Alabama, and Louisiana built single public-private organizations as the front door. Previously we have “KY Innovation” as a brand within the Cabinet for Economic Development.  What might Kentucky’s look like in the future to compete with peer states?</a:t>
            </a:r>
          </a:p>
        </p:txBody>
      </p:sp>
      <p:sp>
        <p:nvSpPr>
          <p:cNvPr id="16" name="R16"/>
          <p:cNvSpPr/>
          <p:nvPr/>
        </p:nvSpPr>
        <p:spPr>
          <a:xfrm>
            <a:off x="280000" y="3964800"/>
            <a:ext cx="580000" cy="580000"/>
          </a:xfrm>
          <a:prstGeom prst="rect">
            <a:avLst/>
          </a:prstGeom>
          <a:solidFill>
            <a:srgbClr val="5FB2E4"/>
          </a:solidFill>
        </p:spPr>
        <p:txBody>
          <a:bodyPr wrap="square" lIns="91440" tIns="45720" rIns="91440" bIns="45720" anchor="ctr"/>
          <a:lstStyle/>
          <a:p>
            <a:pPr algn="l"/>
            <a:endParaRPr lang="en-US"/>
          </a:p>
        </p:txBody>
      </p:sp>
      <p:sp>
        <p:nvSpPr>
          <p:cNvPr id="17" name="T17"/>
          <p:cNvSpPr/>
          <p:nvPr/>
        </p:nvSpPr>
        <p:spPr>
          <a:xfrm>
            <a:off x="280000" y="3964800"/>
            <a:ext cx="580000" cy="580000"/>
          </a:xfrm>
          <a:prstGeom prst="rect">
            <a:avLst/>
          </a:prstGeom>
          <a:noFill/>
        </p:spPr>
        <p:txBody>
          <a:bodyPr wrap="square" lIns="0" tIns="45720" rIns="91440" bIns="45720" anchor="ctr">
            <a:normAutofit/>
          </a:bodyPr>
          <a:lstStyle/>
          <a:p>
            <a:pPr algn="ctr"/>
            <a:r>
              <a:rPr lang="en-US" sz="2600" b="1" dirty="0">
                <a:solidFill>
                  <a:srgbClr val="FFFFFF"/>
                </a:solidFill>
                <a:latin typeface="Aeonik"/>
              </a:rPr>
              <a:t>2</a:t>
            </a:r>
          </a:p>
        </p:txBody>
      </p:sp>
      <p:sp>
        <p:nvSpPr>
          <p:cNvPr id="18" name="MT18"/>
          <p:cNvSpPr/>
          <p:nvPr/>
        </p:nvSpPr>
        <p:spPr>
          <a:xfrm>
            <a:off x="1100000" y="3544800"/>
            <a:ext cx="10792000" cy="1420000"/>
          </a:xfrm>
          <a:prstGeom prst="rect">
            <a:avLst/>
          </a:prstGeom>
          <a:noFill/>
        </p:spPr>
        <p:txBody>
          <a:bodyPr wrap="square" lIns="0" tIns="0" rIns="91440" bIns="45720" anchor="ctr">
            <a:normAutofit/>
          </a:bodyPr>
          <a:lstStyle/>
          <a:p>
            <a:pPr marL="0" indent="0" algn="l">
              <a:spcAft>
                <a:spcPts val="140"/>
              </a:spcAft>
              <a:buNone/>
            </a:pPr>
            <a:r>
              <a:rPr lang="en-US" sz="1700" b="1" dirty="0">
                <a:solidFill>
                  <a:srgbClr val="1A1A1A"/>
                </a:solidFill>
                <a:latin typeface="Aeonik"/>
              </a:rPr>
              <a:t>How do needs differ between research and commercialization vs launching and scaling companies?</a:t>
            </a:r>
          </a:p>
          <a:p>
            <a:pPr marL="0" indent="0" algn="l">
              <a:spcAft>
                <a:spcPts val="0"/>
              </a:spcAft>
              <a:buNone/>
            </a:pPr>
            <a:r>
              <a:rPr lang="en-US" sz="1200" dirty="0">
                <a:solidFill>
                  <a:srgbClr val="1A1A1A"/>
                </a:solidFill>
                <a:latin typeface="Aeonik"/>
              </a:rPr>
              <a:t>These activities require different teams, timelines, and programs. Peer states most often organize them as distinct functions.</a:t>
            </a:r>
          </a:p>
        </p:txBody>
      </p:sp>
      <p:sp>
        <p:nvSpPr>
          <p:cNvPr id="19" name="R19"/>
          <p:cNvSpPr/>
          <p:nvPr/>
        </p:nvSpPr>
        <p:spPr>
          <a:xfrm>
            <a:off x="280000" y="5080000"/>
            <a:ext cx="580000" cy="580000"/>
          </a:xfrm>
          <a:prstGeom prst="rect">
            <a:avLst/>
          </a:prstGeom>
          <a:solidFill>
            <a:srgbClr val="5FB2E4"/>
          </a:solidFill>
        </p:spPr>
        <p:txBody>
          <a:bodyPr wrap="square" lIns="91440" tIns="45720" rIns="91440" bIns="45720" anchor="ctr"/>
          <a:lstStyle/>
          <a:p>
            <a:pPr algn="l"/>
            <a:endParaRPr lang="en-US"/>
          </a:p>
        </p:txBody>
      </p:sp>
      <p:sp>
        <p:nvSpPr>
          <p:cNvPr id="20" name="T20"/>
          <p:cNvSpPr/>
          <p:nvPr/>
        </p:nvSpPr>
        <p:spPr>
          <a:xfrm>
            <a:off x="280000" y="5080000"/>
            <a:ext cx="580000" cy="580000"/>
          </a:xfrm>
          <a:prstGeom prst="rect">
            <a:avLst/>
          </a:prstGeom>
          <a:noFill/>
        </p:spPr>
        <p:txBody>
          <a:bodyPr wrap="square" lIns="0" tIns="45720" rIns="91440" bIns="45720" anchor="ctr">
            <a:normAutofit/>
          </a:bodyPr>
          <a:lstStyle/>
          <a:p>
            <a:pPr algn="ctr"/>
            <a:r>
              <a:rPr lang="en-US" sz="2600" b="1" dirty="0">
                <a:solidFill>
                  <a:srgbClr val="FFFFFF"/>
                </a:solidFill>
                <a:latin typeface="Aeonik"/>
              </a:rPr>
              <a:t>3</a:t>
            </a:r>
          </a:p>
        </p:txBody>
      </p:sp>
      <p:sp>
        <p:nvSpPr>
          <p:cNvPr id="21" name="MT21"/>
          <p:cNvSpPr/>
          <p:nvPr/>
        </p:nvSpPr>
        <p:spPr>
          <a:xfrm>
            <a:off x="1100000" y="4660000"/>
            <a:ext cx="10792000" cy="1420000"/>
          </a:xfrm>
          <a:prstGeom prst="rect">
            <a:avLst/>
          </a:prstGeom>
          <a:noFill/>
        </p:spPr>
        <p:txBody>
          <a:bodyPr wrap="square" lIns="0" tIns="0" rIns="91440" bIns="45720" anchor="ctr">
            <a:normAutofit/>
          </a:bodyPr>
          <a:lstStyle/>
          <a:p>
            <a:pPr marL="0" indent="0" algn="l">
              <a:spcAft>
                <a:spcPts val="140"/>
              </a:spcAft>
              <a:buNone/>
            </a:pPr>
            <a:r>
              <a:rPr lang="en-US" sz="1700" b="1" dirty="0">
                <a:solidFill>
                  <a:srgbClr val="1A1A1A"/>
                </a:solidFill>
                <a:latin typeface="Aeonik"/>
              </a:rPr>
              <a:t>What are the distinct lanes for small business and high-growth?</a:t>
            </a:r>
          </a:p>
          <a:p>
            <a:pPr marL="0" indent="0" algn="l">
              <a:spcAft>
                <a:spcPts val="0"/>
              </a:spcAft>
              <a:buNone/>
            </a:pPr>
            <a:r>
              <a:rPr lang="en-US" sz="1200" dirty="0">
                <a:solidFill>
                  <a:srgbClr val="1A1A1A"/>
                </a:solidFill>
                <a:latin typeface="Aeonik"/>
              </a:rPr>
              <a:t>SBDCs and local Chambers continue to serve small business. What infrastructure best serves high-growth and venture-backed companies?</a:t>
            </a:r>
          </a:p>
        </p:txBody>
      </p:sp>
      <p:sp>
        <p:nvSpPr>
          <p:cNvPr id="22" name="T22"/>
          <p:cNvSpPr/>
          <p:nvPr/>
        </p:nvSpPr>
        <p:spPr>
          <a:xfrm>
            <a:off x="300000" y="6450000"/>
            <a:ext cx="11592000" cy="280000"/>
          </a:xfrm>
          <a:prstGeom prst="rect">
            <a:avLst/>
          </a:prstGeom>
          <a:noFill/>
        </p:spPr>
        <p:txBody>
          <a:bodyPr wrap="square" lIns="91440" tIns="45720" rIns="91440" bIns="45720" anchor="ctr">
            <a:normAutofit/>
          </a:bodyPr>
          <a:lstStyle/>
          <a:p>
            <a:pPr algn="l">
              <a:lnSpc>
                <a:spcPct val="115000"/>
              </a:lnSpc>
            </a:pPr>
            <a:r>
              <a:rPr lang="en-US" sz="750" i="1" dirty="0">
                <a:solidFill>
                  <a:srgbClr val="777777"/>
                </a:solidFill>
                <a:latin typeface="Aeonik"/>
              </a:rPr>
              <a:t>Reflects the unified-organization recommendation in this presentation. Peer-state models referenced from the prior slide.</a:t>
            </a:r>
          </a:p>
        </p:txBody>
      </p:sp>
      <p:pic>
        <p:nvPicPr>
          <p:cNvPr id="2" name="Picture 2" descr="KY Innovation | LinkedIn">
            <a:extLst>
              <a:ext uri="{FF2B5EF4-FFF2-40B4-BE49-F238E27FC236}">
                <a16:creationId xmlns:a16="http://schemas.microsoft.com/office/drawing/2014/main" id="{E6C7651B-BEF1-E8D8-C161-62BF8437DB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31" b="17796"/>
          <a:stretch>
            <a:fillRect/>
          </a:stretch>
        </p:blipFill>
        <p:spPr bwMode="auto">
          <a:xfrm>
            <a:off x="7444524" y="2511728"/>
            <a:ext cx="1775673" cy="11643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bout Us - KY Innovation">
            <a:extLst>
              <a:ext uri="{FF2B5EF4-FFF2-40B4-BE49-F238E27FC236}">
                <a16:creationId xmlns:a16="http://schemas.microsoft.com/office/drawing/2014/main" id="{B86DCC73-C3A4-5879-748A-5E0CE9C8A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293" y="2514580"/>
            <a:ext cx="1461037" cy="1161524"/>
          </a:xfrm>
          <a:prstGeom prst="rect">
            <a:avLst/>
          </a:prstGeom>
          <a:noFill/>
          <a:extLst>
            <a:ext uri="{909E8E84-426E-40DD-AFC4-6F175D3DCCD1}">
              <a14:hiddenFill xmlns:a14="http://schemas.microsoft.com/office/drawing/2010/main">
                <a:solidFill>
                  <a:srgbClr val="FFFFFF"/>
                </a:solidFill>
              </a14:hiddenFill>
            </a:ext>
          </a:extLst>
        </p:spPr>
      </p:pic>
      <p:sp>
        <p:nvSpPr>
          <p:cNvPr id="6" name="R16">
            <a:extLst>
              <a:ext uri="{FF2B5EF4-FFF2-40B4-BE49-F238E27FC236}">
                <a16:creationId xmlns:a16="http://schemas.microsoft.com/office/drawing/2014/main" id="{4B373B7A-F5E5-10DF-8BEB-83E49D59BF56}"/>
              </a:ext>
            </a:extLst>
          </p:cNvPr>
          <p:cNvSpPr/>
          <p:nvPr/>
        </p:nvSpPr>
        <p:spPr>
          <a:xfrm>
            <a:off x="7684662" y="2170627"/>
            <a:ext cx="1295399" cy="309374"/>
          </a:xfrm>
          <a:prstGeom prst="rect">
            <a:avLst/>
          </a:prstGeom>
          <a:solidFill>
            <a:srgbClr val="5FB2E4"/>
          </a:solidFill>
        </p:spPr>
        <p:txBody>
          <a:bodyPr wrap="square" lIns="91440" tIns="45720" rIns="91440" bIns="45720" anchor="ctr"/>
          <a:lstStyle/>
          <a:p>
            <a:pPr algn="l"/>
            <a:endParaRPr lang="en-US"/>
          </a:p>
        </p:txBody>
      </p:sp>
      <p:sp>
        <p:nvSpPr>
          <p:cNvPr id="7" name="TextBox 6">
            <a:extLst>
              <a:ext uri="{FF2B5EF4-FFF2-40B4-BE49-F238E27FC236}">
                <a16:creationId xmlns:a16="http://schemas.microsoft.com/office/drawing/2014/main" id="{6DB38AB0-C0B4-98AE-427D-BCF687244C58}"/>
              </a:ext>
            </a:extLst>
          </p:cNvPr>
          <p:cNvSpPr txBox="1"/>
          <p:nvPr/>
        </p:nvSpPr>
        <p:spPr>
          <a:xfrm>
            <a:off x="7664447" y="2169402"/>
            <a:ext cx="1315614" cy="309374"/>
          </a:xfrm>
          <a:prstGeom prst="rect">
            <a:avLst/>
          </a:prstGeom>
          <a:noFill/>
        </p:spPr>
        <p:txBody>
          <a:bodyPr wrap="square">
            <a:spAutoFit/>
          </a:bodyPr>
          <a:lstStyle/>
          <a:p>
            <a:pPr algn="ctr"/>
            <a:r>
              <a:rPr lang="en-US" sz="1400" dirty="0">
                <a:latin typeface="Aeonik"/>
              </a:rPr>
              <a:t>Old Brand</a:t>
            </a:r>
            <a:endParaRPr lang="en-US" sz="1400" dirty="0"/>
          </a:p>
        </p:txBody>
      </p:sp>
      <p:sp>
        <p:nvSpPr>
          <p:cNvPr id="8" name="R16">
            <a:extLst>
              <a:ext uri="{FF2B5EF4-FFF2-40B4-BE49-F238E27FC236}">
                <a16:creationId xmlns:a16="http://schemas.microsoft.com/office/drawing/2014/main" id="{88A0A07A-3327-A256-19F1-4BAE3B6D88BF}"/>
              </a:ext>
            </a:extLst>
          </p:cNvPr>
          <p:cNvSpPr/>
          <p:nvPr/>
        </p:nvSpPr>
        <p:spPr>
          <a:xfrm>
            <a:off x="9918508" y="2163698"/>
            <a:ext cx="1295399" cy="309374"/>
          </a:xfrm>
          <a:prstGeom prst="rect">
            <a:avLst/>
          </a:prstGeom>
          <a:solidFill>
            <a:srgbClr val="5FB2E4"/>
          </a:solidFill>
        </p:spPr>
        <p:txBody>
          <a:bodyPr wrap="square" lIns="91440" tIns="45720" rIns="91440" bIns="45720" anchor="ctr"/>
          <a:lstStyle/>
          <a:p>
            <a:pPr algn="l"/>
            <a:endParaRPr lang="en-US"/>
          </a:p>
        </p:txBody>
      </p:sp>
      <p:sp>
        <p:nvSpPr>
          <p:cNvPr id="9" name="TextBox 8">
            <a:extLst>
              <a:ext uri="{FF2B5EF4-FFF2-40B4-BE49-F238E27FC236}">
                <a16:creationId xmlns:a16="http://schemas.microsoft.com/office/drawing/2014/main" id="{CAB1BC02-5EE2-920D-0655-7588228D902B}"/>
              </a:ext>
            </a:extLst>
          </p:cNvPr>
          <p:cNvSpPr txBox="1"/>
          <p:nvPr/>
        </p:nvSpPr>
        <p:spPr>
          <a:xfrm>
            <a:off x="9898293" y="2162473"/>
            <a:ext cx="1315614" cy="309374"/>
          </a:xfrm>
          <a:prstGeom prst="rect">
            <a:avLst/>
          </a:prstGeom>
          <a:noFill/>
        </p:spPr>
        <p:txBody>
          <a:bodyPr wrap="square">
            <a:spAutoFit/>
          </a:bodyPr>
          <a:lstStyle/>
          <a:p>
            <a:pPr algn="ctr"/>
            <a:r>
              <a:rPr lang="en-US" sz="1400" dirty="0">
                <a:latin typeface="Aeonik"/>
              </a:rPr>
              <a:t>New Brand</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34C16-D8DF-E834-AA8B-2B3D43C41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D3B06-0D1D-1FD6-FABE-9A8F1ED5B9AD}"/>
              </a:ext>
            </a:extLst>
          </p:cNvPr>
          <p:cNvSpPr txBox="1">
            <a:spLocks/>
          </p:cNvSpPr>
          <p:nvPr/>
        </p:nvSpPr>
        <p:spPr>
          <a:xfrm>
            <a:off x="618744" y="1755069"/>
            <a:ext cx="5939372" cy="27791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spcAft>
                <a:spcPts val="1200"/>
              </a:spcAft>
            </a:pPr>
            <a:r>
              <a:rPr lang="en-US" sz="1600" dirty="0">
                <a:latin typeface="Aeonik" panose="02010503030300000000" pitchFamily="2" charset="0"/>
              </a:rPr>
              <a:t>The Silver Tsunami refers to the wave of Baby Boomer business owners now approaching retirement. Entrepreneurship Through Acquisition (ETA) is how a new generation of Kentucky founders can take over and grow these businesses.</a:t>
            </a:r>
          </a:p>
          <a:p>
            <a:pPr>
              <a:lnSpc>
                <a:spcPct val="100000"/>
              </a:lnSpc>
              <a:spcBef>
                <a:spcPts val="0"/>
              </a:spcBef>
              <a:spcAft>
                <a:spcPts val="1200"/>
              </a:spcAft>
            </a:pPr>
            <a:r>
              <a:rPr lang="en-US" sz="1600" dirty="0">
                <a:latin typeface="Aeonik" panose="02010503030300000000" pitchFamily="2" charset="0"/>
              </a:rPr>
              <a:t>Most owners </a:t>
            </a:r>
            <a:r>
              <a:rPr lang="en-US" sz="1600" b="1" dirty="0">
                <a:latin typeface="Aeonik" panose="02010503030300000000" pitchFamily="2" charset="0"/>
              </a:rPr>
              <a:t>lack a succession plan</a:t>
            </a:r>
            <a:r>
              <a:rPr lang="en-US" sz="1600" dirty="0">
                <a:latin typeface="Aeonik" panose="02010503030300000000" pitchFamily="2" charset="0"/>
              </a:rPr>
              <a:t>. Without ETA buyers, these businesses risk closing.  With ETA, they become engines of high-growth Kentucky job creation.</a:t>
            </a:r>
          </a:p>
          <a:p>
            <a:pPr>
              <a:lnSpc>
                <a:spcPct val="100000"/>
              </a:lnSpc>
              <a:spcAft>
                <a:spcPts val="1200"/>
              </a:spcAft>
            </a:pPr>
            <a:endParaRPr lang="en-US" sz="2000" dirty="0">
              <a:latin typeface="Aeonik" panose="02010503030300000000" pitchFamily="2" charset="0"/>
            </a:endParaRPr>
          </a:p>
        </p:txBody>
      </p:sp>
      <p:sp>
        <p:nvSpPr>
          <p:cNvPr id="6" name="Content Placeholder 2">
            <a:extLst>
              <a:ext uri="{FF2B5EF4-FFF2-40B4-BE49-F238E27FC236}">
                <a16:creationId xmlns:a16="http://schemas.microsoft.com/office/drawing/2014/main" id="{EA6CFD98-B784-4AA5-8115-DED37897B046}"/>
              </a:ext>
            </a:extLst>
          </p:cNvPr>
          <p:cNvSpPr txBox="1">
            <a:spLocks/>
          </p:cNvSpPr>
          <p:nvPr/>
        </p:nvSpPr>
        <p:spPr>
          <a:xfrm>
            <a:off x="618744" y="4249259"/>
            <a:ext cx="4312920" cy="8244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3200" b="1" dirty="0">
                <a:latin typeface="Daytona Condensed" panose="020B0506030503040204" pitchFamily="34" charset="0"/>
              </a:rPr>
              <a:t>In Kentucky:</a:t>
            </a:r>
          </a:p>
        </p:txBody>
      </p:sp>
      <p:sp>
        <p:nvSpPr>
          <p:cNvPr id="7" name="Content Placeholder 2">
            <a:extLst>
              <a:ext uri="{FF2B5EF4-FFF2-40B4-BE49-F238E27FC236}">
                <a16:creationId xmlns:a16="http://schemas.microsoft.com/office/drawing/2014/main" id="{7C5422D3-5596-DF96-F271-79EC3B69CD0F}"/>
              </a:ext>
            </a:extLst>
          </p:cNvPr>
          <p:cNvSpPr txBox="1">
            <a:spLocks/>
          </p:cNvSpPr>
          <p:nvPr/>
        </p:nvSpPr>
        <p:spPr>
          <a:xfrm>
            <a:off x="1373019" y="4806753"/>
            <a:ext cx="2121408" cy="1070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6000" b="1" dirty="0">
                <a:solidFill>
                  <a:srgbClr val="5FB2E4"/>
                </a:solidFill>
                <a:latin typeface="Aeonik" panose="02010503030300000000" pitchFamily="2" charset="0"/>
              </a:rPr>
              <a:t>190k</a:t>
            </a:r>
          </a:p>
        </p:txBody>
      </p:sp>
      <p:sp>
        <p:nvSpPr>
          <p:cNvPr id="9" name="TextBox 8">
            <a:extLst>
              <a:ext uri="{FF2B5EF4-FFF2-40B4-BE49-F238E27FC236}">
                <a16:creationId xmlns:a16="http://schemas.microsoft.com/office/drawing/2014/main" id="{DA5EE3BB-EAA2-BFD3-2980-721EECAD5047}"/>
              </a:ext>
            </a:extLst>
          </p:cNvPr>
          <p:cNvSpPr txBox="1"/>
          <p:nvPr/>
        </p:nvSpPr>
        <p:spPr>
          <a:xfrm>
            <a:off x="985542" y="5743739"/>
            <a:ext cx="2896362" cy="646331"/>
          </a:xfrm>
          <a:prstGeom prst="rect">
            <a:avLst/>
          </a:prstGeom>
          <a:noFill/>
        </p:spPr>
        <p:txBody>
          <a:bodyPr wrap="square">
            <a:spAutoFit/>
          </a:bodyPr>
          <a:lstStyle/>
          <a:p>
            <a:pPr algn="ctr"/>
            <a:r>
              <a:rPr lang="en-US" dirty="0"/>
              <a:t>Business Owners Retiring In Next 10 Years</a:t>
            </a:r>
          </a:p>
        </p:txBody>
      </p:sp>
      <p:sp>
        <p:nvSpPr>
          <p:cNvPr id="10" name="Content Placeholder 2">
            <a:extLst>
              <a:ext uri="{FF2B5EF4-FFF2-40B4-BE49-F238E27FC236}">
                <a16:creationId xmlns:a16="http://schemas.microsoft.com/office/drawing/2014/main" id="{77A7CEEF-AFF4-9981-B38E-96D75CDDE58F}"/>
              </a:ext>
            </a:extLst>
          </p:cNvPr>
          <p:cNvSpPr txBox="1">
            <a:spLocks/>
          </p:cNvSpPr>
          <p:nvPr/>
        </p:nvSpPr>
        <p:spPr>
          <a:xfrm>
            <a:off x="4743069" y="4806753"/>
            <a:ext cx="2121408" cy="1070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r>
              <a:rPr lang="en-US" sz="6000" b="1" dirty="0">
                <a:solidFill>
                  <a:srgbClr val="5FB2E4"/>
                </a:solidFill>
                <a:latin typeface="Aeonik" panose="02010503030300000000" pitchFamily="2" charset="0"/>
              </a:rPr>
              <a:t>79</a:t>
            </a:r>
            <a:r>
              <a:rPr lang="en-US" sz="4000" b="1" dirty="0">
                <a:solidFill>
                  <a:srgbClr val="5FB2E4"/>
                </a:solidFill>
                <a:latin typeface="Aeonik" panose="02010503030300000000" pitchFamily="2" charset="0"/>
              </a:rPr>
              <a:t>%</a:t>
            </a:r>
            <a:endParaRPr lang="en-US" sz="6000" b="1" dirty="0">
              <a:solidFill>
                <a:srgbClr val="5FB2E4"/>
              </a:solidFill>
              <a:latin typeface="Aeonik" panose="02010503030300000000" pitchFamily="2" charset="0"/>
            </a:endParaRPr>
          </a:p>
        </p:txBody>
      </p:sp>
      <p:sp>
        <p:nvSpPr>
          <p:cNvPr id="11" name="TextBox 10">
            <a:extLst>
              <a:ext uri="{FF2B5EF4-FFF2-40B4-BE49-F238E27FC236}">
                <a16:creationId xmlns:a16="http://schemas.microsoft.com/office/drawing/2014/main" id="{B656E2AD-9076-2EC9-3823-BEC1BD4D2747}"/>
              </a:ext>
            </a:extLst>
          </p:cNvPr>
          <p:cNvSpPr txBox="1"/>
          <p:nvPr/>
        </p:nvSpPr>
        <p:spPr>
          <a:xfrm>
            <a:off x="4355592" y="5743738"/>
            <a:ext cx="2896362" cy="646331"/>
          </a:xfrm>
          <a:prstGeom prst="rect">
            <a:avLst/>
          </a:prstGeom>
          <a:noFill/>
        </p:spPr>
        <p:txBody>
          <a:bodyPr wrap="square">
            <a:spAutoFit/>
          </a:bodyPr>
          <a:lstStyle/>
          <a:p>
            <a:pPr algn="ctr"/>
            <a:r>
              <a:rPr lang="en-US" dirty="0"/>
              <a:t>Of Businesses Have </a:t>
            </a:r>
            <a:r>
              <a:rPr lang="en-US" b="1" u="sng" dirty="0"/>
              <a:t>No</a:t>
            </a:r>
            <a:r>
              <a:rPr lang="en-US" dirty="0"/>
              <a:t> Transition Plan</a:t>
            </a:r>
          </a:p>
        </p:txBody>
      </p:sp>
      <p:pic>
        <p:nvPicPr>
          <p:cNvPr id="13" name="Picture 12" descr="A screenshot of a computer  AI-generated content may be incorrect.">
            <a:extLst>
              <a:ext uri="{FF2B5EF4-FFF2-40B4-BE49-F238E27FC236}">
                <a16:creationId xmlns:a16="http://schemas.microsoft.com/office/drawing/2014/main" id="{5174EB0B-0A5A-A62E-5F4C-AF73815CFBD9}"/>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6651885" y="1822673"/>
            <a:ext cx="4657025" cy="2643979"/>
          </a:xfrm>
          <a:prstGeom prst="rect">
            <a:avLst/>
          </a:prstGeom>
        </p:spPr>
      </p:pic>
      <p:sp>
        <p:nvSpPr>
          <p:cNvPr id="14" name="Content Placeholder 2">
            <a:extLst>
              <a:ext uri="{FF2B5EF4-FFF2-40B4-BE49-F238E27FC236}">
                <a16:creationId xmlns:a16="http://schemas.microsoft.com/office/drawing/2014/main" id="{3763C39B-F989-D11F-5460-0936E829A1CC}"/>
              </a:ext>
            </a:extLst>
          </p:cNvPr>
          <p:cNvSpPr txBox="1">
            <a:spLocks/>
          </p:cNvSpPr>
          <p:nvPr/>
        </p:nvSpPr>
        <p:spPr>
          <a:xfrm>
            <a:off x="8026908" y="4817141"/>
            <a:ext cx="2121408" cy="1070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r>
              <a:rPr lang="en-US" sz="6000" b="1" dirty="0">
                <a:solidFill>
                  <a:srgbClr val="5FB2E4"/>
                </a:solidFill>
                <a:latin typeface="Aeonik" panose="02010503030300000000" pitchFamily="2" charset="0"/>
              </a:rPr>
              <a:t>1</a:t>
            </a:r>
          </a:p>
        </p:txBody>
      </p:sp>
      <p:sp>
        <p:nvSpPr>
          <p:cNvPr id="15" name="TextBox 14">
            <a:extLst>
              <a:ext uri="{FF2B5EF4-FFF2-40B4-BE49-F238E27FC236}">
                <a16:creationId xmlns:a16="http://schemas.microsoft.com/office/drawing/2014/main" id="{C04DEDD1-4359-62BE-B177-B71F78199DC4}"/>
              </a:ext>
            </a:extLst>
          </p:cNvPr>
          <p:cNvSpPr txBox="1"/>
          <p:nvPr/>
        </p:nvSpPr>
        <p:spPr>
          <a:xfrm>
            <a:off x="7639431" y="5754126"/>
            <a:ext cx="2896362" cy="646331"/>
          </a:xfrm>
          <a:prstGeom prst="rect">
            <a:avLst/>
          </a:prstGeom>
          <a:noFill/>
        </p:spPr>
        <p:txBody>
          <a:bodyPr wrap="square">
            <a:spAutoFit/>
          </a:bodyPr>
          <a:lstStyle/>
          <a:p>
            <a:pPr algn="ctr"/>
            <a:r>
              <a:rPr lang="en-US" dirty="0"/>
              <a:t>Number of ETA Search Fund Deals in KY in ‘24</a:t>
            </a:r>
          </a:p>
        </p:txBody>
      </p:sp>
      <p:sp>
        <p:nvSpPr>
          <p:cNvPr id="3" name="R68">
            <a:extLst>
              <a:ext uri="{FF2B5EF4-FFF2-40B4-BE49-F238E27FC236}">
                <a16:creationId xmlns:a16="http://schemas.microsoft.com/office/drawing/2014/main" id="{70533D29-7A3C-6366-C614-B2D7892BCE6B}"/>
              </a:ext>
            </a:extLst>
          </p:cNvPr>
          <p:cNvSpPr/>
          <p:nvPr/>
        </p:nvSpPr>
        <p:spPr>
          <a:xfrm>
            <a:off x="0" y="290142"/>
            <a:ext cx="6096000" cy="900000"/>
          </a:xfrm>
          <a:prstGeom prst="rect">
            <a:avLst/>
          </a:prstGeom>
          <a:solidFill>
            <a:srgbClr val="5FB2E4"/>
          </a:solidFill>
        </p:spPr>
        <p:txBody>
          <a:bodyPr wrap="square" lIns="91440" tIns="45720" rIns="91440" bIns="45720" anchor="ctr"/>
          <a:lstStyle/>
          <a:p>
            <a:pPr algn="l"/>
            <a:endParaRPr lang="en-US"/>
          </a:p>
        </p:txBody>
      </p:sp>
      <p:sp>
        <p:nvSpPr>
          <p:cNvPr id="4" name="Title 1">
            <a:extLst>
              <a:ext uri="{FF2B5EF4-FFF2-40B4-BE49-F238E27FC236}">
                <a16:creationId xmlns:a16="http://schemas.microsoft.com/office/drawing/2014/main" id="{44156526-9F45-6DF4-6CB1-A6C74143C4AC}"/>
              </a:ext>
            </a:extLst>
          </p:cNvPr>
          <p:cNvSpPr txBox="1">
            <a:spLocks/>
          </p:cNvSpPr>
          <p:nvPr/>
        </p:nvSpPr>
        <p:spPr>
          <a:xfrm>
            <a:off x="-242421" y="757290"/>
            <a:ext cx="747369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latin typeface="Daytona Condensed" panose="020B0506030503040204" pitchFamily="34" charset="0"/>
            </a:endParaRPr>
          </a:p>
        </p:txBody>
      </p:sp>
      <p:sp>
        <p:nvSpPr>
          <p:cNvPr id="12" name="T51">
            <a:extLst>
              <a:ext uri="{FF2B5EF4-FFF2-40B4-BE49-F238E27FC236}">
                <a16:creationId xmlns:a16="http://schemas.microsoft.com/office/drawing/2014/main" id="{72D0ED97-3F40-2A57-0006-CA504423B5D2}"/>
              </a:ext>
            </a:extLst>
          </p:cNvPr>
          <p:cNvSpPr/>
          <p:nvPr/>
        </p:nvSpPr>
        <p:spPr>
          <a:xfrm>
            <a:off x="400000" y="290142"/>
            <a:ext cx="11400000" cy="900000"/>
          </a:xfrm>
          <a:prstGeom prst="rect">
            <a:avLst/>
          </a:prstGeom>
          <a:noFill/>
        </p:spPr>
        <p:txBody>
          <a:bodyPr wrap="square" lIns="91440" tIns="45720" rIns="91440" bIns="45720" anchor="ctr">
            <a:normAutofit/>
          </a:bodyPr>
          <a:lstStyle/>
          <a:p>
            <a:r>
              <a:rPr lang="en-US" sz="3600" b="1" dirty="0">
                <a:latin typeface="Daytona Condensed" panose="020B0506030503040204" pitchFamily="34" charset="0"/>
              </a:rPr>
              <a:t>The Silver Tsunami &amp; ETA</a:t>
            </a:r>
          </a:p>
        </p:txBody>
      </p:sp>
    </p:spTree>
    <p:extLst>
      <p:ext uri="{BB962C8B-B14F-4D97-AF65-F5344CB8AC3E}">
        <p14:creationId xmlns:p14="http://schemas.microsoft.com/office/powerpoint/2010/main" val="291497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9F5"/>
        </a:solidFill>
        <a:effectLst/>
      </p:bgPr>
    </p:bg>
    <p:spTree>
      <p:nvGrpSpPr>
        <p:cNvPr id="1" name=""/>
        <p:cNvGrpSpPr/>
        <p:nvPr/>
      </p:nvGrpSpPr>
      <p:grpSpPr>
        <a:xfrm>
          <a:off x="0" y="0"/>
          <a:ext cx="0" cy="0"/>
          <a:chOff x="0" y="0"/>
          <a:chExt cx="0" cy="0"/>
        </a:xfrm>
      </p:grpSpPr>
      <p:sp>
        <p:nvSpPr>
          <p:cNvPr id="50" name="R50"/>
          <p:cNvSpPr/>
          <p:nvPr/>
        </p:nvSpPr>
        <p:spPr>
          <a:xfrm>
            <a:off x="0" y="290142"/>
            <a:ext cx="9635613" cy="900000"/>
          </a:xfrm>
          <a:prstGeom prst="rect">
            <a:avLst/>
          </a:prstGeom>
          <a:solidFill>
            <a:srgbClr val="5FB2E4"/>
          </a:solidFill>
        </p:spPr>
        <p:txBody>
          <a:bodyPr wrap="square" lIns="91440" tIns="45720" rIns="91440" bIns="45720" anchor="ctr"/>
          <a:lstStyle/>
          <a:p>
            <a:pPr algn="l"/>
            <a:endParaRPr lang="en-US"/>
          </a:p>
        </p:txBody>
      </p:sp>
      <p:sp>
        <p:nvSpPr>
          <p:cNvPr id="51" name="T51"/>
          <p:cNvSpPr/>
          <p:nvPr/>
        </p:nvSpPr>
        <p:spPr>
          <a:xfrm>
            <a:off x="400000" y="290142"/>
            <a:ext cx="11400000" cy="900000"/>
          </a:xfrm>
          <a:prstGeom prst="rect">
            <a:avLst/>
          </a:prstGeom>
          <a:noFill/>
        </p:spPr>
        <p:txBody>
          <a:bodyPr wrap="square" lIns="91440" tIns="45720" rIns="91440" bIns="45720" anchor="ctr">
            <a:normAutofit/>
          </a:bodyPr>
          <a:lstStyle/>
          <a:p>
            <a:pPr algn="l"/>
            <a:r>
              <a:rPr lang="en-US" sz="3600" b="1" dirty="0">
                <a:solidFill>
                  <a:srgbClr val="000000"/>
                </a:solidFill>
                <a:latin typeface="Daytona Condensed" panose="020B0506030503040204" pitchFamily="34" charset="0"/>
              </a:rPr>
              <a:t>ETA infrastructure  |  what other states are doing</a:t>
            </a:r>
          </a:p>
        </p:txBody>
      </p:sp>
      <p:sp>
        <p:nvSpPr>
          <p:cNvPr id="52" name="T52"/>
          <p:cNvSpPr/>
          <p:nvPr/>
        </p:nvSpPr>
        <p:spPr>
          <a:xfrm>
            <a:off x="400000" y="1230000"/>
            <a:ext cx="11400000" cy="350000"/>
          </a:xfrm>
          <a:prstGeom prst="rect">
            <a:avLst/>
          </a:prstGeom>
          <a:noFill/>
        </p:spPr>
        <p:txBody>
          <a:bodyPr wrap="square" lIns="91440" tIns="45720" rIns="91440" bIns="45720" anchor="ctr">
            <a:normAutofit/>
          </a:bodyPr>
          <a:lstStyle/>
          <a:p>
            <a:pPr algn="l">
              <a:lnSpc>
                <a:spcPct val="115000"/>
              </a:lnSpc>
            </a:pPr>
            <a:r>
              <a:rPr lang="en-US" sz="1300" i="1" dirty="0">
                <a:solidFill>
                  <a:srgbClr val="555555"/>
                </a:solidFill>
                <a:latin typeface="Aeonik"/>
              </a:rPr>
              <a:t>Two states have built dedicated programs around the Silver Tsunami of retiring business owners</a:t>
            </a:r>
          </a:p>
        </p:txBody>
      </p:sp>
      <p:sp>
        <p:nvSpPr>
          <p:cNvPr id="53" name="R53"/>
          <p:cNvSpPr/>
          <p:nvPr/>
        </p:nvSpPr>
        <p:spPr>
          <a:xfrm>
            <a:off x="200000" y="1660000"/>
            <a:ext cx="5800000" cy="460000"/>
          </a:xfrm>
          <a:prstGeom prst="rect">
            <a:avLst/>
          </a:prstGeom>
          <a:solidFill>
            <a:srgbClr val="1E7B47"/>
          </a:solidFill>
        </p:spPr>
        <p:txBody>
          <a:bodyPr wrap="square" lIns="91440" tIns="45720" rIns="91440" bIns="45720" anchor="ctr"/>
          <a:lstStyle/>
          <a:p>
            <a:pPr algn="l"/>
            <a:endParaRPr lang="en-US"/>
          </a:p>
        </p:txBody>
      </p:sp>
      <p:sp>
        <p:nvSpPr>
          <p:cNvPr id="54" name="T54"/>
          <p:cNvSpPr/>
          <p:nvPr/>
        </p:nvSpPr>
        <p:spPr>
          <a:xfrm>
            <a:off x="200000" y="1660000"/>
            <a:ext cx="5800000" cy="230000"/>
          </a:xfrm>
          <a:prstGeom prst="rect">
            <a:avLst/>
          </a:prstGeom>
          <a:noFill/>
        </p:spPr>
        <p:txBody>
          <a:bodyPr wrap="square" lIns="0" tIns="45720" rIns="91440" bIns="45720" anchor="ctr">
            <a:normAutofit fontScale="70000" lnSpcReduction="20000"/>
          </a:bodyPr>
          <a:lstStyle/>
          <a:p>
            <a:pPr algn="ctr"/>
            <a:r>
              <a:rPr lang="en-US" sz="1500" b="1" dirty="0">
                <a:solidFill>
                  <a:srgbClr val="FFFFFF"/>
                </a:solidFill>
                <a:latin typeface="Aeonik"/>
              </a:rPr>
              <a:t>COLORADO</a:t>
            </a:r>
          </a:p>
        </p:txBody>
      </p:sp>
      <p:sp>
        <p:nvSpPr>
          <p:cNvPr id="55" name="T55"/>
          <p:cNvSpPr/>
          <p:nvPr/>
        </p:nvSpPr>
        <p:spPr>
          <a:xfrm>
            <a:off x="200000" y="1880000"/>
            <a:ext cx="5800000" cy="240000"/>
          </a:xfrm>
          <a:prstGeom prst="rect">
            <a:avLst/>
          </a:prstGeom>
          <a:noFill/>
        </p:spPr>
        <p:txBody>
          <a:bodyPr wrap="square" lIns="0" tIns="45720" rIns="91440" bIns="45720" anchor="ctr">
            <a:normAutofit fontScale="92500" lnSpcReduction="10000"/>
          </a:bodyPr>
          <a:lstStyle/>
          <a:p>
            <a:pPr algn="ctr"/>
            <a:r>
              <a:rPr lang="en-US" sz="1100" dirty="0">
                <a:solidFill>
                  <a:srgbClr val="FFFFFF"/>
                </a:solidFill>
                <a:latin typeface="Aeonik"/>
              </a:rPr>
              <a:t>Employee Ownership Office</a:t>
            </a:r>
          </a:p>
        </p:txBody>
      </p:sp>
      <p:sp>
        <p:nvSpPr>
          <p:cNvPr id="56" name="T56"/>
          <p:cNvSpPr/>
          <p:nvPr/>
        </p:nvSpPr>
        <p:spPr>
          <a:xfrm>
            <a:off x="200000" y="2200000"/>
            <a:ext cx="5800000" cy="600000"/>
          </a:xfrm>
          <a:prstGeom prst="rect">
            <a:avLst/>
          </a:prstGeom>
          <a:noFill/>
        </p:spPr>
        <p:txBody>
          <a:bodyPr wrap="square" lIns="0" tIns="45720" rIns="91440" bIns="45720" anchor="ctr">
            <a:normAutofit fontScale="92500" lnSpcReduction="20000"/>
          </a:bodyPr>
          <a:lstStyle/>
          <a:p>
            <a:pPr algn="ctr"/>
            <a:r>
              <a:rPr lang="en-US" sz="4400" b="1" dirty="0">
                <a:solidFill>
                  <a:srgbClr val="1E7B47"/>
                </a:solidFill>
                <a:latin typeface="Aeonik"/>
              </a:rPr>
              <a:t>57+</a:t>
            </a:r>
          </a:p>
        </p:txBody>
      </p:sp>
      <p:sp>
        <p:nvSpPr>
          <p:cNvPr id="57" name="T57"/>
          <p:cNvSpPr/>
          <p:nvPr/>
        </p:nvSpPr>
        <p:spPr>
          <a:xfrm>
            <a:off x="200000" y="2800000"/>
            <a:ext cx="5800000" cy="280000"/>
          </a:xfrm>
          <a:prstGeom prst="rect">
            <a:avLst/>
          </a:prstGeom>
          <a:noFill/>
        </p:spPr>
        <p:txBody>
          <a:bodyPr wrap="square" lIns="0" tIns="45720" rIns="91440" bIns="45720" anchor="ctr">
            <a:normAutofit/>
          </a:bodyPr>
          <a:lstStyle/>
          <a:p>
            <a:pPr algn="ctr"/>
            <a:r>
              <a:rPr lang="en-US" sz="1000" i="1" dirty="0">
                <a:solidFill>
                  <a:srgbClr val="6A6A6A"/>
                </a:solidFill>
                <a:latin typeface="Aeonik"/>
              </a:rPr>
              <a:t>employee ownership conversions since 2021</a:t>
            </a:r>
          </a:p>
        </p:txBody>
      </p:sp>
      <p:sp>
        <p:nvSpPr>
          <p:cNvPr id="58" name="MT58"/>
          <p:cNvSpPr/>
          <p:nvPr/>
        </p:nvSpPr>
        <p:spPr>
          <a:xfrm>
            <a:off x="200000" y="3120000"/>
            <a:ext cx="5800000" cy="2240000"/>
          </a:xfrm>
          <a:prstGeom prst="rect">
            <a:avLst/>
          </a:prstGeom>
          <a:noFill/>
        </p:spPr>
        <p:txBody>
          <a:bodyPr wrap="square" lIns="180000" tIns="40000" rIns="91440" bIns="45720" anchor="t">
            <a:normAutofit/>
          </a:bodyPr>
          <a:lstStyle/>
          <a:p>
            <a:pPr marL="171450" indent="-171450" algn="l">
              <a:spcAft>
                <a:spcPts val="240"/>
              </a:spcAft>
              <a:buFont typeface="Arial"/>
              <a:buChar char="•"/>
            </a:pPr>
            <a:r>
              <a:rPr lang="en-US" sz="1400" dirty="0">
                <a:solidFill>
                  <a:srgbClr val="1A1A1A"/>
                </a:solidFill>
                <a:latin typeface="Aeonik"/>
              </a:rPr>
              <a:t>Office inside the Colorado Office of Economic Development</a:t>
            </a:r>
          </a:p>
          <a:p>
            <a:pPr marL="171450" indent="-171450" algn="l">
              <a:spcAft>
                <a:spcPts val="240"/>
              </a:spcAft>
              <a:buFont typeface="Arial"/>
              <a:buChar char="•"/>
            </a:pPr>
            <a:r>
              <a:rPr lang="en-US" sz="1400" dirty="0">
                <a:solidFill>
                  <a:srgbClr val="1A1A1A"/>
                </a:solidFill>
                <a:latin typeface="Aeonik"/>
              </a:rPr>
              <a:t>Tax credit covers up to 75% of conversion costs (HB 25-1021)</a:t>
            </a:r>
          </a:p>
          <a:p>
            <a:pPr marL="171450" indent="-171450" algn="l">
              <a:spcAft>
                <a:spcPts val="240"/>
              </a:spcAft>
              <a:buFont typeface="Arial"/>
              <a:buChar char="•"/>
            </a:pPr>
            <a:r>
              <a:rPr lang="en-US" sz="1400" dirty="0">
                <a:solidFill>
                  <a:srgbClr val="1A1A1A"/>
                </a:solidFill>
                <a:latin typeface="Aeonik"/>
              </a:rPr>
              <a:t>New capital gains subtraction starting tax year 2027</a:t>
            </a:r>
          </a:p>
          <a:p>
            <a:pPr marL="171450" indent="-171450" algn="l">
              <a:spcAft>
                <a:spcPts val="240"/>
              </a:spcAft>
              <a:buFont typeface="Arial"/>
              <a:buChar char="•"/>
            </a:pPr>
            <a:r>
              <a:rPr lang="en-US" sz="1400" dirty="0">
                <a:solidFill>
                  <a:srgbClr val="1A1A1A"/>
                </a:solidFill>
                <a:latin typeface="Aeonik"/>
              </a:rPr>
              <a:t>$3M annual aggregate cap; authorized through 2031</a:t>
            </a:r>
          </a:p>
        </p:txBody>
      </p:sp>
      <p:sp>
        <p:nvSpPr>
          <p:cNvPr id="59" name="R59"/>
          <p:cNvSpPr/>
          <p:nvPr/>
        </p:nvSpPr>
        <p:spPr>
          <a:xfrm>
            <a:off x="6200000" y="1660000"/>
            <a:ext cx="5800000" cy="460000"/>
          </a:xfrm>
          <a:prstGeom prst="rect">
            <a:avLst/>
          </a:prstGeom>
          <a:solidFill>
            <a:srgbClr val="003F87"/>
          </a:solidFill>
        </p:spPr>
        <p:txBody>
          <a:bodyPr wrap="square" lIns="91440" tIns="45720" rIns="91440" bIns="45720" anchor="ctr"/>
          <a:lstStyle/>
          <a:p>
            <a:pPr algn="l"/>
            <a:endParaRPr lang="en-US"/>
          </a:p>
        </p:txBody>
      </p:sp>
      <p:sp>
        <p:nvSpPr>
          <p:cNvPr id="60" name="T60"/>
          <p:cNvSpPr/>
          <p:nvPr/>
        </p:nvSpPr>
        <p:spPr>
          <a:xfrm>
            <a:off x="6200000" y="1660000"/>
            <a:ext cx="5800000" cy="230000"/>
          </a:xfrm>
          <a:prstGeom prst="rect">
            <a:avLst/>
          </a:prstGeom>
          <a:noFill/>
        </p:spPr>
        <p:txBody>
          <a:bodyPr wrap="square" lIns="0" tIns="45720" rIns="91440" bIns="45720" anchor="ctr">
            <a:normAutofit fontScale="70000" lnSpcReduction="20000"/>
          </a:bodyPr>
          <a:lstStyle/>
          <a:p>
            <a:pPr algn="ctr"/>
            <a:r>
              <a:rPr lang="en-US" sz="1500" b="1" dirty="0">
                <a:solidFill>
                  <a:srgbClr val="FFFFFF"/>
                </a:solidFill>
                <a:latin typeface="Aeonik"/>
              </a:rPr>
              <a:t>INDIANA</a:t>
            </a:r>
          </a:p>
        </p:txBody>
      </p:sp>
      <p:sp>
        <p:nvSpPr>
          <p:cNvPr id="61" name="T61"/>
          <p:cNvSpPr/>
          <p:nvPr/>
        </p:nvSpPr>
        <p:spPr>
          <a:xfrm>
            <a:off x="6200000" y="1880000"/>
            <a:ext cx="5800000" cy="240000"/>
          </a:xfrm>
          <a:prstGeom prst="rect">
            <a:avLst/>
          </a:prstGeom>
          <a:noFill/>
        </p:spPr>
        <p:txBody>
          <a:bodyPr wrap="square" lIns="0" tIns="45720" rIns="91440" bIns="45720" anchor="ctr">
            <a:normAutofit fontScale="92500" lnSpcReduction="10000"/>
          </a:bodyPr>
          <a:lstStyle/>
          <a:p>
            <a:pPr algn="ctr"/>
            <a:r>
              <a:rPr lang="en-US" sz="1100" dirty="0">
                <a:solidFill>
                  <a:srgbClr val="FFFFFF"/>
                </a:solidFill>
                <a:latin typeface="Aeonik"/>
              </a:rPr>
              <a:t>Keep IN  +  Office of Entrepreneurship and Innovation</a:t>
            </a:r>
          </a:p>
        </p:txBody>
      </p:sp>
      <p:sp>
        <p:nvSpPr>
          <p:cNvPr id="62" name="T62"/>
          <p:cNvSpPr/>
          <p:nvPr/>
        </p:nvSpPr>
        <p:spPr>
          <a:xfrm>
            <a:off x="6200000" y="2200000"/>
            <a:ext cx="5800000" cy="600000"/>
          </a:xfrm>
          <a:prstGeom prst="rect">
            <a:avLst/>
          </a:prstGeom>
          <a:noFill/>
        </p:spPr>
        <p:txBody>
          <a:bodyPr wrap="square" lIns="0" tIns="45720" rIns="91440" bIns="45720" anchor="ctr">
            <a:normAutofit fontScale="92500" lnSpcReduction="20000"/>
          </a:bodyPr>
          <a:lstStyle/>
          <a:p>
            <a:pPr algn="ctr"/>
            <a:r>
              <a:rPr lang="en-US" sz="4400" b="1" dirty="0">
                <a:solidFill>
                  <a:srgbClr val="003F87"/>
                </a:solidFill>
                <a:latin typeface="Aeonik"/>
              </a:rPr>
              <a:t>906K</a:t>
            </a:r>
          </a:p>
        </p:txBody>
      </p:sp>
      <p:sp>
        <p:nvSpPr>
          <p:cNvPr id="63" name="T63"/>
          <p:cNvSpPr/>
          <p:nvPr/>
        </p:nvSpPr>
        <p:spPr>
          <a:xfrm>
            <a:off x="6200000" y="2800000"/>
            <a:ext cx="5800000" cy="280000"/>
          </a:xfrm>
          <a:prstGeom prst="rect">
            <a:avLst/>
          </a:prstGeom>
          <a:noFill/>
        </p:spPr>
        <p:txBody>
          <a:bodyPr wrap="square" lIns="0" tIns="45720" rIns="91440" bIns="45720" anchor="ctr">
            <a:normAutofit/>
          </a:bodyPr>
          <a:lstStyle/>
          <a:p>
            <a:pPr algn="ctr"/>
            <a:r>
              <a:rPr lang="en-US" sz="1000" i="1" dirty="0">
                <a:solidFill>
                  <a:srgbClr val="6A6A6A"/>
                </a:solidFill>
                <a:latin typeface="Aeonik"/>
              </a:rPr>
              <a:t>Indiana jobs tied to owners 55+ over the next decade</a:t>
            </a:r>
          </a:p>
        </p:txBody>
      </p:sp>
      <p:sp>
        <p:nvSpPr>
          <p:cNvPr id="64" name="MT64"/>
          <p:cNvSpPr/>
          <p:nvPr/>
        </p:nvSpPr>
        <p:spPr>
          <a:xfrm>
            <a:off x="6200000" y="3120000"/>
            <a:ext cx="5800000" cy="2240000"/>
          </a:xfrm>
          <a:prstGeom prst="rect">
            <a:avLst/>
          </a:prstGeom>
          <a:noFill/>
        </p:spPr>
        <p:txBody>
          <a:bodyPr wrap="square" lIns="180000" tIns="40000" rIns="91440" bIns="45720" anchor="t">
            <a:normAutofit/>
          </a:bodyPr>
          <a:lstStyle/>
          <a:p>
            <a:pPr marL="171450" indent="-171450" algn="l">
              <a:spcAft>
                <a:spcPts val="240"/>
              </a:spcAft>
              <a:buFont typeface="Arial"/>
              <a:buChar char="•"/>
            </a:pPr>
            <a:r>
              <a:rPr lang="en-US" sz="1400" dirty="0">
                <a:solidFill>
                  <a:srgbClr val="1A1A1A"/>
                </a:solidFill>
                <a:latin typeface="Aeonik"/>
              </a:rPr>
              <a:t>Office of Entrepreneurship and Innovation created July 2025</a:t>
            </a:r>
          </a:p>
          <a:p>
            <a:pPr marL="171450" indent="-171450" algn="l">
              <a:spcAft>
                <a:spcPts val="240"/>
              </a:spcAft>
              <a:buFont typeface="Arial"/>
              <a:buChar char="•"/>
            </a:pPr>
            <a:r>
              <a:rPr lang="en-US" sz="1400" dirty="0">
                <a:solidFill>
                  <a:srgbClr val="1A1A1A"/>
                </a:solidFill>
                <a:latin typeface="Aeonik"/>
              </a:rPr>
              <a:t>Keep IN launched May 2026 by Gov. Braun for succession planning</a:t>
            </a:r>
          </a:p>
          <a:p>
            <a:pPr marL="171450" indent="-171450" algn="l">
              <a:spcAft>
                <a:spcPts val="240"/>
              </a:spcAft>
              <a:buFont typeface="Arial"/>
              <a:buChar char="•"/>
            </a:pPr>
            <a:r>
              <a:rPr lang="en-US" sz="1400" dirty="0">
                <a:solidFill>
                  <a:srgbClr val="1A1A1A"/>
                </a:solidFill>
                <a:latin typeface="Aeonik"/>
              </a:rPr>
              <a:t>SMB.co (a KY startup) pilot in 3 regions: free valuations and exit tools.  Expanding statewide in 2H 2026</a:t>
            </a:r>
          </a:p>
          <a:p>
            <a:pPr marL="171450" indent="-171450" algn="l">
              <a:spcAft>
                <a:spcPts val="240"/>
              </a:spcAft>
              <a:buFont typeface="Arial"/>
              <a:buChar char="•"/>
            </a:pPr>
            <a:r>
              <a:rPr lang="en-US" sz="1400" dirty="0">
                <a:solidFill>
                  <a:srgbClr val="1A1A1A"/>
                </a:solidFill>
                <a:latin typeface="Aeonik"/>
              </a:rPr>
              <a:t>gBETA Main Street accelerator with gener8tor, IEDC, Indiana SBDC</a:t>
            </a:r>
          </a:p>
        </p:txBody>
      </p:sp>
      <p:sp>
        <p:nvSpPr>
          <p:cNvPr id="65" name="R65"/>
          <p:cNvSpPr/>
          <p:nvPr/>
        </p:nvSpPr>
        <p:spPr>
          <a:xfrm>
            <a:off x="200000" y="5500000"/>
            <a:ext cx="11792000" cy="850000"/>
          </a:xfrm>
          <a:prstGeom prst="rect">
            <a:avLst/>
          </a:prstGeom>
          <a:solidFill>
            <a:srgbClr val="F0F8FC"/>
          </a:solidFill>
          <a:ln w="38100">
            <a:solidFill>
              <a:srgbClr val="5FB2E4"/>
            </a:solidFill>
          </a:ln>
        </p:spPr>
        <p:txBody>
          <a:bodyPr wrap="square" lIns="91440" tIns="45720" rIns="91440" bIns="45720" anchor="ctr"/>
          <a:lstStyle/>
          <a:p>
            <a:pPr algn="l"/>
            <a:endParaRPr lang="en-US"/>
          </a:p>
        </p:txBody>
      </p:sp>
      <p:sp>
        <p:nvSpPr>
          <p:cNvPr id="66" name="T66"/>
          <p:cNvSpPr/>
          <p:nvPr/>
        </p:nvSpPr>
        <p:spPr>
          <a:xfrm>
            <a:off x="400000" y="5500000"/>
            <a:ext cx="11392000" cy="850000"/>
          </a:xfrm>
          <a:prstGeom prst="rect">
            <a:avLst/>
          </a:prstGeom>
          <a:noFill/>
        </p:spPr>
        <p:txBody>
          <a:bodyPr wrap="square" lIns="91440" tIns="45720" rIns="91440" bIns="45720" anchor="ctr">
            <a:normAutofit/>
          </a:bodyPr>
          <a:lstStyle/>
          <a:p>
            <a:pPr algn="l">
              <a:lnSpc>
                <a:spcPct val="115000"/>
              </a:lnSpc>
            </a:pPr>
            <a:r>
              <a:rPr lang="en-US" sz="1600" b="1" dirty="0">
                <a:solidFill>
                  <a:srgbClr val="5FB2E4"/>
                </a:solidFill>
                <a:latin typeface="Aeonik"/>
              </a:rPr>
              <a:t>THE PATTERN: </a:t>
            </a:r>
            <a:r>
              <a:rPr lang="en-US" sz="1600" dirty="0">
                <a:solidFill>
                  <a:srgbClr val="1A1A1A"/>
                </a:solidFill>
                <a:latin typeface="Aeonik"/>
              </a:rPr>
              <a:t>Colorado leads with tax incentives. Indiana leads with a portfolio approach. Kentucky has the underlying opportunity but statewide effort or infrastructure</a:t>
            </a:r>
          </a:p>
        </p:txBody>
      </p:sp>
      <p:sp>
        <p:nvSpPr>
          <p:cNvPr id="67" name="T67"/>
          <p:cNvSpPr/>
          <p:nvPr/>
        </p:nvSpPr>
        <p:spPr>
          <a:xfrm>
            <a:off x="300000" y="6420000"/>
            <a:ext cx="11592000" cy="280000"/>
          </a:xfrm>
          <a:prstGeom prst="rect">
            <a:avLst/>
          </a:prstGeom>
          <a:noFill/>
        </p:spPr>
        <p:txBody>
          <a:bodyPr wrap="square" lIns="91440" tIns="45720" rIns="91440" bIns="45720" anchor="ctr">
            <a:normAutofit/>
          </a:bodyPr>
          <a:lstStyle/>
          <a:p>
            <a:pPr algn="l">
              <a:lnSpc>
                <a:spcPct val="115000"/>
              </a:lnSpc>
            </a:pPr>
            <a:r>
              <a:rPr lang="en-US" sz="750" i="1" dirty="0">
                <a:solidFill>
                  <a:srgbClr val="777777"/>
                </a:solidFill>
                <a:latin typeface="Aeonik"/>
              </a:rPr>
              <a:t>Sources: oedit.colorado.gov; HB 25-1021; events.in.gov (Keep IN launch May 2026); gener8tor.com.</a:t>
            </a:r>
          </a:p>
        </p:txBody>
      </p:sp>
      <p:pic>
        <p:nvPicPr>
          <p:cNvPr id="2" name="Picture 1" descr="Keep IN logo">
            <a:extLst>
              <a:ext uri="{FF2B5EF4-FFF2-40B4-BE49-F238E27FC236}">
                <a16:creationId xmlns:a16="http://schemas.microsoft.com/office/drawing/2014/main" id="{977271B7-63E7-66ED-6BC2-72A2FF73F049}"/>
              </a:ext>
            </a:extLst>
          </p:cNvPr>
          <p:cNvPicPr>
            <a:picLocks noChangeAspect="1"/>
          </p:cNvPicPr>
          <p:nvPr/>
        </p:nvPicPr>
        <p:blipFill>
          <a:blip r:embed="rId2"/>
          <a:stretch>
            <a:fillRect/>
          </a:stretch>
        </p:blipFill>
        <p:spPr>
          <a:xfrm>
            <a:off x="8087431" y="4367580"/>
            <a:ext cx="2025138" cy="9924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5349</TotalTime>
  <Words>2603</Words>
  <Application>Microsoft Office PowerPoint</Application>
  <PresentationFormat>Widescreen</PresentationFormat>
  <Paragraphs>309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Aeonik</vt:lpstr>
      <vt:lpstr>Aptos</vt:lpstr>
      <vt:lpstr>Aptos Display</vt:lpstr>
      <vt:lpstr>Arial</vt:lpstr>
      <vt:lpstr>Daytona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Knox</dc:creator>
  <cp:lastModifiedBy>Coy, Janine (LRC)</cp:lastModifiedBy>
  <cp:revision>45</cp:revision>
  <dcterms:created xsi:type="dcterms:W3CDTF">2025-06-05T10:31:22Z</dcterms:created>
  <dcterms:modified xsi:type="dcterms:W3CDTF">2026-07-16T15:19:11Z</dcterms:modified>
</cp:coreProperties>
</file>