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7"/>
  </p:notesMasterIdLst>
  <p:handoutMasterIdLst>
    <p:handoutMasterId r:id="rId18"/>
  </p:handoutMasterIdLst>
  <p:sldIdLst>
    <p:sldId id="21919" r:id="rId3"/>
    <p:sldId id="21898" r:id="rId4"/>
    <p:sldId id="21907" r:id="rId5"/>
    <p:sldId id="21909" r:id="rId6"/>
    <p:sldId id="342" r:id="rId7"/>
    <p:sldId id="21910" r:id="rId8"/>
    <p:sldId id="21911" r:id="rId9"/>
    <p:sldId id="21912" r:id="rId10"/>
    <p:sldId id="21913" r:id="rId11"/>
    <p:sldId id="21914" r:id="rId12"/>
    <p:sldId id="256" r:id="rId13"/>
    <p:sldId id="21915" r:id="rId14"/>
    <p:sldId id="21916" r:id="rId15"/>
    <p:sldId id="2191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AECA99-6730-4AAE-828F-A495D1A64C01}">
          <p14:sldIdLst>
            <p14:sldId id="21919"/>
            <p14:sldId id="21898"/>
            <p14:sldId id="21907"/>
            <p14:sldId id="21909"/>
            <p14:sldId id="342"/>
            <p14:sldId id="21910"/>
            <p14:sldId id="21911"/>
            <p14:sldId id="21912"/>
            <p14:sldId id="21913"/>
            <p14:sldId id="21914"/>
            <p14:sldId id="256"/>
            <p14:sldId id="21915"/>
            <p14:sldId id="21916"/>
            <p14:sldId id="2191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939609-3B7F-7B31-B131-32E9167FF840}" name="Sawyer Coffey Noel" initials="SC" userId="S::scoffey@kychamber.com::e5489a94-c624-4a3b-a8bf-1a348ab37ac4" providerId="AD"/>
  <p188:author id="{3B33FA1B-9D28-9C4B-418E-F8F9FF4D5C8F}" name="Amanda Kelly (KCC)" initials="AK" userId="S::akelly@kychamber.com::69d0668c-5ab9-4f10-b29f-e53c41edf171" providerId="AD"/>
  <p188:author id="{29FBF429-5F3C-7B86-FDC8-C14F1FCA8675}" name="Charles Aull" initials="CA" userId="S::caull@kychamber.com::5c53665a-ee8f-4526-99b7-d0a1ae5312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0"/>
    <a:srgbClr val="E6EAEA"/>
    <a:srgbClr val="00A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4F8FD5-48A8-4956-AEF1-C00D710CB9A4}" v="2" dt="2026-09-16T12:03:09.1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6247" autoAdjust="0"/>
  </p:normalViewPr>
  <p:slideViewPr>
    <p:cSldViewPr snapToGrid="0">
      <p:cViewPr varScale="1">
        <p:scale>
          <a:sx n="50" d="100"/>
          <a:sy n="50" d="100"/>
        </p:scale>
        <p:origin x="68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2202"/>
    </p:cViewPr>
  </p:sorterViewPr>
  <p:notesViewPr>
    <p:cSldViewPr snapToGrid="0" showGuides="1">
      <p:cViewPr varScale="1">
        <p:scale>
          <a:sx n="116" d="100"/>
          <a:sy n="116" d="100"/>
        </p:scale>
        <p:origin x="4998" y="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B77629-7251-6E9D-13CD-9D9197B715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0C3BD-2041-9BFF-6489-63DFD23F4B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4A8607-84BC-4765-AC6D-8B2D961D557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BA4FE-D9AC-9897-6FEF-276F6F33D1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D5ECF-2084-2A0C-65B9-4BD75FCF4F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15DE31-D2AF-467B-87B9-4CEDA1C34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64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90D0AB-9912-43D5-9E76-C0FC4FF527D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91F68C-1617-42FA-9449-D7B1D7053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4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1F68C-1617-42FA-9449-D7B1D70537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0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C2903-5D8F-46CA-2687-858E9FD9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57A39-7E38-E20A-739C-C4036DBCE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9CB7B-E2CC-4FF3-32CF-69A2E0BBC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9C81C-C359-4811-6F40-9FA684A93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70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9E3F1-7A54-194F-A411-82F79F866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58FCB-CD0F-7858-F9FD-5EAB63E3C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F0076-F943-FE5A-E6A6-1AEC2BD66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AAE4D-D1A7-A3B7-2A99-53D472791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32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527DF-B53B-C841-71F3-E36715540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540AE-7348-30C6-C6EF-3312FC04C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3D6F2-3F56-F11A-CB5B-1D00DD826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C09CE-0322-A897-D147-144D4933C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80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34D8-C449-8A7C-0127-5BBB86D7A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FF238-B0C1-F6DE-9631-863856836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0A0A9-60C3-5BA3-E6CF-DBF685DE5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626C2-4158-70AF-561D-EBF555A21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70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3B0B-7115-2B4A-C520-016123EE4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BDA070-C865-4A22-737E-B3D8AD8A5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F6C65-2328-71E9-B0B8-8300472D5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AB281-BC66-2916-D755-429672E65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73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D5FCB-FA26-2506-09B0-10038A3AA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E9C77-455E-CFC6-A74C-AB1C11A75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A3AF48-6142-9F48-7ADA-CAE383C20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CD92F-6CEF-D485-E8BB-8234C2A85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44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00B6-07DA-7D04-1CFF-AAECC2765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5E33C9-6130-9A15-2684-165FDBB57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4AF7B7-7FFC-E1AC-14DE-AA38447FD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A6B97-D968-7643-AAA0-572436630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28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3607B-6AA9-F207-8F39-59A6FAB0B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5B0F3-0C7F-D20C-88D8-572C9B608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54F6F-E192-BFA4-F4B6-B899A9256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DED1D-D853-2125-6D0F-A9638AD54E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0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6BE01-E20E-6A4E-FD27-D85F113C4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A8442-090E-3212-1C73-04031D37B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C64236-E5F6-82D7-59BE-8A1B600DE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E7207-CAD5-E047-8E19-9D35B9DE0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60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56902-C2C5-888B-CD07-92B5EA7D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3A1F4D-8340-AD18-7153-B3F2E37E1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4071E-2F1E-A528-9ADD-0736DCA12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E35C6-F599-43FF-C1F9-2A6CFACDD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55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41007-8BC1-D5EE-68AE-BD786723F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95707-F12F-AF4F-315E-65FA9A51D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F5FE6-8771-9351-377F-AFDDE3805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12F03-26B0-7EE3-0874-C515108A5C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26F15E-CDC8-4543-B218-486F3626DA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31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D12E-ADC2-1528-E6C2-BCED0BCC5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E80FA-7BB8-D8DD-61D1-55E8483D1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4A6A6-526E-95DB-7F20-A7BD541B2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43EEE-E754-F7B2-4A6B-C2FDEB755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74953-5172-D37B-E47B-17D3EFB2F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0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8C8A-60D9-D07D-8B68-E8C41F33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15D55-06B6-A402-561F-999635B3E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4270D-D631-00B6-FD6D-785F1B241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3EA93-AA96-BD90-305C-B8FE4485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81DE1-F675-16E6-8BBA-64266DA8C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67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D484-2279-4331-E31A-7A86B222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39204-B26E-9753-F516-A5FC59263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0A4D3-4C7A-6D4E-AB49-9A7E9324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69A64-D2F7-02B3-B588-483B7D64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515C2-F0AD-7D27-FF79-622CED20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5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94786-8A49-91F7-1897-A3DDA76F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B5D91-7E80-DE01-E0F1-317930B9F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0A338-9057-8071-E211-AA69B5A67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3C742-EFF1-221F-CFE4-CBDD88CD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1A249-A77E-6FBF-7200-985056EB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351B6-AE02-5DAE-870C-0C15CD3B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3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3E37-440B-9B50-12F6-7C578E5C2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CBAA9-4907-F596-A4C4-E447530C1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C484F-30F6-86F5-60D0-6701B90EA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16052-4306-8B28-42B9-F45D93B31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9DC771-2733-DDF8-94CC-CC14C45F4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AF133C-CDB5-1F57-4A50-0FF66D77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D51054-EC6C-5F64-CD56-A2A41CE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566313-CD8B-9BBE-E824-1446BE8D8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8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0CDD-948E-889B-40D5-349874CF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85369E-A952-3D24-849B-1108C2CB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3744D-EAF7-312B-6E0A-C6DB22113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5B81E-3A82-8351-3DD2-E005346D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7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65E7DC-D787-E44D-B1DE-CF6F91D8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9ADAE6-323F-3D25-34A3-8675EA01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CB83D-A26B-DD38-6417-9B522375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9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5BD1A-7EC4-952F-E0A5-99496DC9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C4297-69DC-01A1-0611-096AF6097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17150-322D-5CCC-42A3-72990785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D2438-3E19-3AEC-0773-DFE0421A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D1825-DA62-5D12-6E74-BA2481F15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3F14D-144F-395F-9F04-CBAB41E8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1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273-5458-F5F4-F0E8-14212898D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9C6D8-8708-CC71-BA6A-0CFF9DCEF2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F2C9B-A655-56DC-0E6D-92935C317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D8C6E-9E28-9A4A-C8E5-D4A6D1E7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392A0-4905-5BE4-CC73-6EF44DB1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AEC1D-0883-8202-90A7-3B5DE1A1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5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9E2BB-9258-6988-B0BD-A2CA763E9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F7666-798C-C11F-6113-B4E85D41E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30CAF-5D77-5076-F824-DD09A0526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5FD49-EFD9-C7F6-B410-E9C0EC64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F42F5-902C-FFB3-7CE7-885076E97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3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0B6FB-3011-8E01-04B2-0D0150C79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2CB7B-F805-2942-B0B9-C9E8B8920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7F346-B52D-1609-DC9B-33E25E2A4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F44C7-9935-557B-0F4D-DC5A5476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B94B8-6B1C-9EB6-3B02-FAD612B79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15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349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B1010-2049-9FA2-5C00-1C29AE19B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B46B-DFDD-F8EB-308C-1CDB48B28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C47D2-BAAA-8D3E-B106-D3AC098AE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95CBE-5EE9-71C7-C8D6-ADF5D495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4CC88-A85D-E2B6-1464-72920ABA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76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ADC0-29C3-2E22-E87C-6C22A999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57FD0-FB9F-5032-9D52-6B83E6B05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6E6DE-E51C-D1B0-16C9-CFA1BF758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6D253-EB37-4A8F-D7B8-9E063EDC5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E5B7D-EDE6-0CF6-5EFF-AC4861AE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14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9F401-FD46-3688-67DA-ECEF601D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748EE-AAE6-61AA-67C3-AB2629E1B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E4F11-506B-67AF-BCBD-B76CD2BCC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DBF56-08DC-A9D7-EC46-1953B670F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25A56-39BB-4C4E-03C8-DEFF1C06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20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6CB2A-A0D1-EA04-EA7C-98FFBE62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64947-7900-DF99-E85D-3591255F8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B29D61-2646-C981-9E71-7A2260EE7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EBB43-6535-6E01-83E9-B4A051C4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68A59-E9A1-ABC9-1DF7-5BA75AD8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7E89A-925E-F382-9853-200F2D08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48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2AB4-BF90-C464-9354-DCA34733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6E089-3775-C6F3-0FBF-A58042D1B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4B128-12E5-6218-C7D5-D9F982E58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0087F-79D1-BBCF-D03A-11EF6635C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81716-C9D9-B670-AA04-4BD5BED5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6D2823-C337-6AD4-F45D-F908558B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90F71F-7504-40A7-F8BF-CF7778300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333967-77CF-C8C6-9232-5EDEF2254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88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ED4B-7CB7-804A-95BF-74A48BEDB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F2AEF-2381-68CD-1A03-0644B602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2EB8C-8E3C-57F9-4516-393E0D86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718CDF-594A-460D-C9FE-7974EE73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66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7DFC8-CC67-01C8-CE11-816978F4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23559F-CD5B-76B5-0846-A795780F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81D27-0489-F01D-7C2F-02540D038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00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B4D4-B5B5-9C09-780C-D633EB2A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0A11D-3A3E-ECD9-BD46-CA9DB3EBA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11254-B08E-5C63-7E22-D73900246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09712-074C-89A3-E14D-CF3689BD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63BB2-3983-575E-9C70-888F06486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A0F63-05CE-AAF3-8025-CA145D54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7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9447-9A3A-980B-5DE8-74B7B281E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805E9F-6C63-9B2F-AA79-44ABEB9BFC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BF26E-4F7A-7BBB-ACD4-F56335848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52ECC-1ED2-226B-4724-566ADEE8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5AB52-1483-47E2-1881-9CB0AE742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7333A-39F7-FD10-FC74-B5C2F2CF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9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9AFC2-2EBA-DB1D-D5C1-C7562D8EC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9963D-6BC0-C7B3-84B7-F924E80E9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C4A76-8C37-99F7-63EC-245AD271D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0497D-8921-D4A1-CC2B-A70F8300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461B-E0F5-D8B7-86CF-67678B792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49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18235-57F5-57CE-8AEC-0D283D1C5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6ADF3-61F4-F5C1-ACE9-DF7C406BE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3DC34-FB53-B5AA-6449-C109233A6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AC4A9-FABD-D82A-390B-F0A0C6BD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D07F7-580F-7A0C-CE8C-97E8EF8F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4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B06ACD-0506-FB0D-6FE1-98BB7C24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AB8D4-E1AA-970D-7ECA-F6C94DBD0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D1BF1-53C8-CECD-8F9D-74895105F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08656-0B00-4C77-B124-402D5BD583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08806-2F59-B577-5C79-C3F4A5FE5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AABCE-9ACF-C80A-B39E-FFA7D74B8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6A819-1DC7-435C-8C84-C1A9AC305DC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DDD337-4A2C-DAE3-71A3-B084C47A7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2857"/>
            <a:ext cx="12192000" cy="90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5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0D0BB0F-6BB4-AB71-F753-E1F8D072BB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F90B6-215E-F3CC-88B8-A83C316AE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FE1AD-6492-373D-71B5-1387F1868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55CB9-03C0-F523-0CB1-9996DD253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E115A-8249-429A-8D9F-CCC67117701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89044-3888-7FFB-BFEC-2B4C0EF06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31A1F-365C-2FC2-F3C0-96FF16184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2B395-92F3-42C9-B340-1C91F25A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7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D611FA7-38D8-66BE-77CE-0F834D77747D}"/>
              </a:ext>
            </a:extLst>
          </p:cNvPr>
          <p:cNvSpPr txBox="1">
            <a:spLocks/>
          </p:cNvSpPr>
          <p:nvPr/>
        </p:nvSpPr>
        <p:spPr>
          <a:xfrm>
            <a:off x="0" y="752988"/>
            <a:ext cx="10108275" cy="346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 Kentucky Build</a:t>
            </a: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Bold Housing Reforms to Renew the </a:t>
            </a:r>
            <a:b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American Dream in Kentucky</a:t>
            </a:r>
            <a:b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165C2B-2B45-8D48-F72C-1829216FCE4D}"/>
              </a:ext>
            </a:extLst>
          </p:cNvPr>
          <p:cNvSpPr txBox="1"/>
          <p:nvPr/>
        </p:nvSpPr>
        <p:spPr>
          <a:xfrm>
            <a:off x="1" y="3891776"/>
            <a:ext cx="10108274" cy="1456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1600" b="1" dirty="0">
                <a:solidFill>
                  <a:schemeClr val="bg1"/>
                </a:solidFill>
              </a:rPr>
              <a:t>Kentucky Chamber of Commerce</a:t>
            </a:r>
          </a:p>
          <a:p>
            <a:pPr algn="ctr">
              <a:spcBef>
                <a:spcPts val="200"/>
              </a:spcBef>
            </a:pPr>
            <a:r>
              <a:rPr lang="en-US" sz="1600" dirty="0">
                <a:solidFill>
                  <a:schemeClr val="bg1"/>
                </a:solidFill>
              </a:rPr>
              <a:t>Interim Joint Committee on Economic Development and Workforce Investment</a:t>
            </a:r>
          </a:p>
          <a:p>
            <a:pPr algn="ctr">
              <a:spcBef>
                <a:spcPts val="200"/>
              </a:spcBef>
            </a:pPr>
            <a:r>
              <a:rPr lang="en-US" sz="1600" dirty="0">
                <a:solidFill>
                  <a:schemeClr val="bg1"/>
                </a:solidFill>
              </a:rPr>
              <a:t>September 17, 2026</a:t>
            </a:r>
          </a:p>
          <a:p>
            <a:pPr algn="ctr">
              <a:spcBef>
                <a:spcPts val="200"/>
              </a:spcBef>
            </a:pPr>
            <a:r>
              <a:rPr lang="en-US" sz="1600" dirty="0">
                <a:solidFill>
                  <a:schemeClr val="bg1"/>
                </a:solidFill>
              </a:rPr>
              <a:t>Kate Shanks, Senior Vice President, Public Affairs</a:t>
            </a:r>
          </a:p>
          <a:p>
            <a:pPr algn="ctr">
              <a:spcBef>
                <a:spcPts val="200"/>
              </a:spcBef>
            </a:pPr>
            <a:r>
              <a:rPr lang="en-US" sz="1600" dirty="0">
                <a:solidFill>
                  <a:schemeClr val="bg1"/>
                </a:solidFill>
              </a:rPr>
              <a:t>Charles Aull, Vice President, Policy and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B77BA-A267-399E-700C-7F41C01E0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2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636B8-EE8F-96C1-B0BA-912CE195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2850C-D671-DB03-CCD7-E2AEEC6D7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76" b="12618"/>
          <a:stretch>
            <a:fillRect/>
          </a:stretch>
        </p:blipFill>
        <p:spPr>
          <a:xfrm>
            <a:off x="0" y="1479664"/>
            <a:ext cx="12192000" cy="451298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622CAE-00AC-1E47-756C-07932635C5D1}"/>
              </a:ext>
            </a:extLst>
          </p:cNvPr>
          <p:cNvSpPr txBox="1">
            <a:spLocks/>
          </p:cNvSpPr>
          <p:nvPr/>
        </p:nvSpPr>
        <p:spPr>
          <a:xfrm>
            <a:off x="624468" y="294722"/>
            <a:ext cx="10961649" cy="460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Community leaders view housing challenges as a </a:t>
            </a:r>
            <a:r>
              <a:rPr lang="en-US" sz="3200" b="1" kern="100" dirty="0">
                <a:solidFill>
                  <a:srgbClr val="004A8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serious threat</a:t>
            </a: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economic development</a:t>
            </a:r>
            <a:endParaRPr lang="en-US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F4C82C-2D04-3D54-179E-A8FD2F3C4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70643" y="1385623"/>
            <a:ext cx="7450713" cy="46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5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79F32-BA95-1A48-4E9A-9BC915C0E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DCC5F-61D8-60DC-13B7-21985CAA5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6" b="13091"/>
          <a:stretch>
            <a:fillRect/>
          </a:stretch>
        </p:blipFill>
        <p:spPr>
          <a:xfrm>
            <a:off x="0" y="1421358"/>
            <a:ext cx="12192000" cy="4538867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93A91E-BD21-82FB-71D3-10FB01C99BB8}"/>
              </a:ext>
            </a:extLst>
          </p:cNvPr>
          <p:cNvSpPr txBox="1">
            <a:spLocks/>
          </p:cNvSpPr>
          <p:nvPr/>
        </p:nvSpPr>
        <p:spPr>
          <a:xfrm>
            <a:off x="598448" y="299512"/>
            <a:ext cx="10995103" cy="1213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Community leaders are </a:t>
            </a:r>
            <a:r>
              <a:rPr lang="en-US" sz="3200" b="1" kern="100" dirty="0">
                <a:solidFill>
                  <a:srgbClr val="004A8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worried</a:t>
            </a: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about </a:t>
            </a:r>
            <a:r>
              <a:rPr lang="en-US" sz="3200" b="1" kern="1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housing for even </a:t>
            </a: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modest economic development investments</a:t>
            </a:r>
            <a:endParaRPr lang="en-US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9C5F3A-5FD2-7E69-7255-921563639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25757" y="1421358"/>
            <a:ext cx="7340485" cy="453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0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948BC-7550-7259-DE8B-31061F935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09CCB2-6FC0-832F-46B5-C999F944D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0" b="12364"/>
          <a:stretch>
            <a:fillRect/>
          </a:stretch>
        </p:blipFill>
        <p:spPr>
          <a:xfrm>
            <a:off x="0" y="1238596"/>
            <a:ext cx="12192000" cy="47715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2B59AC-CB25-68D7-665D-8519842DF3A3}"/>
              </a:ext>
            </a:extLst>
          </p:cNvPr>
          <p:cNvSpPr txBox="1">
            <a:spLocks/>
          </p:cNvSpPr>
          <p:nvPr/>
        </p:nvSpPr>
        <p:spPr>
          <a:xfrm>
            <a:off x="349746" y="945995"/>
            <a:ext cx="3561599" cy="460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endParaRPr lang="en-US" sz="2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A78689E-1E26-214A-65F9-6AF3F4239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33" y="1615688"/>
            <a:ext cx="5635516" cy="3479931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89B8299-16F4-EA46-3BA2-0786927C0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311152" y="1615689"/>
            <a:ext cx="5627920" cy="34799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1C04B6E-F249-DB98-EBD2-689A46BF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33" y="419083"/>
            <a:ext cx="11727180" cy="58086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Kentuckians are </a:t>
            </a:r>
            <a:r>
              <a:rPr lang="en-US" sz="3200" b="1" dirty="0">
                <a:solidFill>
                  <a:srgbClr val="004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losing hope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in the American Dream</a:t>
            </a:r>
          </a:p>
        </p:txBody>
      </p:sp>
    </p:spTree>
    <p:extLst>
      <p:ext uri="{BB962C8B-B14F-4D97-AF65-F5344CB8AC3E}">
        <p14:creationId xmlns:p14="http://schemas.microsoft.com/office/powerpoint/2010/main" val="3284962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7B5B4-3A82-5F8B-196B-432EF919E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560" y="385603"/>
            <a:ext cx="6523463" cy="5448865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Findings </a:t>
            </a:r>
          </a:p>
          <a:p>
            <a:pPr marL="0" marR="0" lv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Since our 2024 report, housing conditions in most Kentucky communities </a:t>
            </a:r>
            <a:r>
              <a:rPr lang="en-US" sz="32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worsened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stagnated</a:t>
            </a: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conclusion is supported by feedback from community listening sessions, industry experts, a scientific survey, and data analysis. </a:t>
            </a:r>
          </a:p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B4E490-2C01-ACE2-FB75-67A6B5E24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132" y="0"/>
            <a:ext cx="4586868" cy="595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1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4B7F-6A65-0502-9430-7BAC8B7CE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7EB3FF-1ECA-E172-D7DF-8213786CC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7" b="13333"/>
          <a:stretch>
            <a:fillRect/>
          </a:stretch>
        </p:blipFill>
        <p:spPr>
          <a:xfrm>
            <a:off x="3940233" y="-69325"/>
            <a:ext cx="8266498" cy="59436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00DA6-41DC-3C61-91A6-4047596FC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7" y="638064"/>
            <a:ext cx="3380836" cy="5446851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3200" b="1" kern="100" dirty="0">
                <a:solidFill>
                  <a:srgbClr val="004A8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Fewer Kentuckians 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own their own home than you might think. </a:t>
            </a: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3200" b="1" kern="100" dirty="0">
                <a:solidFill>
                  <a:srgbClr val="004A8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1.5 million 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Kentucky adults do not own a home. </a:t>
            </a:r>
            <a:endParaRPr lang="en-US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D94BFDB-D46E-D763-6546-9E84D416A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866" y="554939"/>
            <a:ext cx="8266498" cy="510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8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1313-EE67-0C43-1A78-8F4654BDA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80B8FF-901B-0A3B-D0F2-048F6BC95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0" b="13091"/>
          <a:stretch>
            <a:fillRect/>
          </a:stretch>
        </p:blipFill>
        <p:spPr>
          <a:xfrm>
            <a:off x="0" y="1230284"/>
            <a:ext cx="12192000" cy="47299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093E-29EF-4434-B67E-8163788C5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6" y="436939"/>
            <a:ext cx="11073207" cy="5104562"/>
          </a:xfrm>
        </p:spPr>
        <p:txBody>
          <a:bodyPr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Homeownership is particularly </a:t>
            </a:r>
            <a:r>
              <a:rPr lang="en-US" sz="3200" b="1" kern="100" dirty="0">
                <a:solidFill>
                  <a:srgbClr val="004A8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difficult</a:t>
            </a:r>
            <a:r>
              <a:rPr lang="en-US" sz="32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young adults</a:t>
            </a:r>
            <a:endParaRPr lang="en-US" sz="32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62C636C-333E-69B3-A750-10E7ACE112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209"/>
          <a:stretch>
            <a:fillRect/>
          </a:stretch>
        </p:blipFill>
        <p:spPr>
          <a:xfrm>
            <a:off x="1803151" y="1230284"/>
            <a:ext cx="8585697" cy="47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4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8C8E8-5B3E-3C59-773C-0B354DE79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70D1E3-3303-5F11-F499-F9DF45B6A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6" b="13091"/>
          <a:stretch>
            <a:fillRect/>
          </a:stretch>
        </p:blipFill>
        <p:spPr>
          <a:xfrm>
            <a:off x="0" y="1138844"/>
            <a:ext cx="12192000" cy="48213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3FDA4-BD62-F046-D083-9F41121FA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7" y="325832"/>
            <a:ext cx="11073206" cy="5104562"/>
          </a:xfrm>
        </p:spPr>
        <p:txBody>
          <a:bodyPr>
            <a:norm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Home prices continue to </a:t>
            </a:r>
            <a:r>
              <a:rPr lang="en-US" sz="32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outpace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household incomes 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DD8F7D7-D7B5-E901-9FE5-1025F1398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693" y="1059365"/>
            <a:ext cx="7936614" cy="490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70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66D10-44FD-2A2B-2F7E-841A9776B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2BD905-8F68-1DC0-6F22-B6FDA6AED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7" b="13333"/>
          <a:stretch>
            <a:fillRect/>
          </a:stretch>
        </p:blipFill>
        <p:spPr>
          <a:xfrm>
            <a:off x="3962400" y="8313"/>
            <a:ext cx="8266498" cy="59436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5A3F5-1246-EC13-8129-E3E0AE9D0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7" y="704568"/>
            <a:ext cx="3324113" cy="5104562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Kentuckians are feeling this pressure, with many saying their local markets have “</a:t>
            </a:r>
            <a:r>
              <a:rPr lang="en-US" sz="36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gotten worse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D83F5C-EA32-DFD9-9FC0-C3E818E9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3464" y="552261"/>
            <a:ext cx="8335434" cy="515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0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97D80-754D-1D56-D4D4-7D2BDF254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73A1CD-E9A5-46FE-8FF4-16F0587A6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4" b="13333"/>
          <a:stretch>
            <a:fillRect/>
          </a:stretch>
        </p:blipFill>
        <p:spPr>
          <a:xfrm>
            <a:off x="4172988" y="8313"/>
            <a:ext cx="8055909" cy="59436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DB19B-65CE-D383-0BD8-7D982EE5F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6" y="590204"/>
            <a:ext cx="3555403" cy="5401806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the Great Recession, Kentucky </a:t>
            </a:r>
            <a:r>
              <a:rPr lang="en-US" sz="32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stopped building homes</a:t>
            </a: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like it used </a:t>
            </a:r>
            <a:r>
              <a:rPr lang="en-US" sz="32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to. </a:t>
            </a:r>
            <a:endParaRPr lang="en-US" sz="3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has led to </a:t>
            </a:r>
            <a:b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3200" b="1" kern="100" dirty="0">
                <a:solidFill>
                  <a:srgbClr val="004A8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imbalance</a:t>
            </a:r>
            <a:r>
              <a:rPr lang="en-US" sz="3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between supply and demand.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BB4BB1-9A8D-F6AE-5FDA-5A5C96447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720" y="590204"/>
            <a:ext cx="8115177" cy="501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63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535D630-3476-9BE5-0DA2-21F03F1F7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3" b="13091"/>
          <a:stretch>
            <a:fillRect/>
          </a:stretch>
        </p:blipFill>
        <p:spPr>
          <a:xfrm>
            <a:off x="0" y="2219497"/>
            <a:ext cx="12192000" cy="3740727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609600" y="534786"/>
            <a:ext cx="109728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3200" b="1" dirty="0">
                <a:solidFill>
                  <a:srgbClr val="1A1A1A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America’s Housing Crisis is a </a:t>
            </a:r>
            <a:r>
              <a:rPr lang="en-US" sz="3200" b="1" dirty="0">
                <a:solidFill>
                  <a:srgbClr val="004A80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Supply Challenge</a:t>
            </a:r>
            <a:endParaRPr lang="en-US" sz="3200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09600" y="1225641"/>
            <a:ext cx="109728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tanks across the spectrum agree:</a:t>
            </a:r>
          </a:p>
          <a:p>
            <a:pPr algn="ctr"/>
            <a:endParaRPr lang="en-US" sz="2400" b="1" dirty="0">
              <a:solidFill>
                <a:srgbClr val="004A8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840736" y="2465173"/>
            <a:ext cx="2048256" cy="3108960"/>
          </a:xfrm>
          <a:prstGeom prst="roundRect">
            <a:avLst>
              <a:gd name="adj" fmla="val 4762"/>
            </a:avLst>
          </a:prstGeom>
          <a:solidFill>
            <a:srgbClr val="F1EF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ext 7"/>
          <p:cNvSpPr txBox="1"/>
          <p:nvPr/>
        </p:nvSpPr>
        <p:spPr>
          <a:xfrm>
            <a:off x="2987040" y="2684629"/>
            <a:ext cx="1755648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Heritage Foundation</a:t>
            </a:r>
            <a:endParaRPr lang="en-US" sz="16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987040" y="3562453"/>
            <a:ext cx="17556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67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Regulations are driving up prices amid a 4M+ unit shortage.</a:t>
            </a:r>
            <a:endParaRPr lang="en-US" sz="14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71872" y="2465173"/>
            <a:ext cx="2048256" cy="3108960"/>
          </a:xfrm>
          <a:prstGeom prst="roundRect">
            <a:avLst>
              <a:gd name="adj" fmla="val 4762"/>
            </a:avLst>
          </a:prstGeom>
          <a:solidFill>
            <a:srgbClr val="F1EF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 txBox="1"/>
          <p:nvPr/>
        </p:nvSpPr>
        <p:spPr>
          <a:xfrm>
            <a:off x="5218176" y="2684629"/>
            <a:ext cx="1755648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America First Policy Institute</a:t>
            </a:r>
            <a:endParaRPr lang="en-US" sz="16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5218176" y="3562453"/>
            <a:ext cx="17556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67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Millions of young buyers are chasing too few available homes.</a:t>
            </a:r>
            <a:endParaRPr lang="en-US" sz="14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03008" y="2465173"/>
            <a:ext cx="2048256" cy="3108960"/>
          </a:xfrm>
          <a:prstGeom prst="roundRect">
            <a:avLst>
              <a:gd name="adj" fmla="val 4762"/>
            </a:avLst>
          </a:prstGeom>
          <a:solidFill>
            <a:srgbClr val="F1EF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 txBox="1"/>
          <p:nvPr/>
        </p:nvSpPr>
        <p:spPr>
          <a:xfrm>
            <a:off x="7449312" y="2684629"/>
            <a:ext cx="1755648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 for American Progress</a:t>
            </a:r>
            <a:endParaRPr lang="en-US" sz="16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449312" y="3562453"/>
            <a:ext cx="17556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67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Affordability won't improve without scaling up home building.</a:t>
            </a:r>
            <a:endParaRPr lang="en-US" sz="14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534144" y="2465173"/>
            <a:ext cx="2048256" cy="3108960"/>
          </a:xfrm>
          <a:prstGeom prst="roundRect">
            <a:avLst>
              <a:gd name="adj" fmla="val 4762"/>
            </a:avLst>
          </a:prstGeom>
          <a:solidFill>
            <a:srgbClr val="F1EF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 txBox="1"/>
          <p:nvPr/>
        </p:nvSpPr>
        <p:spPr>
          <a:xfrm>
            <a:off x="9680448" y="2684629"/>
            <a:ext cx="1755648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Bipartisan Policy Center</a:t>
            </a:r>
            <a:endParaRPr lang="en-US" sz="16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3CC49322-EE23-EFF9-F85C-3B3E435C3715}"/>
              </a:ext>
            </a:extLst>
          </p:cNvPr>
          <p:cNvSpPr/>
          <p:nvPr/>
        </p:nvSpPr>
        <p:spPr>
          <a:xfrm>
            <a:off x="609600" y="2465173"/>
            <a:ext cx="2048256" cy="3108960"/>
          </a:xfrm>
          <a:prstGeom prst="roundRect">
            <a:avLst>
              <a:gd name="adj" fmla="val 4762"/>
            </a:avLst>
          </a:prstGeom>
          <a:solidFill>
            <a:srgbClr val="F1EFE8"/>
          </a:solidFill>
          <a:ln/>
        </p:spPr>
        <p:txBody>
          <a:bodyPr/>
          <a:lstStyle/>
          <a:p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9680448" y="3562453"/>
            <a:ext cx="17556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67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15 years of underbuilding is hurting communities of every kind.</a:t>
            </a:r>
            <a:endParaRPr lang="en-US" sz="14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55904" y="3562453"/>
            <a:ext cx="17556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467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Restrictive regulations are making homes harder to build and harder to afford.</a:t>
            </a:r>
            <a:endParaRPr lang="en-US" sz="14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55904" y="2684629"/>
            <a:ext cx="1755648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004A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American Enterprise Institute</a:t>
            </a:r>
            <a:endParaRPr lang="en-US" sz="1667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5DAC9-0027-CF6D-B2AF-9CEA4D868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83EF-D757-D400-FD13-EDA10463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97" y="1387504"/>
            <a:ext cx="7952836" cy="4513066"/>
          </a:xfrm>
        </p:spPr>
        <p:txBody>
          <a:bodyPr>
            <a:normAutofit/>
          </a:bodyPr>
          <a:lstStyle/>
          <a:p>
            <a:pPr marL="0" marR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Builders face barriers to building new homes</a:t>
            </a: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Government regulations</a:t>
            </a:r>
          </a:p>
          <a:p>
            <a:pPr marR="0"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Infrastructure mandates</a:t>
            </a:r>
          </a:p>
          <a:p>
            <a:pPr marR="0"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Bureaucratic and legal delays</a:t>
            </a:r>
          </a:p>
          <a:p>
            <a:pPr marR="0" lv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 $1,000 increase = 2,112 “priced-out” Kentucky households </a:t>
            </a:r>
          </a:p>
        </p:txBody>
      </p:sp>
      <p:pic>
        <p:nvPicPr>
          <p:cNvPr id="5" name="Picture 4" descr="A house under construction with a blue sky&#10;&#10;AI-generated content may be incorrect.">
            <a:extLst>
              <a:ext uri="{FF2B5EF4-FFF2-40B4-BE49-F238E27FC236}">
                <a16:creationId xmlns:a16="http://schemas.microsoft.com/office/drawing/2014/main" id="{6B17ED38-85C7-8BD9-C30D-617DCD9D6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8" r="20789" b="3734"/>
          <a:stretch>
            <a:fillRect/>
          </a:stretch>
        </p:blipFill>
        <p:spPr>
          <a:xfrm>
            <a:off x="8354290" y="2093847"/>
            <a:ext cx="3837709" cy="30932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8F7ACE-D561-3083-E303-D145C184058F}"/>
              </a:ext>
            </a:extLst>
          </p:cNvPr>
          <p:cNvSpPr/>
          <p:nvPr/>
        </p:nvSpPr>
        <p:spPr>
          <a:xfrm>
            <a:off x="8603036" y="5061274"/>
            <a:ext cx="3588963" cy="409222"/>
          </a:xfrm>
          <a:prstGeom prst="rect">
            <a:avLst/>
          </a:prstGeom>
          <a:solidFill>
            <a:srgbClr val="004A8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C7D724B-AD27-07EF-121F-21AA16B97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82" y="365126"/>
            <a:ext cx="11094721" cy="93093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What We Learned from Industry Experts</a:t>
            </a:r>
          </a:p>
        </p:txBody>
      </p:sp>
    </p:spTree>
    <p:extLst>
      <p:ext uri="{BB962C8B-B14F-4D97-AF65-F5344CB8AC3E}">
        <p14:creationId xmlns:p14="http://schemas.microsoft.com/office/powerpoint/2010/main" val="418725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3D3E-5C3E-3FD0-550E-7C8225E56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10FC9-4639-4CC7-F91F-7EB11900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085" y="1234500"/>
            <a:ext cx="9131120" cy="4239371"/>
          </a:xfrm>
        </p:spPr>
        <p:txBody>
          <a:bodyPr>
            <a:noAutofit/>
          </a:bodyPr>
          <a:lstStyle/>
          <a:p>
            <a:r>
              <a:rPr lang="en-US" dirty="0"/>
              <a:t>Cut red tape and give builders more flexibility to provide what the market wants.</a:t>
            </a:r>
          </a:p>
          <a:p>
            <a:r>
              <a:rPr lang="en-US" dirty="0"/>
              <a:t>Reduce delays and streamline bureaucracy.</a:t>
            </a:r>
          </a:p>
          <a:p>
            <a:r>
              <a:rPr lang="en-US" dirty="0"/>
              <a:t>Support public-private partnerships, especially for residential infrastructure.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7B6666B-5917-CE7A-DDE7-240CB2A25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71" y="365126"/>
            <a:ext cx="10985832" cy="930938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Housing Reform Principles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25F41A-BAFA-2814-57FC-E97D197CB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4" t="-1" r="8456" b="13091"/>
          <a:stretch>
            <a:fillRect/>
          </a:stretch>
        </p:blipFill>
        <p:spPr>
          <a:xfrm>
            <a:off x="10108276" y="0"/>
            <a:ext cx="2083723" cy="596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12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576EC-E3DC-66CF-50F1-24E89875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C0192A-3C65-67D8-B548-5A0BE450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8" t="157" r="11476" b="12933"/>
          <a:stretch>
            <a:fillRect/>
          </a:stretch>
        </p:blipFill>
        <p:spPr>
          <a:xfrm>
            <a:off x="1" y="0"/>
            <a:ext cx="5742322" cy="5960225"/>
          </a:xfrm>
          <a:prstGeom prst="rect">
            <a:avLst/>
          </a:prstGeom>
        </p:spPr>
      </p:pic>
      <p:pic>
        <p:nvPicPr>
          <p:cNvPr id="5" name="Picture 4" descr="A house under construction with a blue sky&#10;&#10;AI-generated content may be incorrect.">
            <a:extLst>
              <a:ext uri="{FF2B5EF4-FFF2-40B4-BE49-F238E27FC236}">
                <a16:creationId xmlns:a16="http://schemas.microsoft.com/office/drawing/2014/main" id="{30645ABF-2582-6C6D-88D1-A7A6E0CB0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" t="9138" r="20791" b="3734"/>
          <a:stretch>
            <a:fillRect/>
          </a:stretch>
        </p:blipFill>
        <p:spPr>
          <a:xfrm>
            <a:off x="5385484" y="0"/>
            <a:ext cx="6806516" cy="597103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F3EFEE5-F47F-0E26-88D5-F2326816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1239"/>
            <a:ext cx="5742322" cy="930938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4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DB770E8-935C-DB45-287A-49120B84D9D3}"/>
              </a:ext>
            </a:extLst>
          </p:cNvPr>
          <p:cNvSpPr txBox="1">
            <a:spLocks/>
          </p:cNvSpPr>
          <p:nvPr/>
        </p:nvSpPr>
        <p:spPr>
          <a:xfrm>
            <a:off x="1" y="2498062"/>
            <a:ext cx="5742322" cy="930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004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Kychamber.com/housing</a:t>
            </a:r>
          </a:p>
        </p:txBody>
      </p:sp>
    </p:spTree>
    <p:extLst>
      <p:ext uri="{BB962C8B-B14F-4D97-AF65-F5344CB8AC3E}">
        <p14:creationId xmlns:p14="http://schemas.microsoft.com/office/powerpoint/2010/main" val="4249019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59235</TotalTime>
  <Words>372</Words>
  <Application>Microsoft Office PowerPoint</Application>
  <PresentationFormat>Widescreen</PresentationFormat>
  <Paragraphs>58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Office Theme</vt:lpstr>
      <vt:lpstr>6_Office Theme</vt:lpstr>
      <vt:lpstr>PowerPoint Presentation</vt:lpstr>
      <vt:lpstr>PowerPoint Presentation</vt:lpstr>
      <vt:lpstr>PowerPoint Presentation</vt:lpstr>
      <vt:lpstr>Kentuckians are losing hope in the American Dream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We Learned from Industry Experts</vt:lpstr>
      <vt:lpstr>Housing Reform Principles</vt:lpstr>
      <vt:lpstr>Learn More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Kentucky’s Progress &amp; Potential:  Five Years of Pro-Growth Policy Wins</dc:title>
  <dc:creator>Sawyer Coffey</dc:creator>
  <cp:lastModifiedBy>Gerhart, Samantha (LRC)</cp:lastModifiedBy>
  <cp:revision>152</cp:revision>
  <cp:lastPrinted>2024-10-24T15:54:58Z</cp:lastPrinted>
  <dcterms:created xsi:type="dcterms:W3CDTF">2022-08-01T13:26:10Z</dcterms:created>
  <dcterms:modified xsi:type="dcterms:W3CDTF">2026-09-16T13:40:28Z</dcterms:modified>
</cp:coreProperties>
</file>