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502" r:id="rId2"/>
    <p:sldId id="507" r:id="rId3"/>
    <p:sldId id="500" r:id="rId4"/>
    <p:sldId id="504" r:id="rId5"/>
    <p:sldId id="505" r:id="rId6"/>
    <p:sldId id="503" r:id="rId7"/>
    <p:sldId id="501" r:id="rId8"/>
    <p:sldId id="506" r:id="rId9"/>
    <p:sldId id="42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686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6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E6A0F-3B07-4309-8A36-41871FF7101F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5F153-06AC-42B1-ADDA-B1D1321C2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42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3127D-CC69-EA91-29F9-4C2577C33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0FD46C-8966-8327-D110-B253C154F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23B355-C314-13F5-CE12-5958F507B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798A4-DCC8-1E5E-D31D-0119367C2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866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BA50D-3D92-65A0-1F13-0E80AD085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F9F238-1112-EABF-B9B7-80A8252FF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C2DD7E-133F-B963-0167-7EDB4DE90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E9FBB-17F7-1BAA-03B4-5FF573939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430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B2185-DBBB-8D03-CC10-8D6664391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A8675B-E6FE-CF65-5EAC-A3B7E2737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A9A184-D4A5-D9BB-DC2E-9D6DD7ADB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2668E-A505-16B0-C414-311B11486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83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BF67F-8528-FE02-D225-1C98A33C9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F616D-17E5-453E-CFB3-E17C2F1145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6AE4FC-6355-F3DF-B3BB-C0BB2B0A2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8D80D-25AB-1238-5EC4-3574820E43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01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25F31-6EFB-3433-78F5-3118C5562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5A426-2CA0-8512-321C-ACC92095C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8AD214-2247-8CE6-8274-87AC77DB0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0BCB4-D99D-614F-1243-1CD210AB8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903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AF6D7-7EBA-CC14-5A45-7B44A705E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DF0C31-FD6A-0BB6-E2A5-0149621BE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BB76C-7978-77C7-4DA2-3A9302C85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92059-5B71-2DC3-79EC-7581CFE844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77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16639-E534-FB1C-079F-1E7D52EDF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E1FA8B-0A75-2DD3-217F-442306A936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D279DB-3C8E-73C5-3DBD-E06F88322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13C2E-B811-31F1-64F1-1960092B9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984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anose="020B0502040204020203" pitchFamily="34" charset="0"/>
              </a:rPr>
              <a:t> Executive Director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3EC49-BE77-4A9D-B7AA-DB40734B3C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7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5AFE-5E24-DA7A-45FB-D2F7205E9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B4AC9-543A-E05E-E34B-BA628272B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418CD-B86A-A292-8834-12831377D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36AC8-41CB-4114-00A8-46212E39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4CEB3-D915-002F-C19A-7FE92C953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1285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20AC5-1820-71FB-280F-3207F797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75BE0-3E70-09EE-F6AA-E5B007183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135B9-A0D9-A503-2145-DE5267DB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63DFC-90D4-9753-819A-769B768C4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D6710-E4A5-1661-9AA8-6D4F1EB36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260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DA94-2456-3DE7-ADF2-0033CA418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714D5-11C9-162D-6EDE-F89B0F370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3776E-3636-D6B0-B71E-5FA5E6A37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C40D6-374F-31EB-2B7F-E1312C42B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7D679-2D50-A8A9-B865-9E5FD3E1F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3358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5CF25-D9D1-441C-A46E-38E69A780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1B299-BC50-EBB0-711B-374E3B7B17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A2845-AACD-4079-7014-A15DEF417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53334A-26C5-274B-9665-32307E85B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0C69D-90B3-E791-3C9C-4ECD7FD0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3DA09-7091-9CC9-D8B2-214C21E71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08450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6F20F-BA81-5D08-E08F-2527D4D8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59C36-32C4-B9E5-9F8B-6B7334FFD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CF84B-A58D-2A1A-0558-7B2DC7D88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80224-9D08-2E57-0645-A56F6FC6E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66737-B23C-74A0-2B1F-BF5AF21EC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3128B1-F805-5839-7960-9BF2F22CE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48E0E8-9350-A2A4-E660-41BA35BD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F25075-5A09-6832-4B4E-2E945DC4D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7645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D310D-DBB8-31AF-5271-09531A59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C0EFD-FBF6-9169-A712-4B19E2281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05811E-4CA7-F624-0E4D-4D3C53D12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94A9F-771A-AD5C-B2A2-201B3D097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22481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A3F2DB-E941-F601-7807-1C4F9DBA2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0668EE-6625-6119-69D0-B4F1B451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614DC-8F0B-614A-BCDB-ABFD0AEC2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5497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DCF65-2284-39B9-D780-690A5F4AE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A67D9-D1BE-02F7-0E41-E52D8EB6A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CCC34-1652-549C-7280-A0B7B1635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7D438-EEF5-937B-5CD2-359352E15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C7B9-C18C-67DC-0D6C-40DA200A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A320E-079C-54ED-C35A-23FC4D036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0282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19523-3B12-FD91-3738-75B53B812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DCDEF8-3934-0957-4954-CC5F3020F5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8C846-7ACD-3274-5B3B-BD5F03E22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E2FA7-F4A1-9342-5192-1B6EB7B38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313965-44DC-6A62-6EDA-6923C0EF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FB06A-AC17-8A2F-C7C3-638CFE28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1822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1E22-2A36-875A-3E97-4C6EC454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CC496-9071-EC8B-46E8-B53EA7D2B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1152A-B616-3F9D-D751-1CFE93CDD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BBA86-A9E7-4582-5611-C78C5E920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D46FC-3907-D113-C526-65D291B6D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6944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D340F-43B7-873B-D9A6-8BC14409C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5F4DDE-3EB4-CFDB-84B3-0F118A039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DB71-C41A-81EB-A0FF-72248DCB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C725D-127F-4663-0AA5-BB421433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CC6EA-3BDE-76BA-C575-134CC8514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528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B14ECF-0966-71F0-CA3B-91FC3665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DD35B-D79C-B926-F031-2EB33712D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A0C06-52E1-AABA-923E-119E7BEE00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9456F-35F6-4BA6-B8D8-880C07D6175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77179-0212-E03B-0C5C-917AF4923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D1E6-461E-CC5E-0C03-57657CD71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160B2-9279-4155-90C5-9311126D6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5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10" Type="http://schemas.openxmlformats.org/officeDocument/2006/relationships/image" Target="../media/image17.sv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2A8C7-9E57-14A5-782F-B8616B10E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0706" y="609231"/>
            <a:ext cx="7250695" cy="3268520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The Impact of Repealing Prevailing Wage on Kentucky’s Construction Market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04189-D0CC-D155-BA3D-14B170646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0297" y="4764071"/>
            <a:ext cx="6051236" cy="1809895"/>
          </a:xfrm>
        </p:spPr>
        <p:txBody>
          <a:bodyPr>
            <a:norm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</a:pPr>
            <a:endParaRPr lang="en-US" b="1" dirty="0">
              <a:solidFill>
                <a:srgbClr val="FFFFFF"/>
              </a:solidFill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b="1" dirty="0">
                <a:solidFill>
                  <a:srgbClr val="FFFFFF"/>
                </a:solidFill>
              </a:rPr>
              <a:t>Frank Manzo IV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Midwest Economic Policy Institute</a:t>
            </a:r>
          </a:p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D09BC-EF9D-5D30-CA29-FFE9CDF980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9014" y="4894872"/>
            <a:ext cx="2633999" cy="148242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480904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A5064-0D30-36D4-7EB0-7F7C6286B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FAF571-4F88-BFDF-24CB-4052F6099A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0"/>
            <a:ext cx="12192000" cy="1226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51016A3-1A12-8ECB-5ACD-465F3C62D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494" y="174556"/>
            <a:ext cx="11499011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5400" b="1" cap="small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Prevailing wage laws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793AA6-9AC0-452F-FC63-676DC98BA4CD}"/>
              </a:ext>
            </a:extLst>
          </p:cNvPr>
          <p:cNvSpPr/>
          <p:nvPr/>
        </p:nvSpPr>
        <p:spPr>
          <a:xfrm>
            <a:off x="1066800" y="1690688"/>
            <a:ext cx="4838700" cy="4225131"/>
          </a:xfrm>
          <a:prstGeom prst="rect">
            <a:avLst/>
          </a:prstGeom>
          <a:solidFill>
            <a:srgbClr val="225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FFF5C8-2CE1-3FE6-1CDE-A2195875F514}"/>
              </a:ext>
            </a:extLst>
          </p:cNvPr>
          <p:cNvSpPr/>
          <p:nvPr/>
        </p:nvSpPr>
        <p:spPr>
          <a:xfrm>
            <a:off x="6105525" y="1690688"/>
            <a:ext cx="4838700" cy="422513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9F7215-BE36-E915-487D-4688ED419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1607" y="2479420"/>
            <a:ext cx="3762056" cy="34363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200" b="1" u="sng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Description</a:t>
            </a:r>
          </a:p>
          <a:p>
            <a:pPr marL="0" indent="0" algn="ctr">
              <a:buNone/>
            </a:pPr>
            <a:r>
              <a:rPr lang="en-US" altLang="en-US" sz="29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Local-area minimum wages for skilled tradespeople on taxpayer-funded construction projects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167B610-B3C1-A8A1-8272-F714324984C2}"/>
              </a:ext>
            </a:extLst>
          </p:cNvPr>
          <p:cNvSpPr txBox="1">
            <a:spLocks/>
          </p:cNvSpPr>
          <p:nvPr/>
        </p:nvSpPr>
        <p:spPr>
          <a:xfrm>
            <a:off x="6440307" y="2479420"/>
            <a:ext cx="4279539" cy="27713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3200" b="1" u="sng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Purpose</a:t>
            </a:r>
            <a:endParaRPr lang="en-US" altLang="en-US" sz="3200" dirty="0">
              <a:solidFill>
                <a:schemeClr val="bg1"/>
              </a:solidFill>
              <a:latin typeface="Bahnschrift SemiBold SemiConden" panose="020B0502040204020203" pitchFamily="34" charset="0"/>
            </a:endParaRPr>
          </a:p>
          <a:p>
            <a:pPr marL="0" indent="0" algn="ctr">
              <a:buNone/>
            </a:pPr>
            <a:r>
              <a:rPr lang="en-US" altLang="en-US" sz="29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To create a level playing field for contractors by ensuring that taxpayer dollars reflect local standards of compensation and craftsmanship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87672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F0E5E-9711-A641-1752-2435CB72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ACFD8F-BDBE-583C-1A2C-04610788C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0"/>
            <a:ext cx="12192000" cy="1226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4DD873B-3AF5-5761-BFB8-15BC5676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494" y="174556"/>
            <a:ext cx="11499011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5400" b="1" cap="small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Repeal of prevailing wage in Kentucky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C9D4B-E96F-B3C3-DAAA-A2DBC10E6ED4}"/>
              </a:ext>
            </a:extLst>
          </p:cNvPr>
          <p:cNvSpPr txBox="1"/>
          <p:nvPr/>
        </p:nvSpPr>
        <p:spPr>
          <a:xfrm>
            <a:off x="786440" y="1513542"/>
            <a:ext cx="10619118" cy="500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7663" lvl="1" indent="-347663">
              <a:buFont typeface="Arial" panose="020B0604020202020204" pitchFamily="34" charset="0"/>
              <a:buChar char="•"/>
              <a:defRPr/>
            </a:pPr>
            <a:r>
              <a:rPr lang="en-US" sz="29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Kentucky’ prevailing wage was passed in 1940 but repealed in 2017.</a:t>
            </a:r>
          </a:p>
          <a:p>
            <a:pPr marL="347663" lvl="1" indent="-347663">
              <a:buFont typeface="Arial" panose="020B0604020202020204" pitchFamily="34" charset="0"/>
              <a:buChar char="•"/>
              <a:defRPr/>
            </a:pPr>
            <a:endParaRPr lang="en-US" sz="2900" dirty="0">
              <a:solidFill>
                <a:prstClr val="black"/>
              </a:solidFill>
              <a:latin typeface="Bahnschrift SemiBold SemiConden" panose="020B0502040204020203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  <a:defRPr/>
            </a:pPr>
            <a:r>
              <a:rPr lang="en-US" sz="29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Prevailing wages applied to state, county, local, and school district projects that cost more than $250,000.</a:t>
            </a:r>
          </a:p>
          <a:p>
            <a:pPr marL="0" lvl="1">
              <a:defRPr/>
            </a:pPr>
            <a:endParaRPr lang="en-US" sz="2900" dirty="0">
              <a:solidFill>
                <a:prstClr val="black"/>
              </a:solidFill>
              <a:latin typeface="Bahnschrift SemiBold SemiConden" panose="020B0502040204020203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  <a:defRPr/>
            </a:pPr>
            <a:r>
              <a:rPr lang="en-US" sz="29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Today, 29 states and D.C. have prevailing wage laws.</a:t>
            </a:r>
          </a:p>
          <a:p>
            <a:pPr marL="347663" lvl="1" indent="-347663">
              <a:buFont typeface="Arial" panose="020B0604020202020204" pitchFamily="34" charset="0"/>
              <a:buChar char="•"/>
              <a:defRPr/>
            </a:pPr>
            <a:endParaRPr lang="en-US" sz="2900" dirty="0">
              <a:solidFill>
                <a:prstClr val="black"/>
              </a:solidFill>
              <a:latin typeface="Bahnschrift SemiBold SemiConden" panose="020B0502040204020203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  <a:defRPr/>
            </a:pPr>
            <a:r>
              <a:rPr lang="en-US" sz="29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The Davis-Bacon Act establishes prevailing wages for federally funded and assisted projects, including in Kentucky.</a:t>
            </a:r>
          </a:p>
          <a:p>
            <a:pPr lvl="2" indent="-457200">
              <a:buFont typeface="Wingdings" panose="05000000000000000000" pitchFamily="2" charset="2"/>
              <a:buChar char="ü"/>
              <a:defRPr/>
            </a:pPr>
            <a:r>
              <a:rPr lang="en-US" sz="27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The law was authored by two </a:t>
            </a:r>
            <a:r>
              <a:rPr lang="en-US" sz="27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Republican</a:t>
            </a:r>
            <a:r>
              <a:rPr lang="en-US" sz="27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 lawmakers and signed by a </a:t>
            </a:r>
            <a:r>
              <a:rPr lang="en-US" sz="2700" dirty="0">
                <a:solidFill>
                  <a:srgbClr val="C00000"/>
                </a:solidFill>
                <a:latin typeface="Bahnschrift SemiBold SemiConden" panose="020B0502040204020203" pitchFamily="34" charset="0"/>
              </a:rPr>
              <a:t>Republican</a:t>
            </a:r>
            <a:r>
              <a:rPr lang="en-US" sz="27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 President (Hoover) in 1931</a:t>
            </a:r>
          </a:p>
        </p:txBody>
      </p:sp>
    </p:spTree>
    <p:extLst>
      <p:ext uri="{BB962C8B-B14F-4D97-AF65-F5344CB8AC3E}">
        <p14:creationId xmlns:p14="http://schemas.microsoft.com/office/powerpoint/2010/main" val="391922273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7AFCC-2F58-9F9E-29FB-32EA4D319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9D4F91-504D-6CCF-8B4B-5A0DE54FAF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0"/>
            <a:ext cx="12192000" cy="1226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6AA2EFD-24EC-C642-BEF0-A69CB261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0" y="174556"/>
            <a:ext cx="11272160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5400" b="1" cap="small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Repeal caused an out-of-state influx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95F0754-F660-DF1F-5D42-0B64E4802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6801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3C84D93-4728-19C5-B4B1-F62F812C7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75497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97363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FB4BD-1658-1755-4035-D2AE8A616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56B9BF-F1E2-66EA-5C3C-882EA97C43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0"/>
            <a:ext cx="12192000" cy="1226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CDC6C9D-5E55-97A8-B2C8-95F2956E0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0" y="174556"/>
            <a:ext cx="11272160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5400" b="1" cap="small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Repeal has not saved taxpayers any money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0A6861-AD83-0871-FB6A-C0E999AFF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6801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356AA35-9BC8-53C9-6CE2-D645F8ADA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75497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0517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9A876-93B7-A208-5BA5-5E7F6B19C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0F943D-11D4-F022-6B31-E9A8B33B18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0"/>
            <a:ext cx="12192000" cy="1226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1A5BF5B-6E8B-C043-F39B-5DCEF2A2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0" y="174556"/>
            <a:ext cx="11272160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5400" b="1" cap="small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Repeal deteriorated job quality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7AB6925-EFDB-460D-4C03-E35CCFE6B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6801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5E85F02-0F2A-4356-6A16-26C7FB45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75497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55501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A1591-6915-57B0-338A-E99D3B79C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3A38B9-7D43-87B2-CFFA-2B253AA7D5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0"/>
            <a:ext cx="12192000" cy="1226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D5A72BD-B404-D8C0-D072-6DF8BD098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0" y="174556"/>
            <a:ext cx="11272160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5400" b="1" cap="small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Repeal weakened the construction industry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5FE10AD-CAB6-0BC0-9897-98BC1F3A3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6801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4513C86-4D1B-70BA-F363-DFA8840D1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75497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18181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A433B-D29B-B0D0-A33D-E7C36D58C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8B13DA-CEA6-6DC5-2D73-F2456F721A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0"/>
            <a:ext cx="12192000" cy="12268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C5A77D1-B0F3-83B5-4699-658FF9CE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60" y="174556"/>
            <a:ext cx="11272160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5400" b="1" cap="small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Kentucky is not alone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EC3C36B-752A-68F9-82DC-EE6B98F86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6801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0D3F76F-41D6-FEC5-ECD2-D4F0A6E26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75497" y="1319753"/>
            <a:ext cx="5399704" cy="539970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46971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30065C-5CB3-047A-377C-8DC5FFD361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80" b="40838"/>
          <a:stretch/>
        </p:blipFill>
        <p:spPr>
          <a:xfrm>
            <a:off x="0" y="-1"/>
            <a:ext cx="12192000" cy="157595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D0C0B7-0C97-B374-BE24-D985983C4E8E}"/>
              </a:ext>
            </a:extLst>
          </p:cNvPr>
          <p:cNvSpPr/>
          <p:nvPr/>
        </p:nvSpPr>
        <p:spPr>
          <a:xfrm>
            <a:off x="2445086" y="1855262"/>
            <a:ext cx="3520440" cy="1386840"/>
          </a:xfrm>
          <a:prstGeom prst="rect">
            <a:avLst/>
          </a:prstGeom>
          <a:solidFill>
            <a:srgbClr val="1D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3D240F-5478-9A1D-C931-538307BDB3FA}"/>
              </a:ext>
            </a:extLst>
          </p:cNvPr>
          <p:cNvSpPr/>
          <p:nvPr/>
        </p:nvSpPr>
        <p:spPr>
          <a:xfrm>
            <a:off x="6199753" y="1850529"/>
            <a:ext cx="3520440" cy="138684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9BF81F-6141-2727-E4F3-47DDA92E1BAB}"/>
              </a:ext>
            </a:extLst>
          </p:cNvPr>
          <p:cNvSpPr/>
          <p:nvPr/>
        </p:nvSpPr>
        <p:spPr>
          <a:xfrm>
            <a:off x="2445086" y="4493281"/>
            <a:ext cx="3520440" cy="138684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17E4BA-5AC0-C3DD-7BF0-E7E164841674}"/>
              </a:ext>
            </a:extLst>
          </p:cNvPr>
          <p:cNvSpPr txBox="1"/>
          <p:nvPr/>
        </p:nvSpPr>
        <p:spPr>
          <a:xfrm>
            <a:off x="6263730" y="3360438"/>
            <a:ext cx="334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Bahnschrift SemiBold SemiConden" panose="020B0502040204020203" pitchFamily="34" charset="0"/>
              </a:rPr>
              <a:t>(708) 375-1002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21986-9C05-C227-C4CE-4B1AFA5B9762}"/>
              </a:ext>
            </a:extLst>
          </p:cNvPr>
          <p:cNvSpPr txBox="1"/>
          <p:nvPr/>
        </p:nvSpPr>
        <p:spPr>
          <a:xfrm>
            <a:off x="2633570" y="6047223"/>
            <a:ext cx="3185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Bahnschrift SemiBold SemiConden" panose="020B0502040204020203" pitchFamily="34" charset="0"/>
              </a:rPr>
              <a:t>fmanzo@midwestepi.org</a:t>
            </a:r>
          </a:p>
        </p:txBody>
      </p:sp>
      <p:pic>
        <p:nvPicPr>
          <p:cNvPr id="24" name="Picture 2" descr="Image result for phone white transparent">
            <a:extLst>
              <a:ext uri="{FF2B5EF4-FFF2-40B4-BE49-F238E27FC236}">
                <a16:creationId xmlns:a16="http://schemas.microsoft.com/office/drawing/2014/main" id="{CAD96069-031B-483B-029A-9D70F89BE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1604">
            <a:off x="7522981" y="1998497"/>
            <a:ext cx="845822" cy="111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Image result for home white transparent">
            <a:extLst>
              <a:ext uri="{FF2B5EF4-FFF2-40B4-BE49-F238E27FC236}">
                <a16:creationId xmlns:a16="http://schemas.microsoft.com/office/drawing/2014/main" id="{035A738B-EB02-F068-9379-9B7FBFA69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586" y="1865769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Image result for website white transparent">
            <a:extLst>
              <a:ext uri="{FF2B5EF4-FFF2-40B4-BE49-F238E27FC236}">
                <a16:creationId xmlns:a16="http://schemas.microsoft.com/office/drawing/2014/main" id="{83EE8775-F96A-8B49-196F-FB945FFB5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258" y="4640505"/>
            <a:ext cx="1116096" cy="111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5C20E7-CA64-2C6D-C0A6-CAE9B3BA0732}"/>
              </a:ext>
            </a:extLst>
          </p:cNvPr>
          <p:cNvSpPr/>
          <p:nvPr/>
        </p:nvSpPr>
        <p:spPr>
          <a:xfrm>
            <a:off x="6199753" y="4493281"/>
            <a:ext cx="3520440" cy="1386840"/>
          </a:xfrm>
          <a:prstGeom prst="rect">
            <a:avLst/>
          </a:prstGeom>
          <a:solidFill>
            <a:srgbClr val="1D7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A7EC6E-A8C1-2D04-B5C0-751572583786}"/>
              </a:ext>
            </a:extLst>
          </p:cNvPr>
          <p:cNvSpPr txBox="1"/>
          <p:nvPr/>
        </p:nvSpPr>
        <p:spPr>
          <a:xfrm>
            <a:off x="6388237" y="6047223"/>
            <a:ext cx="3185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latin typeface="Bahnschrift SemiBold SemiConden" panose="020B0502040204020203" pitchFamily="34" charset="0"/>
              </a:rPr>
              <a:t>www.midwestepi.org</a:t>
            </a:r>
          </a:p>
        </p:txBody>
      </p:sp>
      <p:pic>
        <p:nvPicPr>
          <p:cNvPr id="5" name="Picture 6" descr="Laptop with solid fill">
            <a:extLst>
              <a:ext uri="{FF2B5EF4-FFF2-40B4-BE49-F238E27FC236}">
                <a16:creationId xmlns:a16="http://schemas.microsoft.com/office/drawing/2014/main" id="{D81DDB32-4EC0-BC7B-6E4F-F8AC95CA4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7223710" y="4476372"/>
            <a:ext cx="1444361" cy="1444361"/>
          </a:xfrm>
          <a:prstGeom prst="rect">
            <a:avLst/>
          </a:prstGeom>
          <a:noFill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087EB23-7E07-44B6-F03E-837102F3FA5F}"/>
              </a:ext>
            </a:extLst>
          </p:cNvPr>
          <p:cNvSpPr txBox="1">
            <a:spLocks/>
          </p:cNvSpPr>
          <p:nvPr/>
        </p:nvSpPr>
        <p:spPr>
          <a:xfrm>
            <a:off x="561252" y="349112"/>
            <a:ext cx="11272160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Thank You!</a:t>
            </a:r>
            <a:br>
              <a:rPr lang="en-US" sz="3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</a:br>
            <a:r>
              <a:rPr lang="en-US" sz="38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Frank Manzo IV, Economist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7E4C5F-D7E4-0669-CD4B-08EA0F40347C}"/>
              </a:ext>
            </a:extLst>
          </p:cNvPr>
          <p:cNvSpPr txBox="1"/>
          <p:nvPr/>
        </p:nvSpPr>
        <p:spPr>
          <a:xfrm>
            <a:off x="2578783" y="3360438"/>
            <a:ext cx="3157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Bahnschrift SemiBold SemiConden" panose="020B0502040204020203" pitchFamily="34" charset="0"/>
              </a:rPr>
              <a:t>P.O. Box 2378 </a:t>
            </a:r>
          </a:p>
          <a:p>
            <a:pPr algn="ctr"/>
            <a:r>
              <a:rPr lang="en-US" sz="2400" b="1" dirty="0">
                <a:latin typeface="Bahnschrift SemiBold SemiConden" panose="020B0502040204020203" pitchFamily="34" charset="0"/>
              </a:rPr>
              <a:t>La Grange, IL 60525</a:t>
            </a:r>
          </a:p>
        </p:txBody>
      </p:sp>
    </p:spTree>
    <p:extLst>
      <p:ext uri="{BB962C8B-B14F-4D97-AF65-F5344CB8AC3E}">
        <p14:creationId xmlns:p14="http://schemas.microsoft.com/office/powerpoint/2010/main" val="9210816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1289</TotalTime>
  <Words>233</Words>
  <Application>Microsoft Macintosh PowerPoint</Application>
  <PresentationFormat>Widescreen</PresentationFormat>
  <Paragraphs>45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Bahnschrift SemiBold SemiConden</vt:lpstr>
      <vt:lpstr>Bahnschrift SemiLight Condensed</vt:lpstr>
      <vt:lpstr>Calibri</vt:lpstr>
      <vt:lpstr>Calibri Light</vt:lpstr>
      <vt:lpstr>Franklin Gothic Medium</vt:lpstr>
      <vt:lpstr>Franklin Gothic Medium Cond</vt:lpstr>
      <vt:lpstr>Wingdings</vt:lpstr>
      <vt:lpstr>Office Theme</vt:lpstr>
      <vt:lpstr>The Impact of Repealing Prevailing Wage on Kentucky’s Construction Market</vt:lpstr>
      <vt:lpstr>Prevailing wage laws</vt:lpstr>
      <vt:lpstr>Repeal of prevailing wage in Kentucky</vt:lpstr>
      <vt:lpstr>Repeal caused an out-of-state influx</vt:lpstr>
      <vt:lpstr>Repeal has not saved taxpayers any money</vt:lpstr>
      <vt:lpstr>Repeal deteriorated job quality</vt:lpstr>
      <vt:lpstr>Repeal weakened the construction industry</vt:lpstr>
      <vt:lpstr>Kentucky is not alone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Gigstad</dc:creator>
  <cp:lastModifiedBy>Ellen Yonts Suetholz</cp:lastModifiedBy>
  <cp:revision>40</cp:revision>
  <dcterms:created xsi:type="dcterms:W3CDTF">2024-03-21T14:29:07Z</dcterms:created>
  <dcterms:modified xsi:type="dcterms:W3CDTF">2026-10-12T15:48:11Z</dcterms:modified>
</cp:coreProperties>
</file>