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7" r:id="rId5"/>
    <p:sldId id="295" r:id="rId6"/>
    <p:sldId id="3360" r:id="rId7"/>
    <p:sldId id="297" r:id="rId8"/>
    <p:sldId id="3168" r:id="rId9"/>
    <p:sldId id="3351" r:id="rId10"/>
    <p:sldId id="3354" r:id="rId11"/>
    <p:sldId id="3171" r:id="rId12"/>
    <p:sldId id="3357" r:id="rId13"/>
    <p:sldId id="3359" r:id="rId14"/>
    <p:sldId id="3350" r:id="rId15"/>
    <p:sldId id="296" r:id="rId16"/>
    <p:sldId id="262"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1pPr>
    <a:lvl2pPr marL="0" marR="0" indent="2286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2pPr>
    <a:lvl3pPr marL="0" marR="0" indent="4572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3pPr>
    <a:lvl4pPr marL="0" marR="0" indent="6858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4pPr>
    <a:lvl5pPr marL="0" marR="0" indent="9144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5pPr>
    <a:lvl6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6pPr>
    <a:lvl7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7pPr>
    <a:lvl8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8pPr>
    <a:lvl9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B90"/>
    <a:srgbClr val="FFFFFF"/>
    <a:srgbClr val="6C4A90"/>
    <a:srgbClr val="041E41"/>
    <a:srgbClr val="000000"/>
    <a:srgbClr val="C32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FAA8E6-E57F-45CE-9283-4B15120F8C47}" v="14" dt="2026-10-09T19:24:27.60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nterstate ExLight"/>
          <a:ea typeface="Interstate ExLight"/>
          <a:cs typeface="Interstate Ex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2E8"/>
          </a:solidFill>
        </a:fill>
      </a:tcStyle>
    </a:wholeTbl>
    <a:band2H>
      <a:tcTxStyle/>
      <a:tcStyle>
        <a:tcBdr/>
        <a:fill>
          <a:solidFill>
            <a:srgbClr val="E6EAF4"/>
          </a:solidFill>
        </a:fill>
      </a:tcStyle>
    </a:band2H>
    <a:firstCol>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Interstate ExLight"/>
          <a:ea typeface="Interstate ExLight"/>
          <a:cs typeface="Interstate Ex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Interstate ExLight"/>
          <a:ea typeface="Interstate ExLight"/>
          <a:cs typeface="Interstate Ex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Interstate ExLight"/>
          <a:ea typeface="Interstate ExLight"/>
          <a:cs typeface="Interstate Ex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Interstate-ExtraLight"/>
          <a:ea typeface="Interstate-ExtraLight"/>
          <a:cs typeface="Interstate-Extra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Interstate-ExtraLight"/>
          <a:ea typeface="Interstate-ExtraLight"/>
          <a:cs typeface="Interstate-ExtraLight"/>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Interstate-ExtraLight"/>
          <a:ea typeface="Interstate-ExtraLight"/>
          <a:cs typeface="Interstate-ExtraLight"/>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Interstate ExLight"/>
          <a:ea typeface="Interstate ExLight"/>
          <a:cs typeface="Interstate ExLight"/>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Interstate-ExtraLight"/>
          <a:ea typeface="Interstate-ExtraLight"/>
          <a:cs typeface="Interstate-Extra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Interstate ExLight"/>
          <a:ea typeface="Interstate ExLight"/>
          <a:cs typeface="Interstate Ex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Interstate-ExtraLight"/>
          <a:ea typeface="Interstate-ExtraLight"/>
          <a:cs typeface="Interstate-Extra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Interstate-ExtraLight"/>
          <a:ea typeface="Interstate-ExtraLight"/>
          <a:cs typeface="Interstate-ExtraLight"/>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Interstate-ExtraLight"/>
          <a:ea typeface="Interstate-ExtraLight"/>
          <a:cs typeface="Interstate-ExtraLight"/>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81"/>
    <p:restoredTop sz="94648"/>
  </p:normalViewPr>
  <p:slideViewPr>
    <p:cSldViewPr snapToGrid="0">
      <p:cViewPr varScale="1">
        <p:scale>
          <a:sx n="39" d="100"/>
          <a:sy n="39" d="100"/>
        </p:scale>
        <p:origin x="612" y="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0"/>
    <c:plotArea>
      <c:layout/>
      <c:barChart>
        <c:barDir val="col"/>
        <c:grouping val="stacked"/>
        <c:varyColors val="1"/>
        <c:ser>
          <c:idx val="0"/>
          <c:order val="0"/>
          <c:tx>
            <c:strRef>
              <c:f>Sheet1!$B$1</c:f>
              <c:strCache>
                <c:ptCount val="1"/>
                <c:pt idx="0">
                  <c:v>Seller note (subordinated to all other debt)</c:v>
                </c:pt>
              </c:strCache>
            </c:strRef>
          </c:tx>
          <c:spPr>
            <a:solidFill>
              <a:srgbClr val="99C8C7"/>
            </a:solidFill>
            <a:ln w="12700">
              <a:solidFill>
                <a:srgbClr val="FFFFFF"/>
              </a:solidFill>
            </a:ln>
          </c:spPr>
          <c:invertIfNegative val="1"/>
          <c:dLbls>
            <c:numFmt formatCode="&quot;$&quot;0.0&quot;M&quot;" sourceLinked="0"/>
            <c:spPr>
              <a:noFill/>
              <a:ln>
                <a:noFill/>
              </a:ln>
              <a:effectLst/>
            </c:spPr>
            <c:txPr>
              <a:bodyPr/>
              <a:lstStyle/>
              <a:p>
                <a:pPr>
                  <a:defRPr sz="1200" b="1">
                    <a:solidFill>
                      <a:srgbClr val="1A2548"/>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Status quo</c:v>
                </c:pt>
                <c:pt idx="1">
                  <c:v>With a subordinated public or philanthropic lender</c:v>
                </c:pt>
              </c:strCache>
            </c:strRef>
          </c:cat>
          <c:val>
            <c:numRef>
              <c:f>Sheet1!$B$2:$B$3</c:f>
              <c:numCache>
                <c:formatCode>General</c:formatCode>
                <c:ptCount val="2"/>
                <c:pt idx="0">
                  <c:v>2.5</c:v>
                </c:pt>
                <c:pt idx="1">
                  <c:v>0.5</c:v>
                </c:pt>
              </c:numCache>
            </c:numRef>
          </c:val>
          <c:extLst>
            <c:ext xmlns:c14="http://schemas.microsoft.com/office/drawing/2007/8/2/chart" uri="{6F2FDCE9-48DA-4B69-8628-5D25D57E5C99}">
              <c14:invertSolidFillFmt>
                <c14:spPr xmlns:c14="http://schemas.microsoft.com/office/drawing/2007/8/2/chart">
                  <a:solidFill>
                    <a:srgbClr val="FFFFFF"/>
                  </a:solidFill>
                  <a:ln w="12700">
                    <a:solidFill>
                      <a:srgbClr val="FFFFFF"/>
                    </a:solidFill>
                  </a:ln>
                </c14:spPr>
              </c14:invertSolidFillFmt>
            </c:ext>
            <c:ext xmlns:c16="http://schemas.microsoft.com/office/drawing/2014/chart" uri="{C3380CC4-5D6E-409C-BE32-E72D297353CC}">
              <c16:uniqueId val="{00000000-DE90-B244-8F13-F061995B5A29}"/>
            </c:ext>
          </c:extLst>
        </c:ser>
        <c:ser>
          <c:idx val="1"/>
          <c:order val="1"/>
          <c:tx>
            <c:strRef>
              <c:f>Sheet1!$C$1</c:f>
              <c:strCache>
                <c:ptCount val="1"/>
                <c:pt idx="0">
                  <c:v>Subordinated debt from a revolving loan fund</c:v>
                </c:pt>
              </c:strCache>
            </c:strRef>
          </c:tx>
          <c:spPr>
            <a:solidFill>
              <a:srgbClr val="00BFA5"/>
            </a:solidFill>
            <a:ln w="12700">
              <a:solidFill>
                <a:srgbClr val="FFFFFF"/>
              </a:solidFill>
            </a:ln>
          </c:spPr>
          <c:invertIfNegative val="1"/>
          <c:dLbls>
            <c:numFmt formatCode="&quot;$&quot;0.0&quot;M&quot;" sourceLinked="0"/>
            <c:spPr>
              <a:noFill/>
              <a:ln>
                <a:noFill/>
              </a:ln>
              <a:effectLst/>
            </c:spPr>
            <c:txPr>
              <a:bodyPr/>
              <a:lstStyle/>
              <a:p>
                <a:pPr>
                  <a:defRPr sz="1200" b="1">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Status quo</c:v>
                </c:pt>
                <c:pt idx="1">
                  <c:v>With a subordinated public or philanthropic lender</c:v>
                </c:pt>
              </c:strCache>
            </c:strRef>
          </c:cat>
          <c:val>
            <c:numRef>
              <c:f>Sheet1!$C$2:$C$3</c:f>
              <c:numCache>
                <c:formatCode>General</c:formatCode>
                <c:ptCount val="2"/>
                <c:pt idx="1">
                  <c:v>2</c:v>
                </c:pt>
              </c:numCache>
            </c:numRef>
          </c:val>
          <c:extLst>
            <c:ext xmlns:c14="http://schemas.microsoft.com/office/drawing/2007/8/2/chart" uri="{6F2FDCE9-48DA-4B69-8628-5D25D57E5C99}">
              <c14:invertSolidFillFmt>
                <c14:spPr xmlns:c14="http://schemas.microsoft.com/office/drawing/2007/8/2/chart">
                  <a:solidFill>
                    <a:srgbClr val="FFFFFF"/>
                  </a:solidFill>
                  <a:ln w="12700">
                    <a:solidFill>
                      <a:srgbClr val="FFFFFF"/>
                    </a:solidFill>
                  </a:ln>
                </c14:spPr>
              </c14:invertSolidFillFmt>
            </c:ext>
            <c:ext xmlns:c16="http://schemas.microsoft.com/office/drawing/2014/chart" uri="{C3380CC4-5D6E-409C-BE32-E72D297353CC}">
              <c16:uniqueId val="{00000001-DE90-B244-8F13-F061995B5A29}"/>
            </c:ext>
          </c:extLst>
        </c:ser>
        <c:ser>
          <c:idx val="2"/>
          <c:order val="2"/>
          <c:tx>
            <c:strRef>
              <c:f>Sheet1!$D$1</c:f>
              <c:strCache>
                <c:ptCount val="1"/>
                <c:pt idx="0">
                  <c:v>Senior bank loan (2 to 4x EBITDA)</c:v>
                </c:pt>
              </c:strCache>
            </c:strRef>
          </c:tx>
          <c:spPr>
            <a:solidFill>
              <a:srgbClr val="1A2548"/>
            </a:solidFill>
            <a:ln w="12700">
              <a:solidFill>
                <a:srgbClr val="FFFFFF"/>
              </a:solidFill>
            </a:ln>
          </c:spPr>
          <c:invertIfNegative val="1"/>
          <c:dLbls>
            <c:numFmt formatCode="&quot;$&quot;0.0&quot;M&quot;" sourceLinked="0"/>
            <c:spPr>
              <a:noFill/>
              <a:ln>
                <a:noFill/>
              </a:ln>
              <a:effectLst/>
            </c:spPr>
            <c:txPr>
              <a:bodyPr/>
              <a:lstStyle/>
              <a:p>
                <a:pPr>
                  <a:defRPr sz="1200" b="1">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Status quo</c:v>
                </c:pt>
                <c:pt idx="1">
                  <c:v>With a subordinated public or philanthropic lender</c:v>
                </c:pt>
              </c:strCache>
            </c:strRef>
          </c:cat>
          <c:val>
            <c:numRef>
              <c:f>Sheet1!$D$2:$D$3</c:f>
              <c:numCache>
                <c:formatCode>General</c:formatCode>
                <c:ptCount val="2"/>
                <c:pt idx="0">
                  <c:v>2.5</c:v>
                </c:pt>
                <c:pt idx="1">
                  <c:v>2.5</c:v>
                </c:pt>
              </c:numCache>
            </c:numRef>
          </c:val>
          <c:extLst>
            <c:ext xmlns:c14="http://schemas.microsoft.com/office/drawing/2007/8/2/chart" uri="{6F2FDCE9-48DA-4B69-8628-5D25D57E5C99}">
              <c14:invertSolidFillFmt>
                <c14:spPr xmlns:c14="http://schemas.microsoft.com/office/drawing/2007/8/2/chart">
                  <a:solidFill>
                    <a:srgbClr val="FFFFFF"/>
                  </a:solidFill>
                  <a:ln w="12700">
                    <a:solidFill>
                      <a:srgbClr val="FFFFFF"/>
                    </a:solidFill>
                  </a:ln>
                </c14:spPr>
              </c14:invertSolidFillFmt>
            </c:ext>
            <c:ext xmlns:c16="http://schemas.microsoft.com/office/drawing/2014/chart" uri="{C3380CC4-5D6E-409C-BE32-E72D297353CC}">
              <c16:uniqueId val="{00000002-DE90-B244-8F13-F061995B5A29}"/>
            </c:ext>
          </c:extLst>
        </c:ser>
        <c:dLbls>
          <c:dLblPos val="ctr"/>
          <c:showLegendKey val="0"/>
          <c:showVal val="1"/>
          <c:showCatName val="0"/>
          <c:showSerName val="0"/>
          <c:showPercent val="0"/>
          <c:showBubbleSize val="0"/>
        </c:dLbls>
        <c:gapWidth val="70"/>
        <c:overlap val="10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E2E8F0"/>
            </a:solidFill>
          </a:ln>
        </c:spPr>
        <c:txPr>
          <a:bodyPr/>
          <a:lstStyle/>
          <a:p>
            <a:pPr>
              <a:defRPr sz="1100">
                <a:solidFill>
                  <a:srgbClr val="1A2548"/>
                </a:solidFill>
              </a:defRPr>
            </a:pPr>
            <a:endParaRPr lang="en-US"/>
          </a:p>
        </c:txPr>
        <c:crossAx val="-2113994440"/>
        <c:crosses val="autoZero"/>
        <c:auto val="1"/>
        <c:lblAlgn val="ctr"/>
        <c:lblOffset val="100"/>
        <c:noMultiLvlLbl val="0"/>
      </c:catAx>
      <c:valAx>
        <c:axId val="-2113994440"/>
        <c:scaling>
          <c:orientation val="minMax"/>
          <c:max val="5"/>
        </c:scaling>
        <c:delete val="1"/>
        <c:axPos val="l"/>
        <c:numFmt formatCode="General" sourceLinked="1"/>
        <c:majorTickMark val="out"/>
        <c:minorTickMark val="none"/>
        <c:tickLblPos val="nextTo"/>
        <c:crossAx val="-2068027336"/>
        <c:crosses val="autoZero"/>
        <c:crossBetween val="between"/>
      </c:valAx>
    </c:plotArea>
    <c:legend>
      <c:legendPos val="b"/>
      <c:overlay val="0"/>
      <c:txPr>
        <a:bodyPr/>
        <a:lstStyle/>
        <a:p>
          <a:pPr>
            <a:defRPr sz="1050"/>
          </a:pPr>
          <a:endParaRPr lang="en-US"/>
        </a:p>
      </c:txPr>
    </c:legend>
    <c:plotVisOnly val="1"/>
    <c:dispBlanksAs val="gap"/>
    <c:showDLblsOverMax val="1"/>
  </c:chart>
  <c:txPr>
    <a:bodyPr/>
    <a:lstStyle/>
    <a:p>
      <a:pPr>
        <a:defRPr sz="1100">
          <a:solidFill>
            <a:srgbClr val="4A5568"/>
          </a:solidFill>
          <a:latin typeface="Funnel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3" name="Shape 83"/>
          <p:cNvSpPr>
            <a:spLocks noGrp="1" noRot="1" noChangeAspect="1"/>
          </p:cNvSpPr>
          <p:nvPr>
            <p:ph type="sldImg"/>
          </p:nvPr>
        </p:nvSpPr>
        <p:spPr>
          <a:xfrm>
            <a:off x="1143000" y="685800"/>
            <a:ext cx="4572000" cy="3429000"/>
          </a:xfrm>
          <a:prstGeom prst="rect">
            <a:avLst/>
          </a:prstGeom>
        </p:spPr>
        <p:txBody>
          <a:bodyPr/>
          <a:lstStyle/>
          <a:p>
            <a:endParaRPr/>
          </a:p>
        </p:txBody>
      </p:sp>
      <p:sp>
        <p:nvSpPr>
          <p:cNvPr id="84" name="Shape 8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6999"/>
      </a:lnSpc>
      <a:defRPr sz="2200">
        <a:latin typeface="+mj-lt"/>
        <a:ea typeface="+mj-ea"/>
        <a:cs typeface="+mj-cs"/>
        <a:sym typeface="Helvetica Neue"/>
      </a:defRPr>
    </a:lvl1pPr>
    <a:lvl2pPr indent="228600" defTabSz="457200" latinLnBrk="0">
      <a:lnSpc>
        <a:spcPct val="116999"/>
      </a:lnSpc>
      <a:defRPr sz="2200">
        <a:latin typeface="+mj-lt"/>
        <a:ea typeface="+mj-ea"/>
        <a:cs typeface="+mj-cs"/>
        <a:sym typeface="Helvetica Neue"/>
      </a:defRPr>
    </a:lvl2pPr>
    <a:lvl3pPr indent="457200" defTabSz="457200" latinLnBrk="0">
      <a:lnSpc>
        <a:spcPct val="116999"/>
      </a:lnSpc>
      <a:defRPr sz="2200">
        <a:latin typeface="+mj-lt"/>
        <a:ea typeface="+mj-ea"/>
        <a:cs typeface="+mj-cs"/>
        <a:sym typeface="Helvetica Neue"/>
      </a:defRPr>
    </a:lvl3pPr>
    <a:lvl4pPr indent="685800" defTabSz="457200" latinLnBrk="0">
      <a:lnSpc>
        <a:spcPct val="116999"/>
      </a:lnSpc>
      <a:defRPr sz="2200">
        <a:latin typeface="+mj-lt"/>
        <a:ea typeface="+mj-ea"/>
        <a:cs typeface="+mj-cs"/>
        <a:sym typeface="Helvetica Neue"/>
      </a:defRPr>
    </a:lvl4pPr>
    <a:lvl5pPr indent="914400" defTabSz="457200" latinLnBrk="0">
      <a:lnSpc>
        <a:spcPct val="116999"/>
      </a:lnSpc>
      <a:defRPr sz="2200">
        <a:latin typeface="+mj-lt"/>
        <a:ea typeface="+mj-ea"/>
        <a:cs typeface="+mj-cs"/>
        <a:sym typeface="Helvetica Neue"/>
      </a:defRPr>
    </a:lvl5pPr>
    <a:lvl6pPr indent="1143000" defTabSz="457200" latinLnBrk="0">
      <a:lnSpc>
        <a:spcPct val="116999"/>
      </a:lnSpc>
      <a:defRPr sz="2200">
        <a:latin typeface="+mj-lt"/>
        <a:ea typeface="+mj-ea"/>
        <a:cs typeface="+mj-cs"/>
        <a:sym typeface="Helvetica Neue"/>
      </a:defRPr>
    </a:lvl6pPr>
    <a:lvl7pPr indent="1371600" defTabSz="457200" latinLnBrk="0">
      <a:lnSpc>
        <a:spcPct val="116999"/>
      </a:lnSpc>
      <a:defRPr sz="2200">
        <a:latin typeface="+mj-lt"/>
        <a:ea typeface="+mj-ea"/>
        <a:cs typeface="+mj-cs"/>
        <a:sym typeface="Helvetica Neue"/>
      </a:defRPr>
    </a:lvl7pPr>
    <a:lvl8pPr indent="1600200" defTabSz="457200" latinLnBrk="0">
      <a:lnSpc>
        <a:spcPct val="116999"/>
      </a:lnSpc>
      <a:defRPr sz="2200">
        <a:latin typeface="+mj-lt"/>
        <a:ea typeface="+mj-ea"/>
        <a:cs typeface="+mj-cs"/>
        <a:sym typeface="Helvetica Neue"/>
      </a:defRPr>
    </a:lvl8pPr>
    <a:lvl9pPr indent="1828800" defTabSz="457200" latinLnBrk="0">
      <a:lnSpc>
        <a:spcPct val="116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6E9D5-EA1D-608A-6437-51C4894DD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31C24-6007-F57B-D7B2-65262D39838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6A56E8-EF36-FE1B-D6BC-80996F817E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3DDF3A-C42A-21B6-7DF4-7A181AD5388C}"/>
              </a:ext>
            </a:extLst>
          </p:cNvPr>
          <p:cNvSpPr>
            <a:spLocks noGrp="1"/>
          </p:cNvSpPr>
          <p:nvPr>
            <p:ph type="sldNum" sz="quarter" idx="5"/>
          </p:nvPr>
        </p:nvSpPr>
        <p:spPr/>
        <p:txBody>
          <a:bodyPr/>
          <a:lstStyle/>
          <a:p>
            <a:fld id="{D40BF117-844E-5346-BF18-D527A936F4DB}" type="slidenum">
              <a:rPr lang="en-US" smtClean="0"/>
              <a:t>11</a:t>
            </a:fld>
            <a:endParaRPr lang="en-US"/>
          </a:p>
        </p:txBody>
      </p:sp>
    </p:spTree>
    <p:extLst>
      <p:ext uri="{BB962C8B-B14F-4D97-AF65-F5344CB8AC3E}">
        <p14:creationId xmlns:p14="http://schemas.microsoft.com/office/powerpoint/2010/main" val="2806194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reserve="1">
  <p:cSld name="1_Default">
    <p:bg>
      <p:bgPr>
        <a:solidFill>
          <a:srgbClr val="6E4B90"/>
        </a:solidFill>
        <a:effectLst/>
      </p:bgPr>
    </p:bg>
    <p:spTree>
      <p:nvGrpSpPr>
        <p:cNvPr id="1" name=""/>
        <p:cNvGrpSpPr/>
        <p:nvPr/>
      </p:nvGrpSpPr>
      <p:grpSpPr>
        <a:xfrm>
          <a:off x="0" y="0"/>
          <a:ext cx="0" cy="0"/>
          <a:chOff x="0" y="0"/>
          <a:chExt cx="0" cy="0"/>
        </a:xfrm>
      </p:grpSpPr>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734870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53" name="image.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0668000" y="0"/>
            <a:ext cx="13716000" cy="13716000"/>
          </a:xfrm>
          <a:prstGeom prst="rect">
            <a:avLst/>
          </a:prstGeom>
          <a:ln w="12700">
            <a:miter lim="400000"/>
          </a:ln>
        </p:spPr>
      </p:pic>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Rectangle 1">
            <a:extLst>
              <a:ext uri="{FF2B5EF4-FFF2-40B4-BE49-F238E27FC236}">
                <a16:creationId xmlns:a16="http://schemas.microsoft.com/office/drawing/2014/main" id="{48404E57-CE78-764E-976C-C27700886934}"/>
              </a:ext>
            </a:extLst>
          </p:cNvPr>
          <p:cNvSpPr/>
          <p:nvPr userDrawn="1"/>
        </p:nvSpPr>
        <p:spPr>
          <a:xfrm>
            <a:off x="0" y="0"/>
            <a:ext cx="11148646" cy="13716000"/>
          </a:xfrm>
          <a:prstGeom prst="rect">
            <a:avLst/>
          </a:prstGeom>
          <a:solidFill>
            <a:srgbClr val="041E41"/>
          </a:soli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89857-A311-8209-5C39-EDDE2845AD04}"/>
              </a:ext>
            </a:extLst>
          </p:cNvPr>
          <p:cNvSpPr>
            <a:spLocks noGrp="1"/>
          </p:cNvSpPr>
          <p:nvPr>
            <p:ph type="title"/>
          </p:nvPr>
        </p:nvSpPr>
        <p:spPr/>
        <p:txBody>
          <a:bodyPr/>
          <a:lstStyle>
            <a:lvl1pPr>
              <a:defRPr>
                <a:solidFill>
                  <a:srgbClr val="6E4B9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305C37BE-79BF-269E-11A1-C89AF0D1EA70}"/>
              </a:ext>
            </a:extLst>
          </p:cNvPr>
          <p:cNvSpPr>
            <a:spLocks noGrp="1"/>
          </p:cNvSpPr>
          <p:nvPr>
            <p:ph type="sldNum" sz="quarter" idx="10"/>
          </p:nvPr>
        </p:nvSpPr>
        <p:spPr/>
        <p:txBody>
          <a:bodyPr/>
          <a:lstStyle/>
          <a:p>
            <a:fld id="{86CB4B4D-7CA3-9044-876B-883B54F8677D}" type="slidenum">
              <a:rPr lang="en-US" smtClean="0"/>
              <a:t>‹#›</a:t>
            </a:fld>
            <a:endParaRPr lang="en-US"/>
          </a:p>
        </p:txBody>
      </p:sp>
      <p:pic>
        <p:nvPicPr>
          <p:cNvPr id="4" name="Picture 3">
            <a:extLst>
              <a:ext uri="{FF2B5EF4-FFF2-40B4-BE49-F238E27FC236}">
                <a16:creationId xmlns:a16="http://schemas.microsoft.com/office/drawing/2014/main" id="{4E987B9B-61EF-3B49-CDB4-EFD8FC99728F}"/>
              </a:ext>
            </a:extLst>
          </p:cNvPr>
          <p:cNvPicPr>
            <a:picLocks noChangeAspect="1"/>
          </p:cNvPicPr>
          <p:nvPr userDrawn="1"/>
        </p:nvPicPr>
        <p:blipFill>
          <a:blip r:embed="rId2">
            <a:duotone>
              <a:prstClr val="black"/>
              <a:schemeClr val="tx2">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l="29" t="20808" r="-29" b="42368"/>
          <a:stretch>
            <a:fillRect/>
          </a:stretch>
        </p:blipFill>
        <p:spPr>
          <a:xfrm>
            <a:off x="0" y="8882888"/>
            <a:ext cx="24384000" cy="5047488"/>
          </a:xfrm>
          <a:prstGeom prst="rect">
            <a:avLst/>
          </a:prstGeom>
        </p:spPr>
      </p:pic>
      <p:pic>
        <p:nvPicPr>
          <p:cNvPr id="5" name="Picture 4" descr="A black and white text on a black background&#10;&#10;AI-generated content may be incorrect.">
            <a:extLst>
              <a:ext uri="{FF2B5EF4-FFF2-40B4-BE49-F238E27FC236}">
                <a16:creationId xmlns:a16="http://schemas.microsoft.com/office/drawing/2014/main" id="{016EC506-F87C-4A03-602D-B3B8D8DDA7E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850353" y="11696848"/>
            <a:ext cx="8133220" cy="2019152"/>
          </a:xfrm>
          <a:prstGeom prst="rect">
            <a:avLst/>
          </a:prstGeom>
        </p:spPr>
      </p:pic>
    </p:spTree>
    <p:extLst>
      <p:ext uri="{BB962C8B-B14F-4D97-AF65-F5344CB8AC3E}">
        <p14:creationId xmlns:p14="http://schemas.microsoft.com/office/powerpoint/2010/main" val="386438271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Default">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7422D6-F3E8-E390-5F64-7311D0224BCE}"/>
              </a:ext>
            </a:extLst>
          </p:cNvPr>
          <p:cNvPicPr>
            <a:picLocks noChangeAspect="1"/>
          </p:cNvPicPr>
          <p:nvPr userDrawn="1"/>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6800" t="39611" b="28074"/>
          <a:stretch>
            <a:fillRect/>
          </a:stretch>
        </p:blipFill>
        <p:spPr>
          <a:xfrm>
            <a:off x="0" y="1"/>
            <a:ext cx="24383999" cy="13716000"/>
          </a:xfrm>
          <a:prstGeom prst="rect">
            <a:avLst/>
          </a:prstGeom>
        </p:spPr>
      </p:pic>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
        <p:nvSpPr>
          <p:cNvPr id="2" name="Rectangle 1">
            <a:extLst>
              <a:ext uri="{FF2B5EF4-FFF2-40B4-BE49-F238E27FC236}">
                <a16:creationId xmlns:a16="http://schemas.microsoft.com/office/drawing/2014/main" id="{1399CB9C-6385-B645-789D-74141C046FDC}"/>
              </a:ext>
            </a:extLst>
          </p:cNvPr>
          <p:cNvSpPr/>
          <p:nvPr userDrawn="1"/>
        </p:nvSpPr>
        <p:spPr>
          <a:xfrm>
            <a:off x="16478251" y="0"/>
            <a:ext cx="7905749" cy="13903323"/>
          </a:xfrm>
          <a:prstGeom prst="rect">
            <a:avLst/>
          </a:prstGeom>
          <a:gradFill flip="none" rotWithShape="1">
            <a:gsLst>
              <a:gs pos="0">
                <a:srgbClr val="6E4B90"/>
              </a:gs>
              <a:gs pos="50000">
                <a:srgbClr val="7030A0">
                  <a:alpha val="54687"/>
                </a:srgbClr>
              </a:gs>
              <a:gs pos="100000">
                <a:srgbClr val="6E4B90"/>
              </a:gs>
            </a:gsLst>
            <a:lin ang="5400000" scaled="0"/>
            <a:tileRect/>
          </a:gra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
        <p:nvSpPr>
          <p:cNvPr id="3" name="Rectangle 2">
            <a:extLst>
              <a:ext uri="{FF2B5EF4-FFF2-40B4-BE49-F238E27FC236}">
                <a16:creationId xmlns:a16="http://schemas.microsoft.com/office/drawing/2014/main" id="{E6F97B28-79F3-33AD-4918-072823AA420A}"/>
              </a:ext>
            </a:extLst>
          </p:cNvPr>
          <p:cNvSpPr/>
          <p:nvPr userDrawn="1"/>
        </p:nvSpPr>
        <p:spPr>
          <a:xfrm>
            <a:off x="9935804" y="1968500"/>
            <a:ext cx="9144000" cy="9144000"/>
          </a:xfrm>
          <a:prstGeom prst="rect">
            <a:avLst/>
          </a:prstGeom>
          <a:solidFill>
            <a:srgbClr val="FFFFFF">
              <a:alpha val="83000"/>
            </a:srgbClr>
          </a:soli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Interstate ExLight"/>
              <a:ea typeface="Interstate ExLight"/>
              <a:cs typeface="Interstate ExLight"/>
              <a:sym typeface="Interstate ExLight"/>
            </a:endParaRPr>
          </a:p>
        </p:txBody>
      </p:sp>
      <p:sp>
        <p:nvSpPr>
          <p:cNvPr id="11" name="Title Text">
            <a:extLst>
              <a:ext uri="{FF2B5EF4-FFF2-40B4-BE49-F238E27FC236}">
                <a16:creationId xmlns:a16="http://schemas.microsoft.com/office/drawing/2014/main" id="{21B2074B-8C1B-DCFE-B07F-87720B6C2ABF}"/>
              </a:ext>
            </a:extLst>
          </p:cNvPr>
          <p:cNvSpPr txBox="1">
            <a:spLocks noGrp="1"/>
          </p:cNvSpPr>
          <p:nvPr>
            <p:ph type="title" hasCustomPrompt="1"/>
          </p:nvPr>
        </p:nvSpPr>
        <p:spPr>
          <a:xfrm>
            <a:off x="10306050" y="2603500"/>
            <a:ext cx="8382000" cy="779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b="0" i="0">
                <a:solidFill>
                  <a:srgbClr val="6E4B90"/>
                </a:solidFill>
                <a:latin typeface="Arial" panose="020B0604020202020204" pitchFamily="34" charset="0"/>
                <a:ea typeface="Helvetica Neue" panose="02000503000000020004" pitchFamily="2" charset="0"/>
                <a:cs typeface="Arial" panose="020B0604020202020204" pitchFamily="34" charset="0"/>
              </a:defRPr>
            </a:lvl1pPr>
          </a:lstStyle>
          <a:p>
            <a:r>
              <a:rPr lang="en-US" dirty="0"/>
              <a:t>DIVIDER SLIDE TITLE</a:t>
            </a:r>
            <a:endParaRPr dirty="0"/>
          </a:p>
        </p:txBody>
      </p:sp>
      <p:pic>
        <p:nvPicPr>
          <p:cNvPr id="10" name="Picture 9">
            <a:extLst>
              <a:ext uri="{FF2B5EF4-FFF2-40B4-BE49-F238E27FC236}">
                <a16:creationId xmlns:a16="http://schemas.microsoft.com/office/drawing/2014/main" id="{70E4F1B6-ADEC-1DFB-0E81-517CB0C7CC7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985264" y="11731773"/>
            <a:ext cx="8076608" cy="2019152"/>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Default">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7422D6-F3E8-E390-5F64-7311D0224BCE}"/>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0316" t="12298" b="7089"/>
          <a:stretch>
            <a:fillRect/>
          </a:stretch>
        </p:blipFill>
        <p:spPr>
          <a:xfrm>
            <a:off x="0" y="1"/>
            <a:ext cx="24384000" cy="13903322"/>
          </a:xfrm>
          <a:prstGeom prst="rect">
            <a:avLst/>
          </a:prstGeom>
        </p:spPr>
      </p:pic>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
        <p:nvSpPr>
          <p:cNvPr id="2" name="Rectangle 1">
            <a:extLst>
              <a:ext uri="{FF2B5EF4-FFF2-40B4-BE49-F238E27FC236}">
                <a16:creationId xmlns:a16="http://schemas.microsoft.com/office/drawing/2014/main" id="{1399CB9C-6385-B645-789D-74141C046FDC}"/>
              </a:ext>
            </a:extLst>
          </p:cNvPr>
          <p:cNvSpPr/>
          <p:nvPr userDrawn="1"/>
        </p:nvSpPr>
        <p:spPr>
          <a:xfrm>
            <a:off x="16478251" y="0"/>
            <a:ext cx="7905749" cy="13903323"/>
          </a:xfrm>
          <a:prstGeom prst="rect">
            <a:avLst/>
          </a:prstGeom>
          <a:gradFill flip="none" rotWithShape="1">
            <a:gsLst>
              <a:gs pos="0">
                <a:srgbClr val="6E4B90"/>
              </a:gs>
              <a:gs pos="50000">
                <a:srgbClr val="7030A0">
                  <a:alpha val="54687"/>
                </a:srgbClr>
              </a:gs>
              <a:gs pos="100000">
                <a:srgbClr val="6E4B90"/>
              </a:gs>
            </a:gsLst>
            <a:lin ang="5400000" scaled="0"/>
            <a:tileRect/>
          </a:gra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
        <p:nvSpPr>
          <p:cNvPr id="3" name="Rectangle 2">
            <a:extLst>
              <a:ext uri="{FF2B5EF4-FFF2-40B4-BE49-F238E27FC236}">
                <a16:creationId xmlns:a16="http://schemas.microsoft.com/office/drawing/2014/main" id="{E6F97B28-79F3-33AD-4918-072823AA420A}"/>
              </a:ext>
            </a:extLst>
          </p:cNvPr>
          <p:cNvSpPr/>
          <p:nvPr userDrawn="1"/>
        </p:nvSpPr>
        <p:spPr>
          <a:xfrm>
            <a:off x="9935804" y="1968500"/>
            <a:ext cx="9144000" cy="9144000"/>
          </a:xfrm>
          <a:prstGeom prst="rect">
            <a:avLst/>
          </a:prstGeom>
          <a:solidFill>
            <a:srgbClr val="FFFFFF">
              <a:alpha val="83000"/>
            </a:srgbClr>
          </a:soli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Interstate ExLight"/>
              <a:ea typeface="Interstate ExLight"/>
              <a:cs typeface="Interstate ExLight"/>
              <a:sym typeface="Interstate ExLight"/>
            </a:endParaRPr>
          </a:p>
        </p:txBody>
      </p:sp>
      <p:sp>
        <p:nvSpPr>
          <p:cNvPr id="11" name="Title Text">
            <a:extLst>
              <a:ext uri="{FF2B5EF4-FFF2-40B4-BE49-F238E27FC236}">
                <a16:creationId xmlns:a16="http://schemas.microsoft.com/office/drawing/2014/main" id="{21B2074B-8C1B-DCFE-B07F-87720B6C2ABF}"/>
              </a:ext>
            </a:extLst>
          </p:cNvPr>
          <p:cNvSpPr txBox="1">
            <a:spLocks noGrp="1"/>
          </p:cNvSpPr>
          <p:nvPr>
            <p:ph type="title" hasCustomPrompt="1"/>
          </p:nvPr>
        </p:nvSpPr>
        <p:spPr>
          <a:xfrm>
            <a:off x="10306050" y="2603500"/>
            <a:ext cx="8382000" cy="779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a:defRPr b="0" i="0">
                <a:solidFill>
                  <a:srgbClr val="6E4B90"/>
                </a:solidFill>
                <a:latin typeface="Arial" panose="020B0604020202020204" pitchFamily="34" charset="0"/>
                <a:ea typeface="Helvetica Neue" panose="02000503000000020004" pitchFamily="2" charset="0"/>
                <a:cs typeface="Arial" panose="020B0604020202020204" pitchFamily="34" charset="0"/>
              </a:defRPr>
            </a:lvl1pPr>
          </a:lstStyle>
          <a:p>
            <a:r>
              <a:rPr lang="en-US" dirty="0"/>
              <a:t>DIVIDER SLIDE TITLE</a:t>
            </a:r>
            <a:endParaRPr dirty="0"/>
          </a:p>
        </p:txBody>
      </p:sp>
      <p:pic>
        <p:nvPicPr>
          <p:cNvPr id="10" name="Picture 9">
            <a:extLst>
              <a:ext uri="{FF2B5EF4-FFF2-40B4-BE49-F238E27FC236}">
                <a16:creationId xmlns:a16="http://schemas.microsoft.com/office/drawing/2014/main" id="{70E4F1B6-ADEC-1DFB-0E81-517CB0C7CC7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985264" y="11731773"/>
            <a:ext cx="8076608" cy="2019152"/>
          </a:xfrm>
          <a:prstGeom prst="rect">
            <a:avLst/>
          </a:prstGeom>
        </p:spPr>
      </p:pic>
    </p:spTree>
    <p:extLst>
      <p:ext uri="{BB962C8B-B14F-4D97-AF65-F5344CB8AC3E}">
        <p14:creationId xmlns:p14="http://schemas.microsoft.com/office/powerpoint/2010/main" val="79755351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24CFF6-1085-AF46-9303-63E43E4ADD75}"/>
              </a:ext>
            </a:extLst>
          </p:cNvPr>
          <p:cNvSpPr>
            <a:spLocks noGrp="1"/>
          </p:cNvSpPr>
          <p:nvPr>
            <p:ph type="sldNum" sz="quarter" idx="10"/>
          </p:nvPr>
        </p:nvSpPr>
        <p:spPr/>
        <p:txBody>
          <a:bodyPr/>
          <a:lstStyle/>
          <a:p>
            <a:fld id="{86CB4B4D-7CA3-9044-876B-883B54F8677D}" type="slidenum">
              <a:rPr lang="en-US" smtClean="0"/>
              <a:t>‹#›</a:t>
            </a:fld>
            <a:endParaRPr lang="en-US"/>
          </a:p>
        </p:txBody>
      </p:sp>
      <p:pic>
        <p:nvPicPr>
          <p:cNvPr id="4" name="Picture 3">
            <a:extLst>
              <a:ext uri="{FF2B5EF4-FFF2-40B4-BE49-F238E27FC236}">
                <a16:creationId xmlns:a16="http://schemas.microsoft.com/office/drawing/2014/main" id="{E5DCEAA2-064E-EBBC-7865-2712D5247632}"/>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305" t="11679" r="305" b="40315"/>
          <a:stretch>
            <a:fillRect/>
          </a:stretch>
        </p:blipFill>
        <p:spPr>
          <a:xfrm>
            <a:off x="0" y="0"/>
            <a:ext cx="18976848" cy="13716000"/>
          </a:xfrm>
          <a:prstGeom prst="rect">
            <a:avLst/>
          </a:prstGeom>
        </p:spPr>
      </p:pic>
      <p:sp>
        <p:nvSpPr>
          <p:cNvPr id="7" name="Rectangle 6">
            <a:extLst>
              <a:ext uri="{FF2B5EF4-FFF2-40B4-BE49-F238E27FC236}">
                <a16:creationId xmlns:a16="http://schemas.microsoft.com/office/drawing/2014/main" id="{53BF6EF7-8D26-EE70-8039-CAB23AF63935}"/>
              </a:ext>
            </a:extLst>
          </p:cNvPr>
          <p:cNvSpPr/>
          <p:nvPr userDrawn="1"/>
        </p:nvSpPr>
        <p:spPr>
          <a:xfrm>
            <a:off x="18976847" y="0"/>
            <a:ext cx="5407152" cy="13716000"/>
          </a:xfrm>
          <a:prstGeom prst="rect">
            <a:avLst/>
          </a:prstGeom>
          <a:gradFill flip="none" rotWithShape="1">
            <a:gsLst>
              <a:gs pos="0">
                <a:srgbClr val="6E4B90"/>
              </a:gs>
              <a:gs pos="50000">
                <a:srgbClr val="7030A0">
                  <a:alpha val="54687"/>
                </a:srgbClr>
              </a:gs>
              <a:gs pos="100000">
                <a:srgbClr val="6E4B90"/>
              </a:gs>
            </a:gsLst>
            <a:lin ang="5400000" scaled="0"/>
            <a:tileRect/>
          </a:gra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
        <p:nvSpPr>
          <p:cNvPr id="8" name="Rectangle 7">
            <a:extLst>
              <a:ext uri="{FF2B5EF4-FFF2-40B4-BE49-F238E27FC236}">
                <a16:creationId xmlns:a16="http://schemas.microsoft.com/office/drawing/2014/main" id="{3D21E931-A602-FE58-941D-DD6FFB28BDFE}"/>
              </a:ext>
            </a:extLst>
          </p:cNvPr>
          <p:cNvSpPr/>
          <p:nvPr userDrawn="1"/>
        </p:nvSpPr>
        <p:spPr>
          <a:xfrm>
            <a:off x="12693279" y="2767115"/>
            <a:ext cx="8543778" cy="4653593"/>
          </a:xfrm>
          <a:prstGeom prst="rect">
            <a:avLst/>
          </a:prstGeom>
          <a:solidFill>
            <a:srgbClr val="FFFFFF"/>
          </a:solidFill>
          <a:ln w="25400" cap="flat">
            <a:solidFill>
              <a:schemeClr val="accent1"/>
            </a:solid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pic>
        <p:nvPicPr>
          <p:cNvPr id="6" name="Picture 5">
            <a:extLst>
              <a:ext uri="{FF2B5EF4-FFF2-40B4-BE49-F238E27FC236}">
                <a16:creationId xmlns:a16="http://schemas.microsoft.com/office/drawing/2014/main" id="{3250B0DE-4A3D-21AA-7C5C-EDD605FDA4B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557760" y="2450592"/>
            <a:ext cx="8814816" cy="8814816"/>
          </a:xfrm>
          <a:prstGeom prst="rect">
            <a:avLst/>
          </a:prstGeom>
        </p:spPr>
      </p:pic>
    </p:spTree>
    <p:extLst>
      <p:ext uri="{BB962C8B-B14F-4D97-AF65-F5344CB8AC3E}">
        <p14:creationId xmlns:p14="http://schemas.microsoft.com/office/powerpoint/2010/main" val="21946331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03ABA2-58BE-C1F6-63EE-F1A964BDD3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867" t="14613" r="30635" b="13734"/>
          <a:stretch>
            <a:fillRect/>
          </a:stretch>
        </p:blipFill>
        <p:spPr>
          <a:xfrm>
            <a:off x="962526" y="11614484"/>
            <a:ext cx="6224338" cy="1651874"/>
          </a:xfrm>
          <a:prstGeom prst="rect">
            <a:avLst/>
          </a:prstGeom>
        </p:spPr>
      </p:pic>
      <p:sp>
        <p:nvSpPr>
          <p:cNvPr id="2" name="Title 1">
            <a:extLst>
              <a:ext uri="{FF2B5EF4-FFF2-40B4-BE49-F238E27FC236}">
                <a16:creationId xmlns:a16="http://schemas.microsoft.com/office/drawing/2014/main" id="{955076CD-90EC-20D8-B914-6E0F494D98AC}"/>
              </a:ext>
            </a:extLst>
          </p:cNvPr>
          <p:cNvSpPr>
            <a:spLocks noGrp="1"/>
          </p:cNvSpPr>
          <p:nvPr>
            <p:ph type="title"/>
          </p:nvPr>
        </p:nvSpPr>
        <p:spPr/>
        <p:txBody>
          <a:bodyPr/>
          <a:lstStyle>
            <a:lvl1pPr>
              <a:defRPr b="0" i="0">
                <a:solidFill>
                  <a:srgbClr val="6E4B9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174B3DB3-6E71-CC05-4E14-F27F030EACF2}"/>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4" name="Oval 3">
            <a:extLst>
              <a:ext uri="{FF2B5EF4-FFF2-40B4-BE49-F238E27FC236}">
                <a16:creationId xmlns:a16="http://schemas.microsoft.com/office/drawing/2014/main" id="{F8E09823-33A9-CB27-AB09-C286726B05B5}"/>
              </a:ext>
            </a:extLst>
          </p:cNvPr>
          <p:cNvSpPr/>
          <p:nvPr userDrawn="1"/>
        </p:nvSpPr>
        <p:spPr>
          <a:xfrm>
            <a:off x="12102164" y="4585745"/>
            <a:ext cx="11887200" cy="11887200"/>
          </a:xfrm>
          <a:prstGeom prst="ellipse">
            <a:avLst/>
          </a:prstGeom>
          <a:solidFill>
            <a:srgbClr val="6E4B90"/>
          </a:soli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Tree>
    <p:extLst>
      <p:ext uri="{BB962C8B-B14F-4D97-AF65-F5344CB8AC3E}">
        <p14:creationId xmlns:p14="http://schemas.microsoft.com/office/powerpoint/2010/main" val="36225641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78EDDA-1986-70A8-EF85-34611B9AD29F}"/>
              </a:ext>
            </a:extLst>
          </p:cNvPr>
          <p:cNvSpPr>
            <a:spLocks noGrp="1"/>
          </p:cNvSpPr>
          <p:nvPr>
            <p:ph type="sldNum" sz="quarter" idx="10"/>
          </p:nvPr>
        </p:nvSpPr>
        <p:spPr/>
        <p:txBody>
          <a:bodyPr/>
          <a:lstStyle/>
          <a:p>
            <a:fld id="{86CB4B4D-7CA3-9044-876B-883B54F8677D}" type="slidenum">
              <a:rPr lang="en-US" smtClean="0"/>
              <a:t>‹#›</a:t>
            </a:fld>
            <a:endParaRPr lang="en-US"/>
          </a:p>
        </p:txBody>
      </p:sp>
      <p:pic>
        <p:nvPicPr>
          <p:cNvPr id="4" name="RHP-CHAMBER-2016-6.jpg">
            <a:extLst>
              <a:ext uri="{FF2B5EF4-FFF2-40B4-BE49-F238E27FC236}">
                <a16:creationId xmlns:a16="http://schemas.microsoft.com/office/drawing/2014/main" id="{CCF06109-FBD9-5CFE-86E3-6EF4370A607F}"/>
              </a:ext>
            </a:extLst>
          </p:cNvPr>
          <p:cNvPicPr>
            <a:picLocks noChangeAspect="1"/>
          </p:cNvPicPr>
          <p:nvPr userDrawn="1"/>
        </p:nvPicPr>
        <p:blipFill>
          <a:blip r:embed="rId2">
            <a:extLst>
              <a:ext uri="{28A0092B-C50C-407E-A947-70E740481C1C}">
                <a14:useLocalDpi xmlns:a14="http://schemas.microsoft.com/office/drawing/2010/main" val="0"/>
              </a:ext>
            </a:extLst>
          </a:blip>
          <a:srcRect t="7812" b="7812"/>
          <a:stretch/>
        </p:blipFill>
        <p:spPr>
          <a:xfrm>
            <a:off x="-7144" y="0"/>
            <a:ext cx="24384000" cy="13716002"/>
          </a:xfrm>
          <a:prstGeom prst="rect">
            <a:avLst/>
          </a:prstGeom>
          <a:ln w="12700">
            <a:miter lim="400000"/>
          </a:ln>
        </p:spPr>
      </p:pic>
      <p:pic>
        <p:nvPicPr>
          <p:cNvPr id="2" name="Picture 1">
            <a:extLst>
              <a:ext uri="{FF2B5EF4-FFF2-40B4-BE49-F238E27FC236}">
                <a16:creationId xmlns:a16="http://schemas.microsoft.com/office/drawing/2014/main" id="{B31E0FA4-0342-2A86-CC46-223FE88EB3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985264" y="11731773"/>
            <a:ext cx="8076608" cy="2019152"/>
          </a:xfrm>
          <a:prstGeom prst="rect">
            <a:avLst/>
          </a:prstGeom>
        </p:spPr>
      </p:pic>
    </p:spTree>
    <p:extLst>
      <p:ext uri="{BB962C8B-B14F-4D97-AF65-F5344CB8AC3E}">
        <p14:creationId xmlns:p14="http://schemas.microsoft.com/office/powerpoint/2010/main" val="1651024342"/>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3846397-1DE2-2531-E30D-514D7992EAA3}"/>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2" name="Rectangle 1">
            <a:extLst>
              <a:ext uri="{FF2B5EF4-FFF2-40B4-BE49-F238E27FC236}">
                <a16:creationId xmlns:a16="http://schemas.microsoft.com/office/drawing/2014/main" id="{335E210C-252E-68EA-6EE0-AB6ECD23B9F8}"/>
              </a:ext>
            </a:extLst>
          </p:cNvPr>
          <p:cNvSpPr/>
          <p:nvPr userDrawn="1"/>
        </p:nvSpPr>
        <p:spPr>
          <a:xfrm>
            <a:off x="19812000" y="34925"/>
            <a:ext cx="4572000" cy="13716000"/>
          </a:xfrm>
          <a:prstGeom prst="rect">
            <a:avLst/>
          </a:prstGeom>
          <a:gradFill flip="none" rotWithShape="1">
            <a:gsLst>
              <a:gs pos="0">
                <a:srgbClr val="6E4B90"/>
              </a:gs>
              <a:gs pos="50000">
                <a:srgbClr val="7030A0">
                  <a:alpha val="54687"/>
                </a:srgbClr>
              </a:gs>
              <a:gs pos="100000">
                <a:srgbClr val="6E4B90"/>
              </a:gs>
            </a:gsLst>
            <a:lin ang="5400000" scaled="0"/>
            <a:tileRect/>
          </a:gra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pic>
        <p:nvPicPr>
          <p:cNvPr id="4" name="Picture 3">
            <a:extLst>
              <a:ext uri="{FF2B5EF4-FFF2-40B4-BE49-F238E27FC236}">
                <a16:creationId xmlns:a16="http://schemas.microsoft.com/office/drawing/2014/main" id="{DE79AE46-CD6F-B2A5-7BDA-B5AF4E4F196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867" t="14613" r="30635" b="13734"/>
          <a:stretch>
            <a:fillRect/>
          </a:stretch>
        </p:blipFill>
        <p:spPr>
          <a:xfrm>
            <a:off x="962526" y="11614484"/>
            <a:ext cx="6224338" cy="1651874"/>
          </a:xfrm>
          <a:prstGeom prst="rect">
            <a:avLst/>
          </a:prstGeom>
        </p:spPr>
      </p:pic>
    </p:spTree>
    <p:extLst>
      <p:ext uri="{BB962C8B-B14F-4D97-AF65-F5344CB8AC3E}">
        <p14:creationId xmlns:p14="http://schemas.microsoft.com/office/powerpoint/2010/main" val="340686469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D7E85A-8345-2872-88F5-52EF5130A37D}"/>
              </a:ext>
            </a:extLst>
          </p:cNvPr>
          <p:cNvSpPr>
            <a:spLocks noGrp="1"/>
          </p:cNvSpPr>
          <p:nvPr>
            <p:ph type="sldNum" sz="quarter" idx="10"/>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57239979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5C37BE-79BF-269E-11A1-C89AF0D1EA70}"/>
              </a:ext>
            </a:extLst>
          </p:cNvPr>
          <p:cNvSpPr>
            <a:spLocks noGrp="1"/>
          </p:cNvSpPr>
          <p:nvPr>
            <p:ph type="sldNum" sz="quarter" idx="10"/>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62548062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00D02F-8F83-319C-1932-3D99E9143DC2}"/>
              </a:ext>
            </a:extLst>
          </p:cNvPr>
          <p:cNvSpPr/>
          <p:nvPr userDrawn="1"/>
        </p:nvSpPr>
        <p:spPr>
          <a:xfrm>
            <a:off x="20080224" y="8212"/>
            <a:ext cx="4303776" cy="13716000"/>
          </a:xfrm>
          <a:prstGeom prst="rect">
            <a:avLst/>
          </a:prstGeom>
          <a:gradFill flip="none" rotWithShape="1">
            <a:gsLst>
              <a:gs pos="0">
                <a:srgbClr val="6E4B90"/>
              </a:gs>
              <a:gs pos="50000">
                <a:srgbClr val="7030A0">
                  <a:alpha val="54687"/>
                </a:srgbClr>
              </a:gs>
              <a:gs pos="100000">
                <a:srgbClr val="6E4B90"/>
              </a:gs>
            </a:gsLst>
            <a:lin ang="5400000" scaled="0"/>
            <a:tileRect/>
          </a:gradFill>
          <a:ln w="25400" cap="flat">
            <a:noFill/>
            <a:prstDash val="solid"/>
            <a:round/>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a:ln>
                <a:noFill/>
              </a:ln>
              <a:solidFill>
                <a:srgbClr val="000000"/>
              </a:solidFill>
              <a:effectLst/>
              <a:uFillTx/>
              <a:latin typeface="Interstate ExLight"/>
              <a:ea typeface="Interstate ExLight"/>
              <a:cs typeface="Interstate ExLight"/>
              <a:sym typeface="Interstate ExLight"/>
            </a:endParaRPr>
          </a:p>
        </p:txBody>
      </p:sp>
      <p:sp>
        <p:nvSpPr>
          <p:cNvPr id="12" name="Slide Number Placeholder 2">
            <a:extLst>
              <a:ext uri="{FF2B5EF4-FFF2-40B4-BE49-F238E27FC236}">
                <a16:creationId xmlns:a16="http://schemas.microsoft.com/office/drawing/2014/main" id="{BA2B4D9C-214B-B439-07F4-8493FD64E91A}"/>
              </a:ext>
            </a:extLst>
          </p:cNvPr>
          <p:cNvSpPr txBox="1">
            <a:spLocks/>
          </p:cNvSpPr>
          <p:nvPr userDrawn="1"/>
        </p:nvSpPr>
        <p:spPr>
          <a:xfrm>
            <a:off x="11984755" y="13081000"/>
            <a:ext cx="400203" cy="469900"/>
          </a:xfrm>
          <a:prstGeom prst="rect">
            <a:avLst/>
          </a:prstGeom>
          <a:ln w="12700">
            <a:miter lim="400000"/>
          </a:ln>
        </p:spPr>
        <p:txBody>
          <a:bodyPr wrap="none"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1pPr>
            <a:lvl2pPr marL="0" marR="0" indent="2286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2pPr>
            <a:lvl3pPr marL="0" marR="0" indent="4572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3pPr>
            <a:lvl4pPr marL="0" marR="0" indent="6858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4pPr>
            <a:lvl5pPr marL="0" marR="0" indent="91440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5pPr>
            <a:lvl6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6pPr>
            <a:lvl7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7pPr>
            <a:lvl8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8pPr>
            <a:lvl9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lvl9pPr>
          </a:lstStyle>
          <a:p>
            <a:fld id="{86CB4B4D-7CA3-9044-876B-883B54F8677D}" type="slidenum">
              <a:rPr lang="en-US" smtClean="0"/>
              <a:pPr/>
              <a:t>‹#›</a:t>
            </a:fld>
            <a:endParaRPr lang="en-US"/>
          </a:p>
        </p:txBody>
      </p:sp>
      <p:sp>
        <p:nvSpPr>
          <p:cNvPr id="3" name="Slide Number Placeholder 2">
            <a:extLst>
              <a:ext uri="{FF2B5EF4-FFF2-40B4-BE49-F238E27FC236}">
                <a16:creationId xmlns:a16="http://schemas.microsoft.com/office/drawing/2014/main" id="{174B3DB3-6E71-CC05-4E14-F27F030EACF2}"/>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9" name="Picture Placeholder 8">
            <a:extLst>
              <a:ext uri="{FF2B5EF4-FFF2-40B4-BE49-F238E27FC236}">
                <a16:creationId xmlns:a16="http://schemas.microsoft.com/office/drawing/2014/main" id="{1F463DCA-B71D-8116-9107-07EA6250BFF8}"/>
              </a:ext>
            </a:extLst>
          </p:cNvPr>
          <p:cNvSpPr>
            <a:spLocks noGrp="1"/>
          </p:cNvSpPr>
          <p:nvPr>
            <p:ph type="pic" sz="quarter" idx="11"/>
          </p:nvPr>
        </p:nvSpPr>
        <p:spPr>
          <a:xfrm>
            <a:off x="10436904" y="1062312"/>
            <a:ext cx="11591375" cy="11591375"/>
          </a:xfrm>
          <a:prstGeom prst="ellipse">
            <a:avLst/>
          </a:prstGeom>
        </p:spPr>
        <p:txBody>
          <a:bodyPr/>
          <a:lstStyle/>
          <a:p>
            <a:endParaRPr lang="en-US"/>
          </a:p>
        </p:txBody>
      </p:sp>
      <p:pic>
        <p:nvPicPr>
          <p:cNvPr id="4" name="Picture 3">
            <a:extLst>
              <a:ext uri="{FF2B5EF4-FFF2-40B4-BE49-F238E27FC236}">
                <a16:creationId xmlns:a16="http://schemas.microsoft.com/office/drawing/2014/main" id="{C7F36666-D468-7EED-F4D9-995C7C7503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867" t="14613" r="30635" b="13734"/>
          <a:stretch>
            <a:fillRect/>
          </a:stretch>
        </p:blipFill>
        <p:spPr>
          <a:xfrm>
            <a:off x="962526" y="11614484"/>
            <a:ext cx="6224338" cy="1651874"/>
          </a:xfrm>
          <a:prstGeom prst="rect">
            <a:avLst/>
          </a:prstGeom>
        </p:spPr>
      </p:pic>
    </p:spTree>
    <p:extLst>
      <p:ext uri="{BB962C8B-B14F-4D97-AF65-F5344CB8AC3E}">
        <p14:creationId xmlns:p14="http://schemas.microsoft.com/office/powerpoint/2010/main" val="371787051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41034-16D1-94D5-F335-315242A7C820}"/>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7D805482-8E7E-A7A7-9EBA-2D163C5B2148}"/>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6187D3AB-D6DE-A00F-6669-B93561BAAA2F}"/>
              </a:ext>
            </a:extLst>
          </p:cNvPr>
          <p:cNvSpPr>
            <a:spLocks noGrp="1"/>
          </p:cNvSpPr>
          <p:nvPr>
            <p:ph type="dt" sz="half" idx="10"/>
          </p:nvPr>
        </p:nvSpPr>
        <p:spPr/>
        <p:txBody>
          <a:bodyPr/>
          <a:lstStyle/>
          <a:p>
            <a:fld id="{C6311F8A-6B3D-467E-AC35-5A151F975633}" type="datetime1">
              <a:rPr lang="en-US" smtClean="0"/>
              <a:t>10/13/2026</a:t>
            </a:fld>
            <a:endParaRPr lang="en-US"/>
          </a:p>
        </p:txBody>
      </p:sp>
      <p:sp>
        <p:nvSpPr>
          <p:cNvPr id="5" name="Footer Placeholder 4">
            <a:extLst>
              <a:ext uri="{FF2B5EF4-FFF2-40B4-BE49-F238E27FC236}">
                <a16:creationId xmlns:a16="http://schemas.microsoft.com/office/drawing/2014/main" id="{700CC65B-CA70-3C4C-B532-86DDCC31EC4C}"/>
              </a:ext>
            </a:extLst>
          </p:cNvPr>
          <p:cNvSpPr>
            <a:spLocks noGrp="1"/>
          </p:cNvSpPr>
          <p:nvPr>
            <p:ph type="ftr" sz="quarter" idx="11"/>
          </p:nvPr>
        </p:nvSpPr>
        <p:spPr/>
        <p:txBody>
          <a:bodyPr/>
          <a:lstStyle/>
          <a:p>
            <a:r>
              <a:rPr lang="en-US"/>
              <a:t>Lafayette Square Institute</a:t>
            </a:r>
          </a:p>
        </p:txBody>
      </p:sp>
      <p:sp>
        <p:nvSpPr>
          <p:cNvPr id="6" name="Slide Number Placeholder 5">
            <a:extLst>
              <a:ext uri="{FF2B5EF4-FFF2-40B4-BE49-F238E27FC236}">
                <a16:creationId xmlns:a16="http://schemas.microsoft.com/office/drawing/2014/main" id="{808393CE-8AB2-566E-08FC-93FF4EC4E07F}"/>
              </a:ext>
            </a:extLst>
          </p:cNvPr>
          <p:cNvSpPr>
            <a:spLocks noGrp="1"/>
          </p:cNvSpPr>
          <p:nvPr>
            <p:ph type="sldNum" sz="quarter" idx="12"/>
          </p:nvPr>
        </p:nvSpPr>
        <p:spPr>
          <a:xfrm>
            <a:off x="11952421" y="13081000"/>
            <a:ext cx="464872" cy="471924"/>
          </a:xfrm>
        </p:spPr>
        <p:txBody>
          <a:bodyPr/>
          <a:lstStyle/>
          <a:p>
            <a:fld id="{E8BE8A72-C64C-451C-8E5E-A4A8B0848276}" type="slidenum">
              <a:rPr lang="en-US" smtClean="0"/>
              <a:t>‹#›</a:t>
            </a:fld>
            <a:endParaRPr lang="en-US"/>
          </a:p>
        </p:txBody>
      </p:sp>
    </p:spTree>
    <p:extLst>
      <p:ext uri="{BB962C8B-B14F-4D97-AF65-F5344CB8AC3E}">
        <p14:creationId xmlns:p14="http://schemas.microsoft.com/office/powerpoint/2010/main" val="4249087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55FC9-ADA8-EB45-1018-7DED87E040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F3BE97-5FC2-8D5D-6501-58030A2D47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FF8FEA-9877-3CAE-EB0E-B680C3AA9002}"/>
              </a:ext>
            </a:extLst>
          </p:cNvPr>
          <p:cNvSpPr>
            <a:spLocks noGrp="1"/>
          </p:cNvSpPr>
          <p:nvPr>
            <p:ph type="dt" sz="half" idx="10"/>
          </p:nvPr>
        </p:nvSpPr>
        <p:spPr/>
        <p:txBody>
          <a:bodyPr/>
          <a:lstStyle/>
          <a:p>
            <a:fld id="{1746DF50-F99F-425C-8FD9-257363C456AF}" type="datetime1">
              <a:rPr lang="en-US" smtClean="0"/>
              <a:t>10/13/2026</a:t>
            </a:fld>
            <a:endParaRPr lang="en-US"/>
          </a:p>
        </p:txBody>
      </p:sp>
      <p:sp>
        <p:nvSpPr>
          <p:cNvPr id="5" name="Footer Placeholder 4">
            <a:extLst>
              <a:ext uri="{FF2B5EF4-FFF2-40B4-BE49-F238E27FC236}">
                <a16:creationId xmlns:a16="http://schemas.microsoft.com/office/drawing/2014/main" id="{122FF56B-BA54-C547-8DFA-6F6E3A067A22}"/>
              </a:ext>
            </a:extLst>
          </p:cNvPr>
          <p:cNvSpPr>
            <a:spLocks noGrp="1"/>
          </p:cNvSpPr>
          <p:nvPr>
            <p:ph type="ftr" sz="quarter" idx="11"/>
          </p:nvPr>
        </p:nvSpPr>
        <p:spPr/>
        <p:txBody>
          <a:bodyPr/>
          <a:lstStyle/>
          <a:p>
            <a:r>
              <a:rPr lang="en-US"/>
              <a:t>Lafayette Square Institute</a:t>
            </a:r>
          </a:p>
        </p:txBody>
      </p:sp>
      <p:sp>
        <p:nvSpPr>
          <p:cNvPr id="6" name="Slide Number Placeholder 5">
            <a:extLst>
              <a:ext uri="{FF2B5EF4-FFF2-40B4-BE49-F238E27FC236}">
                <a16:creationId xmlns:a16="http://schemas.microsoft.com/office/drawing/2014/main" id="{DBDE552D-9B35-B87C-3B02-958974F0C96D}"/>
              </a:ext>
            </a:extLst>
          </p:cNvPr>
          <p:cNvSpPr>
            <a:spLocks noGrp="1"/>
          </p:cNvSpPr>
          <p:nvPr>
            <p:ph type="sldNum" sz="quarter" idx="12"/>
          </p:nvPr>
        </p:nvSpPr>
        <p:spPr>
          <a:xfrm>
            <a:off x="11952421" y="13081000"/>
            <a:ext cx="464872" cy="471924"/>
          </a:xfrm>
        </p:spPr>
        <p:txBody>
          <a:bodyPr/>
          <a:lstStyle/>
          <a:p>
            <a:fld id="{E8BE8A72-C64C-451C-8E5E-A4A8B0848276}" type="slidenum">
              <a:rPr lang="en-US" smtClean="0"/>
              <a:t>‹#›</a:t>
            </a:fld>
            <a:endParaRPr lang="en-US"/>
          </a:p>
        </p:txBody>
      </p:sp>
    </p:spTree>
    <p:extLst>
      <p:ext uri="{BB962C8B-B14F-4D97-AF65-F5344CB8AC3E}">
        <p14:creationId xmlns:p14="http://schemas.microsoft.com/office/powerpoint/2010/main" val="1794820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Text"/>
          <p:cNvSpPr txBox="1">
            <a:spLocks noGrp="1"/>
          </p:cNvSpPr>
          <p:nvPr>
            <p:ph type="title"/>
          </p:nvPr>
        </p:nvSpPr>
        <p:spPr>
          <a:xfrm>
            <a:off x="1219200" y="449643"/>
            <a:ext cx="21945600" cy="24852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rPr dirty="0"/>
              <a:t>Title Text</a:t>
            </a:r>
          </a:p>
        </p:txBody>
      </p:sp>
      <p:sp>
        <p:nvSpPr>
          <p:cNvPr id="4" name="Body Level One…"/>
          <p:cNvSpPr txBox="1">
            <a:spLocks noGrp="1"/>
          </p:cNvSpPr>
          <p:nvPr>
            <p:ph type="body" idx="1"/>
          </p:nvPr>
        </p:nvSpPr>
        <p:spPr>
          <a:xfrm>
            <a:off x="1219200" y="2934906"/>
            <a:ext cx="21945600" cy="95829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 name="Slide Number"/>
          <p:cNvSpPr txBox="1">
            <a:spLocks noGrp="1"/>
          </p:cNvSpPr>
          <p:nvPr>
            <p:ph type="sldNum" sz="quarter" idx="2"/>
          </p:nvPr>
        </p:nvSpPr>
        <p:spPr>
          <a:xfrm>
            <a:off x="11984755" y="13081000"/>
            <a:ext cx="400203" cy="469900"/>
          </a:xfrm>
          <a:prstGeom prst="rect">
            <a:avLst/>
          </a:prstGeom>
          <a:ln w="12700">
            <a:miter lim="400000"/>
          </a:ln>
        </p:spPr>
        <p:txBody>
          <a:bodyPr wrap="none" lIns="50800" tIns="50800" rIns="50800" bIns="50800">
            <a:spAutoFit/>
          </a:bodyPr>
          <a:lstStyle>
            <a:lvl1pPr algn="ctr" defTabSz="914400">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0" r:id="rId1"/>
    <p:sldLayoutId id="2147483654" r:id="rId2"/>
    <p:sldLayoutId id="2147483665" r:id="rId3"/>
    <p:sldLayoutId id="2147483650" r:id="rId4"/>
    <p:sldLayoutId id="2147483666" r:id="rId5"/>
    <p:sldLayoutId id="2147483659" r:id="rId6"/>
    <p:sldLayoutId id="2147483662" r:id="rId7"/>
    <p:sldLayoutId id="2147483663" r:id="rId8"/>
    <p:sldLayoutId id="2147483658" r:id="rId9"/>
    <p:sldLayoutId id="2147483664" r:id="rId10"/>
    <p:sldLayoutId id="2147483661" r:id="rId11"/>
    <p:sldLayoutId id="2147483667" r:id="rId12"/>
    <p:sldLayoutId id="2147483668" r:id="rId13"/>
    <p:sldLayoutId id="2147483669" r:id="rId14"/>
  </p:sldLayoutIdLst>
  <p:transition spd="med"/>
  <p:txStyles>
    <p:titleStyle>
      <a:lvl1pPr marL="0" marR="0" indent="0" algn="l" defTabSz="825500" rtl="0" latinLnBrk="0">
        <a:lnSpc>
          <a:spcPct val="100000"/>
        </a:lnSpc>
        <a:spcBef>
          <a:spcPts val="0"/>
        </a:spcBef>
        <a:spcAft>
          <a:spcPts val="0"/>
        </a:spcAft>
        <a:buClrTx/>
        <a:buSzTx/>
        <a:buFontTx/>
        <a:buNone/>
        <a:tabLst/>
        <a:defRPr sz="11200" b="0" i="0" u="none" strike="noStrike" cap="none" spc="0" baseline="0">
          <a:ln>
            <a:noFill/>
          </a:ln>
          <a:solidFill>
            <a:srgbClr val="6E4B90"/>
          </a:solidFill>
          <a:uFillTx/>
          <a:latin typeface="Arial" panose="020B0604020202020204" pitchFamily="34" charset="0"/>
          <a:ea typeface="Arial" panose="020B0604020202020204" pitchFamily="34" charset="0"/>
          <a:cs typeface="Arial" panose="020B0604020202020204" pitchFamily="34" charset="0"/>
          <a:sym typeface="Interstate ExLight"/>
        </a:defRPr>
      </a:lvl1pPr>
      <a:lvl2pPr marL="0" marR="0" indent="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2pPr>
      <a:lvl3pPr marL="0" marR="0" indent="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3pPr>
      <a:lvl4pPr marL="0" marR="0" indent="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4pPr>
      <a:lvl5pPr marL="0" marR="0" indent="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5pPr>
      <a:lvl6pPr marL="0" marR="0" indent="45720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6pPr>
      <a:lvl7pPr marL="0" marR="0" indent="91440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7pPr>
      <a:lvl8pPr marL="0" marR="0" indent="137160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8pPr>
      <a:lvl9pPr marL="0" marR="0" indent="1828800" algn="l" defTabSz="825500" rtl="0" latinLnBrk="0">
        <a:lnSpc>
          <a:spcPct val="100000"/>
        </a:lnSpc>
        <a:spcBef>
          <a:spcPts val="0"/>
        </a:spcBef>
        <a:spcAft>
          <a:spcPts val="0"/>
        </a:spcAft>
        <a:buClrTx/>
        <a:buSzTx/>
        <a:buFontTx/>
        <a:buNone/>
        <a:tabLst/>
        <a:defRPr sz="11200" b="0" i="0" u="none" strike="noStrike" cap="none" spc="0" baseline="0">
          <a:ln>
            <a:noFill/>
          </a:ln>
          <a:solidFill>
            <a:srgbClr val="C20430"/>
          </a:solidFill>
          <a:uFillTx/>
          <a:latin typeface="Interstate ExLight"/>
          <a:ea typeface="Interstate ExLight"/>
          <a:cs typeface="Interstate ExLight"/>
          <a:sym typeface="Interstate ExLight"/>
        </a:defRPr>
      </a:lvl9pPr>
    </p:titleStyle>
    <p:bodyStyle>
      <a:lvl1pPr marL="635000" marR="0" indent="-635000"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Arial" panose="020B0604020202020204" pitchFamily="34" charset="0"/>
          <a:ea typeface="Arial" panose="020B0604020202020204" pitchFamily="34" charset="0"/>
          <a:cs typeface="Arial" panose="020B0604020202020204" pitchFamily="34" charset="0"/>
          <a:sym typeface="Interstate ExLight"/>
        </a:defRPr>
      </a:lvl1pPr>
      <a:lvl2pPr marL="24694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Arial" panose="020B0604020202020204" pitchFamily="34" charset="0"/>
          <a:ea typeface="Arial" panose="020B0604020202020204" pitchFamily="34" charset="0"/>
          <a:cs typeface="Arial" panose="020B0604020202020204" pitchFamily="34" charset="0"/>
          <a:sym typeface="Interstate ExLight"/>
        </a:defRPr>
      </a:lvl2pPr>
      <a:lvl3pPr marL="31044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Arial" panose="020B0604020202020204" pitchFamily="34" charset="0"/>
          <a:ea typeface="Arial" panose="020B0604020202020204" pitchFamily="34" charset="0"/>
          <a:cs typeface="Arial" panose="020B0604020202020204" pitchFamily="34" charset="0"/>
          <a:sym typeface="Interstate ExLight"/>
        </a:defRPr>
      </a:lvl3pPr>
      <a:lvl4pPr marL="37394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Arial" panose="020B0604020202020204" pitchFamily="34" charset="0"/>
          <a:ea typeface="Arial" panose="020B0604020202020204" pitchFamily="34" charset="0"/>
          <a:cs typeface="Arial" panose="020B0604020202020204" pitchFamily="34" charset="0"/>
          <a:sym typeface="Interstate ExLight"/>
        </a:defRPr>
      </a:lvl4pPr>
      <a:lvl5pPr marL="43744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Arial" panose="020B0604020202020204" pitchFamily="34" charset="0"/>
          <a:ea typeface="Arial" panose="020B0604020202020204" pitchFamily="34" charset="0"/>
          <a:cs typeface="Arial" panose="020B0604020202020204" pitchFamily="34" charset="0"/>
          <a:sym typeface="Interstate ExLight"/>
        </a:defRPr>
      </a:lvl5pPr>
      <a:lvl6pPr marL="48316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Interstate ExLight"/>
          <a:ea typeface="Interstate ExLight"/>
          <a:cs typeface="Interstate ExLight"/>
          <a:sym typeface="Interstate ExLight"/>
        </a:defRPr>
      </a:lvl6pPr>
      <a:lvl7pPr marL="52888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Interstate ExLight"/>
          <a:ea typeface="Interstate ExLight"/>
          <a:cs typeface="Interstate ExLight"/>
          <a:sym typeface="Interstate ExLight"/>
        </a:defRPr>
      </a:lvl7pPr>
      <a:lvl8pPr marL="57460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Interstate ExLight"/>
          <a:ea typeface="Interstate ExLight"/>
          <a:cs typeface="Interstate ExLight"/>
          <a:sym typeface="Interstate ExLight"/>
        </a:defRPr>
      </a:lvl8pPr>
      <a:lvl9pPr marL="6203244" marR="0" indent="-1834444" algn="l" defTabSz="825500" rtl="0" latinLnBrk="0">
        <a:lnSpc>
          <a:spcPct val="120000"/>
        </a:lnSpc>
        <a:spcBef>
          <a:spcPts val="5900"/>
        </a:spcBef>
        <a:spcAft>
          <a:spcPts val="0"/>
        </a:spcAft>
        <a:buClrTx/>
        <a:buSzPct val="75000"/>
        <a:buFontTx/>
        <a:buChar char=""/>
        <a:tabLst/>
        <a:defRPr sz="5200" b="0" i="0" u="none" strike="noStrike" cap="none" spc="0" baseline="0">
          <a:ln>
            <a:noFill/>
          </a:ln>
          <a:solidFill>
            <a:srgbClr val="63656A"/>
          </a:solidFill>
          <a:uFillTx/>
          <a:latin typeface="Interstate ExLight"/>
          <a:ea typeface="Interstate ExLight"/>
          <a:cs typeface="Interstate ExLight"/>
          <a:sym typeface="Interstate ExLight"/>
        </a:defRPr>
      </a:lvl9pPr>
    </p:bodyStyle>
    <p:otherStyle>
      <a:lvl1pPr marL="0" marR="0" indent="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1pPr>
      <a:lvl2pPr marL="0" marR="0" indent="22860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2pPr>
      <a:lvl3pPr marL="0" marR="0" indent="45720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3pPr>
      <a:lvl4pPr marL="0" marR="0" indent="68580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4pPr>
      <a:lvl5pPr marL="0" marR="0" indent="91440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5pPr>
      <a:lvl6pPr marL="0" marR="0" indent="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6pPr>
      <a:lvl7pPr marL="0" marR="0" indent="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7pPr>
      <a:lvl8pPr marL="0" marR="0" indent="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8pPr>
      <a:lvl9pPr marL="0" marR="0" indent="0" algn="ctr" defTabSz="9144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Interstate Ex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hyperlink" Target="https://dailyyonder.com/main-street-america-national-trust-for-historic-preservation-to-focus-on-rural-economic-vitality/2023/04/25/" TargetMode="External"/><Relationship Id="rId4" Type="http://schemas.microsoft.com/office/2007/relationships/hdphoto" Target="../media/hdphoto5.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Body"/>
          <p:cNvSpPr txBox="1">
            <a:spLocks noGrp="1"/>
          </p:cNvSpPr>
          <p:nvPr>
            <p:ph type="body" sz="quarter" idx="4294967295"/>
          </p:nvPr>
        </p:nvSpPr>
        <p:spPr>
          <a:xfrm>
            <a:off x="1778000" y="18326100"/>
            <a:ext cx="20828000" cy="1587500"/>
          </a:xfrm>
          <a:prstGeom prst="rect">
            <a:avLst/>
          </a:prstGeom>
        </p:spPr>
        <p:txBody>
          <a:bodyPr anchor="t">
            <a:normAutofit/>
          </a:bodyPr>
          <a:lstStyle/>
          <a:p>
            <a:pPr marL="0" indent="0">
              <a:spcBef>
                <a:spcPts val="0"/>
              </a:spcBef>
              <a:buSzTx/>
              <a:buNone/>
              <a:defRPr sz="4400">
                <a:solidFill>
                  <a:srgbClr val="FFFFFF"/>
                </a:solidFill>
              </a:defRPr>
            </a:pPr>
            <a:endParaRPr/>
          </a:p>
        </p:txBody>
      </p:sp>
      <p:sp>
        <p:nvSpPr>
          <p:cNvPr id="90" name="This Is A Cover Slide"/>
          <p:cNvSpPr txBox="1"/>
          <p:nvPr/>
        </p:nvSpPr>
        <p:spPr>
          <a:xfrm>
            <a:off x="948265" y="7449066"/>
            <a:ext cx="14071601"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defTabSz="914400">
              <a:defRPr sz="11200">
                <a:solidFill>
                  <a:srgbClr val="C20430"/>
                </a:solidFill>
              </a:defRPr>
            </a:lvl1pPr>
          </a:lstStyle>
          <a:p>
            <a:r>
              <a:rPr lang="en-US" sz="7200" dirty="0">
                <a:solidFill>
                  <a:srgbClr val="FFFFFF"/>
                </a:solidFill>
                <a:latin typeface="Arial" panose="020B0604020202020204" pitchFamily="34" charset="0"/>
                <a:cs typeface="Arial" panose="020B0604020202020204" pitchFamily="34" charset="0"/>
              </a:rPr>
              <a:t>Preserving Kentucky's Businesses, Jobs, &amp; Communities Through Employee Ownership</a:t>
            </a:r>
            <a:endParaRPr sz="7200" dirty="0">
              <a:solidFill>
                <a:srgbClr val="FFFFFF"/>
              </a:solidFill>
              <a:latin typeface="Arial" panose="020B0604020202020204" pitchFamily="34" charset="0"/>
              <a:cs typeface="Arial" panose="020B0604020202020204" pitchFamily="34" charset="0"/>
            </a:endParaRPr>
          </a:p>
        </p:txBody>
      </p:sp>
      <p:sp>
        <p:nvSpPr>
          <p:cNvPr id="3" name="This Is A Cover Slide">
            <a:extLst>
              <a:ext uri="{FF2B5EF4-FFF2-40B4-BE49-F238E27FC236}">
                <a16:creationId xmlns:a16="http://schemas.microsoft.com/office/drawing/2014/main" id="{84CC933D-A236-AD0E-2ADF-88B9B7813E52}"/>
              </a:ext>
            </a:extLst>
          </p:cNvPr>
          <p:cNvSpPr txBox="1"/>
          <p:nvPr/>
        </p:nvSpPr>
        <p:spPr>
          <a:xfrm>
            <a:off x="948265" y="11408334"/>
            <a:ext cx="18034002"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914400">
              <a:defRPr sz="11200">
                <a:solidFill>
                  <a:srgbClr val="C20430"/>
                </a:solidFill>
              </a:defRPr>
            </a:lvl1pPr>
          </a:lstStyle>
          <a:p>
            <a:r>
              <a:rPr lang="en-US" sz="4000" dirty="0">
                <a:solidFill>
                  <a:srgbClr val="6E4B90"/>
                </a:solidFill>
                <a:latin typeface="Arial" panose="020B0604020202020204" pitchFamily="34" charset="0"/>
                <a:cs typeface="Arial" panose="020B0604020202020204" pitchFamily="34" charset="0"/>
              </a:rPr>
              <a:t>Interim Joint Committee on Economic Development &amp; Workforce Investment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is Is A Cover Slide">
            <a:extLst>
              <a:ext uri="{FF2B5EF4-FFF2-40B4-BE49-F238E27FC236}">
                <a16:creationId xmlns:a16="http://schemas.microsoft.com/office/drawing/2014/main" id="{FB195D13-5ED0-0A4D-7606-A13329AF67A5}"/>
              </a:ext>
            </a:extLst>
          </p:cNvPr>
          <p:cNvSpPr txBox="1"/>
          <p:nvPr/>
        </p:nvSpPr>
        <p:spPr>
          <a:xfrm>
            <a:off x="1071653" y="2918468"/>
            <a:ext cx="16817975" cy="61965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914400">
              <a:defRPr sz="11200">
                <a:solidFill>
                  <a:srgbClr val="C20430"/>
                </a:solidFill>
              </a:defRPr>
            </a:lvl1pPr>
          </a:lstStyle>
          <a:p>
            <a:r>
              <a:rPr lang="en-US" sz="9600" b="1" dirty="0">
                <a:solidFill>
                  <a:srgbClr val="6E4B90"/>
                </a:solidFill>
                <a:latin typeface="Arial" panose="020B0604020202020204" pitchFamily="34" charset="0"/>
                <a:ea typeface="Helvetica Neue" panose="02000503000000020004" pitchFamily="2" charset="0"/>
                <a:cs typeface="Arial" panose="020B0604020202020204" pitchFamily="34" charset="0"/>
              </a:rPr>
              <a:t>TAMI WILSON</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rPr>
              <a:t>Vice President, Business Advocacy &amp; Government Relations</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b="1" dirty="0">
                <a:solidFill>
                  <a:srgbClr val="041E41"/>
                </a:solidFill>
                <a:latin typeface="Arial" panose="020B0604020202020204" pitchFamily="34" charset="0"/>
                <a:ea typeface="Helvetica Neue" panose="02000503000000020004" pitchFamily="2" charset="0"/>
                <a:cs typeface="Arial" panose="020B0604020202020204" pitchFamily="34" charset="0"/>
              </a:rPr>
              <a:t>Northern Kentucky Chamber of Commerce</a:t>
            </a:r>
          </a:p>
        </p:txBody>
      </p:sp>
    </p:spTree>
    <p:extLst>
      <p:ext uri="{BB962C8B-B14F-4D97-AF65-F5344CB8AC3E}">
        <p14:creationId xmlns:p14="http://schemas.microsoft.com/office/powerpoint/2010/main" val="252408388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7E5D6-236E-8B5B-EED7-D2B518BB05F5}"/>
            </a:ext>
          </a:extLst>
        </p:cNvPr>
        <p:cNvGrpSpPr/>
        <p:nvPr/>
      </p:nvGrpSpPr>
      <p:grpSpPr>
        <a:xfrm>
          <a:off x="0" y="0"/>
          <a:ext cx="0" cy="0"/>
          <a:chOff x="0" y="0"/>
          <a:chExt cx="0" cy="0"/>
        </a:xfrm>
      </p:grpSpPr>
      <p:sp>
        <p:nvSpPr>
          <p:cNvPr id="3" name="This Is A Cover Slide">
            <a:extLst>
              <a:ext uri="{FF2B5EF4-FFF2-40B4-BE49-F238E27FC236}">
                <a16:creationId xmlns:a16="http://schemas.microsoft.com/office/drawing/2014/main" id="{5DF18D89-BC20-A9A5-DE82-8517E98EDF32}"/>
              </a:ext>
            </a:extLst>
          </p:cNvPr>
          <p:cNvSpPr txBox="1"/>
          <p:nvPr/>
        </p:nvSpPr>
        <p:spPr>
          <a:xfrm>
            <a:off x="1071653" y="3380133"/>
            <a:ext cx="16817975" cy="5273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11200">
                <a:solidFill>
                  <a:srgbClr val="C20430"/>
                </a:solidFill>
              </a:defRPr>
            </a:lvl1pPr>
          </a:lstStyle>
          <a:p>
            <a:r>
              <a:rPr lang="en-US" sz="9600" b="1" dirty="0">
                <a:solidFill>
                  <a:srgbClr val="6E4B90"/>
                </a:solidFill>
                <a:latin typeface="Arial" panose="020B0604020202020204" pitchFamily="34" charset="0"/>
                <a:ea typeface="Helvetica Neue" panose="02000503000000020004" pitchFamily="2" charset="0"/>
                <a:cs typeface="Arial" panose="020B0604020202020204" pitchFamily="34" charset="0"/>
              </a:rPr>
              <a:t>REP. STEPHANIE DIETZ</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rPr>
              <a:t>District 65</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b="1" dirty="0">
                <a:solidFill>
                  <a:srgbClr val="041E41"/>
                </a:solidFill>
                <a:latin typeface="Arial" panose="020B0604020202020204" pitchFamily="34" charset="0"/>
                <a:ea typeface="Helvetica Neue" panose="02000503000000020004" pitchFamily="2" charset="0"/>
                <a:cs typeface="Arial" panose="020B0604020202020204" pitchFamily="34" charset="0"/>
              </a:rPr>
              <a:t>Kentucky House of Representatives</a:t>
            </a:r>
          </a:p>
        </p:txBody>
      </p:sp>
    </p:spTree>
    <p:extLst>
      <p:ext uri="{BB962C8B-B14F-4D97-AF65-F5344CB8AC3E}">
        <p14:creationId xmlns:p14="http://schemas.microsoft.com/office/powerpoint/2010/main" val="385411146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1BA9-74D8-9423-37FC-54B3B12C1A5D}"/>
            </a:ext>
          </a:extLst>
        </p:cNvPr>
        <p:cNvGrpSpPr/>
        <p:nvPr/>
      </p:nvGrpSpPr>
      <p:grpSpPr>
        <a:xfrm>
          <a:off x="0" y="0"/>
          <a:ext cx="0" cy="0"/>
          <a:chOff x="0" y="0"/>
          <a:chExt cx="0" cy="0"/>
        </a:xfrm>
      </p:grpSpPr>
      <p:pic>
        <p:nvPicPr>
          <p:cNvPr id="38" name="Picture 37" descr="A street with tents and a flag&#10;&#10;AI-generated content may be incorrect.">
            <a:extLst>
              <a:ext uri="{FF2B5EF4-FFF2-40B4-BE49-F238E27FC236}">
                <a16:creationId xmlns:a16="http://schemas.microsoft.com/office/drawing/2014/main" id="{9093AEAF-75F1-F252-02B7-3EFB11BAD200}"/>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80302" t="18963" b="4089"/>
          <a:stretch>
            <a:fillRect/>
          </a:stretch>
        </p:blipFill>
        <p:spPr>
          <a:xfrm>
            <a:off x="18973795" y="-290038"/>
            <a:ext cx="5410206" cy="14092576"/>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164DC8F7-4020-2C9B-F0E9-C2ACD088CE8C}"/>
              </a:ext>
            </a:extLst>
          </p:cNvPr>
          <p:cNvPicPr>
            <a:picLocks noChangeAspect="1"/>
          </p:cNvPicPr>
          <p:nvPr/>
        </p:nvPicPr>
        <p:blipFill>
          <a:blip r:embed="rId6">
            <a:extLst>
              <a:ext uri="{28A0092B-C50C-407E-A947-70E740481C1C}">
                <a14:useLocalDpi xmlns:a14="http://schemas.microsoft.com/office/drawing/2010/main" val="0"/>
              </a:ext>
            </a:extLst>
          </a:blip>
          <a:srcRect l="82292" t="4839" r="12512" b="27573"/>
          <a:stretch>
            <a:fillRect/>
          </a:stretch>
        </p:blipFill>
        <p:spPr>
          <a:xfrm rot="5400000">
            <a:off x="8137045" y="2749718"/>
            <a:ext cx="2753538" cy="19352104"/>
          </a:xfrm>
          <a:prstGeom prst="rect">
            <a:avLst/>
          </a:prstGeom>
        </p:spPr>
      </p:pic>
      <p:pic>
        <p:nvPicPr>
          <p:cNvPr id="6" name="Picture 5" descr="A hexagon on a black and white background&#10;&#10;AI-generated content may be incorrect.">
            <a:extLst>
              <a:ext uri="{FF2B5EF4-FFF2-40B4-BE49-F238E27FC236}">
                <a16:creationId xmlns:a16="http://schemas.microsoft.com/office/drawing/2014/main" id="{16C65CDF-527C-9705-6C8F-EAE3CD015D7B}"/>
              </a:ext>
            </a:extLst>
          </p:cNvPr>
          <p:cNvPicPr>
            <a:picLocks noChangeAspect="1"/>
          </p:cNvPicPr>
          <p:nvPr/>
        </p:nvPicPr>
        <p:blipFill>
          <a:blip r:embed="rId6">
            <a:extLst>
              <a:ext uri="{28A0092B-C50C-407E-A947-70E740481C1C}">
                <a14:useLocalDpi xmlns:a14="http://schemas.microsoft.com/office/drawing/2010/main" val="0"/>
              </a:ext>
            </a:extLst>
          </a:blip>
          <a:srcRect t="23293" r="82292" b="52"/>
          <a:stretch>
            <a:fillRect/>
          </a:stretch>
        </p:blipFill>
        <p:spPr>
          <a:xfrm>
            <a:off x="-162234" y="-312924"/>
            <a:ext cx="19352108" cy="11361924"/>
          </a:xfrm>
          <a:prstGeom prst="rect">
            <a:avLst/>
          </a:prstGeom>
        </p:spPr>
      </p:pic>
      <p:sp>
        <p:nvSpPr>
          <p:cNvPr id="2" name="Title 1">
            <a:extLst>
              <a:ext uri="{FF2B5EF4-FFF2-40B4-BE49-F238E27FC236}">
                <a16:creationId xmlns:a16="http://schemas.microsoft.com/office/drawing/2014/main" id="{D8CC4DCC-47BC-7203-F567-AE0CDD19361D}"/>
              </a:ext>
            </a:extLst>
          </p:cNvPr>
          <p:cNvSpPr>
            <a:spLocks noGrp="1"/>
          </p:cNvSpPr>
          <p:nvPr>
            <p:ph type="ctrTitle"/>
          </p:nvPr>
        </p:nvSpPr>
        <p:spPr>
          <a:xfrm>
            <a:off x="438912" y="3749038"/>
            <a:ext cx="18105120" cy="4480560"/>
          </a:xfrm>
        </p:spPr>
        <p:txBody>
          <a:bodyPr anchor="t">
            <a:noAutofit/>
          </a:bodyPr>
          <a:lstStyle/>
          <a:p>
            <a:pPr algn="l">
              <a:lnSpc>
                <a:spcPct val="100000"/>
              </a:lnSpc>
            </a:pPr>
            <a:r>
              <a:rPr lang="en-US" sz="8000" b="1" spc="-300" dirty="0">
                <a:solidFill>
                  <a:srgbClr val="00C4C7"/>
                </a:solidFill>
                <a:latin typeface="Funnel Sans" pitchFamily="2" charset="0"/>
                <a:cs typeface="Times New Roman" panose="02020603050405020304" pitchFamily="18" charset="0"/>
              </a:rPr>
              <a:t>Preserving Kentucky’s Businesses,</a:t>
            </a:r>
            <a:br>
              <a:rPr lang="en-US" sz="8000" b="1" spc="-300" dirty="0">
                <a:solidFill>
                  <a:schemeClr val="bg1"/>
                </a:solidFill>
                <a:latin typeface="Funnel Sans" pitchFamily="2" charset="0"/>
                <a:cs typeface="Times New Roman" panose="02020603050405020304" pitchFamily="18" charset="0"/>
              </a:rPr>
            </a:br>
            <a:r>
              <a:rPr lang="en-US" sz="8000" b="1" spc="-300" dirty="0">
                <a:solidFill>
                  <a:srgbClr val="00C4C7"/>
                </a:solidFill>
                <a:latin typeface="Funnel Sans" pitchFamily="2" charset="0"/>
                <a:cs typeface="Times New Roman" panose="02020603050405020304" pitchFamily="18" charset="0"/>
              </a:rPr>
              <a:t>Jobs, and Communities</a:t>
            </a:r>
            <a:br>
              <a:rPr lang="en-US" sz="8000" b="1" spc="-300" dirty="0">
                <a:solidFill>
                  <a:schemeClr val="bg1"/>
                </a:solidFill>
                <a:latin typeface="Funnel Sans" pitchFamily="2" charset="0"/>
                <a:cs typeface="Times New Roman" panose="02020603050405020304" pitchFamily="18" charset="0"/>
              </a:rPr>
            </a:br>
            <a:r>
              <a:rPr lang="en-US" sz="8000" b="1" spc="-300" dirty="0">
                <a:solidFill>
                  <a:srgbClr val="FFFFFF"/>
                </a:solidFill>
                <a:latin typeface="Funnel Sans" pitchFamily="2" charset="0"/>
                <a:cs typeface="Times New Roman" panose="02020603050405020304" pitchFamily="18" charset="0"/>
              </a:rPr>
              <a:t>through Employee Ownership</a:t>
            </a:r>
          </a:p>
        </p:txBody>
      </p:sp>
      <p:sp>
        <p:nvSpPr>
          <p:cNvPr id="3" name="Subtitle 2">
            <a:extLst>
              <a:ext uri="{FF2B5EF4-FFF2-40B4-BE49-F238E27FC236}">
                <a16:creationId xmlns:a16="http://schemas.microsoft.com/office/drawing/2014/main" id="{596A0CD2-A2C7-04CB-AAA1-E160CA1CD50C}"/>
              </a:ext>
            </a:extLst>
          </p:cNvPr>
          <p:cNvSpPr>
            <a:spLocks noGrp="1"/>
          </p:cNvSpPr>
          <p:nvPr>
            <p:ph type="subTitle" idx="1"/>
          </p:nvPr>
        </p:nvSpPr>
        <p:spPr>
          <a:xfrm>
            <a:off x="228522" y="11365137"/>
            <a:ext cx="8384200" cy="1005342"/>
          </a:xfrm>
        </p:spPr>
        <p:txBody>
          <a:bodyPr anchor="t">
            <a:normAutofit/>
          </a:bodyPr>
          <a:lstStyle/>
          <a:p>
            <a:pPr algn="l">
              <a:spcBef>
                <a:spcPts val="0"/>
              </a:spcBef>
            </a:pPr>
            <a:r>
              <a:rPr lang="en-US" sz="5200" b="1">
                <a:solidFill>
                  <a:srgbClr val="00C4C7"/>
                </a:solidFill>
                <a:latin typeface="Funnel Sans" pitchFamily="2" charset="0"/>
              </a:rPr>
              <a:t>OCTOBER 15, 2026</a:t>
            </a:r>
          </a:p>
        </p:txBody>
      </p:sp>
      <p:pic>
        <p:nvPicPr>
          <p:cNvPr id="27" name="Picture 26" descr="A blue and black logo&#10;&#10;AI-generated content may be incorrect.">
            <a:extLst>
              <a:ext uri="{FF2B5EF4-FFF2-40B4-BE49-F238E27FC236}">
                <a16:creationId xmlns:a16="http://schemas.microsoft.com/office/drawing/2014/main" id="{7A80EC14-B44F-3D34-E36E-1FEE4F6C45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23531" y="11365137"/>
            <a:ext cx="2383390" cy="936686"/>
          </a:xfrm>
          <a:prstGeom prst="rect">
            <a:avLst/>
          </a:prstGeom>
        </p:spPr>
      </p:pic>
      <p:sp>
        <p:nvSpPr>
          <p:cNvPr id="39" name="TextBox 38"/>
          <p:cNvSpPr txBox="1"/>
          <p:nvPr/>
        </p:nvSpPr>
        <p:spPr>
          <a:xfrm>
            <a:off x="548640" y="8449056"/>
            <a:ext cx="17556480" cy="553998"/>
          </a:xfrm>
          <a:prstGeom prst="rect">
            <a:avLst/>
          </a:prstGeom>
          <a:noFill/>
        </p:spPr>
        <p:txBody>
          <a:bodyPr wrap="square" lIns="0" tIns="0" rIns="0" bIns="0" anchor="t">
            <a:spAutoFit/>
          </a:bodyPr>
          <a:lstStyle/>
          <a:p>
            <a:pPr algn="l"/>
            <a:r>
              <a:rPr sz="3600" dirty="0">
                <a:solidFill>
                  <a:srgbClr val="FFFFFF"/>
                </a:solidFill>
                <a:latin typeface="Funnel Sans"/>
              </a:rPr>
              <a:t>Interim Joint Committee on Economic Development and Workforce Investment</a:t>
            </a:r>
          </a:p>
        </p:txBody>
      </p:sp>
      <p:pic>
        <p:nvPicPr>
          <p:cNvPr id="90" name="NKY Chamber Logo" descr="Northern Kentucky Chamber of Commerce logo"/>
          <p:cNvPicPr>
            <a:picLocks noChangeAspect="1"/>
          </p:cNvPicPr>
          <p:nvPr/>
        </p:nvPicPr>
        <p:blipFill>
          <a:blip r:embed="rId8"/>
          <a:stretch>
            <a:fillRect/>
          </a:stretch>
        </p:blipFill>
        <p:spPr>
          <a:xfrm>
            <a:off x="11264120" y="11433478"/>
            <a:ext cx="2323200" cy="800000"/>
          </a:xfrm>
          <a:prstGeom prst="rect">
            <a:avLst/>
          </a:prstGeom>
        </p:spPr>
      </p:pic>
    </p:spTree>
    <p:extLst>
      <p:ext uri="{BB962C8B-B14F-4D97-AF65-F5344CB8AC3E}">
        <p14:creationId xmlns:p14="http://schemas.microsoft.com/office/powerpoint/2010/main" val="367344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46238-47C0-91AA-5369-AD328BB6EB92}"/>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D567F69C-5EDB-6422-7F2A-93FBFE0A3F6C}"/>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59004F32-292C-CA31-44BE-E5D8226C8DA2}"/>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21376B97-8481-AB3A-AAC1-2EF53A961BFF}"/>
              </a:ext>
            </a:extLst>
          </p:cNvPr>
          <p:cNvSpPr>
            <a:spLocks noGrp="1"/>
          </p:cNvSpPr>
          <p:nvPr>
            <p:ph type="title"/>
          </p:nvPr>
        </p:nvSpPr>
        <p:spPr/>
        <p:txBody>
          <a:bodyPr>
            <a:normAutofit/>
          </a:bodyPr>
          <a:lstStyle/>
          <a:p>
            <a:r>
              <a:rPr lang="en-US" sz="7200" b="1" dirty="0">
                <a:solidFill>
                  <a:srgbClr val="99C8C7"/>
                </a:solidFill>
                <a:latin typeface="Funnel Sans"/>
              </a:rPr>
              <a:t>THE PROBLEM </a:t>
            </a:r>
            <a:br>
              <a:rPr lang="en-US" sz="7200" b="1" dirty="0">
                <a:latin typeface="Funnel Sans" pitchFamily="2" charset="0"/>
              </a:rPr>
            </a:br>
            <a:r>
              <a:rPr lang="en-US" sz="4000" i="1" dirty="0">
                <a:latin typeface="Funnel Sans"/>
              </a:rPr>
              <a:t> </a:t>
            </a:r>
            <a:r>
              <a:rPr lang="en-US" sz="4000" i="1" dirty="0">
                <a:solidFill>
                  <a:schemeClr val="bg1"/>
                </a:solidFill>
                <a:latin typeface="Funnel Sans"/>
              </a:rPr>
              <a:t>Small businesses face a succession challenge; employee ownership is a solution</a:t>
            </a:r>
          </a:p>
        </p:txBody>
      </p:sp>
      <p:sp>
        <p:nvSpPr>
          <p:cNvPr id="50" name="Footer Placeholder 49">
            <a:extLst>
              <a:ext uri="{FF2B5EF4-FFF2-40B4-BE49-F238E27FC236}">
                <a16:creationId xmlns:a16="http://schemas.microsoft.com/office/drawing/2014/main" id="{508FC6C3-A684-EBDB-5DD1-E7B3DCB09D4A}"/>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10815061-7369-7C48-5C9D-7F206BC5CC7E}"/>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5</a:t>
            </a:fld>
            <a:endParaRPr lang="en-US">
              <a:solidFill>
                <a:srgbClr val="E8E9E5"/>
              </a:solidFill>
            </a:endParaRPr>
          </a:p>
        </p:txBody>
      </p:sp>
      <p:sp>
        <p:nvSpPr>
          <p:cNvPr id="6" name="TextBox 5">
            <a:extLst>
              <a:ext uri="{FF2B5EF4-FFF2-40B4-BE49-F238E27FC236}">
                <a16:creationId xmlns:a16="http://schemas.microsoft.com/office/drawing/2014/main" id="{8F1BDAF3-3D3D-8B6C-0E60-B76726D03A29}"/>
              </a:ext>
            </a:extLst>
          </p:cNvPr>
          <p:cNvSpPr txBox="1"/>
          <p:nvPr/>
        </p:nvSpPr>
        <p:spPr>
          <a:xfrm>
            <a:off x="2055561" y="8686800"/>
            <a:ext cx="20815194" cy="2693686"/>
          </a:xfrm>
          <a:prstGeom prst="rect">
            <a:avLst/>
          </a:prstGeom>
          <a:noFill/>
        </p:spPr>
        <p:txBody>
          <a:bodyPr wrap="square" lIns="182880" tIns="91440" rIns="182880" bIns="91440" anchor="t">
            <a:spAutoFit/>
          </a:bodyPr>
          <a:lstStyle/>
          <a:p>
            <a:pPr marL="571500" indent="-571500">
              <a:lnSpc>
                <a:spcPct val="130000"/>
              </a:lnSpc>
              <a:buFont typeface="Arial" panose="020B0604020202020204" pitchFamily="34" charset="0"/>
              <a:buChar char="•"/>
            </a:pPr>
            <a:r>
              <a:rPr lang="en-US" sz="3200" dirty="0">
                <a:latin typeface="Funnel Sans" pitchFamily="2" charset="0"/>
                <a:ea typeface="Times New Roman" panose="02020603050405020304" pitchFamily="18" charset="0"/>
                <a:cs typeface="Helvetica" panose="020B0604020202020204" pitchFamily="34" charset="0"/>
              </a:rPr>
              <a:t>In Kentucky, 51 percent of businesses, and 2,254 manufacturers, have an owner aged 55 or older. When these owners sell, the likeliest buyers are strategic and financial buyers, often from outside the state.</a:t>
            </a:r>
          </a:p>
          <a:p>
            <a:pPr marL="571500" indent="-571500">
              <a:lnSpc>
                <a:spcPct val="130000"/>
              </a:lnSpc>
              <a:buFont typeface="Arial" panose="020B0604020202020204" pitchFamily="34" charset="0"/>
              <a:buChar char="•"/>
            </a:pPr>
            <a:r>
              <a:rPr lang="en-US" sz="3200" dirty="0">
                <a:latin typeface="Funnel Sans" pitchFamily="2" charset="0"/>
                <a:ea typeface="Times New Roman" panose="02020603050405020304" pitchFamily="18" charset="0"/>
                <a:cs typeface="Helvetica" panose="020B0604020202020204" pitchFamily="34" charset="0"/>
              </a:rPr>
              <a:t>Employee ownership keeps the business in Kentucky. Employee owners aged 28 to 34 earn 33 percent higher median wages, and employee owners were laid off at 1.3 percent, against 9.5 percent of other workers.</a:t>
            </a:r>
          </a:p>
        </p:txBody>
      </p:sp>
      <p:grpSp>
        <p:nvGrpSpPr>
          <p:cNvPr id="65" name="Group 64">
            <a:extLst>
              <a:ext uri="{FF2B5EF4-FFF2-40B4-BE49-F238E27FC236}">
                <a16:creationId xmlns:a16="http://schemas.microsoft.com/office/drawing/2014/main" id="{B2D21080-EE81-6B4A-384B-D5E146F5D946}"/>
              </a:ext>
            </a:extLst>
          </p:cNvPr>
          <p:cNvGrpSpPr/>
          <p:nvPr/>
        </p:nvGrpSpPr>
        <p:grpSpPr>
          <a:xfrm>
            <a:off x="2383347" y="4280862"/>
            <a:ext cx="3783022" cy="1107996"/>
            <a:chOff x="1191673" y="2140431"/>
            <a:chExt cx="1891511" cy="553998"/>
          </a:xfrm>
        </p:grpSpPr>
        <p:sp>
          <p:nvSpPr>
            <p:cNvPr id="38" name="Rectangle 37">
              <a:extLst>
                <a:ext uri="{FF2B5EF4-FFF2-40B4-BE49-F238E27FC236}">
                  <a16:creationId xmlns:a16="http://schemas.microsoft.com/office/drawing/2014/main" id="{54E3EEF0-2C60-3E6B-F704-24090DAC467C}"/>
                </a:ext>
              </a:extLst>
            </p:cNvPr>
            <p:cNvSpPr/>
            <p:nvPr/>
          </p:nvSpPr>
          <p:spPr>
            <a:xfrm>
              <a:off x="1216038" y="2140431"/>
              <a:ext cx="1867146" cy="553998"/>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21" name="Rectangle 20">
              <a:extLst>
                <a:ext uri="{FF2B5EF4-FFF2-40B4-BE49-F238E27FC236}">
                  <a16:creationId xmlns:a16="http://schemas.microsoft.com/office/drawing/2014/main" id="{AC209388-ACFE-1234-0EAE-980E8065703C}"/>
                </a:ext>
              </a:extLst>
            </p:cNvPr>
            <p:cNvSpPr/>
            <p:nvPr/>
          </p:nvSpPr>
          <p:spPr>
            <a:xfrm>
              <a:off x="1191673" y="2198960"/>
              <a:ext cx="1867146" cy="400110"/>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CONCENTRATED </a:t>
              </a:r>
              <a:endParaRPr lang="en-US" sz="2000">
                <a:latin typeface="Funnel Sans" pitchFamily="2" charset="0"/>
                <a:cs typeface="Helvetica" panose="020B0604020202020204" pitchFamily="34" charset="0"/>
              </a:endParaRPr>
            </a:p>
            <a:p>
              <a:pPr algn="ctr"/>
              <a:r>
                <a:rPr lang="en-US" sz="2000" b="1">
                  <a:solidFill>
                    <a:srgbClr val="0F202B"/>
                  </a:solidFill>
                  <a:latin typeface="Funnel Sans" pitchFamily="2" charset="0"/>
                  <a:cs typeface="Helvetica" panose="020B0604020202020204" pitchFamily="34" charset="0"/>
                </a:rPr>
                <a:t>ASSET OWNERSHIP</a:t>
              </a:r>
              <a:endParaRPr lang="en-US" sz="2000">
                <a:latin typeface="Funnel Sans" pitchFamily="2" charset="0"/>
                <a:cs typeface="Helvetica" panose="020B0604020202020204" pitchFamily="34" charset="0"/>
              </a:endParaRPr>
            </a:p>
          </p:txBody>
        </p:sp>
      </p:grpSp>
      <p:grpSp>
        <p:nvGrpSpPr>
          <p:cNvPr id="66" name="Group 65">
            <a:extLst>
              <a:ext uri="{FF2B5EF4-FFF2-40B4-BE49-F238E27FC236}">
                <a16:creationId xmlns:a16="http://schemas.microsoft.com/office/drawing/2014/main" id="{80ACC937-EE39-603C-AA1D-379C90D64D86}"/>
              </a:ext>
            </a:extLst>
          </p:cNvPr>
          <p:cNvGrpSpPr/>
          <p:nvPr/>
        </p:nvGrpSpPr>
        <p:grpSpPr>
          <a:xfrm>
            <a:off x="2383346" y="5787399"/>
            <a:ext cx="3734292" cy="1107996"/>
            <a:chOff x="1191673" y="2893699"/>
            <a:chExt cx="1867146" cy="553998"/>
          </a:xfrm>
        </p:grpSpPr>
        <p:sp>
          <p:nvSpPr>
            <p:cNvPr id="39" name="Rectangle 38">
              <a:extLst>
                <a:ext uri="{FF2B5EF4-FFF2-40B4-BE49-F238E27FC236}">
                  <a16:creationId xmlns:a16="http://schemas.microsoft.com/office/drawing/2014/main" id="{38DF5646-513E-ACD6-A9C3-B4421C8AA6B0}"/>
                </a:ext>
              </a:extLst>
            </p:cNvPr>
            <p:cNvSpPr/>
            <p:nvPr/>
          </p:nvSpPr>
          <p:spPr>
            <a:xfrm>
              <a:off x="1191673" y="2893699"/>
              <a:ext cx="1867146" cy="553998"/>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33" name="Rectangle 32">
              <a:extLst>
                <a:ext uri="{FF2B5EF4-FFF2-40B4-BE49-F238E27FC236}">
                  <a16:creationId xmlns:a16="http://schemas.microsoft.com/office/drawing/2014/main" id="{0B4B2566-DBCC-2B0D-91F1-D22E3A128E69}"/>
                </a:ext>
              </a:extLst>
            </p:cNvPr>
            <p:cNvSpPr/>
            <p:nvPr/>
          </p:nvSpPr>
          <p:spPr>
            <a:xfrm>
              <a:off x="1191673" y="2970643"/>
              <a:ext cx="1867146" cy="246222"/>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MINIMAL ECONOMIC CUSHION</a:t>
              </a:r>
              <a:endParaRPr lang="en-US" sz="2000">
                <a:latin typeface="Funnel Sans" pitchFamily="2" charset="0"/>
                <a:cs typeface="Helvetica" panose="020B0604020202020204" pitchFamily="34" charset="0"/>
              </a:endParaRPr>
            </a:p>
          </p:txBody>
        </p:sp>
      </p:grpSp>
      <p:grpSp>
        <p:nvGrpSpPr>
          <p:cNvPr id="64" name="Group 63">
            <a:extLst>
              <a:ext uri="{FF2B5EF4-FFF2-40B4-BE49-F238E27FC236}">
                <a16:creationId xmlns:a16="http://schemas.microsoft.com/office/drawing/2014/main" id="{B7D57A69-86DF-E8E9-76F6-6E61EA368029}"/>
              </a:ext>
            </a:extLst>
          </p:cNvPr>
          <p:cNvGrpSpPr/>
          <p:nvPr/>
        </p:nvGrpSpPr>
        <p:grpSpPr>
          <a:xfrm>
            <a:off x="6603503" y="4252112"/>
            <a:ext cx="3831754" cy="1107996"/>
            <a:chOff x="3301751" y="2126056"/>
            <a:chExt cx="1915877" cy="553998"/>
          </a:xfrm>
        </p:grpSpPr>
        <p:sp>
          <p:nvSpPr>
            <p:cNvPr id="34" name="Rectangle 33">
              <a:extLst>
                <a:ext uri="{FF2B5EF4-FFF2-40B4-BE49-F238E27FC236}">
                  <a16:creationId xmlns:a16="http://schemas.microsoft.com/office/drawing/2014/main" id="{ED3951A9-DDA1-3001-4CC9-33E21CAC0629}"/>
                </a:ext>
              </a:extLst>
            </p:cNvPr>
            <p:cNvSpPr/>
            <p:nvPr/>
          </p:nvSpPr>
          <p:spPr>
            <a:xfrm>
              <a:off x="3326116" y="2126056"/>
              <a:ext cx="1867146" cy="553998"/>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37" name="Rectangle 36">
              <a:extLst>
                <a:ext uri="{FF2B5EF4-FFF2-40B4-BE49-F238E27FC236}">
                  <a16:creationId xmlns:a16="http://schemas.microsoft.com/office/drawing/2014/main" id="{400FED7D-D5DB-2E2D-50F5-51D967B6A200}"/>
                </a:ext>
              </a:extLst>
            </p:cNvPr>
            <p:cNvSpPr/>
            <p:nvPr/>
          </p:nvSpPr>
          <p:spPr>
            <a:xfrm>
              <a:off x="3301751" y="2139965"/>
              <a:ext cx="1915877" cy="400110"/>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HIGH RETURNS TO CAPITAL, LOW RETURNS TO LABOR</a:t>
              </a:r>
              <a:endParaRPr lang="en-US" sz="2000">
                <a:latin typeface="Funnel Sans" pitchFamily="2" charset="0"/>
                <a:cs typeface="Helvetica" panose="020B0604020202020204" pitchFamily="34" charset="0"/>
              </a:endParaRPr>
            </a:p>
          </p:txBody>
        </p:sp>
      </p:grpSp>
      <p:sp>
        <p:nvSpPr>
          <p:cNvPr id="40" name="Rectangle 39">
            <a:extLst>
              <a:ext uri="{FF2B5EF4-FFF2-40B4-BE49-F238E27FC236}">
                <a16:creationId xmlns:a16="http://schemas.microsoft.com/office/drawing/2014/main" id="{B1EDF2A1-D11D-410A-D618-76A93766732B}"/>
              </a:ext>
            </a:extLst>
          </p:cNvPr>
          <p:cNvSpPr/>
          <p:nvPr/>
        </p:nvSpPr>
        <p:spPr>
          <a:xfrm>
            <a:off x="6652232" y="5787398"/>
            <a:ext cx="3734292" cy="1107996"/>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41" name="Rectangle 40">
            <a:extLst>
              <a:ext uri="{FF2B5EF4-FFF2-40B4-BE49-F238E27FC236}">
                <a16:creationId xmlns:a16="http://schemas.microsoft.com/office/drawing/2014/main" id="{27A99342-6161-E9C9-52B9-FBD10F9ADDD3}"/>
              </a:ext>
            </a:extLst>
          </p:cNvPr>
          <p:cNvSpPr/>
          <p:nvPr/>
        </p:nvSpPr>
        <p:spPr>
          <a:xfrm>
            <a:off x="6554771" y="5941287"/>
            <a:ext cx="3831754" cy="800219"/>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OFFSHORING / LOW PRODUCTIVE CAPACITY</a:t>
            </a:r>
            <a:endParaRPr lang="en-US" sz="2000">
              <a:latin typeface="Funnel Sans" pitchFamily="2" charset="0"/>
              <a:cs typeface="Helvetica" panose="020B0604020202020204" pitchFamily="34" charset="0"/>
            </a:endParaRPr>
          </a:p>
        </p:txBody>
      </p:sp>
      <p:grpSp>
        <p:nvGrpSpPr>
          <p:cNvPr id="3" name="Group 2">
            <a:extLst>
              <a:ext uri="{FF2B5EF4-FFF2-40B4-BE49-F238E27FC236}">
                <a16:creationId xmlns:a16="http://schemas.microsoft.com/office/drawing/2014/main" id="{BEC5928F-A5B9-90F0-CC9B-26C34E497808}"/>
              </a:ext>
            </a:extLst>
          </p:cNvPr>
          <p:cNvGrpSpPr/>
          <p:nvPr/>
        </p:nvGrpSpPr>
        <p:grpSpPr>
          <a:xfrm>
            <a:off x="4561304" y="7296384"/>
            <a:ext cx="3734292" cy="1107996"/>
            <a:chOff x="3326116" y="3648192"/>
            <a:chExt cx="1867146" cy="553998"/>
          </a:xfrm>
        </p:grpSpPr>
        <p:sp>
          <p:nvSpPr>
            <p:cNvPr id="44" name="Rectangle 43">
              <a:extLst>
                <a:ext uri="{FF2B5EF4-FFF2-40B4-BE49-F238E27FC236}">
                  <a16:creationId xmlns:a16="http://schemas.microsoft.com/office/drawing/2014/main" id="{5F5FB781-C69D-26FF-7EAA-FF4DA14AEA53}"/>
                </a:ext>
              </a:extLst>
            </p:cNvPr>
            <p:cNvSpPr/>
            <p:nvPr/>
          </p:nvSpPr>
          <p:spPr>
            <a:xfrm>
              <a:off x="3326116" y="3648192"/>
              <a:ext cx="1867146" cy="553998"/>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45" name="Rectangle 44">
              <a:extLst>
                <a:ext uri="{FF2B5EF4-FFF2-40B4-BE49-F238E27FC236}">
                  <a16:creationId xmlns:a16="http://schemas.microsoft.com/office/drawing/2014/main" id="{B6FB9B4C-23D7-2C92-33A1-CD47132E8825}"/>
                </a:ext>
              </a:extLst>
            </p:cNvPr>
            <p:cNvSpPr/>
            <p:nvPr/>
          </p:nvSpPr>
          <p:spPr>
            <a:xfrm>
              <a:off x="3326116" y="3801100"/>
              <a:ext cx="1867146" cy="246222"/>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OWNER RETIREMENTS</a:t>
              </a:r>
              <a:endParaRPr lang="en-US" sz="2000">
                <a:latin typeface="Funnel Sans" pitchFamily="2" charset="0"/>
                <a:cs typeface="Helvetica" panose="020B0604020202020204" pitchFamily="34" charset="0"/>
              </a:endParaRPr>
            </a:p>
          </p:txBody>
        </p:sp>
      </p:grpSp>
      <p:sp>
        <p:nvSpPr>
          <p:cNvPr id="47" name="TextBox 46">
            <a:extLst>
              <a:ext uri="{FF2B5EF4-FFF2-40B4-BE49-F238E27FC236}">
                <a16:creationId xmlns:a16="http://schemas.microsoft.com/office/drawing/2014/main" id="{0C64AC1F-6C4B-89F6-DE29-1CE9C3515CB7}"/>
              </a:ext>
            </a:extLst>
          </p:cNvPr>
          <p:cNvSpPr txBox="1"/>
          <p:nvPr/>
        </p:nvSpPr>
        <p:spPr>
          <a:xfrm>
            <a:off x="1676400" y="3353113"/>
            <a:ext cx="12189416" cy="677108"/>
          </a:xfrm>
          <a:prstGeom prst="rect">
            <a:avLst/>
          </a:prstGeom>
          <a:noFill/>
        </p:spPr>
        <p:txBody>
          <a:bodyPr wrap="square" lIns="182880" tIns="91440" rIns="182880" bIns="91440" anchor="t">
            <a:spAutoFit/>
          </a:bodyPr>
          <a:lstStyle/>
          <a:p>
            <a:pPr algn="just">
              <a:spcAft>
                <a:spcPts val="600"/>
              </a:spcAft>
            </a:pPr>
            <a:r>
              <a:rPr lang="en-US" sz="3200" b="1">
                <a:latin typeface="Funnel Sans"/>
              </a:rPr>
              <a:t>THREATS TO SMBs</a:t>
            </a:r>
            <a:endParaRPr lang="en-US" sz="3200">
              <a:highlight>
                <a:srgbClr val="FFFF00"/>
              </a:highlight>
              <a:latin typeface="Funnel Sans" pitchFamily="2" charset="0"/>
            </a:endParaRPr>
          </a:p>
        </p:txBody>
      </p:sp>
      <p:sp>
        <p:nvSpPr>
          <p:cNvPr id="62" name="Rectangle 61">
            <a:extLst>
              <a:ext uri="{FF2B5EF4-FFF2-40B4-BE49-F238E27FC236}">
                <a16:creationId xmlns:a16="http://schemas.microsoft.com/office/drawing/2014/main" id="{09A80541-BF0A-470A-E9B2-8724D4ED1455}"/>
              </a:ext>
            </a:extLst>
          </p:cNvPr>
          <p:cNvSpPr/>
          <p:nvPr/>
        </p:nvSpPr>
        <p:spPr>
          <a:xfrm>
            <a:off x="14770112" y="4285410"/>
            <a:ext cx="3734292" cy="1107996"/>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63" name="Rectangle 62">
            <a:extLst>
              <a:ext uri="{FF2B5EF4-FFF2-40B4-BE49-F238E27FC236}">
                <a16:creationId xmlns:a16="http://schemas.microsoft.com/office/drawing/2014/main" id="{AF30EBF3-51A4-C09E-AFAA-040F0C22441F}"/>
              </a:ext>
            </a:extLst>
          </p:cNvPr>
          <p:cNvSpPr/>
          <p:nvPr/>
        </p:nvSpPr>
        <p:spPr>
          <a:xfrm>
            <a:off x="19087730" y="4272530"/>
            <a:ext cx="3734292" cy="1107996"/>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48" name="TextBox 47">
            <a:extLst>
              <a:ext uri="{FF2B5EF4-FFF2-40B4-BE49-F238E27FC236}">
                <a16:creationId xmlns:a16="http://schemas.microsoft.com/office/drawing/2014/main" id="{F6FD6E94-7699-1C59-011D-B13BE5C2D286}"/>
              </a:ext>
            </a:extLst>
          </p:cNvPr>
          <p:cNvSpPr txBox="1"/>
          <p:nvPr/>
        </p:nvSpPr>
        <p:spPr>
          <a:xfrm>
            <a:off x="13773680" y="3345130"/>
            <a:ext cx="12189416" cy="677108"/>
          </a:xfrm>
          <a:prstGeom prst="rect">
            <a:avLst/>
          </a:prstGeom>
          <a:noFill/>
        </p:spPr>
        <p:txBody>
          <a:bodyPr wrap="square" lIns="182880" tIns="91440" rIns="182880" bIns="91440" anchor="t">
            <a:spAutoFit/>
          </a:bodyPr>
          <a:lstStyle/>
          <a:p>
            <a:pPr algn="just">
              <a:spcAft>
                <a:spcPts val="600"/>
              </a:spcAft>
            </a:pPr>
            <a:r>
              <a:rPr lang="en-US" sz="3200" b="1">
                <a:latin typeface="Funnel Sans"/>
              </a:rPr>
              <a:t>WHAT EMPLOYEE OWNERSHIP CREATES</a:t>
            </a:r>
            <a:endParaRPr lang="en-US" sz="3200">
              <a:latin typeface="Funnel Sans"/>
            </a:endParaRPr>
          </a:p>
        </p:txBody>
      </p:sp>
      <p:sp>
        <p:nvSpPr>
          <p:cNvPr id="49" name="Rectangle 48">
            <a:extLst>
              <a:ext uri="{FF2B5EF4-FFF2-40B4-BE49-F238E27FC236}">
                <a16:creationId xmlns:a16="http://schemas.microsoft.com/office/drawing/2014/main" id="{9E67CBFF-8BCA-3077-6403-98288056DBC7}"/>
              </a:ext>
            </a:extLst>
          </p:cNvPr>
          <p:cNvSpPr/>
          <p:nvPr/>
        </p:nvSpPr>
        <p:spPr>
          <a:xfrm>
            <a:off x="14770112" y="4451997"/>
            <a:ext cx="3734292" cy="800219"/>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ALTERNATIVE TO CONSOLIDATION</a:t>
            </a:r>
            <a:endParaRPr lang="en-US" sz="2000">
              <a:latin typeface="Funnel Sans" pitchFamily="2" charset="0"/>
              <a:cs typeface="Helvetica" panose="020B0604020202020204" pitchFamily="34" charset="0"/>
            </a:endParaRPr>
          </a:p>
        </p:txBody>
      </p:sp>
      <p:sp>
        <p:nvSpPr>
          <p:cNvPr id="53" name="Rectangle 52">
            <a:extLst>
              <a:ext uri="{FF2B5EF4-FFF2-40B4-BE49-F238E27FC236}">
                <a16:creationId xmlns:a16="http://schemas.microsoft.com/office/drawing/2014/main" id="{695AD11A-7A86-C262-D737-094D8004E669}"/>
              </a:ext>
            </a:extLst>
          </p:cNvPr>
          <p:cNvSpPr/>
          <p:nvPr/>
        </p:nvSpPr>
        <p:spPr>
          <a:xfrm>
            <a:off x="14770112" y="5772968"/>
            <a:ext cx="3734292" cy="1107996"/>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54" name="Rectangle 53">
            <a:extLst>
              <a:ext uri="{FF2B5EF4-FFF2-40B4-BE49-F238E27FC236}">
                <a16:creationId xmlns:a16="http://schemas.microsoft.com/office/drawing/2014/main" id="{6821BEE2-2D34-658E-1CE1-CBA581E45E97}"/>
              </a:ext>
            </a:extLst>
          </p:cNvPr>
          <p:cNvSpPr/>
          <p:nvPr/>
        </p:nvSpPr>
        <p:spPr>
          <a:xfrm>
            <a:off x="14818844" y="5949409"/>
            <a:ext cx="3734292" cy="800219"/>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WEALTH &amp; RETIREMENT SECURITY</a:t>
            </a:r>
            <a:endParaRPr lang="en-US" sz="2000">
              <a:latin typeface="Funnel Sans" pitchFamily="2" charset="0"/>
              <a:cs typeface="Helvetica" panose="020B0604020202020204" pitchFamily="34" charset="0"/>
            </a:endParaRPr>
          </a:p>
        </p:txBody>
      </p:sp>
      <p:sp>
        <p:nvSpPr>
          <p:cNvPr id="55" name="Rectangle 54">
            <a:extLst>
              <a:ext uri="{FF2B5EF4-FFF2-40B4-BE49-F238E27FC236}">
                <a16:creationId xmlns:a16="http://schemas.microsoft.com/office/drawing/2014/main" id="{2D86DFF0-B944-8976-E2F1-7BE54275B168}"/>
              </a:ext>
            </a:extLst>
          </p:cNvPr>
          <p:cNvSpPr/>
          <p:nvPr/>
        </p:nvSpPr>
        <p:spPr>
          <a:xfrm>
            <a:off x="19039001" y="4451997"/>
            <a:ext cx="3831754" cy="800219"/>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SUPERIOR CORPORATE PERFORMANCE</a:t>
            </a:r>
            <a:endParaRPr lang="en-US" sz="2000">
              <a:latin typeface="Funnel Sans" pitchFamily="2" charset="0"/>
              <a:cs typeface="Helvetica" panose="020B0604020202020204" pitchFamily="34" charset="0"/>
            </a:endParaRPr>
          </a:p>
        </p:txBody>
      </p:sp>
      <p:sp>
        <p:nvSpPr>
          <p:cNvPr id="56" name="Rectangle 55">
            <a:extLst>
              <a:ext uri="{FF2B5EF4-FFF2-40B4-BE49-F238E27FC236}">
                <a16:creationId xmlns:a16="http://schemas.microsoft.com/office/drawing/2014/main" id="{9F21A604-F723-E572-E3F7-17A1E282826A}"/>
              </a:ext>
            </a:extLst>
          </p:cNvPr>
          <p:cNvSpPr/>
          <p:nvPr/>
        </p:nvSpPr>
        <p:spPr>
          <a:xfrm>
            <a:off x="19087730" y="5807094"/>
            <a:ext cx="3734292" cy="1107996"/>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57" name="Rectangle 56">
            <a:extLst>
              <a:ext uri="{FF2B5EF4-FFF2-40B4-BE49-F238E27FC236}">
                <a16:creationId xmlns:a16="http://schemas.microsoft.com/office/drawing/2014/main" id="{DEA86A5C-8C87-DEAE-8439-368A2DA4143F}"/>
              </a:ext>
            </a:extLst>
          </p:cNvPr>
          <p:cNvSpPr/>
          <p:nvPr/>
        </p:nvSpPr>
        <p:spPr>
          <a:xfrm>
            <a:off x="18990269" y="6167196"/>
            <a:ext cx="3831754" cy="492443"/>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FEWER LAYOFFS</a:t>
            </a:r>
            <a:endParaRPr lang="en-US" sz="2000">
              <a:latin typeface="Funnel Sans" pitchFamily="2" charset="0"/>
              <a:cs typeface="Helvetica" panose="020B0604020202020204" pitchFamily="34" charset="0"/>
            </a:endParaRPr>
          </a:p>
        </p:txBody>
      </p:sp>
      <p:grpSp>
        <p:nvGrpSpPr>
          <p:cNvPr id="4" name="Group 3">
            <a:extLst>
              <a:ext uri="{FF2B5EF4-FFF2-40B4-BE49-F238E27FC236}">
                <a16:creationId xmlns:a16="http://schemas.microsoft.com/office/drawing/2014/main" id="{EFA8E826-E311-C452-DA39-CAF78DA8661B}"/>
              </a:ext>
            </a:extLst>
          </p:cNvPr>
          <p:cNvGrpSpPr/>
          <p:nvPr/>
        </p:nvGrpSpPr>
        <p:grpSpPr>
          <a:xfrm>
            <a:off x="17051058" y="7269770"/>
            <a:ext cx="3734292" cy="1107996"/>
            <a:chOff x="9543865" y="3634885"/>
            <a:chExt cx="1867146" cy="553998"/>
          </a:xfrm>
        </p:grpSpPr>
        <p:sp>
          <p:nvSpPr>
            <p:cNvPr id="60" name="Rectangle 59">
              <a:extLst>
                <a:ext uri="{FF2B5EF4-FFF2-40B4-BE49-F238E27FC236}">
                  <a16:creationId xmlns:a16="http://schemas.microsoft.com/office/drawing/2014/main" id="{414D11DD-5ED4-530D-8D0F-B9A0CAE3890E}"/>
                </a:ext>
              </a:extLst>
            </p:cNvPr>
            <p:cNvSpPr/>
            <p:nvPr/>
          </p:nvSpPr>
          <p:spPr>
            <a:xfrm>
              <a:off x="9543865" y="3634885"/>
              <a:ext cx="1867146" cy="553998"/>
            </a:xfrm>
            <a:prstGeom prst="rect">
              <a:avLst/>
            </a:prstGeom>
            <a:solidFill>
              <a:srgbClr val="DBEBEB"/>
            </a:solidFill>
            <a:ln>
              <a:solidFill>
                <a:srgbClr val="DBEB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F202B"/>
                </a:solidFill>
                <a:latin typeface="Funnel Sans" pitchFamily="2" charset="0"/>
              </a:endParaRPr>
            </a:p>
          </p:txBody>
        </p:sp>
        <p:sp>
          <p:nvSpPr>
            <p:cNvPr id="61" name="Rectangle 60">
              <a:extLst>
                <a:ext uri="{FF2B5EF4-FFF2-40B4-BE49-F238E27FC236}">
                  <a16:creationId xmlns:a16="http://schemas.microsoft.com/office/drawing/2014/main" id="{AC9664D8-9F53-6177-32A7-E2B6437B6889}"/>
                </a:ext>
              </a:extLst>
            </p:cNvPr>
            <p:cNvSpPr/>
            <p:nvPr/>
          </p:nvSpPr>
          <p:spPr>
            <a:xfrm>
              <a:off x="9543865" y="3805767"/>
              <a:ext cx="1867146" cy="246222"/>
            </a:xfrm>
            <a:prstGeom prst="rect">
              <a:avLst/>
            </a:prstGeom>
            <a:noFill/>
          </p:spPr>
          <p:txBody>
            <a:bodyPr wrap="square" lIns="182880" tIns="91440" rIns="182880" bIns="91440" anchor="t">
              <a:spAutoFit/>
            </a:bodyPr>
            <a:lstStyle/>
            <a:p>
              <a:pPr algn="ctr"/>
              <a:r>
                <a:rPr lang="en-US" sz="2000" b="1">
                  <a:solidFill>
                    <a:srgbClr val="0F202B"/>
                  </a:solidFill>
                  <a:latin typeface="Funnel Sans" pitchFamily="2" charset="0"/>
                  <a:cs typeface="Helvetica" panose="020B0604020202020204" pitchFamily="34" charset="0"/>
                </a:rPr>
                <a:t>HIGHER WAGES &amp; BENEFITS</a:t>
              </a:r>
              <a:endParaRPr lang="en-US" sz="2000">
                <a:latin typeface="Funnel Sans" pitchFamily="2" charset="0"/>
                <a:cs typeface="Helvetica" panose="020B0604020202020204" pitchFamily="34" charset="0"/>
              </a:endParaRPr>
            </a:p>
          </p:txBody>
        </p:sp>
      </p:grpSp>
      <p:sp>
        <p:nvSpPr>
          <p:cNvPr id="67" name="Arrow: Right 66">
            <a:extLst>
              <a:ext uri="{FF2B5EF4-FFF2-40B4-BE49-F238E27FC236}">
                <a16:creationId xmlns:a16="http://schemas.microsoft.com/office/drawing/2014/main" id="{FFC6FA33-086D-A18C-6B0A-7042EF7A7592}"/>
              </a:ext>
            </a:extLst>
          </p:cNvPr>
          <p:cNvSpPr/>
          <p:nvPr/>
        </p:nvSpPr>
        <p:spPr>
          <a:xfrm>
            <a:off x="11320888" y="5361635"/>
            <a:ext cx="2676592" cy="1837226"/>
          </a:xfrm>
          <a:prstGeom prst="rightArrow">
            <a:avLst>
              <a:gd name="adj1" fmla="val 61597"/>
              <a:gd name="adj2" fmla="val 50000"/>
            </a:avLst>
          </a:prstGeom>
          <a:solidFill>
            <a:srgbClr val="00C4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70" name="Rectangle 69">
            <a:extLst>
              <a:ext uri="{FF2B5EF4-FFF2-40B4-BE49-F238E27FC236}">
                <a16:creationId xmlns:a16="http://schemas.microsoft.com/office/drawing/2014/main" id="{0B41F8C4-E39D-7B5C-94A5-63A88102E3C9}"/>
              </a:ext>
            </a:extLst>
          </p:cNvPr>
          <p:cNvSpPr/>
          <p:nvPr/>
        </p:nvSpPr>
        <p:spPr>
          <a:xfrm>
            <a:off x="-72775" y="12024302"/>
            <a:ext cx="12016431" cy="338554"/>
          </a:xfrm>
          <a:prstGeom prst="rect">
            <a:avLst/>
          </a:prstGeom>
        </p:spPr>
        <p:txBody>
          <a:bodyPr wrap="none">
            <a:spAutoFit/>
          </a:bodyPr>
          <a:lstStyle/>
          <a:p>
            <a:r>
              <a:rPr lang="en-US" sz="1600" i="1">
                <a:latin typeface="Funnel Sans" pitchFamily="2" charset="0"/>
              </a:rPr>
              <a:t>Sources: LSI, 535 Insights: Kentucky (2026); Wiefek, Employee Ownership and Economic Well-Being (NCEO, 2017); General Social Survey (2014)</a:t>
            </a:r>
          </a:p>
        </p:txBody>
      </p:sp>
    </p:spTree>
    <p:extLst>
      <p:ext uri="{BB962C8B-B14F-4D97-AF65-F5344CB8AC3E}">
        <p14:creationId xmlns:p14="http://schemas.microsoft.com/office/powerpoint/2010/main" val="2717645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2FA6-54B8-E631-302B-AA204186E9D0}"/>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D1529D8E-DE96-AAC0-75C1-00455018B2CF}"/>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6019D72E-5E29-87F5-5972-BF1A921C535E}"/>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2805EB40-A4DA-DF72-3430-BDEE43263B8C}"/>
              </a:ext>
            </a:extLst>
          </p:cNvPr>
          <p:cNvSpPr>
            <a:spLocks noGrp="1"/>
          </p:cNvSpPr>
          <p:nvPr>
            <p:ph type="title"/>
          </p:nvPr>
        </p:nvSpPr>
        <p:spPr/>
        <p:txBody>
          <a:bodyPr>
            <a:normAutofit/>
          </a:bodyPr>
          <a:lstStyle/>
          <a:p>
            <a:r>
              <a:rPr lang="en-US" sz="7200" b="1" dirty="0">
                <a:solidFill>
                  <a:srgbClr val="99C8C7"/>
                </a:solidFill>
                <a:latin typeface="Funnel Sans"/>
              </a:rPr>
              <a:t>SNAPSHOT</a:t>
            </a:r>
            <a:br>
              <a:rPr lang="en-US" sz="7200" b="1" dirty="0">
                <a:latin typeface="Funnel Sans" pitchFamily="2" charset="0"/>
              </a:rPr>
            </a:br>
            <a:r>
              <a:rPr lang="en-US" sz="4000" i="1" dirty="0">
                <a:solidFill>
                  <a:schemeClr val="bg1"/>
                </a:solidFill>
                <a:latin typeface="Funnel Sans"/>
              </a:rPr>
              <a:t>Employee ownership in Kentucky</a:t>
            </a:r>
          </a:p>
        </p:txBody>
      </p:sp>
      <p:sp>
        <p:nvSpPr>
          <p:cNvPr id="50" name="Footer Placeholder 49">
            <a:extLst>
              <a:ext uri="{FF2B5EF4-FFF2-40B4-BE49-F238E27FC236}">
                <a16:creationId xmlns:a16="http://schemas.microsoft.com/office/drawing/2014/main" id="{9FA43B63-51E9-0749-4E6E-5DF96F1ACC37}"/>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4ADFF8CA-A6BE-B83D-1538-2201D28DC3B3}"/>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6</a:t>
            </a:fld>
            <a:endParaRPr lang="en-US">
              <a:solidFill>
                <a:srgbClr val="E8E9E5"/>
              </a:solidFill>
            </a:endParaRPr>
          </a:p>
        </p:txBody>
      </p:sp>
      <p:sp>
        <p:nvSpPr>
          <p:cNvPr id="54" name="TextBox 53"/>
          <p:cNvSpPr txBox="1"/>
          <p:nvPr/>
        </p:nvSpPr>
        <p:spPr>
          <a:xfrm>
            <a:off x="18836640" y="2899141"/>
            <a:ext cx="3931920" cy="7314823"/>
          </a:xfrm>
          <a:prstGeom prst="rect">
            <a:avLst/>
          </a:prstGeom>
          <a:noFill/>
        </p:spPr>
        <p:txBody>
          <a:bodyPr wrap="square" lIns="0" tIns="0" rIns="0" bIns="0" anchor="t">
            <a:spAutoFit/>
          </a:bodyPr>
          <a:lstStyle/>
          <a:p>
            <a:pPr>
              <a:spcAft>
                <a:spcPts val="400"/>
              </a:spcAft>
            </a:pPr>
            <a:r>
              <a:rPr lang="en-US" sz="5200" b="1" dirty="0">
                <a:solidFill>
                  <a:srgbClr val="1A2548"/>
                </a:solidFill>
                <a:latin typeface="Funnel Sans"/>
              </a:rPr>
              <a:t>111</a:t>
            </a:r>
          </a:p>
          <a:p>
            <a:pPr>
              <a:spcAft>
                <a:spcPts val="2800"/>
              </a:spcAft>
            </a:pPr>
            <a:r>
              <a:rPr lang="en-US" sz="2300" dirty="0">
                <a:solidFill>
                  <a:srgbClr val="4A5568"/>
                </a:solidFill>
                <a:latin typeface="Funnel Sans"/>
              </a:rPr>
              <a:t>privately held ESOP companies, 18th among the states</a:t>
            </a:r>
          </a:p>
          <a:p>
            <a:pPr>
              <a:spcAft>
                <a:spcPts val="400"/>
              </a:spcAft>
            </a:pPr>
            <a:r>
              <a:rPr lang="en-US" sz="5200" b="1" dirty="0">
                <a:solidFill>
                  <a:srgbClr val="00BFA5"/>
                </a:solidFill>
                <a:latin typeface="Funnel Sans"/>
              </a:rPr>
              <a:t>46,200</a:t>
            </a:r>
          </a:p>
          <a:p>
            <a:pPr>
              <a:spcAft>
                <a:spcPts val="2800"/>
              </a:spcAft>
            </a:pPr>
            <a:r>
              <a:rPr lang="en-US" sz="2300" dirty="0">
                <a:solidFill>
                  <a:srgbClr val="4A5568"/>
                </a:solidFill>
                <a:latin typeface="Funnel Sans"/>
              </a:rPr>
              <a:t>employee owners, 15th among the states</a:t>
            </a:r>
          </a:p>
          <a:p>
            <a:pPr>
              <a:spcAft>
                <a:spcPts val="400"/>
              </a:spcAft>
            </a:pPr>
            <a:r>
              <a:rPr lang="en-US" sz="5200" b="1" dirty="0">
                <a:solidFill>
                  <a:srgbClr val="1A2548"/>
                </a:solidFill>
                <a:latin typeface="Funnel Sans"/>
              </a:rPr>
              <a:t>$105,000</a:t>
            </a:r>
          </a:p>
          <a:p>
            <a:pPr>
              <a:spcAft>
                <a:spcPts val="2800"/>
              </a:spcAft>
            </a:pPr>
            <a:r>
              <a:rPr lang="en-US" sz="2300" dirty="0">
                <a:solidFill>
                  <a:srgbClr val="4A5568"/>
                </a:solidFill>
                <a:latin typeface="Funnel Sans"/>
              </a:rPr>
              <a:t>average ESOP account balance per employee owner</a:t>
            </a:r>
          </a:p>
          <a:p>
            <a:pPr>
              <a:spcAft>
                <a:spcPts val="400"/>
              </a:spcAft>
            </a:pPr>
            <a:r>
              <a:rPr lang="en-US" sz="5200" b="1" dirty="0">
                <a:solidFill>
                  <a:srgbClr val="00BFA5"/>
                </a:solidFill>
                <a:latin typeface="Funnel Sans"/>
              </a:rPr>
              <a:t>61%</a:t>
            </a:r>
          </a:p>
          <a:p>
            <a:r>
              <a:rPr lang="en-US" sz="2300" dirty="0">
                <a:solidFill>
                  <a:srgbClr val="4A5568"/>
                </a:solidFill>
                <a:latin typeface="Funnel Sans"/>
              </a:rPr>
              <a:t>of working-age Kentuckians have no retirement savings</a:t>
            </a:r>
          </a:p>
        </p:txBody>
      </p:sp>
      <p:sp>
        <p:nvSpPr>
          <p:cNvPr id="55" name="TextBox 54"/>
          <p:cNvSpPr txBox="1"/>
          <p:nvPr/>
        </p:nvSpPr>
        <p:spPr>
          <a:xfrm>
            <a:off x="1682496" y="11740896"/>
            <a:ext cx="21031200" cy="261610"/>
          </a:xfrm>
          <a:prstGeom prst="rect">
            <a:avLst/>
          </a:prstGeom>
          <a:noFill/>
        </p:spPr>
        <p:txBody>
          <a:bodyPr wrap="square" lIns="0" tIns="0" rIns="0" bIns="0" anchor="t">
            <a:spAutoFit/>
          </a:bodyPr>
          <a:lstStyle/>
          <a:p>
            <a:pPr algn="l"/>
            <a:r>
              <a:rPr sz="1700" i="1">
                <a:solidFill>
                  <a:srgbClr val="718096"/>
                </a:solidFill>
                <a:latin typeface="Funnel Sans"/>
              </a:rPr>
              <a:t>Sources: LSI, 535 Insights: Kentucky (2026), based on the NCEO ESOP Database (2024 data, privately held companies) and the Census Bureau’s Survey of Income and Program Participation (2024).</a:t>
            </a:r>
          </a:p>
        </p:txBody>
      </p:sp>
      <p:pic>
        <p:nvPicPr>
          <p:cNvPr id="3" name="Picture 2">
            <a:extLst>
              <a:ext uri="{FF2B5EF4-FFF2-40B4-BE49-F238E27FC236}">
                <a16:creationId xmlns:a16="http://schemas.microsoft.com/office/drawing/2014/main" id="{520DD98A-1E6F-00D7-814C-7759B5BF14A3}"/>
              </a:ext>
            </a:extLst>
          </p:cNvPr>
          <p:cNvPicPr>
            <a:picLocks noChangeAspect="1"/>
          </p:cNvPicPr>
          <p:nvPr/>
        </p:nvPicPr>
        <p:blipFill>
          <a:blip r:embed="rId4"/>
          <a:stretch>
            <a:fillRect/>
          </a:stretch>
        </p:blipFill>
        <p:spPr>
          <a:xfrm>
            <a:off x="1676400" y="2903446"/>
            <a:ext cx="16680180" cy="8826064"/>
          </a:xfrm>
          <a:prstGeom prst="rect">
            <a:avLst/>
          </a:prstGeom>
        </p:spPr>
      </p:pic>
    </p:spTree>
    <p:extLst>
      <p:ext uri="{BB962C8B-B14F-4D97-AF65-F5344CB8AC3E}">
        <p14:creationId xmlns:p14="http://schemas.microsoft.com/office/powerpoint/2010/main" val="3811101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2FA6-54B8-E631-302B-AA204186E9D0}"/>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D1529D8E-DE96-AAC0-75C1-00455018B2CF}"/>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6019D72E-5E29-87F5-5972-BF1A921C535E}"/>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2805EB40-A4DA-DF72-3430-BDEE43263B8C}"/>
              </a:ext>
            </a:extLst>
          </p:cNvPr>
          <p:cNvSpPr>
            <a:spLocks noGrp="1"/>
          </p:cNvSpPr>
          <p:nvPr>
            <p:ph type="title"/>
          </p:nvPr>
        </p:nvSpPr>
        <p:spPr/>
        <p:txBody>
          <a:bodyPr>
            <a:normAutofit/>
          </a:bodyPr>
          <a:lstStyle/>
          <a:p>
            <a:r>
              <a:rPr lang="en-US" sz="7200" b="1" dirty="0">
                <a:solidFill>
                  <a:srgbClr val="99C8C7"/>
                </a:solidFill>
                <a:latin typeface="Funnel Sans"/>
              </a:rPr>
              <a:t>THE FINANCING GAP</a:t>
            </a:r>
            <a:br>
              <a:rPr lang="en-US" sz="7200" b="1" dirty="0">
                <a:latin typeface="Funnel Sans" pitchFamily="2" charset="0"/>
              </a:rPr>
            </a:br>
            <a:r>
              <a:rPr lang="en-US" sz="4000" i="1" dirty="0">
                <a:solidFill>
                  <a:schemeClr val="bg1"/>
                </a:solidFill>
                <a:latin typeface="Funnel Sans"/>
              </a:rPr>
              <a:t>What a subordinated public or philanthropic lender changes</a:t>
            </a:r>
          </a:p>
        </p:txBody>
      </p:sp>
      <p:sp>
        <p:nvSpPr>
          <p:cNvPr id="50" name="Footer Placeholder 49">
            <a:extLst>
              <a:ext uri="{FF2B5EF4-FFF2-40B4-BE49-F238E27FC236}">
                <a16:creationId xmlns:a16="http://schemas.microsoft.com/office/drawing/2014/main" id="{9FA43B63-51E9-0749-4E6E-5DF96F1ACC37}"/>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4ADFF8CA-A6BE-B83D-1538-2201D28DC3B3}"/>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7</a:t>
            </a:fld>
            <a:endParaRPr lang="en-US">
              <a:solidFill>
                <a:srgbClr val="E8E9E5"/>
              </a:solidFill>
            </a:endParaRPr>
          </a:p>
        </p:txBody>
      </p:sp>
      <p:sp>
        <p:nvSpPr>
          <p:cNvPr id="53" name="TextBox 52"/>
          <p:cNvSpPr txBox="1"/>
          <p:nvPr/>
        </p:nvSpPr>
        <p:spPr>
          <a:xfrm>
            <a:off x="2002536" y="3566161"/>
            <a:ext cx="13533120" cy="384721"/>
          </a:xfrm>
          <a:prstGeom prst="rect">
            <a:avLst/>
          </a:prstGeom>
          <a:noFill/>
        </p:spPr>
        <p:txBody>
          <a:bodyPr wrap="square" lIns="0" tIns="0" rIns="0" bIns="0" anchor="t">
            <a:spAutoFit/>
          </a:bodyPr>
          <a:lstStyle/>
          <a:p>
            <a:pPr algn="l"/>
            <a:r>
              <a:rPr sz="2500" b="1" dirty="0">
                <a:solidFill>
                  <a:srgbClr val="1A2548"/>
                </a:solidFill>
                <a:latin typeface="Funnel Sans"/>
              </a:rPr>
              <a:t>Illustrative $5 million sale to employees ($ millions)</a:t>
            </a:r>
          </a:p>
        </p:txBody>
      </p:sp>
      <p:graphicFrame>
        <p:nvGraphicFramePr>
          <p:cNvPr id="54" name="Chart 53"/>
          <p:cNvGraphicFramePr>
            <a:graphicFrameLocks noGrp="1"/>
          </p:cNvGraphicFramePr>
          <p:nvPr/>
        </p:nvGraphicFramePr>
        <p:xfrm>
          <a:off x="1682496" y="4206240"/>
          <a:ext cx="13533120" cy="7315200"/>
        </p:xfrm>
        <a:graphic>
          <a:graphicData uri="http://schemas.openxmlformats.org/drawingml/2006/chart">
            <c:chart xmlns:c="http://schemas.openxmlformats.org/drawingml/2006/chart" xmlns:r="http://schemas.openxmlformats.org/officeDocument/2006/relationships" r:id="rId4"/>
          </a:graphicData>
        </a:graphic>
      </p:graphicFrame>
      <p:sp>
        <p:nvSpPr>
          <p:cNvPr id="55" name="TextBox 54"/>
          <p:cNvSpPr txBox="1"/>
          <p:nvPr/>
        </p:nvSpPr>
        <p:spPr>
          <a:xfrm>
            <a:off x="16130017" y="4206240"/>
            <a:ext cx="6583678" cy="1272143"/>
          </a:xfrm>
          <a:prstGeom prst="rect">
            <a:avLst/>
          </a:prstGeom>
          <a:noFill/>
        </p:spPr>
        <p:txBody>
          <a:bodyPr wrap="square" lIns="0" tIns="0" rIns="0" bIns="0" anchor="t">
            <a:spAutoFit/>
          </a:bodyPr>
          <a:lstStyle/>
          <a:p>
            <a:pPr>
              <a:spcAft>
                <a:spcPts val="800"/>
              </a:spcAft>
            </a:pPr>
            <a:r>
              <a:rPr sz="5200" b="1">
                <a:solidFill>
                  <a:srgbClr val="00BFA5"/>
                </a:solidFill>
                <a:latin typeface="Funnel Sans"/>
              </a:rPr>
              <a:t>$2.5M to $4.5M</a:t>
            </a:r>
          </a:p>
          <a:p>
            <a:pPr algn="l"/>
            <a:r>
              <a:rPr sz="2400">
                <a:solidFill>
                  <a:srgbClr val="4A5568"/>
                </a:solidFill>
                <a:latin typeface="Funnel Sans"/>
              </a:rPr>
              <a:t>seller cash at closing</a:t>
            </a:r>
          </a:p>
        </p:txBody>
      </p:sp>
      <p:sp>
        <p:nvSpPr>
          <p:cNvPr id="56" name="TextBox 55"/>
          <p:cNvSpPr txBox="1"/>
          <p:nvPr/>
        </p:nvSpPr>
        <p:spPr>
          <a:xfrm>
            <a:off x="16130017" y="6583681"/>
            <a:ext cx="6583678" cy="2841804"/>
          </a:xfrm>
          <a:prstGeom prst="rect">
            <a:avLst/>
          </a:prstGeom>
          <a:noFill/>
        </p:spPr>
        <p:txBody>
          <a:bodyPr wrap="square" lIns="0" tIns="0" rIns="0" bIns="0" anchor="t">
            <a:spAutoFit/>
          </a:bodyPr>
          <a:lstStyle/>
          <a:p>
            <a:pPr>
              <a:spcAft>
                <a:spcPts val="2000"/>
              </a:spcAft>
            </a:pPr>
            <a:r>
              <a:rPr sz="2400" dirty="0">
                <a:solidFill>
                  <a:srgbClr val="4A5568"/>
                </a:solidFill>
                <a:latin typeface="Funnel Sans"/>
              </a:rPr>
              <a:t>A $2 million subordinated loan cuts the seller note from half the price to a tenth. The senior loan is unchanged.</a:t>
            </a:r>
          </a:p>
          <a:p>
            <a:pPr>
              <a:spcAft>
                <a:spcPts val="2000"/>
              </a:spcAft>
            </a:pPr>
            <a:r>
              <a:rPr sz="2400" dirty="0">
                <a:solidFill>
                  <a:srgbClr val="4A5568"/>
                </a:solidFill>
                <a:latin typeface="Funnel Sans"/>
              </a:rPr>
              <a:t>The fund lends where private capital will not: junior to the bank and senior to the seller note on most transactions, and as senior credit for the smallest firms no bank will finance.</a:t>
            </a:r>
          </a:p>
        </p:txBody>
      </p:sp>
      <p:sp>
        <p:nvSpPr>
          <p:cNvPr id="57" name="TextBox 56"/>
          <p:cNvSpPr txBox="1"/>
          <p:nvPr/>
        </p:nvSpPr>
        <p:spPr>
          <a:xfrm>
            <a:off x="1682496" y="11667744"/>
            <a:ext cx="21031200" cy="523220"/>
          </a:xfrm>
          <a:prstGeom prst="rect">
            <a:avLst/>
          </a:prstGeom>
          <a:noFill/>
        </p:spPr>
        <p:txBody>
          <a:bodyPr wrap="square" lIns="0" tIns="0" rIns="0" bIns="0" anchor="t">
            <a:spAutoFit/>
          </a:bodyPr>
          <a:lstStyle/>
          <a:p>
            <a:pPr algn="l"/>
            <a:r>
              <a:rPr sz="1700" i="1">
                <a:solidFill>
                  <a:srgbClr val="718096"/>
                </a:solidFill>
                <a:latin typeface="Funnel Sans"/>
              </a:rPr>
              <a:t>Sources: Moriarty, Financing the Growth of Employee Ownership, "The Financing Gap," 7; Rosenbloom, Employee Ownership as Economic Development, ch. 3. Illustrative; senior leverage depends on cash flow and collateral, not a fixed share of price.</a:t>
            </a:r>
          </a:p>
        </p:txBody>
      </p:sp>
    </p:spTree>
    <p:extLst>
      <p:ext uri="{BB962C8B-B14F-4D97-AF65-F5344CB8AC3E}">
        <p14:creationId xmlns:p14="http://schemas.microsoft.com/office/powerpoint/2010/main" val="4128663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DA3E-79F4-939F-8E19-1D51714FB219}"/>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31125164-D878-A6C2-44C1-D67503CEED08}"/>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9B35946C-BF01-5C17-76F2-96257FD2288E}"/>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F5B5F65D-85BD-9821-4DE8-A3EFE7F2C726}"/>
              </a:ext>
            </a:extLst>
          </p:cNvPr>
          <p:cNvSpPr>
            <a:spLocks noGrp="1"/>
          </p:cNvSpPr>
          <p:nvPr>
            <p:ph type="title"/>
          </p:nvPr>
        </p:nvSpPr>
        <p:spPr/>
        <p:txBody>
          <a:bodyPr>
            <a:normAutofit/>
          </a:bodyPr>
          <a:lstStyle/>
          <a:p>
            <a:r>
              <a:rPr lang="en-US" sz="7200" b="1" dirty="0">
                <a:solidFill>
                  <a:srgbClr val="99C8C7"/>
                </a:solidFill>
                <a:latin typeface="Funnel Sans" pitchFamily="2" charset="0"/>
              </a:rPr>
              <a:t>STATE POLICY</a:t>
            </a:r>
            <a:br>
              <a:rPr lang="en-US" sz="7200" b="1" dirty="0">
                <a:latin typeface="Funnel Sans" pitchFamily="2" charset="0"/>
              </a:rPr>
            </a:br>
            <a:r>
              <a:rPr lang="en-US" sz="4000" i="1" dirty="0">
                <a:solidFill>
                  <a:schemeClr val="bg1"/>
                </a:solidFill>
                <a:latin typeface="Funnel Sans" pitchFamily="2" charset="0"/>
              </a:rPr>
              <a:t>A framework for employee ownership in Kentucky</a:t>
            </a:r>
            <a:endParaRPr lang="en-US" sz="7200" dirty="0">
              <a:solidFill>
                <a:schemeClr val="bg1"/>
              </a:solidFill>
              <a:latin typeface="Funnel Sans" pitchFamily="2" charset="0"/>
            </a:endParaRPr>
          </a:p>
        </p:txBody>
      </p:sp>
      <p:sp>
        <p:nvSpPr>
          <p:cNvPr id="50" name="Footer Placeholder 49">
            <a:extLst>
              <a:ext uri="{FF2B5EF4-FFF2-40B4-BE49-F238E27FC236}">
                <a16:creationId xmlns:a16="http://schemas.microsoft.com/office/drawing/2014/main" id="{80F37D96-DB3D-EBA5-570D-67DC20B572EA}"/>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C69A1CE8-4E92-CE6A-0260-07D94B856D66}"/>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8</a:t>
            </a:fld>
            <a:endParaRPr lang="en-US">
              <a:solidFill>
                <a:srgbClr val="E8E9E5"/>
              </a:solidFill>
            </a:endParaRPr>
          </a:p>
        </p:txBody>
      </p:sp>
      <p:sp>
        <p:nvSpPr>
          <p:cNvPr id="7" name="Shape 3">
            <a:extLst>
              <a:ext uri="{FF2B5EF4-FFF2-40B4-BE49-F238E27FC236}">
                <a16:creationId xmlns:a16="http://schemas.microsoft.com/office/drawing/2014/main" id="{C0BA6BA7-4714-F71C-9B02-9E895376F438}"/>
              </a:ext>
            </a:extLst>
          </p:cNvPr>
          <p:cNvSpPr/>
          <p:nvPr/>
        </p:nvSpPr>
        <p:spPr>
          <a:xfrm>
            <a:off x="1850795" y="3299758"/>
            <a:ext cx="9723122" cy="914400"/>
          </a:xfrm>
          <a:prstGeom prst="rect">
            <a:avLst/>
          </a:prstGeom>
          <a:solidFill>
            <a:srgbClr val="1A2548"/>
          </a:solidFill>
          <a:ln w="12700">
            <a:solidFill>
              <a:srgbClr val="1A2548"/>
            </a:solidFill>
            <a:prstDash val="solid"/>
          </a:ln>
        </p:spPr>
        <p:txBody>
          <a:bodyPr/>
          <a:lstStyle/>
          <a:p>
            <a:endParaRPr lang="en-US" sz="10000"/>
          </a:p>
        </p:txBody>
      </p:sp>
      <p:sp>
        <p:nvSpPr>
          <p:cNvPr id="10" name="Text 4">
            <a:extLst>
              <a:ext uri="{FF2B5EF4-FFF2-40B4-BE49-F238E27FC236}">
                <a16:creationId xmlns:a16="http://schemas.microsoft.com/office/drawing/2014/main" id="{5EC8999D-B76A-BD85-989C-B4F28CE04F50}"/>
              </a:ext>
            </a:extLst>
          </p:cNvPr>
          <p:cNvSpPr/>
          <p:nvPr/>
        </p:nvSpPr>
        <p:spPr>
          <a:xfrm>
            <a:off x="1850796" y="3391198"/>
            <a:ext cx="9723116" cy="731520"/>
          </a:xfrm>
          <a:prstGeom prst="rect">
            <a:avLst/>
          </a:prstGeom>
          <a:noFill/>
          <a:ln/>
        </p:spPr>
        <p:txBody>
          <a:bodyPr wrap="square" rtlCol="0" anchor="ctr"/>
          <a:lstStyle/>
          <a:p>
            <a:pPr algn="ctr"/>
            <a:r>
              <a:rPr lang="en-US" sz="4400" b="1" dirty="0">
                <a:solidFill>
                  <a:srgbClr val="FFFFFF"/>
                </a:solidFill>
                <a:latin typeface="Funnel Sans"/>
                <a:ea typeface="Arial" pitchFamily="34" charset="-122"/>
                <a:cs typeface="Arial" pitchFamily="34" charset="-120"/>
              </a:rPr>
              <a:t>PILLAR 1: INSTITUTIONAL CAPACITY</a:t>
            </a:r>
            <a:endParaRPr lang="en-US" sz="4400" dirty="0">
              <a:latin typeface="Funnel Sans"/>
            </a:endParaRPr>
          </a:p>
        </p:txBody>
      </p:sp>
      <p:sp>
        <p:nvSpPr>
          <p:cNvPr id="11" name="Shape 5">
            <a:extLst>
              <a:ext uri="{FF2B5EF4-FFF2-40B4-BE49-F238E27FC236}">
                <a16:creationId xmlns:a16="http://schemas.microsoft.com/office/drawing/2014/main" id="{DC206CDD-285E-1F62-A245-CE2034166060}"/>
              </a:ext>
            </a:extLst>
          </p:cNvPr>
          <p:cNvSpPr/>
          <p:nvPr/>
        </p:nvSpPr>
        <p:spPr>
          <a:xfrm>
            <a:off x="1850795" y="4422044"/>
            <a:ext cx="9723118" cy="3108960"/>
          </a:xfrm>
          <a:prstGeom prst="rect">
            <a:avLst/>
          </a:prstGeom>
          <a:solidFill>
            <a:srgbClr val="F5F7FA"/>
          </a:solidFill>
          <a:ln w="12700">
            <a:solidFill>
              <a:srgbClr val="E2E8F0"/>
            </a:solidFill>
            <a:prstDash val="solid"/>
          </a:ln>
        </p:spPr>
        <p:txBody>
          <a:bodyPr/>
          <a:lstStyle/>
          <a:p>
            <a:endParaRPr lang="en-US" sz="10000"/>
          </a:p>
        </p:txBody>
      </p:sp>
      <p:sp>
        <p:nvSpPr>
          <p:cNvPr id="12" name="Text 6">
            <a:extLst>
              <a:ext uri="{FF2B5EF4-FFF2-40B4-BE49-F238E27FC236}">
                <a16:creationId xmlns:a16="http://schemas.microsoft.com/office/drawing/2014/main" id="{D1BBFE43-BF1C-0807-DC66-5BA2CC4D4CB6}"/>
              </a:ext>
            </a:extLst>
          </p:cNvPr>
          <p:cNvSpPr/>
          <p:nvPr/>
        </p:nvSpPr>
        <p:spPr>
          <a:xfrm>
            <a:off x="2033674" y="4641564"/>
            <a:ext cx="9326880" cy="548640"/>
          </a:xfrm>
          <a:prstGeom prst="rect">
            <a:avLst/>
          </a:prstGeom>
          <a:noFill/>
          <a:ln/>
        </p:spPr>
        <p:txBody>
          <a:bodyPr wrap="square" rtlCol="0" anchor="ctr"/>
          <a:lstStyle/>
          <a:p>
            <a:r>
              <a:rPr lang="en-US" sz="2700" b="1" dirty="0">
                <a:solidFill>
                  <a:srgbClr val="1A2548"/>
                </a:solidFill>
                <a:latin typeface="Funnel Sans"/>
                <a:ea typeface="Arial" pitchFamily="34" charset="-122"/>
                <a:cs typeface="Arial" pitchFamily="34" charset="-120"/>
              </a:rPr>
              <a:t>Director of Employee Ownership</a:t>
            </a:r>
            <a:endParaRPr lang="en-US" sz="2800" dirty="0">
              <a:latin typeface="Funnel Sans"/>
            </a:endParaRPr>
          </a:p>
        </p:txBody>
      </p:sp>
      <p:sp>
        <p:nvSpPr>
          <p:cNvPr id="13" name="Text 7">
            <a:extLst>
              <a:ext uri="{FF2B5EF4-FFF2-40B4-BE49-F238E27FC236}">
                <a16:creationId xmlns:a16="http://schemas.microsoft.com/office/drawing/2014/main" id="{D7F6B7DF-97B3-9039-05C6-5B3E231521AC}"/>
              </a:ext>
            </a:extLst>
          </p:cNvPr>
          <p:cNvSpPr/>
          <p:nvPr/>
        </p:nvSpPr>
        <p:spPr>
          <a:xfrm>
            <a:off x="2033676" y="5190204"/>
            <a:ext cx="9326880" cy="2103120"/>
          </a:xfrm>
          <a:prstGeom prst="rect">
            <a:avLst/>
          </a:prstGeom>
          <a:noFill/>
          <a:ln/>
        </p:spPr>
        <p:txBody>
          <a:bodyPr wrap="square" rtlCol="0" anchor="t"/>
          <a:lstStyle/>
          <a:p>
            <a:r>
              <a:rPr lang="en-US" sz="2300" dirty="0">
                <a:solidFill>
                  <a:srgbClr val="4A5568"/>
                </a:solidFill>
                <a:latin typeface="Funnel Sans"/>
                <a:ea typeface="Arial" pitchFamily="34" charset="-122"/>
                <a:cs typeface="Arial" pitchFamily="34" charset="-120"/>
              </a:rPr>
              <a:t>A designated official in the Cabinet for Economic Development who coordinates the Commonwealth’s employee ownership programs, works with owners, lenders, and advisors, pursues federal and philanthropic funding, and reports annually to the Governor and the Legislative Research Commission.</a:t>
            </a:r>
            <a:endParaRPr lang="en-US" sz="2300" dirty="0">
              <a:latin typeface="Funnel Sans"/>
            </a:endParaRPr>
          </a:p>
        </p:txBody>
      </p:sp>
      <p:sp>
        <p:nvSpPr>
          <p:cNvPr id="14" name="Shape 8">
            <a:extLst>
              <a:ext uri="{FF2B5EF4-FFF2-40B4-BE49-F238E27FC236}">
                <a16:creationId xmlns:a16="http://schemas.microsoft.com/office/drawing/2014/main" id="{51A28938-698B-16BF-9CDA-4BF3116EB008}"/>
              </a:ext>
            </a:extLst>
          </p:cNvPr>
          <p:cNvSpPr/>
          <p:nvPr/>
        </p:nvSpPr>
        <p:spPr>
          <a:xfrm>
            <a:off x="1850796" y="7759062"/>
            <a:ext cx="9723120" cy="3108960"/>
          </a:xfrm>
          <a:prstGeom prst="rect">
            <a:avLst/>
          </a:prstGeom>
          <a:solidFill>
            <a:srgbClr val="F5F7FA"/>
          </a:solidFill>
          <a:ln w="12700">
            <a:solidFill>
              <a:srgbClr val="E2E8F0"/>
            </a:solidFill>
            <a:prstDash val="solid"/>
          </a:ln>
        </p:spPr>
        <p:txBody>
          <a:bodyPr/>
          <a:lstStyle/>
          <a:p>
            <a:endParaRPr lang="en-US" sz="10000"/>
          </a:p>
        </p:txBody>
      </p:sp>
      <p:sp>
        <p:nvSpPr>
          <p:cNvPr id="15" name="Text 9">
            <a:extLst>
              <a:ext uri="{FF2B5EF4-FFF2-40B4-BE49-F238E27FC236}">
                <a16:creationId xmlns:a16="http://schemas.microsoft.com/office/drawing/2014/main" id="{2541559E-18EA-D185-38D3-259442311A58}"/>
              </a:ext>
            </a:extLst>
          </p:cNvPr>
          <p:cNvSpPr/>
          <p:nvPr/>
        </p:nvSpPr>
        <p:spPr>
          <a:xfrm>
            <a:off x="2033676" y="8029352"/>
            <a:ext cx="9326880" cy="548640"/>
          </a:xfrm>
          <a:prstGeom prst="rect">
            <a:avLst/>
          </a:prstGeom>
          <a:noFill/>
          <a:ln/>
        </p:spPr>
        <p:txBody>
          <a:bodyPr wrap="square" rtlCol="0" anchor="ctr"/>
          <a:lstStyle/>
          <a:p>
            <a:r>
              <a:rPr lang="en-US" sz="2700" b="1">
                <a:solidFill>
                  <a:srgbClr val="1A2548"/>
                </a:solidFill>
                <a:latin typeface="Funnel Sans"/>
                <a:ea typeface="Arial" pitchFamily="34" charset="-122"/>
                <a:cs typeface="Arial" pitchFamily="34" charset="-120"/>
              </a:rPr>
              <a:t>Advisory Commission</a:t>
            </a:r>
            <a:endParaRPr lang="en-US" sz="2800">
              <a:latin typeface="Funnel Sans"/>
            </a:endParaRPr>
          </a:p>
        </p:txBody>
      </p:sp>
      <p:sp>
        <p:nvSpPr>
          <p:cNvPr id="16" name="Text 10">
            <a:extLst>
              <a:ext uri="{FF2B5EF4-FFF2-40B4-BE49-F238E27FC236}">
                <a16:creationId xmlns:a16="http://schemas.microsoft.com/office/drawing/2014/main" id="{029125F5-CE95-4B5D-2E39-4EF4B5E3F8B7}"/>
              </a:ext>
            </a:extLst>
          </p:cNvPr>
          <p:cNvSpPr/>
          <p:nvPr/>
        </p:nvSpPr>
        <p:spPr>
          <a:xfrm>
            <a:off x="2033676" y="8577992"/>
            <a:ext cx="9326880" cy="2103120"/>
          </a:xfrm>
          <a:prstGeom prst="rect">
            <a:avLst/>
          </a:prstGeom>
          <a:noFill/>
          <a:ln/>
        </p:spPr>
        <p:txBody>
          <a:bodyPr wrap="square" rtlCol="0" anchor="t"/>
          <a:lstStyle/>
          <a:p>
            <a:r>
              <a:rPr lang="en-US" sz="2300" dirty="0">
                <a:solidFill>
                  <a:srgbClr val="4A5568"/>
                </a:solidFill>
                <a:latin typeface="Funnel Sans"/>
                <a:ea typeface="Arial" pitchFamily="34" charset="-122"/>
                <a:cs typeface="Arial" pitchFamily="34" charset="-120"/>
              </a:rPr>
              <a:t>Cabinet secretaries and gubernatorial appointees drawn from employee-owned businesses, lenders, professional advisors, and business associations. Advises on strategy and on the fund’s lending policies; members serve without compensation.</a:t>
            </a:r>
            <a:endParaRPr lang="en-US" sz="2300" dirty="0">
              <a:latin typeface="Funnel Sans"/>
            </a:endParaRPr>
          </a:p>
        </p:txBody>
      </p:sp>
      <p:sp>
        <p:nvSpPr>
          <p:cNvPr id="17" name="Shape 11">
            <a:extLst>
              <a:ext uri="{FF2B5EF4-FFF2-40B4-BE49-F238E27FC236}">
                <a16:creationId xmlns:a16="http://schemas.microsoft.com/office/drawing/2014/main" id="{05CD00F4-0DDA-4FC7-16EA-FBA5EDA3CEA2}"/>
              </a:ext>
            </a:extLst>
          </p:cNvPr>
          <p:cNvSpPr/>
          <p:nvPr/>
        </p:nvSpPr>
        <p:spPr>
          <a:xfrm>
            <a:off x="12191999" y="3299758"/>
            <a:ext cx="9723122" cy="914400"/>
          </a:xfrm>
          <a:prstGeom prst="rect">
            <a:avLst/>
          </a:prstGeom>
          <a:solidFill>
            <a:srgbClr val="00BFA5"/>
          </a:solidFill>
          <a:ln w="12700">
            <a:solidFill>
              <a:srgbClr val="00BFA5"/>
            </a:solidFill>
            <a:prstDash val="solid"/>
          </a:ln>
        </p:spPr>
        <p:txBody>
          <a:bodyPr/>
          <a:lstStyle/>
          <a:p>
            <a:endParaRPr lang="en-US" sz="10000"/>
          </a:p>
        </p:txBody>
      </p:sp>
      <p:sp>
        <p:nvSpPr>
          <p:cNvPr id="18" name="Text 12">
            <a:extLst>
              <a:ext uri="{FF2B5EF4-FFF2-40B4-BE49-F238E27FC236}">
                <a16:creationId xmlns:a16="http://schemas.microsoft.com/office/drawing/2014/main" id="{244CCDCA-261C-F138-E921-5A58C97E212D}"/>
              </a:ext>
            </a:extLst>
          </p:cNvPr>
          <p:cNvSpPr/>
          <p:nvPr/>
        </p:nvSpPr>
        <p:spPr>
          <a:xfrm>
            <a:off x="12192000" y="3391198"/>
            <a:ext cx="9723112" cy="731520"/>
          </a:xfrm>
          <a:prstGeom prst="rect">
            <a:avLst/>
          </a:prstGeom>
          <a:noFill/>
          <a:ln/>
        </p:spPr>
        <p:txBody>
          <a:bodyPr wrap="square" rtlCol="0" anchor="ctr"/>
          <a:lstStyle/>
          <a:p>
            <a:pPr algn="ctr"/>
            <a:r>
              <a:rPr lang="en-US" sz="4400" b="1" dirty="0">
                <a:solidFill>
                  <a:srgbClr val="FFFFFF"/>
                </a:solidFill>
                <a:latin typeface="Funnel Sans"/>
                <a:ea typeface="Arial" pitchFamily="34" charset="-122"/>
                <a:cs typeface="Arial" pitchFamily="34" charset="-120"/>
              </a:rPr>
              <a:t>PILLAR 2: FINANCING AND ASSISTANCE</a:t>
            </a:r>
            <a:endParaRPr lang="en-US" sz="4400" dirty="0">
              <a:latin typeface="Funnel Sans"/>
            </a:endParaRPr>
          </a:p>
        </p:txBody>
      </p:sp>
      <p:sp>
        <p:nvSpPr>
          <p:cNvPr id="19" name="Shape 13">
            <a:extLst>
              <a:ext uri="{FF2B5EF4-FFF2-40B4-BE49-F238E27FC236}">
                <a16:creationId xmlns:a16="http://schemas.microsoft.com/office/drawing/2014/main" id="{8544810A-BD8F-60DC-0AF4-D5B21926E7EB}"/>
              </a:ext>
            </a:extLst>
          </p:cNvPr>
          <p:cNvSpPr/>
          <p:nvPr/>
        </p:nvSpPr>
        <p:spPr>
          <a:xfrm>
            <a:off x="12191999" y="4421086"/>
            <a:ext cx="9723118" cy="3108960"/>
          </a:xfrm>
          <a:prstGeom prst="rect">
            <a:avLst/>
          </a:prstGeom>
          <a:solidFill>
            <a:srgbClr val="F5F7FA"/>
          </a:solidFill>
          <a:ln w="12700">
            <a:solidFill>
              <a:srgbClr val="E2E8F0"/>
            </a:solidFill>
            <a:prstDash val="solid"/>
          </a:ln>
        </p:spPr>
        <p:txBody>
          <a:bodyPr/>
          <a:lstStyle/>
          <a:p>
            <a:endParaRPr lang="en-US" sz="10000"/>
          </a:p>
        </p:txBody>
      </p:sp>
      <p:sp>
        <p:nvSpPr>
          <p:cNvPr id="20" name="Text 14">
            <a:extLst>
              <a:ext uri="{FF2B5EF4-FFF2-40B4-BE49-F238E27FC236}">
                <a16:creationId xmlns:a16="http://schemas.microsoft.com/office/drawing/2014/main" id="{02291E94-DB2E-B6FA-37DD-450BF5E6AA7B}"/>
              </a:ext>
            </a:extLst>
          </p:cNvPr>
          <p:cNvSpPr/>
          <p:nvPr/>
        </p:nvSpPr>
        <p:spPr>
          <a:xfrm>
            <a:off x="12374880" y="4644854"/>
            <a:ext cx="9326880" cy="512064"/>
          </a:xfrm>
          <a:prstGeom prst="rect">
            <a:avLst/>
          </a:prstGeom>
          <a:noFill/>
          <a:ln/>
        </p:spPr>
        <p:txBody>
          <a:bodyPr wrap="square" rtlCol="0" anchor="ctr"/>
          <a:lstStyle/>
          <a:p>
            <a:r>
              <a:rPr lang="en-US" sz="2700" b="1">
                <a:solidFill>
                  <a:srgbClr val="1A2548"/>
                </a:solidFill>
                <a:latin typeface="Funnel Sans"/>
                <a:ea typeface="Arial" pitchFamily="34" charset="-122"/>
                <a:cs typeface="Arial" pitchFamily="34" charset="-120"/>
              </a:rPr>
              <a:t>Revolving loan fund</a:t>
            </a:r>
            <a:endParaRPr lang="en-US" sz="2800">
              <a:latin typeface="Funnel Sans"/>
            </a:endParaRPr>
          </a:p>
        </p:txBody>
      </p:sp>
      <p:sp>
        <p:nvSpPr>
          <p:cNvPr id="21" name="Text 15">
            <a:extLst>
              <a:ext uri="{FF2B5EF4-FFF2-40B4-BE49-F238E27FC236}">
                <a16:creationId xmlns:a16="http://schemas.microsoft.com/office/drawing/2014/main" id="{7AD3E9EF-53BD-A55A-1EF0-1250E1AD21D3}"/>
              </a:ext>
            </a:extLst>
          </p:cNvPr>
          <p:cNvSpPr/>
          <p:nvPr/>
        </p:nvSpPr>
        <p:spPr>
          <a:xfrm>
            <a:off x="12374878" y="5192306"/>
            <a:ext cx="9326880" cy="2103120"/>
          </a:xfrm>
          <a:prstGeom prst="rect">
            <a:avLst/>
          </a:prstGeom>
          <a:noFill/>
          <a:ln/>
        </p:spPr>
        <p:txBody>
          <a:bodyPr wrap="square" rtlCol="0" anchor="t"/>
          <a:lstStyle/>
          <a:p>
            <a:r>
              <a:rPr lang="en-US" sz="2300" dirty="0">
                <a:solidFill>
                  <a:srgbClr val="4A5568"/>
                </a:solidFill>
                <a:latin typeface="Funnel Sans"/>
                <a:ea typeface="Arial" pitchFamily="34" charset="-122"/>
                <a:cs typeface="Arial" pitchFamily="34" charset="-120"/>
              </a:rPr>
              <a:t>A dedicated fund at KEDFA that lends into employee ownership transitions and lends again as loans are repaid: junior to the bank and senior to the seller note on most deals, senior for the smallest firms no bank will finance. Can accept appropriations, federal grants, and philanthropic and private capital.</a:t>
            </a:r>
            <a:endParaRPr lang="en-US" sz="2300" dirty="0">
              <a:latin typeface="Funnel Sans"/>
            </a:endParaRPr>
          </a:p>
        </p:txBody>
      </p:sp>
      <p:sp>
        <p:nvSpPr>
          <p:cNvPr id="22" name="Shape 16">
            <a:extLst>
              <a:ext uri="{FF2B5EF4-FFF2-40B4-BE49-F238E27FC236}">
                <a16:creationId xmlns:a16="http://schemas.microsoft.com/office/drawing/2014/main" id="{3420CBCD-22BB-CF36-7F0A-045CD343ADE6}"/>
              </a:ext>
            </a:extLst>
          </p:cNvPr>
          <p:cNvSpPr/>
          <p:nvPr/>
        </p:nvSpPr>
        <p:spPr>
          <a:xfrm>
            <a:off x="12192000" y="7759064"/>
            <a:ext cx="9723116" cy="3108960"/>
          </a:xfrm>
          <a:prstGeom prst="rect">
            <a:avLst/>
          </a:prstGeom>
          <a:solidFill>
            <a:srgbClr val="F5F7FA"/>
          </a:solidFill>
          <a:ln w="12700">
            <a:solidFill>
              <a:srgbClr val="E2E8F0"/>
            </a:solidFill>
            <a:prstDash val="solid"/>
          </a:ln>
        </p:spPr>
        <p:txBody>
          <a:bodyPr/>
          <a:lstStyle/>
          <a:p>
            <a:endParaRPr lang="en-US" sz="10000"/>
          </a:p>
        </p:txBody>
      </p:sp>
      <p:sp>
        <p:nvSpPr>
          <p:cNvPr id="23" name="Text 17">
            <a:extLst>
              <a:ext uri="{FF2B5EF4-FFF2-40B4-BE49-F238E27FC236}">
                <a16:creationId xmlns:a16="http://schemas.microsoft.com/office/drawing/2014/main" id="{1921EBB3-C0F8-0A57-F32A-D380374E0116}"/>
              </a:ext>
            </a:extLst>
          </p:cNvPr>
          <p:cNvSpPr/>
          <p:nvPr/>
        </p:nvSpPr>
        <p:spPr>
          <a:xfrm>
            <a:off x="12374880" y="8021878"/>
            <a:ext cx="9326880" cy="512064"/>
          </a:xfrm>
          <a:prstGeom prst="rect">
            <a:avLst/>
          </a:prstGeom>
          <a:noFill/>
          <a:ln/>
        </p:spPr>
        <p:txBody>
          <a:bodyPr wrap="square" rtlCol="0" anchor="ctr"/>
          <a:lstStyle/>
          <a:p>
            <a:r>
              <a:rPr lang="en-US" sz="2700" b="1" dirty="0">
                <a:solidFill>
                  <a:srgbClr val="1A2548"/>
                </a:solidFill>
                <a:latin typeface="Funnel Sans"/>
                <a:ea typeface="Arial" pitchFamily="34" charset="-122"/>
                <a:cs typeface="Arial" pitchFamily="34" charset="-120"/>
              </a:rPr>
              <a:t>Technical assistance</a:t>
            </a:r>
            <a:endParaRPr lang="en-US" sz="2800" dirty="0">
              <a:latin typeface="Funnel Sans"/>
            </a:endParaRPr>
          </a:p>
        </p:txBody>
      </p:sp>
      <p:sp>
        <p:nvSpPr>
          <p:cNvPr id="24" name="Text 18">
            <a:extLst>
              <a:ext uri="{FF2B5EF4-FFF2-40B4-BE49-F238E27FC236}">
                <a16:creationId xmlns:a16="http://schemas.microsoft.com/office/drawing/2014/main" id="{9E82FC2C-5032-D33B-6FB6-CECEFEED2296}"/>
              </a:ext>
            </a:extLst>
          </p:cNvPr>
          <p:cNvSpPr/>
          <p:nvPr/>
        </p:nvSpPr>
        <p:spPr>
          <a:xfrm>
            <a:off x="12374880" y="8533942"/>
            <a:ext cx="9326880" cy="2103120"/>
          </a:xfrm>
          <a:prstGeom prst="rect">
            <a:avLst/>
          </a:prstGeom>
          <a:noFill/>
          <a:ln/>
        </p:spPr>
        <p:txBody>
          <a:bodyPr wrap="square" rtlCol="0" anchor="t"/>
          <a:lstStyle/>
          <a:p>
            <a:r>
              <a:rPr lang="en-US" sz="2300" dirty="0">
                <a:solidFill>
                  <a:srgbClr val="4A5568"/>
                </a:solidFill>
                <a:latin typeface="Funnel Sans"/>
                <a:ea typeface="Arial" pitchFamily="34" charset="-122"/>
                <a:cs typeface="Arial" pitchFamily="34" charset="-120"/>
              </a:rPr>
              <a:t>Outreach to owners approaching retirement, education for the accountants, attorneys, and bankers they rely on, and help with the cost of feasibility studies and valuations. Delivered by the Director directly or by contract.</a:t>
            </a:r>
            <a:endParaRPr lang="en-US" sz="2300" dirty="0">
              <a:latin typeface="Funnel Sans"/>
            </a:endParaRPr>
          </a:p>
        </p:txBody>
      </p:sp>
    </p:spTree>
    <p:extLst>
      <p:ext uri="{BB962C8B-B14F-4D97-AF65-F5344CB8AC3E}">
        <p14:creationId xmlns:p14="http://schemas.microsoft.com/office/powerpoint/2010/main" val="142430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2FA6-54B8-E631-302B-AA204186E9D0}"/>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D1529D8E-DE96-AAC0-75C1-00455018B2CF}"/>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6019D72E-5E29-87F5-5972-BF1A921C535E}"/>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2805EB40-A4DA-DF72-3430-BDEE43263B8C}"/>
              </a:ext>
            </a:extLst>
          </p:cNvPr>
          <p:cNvSpPr>
            <a:spLocks noGrp="1"/>
          </p:cNvSpPr>
          <p:nvPr>
            <p:ph type="title"/>
          </p:nvPr>
        </p:nvSpPr>
        <p:spPr/>
        <p:txBody>
          <a:bodyPr>
            <a:normAutofit/>
          </a:bodyPr>
          <a:lstStyle/>
          <a:p>
            <a:r>
              <a:rPr lang="en-US" sz="7200" b="1" dirty="0">
                <a:solidFill>
                  <a:srgbClr val="99C8C7"/>
                </a:solidFill>
                <a:latin typeface="Funnel Sans"/>
              </a:rPr>
              <a:t>POLICY OBJECTIVES</a:t>
            </a:r>
            <a:br>
              <a:rPr lang="en-US" sz="7200" b="1" dirty="0">
                <a:latin typeface="Funnel Sans" pitchFamily="2" charset="0"/>
              </a:rPr>
            </a:br>
            <a:r>
              <a:rPr lang="en-US" sz="4000" i="1" dirty="0">
                <a:solidFill>
                  <a:schemeClr val="bg1"/>
                </a:solidFill>
                <a:latin typeface="Funnel Sans"/>
              </a:rPr>
              <a:t>What a Kentucky fund’s financing products are designed to do</a:t>
            </a:r>
          </a:p>
        </p:txBody>
      </p:sp>
      <p:sp>
        <p:nvSpPr>
          <p:cNvPr id="50" name="Footer Placeholder 49">
            <a:extLst>
              <a:ext uri="{FF2B5EF4-FFF2-40B4-BE49-F238E27FC236}">
                <a16:creationId xmlns:a16="http://schemas.microsoft.com/office/drawing/2014/main" id="{9FA43B63-51E9-0749-4E6E-5DF96F1ACC37}"/>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4ADFF8CA-A6BE-B83D-1538-2201D28DC3B3}"/>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9</a:t>
            </a:fld>
            <a:endParaRPr lang="en-US">
              <a:solidFill>
                <a:srgbClr val="E8E9E5"/>
              </a:solidFill>
            </a:endParaRPr>
          </a:p>
        </p:txBody>
      </p:sp>
      <p:sp>
        <p:nvSpPr>
          <p:cNvPr id="53" name="TextBox 52"/>
          <p:cNvSpPr txBox="1"/>
          <p:nvPr/>
        </p:nvSpPr>
        <p:spPr>
          <a:xfrm>
            <a:off x="1682496" y="3566160"/>
            <a:ext cx="21031200" cy="738664"/>
          </a:xfrm>
          <a:prstGeom prst="rect">
            <a:avLst/>
          </a:prstGeom>
          <a:noFill/>
        </p:spPr>
        <p:txBody>
          <a:bodyPr wrap="square" lIns="0" tIns="0" rIns="0" bIns="0" anchor="t">
            <a:spAutoFit/>
          </a:bodyPr>
          <a:lstStyle/>
          <a:p>
            <a:pPr algn="l"/>
            <a:r>
              <a:rPr sz="2400">
                <a:solidFill>
                  <a:srgbClr val="4A5568"/>
                </a:solidFill>
                <a:latin typeface="Funnel Sans"/>
              </a:rPr>
              <a:t>A fund at KEDFA could offer each of these products. Direct lending serves all four objectives of employee ownership finance policy; the others extend the fund’s reach through Kentucky banks.</a:t>
            </a:r>
          </a:p>
        </p:txBody>
      </p:sp>
      <p:graphicFrame>
        <p:nvGraphicFramePr>
          <p:cNvPr id="54" name="Table 53"/>
          <p:cNvGraphicFramePr>
            <a:graphicFrameLocks noGrp="1"/>
          </p:cNvGraphicFramePr>
          <p:nvPr/>
        </p:nvGraphicFramePr>
        <p:xfrm>
          <a:off x="1682496" y="4937760"/>
          <a:ext cx="21031200" cy="5577840"/>
        </p:xfrm>
        <a:graphic>
          <a:graphicData uri="http://schemas.openxmlformats.org/drawingml/2006/table">
            <a:tbl>
              <a:tblPr firstRow="1">
                <a:tableStyleId>{2D5ABB26-0587-4C30-8999-92F81FD0307C}</a:tableStyleId>
              </a:tblPr>
              <a:tblGrid>
                <a:gridCol w="91440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gridCol w="2971800">
                  <a:extLst>
                    <a:ext uri="{9D8B030D-6E8A-4147-A177-3AD203B41FA5}">
                      <a16:colId xmlns:a16="http://schemas.microsoft.com/office/drawing/2014/main" val="20003"/>
                    </a:ext>
                  </a:extLst>
                </a:gridCol>
                <a:gridCol w="2971800">
                  <a:extLst>
                    <a:ext uri="{9D8B030D-6E8A-4147-A177-3AD203B41FA5}">
                      <a16:colId xmlns:a16="http://schemas.microsoft.com/office/drawing/2014/main" val="20004"/>
                    </a:ext>
                  </a:extLst>
                </a:gridCol>
              </a:tblGrid>
              <a:tr h="822960">
                <a:tc>
                  <a:txBody>
                    <a:bodyPr/>
                    <a:lstStyle/>
                    <a:p>
                      <a:pPr algn="l"/>
                      <a:r>
                        <a:rPr lang="en-US" sz="2400" b="1" i="0" dirty="0">
                          <a:solidFill>
                            <a:srgbClr val="FFFFFF"/>
                          </a:solidFill>
                          <a:latin typeface="Funnel Sans"/>
                        </a:rPr>
                        <a:t>Policy objective</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ctr"/>
                      <a:r>
                        <a:rPr lang="en-US" sz="2400" b="1" i="0" dirty="0">
                          <a:solidFill>
                            <a:srgbClr val="FFFFFF"/>
                          </a:solidFill>
                          <a:latin typeface="Funnel Sans"/>
                        </a:rPr>
                        <a:t>Direct loan</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ctr"/>
                      <a:r>
                        <a:rPr lang="en-US" sz="2400" b="1" i="0" dirty="0">
                          <a:solidFill>
                            <a:srgbClr val="FFFFFF"/>
                          </a:solidFill>
                          <a:latin typeface="Funnel Sans"/>
                        </a:rPr>
                        <a:t>Loan participation</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ctr"/>
                      <a:r>
                        <a:rPr lang="en-US" sz="2400" b="1" i="0" dirty="0">
                          <a:solidFill>
                            <a:srgbClr val="FFFFFF"/>
                          </a:solidFill>
                          <a:latin typeface="Funnel Sans"/>
                        </a:rPr>
                        <a:t>Loan loss reserve</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ctr"/>
                      <a:r>
                        <a:rPr lang="en-US" sz="2400" b="1" i="0" dirty="0">
                          <a:solidFill>
                            <a:srgbClr val="FFFFFF"/>
                          </a:solidFill>
                          <a:latin typeface="Funnel Sans"/>
                        </a:rPr>
                        <a:t>Loan guarantee</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extLst>
                  <a:ext uri="{0D108BD9-81ED-4DB2-BD59-A6C34878D82A}">
                    <a16:rowId xmlns:a16="http://schemas.microsoft.com/office/drawing/2014/main" val="10000"/>
                  </a:ext>
                </a:extLst>
              </a:tr>
              <a:tr h="1188720">
                <a:tc>
                  <a:txBody>
                    <a:bodyPr/>
                    <a:lstStyle/>
                    <a:p>
                      <a:pPr algn="l"/>
                      <a:r>
                        <a:rPr lang="en-US" sz="2400" b="1" i="0" dirty="0">
                          <a:solidFill>
                            <a:srgbClr val="1A2548"/>
                          </a:solidFill>
                          <a:latin typeface="Funnel Sans"/>
                        </a:rPr>
                        <a:t>Enable seller liquidity on par with strategic and financial buyers</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endParaRPr lang="en-US" sz="2100" dirty="0"/>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endParaRPr lang="en-US" sz="2100" dirty="0"/>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extLst>
                  <a:ext uri="{0D108BD9-81ED-4DB2-BD59-A6C34878D82A}">
                    <a16:rowId xmlns:a16="http://schemas.microsoft.com/office/drawing/2014/main" val="10001"/>
                  </a:ext>
                </a:extLst>
              </a:tr>
              <a:tr h="1188720">
                <a:tc>
                  <a:txBody>
                    <a:bodyPr/>
                    <a:lstStyle/>
                    <a:p>
                      <a:pPr algn="l"/>
                      <a:r>
                        <a:rPr lang="en-US" sz="2400" b="1" i="0" dirty="0">
                          <a:solidFill>
                            <a:srgbClr val="1A2548"/>
                          </a:solidFill>
                          <a:latin typeface="Funnel Sans"/>
                        </a:rPr>
                        <a:t>Create competitive risk-adjusted returns for investors</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endParaRPr lang="en-US" sz="2100" dirty="0"/>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88720">
                <a:tc>
                  <a:txBody>
                    <a:bodyPr/>
                    <a:lstStyle/>
                    <a:p>
                      <a:pPr algn="l"/>
                      <a:r>
                        <a:rPr lang="en-US" sz="2400" b="1" i="0" dirty="0">
                          <a:solidFill>
                            <a:srgbClr val="1A2548"/>
                          </a:solidFill>
                          <a:latin typeface="Funnel Sans"/>
                        </a:rPr>
                        <a:t>Minimize the cost of capital to the employee-owned firm</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extLst>
                  <a:ext uri="{0D108BD9-81ED-4DB2-BD59-A6C34878D82A}">
                    <a16:rowId xmlns:a16="http://schemas.microsoft.com/office/drawing/2014/main" val="10003"/>
                  </a:ext>
                </a:extLst>
              </a:tr>
              <a:tr h="1188720">
                <a:tc>
                  <a:txBody>
                    <a:bodyPr/>
                    <a:lstStyle/>
                    <a:p>
                      <a:pPr algn="l"/>
                      <a:r>
                        <a:rPr lang="en-US" sz="2400" b="1" i="0" dirty="0">
                          <a:solidFill>
                            <a:srgbClr val="1A2548"/>
                          </a:solidFill>
                          <a:latin typeface="Funnel Sans"/>
                        </a:rPr>
                        <a:t>Create long-term sustainability for the employee-owned firm</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endParaRPr lang="en-US" sz="2100" dirty="0"/>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endParaRPr lang="en-US" sz="2100" dirty="0"/>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ctr"/>
                      <a:r>
                        <a:rPr lang="en-US" sz="4000" b="0" i="0" dirty="0">
                          <a:solidFill>
                            <a:srgbClr val="00BFA5"/>
                          </a:solidFill>
                          <a:latin typeface="Arial"/>
                        </a:rPr>
                        <a: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6" name="TextBox 55"/>
          <p:cNvSpPr txBox="1"/>
          <p:nvPr/>
        </p:nvSpPr>
        <p:spPr>
          <a:xfrm>
            <a:off x="1682496" y="11667744"/>
            <a:ext cx="21031200" cy="261610"/>
          </a:xfrm>
          <a:prstGeom prst="rect">
            <a:avLst/>
          </a:prstGeom>
          <a:noFill/>
        </p:spPr>
        <p:txBody>
          <a:bodyPr wrap="square" lIns="0" tIns="0" rIns="0" bIns="0" anchor="t">
            <a:spAutoFit/>
          </a:bodyPr>
          <a:lstStyle/>
          <a:p>
            <a:pPr algn="l"/>
            <a:r>
              <a:rPr sz="1700" i="1">
                <a:solidFill>
                  <a:srgbClr val="718096"/>
                </a:solidFill>
                <a:latin typeface="Funnel Sans"/>
              </a:rPr>
              <a:t>Sources: Adapted from Rosenbloom, Employee Ownership as Economic Development (2026), Table 1; Moriarty, Financing the Growth of Employee Ownership, “The Financing Gap.”</a:t>
            </a:r>
          </a:p>
        </p:txBody>
      </p:sp>
    </p:spTree>
    <p:extLst>
      <p:ext uri="{BB962C8B-B14F-4D97-AF65-F5344CB8AC3E}">
        <p14:creationId xmlns:p14="http://schemas.microsoft.com/office/powerpoint/2010/main" val="1420666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2FA6-54B8-E631-302B-AA204186E9D0}"/>
            </a:ext>
          </a:extLst>
        </p:cNvPr>
        <p:cNvGrpSpPr/>
        <p:nvPr/>
      </p:nvGrpSpPr>
      <p:grpSpPr>
        <a:xfrm>
          <a:off x="0" y="0"/>
          <a:ext cx="0" cy="0"/>
          <a:chOff x="0" y="0"/>
          <a:chExt cx="0" cy="0"/>
        </a:xfrm>
      </p:grpSpPr>
      <p:pic>
        <p:nvPicPr>
          <p:cNvPr id="52" name="Picture 51" descr="A hexagon on a black and white background&#10;&#10;AI-generated content may be incorrect.">
            <a:extLst>
              <a:ext uri="{FF2B5EF4-FFF2-40B4-BE49-F238E27FC236}">
                <a16:creationId xmlns:a16="http://schemas.microsoft.com/office/drawing/2014/main" id="{D1529D8E-DE96-AAC0-75C1-00455018B2CF}"/>
              </a:ext>
            </a:extLst>
          </p:cNvPr>
          <p:cNvPicPr>
            <a:picLocks noChangeAspect="1"/>
          </p:cNvPicPr>
          <p:nvPr/>
        </p:nvPicPr>
        <p:blipFill>
          <a:blip r:embed="rId3">
            <a:extLst>
              <a:ext uri="{28A0092B-C50C-407E-A947-70E740481C1C}">
                <a14:useLocalDpi xmlns:a14="http://schemas.microsoft.com/office/drawing/2010/main" val="0"/>
              </a:ext>
            </a:extLst>
          </a:blip>
          <a:srcRect t="23293" r="82292" b="52"/>
          <a:stretch>
            <a:fillRect/>
          </a:stretch>
        </p:blipFill>
        <p:spPr>
          <a:xfrm>
            <a:off x="-2" y="12407702"/>
            <a:ext cx="24384000" cy="1394912"/>
          </a:xfrm>
          <a:prstGeom prst="rect">
            <a:avLst/>
          </a:prstGeom>
        </p:spPr>
      </p:pic>
      <p:pic>
        <p:nvPicPr>
          <p:cNvPr id="5" name="Picture 4" descr="A hexagon on a black and white background&#10;&#10;AI-generated content may be incorrect.">
            <a:extLst>
              <a:ext uri="{FF2B5EF4-FFF2-40B4-BE49-F238E27FC236}">
                <a16:creationId xmlns:a16="http://schemas.microsoft.com/office/drawing/2014/main" id="{6019D72E-5E29-87F5-5972-BF1A921C535E}"/>
              </a:ext>
            </a:extLst>
          </p:cNvPr>
          <p:cNvPicPr>
            <a:picLocks noChangeAspect="1"/>
          </p:cNvPicPr>
          <p:nvPr/>
        </p:nvPicPr>
        <p:blipFill>
          <a:blip r:embed="rId3">
            <a:extLst>
              <a:ext uri="{28A0092B-C50C-407E-A947-70E740481C1C}">
                <a14:useLocalDpi xmlns:a14="http://schemas.microsoft.com/office/drawing/2010/main" val="0"/>
              </a:ext>
            </a:extLst>
          </a:blip>
          <a:srcRect l="87356" r="2447" b="202"/>
          <a:stretch>
            <a:fillRect/>
          </a:stretch>
        </p:blipFill>
        <p:spPr>
          <a:xfrm rot="5400000">
            <a:off x="10866436" y="-10866437"/>
            <a:ext cx="2651124" cy="24383998"/>
          </a:xfrm>
          <a:prstGeom prst="rect">
            <a:avLst/>
          </a:prstGeom>
        </p:spPr>
      </p:pic>
      <p:sp>
        <p:nvSpPr>
          <p:cNvPr id="2" name="Title 1">
            <a:extLst>
              <a:ext uri="{FF2B5EF4-FFF2-40B4-BE49-F238E27FC236}">
                <a16:creationId xmlns:a16="http://schemas.microsoft.com/office/drawing/2014/main" id="{2805EB40-A4DA-DF72-3430-BDEE43263B8C}"/>
              </a:ext>
            </a:extLst>
          </p:cNvPr>
          <p:cNvSpPr>
            <a:spLocks noGrp="1"/>
          </p:cNvSpPr>
          <p:nvPr>
            <p:ph type="title"/>
          </p:nvPr>
        </p:nvSpPr>
        <p:spPr/>
        <p:txBody>
          <a:bodyPr>
            <a:normAutofit/>
          </a:bodyPr>
          <a:lstStyle/>
          <a:p>
            <a:r>
              <a:rPr lang="en-US" sz="7200" b="1" dirty="0">
                <a:solidFill>
                  <a:srgbClr val="99C8C7"/>
                </a:solidFill>
                <a:latin typeface="Funnel Sans"/>
              </a:rPr>
              <a:t>IMPLEMENTATION</a:t>
            </a:r>
            <a:br>
              <a:rPr lang="en-US" sz="7200" b="1" dirty="0">
                <a:latin typeface="Funnel Sans" pitchFamily="2" charset="0"/>
              </a:rPr>
            </a:br>
            <a:r>
              <a:rPr lang="en-US" sz="4000" i="1" dirty="0">
                <a:solidFill>
                  <a:schemeClr val="bg1"/>
                </a:solidFill>
                <a:latin typeface="Funnel Sans"/>
              </a:rPr>
              <a:t>Where each piece sits and how it is funded</a:t>
            </a:r>
          </a:p>
        </p:txBody>
      </p:sp>
      <p:sp>
        <p:nvSpPr>
          <p:cNvPr id="50" name="Footer Placeholder 49">
            <a:extLst>
              <a:ext uri="{FF2B5EF4-FFF2-40B4-BE49-F238E27FC236}">
                <a16:creationId xmlns:a16="http://schemas.microsoft.com/office/drawing/2014/main" id="{9FA43B63-51E9-0749-4E6E-5DF96F1ACC37}"/>
              </a:ext>
            </a:extLst>
          </p:cNvPr>
          <p:cNvSpPr>
            <a:spLocks noGrp="1"/>
          </p:cNvSpPr>
          <p:nvPr>
            <p:ph type="ftr" sz="quarter" idx="11"/>
          </p:nvPr>
        </p:nvSpPr>
        <p:spPr/>
        <p:txBody>
          <a:bodyPr/>
          <a:lstStyle/>
          <a:p>
            <a:r>
              <a:rPr lang="en-US" sz="2100">
                <a:solidFill>
                  <a:srgbClr val="E8E9E5"/>
                </a:solidFill>
                <a:latin typeface="Funnel Sans" pitchFamily="2" charset="0"/>
              </a:rPr>
              <a:t>Lafayette Square Institute</a:t>
            </a:r>
          </a:p>
        </p:txBody>
      </p:sp>
      <p:sp>
        <p:nvSpPr>
          <p:cNvPr id="51" name="Slide Number Placeholder 50">
            <a:extLst>
              <a:ext uri="{FF2B5EF4-FFF2-40B4-BE49-F238E27FC236}">
                <a16:creationId xmlns:a16="http://schemas.microsoft.com/office/drawing/2014/main" id="{4ADFF8CA-A6BE-B83D-1538-2201D28DC3B3}"/>
              </a:ext>
            </a:extLst>
          </p:cNvPr>
          <p:cNvSpPr>
            <a:spLocks noGrp="1"/>
          </p:cNvSpPr>
          <p:nvPr>
            <p:ph type="sldNum" sz="quarter" idx="12"/>
          </p:nvPr>
        </p:nvSpPr>
        <p:spPr>
          <a:xfrm>
            <a:off x="12055815" y="13081000"/>
            <a:ext cx="258083" cy="471924"/>
          </a:xfrm>
        </p:spPr>
        <p:txBody>
          <a:bodyPr/>
          <a:lstStyle/>
          <a:p>
            <a:fld id="{E8BE8A72-C64C-451C-8E5E-A4A8B0848276}" type="slidenum">
              <a:rPr lang="en-US" smtClean="0">
                <a:solidFill>
                  <a:srgbClr val="E8E9E5"/>
                </a:solidFill>
              </a:rPr>
              <a:t>10</a:t>
            </a:fld>
            <a:endParaRPr lang="en-US">
              <a:solidFill>
                <a:srgbClr val="E8E9E5"/>
              </a:solidFill>
            </a:endParaRPr>
          </a:p>
        </p:txBody>
      </p:sp>
      <p:graphicFrame>
        <p:nvGraphicFramePr>
          <p:cNvPr id="53" name="Table 52"/>
          <p:cNvGraphicFramePr>
            <a:graphicFrameLocks noGrp="1"/>
          </p:cNvGraphicFramePr>
          <p:nvPr/>
        </p:nvGraphicFramePr>
        <p:xfrm>
          <a:off x="1682496" y="3621024"/>
          <a:ext cx="14447520" cy="6217920"/>
        </p:xfrm>
        <a:graphic>
          <a:graphicData uri="http://schemas.openxmlformats.org/drawingml/2006/table">
            <a:tbl>
              <a:tblPr firstRow="1">
                <a:tableStyleId>{2D5ABB26-0587-4C30-8999-92F81FD0307C}</a:tableStyleId>
              </a:tblPr>
              <a:tblGrid>
                <a:gridCol w="438912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5486400">
                  <a:extLst>
                    <a:ext uri="{9D8B030D-6E8A-4147-A177-3AD203B41FA5}">
                      <a16:colId xmlns:a16="http://schemas.microsoft.com/office/drawing/2014/main" val="20002"/>
                    </a:ext>
                  </a:extLst>
                </a:gridCol>
              </a:tblGrid>
              <a:tr h="731520">
                <a:tc>
                  <a:txBody>
                    <a:bodyPr/>
                    <a:lstStyle/>
                    <a:p>
                      <a:pPr algn="l"/>
                      <a:r>
                        <a:rPr lang="en-US" sz="2200" b="1" i="0" dirty="0">
                          <a:solidFill>
                            <a:srgbClr val="FFFFFF"/>
                          </a:solidFill>
                          <a:latin typeface="Funnel Sans"/>
                        </a:rPr>
                        <a:t>Element</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l"/>
                      <a:r>
                        <a:rPr lang="en-US" sz="2200" b="1" i="0" dirty="0">
                          <a:solidFill>
                            <a:srgbClr val="FFFFFF"/>
                          </a:solidFill>
                          <a:latin typeface="Funnel Sans"/>
                        </a:rPr>
                        <a:t>Kentucky home</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tc>
                  <a:txBody>
                    <a:bodyPr/>
                    <a:lstStyle/>
                    <a:p>
                      <a:pPr algn="l"/>
                      <a:r>
                        <a:rPr lang="en-US" sz="2200" b="1" i="0" dirty="0">
                          <a:solidFill>
                            <a:srgbClr val="FFFFFF"/>
                          </a:solidFill>
                          <a:latin typeface="Funnel Sans"/>
                        </a:rPr>
                        <a:t>Funding</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1A2548"/>
                      </a:solidFill>
                      <a:prstDash val="solid"/>
                      <a:round/>
                      <a:headEnd type="none" w="med" len="med"/>
                      <a:tailEnd type="none" w="med" len="med"/>
                    </a:lnB>
                    <a:solidFill>
                      <a:srgbClr val="1A2548"/>
                    </a:solidFill>
                  </a:tcPr>
                </a:tc>
                <a:extLst>
                  <a:ext uri="{0D108BD9-81ED-4DB2-BD59-A6C34878D82A}">
                    <a16:rowId xmlns:a16="http://schemas.microsoft.com/office/drawing/2014/main" val="10000"/>
                  </a:ext>
                </a:extLst>
              </a:tr>
              <a:tr h="1371600">
                <a:tc>
                  <a:txBody>
                    <a:bodyPr/>
                    <a:lstStyle/>
                    <a:p>
                      <a:pPr algn="l"/>
                      <a:r>
                        <a:rPr lang="en-US" sz="2100" b="1" i="0" dirty="0">
                          <a:solidFill>
                            <a:srgbClr val="1A2548"/>
                          </a:solidFill>
                          <a:latin typeface="Funnel Sans"/>
                        </a:rPr>
                        <a:t>Director of Employee Ownership</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l"/>
                      <a:r>
                        <a:rPr lang="en-US" sz="2100" b="0" i="0" dirty="0">
                          <a:solidFill>
                            <a:srgbClr val="4A5568"/>
                          </a:solidFill>
                          <a:latin typeface="Funnel Sans"/>
                        </a:rPr>
                        <a:t>Cabinet for Economic Development</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l"/>
                      <a:r>
                        <a:rPr lang="en-US" sz="2100" b="0" i="0" dirty="0">
                          <a:solidFill>
                            <a:srgbClr val="4A5568"/>
                          </a:solidFill>
                          <a:latin typeface="Funnel Sans"/>
                        </a:rPr>
                        <a:t>Cabinet budget; federal and philanthropic grants</a:t>
                      </a:r>
                    </a:p>
                  </a:txBody>
                  <a:tcPr marL="182880" marR="182880" marT="91440" marB="91440" anchor="ctr">
                    <a:lnT w="9525" cap="flat" cmpd="sng" algn="ctr">
                      <a:solidFill>
                        <a:srgbClr val="1A2548"/>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extLst>
                  <a:ext uri="{0D108BD9-81ED-4DB2-BD59-A6C34878D82A}">
                    <a16:rowId xmlns:a16="http://schemas.microsoft.com/office/drawing/2014/main" val="10001"/>
                  </a:ext>
                </a:extLst>
              </a:tr>
              <a:tr h="1371600">
                <a:tc>
                  <a:txBody>
                    <a:bodyPr/>
                    <a:lstStyle/>
                    <a:p>
                      <a:pPr algn="l"/>
                      <a:r>
                        <a:rPr lang="en-US" sz="2100" b="1" i="0" dirty="0">
                          <a:solidFill>
                            <a:srgbClr val="1A2548"/>
                          </a:solidFill>
                          <a:latin typeface="Funnel Sans"/>
                        </a:rPr>
                        <a:t>Advisory Commission</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l"/>
                      <a:r>
                        <a:rPr lang="en-US" sz="2100" b="0" i="0" dirty="0">
                          <a:solidFill>
                            <a:srgbClr val="4A5568"/>
                          </a:solidFill>
                          <a:latin typeface="Funnel Sans"/>
                        </a:rPr>
                        <a:t>Attached to the Cabinet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l"/>
                      <a:r>
                        <a:rPr lang="en-US" sz="2100" b="0" i="0" dirty="0">
                          <a:solidFill>
                            <a:srgbClr val="4A5568"/>
                          </a:solidFill>
                          <a:latin typeface="Funnel Sans"/>
                        </a:rPr>
                        <a:t>Members serve without compensation; expenses only</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0">
                <a:tc>
                  <a:txBody>
                    <a:bodyPr/>
                    <a:lstStyle/>
                    <a:p>
                      <a:pPr algn="l"/>
                      <a:r>
                        <a:rPr lang="en-US" sz="2100" b="1" i="0" dirty="0">
                          <a:solidFill>
                            <a:srgbClr val="1A2548"/>
                          </a:solidFill>
                          <a:latin typeface="Funnel Sans"/>
                        </a:rPr>
                        <a:t>Revolving loan fund</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l"/>
                      <a:r>
                        <a:rPr lang="en-US" sz="2100" b="0" i="0" dirty="0">
                          <a:solidFill>
                            <a:srgbClr val="4A5568"/>
                          </a:solidFill>
                          <a:latin typeface="Funnel Sans"/>
                        </a:rPr>
                        <a:t>Kentucky Economic Development Finance Authority (KEDFA)</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tc>
                  <a:txBody>
                    <a:bodyPr/>
                    <a:lstStyle/>
                    <a:p>
                      <a:pPr algn="l"/>
                      <a:r>
                        <a:rPr lang="en-US" sz="2100" b="0" i="0" dirty="0">
                          <a:solidFill>
                            <a:srgbClr val="4A5568"/>
                          </a:solidFill>
                          <a:latin typeface="Funnel Sans"/>
                        </a:rPr>
                        <a:t>Appropriation; EDA Economic Adjustment Assistance; philanthropic and private capital; loan repayments</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5F7FA"/>
                    </a:solidFill>
                  </a:tcPr>
                </a:tc>
                <a:extLst>
                  <a:ext uri="{0D108BD9-81ED-4DB2-BD59-A6C34878D82A}">
                    <a16:rowId xmlns:a16="http://schemas.microsoft.com/office/drawing/2014/main" val="10003"/>
                  </a:ext>
                </a:extLst>
              </a:tr>
              <a:tr h="1371600">
                <a:tc>
                  <a:txBody>
                    <a:bodyPr/>
                    <a:lstStyle/>
                    <a:p>
                      <a:pPr algn="l"/>
                      <a:r>
                        <a:rPr lang="en-US" sz="2100" b="1" i="0" dirty="0">
                          <a:solidFill>
                            <a:srgbClr val="1A2548"/>
                          </a:solidFill>
                          <a:latin typeface="Funnel Sans"/>
                        </a:rPr>
                        <a:t>Technical assistance</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l"/>
                      <a:r>
                        <a:rPr lang="en-US" sz="2100" b="0" i="0" dirty="0">
                          <a:solidFill>
                            <a:srgbClr val="4A5568"/>
                          </a:solidFill>
                          <a:latin typeface="Funnel Sans"/>
                        </a:rPr>
                        <a:t>Director, directly or by contract</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algn="l"/>
                      <a:r>
                        <a:rPr lang="en-US" sz="2100" b="0" i="0" dirty="0">
                          <a:solidFill>
                            <a:srgbClr val="4A5568"/>
                          </a:solidFill>
                          <a:latin typeface="Funnel Sans"/>
                        </a:rPr>
                        <a:t>U.S. Department of Labor WORK Act grants; philanthropy</a:t>
                      </a:r>
                    </a:p>
                  </a:txBody>
                  <a:tcPr marL="182880" marR="182880" marT="91440" marB="91440" anchor="ct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4" name="TextBox 53"/>
          <p:cNvSpPr txBox="1"/>
          <p:nvPr/>
        </p:nvSpPr>
        <p:spPr>
          <a:xfrm>
            <a:off x="16861537" y="3657600"/>
            <a:ext cx="5852158" cy="4052391"/>
          </a:xfrm>
          <a:prstGeom prst="rect">
            <a:avLst/>
          </a:prstGeom>
          <a:noFill/>
        </p:spPr>
        <p:txBody>
          <a:bodyPr wrap="square" lIns="0" tIns="0" rIns="0" bIns="0" anchor="t">
            <a:spAutoFit/>
          </a:bodyPr>
          <a:lstStyle/>
          <a:p>
            <a:pPr marL="329184" indent="-329184">
              <a:spcAft>
                <a:spcPts val="2000"/>
              </a:spcAft>
              <a:buChar char="•"/>
            </a:pPr>
            <a:r>
              <a:rPr sz="2300" b="1" dirty="0">
                <a:solidFill>
                  <a:srgbClr val="4A5568"/>
                </a:solidFill>
                <a:latin typeface="Funnel Sans"/>
              </a:rPr>
              <a:t>Capital that revolves. </a:t>
            </a:r>
            <a:r>
              <a:rPr sz="2300" dirty="0">
                <a:solidFill>
                  <a:srgbClr val="4A5568"/>
                </a:solidFill>
                <a:latin typeface="Funnel Sans"/>
              </a:rPr>
              <a:t>Each repaid loan finances the next transition, so one capitalization supports many.</a:t>
            </a:r>
          </a:p>
          <a:p>
            <a:pPr marL="329184" indent="-329184">
              <a:spcAft>
                <a:spcPts val="2000"/>
              </a:spcAft>
              <a:buChar char="•"/>
            </a:pPr>
            <a:r>
              <a:rPr sz="2300" b="1" dirty="0">
                <a:solidFill>
                  <a:srgbClr val="4A5568"/>
                </a:solidFill>
                <a:latin typeface="Funnel Sans"/>
              </a:rPr>
              <a:t>No debt of the Commonwealth. </a:t>
            </a:r>
            <a:r>
              <a:rPr sz="2300" dirty="0">
                <a:solidFill>
                  <a:srgbClr val="4A5568"/>
                </a:solidFill>
                <a:latin typeface="Funnel Sans"/>
              </a:rPr>
              <a:t>Structured so obligations to outside investors are payable only from the fund.</a:t>
            </a:r>
          </a:p>
          <a:p>
            <a:pPr marL="329184" indent="-329184">
              <a:spcAft>
                <a:spcPts val="2000"/>
              </a:spcAft>
              <a:buChar char="•"/>
            </a:pPr>
            <a:r>
              <a:rPr sz="2300" b="1" dirty="0">
                <a:solidFill>
                  <a:srgbClr val="4A5568"/>
                </a:solidFill>
                <a:latin typeface="Funnel Sans"/>
              </a:rPr>
              <a:t>Federal grants. </a:t>
            </a:r>
            <a:r>
              <a:rPr sz="2300" dirty="0">
                <a:solidFill>
                  <a:srgbClr val="4A5568"/>
                </a:solidFill>
                <a:latin typeface="Funnel Sans"/>
              </a:rPr>
              <a:t>Congress funded WORK Act grants to state employee ownership programs for the first time in fiscal 2026. A Director gives Kentucky a ready applicant.</a:t>
            </a:r>
          </a:p>
        </p:txBody>
      </p:sp>
      <p:sp>
        <p:nvSpPr>
          <p:cNvPr id="55" name="TextBox 54"/>
          <p:cNvSpPr txBox="1"/>
          <p:nvPr/>
        </p:nvSpPr>
        <p:spPr>
          <a:xfrm>
            <a:off x="1682496" y="11667744"/>
            <a:ext cx="21031200" cy="261610"/>
          </a:xfrm>
          <a:prstGeom prst="rect">
            <a:avLst/>
          </a:prstGeom>
          <a:noFill/>
        </p:spPr>
        <p:txBody>
          <a:bodyPr wrap="square" lIns="0" tIns="0" rIns="0" bIns="0" anchor="t">
            <a:spAutoFit/>
          </a:bodyPr>
          <a:lstStyle/>
          <a:p>
            <a:pPr algn="l"/>
            <a:r>
              <a:rPr sz="1700" i="1">
                <a:solidFill>
                  <a:srgbClr val="718096"/>
                </a:solidFill>
                <a:latin typeface="Funnel Sans"/>
              </a:rPr>
              <a:t>Sources: SECURE 2.0 Act of 2022, sec. 346; Consolidated Appropriations Act, 2026, Division B joint explanatory statement; Rosenbloom, Employee Ownership as Economic Development (2026).</a:t>
            </a:r>
          </a:p>
        </p:txBody>
      </p:sp>
    </p:spTree>
    <p:extLst>
      <p:ext uri="{BB962C8B-B14F-4D97-AF65-F5344CB8AC3E}">
        <p14:creationId xmlns:p14="http://schemas.microsoft.com/office/powerpoint/2010/main" val="1588267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F994B-6A7B-33F6-EA3E-16F664FE8A1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BBCA542-7401-89A9-32CF-817B810B12E3}"/>
              </a:ext>
            </a:extLst>
          </p:cNvPr>
          <p:cNvSpPr/>
          <p:nvPr/>
        </p:nvSpPr>
        <p:spPr>
          <a:xfrm>
            <a:off x="0" y="0"/>
            <a:ext cx="16459200" cy="13764948"/>
          </a:xfrm>
          <a:prstGeom prst="rect">
            <a:avLst/>
          </a:prstGeom>
          <a:solidFill>
            <a:srgbClr val="0F2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0">
              <a:latin typeface="Funnel Sans" pitchFamily="2" charset="0"/>
            </a:endParaRPr>
          </a:p>
        </p:txBody>
      </p:sp>
      <p:sp>
        <p:nvSpPr>
          <p:cNvPr id="4" name="TextBox 3">
            <a:extLst>
              <a:ext uri="{FF2B5EF4-FFF2-40B4-BE49-F238E27FC236}">
                <a16:creationId xmlns:a16="http://schemas.microsoft.com/office/drawing/2014/main" id="{CECC21FF-FE62-FA3F-ABC6-278D9716A917}"/>
              </a:ext>
            </a:extLst>
          </p:cNvPr>
          <p:cNvSpPr txBox="1"/>
          <p:nvPr/>
        </p:nvSpPr>
        <p:spPr>
          <a:xfrm>
            <a:off x="685800" y="6583700"/>
            <a:ext cx="8991600" cy="1938992"/>
          </a:xfrm>
          <a:prstGeom prst="rect">
            <a:avLst/>
          </a:prstGeom>
          <a:noFill/>
        </p:spPr>
        <p:txBody>
          <a:bodyPr wrap="square">
            <a:spAutoFit/>
          </a:bodyPr>
          <a:lstStyle/>
          <a:p>
            <a:r>
              <a:rPr lang="en-US" sz="12000" b="1" dirty="0">
                <a:solidFill>
                  <a:srgbClr val="FFFFFF"/>
                </a:solidFill>
                <a:latin typeface="Funnel Sans" pitchFamily="2" charset="0"/>
              </a:rPr>
              <a:t>THANK YOU</a:t>
            </a:r>
            <a:endParaRPr lang="en-US" sz="12000" dirty="0">
              <a:solidFill>
                <a:srgbClr val="FFFFFF"/>
              </a:solidFill>
            </a:endParaRPr>
          </a:p>
        </p:txBody>
      </p:sp>
      <p:sp>
        <p:nvSpPr>
          <p:cNvPr id="8" name="Rectangle 7">
            <a:extLst>
              <a:ext uri="{FF2B5EF4-FFF2-40B4-BE49-F238E27FC236}">
                <a16:creationId xmlns:a16="http://schemas.microsoft.com/office/drawing/2014/main" id="{5098FC5B-0C90-7485-B59F-5E6F2E8AB220}"/>
              </a:ext>
            </a:extLst>
          </p:cNvPr>
          <p:cNvSpPr/>
          <p:nvPr/>
        </p:nvSpPr>
        <p:spPr>
          <a:xfrm>
            <a:off x="17190083" y="0"/>
            <a:ext cx="256574" cy="13764948"/>
          </a:xfrm>
          <a:prstGeom prst="rect">
            <a:avLst/>
          </a:prstGeom>
          <a:solidFill>
            <a:srgbClr val="F2F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0">
              <a:latin typeface="Funnel Sans" pitchFamily="2" charset="0"/>
            </a:endParaRPr>
          </a:p>
        </p:txBody>
      </p:sp>
      <p:pic>
        <p:nvPicPr>
          <p:cNvPr id="7" name="Picture 6" descr="A hexagon on a black and white background&#10;&#10;AI-generated content may be incorrect.">
            <a:extLst>
              <a:ext uri="{FF2B5EF4-FFF2-40B4-BE49-F238E27FC236}">
                <a16:creationId xmlns:a16="http://schemas.microsoft.com/office/drawing/2014/main" id="{C39517ED-4003-D288-9E4E-EA182E586FB9}"/>
              </a:ext>
            </a:extLst>
          </p:cNvPr>
          <p:cNvPicPr>
            <a:picLocks noChangeAspect="1"/>
          </p:cNvPicPr>
          <p:nvPr/>
        </p:nvPicPr>
        <p:blipFill>
          <a:blip r:embed="rId3">
            <a:extLst>
              <a:ext uri="{28A0092B-C50C-407E-A947-70E740481C1C}">
                <a14:useLocalDpi xmlns:a14="http://schemas.microsoft.com/office/drawing/2010/main" val="0"/>
              </a:ext>
            </a:extLst>
          </a:blip>
          <a:srcRect l="74551" t="15784" r="6541" b="20776"/>
          <a:stretch>
            <a:fillRect/>
          </a:stretch>
        </p:blipFill>
        <p:spPr>
          <a:xfrm rot="10800000">
            <a:off x="17318368" y="-1"/>
            <a:ext cx="7065632" cy="13764946"/>
          </a:xfrm>
          <a:prstGeom prst="rect">
            <a:avLst/>
          </a:prstGeom>
        </p:spPr>
      </p:pic>
      <p:sp>
        <p:nvSpPr>
          <p:cNvPr id="5" name="Rectangle 4">
            <a:extLst>
              <a:ext uri="{FF2B5EF4-FFF2-40B4-BE49-F238E27FC236}">
                <a16:creationId xmlns:a16="http://schemas.microsoft.com/office/drawing/2014/main" id="{EC87D47B-7A3D-9EE0-C170-3694957901D3}"/>
              </a:ext>
            </a:extLst>
          </p:cNvPr>
          <p:cNvSpPr/>
          <p:nvPr/>
        </p:nvSpPr>
        <p:spPr>
          <a:xfrm>
            <a:off x="16424321" y="0"/>
            <a:ext cx="744638" cy="13764948"/>
          </a:xfrm>
          <a:prstGeom prst="rect">
            <a:avLst/>
          </a:prstGeom>
          <a:solidFill>
            <a:srgbClr val="00C4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0">
              <a:latin typeface="Funnel Sans" pitchFamily="2" charset="0"/>
            </a:endParaRPr>
          </a:p>
        </p:txBody>
      </p:sp>
      <p:sp>
        <p:nvSpPr>
          <p:cNvPr id="6" name="Rectangle 5">
            <a:extLst>
              <a:ext uri="{FF2B5EF4-FFF2-40B4-BE49-F238E27FC236}">
                <a16:creationId xmlns:a16="http://schemas.microsoft.com/office/drawing/2014/main" id="{A95FE37F-98FF-F181-C9C2-811FCD696A4B}"/>
              </a:ext>
            </a:extLst>
          </p:cNvPr>
          <p:cNvSpPr/>
          <p:nvPr/>
        </p:nvSpPr>
        <p:spPr>
          <a:xfrm>
            <a:off x="16796638" y="0"/>
            <a:ext cx="431208" cy="13764948"/>
          </a:xfrm>
          <a:prstGeom prst="rect">
            <a:avLst/>
          </a:prstGeom>
          <a:solidFill>
            <a:srgbClr val="99C8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0">
              <a:latin typeface="Funnel Sans" pitchFamily="2" charset="0"/>
            </a:endParaRPr>
          </a:p>
        </p:txBody>
      </p:sp>
      <p:sp>
        <p:nvSpPr>
          <p:cNvPr id="92" name="Contact"/>
          <p:cNvSpPr txBox="1"/>
          <p:nvPr/>
        </p:nvSpPr>
        <p:spPr>
          <a:xfrm>
            <a:off x="868680" y="9692640"/>
            <a:ext cx="12801600" cy="1000274"/>
          </a:xfrm>
          <a:prstGeom prst="rect">
            <a:avLst/>
          </a:prstGeom>
          <a:noFill/>
        </p:spPr>
        <p:txBody>
          <a:bodyPr wrap="square" lIns="0" tIns="0" rIns="0" bIns="0" anchor="t">
            <a:spAutoFit/>
          </a:bodyPr>
          <a:lstStyle/>
          <a:p>
            <a:pPr>
              <a:spcAft>
                <a:spcPts val="600"/>
              </a:spcAft>
            </a:pPr>
            <a:r>
              <a:rPr lang="en-US" sz="3200" b="1" dirty="0">
                <a:solidFill>
                  <a:srgbClr val="FFFFFF"/>
                </a:solidFill>
                <a:latin typeface="Funnel Sans"/>
              </a:rPr>
              <a:t>Julien Rosenbloom, Lafayette Square Institute</a:t>
            </a:r>
          </a:p>
          <a:p>
            <a:pPr algn="l"/>
            <a:r>
              <a:rPr lang="en-US" sz="2800" dirty="0">
                <a:solidFill>
                  <a:srgbClr val="99C8C7"/>
                </a:solidFill>
                <a:latin typeface="Funnel Sans"/>
              </a:rPr>
              <a:t>rosenbloom@lafayettesquareinstitute.org</a:t>
            </a:r>
          </a:p>
        </p:txBody>
      </p:sp>
    </p:spTree>
    <p:extLst>
      <p:ext uri="{BB962C8B-B14F-4D97-AF65-F5344CB8AC3E}">
        <p14:creationId xmlns:p14="http://schemas.microsoft.com/office/powerpoint/2010/main" val="338770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1E06-2FDD-3305-B469-2344927937A4}"/>
            </a:ext>
          </a:extLst>
        </p:cNvPr>
        <p:cNvGrpSpPr/>
        <p:nvPr/>
      </p:nvGrpSpPr>
      <p:grpSpPr>
        <a:xfrm>
          <a:off x="0" y="0"/>
          <a:ext cx="0" cy="0"/>
          <a:chOff x="0" y="0"/>
          <a:chExt cx="0" cy="0"/>
        </a:xfrm>
      </p:grpSpPr>
      <p:sp>
        <p:nvSpPr>
          <p:cNvPr id="3" name="This Is A Cover Slide">
            <a:extLst>
              <a:ext uri="{FF2B5EF4-FFF2-40B4-BE49-F238E27FC236}">
                <a16:creationId xmlns:a16="http://schemas.microsoft.com/office/drawing/2014/main" id="{2F35560B-1B09-A7AE-F5EC-45F036380589}"/>
              </a:ext>
            </a:extLst>
          </p:cNvPr>
          <p:cNvSpPr txBox="1"/>
          <p:nvPr/>
        </p:nvSpPr>
        <p:spPr>
          <a:xfrm>
            <a:off x="1071653" y="3380133"/>
            <a:ext cx="16817975" cy="5273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914400">
              <a:defRPr sz="11200">
                <a:solidFill>
                  <a:srgbClr val="C20430"/>
                </a:solidFill>
              </a:defRPr>
            </a:lvl1pPr>
          </a:lstStyle>
          <a:p>
            <a:r>
              <a:rPr lang="en-US" sz="9600" b="1" dirty="0">
                <a:solidFill>
                  <a:srgbClr val="6E4B90"/>
                </a:solidFill>
                <a:latin typeface="Arial" panose="020B0604020202020204" pitchFamily="34" charset="0"/>
                <a:ea typeface="Helvetica Neue" panose="02000503000000020004" pitchFamily="2" charset="0"/>
                <a:cs typeface="Arial" panose="020B0604020202020204" pitchFamily="34" charset="0"/>
              </a:rPr>
              <a:t>NORMAND DESMARAIS</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rPr>
              <a:t>CEO &amp; Co-Founder</a:t>
            </a:r>
          </a:p>
          <a:p>
            <a:endParaRPr lang="en-US" sz="6000" dirty="0">
              <a:solidFill>
                <a:srgbClr val="041E41"/>
              </a:solidFill>
              <a:latin typeface="Arial" panose="020B0604020202020204" pitchFamily="34" charset="0"/>
              <a:ea typeface="Helvetica Neue" panose="02000503000000020004" pitchFamily="2" charset="0"/>
              <a:cs typeface="Arial" panose="020B0604020202020204" pitchFamily="34" charset="0"/>
            </a:endParaRPr>
          </a:p>
          <a:p>
            <a:r>
              <a:rPr lang="en-US" sz="6000" b="1" dirty="0">
                <a:solidFill>
                  <a:srgbClr val="041E41"/>
                </a:solidFill>
                <a:latin typeface="Arial" panose="020B0604020202020204" pitchFamily="34" charset="0"/>
                <a:ea typeface="Helvetica Neue" panose="02000503000000020004" pitchFamily="2" charset="0"/>
                <a:cs typeface="Arial" panose="020B0604020202020204" pitchFamily="34" charset="0"/>
              </a:rPr>
              <a:t>Tier1 Performance</a:t>
            </a:r>
          </a:p>
        </p:txBody>
      </p:sp>
    </p:spTree>
    <p:extLst>
      <p:ext uri="{BB962C8B-B14F-4D97-AF65-F5344CB8AC3E}">
        <p14:creationId xmlns:p14="http://schemas.microsoft.com/office/powerpoint/2010/main" val="311883352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BB771-AAEA-B909-C583-D8792E141E4F}"/>
              </a:ext>
            </a:extLst>
          </p:cNvPr>
          <p:cNvSpPr>
            <a:spLocks noGrp="1"/>
          </p:cNvSpPr>
          <p:nvPr>
            <p:ph type="title"/>
          </p:nvPr>
        </p:nvSpPr>
        <p:spPr/>
        <p:txBody>
          <a:bodyPr/>
          <a:lstStyle/>
          <a:p>
            <a:r>
              <a:rPr lang="en-US" sz="9600" b="1" dirty="0"/>
              <a:t>THANK YOU</a:t>
            </a:r>
            <a:br>
              <a:rPr lang="en-US" dirty="0"/>
            </a:br>
            <a:br>
              <a:rPr lang="en-US" dirty="0"/>
            </a:br>
            <a:r>
              <a:rPr lang="en-US" dirty="0"/>
              <a:t>Questions?</a:t>
            </a:r>
          </a:p>
        </p:txBody>
      </p:sp>
    </p:spTree>
  </p:cSld>
  <p:clrMapOvr>
    <a:masterClrMapping/>
  </p:clrMapOvr>
  <p:transition spd="med"/>
</p:sld>
</file>

<file path=ppt/theme/theme1.xml><?xml version="1.0" encoding="utf-8"?>
<a:theme xmlns:a="http://schemas.openxmlformats.org/drawingml/2006/main" name="White">
  <a:themeElements>
    <a:clrScheme name="NKY Chamber Colors">
      <a:dk1>
        <a:srgbClr val="646569"/>
      </a:dk1>
      <a:lt1>
        <a:srgbClr val="091F40"/>
      </a:lt1>
      <a:dk2>
        <a:srgbClr val="A7A7A7"/>
      </a:dk2>
      <a:lt2>
        <a:srgbClr val="535353"/>
      </a:lt2>
      <a:accent1>
        <a:srgbClr val="C32032"/>
      </a:accent1>
      <a:accent2>
        <a:srgbClr val="F04823"/>
      </a:accent2>
      <a:accent3>
        <a:srgbClr val="FFC828"/>
      </a:accent3>
      <a:accent4>
        <a:srgbClr val="3E8EDE"/>
      </a:accent4>
      <a:accent5>
        <a:srgbClr val="4BACC6"/>
      </a:accent5>
      <a:accent6>
        <a:srgbClr val="646569"/>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Interstate ExLight"/>
            <a:ea typeface="Interstate ExLight"/>
            <a:cs typeface="Interstate ExLight"/>
            <a:sym typeface="Interstate Ex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71B23F2D910C48A8A81DE32195C66E" ma:contentTypeVersion="19" ma:contentTypeDescription="Create a new document." ma:contentTypeScope="" ma:versionID="db758634100ab1dab04af062a9b46540">
  <xsd:schema xmlns:xsd="http://www.w3.org/2001/XMLSchema" xmlns:xs="http://www.w3.org/2001/XMLSchema" xmlns:p="http://schemas.microsoft.com/office/2006/metadata/properties" xmlns:ns2="2500c639-738d-4f81-ab67-2cdfa692921a" xmlns:ns3="e35cc4c6-4497-43f4-b46a-1b0e17c4c12b" targetNamespace="http://schemas.microsoft.com/office/2006/metadata/properties" ma:root="true" ma:fieldsID="b580bfb51d5011d97c2d778b49c4883d" ns2:_="" ns3:_="">
    <xsd:import namespace="2500c639-738d-4f81-ab67-2cdfa692921a"/>
    <xsd:import namespace="e35cc4c6-4497-43f4-b46a-1b0e17c4c12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00c639-738d-4f81-ab67-2cdfa6929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10411b-5a2f-4322-8ea8-0bdbb2119a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5cc4c6-4497-43f4-b46a-1b0e17c4c12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31eae56-3381-4b97-8126-8a9b0a09b17c}" ma:internalName="TaxCatchAll" ma:showField="CatchAllData" ma:web="e35cc4c6-4497-43f4-b46a-1b0e17c4c12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35cc4c6-4497-43f4-b46a-1b0e17c4c12b" xsi:nil="true"/>
    <lcf76f155ced4ddcb4097134ff3c332f xmlns="2500c639-738d-4f81-ab67-2cdfa69292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BFF82B-13F1-4792-BC98-E4AE446098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00c639-738d-4f81-ab67-2cdfa692921a"/>
    <ds:schemaRef ds:uri="e35cc4c6-4497-43f4-b46a-1b0e17c4c1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F66009-5739-4314-A195-5E1A07909B11}">
  <ds:schemaRefs>
    <ds:schemaRef ds:uri="http://schemas.microsoft.com/office/2006/metadata/properties"/>
    <ds:schemaRef ds:uri="http://schemas.microsoft.com/office/infopath/2007/PartnerControls"/>
    <ds:schemaRef ds:uri="e35cc4c6-4497-43f4-b46a-1b0e17c4c12b"/>
    <ds:schemaRef ds:uri="2500c639-738d-4f81-ab67-2cdfa692921a"/>
  </ds:schemaRefs>
</ds:datastoreItem>
</file>

<file path=customXml/itemProps3.xml><?xml version="1.0" encoding="utf-8"?>
<ds:datastoreItem xmlns:ds="http://schemas.openxmlformats.org/officeDocument/2006/customXml" ds:itemID="{692AC0CE-A0C5-4423-AD48-CEE396FD35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743</TotalTime>
  <Words>1033</Words>
  <Application>Microsoft Office PowerPoint</Application>
  <PresentationFormat>Custom</PresentationFormat>
  <Paragraphs>125</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White</vt:lpstr>
      <vt:lpstr>PowerPoint Presentation</vt:lpstr>
      <vt:lpstr>PowerPoint Presentation</vt:lpstr>
      <vt:lpstr>PowerPoint Presentation</vt:lpstr>
      <vt:lpstr>Preserving Kentucky’s Businesses, Jobs, and Communities through Employee Ownership</vt:lpstr>
      <vt:lpstr>THE PROBLEM   Small businesses face a succession challenge; employee ownership is a solution</vt:lpstr>
      <vt:lpstr>SNAPSHOT Employee ownership in Kentucky</vt:lpstr>
      <vt:lpstr>THE FINANCING GAP What a subordinated public or philanthropic lender changes</vt:lpstr>
      <vt:lpstr>STATE POLICY A framework for employee ownership in Kentucky</vt:lpstr>
      <vt:lpstr>POLICY OBJECTIVES What a Kentucky fund’s financing products are designed to do</vt:lpstr>
      <vt:lpstr>IMPLEMENTATION Where each piece sits and how it is funded</vt:lpstr>
      <vt:lpstr>PowerPoint Presentation</vt:lpstr>
      <vt:lpstr>PowerPoint Presentation</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Tami Wilson</cp:lastModifiedBy>
  <cp:revision>16</cp:revision>
  <dcterms:modified xsi:type="dcterms:W3CDTF">2026-10-13T11:54:43Z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0x0101008D71B23F2D910C48A8A81DE32195C66E</vt:lpwstr>
  </property>
  <property fmtid="{D5CDD505-2E9C-101B-9397-08002B2CF9AE}" pid="3" name="MediaServiceImageTags">
    <vt:lpwstr/>
  </property>
</Properties>
</file>