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13"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5.png"/><Relationship Id="rId12" Type="http://schemas.openxmlformats.org/officeDocument/2006/relationships/image" Target="../media/image14.svg"/><Relationship Id="rId2" Type="http://schemas.openxmlformats.org/officeDocument/2006/relationships/image" Target="../media/image4.svg"/><Relationship Id="rId16" Type="http://schemas.openxmlformats.org/officeDocument/2006/relationships/image" Target="../media/image18.svg"/><Relationship Id="rId1" Type="http://schemas.openxmlformats.org/officeDocument/2006/relationships/image" Target="../media/image2.png"/><Relationship Id="rId6" Type="http://schemas.openxmlformats.org/officeDocument/2006/relationships/image" Target="../media/image8.svg"/><Relationship Id="rId11" Type="http://schemas.openxmlformats.org/officeDocument/2006/relationships/image" Target="../media/image7.png"/><Relationship Id="rId5" Type="http://schemas.openxmlformats.org/officeDocument/2006/relationships/image" Target="../media/image4.png"/><Relationship Id="rId15" Type="http://schemas.openxmlformats.org/officeDocument/2006/relationships/image" Target="../media/image9.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6.png"/><Relationship Id="rId14" Type="http://schemas.openxmlformats.org/officeDocument/2006/relationships/image" Target="../media/image16.svg"/></Relationships>
</file>

<file path=ppt/diagrams/_rels/data2.xml.rels><?xml version="1.0" encoding="UTF-8" standalone="yes"?>
<Relationships xmlns="http://schemas.openxmlformats.org/package/2006/relationships"><Relationship Id="rId8" Type="http://schemas.openxmlformats.org/officeDocument/2006/relationships/image" Target="../media/image27.svg"/><Relationship Id="rId3" Type="http://schemas.openxmlformats.org/officeDocument/2006/relationships/image" Target="../media/image12.png"/><Relationship Id="rId7" Type="http://schemas.openxmlformats.org/officeDocument/2006/relationships/image" Target="../media/image14.png"/><Relationship Id="rId2" Type="http://schemas.openxmlformats.org/officeDocument/2006/relationships/image" Target="../media/image21.svg"/><Relationship Id="rId1" Type="http://schemas.openxmlformats.org/officeDocument/2006/relationships/image" Target="../media/image11.png"/><Relationship Id="rId6" Type="http://schemas.openxmlformats.org/officeDocument/2006/relationships/image" Target="../media/image25.svg"/><Relationship Id="rId5" Type="http://schemas.openxmlformats.org/officeDocument/2006/relationships/image" Target="../media/image13.png"/><Relationship Id="rId10" Type="http://schemas.openxmlformats.org/officeDocument/2006/relationships/image" Target="../media/image29.svg"/><Relationship Id="rId4" Type="http://schemas.openxmlformats.org/officeDocument/2006/relationships/image" Target="../media/image23.svg"/><Relationship Id="rId9" Type="http://schemas.openxmlformats.org/officeDocument/2006/relationships/image" Target="../media/image15.png"/></Relationships>
</file>

<file path=ppt/diagrams/colors1.xml><?xml version="1.0" encoding="utf-8"?>
<dgm:colorsDef xmlns:dgm="http://schemas.openxmlformats.org/drawingml/2006/diagram" xmlns:a="http://schemas.openxmlformats.org/drawingml/2006/main" uniqueId="urn:microsoft.com/office/officeart/2018/5/colors/Iconchunking_neutralbg_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a:alpha val="0"/>
      </a:schemeClr>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BAFEBA-2CBC-487E-9C41-176F7AE68B44}" type="doc">
      <dgm:prSet loTypeId="urn:microsoft.com/office/officeart/2018/2/layout/IconLabelList" loCatId="icon" qsTypeId="urn:microsoft.com/office/officeart/2005/8/quickstyle/simple1" qsCatId="simple" csTypeId="urn:microsoft.com/office/officeart/2018/5/colors/Iconchunking_neutralbg_accent2_2" csCatId="accent2" phldr="1"/>
      <dgm:spPr/>
      <dgm:t>
        <a:bodyPr/>
        <a:lstStyle/>
        <a:p>
          <a:endParaRPr lang="en-US"/>
        </a:p>
      </dgm:t>
    </dgm:pt>
    <dgm:pt modelId="{A7AFE784-9300-415A-B7A9-2E946C39581E}">
      <dgm:prSet/>
      <dgm:spPr/>
      <dgm:t>
        <a:bodyPr/>
        <a:lstStyle/>
        <a:p>
          <a:r>
            <a:rPr lang="en-US" dirty="0"/>
            <a:t>Traditional Retail</a:t>
          </a:r>
        </a:p>
      </dgm:t>
    </dgm:pt>
    <dgm:pt modelId="{99D4AC63-62FF-40F6-BBDD-BD58A1E2AD11}" type="parTrans" cxnId="{64F4E8B2-8253-472B-B9F8-BF039F52234E}">
      <dgm:prSet/>
      <dgm:spPr/>
      <dgm:t>
        <a:bodyPr/>
        <a:lstStyle/>
        <a:p>
          <a:endParaRPr lang="en-US"/>
        </a:p>
      </dgm:t>
    </dgm:pt>
    <dgm:pt modelId="{D04FA850-F6AF-41B2-88C8-E120EF659A42}" type="sibTrans" cxnId="{64F4E8B2-8253-472B-B9F8-BF039F52234E}">
      <dgm:prSet/>
      <dgm:spPr/>
      <dgm:t>
        <a:bodyPr/>
        <a:lstStyle/>
        <a:p>
          <a:endParaRPr lang="en-US"/>
        </a:p>
      </dgm:t>
    </dgm:pt>
    <dgm:pt modelId="{7D95EC63-BCA4-4176-A69E-D87ED10A9DFD}">
      <dgm:prSet/>
      <dgm:spPr/>
      <dgm:t>
        <a:bodyPr/>
        <a:lstStyle/>
        <a:p>
          <a:r>
            <a:rPr lang="en-US" dirty="0"/>
            <a:t>Grocery</a:t>
          </a:r>
        </a:p>
      </dgm:t>
    </dgm:pt>
    <dgm:pt modelId="{512DF021-E4CA-4D3E-838A-BF7BE3F1D79D}" type="parTrans" cxnId="{07FAF8E3-7500-4477-B822-22742F627DF8}">
      <dgm:prSet/>
      <dgm:spPr/>
      <dgm:t>
        <a:bodyPr/>
        <a:lstStyle/>
        <a:p>
          <a:endParaRPr lang="en-US"/>
        </a:p>
      </dgm:t>
    </dgm:pt>
    <dgm:pt modelId="{2B37409A-5EEA-4946-A629-D74DF79C869D}" type="sibTrans" cxnId="{07FAF8E3-7500-4477-B822-22742F627DF8}">
      <dgm:prSet/>
      <dgm:spPr/>
      <dgm:t>
        <a:bodyPr/>
        <a:lstStyle/>
        <a:p>
          <a:endParaRPr lang="en-US"/>
        </a:p>
      </dgm:t>
    </dgm:pt>
    <dgm:pt modelId="{798B8D69-97F2-4292-B9A0-16246ABC726C}">
      <dgm:prSet/>
      <dgm:spPr/>
      <dgm:t>
        <a:bodyPr/>
        <a:lstStyle/>
        <a:p>
          <a:r>
            <a:rPr lang="en-US" dirty="0"/>
            <a:t>Agribusiness Stores</a:t>
          </a:r>
        </a:p>
      </dgm:t>
    </dgm:pt>
    <dgm:pt modelId="{01748CEC-B53E-4CCB-AAA2-01A5AE022B45}" type="parTrans" cxnId="{CF28A2B6-2954-4D74-B7FC-C2D3F75016EF}">
      <dgm:prSet/>
      <dgm:spPr/>
      <dgm:t>
        <a:bodyPr/>
        <a:lstStyle/>
        <a:p>
          <a:endParaRPr lang="en-US"/>
        </a:p>
      </dgm:t>
    </dgm:pt>
    <dgm:pt modelId="{8D35A1AB-7702-4F4B-AF75-9E1F8525EE3F}" type="sibTrans" cxnId="{CF28A2B6-2954-4D74-B7FC-C2D3F75016EF}">
      <dgm:prSet/>
      <dgm:spPr/>
      <dgm:t>
        <a:bodyPr/>
        <a:lstStyle/>
        <a:p>
          <a:endParaRPr lang="en-US"/>
        </a:p>
      </dgm:t>
    </dgm:pt>
    <dgm:pt modelId="{38CF813E-C567-4C1F-9FC5-4C172D316E5A}">
      <dgm:prSet/>
      <dgm:spPr/>
      <dgm:t>
        <a:bodyPr/>
        <a:lstStyle/>
        <a:p>
          <a:r>
            <a:rPr lang="en-US" dirty="0"/>
            <a:t>Propane</a:t>
          </a:r>
        </a:p>
      </dgm:t>
    </dgm:pt>
    <dgm:pt modelId="{C2E30E30-3388-4242-907F-F15F1D662A9C}" type="parTrans" cxnId="{2950990B-82EA-4B4E-9169-42B7E85A4871}">
      <dgm:prSet/>
      <dgm:spPr/>
      <dgm:t>
        <a:bodyPr/>
        <a:lstStyle/>
        <a:p>
          <a:endParaRPr lang="en-US"/>
        </a:p>
      </dgm:t>
    </dgm:pt>
    <dgm:pt modelId="{43E08990-98BB-4D20-BB87-9CFDD006FBC0}" type="sibTrans" cxnId="{2950990B-82EA-4B4E-9169-42B7E85A4871}">
      <dgm:prSet/>
      <dgm:spPr/>
      <dgm:t>
        <a:bodyPr/>
        <a:lstStyle/>
        <a:p>
          <a:endParaRPr lang="en-US"/>
        </a:p>
      </dgm:t>
    </dgm:pt>
    <dgm:pt modelId="{B0CD3227-921A-4DEA-8A65-CEF1C40DD67B}">
      <dgm:prSet/>
      <dgm:spPr/>
      <dgm:t>
        <a:bodyPr/>
        <a:lstStyle/>
        <a:p>
          <a:r>
            <a:rPr lang="en-US" dirty="0"/>
            <a:t>Pharmacies</a:t>
          </a:r>
        </a:p>
      </dgm:t>
    </dgm:pt>
    <dgm:pt modelId="{9FD69F7B-AFFD-40C1-A404-DD4DCD8D11C0}" type="parTrans" cxnId="{B7C219D9-9011-46E7-BA89-83F9A8A82236}">
      <dgm:prSet/>
      <dgm:spPr/>
      <dgm:t>
        <a:bodyPr/>
        <a:lstStyle/>
        <a:p>
          <a:endParaRPr lang="en-US"/>
        </a:p>
      </dgm:t>
    </dgm:pt>
    <dgm:pt modelId="{8203C599-7715-4552-8C1D-1E052C136B8A}" type="sibTrans" cxnId="{B7C219D9-9011-46E7-BA89-83F9A8A82236}">
      <dgm:prSet/>
      <dgm:spPr/>
      <dgm:t>
        <a:bodyPr/>
        <a:lstStyle/>
        <a:p>
          <a:endParaRPr lang="en-US"/>
        </a:p>
      </dgm:t>
    </dgm:pt>
    <dgm:pt modelId="{9C49E1DB-B30A-4BD3-9AE1-30F2457FA534}">
      <dgm:prSet/>
      <dgm:spPr/>
      <dgm:t>
        <a:bodyPr/>
        <a:lstStyle/>
        <a:p>
          <a:r>
            <a:rPr lang="en-US" dirty="0"/>
            <a:t>Restaurants</a:t>
          </a:r>
        </a:p>
      </dgm:t>
    </dgm:pt>
    <dgm:pt modelId="{EE703236-64AB-4BDB-98DD-4842CEE126FB}" type="parTrans" cxnId="{1928F3C9-8DA6-4FE1-AFC9-BE6DB5F5BE0D}">
      <dgm:prSet/>
      <dgm:spPr/>
      <dgm:t>
        <a:bodyPr/>
        <a:lstStyle/>
        <a:p>
          <a:endParaRPr lang="en-US"/>
        </a:p>
      </dgm:t>
    </dgm:pt>
    <dgm:pt modelId="{A8DEDB77-C194-4862-B85D-EBE62A4786C6}" type="sibTrans" cxnId="{1928F3C9-8DA6-4FE1-AFC9-BE6DB5F5BE0D}">
      <dgm:prSet/>
      <dgm:spPr/>
      <dgm:t>
        <a:bodyPr/>
        <a:lstStyle/>
        <a:p>
          <a:endParaRPr lang="en-US"/>
        </a:p>
      </dgm:t>
    </dgm:pt>
    <dgm:pt modelId="{22971606-9227-405E-9A33-BB939322D0D1}">
      <dgm:prSet/>
      <dgm:spPr/>
      <dgm:t>
        <a:bodyPr/>
        <a:lstStyle/>
        <a:p>
          <a:r>
            <a:rPr lang="en-US" dirty="0"/>
            <a:t>Convenience Stores</a:t>
          </a:r>
        </a:p>
      </dgm:t>
    </dgm:pt>
    <dgm:pt modelId="{846ADA04-B977-476E-8DD0-84BFB01C09F6}" type="parTrans" cxnId="{A6B9754D-7374-4772-9045-37138B64074A}">
      <dgm:prSet/>
      <dgm:spPr/>
      <dgm:t>
        <a:bodyPr/>
        <a:lstStyle/>
        <a:p>
          <a:endParaRPr lang="en-US"/>
        </a:p>
      </dgm:t>
    </dgm:pt>
    <dgm:pt modelId="{0552808C-1CEE-4BFA-A1F7-C88B702D3576}" type="sibTrans" cxnId="{A6B9754D-7374-4772-9045-37138B64074A}">
      <dgm:prSet/>
      <dgm:spPr/>
      <dgm:t>
        <a:bodyPr/>
        <a:lstStyle/>
        <a:p>
          <a:endParaRPr lang="en-US"/>
        </a:p>
      </dgm:t>
    </dgm:pt>
    <dgm:pt modelId="{E73279B7-19FB-45AE-8B24-34AD47112F4C}">
      <dgm:prSet/>
      <dgm:spPr/>
      <dgm:t>
        <a:bodyPr/>
        <a:lstStyle/>
        <a:p>
          <a:r>
            <a:rPr lang="en-US" dirty="0"/>
            <a:t>Vending Machines</a:t>
          </a:r>
        </a:p>
      </dgm:t>
    </dgm:pt>
    <dgm:pt modelId="{FEE23A97-2417-4DD1-A485-978DEBAD4675}" type="parTrans" cxnId="{D6734B7D-EEF3-4916-9F82-D64A81C3550F}">
      <dgm:prSet/>
      <dgm:spPr/>
      <dgm:t>
        <a:bodyPr/>
        <a:lstStyle/>
        <a:p>
          <a:endParaRPr lang="en-US"/>
        </a:p>
      </dgm:t>
    </dgm:pt>
    <dgm:pt modelId="{116A412F-3B7D-4E1A-8E35-DBD7A57B71A6}" type="sibTrans" cxnId="{D6734B7D-EEF3-4916-9F82-D64A81C3550F}">
      <dgm:prSet/>
      <dgm:spPr/>
      <dgm:t>
        <a:bodyPr/>
        <a:lstStyle/>
        <a:p>
          <a:endParaRPr lang="en-US"/>
        </a:p>
      </dgm:t>
    </dgm:pt>
    <dgm:pt modelId="{F4B424A8-4C5B-494A-9A78-F7D65DCE4D51}" type="pres">
      <dgm:prSet presAssocID="{7ABAFEBA-2CBC-487E-9C41-176F7AE68B44}" presName="root" presStyleCnt="0">
        <dgm:presLayoutVars>
          <dgm:dir/>
          <dgm:resizeHandles val="exact"/>
        </dgm:presLayoutVars>
      </dgm:prSet>
      <dgm:spPr/>
      <dgm:t>
        <a:bodyPr/>
        <a:lstStyle/>
        <a:p>
          <a:endParaRPr lang="en-US"/>
        </a:p>
      </dgm:t>
    </dgm:pt>
    <dgm:pt modelId="{08EE87A2-805E-49DA-9BE0-733C768719C2}" type="pres">
      <dgm:prSet presAssocID="{A7AFE784-9300-415A-B7A9-2E946C39581E}" presName="compNode" presStyleCnt="0"/>
      <dgm:spPr/>
    </dgm:pt>
    <dgm:pt modelId="{3F57225B-3281-4E2E-B6F7-8640C8C980AA}" type="pres">
      <dgm:prSet presAssocID="{A7AFE784-9300-415A-B7A9-2E946C39581E}" presName="iconRect" presStyleLbl="node1" presStyleIdx="0" presStyleCnt="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Store"/>
        </a:ext>
      </dgm:extLst>
    </dgm:pt>
    <dgm:pt modelId="{1BC14F19-BA28-446F-B29E-6EFEACF9F1D2}" type="pres">
      <dgm:prSet presAssocID="{A7AFE784-9300-415A-B7A9-2E946C39581E}" presName="spaceRect" presStyleCnt="0"/>
      <dgm:spPr/>
    </dgm:pt>
    <dgm:pt modelId="{34B81C3D-44D8-4986-B64E-FA6CF3BA3BB6}" type="pres">
      <dgm:prSet presAssocID="{A7AFE784-9300-415A-B7A9-2E946C39581E}" presName="textRect" presStyleLbl="revTx" presStyleIdx="0" presStyleCnt="8">
        <dgm:presLayoutVars>
          <dgm:chMax val="1"/>
          <dgm:chPref val="1"/>
        </dgm:presLayoutVars>
      </dgm:prSet>
      <dgm:spPr/>
      <dgm:t>
        <a:bodyPr/>
        <a:lstStyle/>
        <a:p>
          <a:endParaRPr lang="en-US"/>
        </a:p>
      </dgm:t>
    </dgm:pt>
    <dgm:pt modelId="{3B323324-B0B1-4909-9C1A-5AFFCFB80EA0}" type="pres">
      <dgm:prSet presAssocID="{D04FA850-F6AF-41B2-88C8-E120EF659A42}" presName="sibTrans" presStyleCnt="0"/>
      <dgm:spPr/>
    </dgm:pt>
    <dgm:pt modelId="{9A87A686-6AA1-4432-B76E-FFE565775224}" type="pres">
      <dgm:prSet presAssocID="{7D95EC63-BCA4-4176-A69E-D87ED10A9DFD}" presName="compNode" presStyleCnt="0"/>
      <dgm:spPr/>
    </dgm:pt>
    <dgm:pt modelId="{1DE843B3-73A8-4329-BC5F-D33A0C08608B}" type="pres">
      <dgm:prSet presAssocID="{7D95EC63-BCA4-4176-A69E-D87ED10A9DFD}" presName="iconRect" presStyleLbl="node1" presStyleIdx="1" presStyleCnt="8"/>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Fruit Bowl"/>
        </a:ext>
      </dgm:extLst>
    </dgm:pt>
    <dgm:pt modelId="{CC010B03-0797-44B7-99F0-34C67DF942F3}" type="pres">
      <dgm:prSet presAssocID="{7D95EC63-BCA4-4176-A69E-D87ED10A9DFD}" presName="spaceRect" presStyleCnt="0"/>
      <dgm:spPr/>
    </dgm:pt>
    <dgm:pt modelId="{4966B0DF-23B1-4F7F-966F-EFC0A9FEBF09}" type="pres">
      <dgm:prSet presAssocID="{7D95EC63-BCA4-4176-A69E-D87ED10A9DFD}" presName="textRect" presStyleLbl="revTx" presStyleIdx="1" presStyleCnt="8">
        <dgm:presLayoutVars>
          <dgm:chMax val="1"/>
          <dgm:chPref val="1"/>
        </dgm:presLayoutVars>
      </dgm:prSet>
      <dgm:spPr/>
      <dgm:t>
        <a:bodyPr/>
        <a:lstStyle/>
        <a:p>
          <a:endParaRPr lang="en-US"/>
        </a:p>
      </dgm:t>
    </dgm:pt>
    <dgm:pt modelId="{40CC950B-5699-47E3-A0DB-462F565D289C}" type="pres">
      <dgm:prSet presAssocID="{2B37409A-5EEA-4946-A629-D74DF79C869D}" presName="sibTrans" presStyleCnt="0"/>
      <dgm:spPr/>
    </dgm:pt>
    <dgm:pt modelId="{06F490A8-9091-4A64-85E3-63643B90790A}" type="pres">
      <dgm:prSet presAssocID="{798B8D69-97F2-4292-B9A0-16246ABC726C}" presName="compNode" presStyleCnt="0"/>
      <dgm:spPr/>
    </dgm:pt>
    <dgm:pt modelId="{F18C721A-C028-4B69-8F35-9F0D8DBDCA65}" type="pres">
      <dgm:prSet presAssocID="{798B8D69-97F2-4292-B9A0-16246ABC726C}" presName="iconRect" presStyleLbl="node1" presStyleIdx="2" presStyleCnt="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Cow"/>
        </a:ext>
      </dgm:extLst>
    </dgm:pt>
    <dgm:pt modelId="{BC2D6A90-E250-4507-86ED-E471EE309BFB}" type="pres">
      <dgm:prSet presAssocID="{798B8D69-97F2-4292-B9A0-16246ABC726C}" presName="spaceRect" presStyleCnt="0"/>
      <dgm:spPr/>
    </dgm:pt>
    <dgm:pt modelId="{693BD168-F69C-4B5E-9352-51B77F195698}" type="pres">
      <dgm:prSet presAssocID="{798B8D69-97F2-4292-B9A0-16246ABC726C}" presName="textRect" presStyleLbl="revTx" presStyleIdx="2" presStyleCnt="8">
        <dgm:presLayoutVars>
          <dgm:chMax val="1"/>
          <dgm:chPref val="1"/>
        </dgm:presLayoutVars>
      </dgm:prSet>
      <dgm:spPr/>
      <dgm:t>
        <a:bodyPr/>
        <a:lstStyle/>
        <a:p>
          <a:endParaRPr lang="en-US"/>
        </a:p>
      </dgm:t>
    </dgm:pt>
    <dgm:pt modelId="{6C1E05F6-56A0-494D-AA89-C052A9183980}" type="pres">
      <dgm:prSet presAssocID="{8D35A1AB-7702-4F4B-AF75-9E1F8525EE3F}" presName="sibTrans" presStyleCnt="0"/>
      <dgm:spPr/>
    </dgm:pt>
    <dgm:pt modelId="{09318C1A-FEE4-441D-BAE0-46A2355A7F91}" type="pres">
      <dgm:prSet presAssocID="{38CF813E-C567-4C1F-9FC5-4C172D316E5A}" presName="compNode" presStyleCnt="0"/>
      <dgm:spPr/>
    </dgm:pt>
    <dgm:pt modelId="{718BBADB-3C99-4DDF-8EAB-ED40B3486A5E}" type="pres">
      <dgm:prSet presAssocID="{38CF813E-C567-4C1F-9FC5-4C172D316E5A}" presName="iconRect" presStyleLbl="node1" presStyleIdx="3" presStyleCnt="8"/>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extLst>
        <a:ext uri="{E40237B7-FDA0-4F09-8148-C483321AD2D9}">
          <dgm14:cNvPr xmlns:dgm14="http://schemas.microsoft.com/office/drawing/2010/diagram" id="0" name="" descr="Firefighter"/>
        </a:ext>
      </dgm:extLst>
    </dgm:pt>
    <dgm:pt modelId="{BC899F91-0F4B-4636-98F6-A80BE4B81F07}" type="pres">
      <dgm:prSet presAssocID="{38CF813E-C567-4C1F-9FC5-4C172D316E5A}" presName="spaceRect" presStyleCnt="0"/>
      <dgm:spPr/>
    </dgm:pt>
    <dgm:pt modelId="{6E5E0855-864F-4639-B0FF-7C0A5079F181}" type="pres">
      <dgm:prSet presAssocID="{38CF813E-C567-4C1F-9FC5-4C172D316E5A}" presName="textRect" presStyleLbl="revTx" presStyleIdx="3" presStyleCnt="8">
        <dgm:presLayoutVars>
          <dgm:chMax val="1"/>
          <dgm:chPref val="1"/>
        </dgm:presLayoutVars>
      </dgm:prSet>
      <dgm:spPr/>
      <dgm:t>
        <a:bodyPr/>
        <a:lstStyle/>
        <a:p>
          <a:endParaRPr lang="en-US"/>
        </a:p>
      </dgm:t>
    </dgm:pt>
    <dgm:pt modelId="{F9DAF4E1-7F34-487E-A124-C3A69786672A}" type="pres">
      <dgm:prSet presAssocID="{43E08990-98BB-4D20-BB87-9CFDD006FBC0}" presName="sibTrans" presStyleCnt="0"/>
      <dgm:spPr/>
    </dgm:pt>
    <dgm:pt modelId="{C0A2413E-32E0-40E8-AC27-3CE2D2DFC712}" type="pres">
      <dgm:prSet presAssocID="{B0CD3227-921A-4DEA-8A65-CEF1C40DD67B}" presName="compNode" presStyleCnt="0"/>
      <dgm:spPr/>
    </dgm:pt>
    <dgm:pt modelId="{2E6FB355-2E8B-44D3-8E76-771337750337}" type="pres">
      <dgm:prSet presAssocID="{B0CD3227-921A-4DEA-8A65-CEF1C40DD67B}" presName="iconRect" presStyleLbl="node1" presStyleIdx="4" presStyleCnt="8"/>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a:ln>
          <a:noFill/>
        </a:ln>
      </dgm:spPr>
      <dgm:extLst>
        <a:ext uri="{E40237B7-FDA0-4F09-8148-C483321AD2D9}">
          <dgm14:cNvPr xmlns:dgm14="http://schemas.microsoft.com/office/drawing/2010/diagram" id="0" name="" descr="Medicine"/>
        </a:ext>
      </dgm:extLst>
    </dgm:pt>
    <dgm:pt modelId="{7126E8DE-64C2-4E3E-8C3C-3313749974D1}" type="pres">
      <dgm:prSet presAssocID="{B0CD3227-921A-4DEA-8A65-CEF1C40DD67B}" presName="spaceRect" presStyleCnt="0"/>
      <dgm:spPr/>
    </dgm:pt>
    <dgm:pt modelId="{1E9BA545-EF9C-4380-A474-DA54B50A1808}" type="pres">
      <dgm:prSet presAssocID="{B0CD3227-921A-4DEA-8A65-CEF1C40DD67B}" presName="textRect" presStyleLbl="revTx" presStyleIdx="4" presStyleCnt="8">
        <dgm:presLayoutVars>
          <dgm:chMax val="1"/>
          <dgm:chPref val="1"/>
        </dgm:presLayoutVars>
      </dgm:prSet>
      <dgm:spPr/>
      <dgm:t>
        <a:bodyPr/>
        <a:lstStyle/>
        <a:p>
          <a:endParaRPr lang="en-US"/>
        </a:p>
      </dgm:t>
    </dgm:pt>
    <dgm:pt modelId="{2124513A-D77F-4627-A680-41B53A329383}" type="pres">
      <dgm:prSet presAssocID="{8203C599-7715-4552-8C1D-1E052C136B8A}" presName="sibTrans" presStyleCnt="0"/>
      <dgm:spPr/>
    </dgm:pt>
    <dgm:pt modelId="{66B859D2-E7D6-4D84-A5D7-225E4F24BFAA}" type="pres">
      <dgm:prSet presAssocID="{9C49E1DB-B30A-4BD3-9AE1-30F2457FA534}" presName="compNode" presStyleCnt="0"/>
      <dgm:spPr/>
    </dgm:pt>
    <dgm:pt modelId="{3F8CF89D-477E-4AD4-AA51-722114C143F3}" type="pres">
      <dgm:prSet presAssocID="{9C49E1DB-B30A-4BD3-9AE1-30F2457FA534}" presName="iconRect" presStyleLbl="node1" presStyleIdx="5" presStyleCnt="8"/>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a:blipFill>
        <a:ln>
          <a:noFill/>
        </a:ln>
      </dgm:spPr>
      <dgm:extLst>
        <a:ext uri="{E40237B7-FDA0-4F09-8148-C483321AD2D9}">
          <dgm14:cNvPr xmlns:dgm14="http://schemas.microsoft.com/office/drawing/2010/diagram" id="0" name="" descr="Fork and knife"/>
        </a:ext>
      </dgm:extLst>
    </dgm:pt>
    <dgm:pt modelId="{17A4BCB8-2A35-423E-96FE-FCCCBE4F8FCE}" type="pres">
      <dgm:prSet presAssocID="{9C49E1DB-B30A-4BD3-9AE1-30F2457FA534}" presName="spaceRect" presStyleCnt="0"/>
      <dgm:spPr/>
    </dgm:pt>
    <dgm:pt modelId="{DE94EB1A-68A9-40F4-B954-A63FA7D76DC2}" type="pres">
      <dgm:prSet presAssocID="{9C49E1DB-B30A-4BD3-9AE1-30F2457FA534}" presName="textRect" presStyleLbl="revTx" presStyleIdx="5" presStyleCnt="8">
        <dgm:presLayoutVars>
          <dgm:chMax val="1"/>
          <dgm:chPref val="1"/>
        </dgm:presLayoutVars>
      </dgm:prSet>
      <dgm:spPr/>
      <dgm:t>
        <a:bodyPr/>
        <a:lstStyle/>
        <a:p>
          <a:endParaRPr lang="en-US"/>
        </a:p>
      </dgm:t>
    </dgm:pt>
    <dgm:pt modelId="{E38A506E-55BE-49BE-9EE0-76A6C7B094FF}" type="pres">
      <dgm:prSet presAssocID="{A8DEDB77-C194-4862-B85D-EBE62A4786C6}" presName="sibTrans" presStyleCnt="0"/>
      <dgm:spPr/>
    </dgm:pt>
    <dgm:pt modelId="{B2897F3A-9514-4E62-882D-2DE979DF8BCD}" type="pres">
      <dgm:prSet presAssocID="{22971606-9227-405E-9A33-BB939322D0D1}" presName="compNode" presStyleCnt="0"/>
      <dgm:spPr/>
    </dgm:pt>
    <dgm:pt modelId="{55AD6202-282D-4C0B-AA92-BF87A3EF3D27}" type="pres">
      <dgm:prSet presAssocID="{22971606-9227-405E-9A33-BB939322D0D1}" presName="iconRect" presStyleLbl="node1" presStyleIdx="6" presStyleCnt="8"/>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xmlns="" r:embed="rId14"/>
              </a:ext>
            </a:extLst>
          </a:blip>
          <a:stretch>
            <a:fillRect/>
          </a:stretch>
        </a:blipFill>
        <a:ln>
          <a:noFill/>
        </a:ln>
      </dgm:spPr>
      <dgm:extLst>
        <a:ext uri="{E40237B7-FDA0-4F09-8148-C483321AD2D9}">
          <dgm14:cNvPr xmlns:dgm14="http://schemas.microsoft.com/office/drawing/2010/diagram" id="0" name="" descr="Marker"/>
        </a:ext>
      </dgm:extLst>
    </dgm:pt>
    <dgm:pt modelId="{8EFEBF54-64AC-44D4-86CA-D1933D9708EB}" type="pres">
      <dgm:prSet presAssocID="{22971606-9227-405E-9A33-BB939322D0D1}" presName="spaceRect" presStyleCnt="0"/>
      <dgm:spPr/>
    </dgm:pt>
    <dgm:pt modelId="{3C06AF83-BF2D-41B5-8D7F-2E547AC10B48}" type="pres">
      <dgm:prSet presAssocID="{22971606-9227-405E-9A33-BB939322D0D1}" presName="textRect" presStyleLbl="revTx" presStyleIdx="6" presStyleCnt="8">
        <dgm:presLayoutVars>
          <dgm:chMax val="1"/>
          <dgm:chPref val="1"/>
        </dgm:presLayoutVars>
      </dgm:prSet>
      <dgm:spPr/>
      <dgm:t>
        <a:bodyPr/>
        <a:lstStyle/>
        <a:p>
          <a:endParaRPr lang="en-US"/>
        </a:p>
      </dgm:t>
    </dgm:pt>
    <dgm:pt modelId="{EB449491-B906-47BE-899B-570ACFA2B8E2}" type="pres">
      <dgm:prSet presAssocID="{0552808C-1CEE-4BFA-A1F7-C88B702D3576}" presName="sibTrans" presStyleCnt="0"/>
      <dgm:spPr/>
    </dgm:pt>
    <dgm:pt modelId="{5B1A47AA-F63E-47A8-BDAB-1AE403A54023}" type="pres">
      <dgm:prSet presAssocID="{E73279B7-19FB-45AE-8B24-34AD47112F4C}" presName="compNode" presStyleCnt="0"/>
      <dgm:spPr/>
    </dgm:pt>
    <dgm:pt modelId="{BB983D39-C66C-4333-8085-860F21D0CD61}" type="pres">
      <dgm:prSet presAssocID="{E73279B7-19FB-45AE-8B24-34AD47112F4C}" presName="iconRect" presStyleLbl="node1" presStyleIdx="7" presStyleCnt="8"/>
      <dgm:spPr>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xmlns="" r:embed="rId16"/>
              </a:ext>
            </a:extLst>
          </a:blip>
          <a:stretch>
            <a:fillRect/>
          </a:stretch>
        </a:blipFill>
        <a:ln>
          <a:noFill/>
        </a:ln>
      </dgm:spPr>
      <dgm:extLst>
        <a:ext uri="{E40237B7-FDA0-4F09-8148-C483321AD2D9}">
          <dgm14:cNvPr xmlns:dgm14="http://schemas.microsoft.com/office/drawing/2010/diagram" id="0" name="" descr="Burger and Drink"/>
        </a:ext>
      </dgm:extLst>
    </dgm:pt>
    <dgm:pt modelId="{B2FAFAA0-FDFE-40CA-AEFF-0E9D7731E49A}" type="pres">
      <dgm:prSet presAssocID="{E73279B7-19FB-45AE-8B24-34AD47112F4C}" presName="spaceRect" presStyleCnt="0"/>
      <dgm:spPr/>
    </dgm:pt>
    <dgm:pt modelId="{0B35E856-2885-4248-ACC6-BC1D7AC0181D}" type="pres">
      <dgm:prSet presAssocID="{E73279B7-19FB-45AE-8B24-34AD47112F4C}" presName="textRect" presStyleLbl="revTx" presStyleIdx="7" presStyleCnt="8">
        <dgm:presLayoutVars>
          <dgm:chMax val="1"/>
          <dgm:chPref val="1"/>
        </dgm:presLayoutVars>
      </dgm:prSet>
      <dgm:spPr/>
      <dgm:t>
        <a:bodyPr/>
        <a:lstStyle/>
        <a:p>
          <a:endParaRPr lang="en-US"/>
        </a:p>
      </dgm:t>
    </dgm:pt>
  </dgm:ptLst>
  <dgm:cxnLst>
    <dgm:cxn modelId="{64F4E8B2-8253-472B-B9F8-BF039F52234E}" srcId="{7ABAFEBA-2CBC-487E-9C41-176F7AE68B44}" destId="{A7AFE784-9300-415A-B7A9-2E946C39581E}" srcOrd="0" destOrd="0" parTransId="{99D4AC63-62FF-40F6-BBDD-BD58A1E2AD11}" sibTransId="{D04FA850-F6AF-41B2-88C8-E120EF659A42}"/>
    <dgm:cxn modelId="{58FE38FB-4310-40B8-8337-7EA9106B6338}" type="presOf" srcId="{7ABAFEBA-2CBC-487E-9C41-176F7AE68B44}" destId="{F4B424A8-4C5B-494A-9A78-F7D65DCE4D51}" srcOrd="0" destOrd="0" presId="urn:microsoft.com/office/officeart/2018/2/layout/IconLabelList"/>
    <dgm:cxn modelId="{1928F3C9-8DA6-4FE1-AFC9-BE6DB5F5BE0D}" srcId="{7ABAFEBA-2CBC-487E-9C41-176F7AE68B44}" destId="{9C49E1DB-B30A-4BD3-9AE1-30F2457FA534}" srcOrd="5" destOrd="0" parTransId="{EE703236-64AB-4BDB-98DD-4842CEE126FB}" sibTransId="{A8DEDB77-C194-4862-B85D-EBE62A4786C6}"/>
    <dgm:cxn modelId="{A4174681-9047-4D10-BB6D-9C51879000FE}" type="presOf" srcId="{9C49E1DB-B30A-4BD3-9AE1-30F2457FA534}" destId="{DE94EB1A-68A9-40F4-B954-A63FA7D76DC2}" srcOrd="0" destOrd="0" presId="urn:microsoft.com/office/officeart/2018/2/layout/IconLabelList"/>
    <dgm:cxn modelId="{2B808009-5A24-4407-B5BF-DB350D8699B4}" type="presOf" srcId="{B0CD3227-921A-4DEA-8A65-CEF1C40DD67B}" destId="{1E9BA545-EF9C-4380-A474-DA54B50A1808}" srcOrd="0" destOrd="0" presId="urn:microsoft.com/office/officeart/2018/2/layout/IconLabelList"/>
    <dgm:cxn modelId="{A6B9754D-7374-4772-9045-37138B64074A}" srcId="{7ABAFEBA-2CBC-487E-9C41-176F7AE68B44}" destId="{22971606-9227-405E-9A33-BB939322D0D1}" srcOrd="6" destOrd="0" parTransId="{846ADA04-B977-476E-8DD0-84BFB01C09F6}" sibTransId="{0552808C-1CEE-4BFA-A1F7-C88B702D3576}"/>
    <dgm:cxn modelId="{66BE64B2-4A9C-4CC2-B875-B8D637D637C1}" type="presOf" srcId="{798B8D69-97F2-4292-B9A0-16246ABC726C}" destId="{693BD168-F69C-4B5E-9352-51B77F195698}" srcOrd="0" destOrd="0" presId="urn:microsoft.com/office/officeart/2018/2/layout/IconLabelList"/>
    <dgm:cxn modelId="{CF28A2B6-2954-4D74-B7FC-C2D3F75016EF}" srcId="{7ABAFEBA-2CBC-487E-9C41-176F7AE68B44}" destId="{798B8D69-97F2-4292-B9A0-16246ABC726C}" srcOrd="2" destOrd="0" parTransId="{01748CEC-B53E-4CCB-AAA2-01A5AE022B45}" sibTransId="{8D35A1AB-7702-4F4B-AF75-9E1F8525EE3F}"/>
    <dgm:cxn modelId="{4858BBCC-E775-44CF-B6F1-109C0B061FCA}" type="presOf" srcId="{22971606-9227-405E-9A33-BB939322D0D1}" destId="{3C06AF83-BF2D-41B5-8D7F-2E547AC10B48}" srcOrd="0" destOrd="0" presId="urn:microsoft.com/office/officeart/2018/2/layout/IconLabelList"/>
    <dgm:cxn modelId="{07FAF8E3-7500-4477-B822-22742F627DF8}" srcId="{7ABAFEBA-2CBC-487E-9C41-176F7AE68B44}" destId="{7D95EC63-BCA4-4176-A69E-D87ED10A9DFD}" srcOrd="1" destOrd="0" parTransId="{512DF021-E4CA-4D3E-838A-BF7BE3F1D79D}" sibTransId="{2B37409A-5EEA-4946-A629-D74DF79C869D}"/>
    <dgm:cxn modelId="{5F225171-5A2D-4F34-A678-978C6F2203C2}" type="presOf" srcId="{A7AFE784-9300-415A-B7A9-2E946C39581E}" destId="{34B81C3D-44D8-4986-B64E-FA6CF3BA3BB6}" srcOrd="0" destOrd="0" presId="urn:microsoft.com/office/officeart/2018/2/layout/IconLabelList"/>
    <dgm:cxn modelId="{2950990B-82EA-4B4E-9169-42B7E85A4871}" srcId="{7ABAFEBA-2CBC-487E-9C41-176F7AE68B44}" destId="{38CF813E-C567-4C1F-9FC5-4C172D316E5A}" srcOrd="3" destOrd="0" parTransId="{C2E30E30-3388-4242-907F-F15F1D662A9C}" sibTransId="{43E08990-98BB-4D20-BB87-9CFDD006FBC0}"/>
    <dgm:cxn modelId="{ABE25358-BDBA-4FBB-A632-AEA8B72D1DB1}" type="presOf" srcId="{E73279B7-19FB-45AE-8B24-34AD47112F4C}" destId="{0B35E856-2885-4248-ACC6-BC1D7AC0181D}" srcOrd="0" destOrd="0" presId="urn:microsoft.com/office/officeart/2018/2/layout/IconLabelList"/>
    <dgm:cxn modelId="{E01FF437-0CC0-4F16-9951-24EFD93CB381}" type="presOf" srcId="{7D95EC63-BCA4-4176-A69E-D87ED10A9DFD}" destId="{4966B0DF-23B1-4F7F-966F-EFC0A9FEBF09}" srcOrd="0" destOrd="0" presId="urn:microsoft.com/office/officeart/2018/2/layout/IconLabelList"/>
    <dgm:cxn modelId="{D6734B7D-EEF3-4916-9F82-D64A81C3550F}" srcId="{7ABAFEBA-2CBC-487E-9C41-176F7AE68B44}" destId="{E73279B7-19FB-45AE-8B24-34AD47112F4C}" srcOrd="7" destOrd="0" parTransId="{FEE23A97-2417-4DD1-A485-978DEBAD4675}" sibTransId="{116A412F-3B7D-4E1A-8E35-DBD7A57B71A6}"/>
    <dgm:cxn modelId="{A77FBAAE-BF6A-4C37-8A39-F7F5F0648532}" type="presOf" srcId="{38CF813E-C567-4C1F-9FC5-4C172D316E5A}" destId="{6E5E0855-864F-4639-B0FF-7C0A5079F181}" srcOrd="0" destOrd="0" presId="urn:microsoft.com/office/officeart/2018/2/layout/IconLabelList"/>
    <dgm:cxn modelId="{B7C219D9-9011-46E7-BA89-83F9A8A82236}" srcId="{7ABAFEBA-2CBC-487E-9C41-176F7AE68B44}" destId="{B0CD3227-921A-4DEA-8A65-CEF1C40DD67B}" srcOrd="4" destOrd="0" parTransId="{9FD69F7B-AFFD-40C1-A404-DD4DCD8D11C0}" sibTransId="{8203C599-7715-4552-8C1D-1E052C136B8A}"/>
    <dgm:cxn modelId="{15FBC771-0DBE-4251-9FF9-198FC11E233B}" type="presParOf" srcId="{F4B424A8-4C5B-494A-9A78-F7D65DCE4D51}" destId="{08EE87A2-805E-49DA-9BE0-733C768719C2}" srcOrd="0" destOrd="0" presId="urn:microsoft.com/office/officeart/2018/2/layout/IconLabelList"/>
    <dgm:cxn modelId="{AF048293-3685-4E92-AFD5-75FF7E529844}" type="presParOf" srcId="{08EE87A2-805E-49DA-9BE0-733C768719C2}" destId="{3F57225B-3281-4E2E-B6F7-8640C8C980AA}" srcOrd="0" destOrd="0" presId="urn:microsoft.com/office/officeart/2018/2/layout/IconLabelList"/>
    <dgm:cxn modelId="{B117BA5F-23CA-45C2-B04B-BF0BB624BF16}" type="presParOf" srcId="{08EE87A2-805E-49DA-9BE0-733C768719C2}" destId="{1BC14F19-BA28-446F-B29E-6EFEACF9F1D2}" srcOrd="1" destOrd="0" presId="urn:microsoft.com/office/officeart/2018/2/layout/IconLabelList"/>
    <dgm:cxn modelId="{D1EA9305-7B7B-454B-B9AF-770D48AE9222}" type="presParOf" srcId="{08EE87A2-805E-49DA-9BE0-733C768719C2}" destId="{34B81C3D-44D8-4986-B64E-FA6CF3BA3BB6}" srcOrd="2" destOrd="0" presId="urn:microsoft.com/office/officeart/2018/2/layout/IconLabelList"/>
    <dgm:cxn modelId="{929A53D0-F1E7-4D52-91E3-5C20AC0E3BC5}" type="presParOf" srcId="{F4B424A8-4C5B-494A-9A78-F7D65DCE4D51}" destId="{3B323324-B0B1-4909-9C1A-5AFFCFB80EA0}" srcOrd="1" destOrd="0" presId="urn:microsoft.com/office/officeart/2018/2/layout/IconLabelList"/>
    <dgm:cxn modelId="{69D6AE84-E6E9-40D2-A7B1-B5B34B13256A}" type="presParOf" srcId="{F4B424A8-4C5B-494A-9A78-F7D65DCE4D51}" destId="{9A87A686-6AA1-4432-B76E-FFE565775224}" srcOrd="2" destOrd="0" presId="urn:microsoft.com/office/officeart/2018/2/layout/IconLabelList"/>
    <dgm:cxn modelId="{8F8DD1B6-B1CB-43DB-968A-CBF11492F2C5}" type="presParOf" srcId="{9A87A686-6AA1-4432-B76E-FFE565775224}" destId="{1DE843B3-73A8-4329-BC5F-D33A0C08608B}" srcOrd="0" destOrd="0" presId="urn:microsoft.com/office/officeart/2018/2/layout/IconLabelList"/>
    <dgm:cxn modelId="{5D7920DF-7BD4-42B3-9CA7-BDED182C4BBA}" type="presParOf" srcId="{9A87A686-6AA1-4432-B76E-FFE565775224}" destId="{CC010B03-0797-44B7-99F0-34C67DF942F3}" srcOrd="1" destOrd="0" presId="urn:microsoft.com/office/officeart/2018/2/layout/IconLabelList"/>
    <dgm:cxn modelId="{9DDF3C9D-59C6-459F-BEC0-85EF55BEA15E}" type="presParOf" srcId="{9A87A686-6AA1-4432-B76E-FFE565775224}" destId="{4966B0DF-23B1-4F7F-966F-EFC0A9FEBF09}" srcOrd="2" destOrd="0" presId="urn:microsoft.com/office/officeart/2018/2/layout/IconLabelList"/>
    <dgm:cxn modelId="{D487D9EA-7B5F-4365-8377-70F7F778F9E8}" type="presParOf" srcId="{F4B424A8-4C5B-494A-9A78-F7D65DCE4D51}" destId="{40CC950B-5699-47E3-A0DB-462F565D289C}" srcOrd="3" destOrd="0" presId="urn:microsoft.com/office/officeart/2018/2/layout/IconLabelList"/>
    <dgm:cxn modelId="{118C4801-3D75-4BF7-B83E-D0269A926B09}" type="presParOf" srcId="{F4B424A8-4C5B-494A-9A78-F7D65DCE4D51}" destId="{06F490A8-9091-4A64-85E3-63643B90790A}" srcOrd="4" destOrd="0" presId="urn:microsoft.com/office/officeart/2018/2/layout/IconLabelList"/>
    <dgm:cxn modelId="{A85C1711-9E4D-48C7-B0D9-95BCA6575856}" type="presParOf" srcId="{06F490A8-9091-4A64-85E3-63643B90790A}" destId="{F18C721A-C028-4B69-8F35-9F0D8DBDCA65}" srcOrd="0" destOrd="0" presId="urn:microsoft.com/office/officeart/2018/2/layout/IconLabelList"/>
    <dgm:cxn modelId="{BF689E6D-47FA-4AA0-A3CE-5D7A2BE0D8A7}" type="presParOf" srcId="{06F490A8-9091-4A64-85E3-63643B90790A}" destId="{BC2D6A90-E250-4507-86ED-E471EE309BFB}" srcOrd="1" destOrd="0" presId="urn:microsoft.com/office/officeart/2018/2/layout/IconLabelList"/>
    <dgm:cxn modelId="{7BB7DC92-488A-428B-ACA2-2F1F1AEA1A30}" type="presParOf" srcId="{06F490A8-9091-4A64-85E3-63643B90790A}" destId="{693BD168-F69C-4B5E-9352-51B77F195698}" srcOrd="2" destOrd="0" presId="urn:microsoft.com/office/officeart/2018/2/layout/IconLabelList"/>
    <dgm:cxn modelId="{B5B99FDF-F9B9-4D13-9925-E11F4B2A71C6}" type="presParOf" srcId="{F4B424A8-4C5B-494A-9A78-F7D65DCE4D51}" destId="{6C1E05F6-56A0-494D-AA89-C052A9183980}" srcOrd="5" destOrd="0" presId="urn:microsoft.com/office/officeart/2018/2/layout/IconLabelList"/>
    <dgm:cxn modelId="{5A2289F4-85DB-47EF-B5AD-C90D27B99944}" type="presParOf" srcId="{F4B424A8-4C5B-494A-9A78-F7D65DCE4D51}" destId="{09318C1A-FEE4-441D-BAE0-46A2355A7F91}" srcOrd="6" destOrd="0" presId="urn:microsoft.com/office/officeart/2018/2/layout/IconLabelList"/>
    <dgm:cxn modelId="{B02400FC-26B2-4D7A-86E4-9EF4BECF2474}" type="presParOf" srcId="{09318C1A-FEE4-441D-BAE0-46A2355A7F91}" destId="{718BBADB-3C99-4DDF-8EAB-ED40B3486A5E}" srcOrd="0" destOrd="0" presId="urn:microsoft.com/office/officeart/2018/2/layout/IconLabelList"/>
    <dgm:cxn modelId="{C484A279-71ED-41D6-BA09-118284313059}" type="presParOf" srcId="{09318C1A-FEE4-441D-BAE0-46A2355A7F91}" destId="{BC899F91-0F4B-4636-98F6-A80BE4B81F07}" srcOrd="1" destOrd="0" presId="urn:microsoft.com/office/officeart/2018/2/layout/IconLabelList"/>
    <dgm:cxn modelId="{E07A8C32-C65E-48E8-BED7-A7C702B320B3}" type="presParOf" srcId="{09318C1A-FEE4-441D-BAE0-46A2355A7F91}" destId="{6E5E0855-864F-4639-B0FF-7C0A5079F181}" srcOrd="2" destOrd="0" presId="urn:microsoft.com/office/officeart/2018/2/layout/IconLabelList"/>
    <dgm:cxn modelId="{DADD6A31-1C41-41D1-96A6-D540DCB86740}" type="presParOf" srcId="{F4B424A8-4C5B-494A-9A78-F7D65DCE4D51}" destId="{F9DAF4E1-7F34-487E-A124-C3A69786672A}" srcOrd="7" destOrd="0" presId="urn:microsoft.com/office/officeart/2018/2/layout/IconLabelList"/>
    <dgm:cxn modelId="{93BB613C-4001-4E99-9B46-DA3E12C3DD0C}" type="presParOf" srcId="{F4B424A8-4C5B-494A-9A78-F7D65DCE4D51}" destId="{C0A2413E-32E0-40E8-AC27-3CE2D2DFC712}" srcOrd="8" destOrd="0" presId="urn:microsoft.com/office/officeart/2018/2/layout/IconLabelList"/>
    <dgm:cxn modelId="{F44F377B-E544-45A9-A5CE-70B0748871E8}" type="presParOf" srcId="{C0A2413E-32E0-40E8-AC27-3CE2D2DFC712}" destId="{2E6FB355-2E8B-44D3-8E76-771337750337}" srcOrd="0" destOrd="0" presId="urn:microsoft.com/office/officeart/2018/2/layout/IconLabelList"/>
    <dgm:cxn modelId="{10EA804C-EFAF-4995-813C-09110BC34791}" type="presParOf" srcId="{C0A2413E-32E0-40E8-AC27-3CE2D2DFC712}" destId="{7126E8DE-64C2-4E3E-8C3C-3313749974D1}" srcOrd="1" destOrd="0" presId="urn:microsoft.com/office/officeart/2018/2/layout/IconLabelList"/>
    <dgm:cxn modelId="{FF4C885E-3632-43D1-8A4D-AD3D0F1F4718}" type="presParOf" srcId="{C0A2413E-32E0-40E8-AC27-3CE2D2DFC712}" destId="{1E9BA545-EF9C-4380-A474-DA54B50A1808}" srcOrd="2" destOrd="0" presId="urn:microsoft.com/office/officeart/2018/2/layout/IconLabelList"/>
    <dgm:cxn modelId="{B5BBAB64-D415-4D6A-B1AD-BC6B5FF5DF2F}" type="presParOf" srcId="{F4B424A8-4C5B-494A-9A78-F7D65DCE4D51}" destId="{2124513A-D77F-4627-A680-41B53A329383}" srcOrd="9" destOrd="0" presId="urn:microsoft.com/office/officeart/2018/2/layout/IconLabelList"/>
    <dgm:cxn modelId="{463E818E-C2B2-443C-9083-DF8711F6C388}" type="presParOf" srcId="{F4B424A8-4C5B-494A-9A78-F7D65DCE4D51}" destId="{66B859D2-E7D6-4D84-A5D7-225E4F24BFAA}" srcOrd="10" destOrd="0" presId="urn:microsoft.com/office/officeart/2018/2/layout/IconLabelList"/>
    <dgm:cxn modelId="{5C3D4CCE-09E6-43AF-86B5-03DC7F8B61A6}" type="presParOf" srcId="{66B859D2-E7D6-4D84-A5D7-225E4F24BFAA}" destId="{3F8CF89D-477E-4AD4-AA51-722114C143F3}" srcOrd="0" destOrd="0" presId="urn:microsoft.com/office/officeart/2018/2/layout/IconLabelList"/>
    <dgm:cxn modelId="{46C41DB0-28F6-4ADE-BE76-94DF489D2DE8}" type="presParOf" srcId="{66B859D2-E7D6-4D84-A5D7-225E4F24BFAA}" destId="{17A4BCB8-2A35-423E-96FE-FCCCBE4F8FCE}" srcOrd="1" destOrd="0" presId="urn:microsoft.com/office/officeart/2018/2/layout/IconLabelList"/>
    <dgm:cxn modelId="{6046C21A-7BA5-4317-8ACD-48E544DA0E96}" type="presParOf" srcId="{66B859D2-E7D6-4D84-A5D7-225E4F24BFAA}" destId="{DE94EB1A-68A9-40F4-B954-A63FA7D76DC2}" srcOrd="2" destOrd="0" presId="urn:microsoft.com/office/officeart/2018/2/layout/IconLabelList"/>
    <dgm:cxn modelId="{77562A9D-42D8-40D9-8EE3-9C0E74EB8ECE}" type="presParOf" srcId="{F4B424A8-4C5B-494A-9A78-F7D65DCE4D51}" destId="{E38A506E-55BE-49BE-9EE0-76A6C7B094FF}" srcOrd="11" destOrd="0" presId="urn:microsoft.com/office/officeart/2018/2/layout/IconLabelList"/>
    <dgm:cxn modelId="{EFDC6E73-C3B3-4CE7-8D49-A51D9367DAA3}" type="presParOf" srcId="{F4B424A8-4C5B-494A-9A78-F7D65DCE4D51}" destId="{B2897F3A-9514-4E62-882D-2DE979DF8BCD}" srcOrd="12" destOrd="0" presId="urn:microsoft.com/office/officeart/2018/2/layout/IconLabelList"/>
    <dgm:cxn modelId="{B67E00ED-1DC1-4F6A-8370-3F3A24D83168}" type="presParOf" srcId="{B2897F3A-9514-4E62-882D-2DE979DF8BCD}" destId="{55AD6202-282D-4C0B-AA92-BF87A3EF3D27}" srcOrd="0" destOrd="0" presId="urn:microsoft.com/office/officeart/2018/2/layout/IconLabelList"/>
    <dgm:cxn modelId="{106AD04B-4AD4-4F4B-B39B-0FE4399C3F50}" type="presParOf" srcId="{B2897F3A-9514-4E62-882D-2DE979DF8BCD}" destId="{8EFEBF54-64AC-44D4-86CA-D1933D9708EB}" srcOrd="1" destOrd="0" presId="urn:microsoft.com/office/officeart/2018/2/layout/IconLabelList"/>
    <dgm:cxn modelId="{58656745-E55B-4895-B25F-5DFE0B053ECF}" type="presParOf" srcId="{B2897F3A-9514-4E62-882D-2DE979DF8BCD}" destId="{3C06AF83-BF2D-41B5-8D7F-2E547AC10B48}" srcOrd="2" destOrd="0" presId="urn:microsoft.com/office/officeart/2018/2/layout/IconLabelList"/>
    <dgm:cxn modelId="{32BBAAA6-A557-4251-BDD8-90BCD66D7BCA}" type="presParOf" srcId="{F4B424A8-4C5B-494A-9A78-F7D65DCE4D51}" destId="{EB449491-B906-47BE-899B-570ACFA2B8E2}" srcOrd="13" destOrd="0" presId="urn:microsoft.com/office/officeart/2018/2/layout/IconLabelList"/>
    <dgm:cxn modelId="{DB106942-69AA-4A5F-AB8A-F2C8B394C901}" type="presParOf" srcId="{F4B424A8-4C5B-494A-9A78-F7D65DCE4D51}" destId="{5B1A47AA-F63E-47A8-BDAB-1AE403A54023}" srcOrd="14" destOrd="0" presId="urn:microsoft.com/office/officeart/2018/2/layout/IconLabelList"/>
    <dgm:cxn modelId="{E63A17D1-FB27-4203-91C3-7C6BFC3621E0}" type="presParOf" srcId="{5B1A47AA-F63E-47A8-BDAB-1AE403A54023}" destId="{BB983D39-C66C-4333-8085-860F21D0CD61}" srcOrd="0" destOrd="0" presId="urn:microsoft.com/office/officeart/2018/2/layout/IconLabelList"/>
    <dgm:cxn modelId="{2F2BE276-92EC-4959-848B-BC3A6370C351}" type="presParOf" srcId="{5B1A47AA-F63E-47A8-BDAB-1AE403A54023}" destId="{B2FAFAA0-FDFE-40CA-AEFF-0E9D7731E49A}" srcOrd="1" destOrd="0" presId="urn:microsoft.com/office/officeart/2018/2/layout/IconLabelList"/>
    <dgm:cxn modelId="{78E35B12-B1D4-4209-8F5E-60D99D459AAA}" type="presParOf" srcId="{5B1A47AA-F63E-47A8-BDAB-1AE403A54023}" destId="{0B35E856-2885-4248-ACC6-BC1D7AC0181D}"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96C7A2-034E-4D22-9F66-905392FC4E5A}"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lang="en-US"/>
        </a:p>
      </dgm:t>
    </dgm:pt>
    <dgm:pt modelId="{50CC9153-1584-4702-8F54-4B5AAE2D8BB0}">
      <dgm:prSet/>
      <dgm:spPr/>
      <dgm:t>
        <a:bodyPr/>
        <a:lstStyle/>
        <a:p>
          <a:r>
            <a:rPr lang="en-US" dirty="0"/>
            <a:t>Clear communications and expectations statewide</a:t>
          </a:r>
        </a:p>
      </dgm:t>
    </dgm:pt>
    <dgm:pt modelId="{DF88F961-3ED4-4D15-8819-72EF0AC300EC}" type="parTrans" cxnId="{0BEF82DA-CE59-4C70-BECD-5EF0DAF0C8F1}">
      <dgm:prSet/>
      <dgm:spPr/>
      <dgm:t>
        <a:bodyPr/>
        <a:lstStyle/>
        <a:p>
          <a:endParaRPr lang="en-US"/>
        </a:p>
      </dgm:t>
    </dgm:pt>
    <dgm:pt modelId="{229568F6-003B-43BF-8081-6319F2F841C4}" type="sibTrans" cxnId="{0BEF82DA-CE59-4C70-BECD-5EF0DAF0C8F1}">
      <dgm:prSet/>
      <dgm:spPr/>
      <dgm:t>
        <a:bodyPr/>
        <a:lstStyle/>
        <a:p>
          <a:endParaRPr lang="en-US"/>
        </a:p>
      </dgm:t>
    </dgm:pt>
    <dgm:pt modelId="{3DA3F054-B951-4D22-8E31-4C370F9A9822}">
      <dgm:prSet/>
      <dgm:spPr/>
      <dgm:t>
        <a:bodyPr/>
        <a:lstStyle/>
        <a:p>
          <a:r>
            <a:rPr lang="en-US" dirty="0"/>
            <a:t>Appeals process for businesses</a:t>
          </a:r>
        </a:p>
      </dgm:t>
    </dgm:pt>
    <dgm:pt modelId="{45FBE788-5674-494C-9331-FDE0978C0539}" type="parTrans" cxnId="{31333A5B-27F7-40ED-839F-C771A456F0D5}">
      <dgm:prSet/>
      <dgm:spPr/>
      <dgm:t>
        <a:bodyPr/>
        <a:lstStyle/>
        <a:p>
          <a:endParaRPr lang="en-US"/>
        </a:p>
      </dgm:t>
    </dgm:pt>
    <dgm:pt modelId="{A2AA9312-E1DB-4407-80FD-B759EFB90ADC}" type="sibTrans" cxnId="{31333A5B-27F7-40ED-839F-C771A456F0D5}">
      <dgm:prSet/>
      <dgm:spPr/>
      <dgm:t>
        <a:bodyPr/>
        <a:lstStyle/>
        <a:p>
          <a:endParaRPr lang="en-US"/>
        </a:p>
      </dgm:t>
    </dgm:pt>
    <dgm:pt modelId="{E883D3EE-91B5-453D-AD21-8116C78A290A}">
      <dgm:prSet/>
      <dgm:spPr/>
      <dgm:t>
        <a:bodyPr/>
        <a:lstStyle/>
        <a:p>
          <a:r>
            <a:rPr lang="en-US" dirty="0"/>
            <a:t>Clear Lines of communications with public health officials</a:t>
          </a:r>
        </a:p>
      </dgm:t>
    </dgm:pt>
    <dgm:pt modelId="{E2A0D871-2A1D-4C23-BD27-17C86701628B}" type="parTrans" cxnId="{36536E05-C86C-4855-B219-CE9C8CFF92B5}">
      <dgm:prSet/>
      <dgm:spPr/>
      <dgm:t>
        <a:bodyPr/>
        <a:lstStyle/>
        <a:p>
          <a:endParaRPr lang="en-US"/>
        </a:p>
      </dgm:t>
    </dgm:pt>
    <dgm:pt modelId="{3A205D4C-F786-4656-A9B1-AEEE7D004A10}" type="sibTrans" cxnId="{36536E05-C86C-4855-B219-CE9C8CFF92B5}">
      <dgm:prSet/>
      <dgm:spPr/>
      <dgm:t>
        <a:bodyPr/>
        <a:lstStyle/>
        <a:p>
          <a:endParaRPr lang="en-US"/>
        </a:p>
      </dgm:t>
    </dgm:pt>
    <dgm:pt modelId="{8BA0A9C1-2185-4622-80BB-9D723E693995}">
      <dgm:prSet/>
      <dgm:spPr/>
      <dgm:t>
        <a:bodyPr/>
        <a:lstStyle/>
        <a:p>
          <a:r>
            <a:rPr lang="en-US" dirty="0"/>
            <a:t>Collaboration</a:t>
          </a:r>
        </a:p>
      </dgm:t>
    </dgm:pt>
    <dgm:pt modelId="{A046C7F2-5838-4AA5-8BD9-BE3BA7535C94}" type="parTrans" cxnId="{26EED98F-8215-4D49-8D25-012E23B5170D}">
      <dgm:prSet/>
      <dgm:spPr/>
      <dgm:t>
        <a:bodyPr/>
        <a:lstStyle/>
        <a:p>
          <a:endParaRPr lang="en-US"/>
        </a:p>
      </dgm:t>
    </dgm:pt>
    <dgm:pt modelId="{FBB71E6A-42D7-4A64-B4C5-7E3515805FFD}" type="sibTrans" cxnId="{26EED98F-8215-4D49-8D25-012E23B5170D}">
      <dgm:prSet/>
      <dgm:spPr/>
      <dgm:t>
        <a:bodyPr/>
        <a:lstStyle/>
        <a:p>
          <a:endParaRPr lang="en-US"/>
        </a:p>
      </dgm:t>
    </dgm:pt>
    <dgm:pt modelId="{C333124E-AD45-4C63-91FA-B51A1CBEB8BD}">
      <dgm:prSet/>
      <dgm:spPr/>
      <dgm:t>
        <a:bodyPr/>
        <a:lstStyle/>
        <a:p>
          <a:r>
            <a:rPr lang="en-US" dirty="0"/>
            <a:t>Development of Business Committee within state government</a:t>
          </a:r>
        </a:p>
      </dgm:t>
    </dgm:pt>
    <dgm:pt modelId="{D25C1345-6F70-45F2-9F73-23BF0E01EB76}" type="parTrans" cxnId="{9BA345B1-28C0-4102-800F-D81675B1A39F}">
      <dgm:prSet/>
      <dgm:spPr/>
      <dgm:t>
        <a:bodyPr/>
        <a:lstStyle/>
        <a:p>
          <a:endParaRPr lang="en-US"/>
        </a:p>
      </dgm:t>
    </dgm:pt>
    <dgm:pt modelId="{21CF2AFC-DEF7-449C-A4A6-798EBFD0FBFB}" type="sibTrans" cxnId="{9BA345B1-28C0-4102-800F-D81675B1A39F}">
      <dgm:prSet/>
      <dgm:spPr/>
      <dgm:t>
        <a:bodyPr/>
        <a:lstStyle/>
        <a:p>
          <a:endParaRPr lang="en-US"/>
        </a:p>
      </dgm:t>
    </dgm:pt>
    <dgm:pt modelId="{3AFAB761-F32D-4CA4-8BD8-115DCD63891D}" type="pres">
      <dgm:prSet presAssocID="{1496C7A2-034E-4D22-9F66-905392FC4E5A}" presName="root" presStyleCnt="0">
        <dgm:presLayoutVars>
          <dgm:dir/>
          <dgm:resizeHandles val="exact"/>
        </dgm:presLayoutVars>
      </dgm:prSet>
      <dgm:spPr/>
      <dgm:t>
        <a:bodyPr/>
        <a:lstStyle/>
        <a:p>
          <a:endParaRPr lang="en-US"/>
        </a:p>
      </dgm:t>
    </dgm:pt>
    <dgm:pt modelId="{BDE2FD21-4F81-45BF-8DCF-BE3ABCB33457}" type="pres">
      <dgm:prSet presAssocID="{50CC9153-1584-4702-8F54-4B5AAE2D8BB0}" presName="compNode" presStyleCnt="0"/>
      <dgm:spPr/>
    </dgm:pt>
    <dgm:pt modelId="{982897AF-F611-4F2C-8BA2-6B6042B2C5BD}" type="pres">
      <dgm:prSet presAssocID="{50CC9153-1584-4702-8F54-4B5AAE2D8BB0}" presName="bgRect" presStyleLbl="bgShp" presStyleIdx="0" presStyleCnt="5"/>
      <dgm:spPr/>
    </dgm:pt>
    <dgm:pt modelId="{8A601D55-CE4C-4BA8-82BB-4661017E53F3}" type="pres">
      <dgm:prSet presAssocID="{50CC9153-1584-4702-8F54-4B5AAE2D8BB0}"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Chat"/>
        </a:ext>
      </dgm:extLst>
    </dgm:pt>
    <dgm:pt modelId="{A92FA8B7-8E1F-4454-BFD4-E6EE5157208A}" type="pres">
      <dgm:prSet presAssocID="{50CC9153-1584-4702-8F54-4B5AAE2D8BB0}" presName="spaceRect" presStyleCnt="0"/>
      <dgm:spPr/>
    </dgm:pt>
    <dgm:pt modelId="{E4A1EF18-CF9E-4533-8F6A-7859C24F4C64}" type="pres">
      <dgm:prSet presAssocID="{50CC9153-1584-4702-8F54-4B5AAE2D8BB0}" presName="parTx" presStyleLbl="revTx" presStyleIdx="0" presStyleCnt="5">
        <dgm:presLayoutVars>
          <dgm:chMax val="0"/>
          <dgm:chPref val="0"/>
        </dgm:presLayoutVars>
      </dgm:prSet>
      <dgm:spPr/>
      <dgm:t>
        <a:bodyPr/>
        <a:lstStyle/>
        <a:p>
          <a:endParaRPr lang="en-US"/>
        </a:p>
      </dgm:t>
    </dgm:pt>
    <dgm:pt modelId="{88AF2DCB-591E-40AC-AF09-82A37177C61C}" type="pres">
      <dgm:prSet presAssocID="{229568F6-003B-43BF-8081-6319F2F841C4}" presName="sibTrans" presStyleCnt="0"/>
      <dgm:spPr/>
    </dgm:pt>
    <dgm:pt modelId="{8D276220-E49F-4BDA-B418-8A1829DA00AC}" type="pres">
      <dgm:prSet presAssocID="{3DA3F054-B951-4D22-8E31-4C370F9A9822}" presName="compNode" presStyleCnt="0"/>
      <dgm:spPr/>
    </dgm:pt>
    <dgm:pt modelId="{C079EAEA-F774-4440-9F48-6FF50570EDA8}" type="pres">
      <dgm:prSet presAssocID="{3DA3F054-B951-4D22-8E31-4C370F9A9822}" presName="bgRect" presStyleLbl="bgShp" presStyleIdx="1" presStyleCnt="5"/>
      <dgm:spPr/>
    </dgm:pt>
    <dgm:pt modelId="{C32AFBA3-E3EB-40BD-BE13-2D71378FC88B}" type="pres">
      <dgm:prSet presAssocID="{3DA3F054-B951-4D22-8E31-4C370F9A9822}"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Gavel"/>
        </a:ext>
      </dgm:extLst>
    </dgm:pt>
    <dgm:pt modelId="{7E4A0910-96AF-4C5A-B336-F056FE62F4F0}" type="pres">
      <dgm:prSet presAssocID="{3DA3F054-B951-4D22-8E31-4C370F9A9822}" presName="spaceRect" presStyleCnt="0"/>
      <dgm:spPr/>
    </dgm:pt>
    <dgm:pt modelId="{5AD3122A-3BFE-47CE-B818-272D6977A23C}" type="pres">
      <dgm:prSet presAssocID="{3DA3F054-B951-4D22-8E31-4C370F9A9822}" presName="parTx" presStyleLbl="revTx" presStyleIdx="1" presStyleCnt="5">
        <dgm:presLayoutVars>
          <dgm:chMax val="0"/>
          <dgm:chPref val="0"/>
        </dgm:presLayoutVars>
      </dgm:prSet>
      <dgm:spPr/>
      <dgm:t>
        <a:bodyPr/>
        <a:lstStyle/>
        <a:p>
          <a:endParaRPr lang="en-US"/>
        </a:p>
      </dgm:t>
    </dgm:pt>
    <dgm:pt modelId="{57A0115D-A3B2-4038-9EAA-CBAF9236143E}" type="pres">
      <dgm:prSet presAssocID="{A2AA9312-E1DB-4407-80FD-B759EFB90ADC}" presName="sibTrans" presStyleCnt="0"/>
      <dgm:spPr/>
    </dgm:pt>
    <dgm:pt modelId="{385CA202-43C1-4CCC-85B2-DB217BFBE4B6}" type="pres">
      <dgm:prSet presAssocID="{E883D3EE-91B5-453D-AD21-8116C78A290A}" presName="compNode" presStyleCnt="0"/>
      <dgm:spPr/>
    </dgm:pt>
    <dgm:pt modelId="{F1E7F208-0BE9-4662-90E1-3117E325FFE7}" type="pres">
      <dgm:prSet presAssocID="{E883D3EE-91B5-453D-AD21-8116C78A290A}" presName="bgRect" presStyleLbl="bgShp" presStyleIdx="2" presStyleCnt="5"/>
      <dgm:spPr/>
    </dgm:pt>
    <dgm:pt modelId="{E35A06B5-9633-4709-8A4B-C8618C42C053}" type="pres">
      <dgm:prSet presAssocID="{E883D3EE-91B5-453D-AD21-8116C78A290A}"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Megaphone"/>
        </a:ext>
      </dgm:extLst>
    </dgm:pt>
    <dgm:pt modelId="{B9D04E29-2BDB-4AC3-A3C1-83011E07B9BC}" type="pres">
      <dgm:prSet presAssocID="{E883D3EE-91B5-453D-AD21-8116C78A290A}" presName="spaceRect" presStyleCnt="0"/>
      <dgm:spPr/>
    </dgm:pt>
    <dgm:pt modelId="{AA310491-0E92-4AF7-8432-24DE6779B8F1}" type="pres">
      <dgm:prSet presAssocID="{E883D3EE-91B5-453D-AD21-8116C78A290A}" presName="parTx" presStyleLbl="revTx" presStyleIdx="2" presStyleCnt="5">
        <dgm:presLayoutVars>
          <dgm:chMax val="0"/>
          <dgm:chPref val="0"/>
        </dgm:presLayoutVars>
      </dgm:prSet>
      <dgm:spPr/>
      <dgm:t>
        <a:bodyPr/>
        <a:lstStyle/>
        <a:p>
          <a:endParaRPr lang="en-US"/>
        </a:p>
      </dgm:t>
    </dgm:pt>
    <dgm:pt modelId="{786AAC27-35D5-42DB-ADF5-4851E19B1DBA}" type="pres">
      <dgm:prSet presAssocID="{3A205D4C-F786-4656-A9B1-AEEE7D004A10}" presName="sibTrans" presStyleCnt="0"/>
      <dgm:spPr/>
    </dgm:pt>
    <dgm:pt modelId="{1EAB4344-DC22-4C73-AB8B-15353EB20C19}" type="pres">
      <dgm:prSet presAssocID="{8BA0A9C1-2185-4622-80BB-9D723E693995}" presName="compNode" presStyleCnt="0"/>
      <dgm:spPr/>
    </dgm:pt>
    <dgm:pt modelId="{7317AAC9-21A6-4239-A794-A7E14125C5B6}" type="pres">
      <dgm:prSet presAssocID="{8BA0A9C1-2185-4622-80BB-9D723E693995}" presName="bgRect" presStyleLbl="bgShp" presStyleIdx="3" presStyleCnt="5"/>
      <dgm:spPr/>
    </dgm:pt>
    <dgm:pt modelId="{0B6FF530-83D9-4E2D-A766-6550624A0879}" type="pres">
      <dgm:prSet presAssocID="{8BA0A9C1-2185-4622-80BB-9D723E693995}"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extLst>
        <a:ext uri="{E40237B7-FDA0-4F09-8148-C483321AD2D9}">
          <dgm14:cNvPr xmlns:dgm14="http://schemas.microsoft.com/office/drawing/2010/diagram" id="0" name="" descr="Users"/>
        </a:ext>
      </dgm:extLst>
    </dgm:pt>
    <dgm:pt modelId="{B134607A-3C58-4704-8A61-9DFD989D81CD}" type="pres">
      <dgm:prSet presAssocID="{8BA0A9C1-2185-4622-80BB-9D723E693995}" presName="spaceRect" presStyleCnt="0"/>
      <dgm:spPr/>
    </dgm:pt>
    <dgm:pt modelId="{38EE6A15-2480-455A-823D-B9279EEFFA20}" type="pres">
      <dgm:prSet presAssocID="{8BA0A9C1-2185-4622-80BB-9D723E693995}" presName="parTx" presStyleLbl="revTx" presStyleIdx="3" presStyleCnt="5">
        <dgm:presLayoutVars>
          <dgm:chMax val="0"/>
          <dgm:chPref val="0"/>
        </dgm:presLayoutVars>
      </dgm:prSet>
      <dgm:spPr/>
      <dgm:t>
        <a:bodyPr/>
        <a:lstStyle/>
        <a:p>
          <a:endParaRPr lang="en-US"/>
        </a:p>
      </dgm:t>
    </dgm:pt>
    <dgm:pt modelId="{43F07DD0-8C4F-49DC-85C8-2BD5D15EE2F3}" type="pres">
      <dgm:prSet presAssocID="{FBB71E6A-42D7-4A64-B4C5-7E3515805FFD}" presName="sibTrans" presStyleCnt="0"/>
      <dgm:spPr/>
    </dgm:pt>
    <dgm:pt modelId="{5729A7AE-8F78-494A-80CF-186E3CA17B7B}" type="pres">
      <dgm:prSet presAssocID="{C333124E-AD45-4C63-91FA-B51A1CBEB8BD}" presName="compNode" presStyleCnt="0"/>
      <dgm:spPr/>
    </dgm:pt>
    <dgm:pt modelId="{26A2D59E-46E2-4138-8C8C-A79A36B8F781}" type="pres">
      <dgm:prSet presAssocID="{C333124E-AD45-4C63-91FA-B51A1CBEB8BD}" presName="bgRect" presStyleLbl="bgShp" presStyleIdx="4" presStyleCnt="5"/>
      <dgm:spPr/>
    </dgm:pt>
    <dgm:pt modelId="{A7690963-6CC3-4256-B97C-3CB8D795669C}" type="pres">
      <dgm:prSet presAssocID="{C333124E-AD45-4C63-91FA-B51A1CBEB8BD}"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a:ln>
          <a:noFill/>
        </a:ln>
      </dgm:spPr>
      <dgm:extLst>
        <a:ext uri="{E40237B7-FDA0-4F09-8148-C483321AD2D9}">
          <dgm14:cNvPr xmlns:dgm14="http://schemas.microsoft.com/office/drawing/2010/diagram" id="0" name="" descr="Meeting"/>
        </a:ext>
      </dgm:extLst>
    </dgm:pt>
    <dgm:pt modelId="{1B7E08B8-AE4A-4917-9F2B-FDA9D7F5A9FE}" type="pres">
      <dgm:prSet presAssocID="{C333124E-AD45-4C63-91FA-B51A1CBEB8BD}" presName="spaceRect" presStyleCnt="0"/>
      <dgm:spPr/>
    </dgm:pt>
    <dgm:pt modelId="{09F800BA-9A35-484E-89CE-E0305C152A4C}" type="pres">
      <dgm:prSet presAssocID="{C333124E-AD45-4C63-91FA-B51A1CBEB8BD}" presName="parTx" presStyleLbl="revTx" presStyleIdx="4" presStyleCnt="5">
        <dgm:presLayoutVars>
          <dgm:chMax val="0"/>
          <dgm:chPref val="0"/>
        </dgm:presLayoutVars>
      </dgm:prSet>
      <dgm:spPr/>
      <dgm:t>
        <a:bodyPr/>
        <a:lstStyle/>
        <a:p>
          <a:endParaRPr lang="en-US"/>
        </a:p>
      </dgm:t>
    </dgm:pt>
  </dgm:ptLst>
  <dgm:cxnLst>
    <dgm:cxn modelId="{0BEF82DA-CE59-4C70-BECD-5EF0DAF0C8F1}" srcId="{1496C7A2-034E-4D22-9F66-905392FC4E5A}" destId="{50CC9153-1584-4702-8F54-4B5AAE2D8BB0}" srcOrd="0" destOrd="0" parTransId="{DF88F961-3ED4-4D15-8819-72EF0AC300EC}" sibTransId="{229568F6-003B-43BF-8081-6319F2F841C4}"/>
    <dgm:cxn modelId="{F43FC624-7104-43C0-98A2-DFECB2AB3F29}" type="presOf" srcId="{E883D3EE-91B5-453D-AD21-8116C78A290A}" destId="{AA310491-0E92-4AF7-8432-24DE6779B8F1}" srcOrd="0" destOrd="0" presId="urn:microsoft.com/office/officeart/2018/2/layout/IconVerticalSolidList"/>
    <dgm:cxn modelId="{22FD2E6F-D451-45AE-BFBC-35C0B35BACAB}" type="presOf" srcId="{C333124E-AD45-4C63-91FA-B51A1CBEB8BD}" destId="{09F800BA-9A35-484E-89CE-E0305C152A4C}" srcOrd="0" destOrd="0" presId="urn:microsoft.com/office/officeart/2018/2/layout/IconVerticalSolidList"/>
    <dgm:cxn modelId="{89C53BF6-7FBD-4329-913A-DC581C7416E6}" type="presOf" srcId="{1496C7A2-034E-4D22-9F66-905392FC4E5A}" destId="{3AFAB761-F32D-4CA4-8BD8-115DCD63891D}" srcOrd="0" destOrd="0" presId="urn:microsoft.com/office/officeart/2018/2/layout/IconVerticalSolidList"/>
    <dgm:cxn modelId="{36536E05-C86C-4855-B219-CE9C8CFF92B5}" srcId="{1496C7A2-034E-4D22-9F66-905392FC4E5A}" destId="{E883D3EE-91B5-453D-AD21-8116C78A290A}" srcOrd="2" destOrd="0" parTransId="{E2A0D871-2A1D-4C23-BD27-17C86701628B}" sibTransId="{3A205D4C-F786-4656-A9B1-AEEE7D004A10}"/>
    <dgm:cxn modelId="{9BA345B1-28C0-4102-800F-D81675B1A39F}" srcId="{1496C7A2-034E-4D22-9F66-905392FC4E5A}" destId="{C333124E-AD45-4C63-91FA-B51A1CBEB8BD}" srcOrd="4" destOrd="0" parTransId="{D25C1345-6F70-45F2-9F73-23BF0E01EB76}" sibTransId="{21CF2AFC-DEF7-449C-A4A6-798EBFD0FBFB}"/>
    <dgm:cxn modelId="{7A98C0DD-07B0-429D-92E2-68024AB2F775}" type="presOf" srcId="{8BA0A9C1-2185-4622-80BB-9D723E693995}" destId="{38EE6A15-2480-455A-823D-B9279EEFFA20}" srcOrd="0" destOrd="0" presId="urn:microsoft.com/office/officeart/2018/2/layout/IconVerticalSolidList"/>
    <dgm:cxn modelId="{31333A5B-27F7-40ED-839F-C771A456F0D5}" srcId="{1496C7A2-034E-4D22-9F66-905392FC4E5A}" destId="{3DA3F054-B951-4D22-8E31-4C370F9A9822}" srcOrd="1" destOrd="0" parTransId="{45FBE788-5674-494C-9331-FDE0978C0539}" sibTransId="{A2AA9312-E1DB-4407-80FD-B759EFB90ADC}"/>
    <dgm:cxn modelId="{B147D466-C531-4686-84E3-26F434105280}" type="presOf" srcId="{3DA3F054-B951-4D22-8E31-4C370F9A9822}" destId="{5AD3122A-3BFE-47CE-B818-272D6977A23C}" srcOrd="0" destOrd="0" presId="urn:microsoft.com/office/officeart/2018/2/layout/IconVerticalSolidList"/>
    <dgm:cxn modelId="{7CC16D35-BB12-4510-8A4E-7593F6F9ABB4}" type="presOf" srcId="{50CC9153-1584-4702-8F54-4B5AAE2D8BB0}" destId="{E4A1EF18-CF9E-4533-8F6A-7859C24F4C64}" srcOrd="0" destOrd="0" presId="urn:microsoft.com/office/officeart/2018/2/layout/IconVerticalSolidList"/>
    <dgm:cxn modelId="{26EED98F-8215-4D49-8D25-012E23B5170D}" srcId="{1496C7A2-034E-4D22-9F66-905392FC4E5A}" destId="{8BA0A9C1-2185-4622-80BB-9D723E693995}" srcOrd="3" destOrd="0" parTransId="{A046C7F2-5838-4AA5-8BD9-BE3BA7535C94}" sibTransId="{FBB71E6A-42D7-4A64-B4C5-7E3515805FFD}"/>
    <dgm:cxn modelId="{3285BBE1-039B-4279-B0CD-093BACCE7EEA}" type="presParOf" srcId="{3AFAB761-F32D-4CA4-8BD8-115DCD63891D}" destId="{BDE2FD21-4F81-45BF-8DCF-BE3ABCB33457}" srcOrd="0" destOrd="0" presId="urn:microsoft.com/office/officeart/2018/2/layout/IconVerticalSolidList"/>
    <dgm:cxn modelId="{2561D428-ED48-4233-82F8-C891A80C6CA4}" type="presParOf" srcId="{BDE2FD21-4F81-45BF-8DCF-BE3ABCB33457}" destId="{982897AF-F611-4F2C-8BA2-6B6042B2C5BD}" srcOrd="0" destOrd="0" presId="urn:microsoft.com/office/officeart/2018/2/layout/IconVerticalSolidList"/>
    <dgm:cxn modelId="{8F1EBEB5-0FC0-436D-8EE5-4C65ACE67E2E}" type="presParOf" srcId="{BDE2FD21-4F81-45BF-8DCF-BE3ABCB33457}" destId="{8A601D55-CE4C-4BA8-82BB-4661017E53F3}" srcOrd="1" destOrd="0" presId="urn:microsoft.com/office/officeart/2018/2/layout/IconVerticalSolidList"/>
    <dgm:cxn modelId="{FA864089-B3F1-49C2-A079-7510E992B9C6}" type="presParOf" srcId="{BDE2FD21-4F81-45BF-8DCF-BE3ABCB33457}" destId="{A92FA8B7-8E1F-4454-BFD4-E6EE5157208A}" srcOrd="2" destOrd="0" presId="urn:microsoft.com/office/officeart/2018/2/layout/IconVerticalSolidList"/>
    <dgm:cxn modelId="{7BA49502-895D-4997-BDD9-1748B6936212}" type="presParOf" srcId="{BDE2FD21-4F81-45BF-8DCF-BE3ABCB33457}" destId="{E4A1EF18-CF9E-4533-8F6A-7859C24F4C64}" srcOrd="3" destOrd="0" presId="urn:microsoft.com/office/officeart/2018/2/layout/IconVerticalSolidList"/>
    <dgm:cxn modelId="{DB04637E-D728-4C99-95FE-ECE4A7DB0C24}" type="presParOf" srcId="{3AFAB761-F32D-4CA4-8BD8-115DCD63891D}" destId="{88AF2DCB-591E-40AC-AF09-82A37177C61C}" srcOrd="1" destOrd="0" presId="urn:microsoft.com/office/officeart/2018/2/layout/IconVerticalSolidList"/>
    <dgm:cxn modelId="{42798997-27EB-442F-8D4F-3981C469F4F0}" type="presParOf" srcId="{3AFAB761-F32D-4CA4-8BD8-115DCD63891D}" destId="{8D276220-E49F-4BDA-B418-8A1829DA00AC}" srcOrd="2" destOrd="0" presId="urn:microsoft.com/office/officeart/2018/2/layout/IconVerticalSolidList"/>
    <dgm:cxn modelId="{82D63FCA-F233-428A-BB39-93476D7034AF}" type="presParOf" srcId="{8D276220-E49F-4BDA-B418-8A1829DA00AC}" destId="{C079EAEA-F774-4440-9F48-6FF50570EDA8}" srcOrd="0" destOrd="0" presId="urn:microsoft.com/office/officeart/2018/2/layout/IconVerticalSolidList"/>
    <dgm:cxn modelId="{A93D218D-F93E-4499-ACFF-FEE274707B19}" type="presParOf" srcId="{8D276220-E49F-4BDA-B418-8A1829DA00AC}" destId="{C32AFBA3-E3EB-40BD-BE13-2D71378FC88B}" srcOrd="1" destOrd="0" presId="urn:microsoft.com/office/officeart/2018/2/layout/IconVerticalSolidList"/>
    <dgm:cxn modelId="{4A94AF3B-97AD-4878-9415-E62357C4A455}" type="presParOf" srcId="{8D276220-E49F-4BDA-B418-8A1829DA00AC}" destId="{7E4A0910-96AF-4C5A-B336-F056FE62F4F0}" srcOrd="2" destOrd="0" presId="urn:microsoft.com/office/officeart/2018/2/layout/IconVerticalSolidList"/>
    <dgm:cxn modelId="{83579F70-B182-44AB-ADF1-D9CE9ABF5B19}" type="presParOf" srcId="{8D276220-E49F-4BDA-B418-8A1829DA00AC}" destId="{5AD3122A-3BFE-47CE-B818-272D6977A23C}" srcOrd="3" destOrd="0" presId="urn:microsoft.com/office/officeart/2018/2/layout/IconVerticalSolidList"/>
    <dgm:cxn modelId="{73239D75-D62B-42A6-8622-B50E4C9A0EBD}" type="presParOf" srcId="{3AFAB761-F32D-4CA4-8BD8-115DCD63891D}" destId="{57A0115D-A3B2-4038-9EAA-CBAF9236143E}" srcOrd="3" destOrd="0" presId="urn:microsoft.com/office/officeart/2018/2/layout/IconVerticalSolidList"/>
    <dgm:cxn modelId="{A52D674B-5A64-4E77-BABE-4F8CFD1BF339}" type="presParOf" srcId="{3AFAB761-F32D-4CA4-8BD8-115DCD63891D}" destId="{385CA202-43C1-4CCC-85B2-DB217BFBE4B6}" srcOrd="4" destOrd="0" presId="urn:microsoft.com/office/officeart/2018/2/layout/IconVerticalSolidList"/>
    <dgm:cxn modelId="{9859C262-7ABF-4CE8-8889-8316433A2015}" type="presParOf" srcId="{385CA202-43C1-4CCC-85B2-DB217BFBE4B6}" destId="{F1E7F208-0BE9-4662-90E1-3117E325FFE7}" srcOrd="0" destOrd="0" presId="urn:microsoft.com/office/officeart/2018/2/layout/IconVerticalSolidList"/>
    <dgm:cxn modelId="{CE9AB9B5-0180-464F-8A4B-971AD44C2ACA}" type="presParOf" srcId="{385CA202-43C1-4CCC-85B2-DB217BFBE4B6}" destId="{E35A06B5-9633-4709-8A4B-C8618C42C053}" srcOrd="1" destOrd="0" presId="urn:microsoft.com/office/officeart/2018/2/layout/IconVerticalSolidList"/>
    <dgm:cxn modelId="{6653FCEB-BF91-4595-8AE7-6861E50EDF56}" type="presParOf" srcId="{385CA202-43C1-4CCC-85B2-DB217BFBE4B6}" destId="{B9D04E29-2BDB-4AC3-A3C1-83011E07B9BC}" srcOrd="2" destOrd="0" presId="urn:microsoft.com/office/officeart/2018/2/layout/IconVerticalSolidList"/>
    <dgm:cxn modelId="{4230AE48-8767-4D83-9DF7-5479F95A23F2}" type="presParOf" srcId="{385CA202-43C1-4CCC-85B2-DB217BFBE4B6}" destId="{AA310491-0E92-4AF7-8432-24DE6779B8F1}" srcOrd="3" destOrd="0" presId="urn:microsoft.com/office/officeart/2018/2/layout/IconVerticalSolidList"/>
    <dgm:cxn modelId="{C7D7CEBF-1A40-4890-8733-BA818B9F9B9D}" type="presParOf" srcId="{3AFAB761-F32D-4CA4-8BD8-115DCD63891D}" destId="{786AAC27-35D5-42DB-ADF5-4851E19B1DBA}" srcOrd="5" destOrd="0" presId="urn:microsoft.com/office/officeart/2018/2/layout/IconVerticalSolidList"/>
    <dgm:cxn modelId="{CF9506AA-4829-470C-B2DD-DB9E1E9897C5}" type="presParOf" srcId="{3AFAB761-F32D-4CA4-8BD8-115DCD63891D}" destId="{1EAB4344-DC22-4C73-AB8B-15353EB20C19}" srcOrd="6" destOrd="0" presId="urn:microsoft.com/office/officeart/2018/2/layout/IconVerticalSolidList"/>
    <dgm:cxn modelId="{9E91B940-35A5-417E-B9CF-6A530D95FAEF}" type="presParOf" srcId="{1EAB4344-DC22-4C73-AB8B-15353EB20C19}" destId="{7317AAC9-21A6-4239-A794-A7E14125C5B6}" srcOrd="0" destOrd="0" presId="urn:microsoft.com/office/officeart/2018/2/layout/IconVerticalSolidList"/>
    <dgm:cxn modelId="{61E10D21-7E19-4312-96DF-852D49FB8DA9}" type="presParOf" srcId="{1EAB4344-DC22-4C73-AB8B-15353EB20C19}" destId="{0B6FF530-83D9-4E2D-A766-6550624A0879}" srcOrd="1" destOrd="0" presId="urn:microsoft.com/office/officeart/2018/2/layout/IconVerticalSolidList"/>
    <dgm:cxn modelId="{6C65CF16-1F4C-4BE7-829F-6A5B98F5D83F}" type="presParOf" srcId="{1EAB4344-DC22-4C73-AB8B-15353EB20C19}" destId="{B134607A-3C58-4704-8A61-9DFD989D81CD}" srcOrd="2" destOrd="0" presId="urn:microsoft.com/office/officeart/2018/2/layout/IconVerticalSolidList"/>
    <dgm:cxn modelId="{49FDB7D5-C463-47B1-A8A3-C9F371B6FC08}" type="presParOf" srcId="{1EAB4344-DC22-4C73-AB8B-15353EB20C19}" destId="{38EE6A15-2480-455A-823D-B9279EEFFA20}" srcOrd="3" destOrd="0" presId="urn:microsoft.com/office/officeart/2018/2/layout/IconVerticalSolidList"/>
    <dgm:cxn modelId="{7E66FBED-C1E6-4A94-8DA5-685C8FAA1B62}" type="presParOf" srcId="{3AFAB761-F32D-4CA4-8BD8-115DCD63891D}" destId="{43F07DD0-8C4F-49DC-85C8-2BD5D15EE2F3}" srcOrd="7" destOrd="0" presId="urn:microsoft.com/office/officeart/2018/2/layout/IconVerticalSolidList"/>
    <dgm:cxn modelId="{BFAAEAA4-7838-4B74-B54B-D2C518A74373}" type="presParOf" srcId="{3AFAB761-F32D-4CA4-8BD8-115DCD63891D}" destId="{5729A7AE-8F78-494A-80CF-186E3CA17B7B}" srcOrd="8" destOrd="0" presId="urn:microsoft.com/office/officeart/2018/2/layout/IconVerticalSolidList"/>
    <dgm:cxn modelId="{ACD38984-6988-4CA3-905E-60C7C3CDA26F}" type="presParOf" srcId="{5729A7AE-8F78-494A-80CF-186E3CA17B7B}" destId="{26A2D59E-46E2-4138-8C8C-A79A36B8F781}" srcOrd="0" destOrd="0" presId="urn:microsoft.com/office/officeart/2018/2/layout/IconVerticalSolidList"/>
    <dgm:cxn modelId="{7A1D7102-1BC7-4606-ADE0-E3494A131C94}" type="presParOf" srcId="{5729A7AE-8F78-494A-80CF-186E3CA17B7B}" destId="{A7690963-6CC3-4256-B97C-3CB8D795669C}" srcOrd="1" destOrd="0" presId="urn:microsoft.com/office/officeart/2018/2/layout/IconVerticalSolidList"/>
    <dgm:cxn modelId="{ED84EF6F-7634-40FD-98B1-60AF82431B35}" type="presParOf" srcId="{5729A7AE-8F78-494A-80CF-186E3CA17B7B}" destId="{1B7E08B8-AE4A-4917-9F2B-FDA9D7F5A9FE}" srcOrd="2" destOrd="0" presId="urn:microsoft.com/office/officeart/2018/2/layout/IconVerticalSolidList"/>
    <dgm:cxn modelId="{D31D09E4-6BA7-43AB-B31A-3F7103E64B90}" type="presParOf" srcId="{5729A7AE-8F78-494A-80CF-186E3CA17B7B}" destId="{09F800BA-9A35-484E-89CE-E0305C152A4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7DB86C-D834-4E28-A5CD-4EF9EE4CCB2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C8E7F809-2C48-4EE9-BA97-F15E856051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6BC094E8-7949-4876-9E0F-D8C5651D2114}"/>
              </a:ext>
            </a:extLst>
          </p:cNvPr>
          <p:cNvSpPr>
            <a:spLocks noGrp="1"/>
          </p:cNvSpPr>
          <p:nvPr>
            <p:ph type="dt" sz="half" idx="10"/>
          </p:nvPr>
        </p:nvSpPr>
        <p:spPr/>
        <p:txBody>
          <a:bodyPr/>
          <a:lstStyle/>
          <a:p>
            <a:fld id="{98B11C41-E64E-43D3-A46E-3D1106E979AC}" type="datetimeFigureOut">
              <a:rPr lang="en-US" smtClean="0"/>
              <a:t>6/23/2020</a:t>
            </a:fld>
            <a:endParaRPr lang="en-US" dirty="0"/>
          </a:p>
        </p:txBody>
      </p:sp>
      <p:sp>
        <p:nvSpPr>
          <p:cNvPr id="5" name="Footer Placeholder 4">
            <a:extLst>
              <a:ext uri="{FF2B5EF4-FFF2-40B4-BE49-F238E27FC236}">
                <a16:creationId xmlns:a16="http://schemas.microsoft.com/office/drawing/2014/main" xmlns="" id="{BAB7611A-8B52-428A-B870-ABC6B127AF8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CDB98EB3-85FD-4F62-B2BA-D1572534C870}"/>
              </a:ext>
            </a:extLst>
          </p:cNvPr>
          <p:cNvSpPr>
            <a:spLocks noGrp="1"/>
          </p:cNvSpPr>
          <p:nvPr>
            <p:ph type="sldNum" sz="quarter" idx="12"/>
          </p:nvPr>
        </p:nvSpPr>
        <p:spPr/>
        <p:txBody>
          <a:bodyPr/>
          <a:lstStyle/>
          <a:p>
            <a:fld id="{9166F3E0-DBDF-41D6-B969-E54B6B385DCB}" type="slidenum">
              <a:rPr lang="en-US" smtClean="0"/>
              <a:t>‹#›</a:t>
            </a:fld>
            <a:endParaRPr lang="en-US" dirty="0"/>
          </a:p>
        </p:txBody>
      </p:sp>
    </p:spTree>
    <p:extLst>
      <p:ext uri="{BB962C8B-B14F-4D97-AF65-F5344CB8AC3E}">
        <p14:creationId xmlns:p14="http://schemas.microsoft.com/office/powerpoint/2010/main" val="327391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FDA97A-8BCF-448C-9B5E-1993B31ED98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D89C302E-2106-4564-A04B-BFAA590C87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1B4A43E-5DBB-48FC-8FA7-A624F95AD49B}"/>
              </a:ext>
            </a:extLst>
          </p:cNvPr>
          <p:cNvSpPr>
            <a:spLocks noGrp="1"/>
          </p:cNvSpPr>
          <p:nvPr>
            <p:ph type="dt" sz="half" idx="10"/>
          </p:nvPr>
        </p:nvSpPr>
        <p:spPr/>
        <p:txBody>
          <a:bodyPr/>
          <a:lstStyle/>
          <a:p>
            <a:fld id="{98B11C41-E64E-43D3-A46E-3D1106E979AC}" type="datetimeFigureOut">
              <a:rPr lang="en-US" smtClean="0"/>
              <a:t>6/23/2020</a:t>
            </a:fld>
            <a:endParaRPr lang="en-US" dirty="0"/>
          </a:p>
        </p:txBody>
      </p:sp>
      <p:sp>
        <p:nvSpPr>
          <p:cNvPr id="5" name="Footer Placeholder 4">
            <a:extLst>
              <a:ext uri="{FF2B5EF4-FFF2-40B4-BE49-F238E27FC236}">
                <a16:creationId xmlns:a16="http://schemas.microsoft.com/office/drawing/2014/main" xmlns="" id="{57093278-523F-4F4E-94DE-2B4CEF98ED7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96F3D455-D5FA-4155-A49C-A68BA1083E61}"/>
              </a:ext>
            </a:extLst>
          </p:cNvPr>
          <p:cNvSpPr>
            <a:spLocks noGrp="1"/>
          </p:cNvSpPr>
          <p:nvPr>
            <p:ph type="sldNum" sz="quarter" idx="12"/>
          </p:nvPr>
        </p:nvSpPr>
        <p:spPr/>
        <p:txBody>
          <a:bodyPr/>
          <a:lstStyle/>
          <a:p>
            <a:fld id="{9166F3E0-DBDF-41D6-B969-E54B6B385DCB}" type="slidenum">
              <a:rPr lang="en-US" smtClean="0"/>
              <a:t>‹#›</a:t>
            </a:fld>
            <a:endParaRPr lang="en-US" dirty="0"/>
          </a:p>
        </p:txBody>
      </p:sp>
    </p:spTree>
    <p:extLst>
      <p:ext uri="{BB962C8B-B14F-4D97-AF65-F5344CB8AC3E}">
        <p14:creationId xmlns:p14="http://schemas.microsoft.com/office/powerpoint/2010/main" val="860742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AD7DFD1E-7B5C-441D-88E0-EE555A8C81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87B8BA01-967E-4F0A-B8E4-E898B95A75B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4304B83-1DCF-4C60-ACE4-0DA4390EE041}"/>
              </a:ext>
            </a:extLst>
          </p:cNvPr>
          <p:cNvSpPr>
            <a:spLocks noGrp="1"/>
          </p:cNvSpPr>
          <p:nvPr>
            <p:ph type="dt" sz="half" idx="10"/>
          </p:nvPr>
        </p:nvSpPr>
        <p:spPr/>
        <p:txBody>
          <a:bodyPr/>
          <a:lstStyle/>
          <a:p>
            <a:fld id="{98B11C41-E64E-43D3-A46E-3D1106E979AC}" type="datetimeFigureOut">
              <a:rPr lang="en-US" smtClean="0"/>
              <a:t>6/23/2020</a:t>
            </a:fld>
            <a:endParaRPr lang="en-US" dirty="0"/>
          </a:p>
        </p:txBody>
      </p:sp>
      <p:sp>
        <p:nvSpPr>
          <p:cNvPr id="5" name="Footer Placeholder 4">
            <a:extLst>
              <a:ext uri="{FF2B5EF4-FFF2-40B4-BE49-F238E27FC236}">
                <a16:creationId xmlns:a16="http://schemas.microsoft.com/office/drawing/2014/main" xmlns="" id="{5C41573F-730A-41B7-820B-293A6135747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62732F5C-440F-4FD2-8780-F43464502D7B}"/>
              </a:ext>
            </a:extLst>
          </p:cNvPr>
          <p:cNvSpPr>
            <a:spLocks noGrp="1"/>
          </p:cNvSpPr>
          <p:nvPr>
            <p:ph type="sldNum" sz="quarter" idx="12"/>
          </p:nvPr>
        </p:nvSpPr>
        <p:spPr/>
        <p:txBody>
          <a:bodyPr/>
          <a:lstStyle/>
          <a:p>
            <a:fld id="{9166F3E0-DBDF-41D6-B969-E54B6B385DCB}" type="slidenum">
              <a:rPr lang="en-US" smtClean="0"/>
              <a:t>‹#›</a:t>
            </a:fld>
            <a:endParaRPr lang="en-US" dirty="0"/>
          </a:p>
        </p:txBody>
      </p:sp>
    </p:spTree>
    <p:extLst>
      <p:ext uri="{BB962C8B-B14F-4D97-AF65-F5344CB8AC3E}">
        <p14:creationId xmlns:p14="http://schemas.microsoft.com/office/powerpoint/2010/main" val="3859891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30A6D1-7D1E-493E-8142-65D91F3686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79CE435A-DB08-41F2-B6A1-F7ECB584787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2EC461D-7B9B-4497-8183-F6465DE27225}"/>
              </a:ext>
            </a:extLst>
          </p:cNvPr>
          <p:cNvSpPr>
            <a:spLocks noGrp="1"/>
          </p:cNvSpPr>
          <p:nvPr>
            <p:ph type="dt" sz="half" idx="10"/>
          </p:nvPr>
        </p:nvSpPr>
        <p:spPr/>
        <p:txBody>
          <a:bodyPr/>
          <a:lstStyle/>
          <a:p>
            <a:fld id="{98B11C41-E64E-43D3-A46E-3D1106E979AC}" type="datetimeFigureOut">
              <a:rPr lang="en-US" smtClean="0"/>
              <a:t>6/23/2020</a:t>
            </a:fld>
            <a:endParaRPr lang="en-US" dirty="0"/>
          </a:p>
        </p:txBody>
      </p:sp>
      <p:sp>
        <p:nvSpPr>
          <p:cNvPr id="5" name="Footer Placeholder 4">
            <a:extLst>
              <a:ext uri="{FF2B5EF4-FFF2-40B4-BE49-F238E27FC236}">
                <a16:creationId xmlns:a16="http://schemas.microsoft.com/office/drawing/2014/main" xmlns="" id="{9C5E92FB-EAA3-4DFB-9C4B-0300E83220F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40E230E6-3D57-41D5-BF08-B6A0D4BA4B77}"/>
              </a:ext>
            </a:extLst>
          </p:cNvPr>
          <p:cNvSpPr>
            <a:spLocks noGrp="1"/>
          </p:cNvSpPr>
          <p:nvPr>
            <p:ph type="sldNum" sz="quarter" idx="12"/>
          </p:nvPr>
        </p:nvSpPr>
        <p:spPr/>
        <p:txBody>
          <a:bodyPr/>
          <a:lstStyle/>
          <a:p>
            <a:fld id="{9166F3E0-DBDF-41D6-B969-E54B6B385DCB}" type="slidenum">
              <a:rPr lang="en-US" smtClean="0"/>
              <a:t>‹#›</a:t>
            </a:fld>
            <a:endParaRPr lang="en-US" dirty="0"/>
          </a:p>
        </p:txBody>
      </p:sp>
    </p:spTree>
    <p:extLst>
      <p:ext uri="{BB962C8B-B14F-4D97-AF65-F5344CB8AC3E}">
        <p14:creationId xmlns:p14="http://schemas.microsoft.com/office/powerpoint/2010/main" val="975735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D4D303-F3DE-49DC-A121-0F61B8A8B6D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AFCE02EF-BBF5-4EEB-9D4C-038DF27F70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AD913B3E-7DE7-45FA-BB76-9846406B80E1}"/>
              </a:ext>
            </a:extLst>
          </p:cNvPr>
          <p:cNvSpPr>
            <a:spLocks noGrp="1"/>
          </p:cNvSpPr>
          <p:nvPr>
            <p:ph type="dt" sz="half" idx="10"/>
          </p:nvPr>
        </p:nvSpPr>
        <p:spPr/>
        <p:txBody>
          <a:bodyPr/>
          <a:lstStyle/>
          <a:p>
            <a:fld id="{98B11C41-E64E-43D3-A46E-3D1106E979AC}" type="datetimeFigureOut">
              <a:rPr lang="en-US" smtClean="0"/>
              <a:t>6/23/2020</a:t>
            </a:fld>
            <a:endParaRPr lang="en-US" dirty="0"/>
          </a:p>
        </p:txBody>
      </p:sp>
      <p:sp>
        <p:nvSpPr>
          <p:cNvPr id="5" name="Footer Placeholder 4">
            <a:extLst>
              <a:ext uri="{FF2B5EF4-FFF2-40B4-BE49-F238E27FC236}">
                <a16:creationId xmlns:a16="http://schemas.microsoft.com/office/drawing/2014/main" xmlns="" id="{08EE60E6-A58D-440E-9770-8B344A1C18F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F564C51F-CE63-4907-8D24-4B45BCC4E8BC}"/>
              </a:ext>
            </a:extLst>
          </p:cNvPr>
          <p:cNvSpPr>
            <a:spLocks noGrp="1"/>
          </p:cNvSpPr>
          <p:nvPr>
            <p:ph type="sldNum" sz="quarter" idx="12"/>
          </p:nvPr>
        </p:nvSpPr>
        <p:spPr/>
        <p:txBody>
          <a:bodyPr/>
          <a:lstStyle/>
          <a:p>
            <a:fld id="{9166F3E0-DBDF-41D6-B969-E54B6B385DCB}" type="slidenum">
              <a:rPr lang="en-US" smtClean="0"/>
              <a:t>‹#›</a:t>
            </a:fld>
            <a:endParaRPr lang="en-US" dirty="0"/>
          </a:p>
        </p:txBody>
      </p:sp>
    </p:spTree>
    <p:extLst>
      <p:ext uri="{BB962C8B-B14F-4D97-AF65-F5344CB8AC3E}">
        <p14:creationId xmlns:p14="http://schemas.microsoft.com/office/powerpoint/2010/main" val="2987288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1FF6BE-02A2-4E62-A38B-B1C601F166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CD95F18B-0A2A-4717-A971-75A2D659861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7061CEFC-2F08-420B-83DF-A163236CB34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E171AABA-B937-4CBF-8EF8-D66751428F51}"/>
              </a:ext>
            </a:extLst>
          </p:cNvPr>
          <p:cNvSpPr>
            <a:spLocks noGrp="1"/>
          </p:cNvSpPr>
          <p:nvPr>
            <p:ph type="dt" sz="half" idx="10"/>
          </p:nvPr>
        </p:nvSpPr>
        <p:spPr/>
        <p:txBody>
          <a:bodyPr/>
          <a:lstStyle/>
          <a:p>
            <a:fld id="{98B11C41-E64E-43D3-A46E-3D1106E979AC}" type="datetimeFigureOut">
              <a:rPr lang="en-US" smtClean="0"/>
              <a:t>6/23/2020</a:t>
            </a:fld>
            <a:endParaRPr lang="en-US" dirty="0"/>
          </a:p>
        </p:txBody>
      </p:sp>
      <p:sp>
        <p:nvSpPr>
          <p:cNvPr id="6" name="Footer Placeholder 5">
            <a:extLst>
              <a:ext uri="{FF2B5EF4-FFF2-40B4-BE49-F238E27FC236}">
                <a16:creationId xmlns:a16="http://schemas.microsoft.com/office/drawing/2014/main" xmlns="" id="{98746E3A-8354-4346-BFF1-9295C638ED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BFEA4743-5E6C-4220-9335-7987BC9A9159}"/>
              </a:ext>
            </a:extLst>
          </p:cNvPr>
          <p:cNvSpPr>
            <a:spLocks noGrp="1"/>
          </p:cNvSpPr>
          <p:nvPr>
            <p:ph type="sldNum" sz="quarter" idx="12"/>
          </p:nvPr>
        </p:nvSpPr>
        <p:spPr/>
        <p:txBody>
          <a:bodyPr/>
          <a:lstStyle/>
          <a:p>
            <a:fld id="{9166F3E0-DBDF-41D6-B969-E54B6B385DCB}" type="slidenum">
              <a:rPr lang="en-US" smtClean="0"/>
              <a:t>‹#›</a:t>
            </a:fld>
            <a:endParaRPr lang="en-US" dirty="0"/>
          </a:p>
        </p:txBody>
      </p:sp>
    </p:spTree>
    <p:extLst>
      <p:ext uri="{BB962C8B-B14F-4D97-AF65-F5344CB8AC3E}">
        <p14:creationId xmlns:p14="http://schemas.microsoft.com/office/powerpoint/2010/main" val="2394983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8FB981-3E10-4E28-A403-C299F18EAE2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58DD1631-82A1-4091-8127-EAEE4CA6A8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3E15BF1D-6B3B-45F4-B6D3-B4CE992D210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501F9A50-C887-4E9D-9DDC-46183074B5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4B820142-BB14-446E-8C40-753FC1BE7FA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CD69BC71-56F7-4A27-960B-A765512D850F}"/>
              </a:ext>
            </a:extLst>
          </p:cNvPr>
          <p:cNvSpPr>
            <a:spLocks noGrp="1"/>
          </p:cNvSpPr>
          <p:nvPr>
            <p:ph type="dt" sz="half" idx="10"/>
          </p:nvPr>
        </p:nvSpPr>
        <p:spPr/>
        <p:txBody>
          <a:bodyPr/>
          <a:lstStyle/>
          <a:p>
            <a:fld id="{98B11C41-E64E-43D3-A46E-3D1106E979AC}" type="datetimeFigureOut">
              <a:rPr lang="en-US" smtClean="0"/>
              <a:t>6/23/2020</a:t>
            </a:fld>
            <a:endParaRPr lang="en-US" dirty="0"/>
          </a:p>
        </p:txBody>
      </p:sp>
      <p:sp>
        <p:nvSpPr>
          <p:cNvPr id="8" name="Footer Placeholder 7">
            <a:extLst>
              <a:ext uri="{FF2B5EF4-FFF2-40B4-BE49-F238E27FC236}">
                <a16:creationId xmlns:a16="http://schemas.microsoft.com/office/drawing/2014/main" xmlns="" id="{0822EA73-19E6-4C7A-8F2D-096216BB200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08AB3BE7-018D-4F66-86E4-4F08BAA5CF5F}"/>
              </a:ext>
            </a:extLst>
          </p:cNvPr>
          <p:cNvSpPr>
            <a:spLocks noGrp="1"/>
          </p:cNvSpPr>
          <p:nvPr>
            <p:ph type="sldNum" sz="quarter" idx="12"/>
          </p:nvPr>
        </p:nvSpPr>
        <p:spPr/>
        <p:txBody>
          <a:bodyPr/>
          <a:lstStyle/>
          <a:p>
            <a:fld id="{9166F3E0-DBDF-41D6-B969-E54B6B385DCB}" type="slidenum">
              <a:rPr lang="en-US" smtClean="0"/>
              <a:t>‹#›</a:t>
            </a:fld>
            <a:endParaRPr lang="en-US" dirty="0"/>
          </a:p>
        </p:txBody>
      </p:sp>
    </p:spTree>
    <p:extLst>
      <p:ext uri="{BB962C8B-B14F-4D97-AF65-F5344CB8AC3E}">
        <p14:creationId xmlns:p14="http://schemas.microsoft.com/office/powerpoint/2010/main" val="256876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A754D4-EFE4-4CC1-ABFB-51840A3E2A6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62CB3DAB-9C6E-4D83-846A-6837971B7BEB}"/>
              </a:ext>
            </a:extLst>
          </p:cNvPr>
          <p:cNvSpPr>
            <a:spLocks noGrp="1"/>
          </p:cNvSpPr>
          <p:nvPr>
            <p:ph type="dt" sz="half" idx="10"/>
          </p:nvPr>
        </p:nvSpPr>
        <p:spPr/>
        <p:txBody>
          <a:bodyPr/>
          <a:lstStyle/>
          <a:p>
            <a:fld id="{98B11C41-E64E-43D3-A46E-3D1106E979AC}" type="datetimeFigureOut">
              <a:rPr lang="en-US" smtClean="0"/>
              <a:t>6/23/2020</a:t>
            </a:fld>
            <a:endParaRPr lang="en-US" dirty="0"/>
          </a:p>
        </p:txBody>
      </p:sp>
      <p:sp>
        <p:nvSpPr>
          <p:cNvPr id="4" name="Footer Placeholder 3">
            <a:extLst>
              <a:ext uri="{FF2B5EF4-FFF2-40B4-BE49-F238E27FC236}">
                <a16:creationId xmlns:a16="http://schemas.microsoft.com/office/drawing/2014/main" xmlns="" id="{69B44D2C-C6AF-4847-947E-FA265E16995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599F9CA6-C592-4736-BEF5-98DE9B2228C9}"/>
              </a:ext>
            </a:extLst>
          </p:cNvPr>
          <p:cNvSpPr>
            <a:spLocks noGrp="1"/>
          </p:cNvSpPr>
          <p:nvPr>
            <p:ph type="sldNum" sz="quarter" idx="12"/>
          </p:nvPr>
        </p:nvSpPr>
        <p:spPr/>
        <p:txBody>
          <a:bodyPr/>
          <a:lstStyle/>
          <a:p>
            <a:fld id="{9166F3E0-DBDF-41D6-B969-E54B6B385DCB}" type="slidenum">
              <a:rPr lang="en-US" smtClean="0"/>
              <a:t>‹#›</a:t>
            </a:fld>
            <a:endParaRPr lang="en-US" dirty="0"/>
          </a:p>
        </p:txBody>
      </p:sp>
    </p:spTree>
    <p:extLst>
      <p:ext uri="{BB962C8B-B14F-4D97-AF65-F5344CB8AC3E}">
        <p14:creationId xmlns:p14="http://schemas.microsoft.com/office/powerpoint/2010/main" val="3397379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5389EDDC-2096-4F86-A304-A2201D04044A}"/>
              </a:ext>
            </a:extLst>
          </p:cNvPr>
          <p:cNvSpPr>
            <a:spLocks noGrp="1"/>
          </p:cNvSpPr>
          <p:nvPr>
            <p:ph type="dt" sz="half" idx="10"/>
          </p:nvPr>
        </p:nvSpPr>
        <p:spPr/>
        <p:txBody>
          <a:bodyPr/>
          <a:lstStyle/>
          <a:p>
            <a:fld id="{98B11C41-E64E-43D3-A46E-3D1106E979AC}" type="datetimeFigureOut">
              <a:rPr lang="en-US" smtClean="0"/>
              <a:t>6/23/2020</a:t>
            </a:fld>
            <a:endParaRPr lang="en-US" dirty="0"/>
          </a:p>
        </p:txBody>
      </p:sp>
      <p:sp>
        <p:nvSpPr>
          <p:cNvPr id="3" name="Footer Placeholder 2">
            <a:extLst>
              <a:ext uri="{FF2B5EF4-FFF2-40B4-BE49-F238E27FC236}">
                <a16:creationId xmlns:a16="http://schemas.microsoft.com/office/drawing/2014/main" xmlns="" id="{066BFC5E-D629-4CB9-9C0A-D35AABA6A937}"/>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7D37E5F6-EB67-4AB1-89B9-69D88377168A}"/>
              </a:ext>
            </a:extLst>
          </p:cNvPr>
          <p:cNvSpPr>
            <a:spLocks noGrp="1"/>
          </p:cNvSpPr>
          <p:nvPr>
            <p:ph type="sldNum" sz="quarter" idx="12"/>
          </p:nvPr>
        </p:nvSpPr>
        <p:spPr/>
        <p:txBody>
          <a:bodyPr/>
          <a:lstStyle/>
          <a:p>
            <a:fld id="{9166F3E0-DBDF-41D6-B969-E54B6B385DCB}" type="slidenum">
              <a:rPr lang="en-US" smtClean="0"/>
              <a:t>‹#›</a:t>
            </a:fld>
            <a:endParaRPr lang="en-US" dirty="0"/>
          </a:p>
        </p:txBody>
      </p:sp>
    </p:spTree>
    <p:extLst>
      <p:ext uri="{BB962C8B-B14F-4D97-AF65-F5344CB8AC3E}">
        <p14:creationId xmlns:p14="http://schemas.microsoft.com/office/powerpoint/2010/main" val="1156198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5A6B07-48BB-448A-AB14-AFD971F6F1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BBC8B430-CC55-45C2-9D20-E22C16A974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A2ADEE7C-FA53-448D-A57F-3EF3614E46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1FED5AD7-6DCA-4F87-8B43-4CF38723E246}"/>
              </a:ext>
            </a:extLst>
          </p:cNvPr>
          <p:cNvSpPr>
            <a:spLocks noGrp="1"/>
          </p:cNvSpPr>
          <p:nvPr>
            <p:ph type="dt" sz="half" idx="10"/>
          </p:nvPr>
        </p:nvSpPr>
        <p:spPr/>
        <p:txBody>
          <a:bodyPr/>
          <a:lstStyle/>
          <a:p>
            <a:fld id="{98B11C41-E64E-43D3-A46E-3D1106E979AC}" type="datetimeFigureOut">
              <a:rPr lang="en-US" smtClean="0"/>
              <a:t>6/23/2020</a:t>
            </a:fld>
            <a:endParaRPr lang="en-US" dirty="0"/>
          </a:p>
        </p:txBody>
      </p:sp>
      <p:sp>
        <p:nvSpPr>
          <p:cNvPr id="6" name="Footer Placeholder 5">
            <a:extLst>
              <a:ext uri="{FF2B5EF4-FFF2-40B4-BE49-F238E27FC236}">
                <a16:creationId xmlns:a16="http://schemas.microsoft.com/office/drawing/2014/main" xmlns="" id="{795A87B9-EEAF-4234-920E-F59086959D9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29888F01-A789-483B-A0BF-7233919B09DB}"/>
              </a:ext>
            </a:extLst>
          </p:cNvPr>
          <p:cNvSpPr>
            <a:spLocks noGrp="1"/>
          </p:cNvSpPr>
          <p:nvPr>
            <p:ph type="sldNum" sz="quarter" idx="12"/>
          </p:nvPr>
        </p:nvSpPr>
        <p:spPr/>
        <p:txBody>
          <a:bodyPr/>
          <a:lstStyle/>
          <a:p>
            <a:fld id="{9166F3E0-DBDF-41D6-B969-E54B6B385DCB}" type="slidenum">
              <a:rPr lang="en-US" smtClean="0"/>
              <a:t>‹#›</a:t>
            </a:fld>
            <a:endParaRPr lang="en-US" dirty="0"/>
          </a:p>
        </p:txBody>
      </p:sp>
    </p:spTree>
    <p:extLst>
      <p:ext uri="{BB962C8B-B14F-4D97-AF65-F5344CB8AC3E}">
        <p14:creationId xmlns:p14="http://schemas.microsoft.com/office/powerpoint/2010/main" val="1666300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ABC5FE-85BD-4502-A633-88E3BBDB5F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63F00F5A-7F81-4353-AF96-F9E46FFCF0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xmlns="" id="{B4EAD89E-8928-499E-B0DA-7508454871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A956EF45-CE1D-4A01-82A7-3EF22BC47E79}"/>
              </a:ext>
            </a:extLst>
          </p:cNvPr>
          <p:cNvSpPr>
            <a:spLocks noGrp="1"/>
          </p:cNvSpPr>
          <p:nvPr>
            <p:ph type="dt" sz="half" idx="10"/>
          </p:nvPr>
        </p:nvSpPr>
        <p:spPr/>
        <p:txBody>
          <a:bodyPr/>
          <a:lstStyle/>
          <a:p>
            <a:fld id="{98B11C41-E64E-43D3-A46E-3D1106E979AC}" type="datetimeFigureOut">
              <a:rPr lang="en-US" smtClean="0"/>
              <a:t>6/23/2020</a:t>
            </a:fld>
            <a:endParaRPr lang="en-US" dirty="0"/>
          </a:p>
        </p:txBody>
      </p:sp>
      <p:sp>
        <p:nvSpPr>
          <p:cNvPr id="6" name="Footer Placeholder 5">
            <a:extLst>
              <a:ext uri="{FF2B5EF4-FFF2-40B4-BE49-F238E27FC236}">
                <a16:creationId xmlns:a16="http://schemas.microsoft.com/office/drawing/2014/main" xmlns="" id="{A22E46B5-881E-411C-898B-E08C9CC2A0B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53D03C4B-F966-4132-BCE9-13FBAA63B629}"/>
              </a:ext>
            </a:extLst>
          </p:cNvPr>
          <p:cNvSpPr>
            <a:spLocks noGrp="1"/>
          </p:cNvSpPr>
          <p:nvPr>
            <p:ph type="sldNum" sz="quarter" idx="12"/>
          </p:nvPr>
        </p:nvSpPr>
        <p:spPr/>
        <p:txBody>
          <a:bodyPr/>
          <a:lstStyle/>
          <a:p>
            <a:fld id="{9166F3E0-DBDF-41D6-B969-E54B6B385DCB}" type="slidenum">
              <a:rPr lang="en-US" smtClean="0"/>
              <a:t>‹#›</a:t>
            </a:fld>
            <a:endParaRPr lang="en-US" dirty="0"/>
          </a:p>
        </p:txBody>
      </p:sp>
    </p:spTree>
    <p:extLst>
      <p:ext uri="{BB962C8B-B14F-4D97-AF65-F5344CB8AC3E}">
        <p14:creationId xmlns:p14="http://schemas.microsoft.com/office/powerpoint/2010/main" val="3315999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057AD35-4F57-4E41-8767-422BBEAE6E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69BD3634-1760-433E-A210-7A53FD1D5D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C1275B0-A694-45DD-821A-425BE4B7F9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B11C41-E64E-43D3-A46E-3D1106E979AC}" type="datetimeFigureOut">
              <a:rPr lang="en-US" smtClean="0"/>
              <a:t>6/23/2020</a:t>
            </a:fld>
            <a:endParaRPr lang="en-US" dirty="0"/>
          </a:p>
        </p:txBody>
      </p:sp>
      <p:sp>
        <p:nvSpPr>
          <p:cNvPr id="5" name="Footer Placeholder 4">
            <a:extLst>
              <a:ext uri="{FF2B5EF4-FFF2-40B4-BE49-F238E27FC236}">
                <a16:creationId xmlns:a16="http://schemas.microsoft.com/office/drawing/2014/main" xmlns="" id="{D9185AD8-53D0-4329-9A1B-894AFA13B2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xmlns="" id="{0D68B823-1B66-4552-BE65-351CAFA126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66F3E0-DBDF-41D6-B969-E54B6B385DCB}" type="slidenum">
              <a:rPr lang="en-US" smtClean="0"/>
              <a:t>‹#›</a:t>
            </a:fld>
            <a:endParaRPr lang="en-US" dirty="0"/>
          </a:p>
        </p:txBody>
      </p:sp>
    </p:spTree>
    <p:extLst>
      <p:ext uri="{BB962C8B-B14F-4D97-AF65-F5344CB8AC3E}">
        <p14:creationId xmlns:p14="http://schemas.microsoft.com/office/powerpoint/2010/main" val="14310998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www.kyretail.com/shophealthyky"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3" Type="http://schemas.openxmlformats.org/officeDocument/2006/relationships/hyperlink" Target="mailto:tgriffin@kyretail.com" TargetMode="External"/><Relationship Id="rId2" Type="http://schemas.openxmlformats.org/officeDocument/2006/relationships/hyperlink" Target="mailto:sstiglitz@kyret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9">
            <a:extLst>
              <a:ext uri="{FF2B5EF4-FFF2-40B4-BE49-F238E27FC236}">
                <a16:creationId xmlns:a16="http://schemas.microsoft.com/office/drawing/2014/main" xmlns="" id="{7905BA41-EE6E-4F80-8636-447F22DD729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4CEFD521-71C6-4DCD-A2E8-141111C02BA2}"/>
              </a:ext>
            </a:extLst>
          </p:cNvPr>
          <p:cNvSpPr>
            <a:spLocks noGrp="1"/>
          </p:cNvSpPr>
          <p:nvPr>
            <p:ph type="ctrTitle"/>
          </p:nvPr>
        </p:nvSpPr>
        <p:spPr>
          <a:xfrm>
            <a:off x="1878945" y="2547075"/>
            <a:ext cx="8495070" cy="1784402"/>
          </a:xfrm>
        </p:spPr>
        <p:txBody>
          <a:bodyPr anchor="b">
            <a:normAutofit/>
          </a:bodyPr>
          <a:lstStyle/>
          <a:p>
            <a:r>
              <a:rPr lang="en-US" dirty="0">
                <a:solidFill>
                  <a:srgbClr val="FFFFFF"/>
                </a:solidFill>
              </a:rPr>
              <a:t>Shop Healthy Ky</a:t>
            </a:r>
          </a:p>
        </p:txBody>
      </p:sp>
      <p:sp>
        <p:nvSpPr>
          <p:cNvPr id="3" name="Subtitle 2">
            <a:extLst>
              <a:ext uri="{FF2B5EF4-FFF2-40B4-BE49-F238E27FC236}">
                <a16:creationId xmlns:a16="http://schemas.microsoft.com/office/drawing/2014/main" xmlns="" id="{FE368F3B-8357-4CA7-A991-AB4AA84989E4}"/>
              </a:ext>
            </a:extLst>
          </p:cNvPr>
          <p:cNvSpPr>
            <a:spLocks noGrp="1"/>
          </p:cNvSpPr>
          <p:nvPr>
            <p:ph type="subTitle" idx="1"/>
          </p:nvPr>
        </p:nvSpPr>
        <p:spPr>
          <a:xfrm>
            <a:off x="1848465" y="4582161"/>
            <a:ext cx="8495070" cy="1580696"/>
          </a:xfrm>
        </p:spPr>
        <p:txBody>
          <a:bodyPr>
            <a:normAutofit/>
          </a:bodyPr>
          <a:lstStyle/>
          <a:p>
            <a:r>
              <a:rPr lang="en-US" sz="1400" dirty="0">
                <a:solidFill>
                  <a:srgbClr val="FFFFFF"/>
                </a:solidFill>
              </a:rPr>
              <a:t>Kentucky Retail Federation </a:t>
            </a:r>
          </a:p>
          <a:p>
            <a:r>
              <a:rPr lang="en-US" sz="1400" dirty="0">
                <a:solidFill>
                  <a:srgbClr val="FFFFFF"/>
                </a:solidFill>
              </a:rPr>
              <a:t>Presentation to </a:t>
            </a:r>
          </a:p>
          <a:p>
            <a:r>
              <a:rPr lang="en-US" sz="1400" dirty="0">
                <a:solidFill>
                  <a:srgbClr val="FFFFFF"/>
                </a:solidFill>
              </a:rPr>
              <a:t>Interim Joint Committee on Tourism, Small Business, and Information Technology</a:t>
            </a:r>
          </a:p>
          <a:p>
            <a:r>
              <a:rPr lang="en-US" sz="1400" dirty="0">
                <a:solidFill>
                  <a:srgbClr val="FFFFFF"/>
                </a:solidFill>
              </a:rPr>
              <a:t>Shannon Stiglitz—Sr. VP Government Affairs</a:t>
            </a:r>
          </a:p>
          <a:p>
            <a:r>
              <a:rPr lang="en-US" sz="1400" dirty="0">
                <a:solidFill>
                  <a:srgbClr val="FFFFFF"/>
                </a:solidFill>
              </a:rPr>
              <a:t>Tod Griffin--President</a:t>
            </a:r>
          </a:p>
        </p:txBody>
      </p:sp>
      <p:sp>
        <p:nvSpPr>
          <p:cNvPr id="25" name="Oval 11">
            <a:extLst>
              <a:ext uri="{FF2B5EF4-FFF2-40B4-BE49-F238E27FC236}">
                <a16:creationId xmlns:a16="http://schemas.microsoft.com/office/drawing/2014/main" xmlns="" id="{CD7549B2-EE05-4558-8C64-AC46755F2B2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025914" y="889251"/>
            <a:ext cx="2140172" cy="2140172"/>
          </a:xfrm>
          <a:prstGeom prst="ellipse">
            <a:avLst/>
          </a:prstGeom>
          <a:solidFill>
            <a:srgbClr val="FFFFFF"/>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7" name="Graphic 6" descr="Shopping cart">
            <a:extLst>
              <a:ext uri="{FF2B5EF4-FFF2-40B4-BE49-F238E27FC236}">
                <a16:creationId xmlns:a16="http://schemas.microsoft.com/office/drawing/2014/main" xmlns="" id="{731A3605-A1B0-4179-A560-D79340CD85B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5508264" y="1371601"/>
            <a:ext cx="1175474" cy="1175474"/>
          </a:xfrm>
          <a:prstGeom prst="rect">
            <a:avLst/>
          </a:prstGeom>
        </p:spPr>
      </p:pic>
    </p:spTree>
    <p:extLst>
      <p:ext uri="{BB962C8B-B14F-4D97-AF65-F5344CB8AC3E}">
        <p14:creationId xmlns:p14="http://schemas.microsoft.com/office/powerpoint/2010/main" val="2113558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xmlns=""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C2251750-0CDE-4D3F-AE19-82C54C685828}"/>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Retail Reopening</a:t>
            </a:r>
          </a:p>
        </p:txBody>
      </p:sp>
      <p:sp>
        <p:nvSpPr>
          <p:cNvPr id="12" name="Arc 11">
            <a:extLst>
              <a:ext uri="{FF2B5EF4-FFF2-40B4-BE49-F238E27FC236}">
                <a16:creationId xmlns:a16="http://schemas.microsoft.com/office/drawing/2014/main" xmlns=""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xmlns="" id="{36741AE8-966E-492D-900E-731C979A1FCC}"/>
              </a:ext>
            </a:extLst>
          </p:cNvPr>
          <p:cNvSpPr>
            <a:spLocks noGrp="1"/>
          </p:cNvSpPr>
          <p:nvPr>
            <p:ph idx="1"/>
          </p:nvPr>
        </p:nvSpPr>
        <p:spPr>
          <a:xfrm>
            <a:off x="4447308" y="591344"/>
            <a:ext cx="6906491" cy="5585619"/>
          </a:xfrm>
        </p:spPr>
        <p:txBody>
          <a:bodyPr anchor="ctr">
            <a:normAutofit/>
          </a:bodyPr>
          <a:lstStyle/>
          <a:p>
            <a:pPr marL="0" marR="0">
              <a:spcBef>
                <a:spcPts val="1800"/>
              </a:spcBef>
              <a:spcAft>
                <a:spcPts val="1800"/>
              </a:spcAft>
            </a:pPr>
            <a:r>
              <a:rPr lang="en-US" sz="2600" i="1" dirty="0">
                <a:latin typeface="Calibri" panose="020F0502020204030204" pitchFamily="34" charset="0"/>
                <a:ea typeface="Calibri" panose="020F0502020204030204" pitchFamily="34" charset="0"/>
                <a:cs typeface="Times New Roman" panose="02020603050405020304" pitchFamily="18" charset="0"/>
              </a:rPr>
              <a:t>One suggestion to ensure that enforcement is properly being administered is to develop a statewide appeal process for businesses issued closure orders. Currently, there is no such remedy for retailers leaving these businesses without due process or a mechanism to seek such a remedy. It has left businesses trying to navigate a complicated web of regulations from local governments, local health departments and other state agencies. In many instances, KRF has assisted these retailers in seeking a remedy but it is not a quick process and can leave the business closed and employees sent home, even if they were properly following the guidelines. </a:t>
            </a:r>
          </a:p>
          <a:p>
            <a:endParaRPr lang="en-US" sz="2600" dirty="0"/>
          </a:p>
        </p:txBody>
      </p:sp>
    </p:spTree>
    <p:extLst>
      <p:ext uri="{BB962C8B-B14F-4D97-AF65-F5344CB8AC3E}">
        <p14:creationId xmlns:p14="http://schemas.microsoft.com/office/powerpoint/2010/main" val="2781850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389575E1-3389-451A-A5F7-27854C25C5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xmlns="" id="{A53CCC5C-D88E-40FB-B30B-23DCDBD01D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F1C96245-1D1E-4A9A-A0EC-E803D5A78AA2}"/>
              </a:ext>
            </a:extLst>
          </p:cNvPr>
          <p:cNvSpPr>
            <a:spLocks noGrp="1"/>
          </p:cNvSpPr>
          <p:nvPr>
            <p:ph type="title"/>
          </p:nvPr>
        </p:nvSpPr>
        <p:spPr>
          <a:xfrm>
            <a:off x="686834" y="591344"/>
            <a:ext cx="3200400" cy="5585619"/>
          </a:xfrm>
        </p:spPr>
        <p:txBody>
          <a:bodyPr>
            <a:normAutofit/>
          </a:bodyPr>
          <a:lstStyle/>
          <a:p>
            <a:r>
              <a:rPr lang="en-US" dirty="0">
                <a:solidFill>
                  <a:srgbClr val="FFFFFF"/>
                </a:solidFill>
              </a:rPr>
              <a:t>Retail Reopening</a:t>
            </a:r>
          </a:p>
        </p:txBody>
      </p:sp>
      <p:sp>
        <p:nvSpPr>
          <p:cNvPr id="12" name="Arc 11">
            <a:extLst>
              <a:ext uri="{FF2B5EF4-FFF2-40B4-BE49-F238E27FC236}">
                <a16:creationId xmlns:a16="http://schemas.microsoft.com/office/drawing/2014/main" xmlns=""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xmlns="" id="{18F9BCDF-B2A6-4DB5-A78F-C665736E6444}"/>
              </a:ext>
            </a:extLst>
          </p:cNvPr>
          <p:cNvSpPr>
            <a:spLocks noGrp="1"/>
          </p:cNvSpPr>
          <p:nvPr>
            <p:ph idx="1"/>
          </p:nvPr>
        </p:nvSpPr>
        <p:spPr>
          <a:xfrm>
            <a:off x="4447308" y="591344"/>
            <a:ext cx="6906491" cy="5585619"/>
          </a:xfrm>
        </p:spPr>
        <p:txBody>
          <a:bodyPr anchor="ctr">
            <a:normAutofit/>
          </a:bodyPr>
          <a:lstStyle/>
          <a:p>
            <a:pPr marL="0" indent="0">
              <a:buNone/>
            </a:pPr>
            <a:r>
              <a:rPr lang="en-US" dirty="0"/>
              <a:t> </a:t>
            </a:r>
          </a:p>
          <a:p>
            <a:pPr lvl="1"/>
            <a:r>
              <a:rPr lang="en-US" i="1" dirty="0"/>
              <a:t>Patchwork quilt of state and local regulations</a:t>
            </a:r>
            <a:r>
              <a:rPr lang="en-US" dirty="0"/>
              <a:t>: </a:t>
            </a:r>
          </a:p>
          <a:p>
            <a:pPr lvl="2"/>
            <a:r>
              <a:rPr lang="en-US" dirty="0"/>
              <a:t>The greatest frustration of essential retailers today is the patchwork quilt of guidance and enforcement of social distancing requirements and other Executive Orders. The EOs allow multiple agencies to enforce orders and oftentimes they give conflicting guidance or guidance that does not meet the EO requirements. </a:t>
            </a:r>
            <a:r>
              <a:rPr lang="en-US" b="1" dirty="0"/>
              <a:t>We would strongly encourage preemption of city and county ordinances as part of the reopening process</a:t>
            </a:r>
            <a:r>
              <a:rPr lang="en-US" dirty="0"/>
              <a:t>. In addition, an appeals process should be established for businesses to refute closure orders as there is currently no process in place. </a:t>
            </a:r>
          </a:p>
          <a:p>
            <a:endParaRPr lang="en-US" dirty="0"/>
          </a:p>
        </p:txBody>
      </p:sp>
    </p:spTree>
    <p:extLst>
      <p:ext uri="{BB962C8B-B14F-4D97-AF65-F5344CB8AC3E}">
        <p14:creationId xmlns:p14="http://schemas.microsoft.com/office/powerpoint/2010/main" val="2832290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xmlns=""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915B333A-9CB1-4524-83FF-56F6AC7F84F2}"/>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KRF Resources for Retailers</a:t>
            </a:r>
          </a:p>
        </p:txBody>
      </p:sp>
      <p:sp>
        <p:nvSpPr>
          <p:cNvPr id="12" name="Arc 11">
            <a:extLst>
              <a:ext uri="{FF2B5EF4-FFF2-40B4-BE49-F238E27FC236}">
                <a16:creationId xmlns:a16="http://schemas.microsoft.com/office/drawing/2014/main" xmlns=""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xmlns="" id="{E45D6CDC-4FD5-4935-AFD5-220280B242D8}"/>
              </a:ext>
            </a:extLst>
          </p:cNvPr>
          <p:cNvSpPr>
            <a:spLocks noGrp="1"/>
          </p:cNvSpPr>
          <p:nvPr>
            <p:ph idx="1"/>
          </p:nvPr>
        </p:nvSpPr>
        <p:spPr>
          <a:xfrm>
            <a:off x="4447308" y="591344"/>
            <a:ext cx="6906491" cy="5585619"/>
          </a:xfrm>
        </p:spPr>
        <p:txBody>
          <a:bodyPr anchor="ctr">
            <a:normAutofit/>
          </a:bodyPr>
          <a:lstStyle/>
          <a:p>
            <a:r>
              <a:rPr lang="en-US" dirty="0"/>
              <a:t>Jobs Website</a:t>
            </a:r>
          </a:p>
          <a:p>
            <a:r>
              <a:rPr lang="en-US" dirty="0"/>
              <a:t>Sourcing of PPE, cleaning supplies, etc. </a:t>
            </a:r>
          </a:p>
          <a:p>
            <a:r>
              <a:rPr lang="en-US" dirty="0"/>
              <a:t>Daily COVID-19 Newsletter</a:t>
            </a:r>
          </a:p>
          <a:p>
            <a:r>
              <a:rPr lang="en-US" dirty="0"/>
              <a:t>Small Business Administration Conference Call on Paycheck Protection Program</a:t>
            </a:r>
          </a:p>
          <a:p>
            <a:r>
              <a:rPr lang="en-US" dirty="0"/>
              <a:t>Development of Shop Health Ky Campaign</a:t>
            </a:r>
          </a:p>
        </p:txBody>
      </p:sp>
    </p:spTree>
    <p:extLst>
      <p:ext uri="{BB962C8B-B14F-4D97-AF65-F5344CB8AC3E}">
        <p14:creationId xmlns:p14="http://schemas.microsoft.com/office/powerpoint/2010/main" val="2963747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 name="Rectangle 77">
            <a:extLst>
              <a:ext uri="{FF2B5EF4-FFF2-40B4-BE49-F238E27FC236}">
                <a16:creationId xmlns:a16="http://schemas.microsoft.com/office/drawing/2014/main" xmlns="" id="{7F7D7B8D-EF99-4CA1-AB1E-4C0C047409F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0" y="2917370"/>
            <a:ext cx="12191999" cy="3940629"/>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D2AAEDBD-FC55-42A8-9029-0B8A0D45B6FB}"/>
              </a:ext>
            </a:extLst>
          </p:cNvPr>
          <p:cNvSpPr>
            <a:spLocks noGrp="1"/>
          </p:cNvSpPr>
          <p:nvPr>
            <p:ph type="title"/>
          </p:nvPr>
        </p:nvSpPr>
        <p:spPr>
          <a:xfrm>
            <a:off x="650449" y="4559523"/>
            <a:ext cx="10901471" cy="1236440"/>
          </a:xfrm>
          <a:noFill/>
        </p:spPr>
        <p:txBody>
          <a:bodyPr vert="horz" lIns="91440" tIns="45720" rIns="91440" bIns="45720" rtlCol="0" anchor="b">
            <a:normAutofit/>
          </a:bodyPr>
          <a:lstStyle/>
          <a:p>
            <a:pPr algn="ctr"/>
            <a:r>
              <a:rPr lang="en-US" sz="6000" dirty="0">
                <a:solidFill>
                  <a:schemeClr val="bg1"/>
                </a:solidFill>
              </a:rPr>
              <a:t>Shop Healthy Ky Campaign</a:t>
            </a:r>
          </a:p>
        </p:txBody>
      </p:sp>
      <p:sp>
        <p:nvSpPr>
          <p:cNvPr id="1033" name="Content Placeholder 1029">
            <a:extLst>
              <a:ext uri="{FF2B5EF4-FFF2-40B4-BE49-F238E27FC236}">
                <a16:creationId xmlns:a16="http://schemas.microsoft.com/office/drawing/2014/main" xmlns="" id="{A99F53BD-0511-4AE0-B173-627D7A45D2E6}"/>
              </a:ext>
            </a:extLst>
          </p:cNvPr>
          <p:cNvSpPr>
            <a:spLocks noGrp="1"/>
          </p:cNvSpPr>
          <p:nvPr>
            <p:ph idx="1"/>
          </p:nvPr>
        </p:nvSpPr>
        <p:spPr>
          <a:xfrm>
            <a:off x="650449" y="5795963"/>
            <a:ext cx="10901471" cy="560388"/>
          </a:xfrm>
          <a:noFill/>
        </p:spPr>
        <p:txBody>
          <a:bodyPr vert="horz" lIns="91440" tIns="45720" rIns="91440" bIns="45720" rtlCol="0">
            <a:normAutofit/>
          </a:bodyPr>
          <a:lstStyle/>
          <a:p>
            <a:pPr marL="0" indent="0" algn="ctr">
              <a:buNone/>
            </a:pPr>
            <a:r>
              <a:rPr lang="en-US" sz="2400" dirty="0">
                <a:solidFill>
                  <a:schemeClr val="bg1"/>
                </a:solidFill>
                <a:hlinkClick r:id="rId2"/>
              </a:rPr>
              <a:t>https://www.kyretail.com/shophealthyky</a:t>
            </a:r>
            <a:endParaRPr lang="en-US" sz="2400" dirty="0">
              <a:solidFill>
                <a:schemeClr val="bg1"/>
              </a:solidFill>
            </a:endParaRPr>
          </a:p>
        </p:txBody>
      </p:sp>
      <p:pic>
        <p:nvPicPr>
          <p:cNvPr id="1026" name="Picture 2">
            <a:extLst>
              <a:ext uri="{FF2B5EF4-FFF2-40B4-BE49-F238E27FC236}">
                <a16:creationId xmlns:a16="http://schemas.microsoft.com/office/drawing/2014/main" xmlns="" id="{5D16F405-1E14-4722-A60B-C1FFBA8B931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636" b="3637"/>
          <a:stretch/>
        </p:blipFill>
        <p:spPr bwMode="auto">
          <a:xfrm>
            <a:off x="20" y="1"/>
            <a:ext cx="12191979" cy="42394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9903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xmlns=""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93CBCED4-048F-4CFF-94D3-3F550C50223F}"/>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Restaurants</a:t>
            </a:r>
          </a:p>
        </p:txBody>
      </p:sp>
      <p:sp>
        <p:nvSpPr>
          <p:cNvPr id="12" name="Arc 11">
            <a:extLst>
              <a:ext uri="{FF2B5EF4-FFF2-40B4-BE49-F238E27FC236}">
                <a16:creationId xmlns:a16="http://schemas.microsoft.com/office/drawing/2014/main" xmlns=""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xmlns="" id="{ECCB92DF-1819-4F79-85F0-DF79C72058C2}"/>
              </a:ext>
            </a:extLst>
          </p:cNvPr>
          <p:cNvSpPr>
            <a:spLocks noGrp="1"/>
          </p:cNvSpPr>
          <p:nvPr>
            <p:ph idx="1"/>
          </p:nvPr>
        </p:nvSpPr>
        <p:spPr>
          <a:xfrm>
            <a:off x="4447308" y="591344"/>
            <a:ext cx="6906491" cy="5585619"/>
          </a:xfrm>
        </p:spPr>
        <p:txBody>
          <a:bodyPr anchor="ctr">
            <a:normAutofit/>
          </a:bodyPr>
          <a:lstStyle/>
          <a:p>
            <a:r>
              <a:rPr lang="en-US" dirty="0"/>
              <a:t>Thank you, General Assembly!</a:t>
            </a:r>
          </a:p>
          <a:p>
            <a:pPr lvl="1"/>
            <a:r>
              <a:rPr lang="en-US" dirty="0"/>
              <a:t>Passed SB 150</a:t>
            </a:r>
          </a:p>
          <a:p>
            <a:pPr lvl="2"/>
            <a:r>
              <a:rPr lang="en-US" dirty="0"/>
              <a:t>Allowed Restaurants to sell alcohol by the package</a:t>
            </a:r>
          </a:p>
          <a:p>
            <a:pPr lvl="2"/>
            <a:r>
              <a:rPr lang="en-US" dirty="0"/>
              <a:t>Allowed Restaurants to sell to-go alcohol by the drink</a:t>
            </a:r>
          </a:p>
          <a:p>
            <a:pPr lvl="2"/>
            <a:r>
              <a:rPr lang="en-US" dirty="0"/>
              <a:t>Allowed Restaurants to sell raw foods and grocery items</a:t>
            </a:r>
          </a:p>
          <a:p>
            <a:pPr lvl="2"/>
            <a:endParaRPr lang="en-US" dirty="0"/>
          </a:p>
        </p:txBody>
      </p:sp>
    </p:spTree>
    <p:extLst>
      <p:ext uri="{BB962C8B-B14F-4D97-AF65-F5344CB8AC3E}">
        <p14:creationId xmlns:p14="http://schemas.microsoft.com/office/powerpoint/2010/main" val="26825499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xmlns=""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032F2494-AC05-41F4-8432-0C3D743AEBC2}"/>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Restaurants</a:t>
            </a:r>
          </a:p>
        </p:txBody>
      </p:sp>
      <p:sp>
        <p:nvSpPr>
          <p:cNvPr id="12" name="Arc 11">
            <a:extLst>
              <a:ext uri="{FF2B5EF4-FFF2-40B4-BE49-F238E27FC236}">
                <a16:creationId xmlns:a16="http://schemas.microsoft.com/office/drawing/2014/main" xmlns=""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xmlns="" id="{7C6DE6B1-C685-490B-AC68-4FF72E38803C}"/>
              </a:ext>
            </a:extLst>
          </p:cNvPr>
          <p:cNvSpPr>
            <a:spLocks noGrp="1"/>
          </p:cNvSpPr>
          <p:nvPr>
            <p:ph idx="1"/>
          </p:nvPr>
        </p:nvSpPr>
        <p:spPr>
          <a:xfrm>
            <a:off x="4447308" y="591344"/>
            <a:ext cx="6906491" cy="5585619"/>
          </a:xfrm>
        </p:spPr>
        <p:txBody>
          <a:bodyPr anchor="ctr">
            <a:normAutofit/>
          </a:bodyPr>
          <a:lstStyle/>
          <a:p>
            <a:r>
              <a:rPr lang="en-US" dirty="0"/>
              <a:t>Challenges: </a:t>
            </a:r>
          </a:p>
          <a:p>
            <a:pPr lvl="1"/>
            <a:r>
              <a:rPr lang="en-US" dirty="0"/>
              <a:t>Guidance and reopening communications</a:t>
            </a:r>
          </a:p>
          <a:p>
            <a:pPr lvl="1"/>
            <a:r>
              <a:rPr lang="en-US" dirty="0"/>
              <a:t>Social distancing and capacity limits</a:t>
            </a:r>
          </a:p>
          <a:p>
            <a:pPr lvl="1"/>
            <a:r>
              <a:rPr lang="en-US" dirty="0"/>
              <a:t>Loss of customer base</a:t>
            </a:r>
          </a:p>
          <a:p>
            <a:pPr lvl="1"/>
            <a:r>
              <a:rPr lang="en-US" dirty="0"/>
              <a:t>Access to PPE</a:t>
            </a:r>
          </a:p>
          <a:p>
            <a:pPr lvl="1"/>
            <a:r>
              <a:rPr lang="en-US" dirty="0"/>
              <a:t>Patchwork quilt of guidance</a:t>
            </a:r>
          </a:p>
          <a:p>
            <a:pPr lvl="1"/>
            <a:r>
              <a:rPr lang="en-US" dirty="0"/>
              <a:t>Barriers to reopening to 50%</a:t>
            </a:r>
          </a:p>
          <a:p>
            <a:pPr lvl="1"/>
            <a:r>
              <a:rPr lang="en-US" dirty="0"/>
              <a:t>Paycheck protection program</a:t>
            </a:r>
          </a:p>
        </p:txBody>
      </p:sp>
    </p:spTree>
    <p:extLst>
      <p:ext uri="{BB962C8B-B14F-4D97-AF65-F5344CB8AC3E}">
        <p14:creationId xmlns:p14="http://schemas.microsoft.com/office/powerpoint/2010/main" val="24693288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3A5B4632-C963-4296-86F0-79AA9EA5AE9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38328" y="303591"/>
            <a:ext cx="4335327"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C9B0F212-4E7E-4D9E-BA6D-64BFEB272100}"/>
              </a:ext>
            </a:extLst>
          </p:cNvPr>
          <p:cNvSpPr>
            <a:spLocks noGrp="1"/>
          </p:cNvSpPr>
          <p:nvPr>
            <p:ph type="title"/>
          </p:nvPr>
        </p:nvSpPr>
        <p:spPr>
          <a:xfrm>
            <a:off x="594360" y="637125"/>
            <a:ext cx="3802276" cy="5256371"/>
          </a:xfrm>
        </p:spPr>
        <p:txBody>
          <a:bodyPr>
            <a:normAutofit/>
          </a:bodyPr>
          <a:lstStyle/>
          <a:p>
            <a:r>
              <a:rPr lang="en-US" sz="4800" dirty="0"/>
              <a:t>Improvements</a:t>
            </a:r>
          </a:p>
        </p:txBody>
      </p:sp>
      <p:graphicFrame>
        <p:nvGraphicFramePr>
          <p:cNvPr id="5" name="Content Placeholder 2">
            <a:extLst>
              <a:ext uri="{FF2B5EF4-FFF2-40B4-BE49-F238E27FC236}">
                <a16:creationId xmlns:a16="http://schemas.microsoft.com/office/drawing/2014/main" xmlns="" id="{72FD4D8D-6B23-4C38-AC68-4B30D5ACF47A}"/>
              </a:ext>
            </a:extLst>
          </p:cNvPr>
          <p:cNvGraphicFramePr>
            <a:graphicFrameLocks noGrp="1"/>
          </p:cNvGraphicFramePr>
          <p:nvPr>
            <p:ph idx="1"/>
            <p:extLst>
              <p:ext uri="{D42A27DB-BD31-4B8C-83A1-F6EECF244321}">
                <p14:modId xmlns:p14="http://schemas.microsoft.com/office/powerpoint/2010/main" val="661464651"/>
              </p:ext>
            </p:extLst>
          </p:nvPr>
        </p:nvGraphicFramePr>
        <p:xfrm>
          <a:off x="5166985" y="303591"/>
          <a:ext cx="6588691" cy="58967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95642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xmlns=""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6AF6DD70-405E-410A-8FBA-E48F368C7122}"/>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Conclusions and Questions</a:t>
            </a:r>
          </a:p>
        </p:txBody>
      </p:sp>
      <p:sp>
        <p:nvSpPr>
          <p:cNvPr id="12" name="Arc 11">
            <a:extLst>
              <a:ext uri="{FF2B5EF4-FFF2-40B4-BE49-F238E27FC236}">
                <a16:creationId xmlns:a16="http://schemas.microsoft.com/office/drawing/2014/main" xmlns=""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xmlns="" id="{E4E27FCB-2720-45D2-A61F-297441045E66}"/>
              </a:ext>
            </a:extLst>
          </p:cNvPr>
          <p:cNvSpPr>
            <a:spLocks noGrp="1"/>
          </p:cNvSpPr>
          <p:nvPr>
            <p:ph idx="1"/>
          </p:nvPr>
        </p:nvSpPr>
        <p:spPr>
          <a:xfrm>
            <a:off x="4447308" y="591344"/>
            <a:ext cx="6906491" cy="5585619"/>
          </a:xfrm>
        </p:spPr>
        <p:txBody>
          <a:bodyPr anchor="ctr">
            <a:normAutofit/>
          </a:bodyPr>
          <a:lstStyle/>
          <a:p>
            <a:r>
              <a:rPr lang="en-US" dirty="0"/>
              <a:t>Thank you</a:t>
            </a:r>
          </a:p>
          <a:p>
            <a:endParaRPr lang="en-US" dirty="0"/>
          </a:p>
          <a:p>
            <a:r>
              <a:rPr lang="en-US" dirty="0"/>
              <a:t>Shannon Stiglitz</a:t>
            </a:r>
          </a:p>
          <a:p>
            <a:r>
              <a:rPr lang="en-US" dirty="0"/>
              <a:t>Sr. Vice President of Government Affairs</a:t>
            </a:r>
          </a:p>
          <a:p>
            <a:r>
              <a:rPr lang="en-US" dirty="0">
                <a:hlinkClick r:id="rId2"/>
              </a:rPr>
              <a:t>sstiglitz@kyretail.com</a:t>
            </a:r>
            <a:endParaRPr lang="en-US" dirty="0"/>
          </a:p>
          <a:p>
            <a:endParaRPr lang="en-US" dirty="0"/>
          </a:p>
          <a:p>
            <a:r>
              <a:rPr lang="en-US" dirty="0"/>
              <a:t>Tod Griffin</a:t>
            </a:r>
          </a:p>
          <a:p>
            <a:r>
              <a:rPr lang="en-US" dirty="0"/>
              <a:t>KRF President</a:t>
            </a:r>
          </a:p>
          <a:p>
            <a:r>
              <a:rPr lang="en-US" dirty="0">
                <a:hlinkClick r:id="rId3"/>
              </a:rPr>
              <a:t>tgriffin@kyretail.com</a:t>
            </a:r>
            <a:endParaRPr lang="en-US" dirty="0"/>
          </a:p>
          <a:p>
            <a:endParaRPr lang="en-US" dirty="0"/>
          </a:p>
        </p:txBody>
      </p:sp>
    </p:spTree>
    <p:extLst>
      <p:ext uri="{BB962C8B-B14F-4D97-AF65-F5344CB8AC3E}">
        <p14:creationId xmlns:p14="http://schemas.microsoft.com/office/powerpoint/2010/main" val="1875313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5C2618-47F7-4A29-9A3D-DD4C033E9C83}"/>
              </a:ext>
            </a:extLst>
          </p:cNvPr>
          <p:cNvSpPr>
            <a:spLocks noGrp="1"/>
          </p:cNvSpPr>
          <p:nvPr>
            <p:ph type="title"/>
          </p:nvPr>
        </p:nvSpPr>
        <p:spPr>
          <a:xfrm>
            <a:off x="838200" y="365125"/>
            <a:ext cx="10515600" cy="1325563"/>
          </a:xfrm>
        </p:spPr>
        <p:txBody>
          <a:bodyPr>
            <a:normAutofit/>
          </a:bodyPr>
          <a:lstStyle/>
          <a:p>
            <a:pPr algn="ctr"/>
            <a:r>
              <a:rPr lang="en-US" dirty="0"/>
              <a:t>Kentucky Retail Federation—who are we </a:t>
            </a:r>
          </a:p>
        </p:txBody>
      </p:sp>
      <p:graphicFrame>
        <p:nvGraphicFramePr>
          <p:cNvPr id="5" name="Content Placeholder 2">
            <a:extLst>
              <a:ext uri="{FF2B5EF4-FFF2-40B4-BE49-F238E27FC236}">
                <a16:creationId xmlns:a16="http://schemas.microsoft.com/office/drawing/2014/main" xmlns="" id="{00499C57-2051-4EA0-94CE-1A5386980CB0}"/>
              </a:ext>
            </a:extLst>
          </p:cNvPr>
          <p:cNvGraphicFramePr>
            <a:graphicFrameLocks noGrp="1"/>
          </p:cNvGraphicFramePr>
          <p:nvPr>
            <p:ph idx="1"/>
            <p:extLst>
              <p:ext uri="{D42A27DB-BD31-4B8C-83A1-F6EECF244321}">
                <p14:modId xmlns:p14="http://schemas.microsoft.com/office/powerpoint/2010/main" val="2930007605"/>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974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xmlns=""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6721CE8B-C2E1-4254-98CF-B6309E1511E8}"/>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COVID-19 Pandemic and Retail</a:t>
            </a:r>
          </a:p>
        </p:txBody>
      </p:sp>
      <p:sp>
        <p:nvSpPr>
          <p:cNvPr id="12" name="Arc 11">
            <a:extLst>
              <a:ext uri="{FF2B5EF4-FFF2-40B4-BE49-F238E27FC236}">
                <a16:creationId xmlns:a16="http://schemas.microsoft.com/office/drawing/2014/main" xmlns=""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xmlns="" id="{1F641464-49C3-41C0-9591-CF2F0DD73C1D}"/>
              </a:ext>
            </a:extLst>
          </p:cNvPr>
          <p:cNvSpPr>
            <a:spLocks noGrp="1"/>
          </p:cNvSpPr>
          <p:nvPr>
            <p:ph idx="1"/>
          </p:nvPr>
        </p:nvSpPr>
        <p:spPr>
          <a:xfrm>
            <a:off x="4447308" y="591344"/>
            <a:ext cx="6906491" cy="5585619"/>
          </a:xfrm>
        </p:spPr>
        <p:txBody>
          <a:bodyPr anchor="ctr">
            <a:normAutofit lnSpcReduction="10000"/>
          </a:bodyPr>
          <a:lstStyle/>
          <a:p>
            <a:r>
              <a:rPr lang="en-US" dirty="0"/>
              <a:t>KRF’s experience navigating COVID-19 Pandemic</a:t>
            </a:r>
          </a:p>
          <a:p>
            <a:pPr lvl="1"/>
            <a:r>
              <a:rPr lang="en-US" dirty="0"/>
              <a:t>No one was prepared for managing business closures, health concerns, product shortages, executive orders, local orders and health department rules.</a:t>
            </a:r>
          </a:p>
          <a:p>
            <a:pPr lvl="1"/>
            <a:r>
              <a:rPr lang="en-US" dirty="0"/>
              <a:t>Our members worked quickly to provide protection for employees</a:t>
            </a:r>
          </a:p>
          <a:p>
            <a:pPr lvl="1"/>
            <a:r>
              <a:rPr lang="en-US" dirty="0"/>
              <a:t>Senior hours for customers vulnerable to COVID-19 </a:t>
            </a:r>
          </a:p>
          <a:p>
            <a:pPr lvl="1"/>
            <a:r>
              <a:rPr lang="en-US" dirty="0"/>
              <a:t>Encouraging curbside service</a:t>
            </a:r>
          </a:p>
          <a:p>
            <a:pPr lvl="1"/>
            <a:r>
              <a:rPr lang="en-US" dirty="0"/>
              <a:t>Learning new shopping practices</a:t>
            </a:r>
          </a:p>
          <a:p>
            <a:pPr lvl="1"/>
            <a:r>
              <a:rPr lang="en-US" dirty="0"/>
              <a:t>Self-enforced capacity limits</a:t>
            </a:r>
          </a:p>
          <a:p>
            <a:pPr lvl="1"/>
            <a:r>
              <a:rPr lang="en-US" dirty="0"/>
              <a:t>Coordination with governor’s office</a:t>
            </a:r>
          </a:p>
          <a:p>
            <a:pPr lvl="1"/>
            <a:r>
              <a:rPr lang="en-US" dirty="0"/>
              <a:t>Childcare for essential workers</a:t>
            </a:r>
          </a:p>
        </p:txBody>
      </p:sp>
    </p:spTree>
    <p:extLst>
      <p:ext uri="{BB962C8B-B14F-4D97-AF65-F5344CB8AC3E}">
        <p14:creationId xmlns:p14="http://schemas.microsoft.com/office/powerpoint/2010/main" val="4181213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xmlns=""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8E255296-E1D9-4BC2-B01E-79BE2D35429F}"/>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COVID-19 Pandemic and Retail</a:t>
            </a:r>
          </a:p>
        </p:txBody>
      </p:sp>
      <p:sp>
        <p:nvSpPr>
          <p:cNvPr id="12" name="Arc 11">
            <a:extLst>
              <a:ext uri="{FF2B5EF4-FFF2-40B4-BE49-F238E27FC236}">
                <a16:creationId xmlns:a16="http://schemas.microsoft.com/office/drawing/2014/main" xmlns=""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xmlns="" id="{584FBA7A-314E-4885-B21B-08913AAF49F9}"/>
              </a:ext>
            </a:extLst>
          </p:cNvPr>
          <p:cNvSpPr>
            <a:spLocks noGrp="1"/>
          </p:cNvSpPr>
          <p:nvPr>
            <p:ph idx="1"/>
          </p:nvPr>
        </p:nvSpPr>
        <p:spPr>
          <a:xfrm>
            <a:off x="4447308" y="591344"/>
            <a:ext cx="6906491" cy="5585619"/>
          </a:xfrm>
        </p:spPr>
        <p:txBody>
          <a:bodyPr anchor="ctr">
            <a:normAutofit/>
          </a:bodyPr>
          <a:lstStyle/>
          <a:p>
            <a:r>
              <a:rPr lang="en-US" dirty="0"/>
              <a:t>Essential Retail</a:t>
            </a:r>
          </a:p>
          <a:p>
            <a:pPr lvl="1"/>
            <a:r>
              <a:rPr lang="en-US" dirty="0"/>
              <a:t>Determinations for what is essential? </a:t>
            </a:r>
          </a:p>
          <a:p>
            <a:pPr lvl="2"/>
            <a:r>
              <a:rPr lang="en-US" dirty="0"/>
              <a:t>CISA List</a:t>
            </a:r>
          </a:p>
          <a:p>
            <a:pPr lvl="2"/>
            <a:r>
              <a:rPr lang="en-US" dirty="0"/>
              <a:t>Grocery</a:t>
            </a:r>
          </a:p>
          <a:p>
            <a:pPr lvl="2"/>
            <a:r>
              <a:rPr lang="en-US" dirty="0"/>
              <a:t>Hardware Stores</a:t>
            </a:r>
          </a:p>
          <a:p>
            <a:pPr lvl="2"/>
            <a:r>
              <a:rPr lang="en-US" dirty="0"/>
              <a:t>Pharmacy </a:t>
            </a:r>
          </a:p>
          <a:p>
            <a:pPr lvl="2"/>
            <a:r>
              <a:rPr lang="en-US" dirty="0"/>
              <a:t>Propane</a:t>
            </a:r>
          </a:p>
          <a:p>
            <a:pPr lvl="2"/>
            <a:r>
              <a:rPr lang="en-US" dirty="0"/>
              <a:t>Convenience Stores</a:t>
            </a:r>
          </a:p>
          <a:p>
            <a:pPr lvl="2"/>
            <a:r>
              <a:rPr lang="en-US" dirty="0"/>
              <a:t>Farm supply stores</a:t>
            </a:r>
          </a:p>
          <a:p>
            <a:pPr marL="914400" lvl="2" indent="0">
              <a:buNone/>
            </a:pPr>
            <a:endParaRPr lang="en-US" dirty="0"/>
          </a:p>
        </p:txBody>
      </p:sp>
    </p:spTree>
    <p:extLst>
      <p:ext uri="{BB962C8B-B14F-4D97-AF65-F5344CB8AC3E}">
        <p14:creationId xmlns:p14="http://schemas.microsoft.com/office/powerpoint/2010/main" val="2915234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xmlns=""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AAC5BF22-C42A-4347-846A-62269FE04941}"/>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COVID-19 and Retail	</a:t>
            </a:r>
          </a:p>
        </p:txBody>
      </p:sp>
      <p:sp>
        <p:nvSpPr>
          <p:cNvPr id="12" name="Arc 11">
            <a:extLst>
              <a:ext uri="{FF2B5EF4-FFF2-40B4-BE49-F238E27FC236}">
                <a16:creationId xmlns:a16="http://schemas.microsoft.com/office/drawing/2014/main" xmlns=""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Content Placeholder 2">
            <a:extLst>
              <a:ext uri="{FF2B5EF4-FFF2-40B4-BE49-F238E27FC236}">
                <a16:creationId xmlns:a16="http://schemas.microsoft.com/office/drawing/2014/main" xmlns="" id="{A50A63BF-0CAA-49DC-8B54-55AA0EDF42AA}"/>
              </a:ext>
            </a:extLst>
          </p:cNvPr>
          <p:cNvSpPr>
            <a:spLocks noGrp="1"/>
          </p:cNvSpPr>
          <p:nvPr>
            <p:ph idx="1"/>
          </p:nvPr>
        </p:nvSpPr>
        <p:spPr>
          <a:xfrm>
            <a:off x="4447308" y="591344"/>
            <a:ext cx="6906491" cy="5585619"/>
          </a:xfrm>
        </p:spPr>
        <p:txBody>
          <a:bodyPr anchor="ctr">
            <a:normAutofit/>
          </a:bodyPr>
          <a:lstStyle/>
          <a:p>
            <a:r>
              <a:rPr lang="en-US" dirty="0"/>
              <a:t>Product Shortages</a:t>
            </a:r>
          </a:p>
          <a:p>
            <a:r>
              <a:rPr lang="en-US" dirty="0"/>
              <a:t>Price Increase—meat prices</a:t>
            </a:r>
          </a:p>
          <a:p>
            <a:r>
              <a:rPr lang="en-US" dirty="0"/>
              <a:t>Local Ordinances</a:t>
            </a:r>
          </a:p>
          <a:p>
            <a:r>
              <a:rPr lang="en-US" dirty="0"/>
              <a:t>Executive Orders</a:t>
            </a:r>
          </a:p>
          <a:p>
            <a:r>
              <a:rPr lang="en-US" dirty="0"/>
              <a:t>PPE sourcing and purchasing</a:t>
            </a:r>
          </a:p>
          <a:p>
            <a:r>
              <a:rPr lang="en-US" dirty="0"/>
              <a:t>Health department enforcement of essential retail orders</a:t>
            </a:r>
          </a:p>
          <a:p>
            <a:pPr marL="0" indent="0">
              <a:buNone/>
            </a:pPr>
            <a:endParaRPr lang="en-US" dirty="0"/>
          </a:p>
        </p:txBody>
      </p:sp>
    </p:spTree>
    <p:extLst>
      <p:ext uri="{BB962C8B-B14F-4D97-AF65-F5344CB8AC3E}">
        <p14:creationId xmlns:p14="http://schemas.microsoft.com/office/powerpoint/2010/main" val="3027078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xmlns="" id="{488333BA-AE6E-427A-9B16-A39C8073F4E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xmlns="" id="{F98ED85F-DCEE-4B50-802E-71A6E3E12B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0F53133C-C89F-4C8B-A826-D4CC02850473}"/>
              </a:ext>
            </a:extLst>
          </p:cNvPr>
          <p:cNvSpPr>
            <a:spLocks noGrp="1"/>
          </p:cNvSpPr>
          <p:nvPr>
            <p:ph type="title"/>
          </p:nvPr>
        </p:nvSpPr>
        <p:spPr>
          <a:xfrm>
            <a:off x="838200" y="631825"/>
            <a:ext cx="10515600" cy="1325563"/>
          </a:xfrm>
        </p:spPr>
        <p:txBody>
          <a:bodyPr>
            <a:normAutofit/>
          </a:bodyPr>
          <a:lstStyle/>
          <a:p>
            <a:r>
              <a:rPr lang="en-US" dirty="0"/>
              <a:t>COVID-19 and Retailers Stepping Up</a:t>
            </a:r>
          </a:p>
        </p:txBody>
      </p:sp>
      <p:sp>
        <p:nvSpPr>
          <p:cNvPr id="3" name="Content Placeholder 2">
            <a:extLst>
              <a:ext uri="{FF2B5EF4-FFF2-40B4-BE49-F238E27FC236}">
                <a16:creationId xmlns:a16="http://schemas.microsoft.com/office/drawing/2014/main" xmlns="" id="{A033B640-59A0-45BE-81D3-E231A2FABC10}"/>
              </a:ext>
            </a:extLst>
          </p:cNvPr>
          <p:cNvSpPr>
            <a:spLocks noGrp="1"/>
          </p:cNvSpPr>
          <p:nvPr>
            <p:ph idx="1"/>
          </p:nvPr>
        </p:nvSpPr>
        <p:spPr>
          <a:xfrm>
            <a:off x="548640" y="1584960"/>
            <a:ext cx="10805160" cy="4734560"/>
          </a:xfrm>
        </p:spPr>
        <p:txBody>
          <a:bodyPr>
            <a:normAutofit/>
          </a:bodyPr>
          <a:lstStyle/>
          <a:p>
            <a:pPr marL="0" indent="0">
              <a:buNone/>
            </a:pPr>
            <a:endParaRPr lang="en-US" sz="800" dirty="0"/>
          </a:p>
          <a:p>
            <a:pPr lvl="0"/>
            <a:r>
              <a:rPr lang="en-US" sz="1100" dirty="0"/>
              <a:t>Kroger – agreed to let employees wear gloves and masks, and will be installing plexiglass guards at checkout to protect cashiers; restricted the number of customers in the store at one time company-wide; increased workers’ wages $2 an hour; put signage up throughout the store additional resources through the Kroger Family of Companies </a:t>
            </a:r>
            <a:r>
              <a:rPr lang="en-US" sz="1100" i="1" dirty="0"/>
              <a:t>Helping Hands</a:t>
            </a:r>
            <a:r>
              <a:rPr lang="en-US" sz="1100" dirty="0"/>
              <a:t> fund to provide financial assistance to associates who face hardship due to COVID-19, including lack of access to childcare and for those considered higher-risk; and announced a $3 million commitment to rapidly deploy hunger-relief resources to communities disproportionately impacted by the coronavirus (COVID-19) pandemic;</a:t>
            </a:r>
          </a:p>
          <a:p>
            <a:pPr lvl="0"/>
            <a:r>
              <a:rPr lang="en-US" sz="1100" dirty="0"/>
              <a:t>Food City announced $3 million in bonuses to employees;</a:t>
            </a:r>
          </a:p>
          <a:p>
            <a:pPr lvl="0"/>
            <a:r>
              <a:rPr lang="en-US" sz="1100" dirty="0"/>
              <a:t>Wal Mart – Providing masks and gloves for employees; limit five customers per 1,000 square feet, about 20% of capacity; The US retail giant has also pledged $25 million to support organizations that are working on finding ways to detect, manage, and prevent the virus, as well as non-profits that are supporting the most vulnerable;</a:t>
            </a:r>
          </a:p>
          <a:p>
            <a:pPr lvl="0"/>
            <a:r>
              <a:rPr lang="en-US" sz="1100" dirty="0"/>
              <a:t>Target – Limited number of customers and guiding shoppers through store to move them quickly; provided masks and gloves to employees; has pledged $10 million to help various local, national, and global organizations during the coronavirus crisis. It has promised to give $1 million to its most impacted employees, $5 million to state and community nonprofits supporting local populations, $3 million to national nonprofits such as Feeding America, and $1 million to global organizations such as UNICEF. </a:t>
            </a:r>
          </a:p>
          <a:p>
            <a:pPr lvl="0"/>
            <a:r>
              <a:rPr lang="en-US" sz="1100" dirty="0"/>
              <a:t>Texas Roadhouse – CEO and Founder Kent Taylor said he would forego his salary this year to pay employees; some locations selling ready-to-grill steaks</a:t>
            </a:r>
          </a:p>
          <a:p>
            <a:pPr lvl="0"/>
            <a:r>
              <a:rPr lang="en-US" sz="1100" dirty="0"/>
              <a:t>Meijer – Special hours set aside for front-line workers</a:t>
            </a:r>
          </a:p>
          <a:p>
            <a:pPr lvl="0"/>
            <a:r>
              <a:rPr lang="en-US" sz="1100" dirty="0"/>
              <a:t>Home Depot – Extending return policies to 180 days; Suspended seasonal sales and advertising; check workers’ temperatures before starting shifts; Paying full-time employees a $100 a week bonus and part-time employees a $50 a week bonus</a:t>
            </a:r>
          </a:p>
          <a:p>
            <a:pPr lvl="0"/>
            <a:r>
              <a:rPr lang="en-US" sz="1100" dirty="0"/>
              <a:t>Lowe’s – Increased wages; closing on Easter; using a new app so store personnel can monitor foot traffic; increased space for customers using order online and pick up options</a:t>
            </a:r>
          </a:p>
          <a:p>
            <a:pPr lvl="0"/>
            <a:r>
              <a:rPr lang="en-US" sz="1100" dirty="0"/>
              <a:t>Marathon and Speedway – Donated 500,000 PPE items</a:t>
            </a:r>
          </a:p>
          <a:p>
            <a:pPr lvl="0"/>
            <a:r>
              <a:rPr lang="en-US" sz="1100" dirty="0"/>
              <a:t>Walgreens – expanding drive thru services, and planning to expand drive thru testing</a:t>
            </a:r>
          </a:p>
          <a:p>
            <a:pPr lvl="0"/>
            <a:r>
              <a:rPr lang="en-US" sz="1100" dirty="0"/>
              <a:t>Several smaller stores, located in areas not serviced by major retailers, have also adapted their procedures with curbside delivery, taking cards over the phone to minimize contact.</a:t>
            </a:r>
          </a:p>
          <a:p>
            <a:r>
              <a:rPr lang="en-US" sz="1100" dirty="0"/>
              <a:t>Kroger, Walmart, Home Depot, Target, Lowes—provide additional pay and sick leave</a:t>
            </a:r>
          </a:p>
          <a:p>
            <a:pPr marL="0" indent="0">
              <a:buNone/>
            </a:pPr>
            <a:endParaRPr lang="en-US" sz="800" dirty="0"/>
          </a:p>
        </p:txBody>
      </p:sp>
    </p:spTree>
    <p:extLst>
      <p:ext uri="{BB962C8B-B14F-4D97-AF65-F5344CB8AC3E}">
        <p14:creationId xmlns:p14="http://schemas.microsoft.com/office/powerpoint/2010/main" val="4252927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xmlns=""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D53C2232-89BF-4B33-A487-7539ABBCF264}"/>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COVID-19 and Pharmacy</a:t>
            </a:r>
          </a:p>
        </p:txBody>
      </p:sp>
      <p:sp>
        <p:nvSpPr>
          <p:cNvPr id="12" name="Arc 11">
            <a:extLst>
              <a:ext uri="{FF2B5EF4-FFF2-40B4-BE49-F238E27FC236}">
                <a16:creationId xmlns:a16="http://schemas.microsoft.com/office/drawing/2014/main" xmlns=""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xmlns="" id="{5304B04D-3346-44C2-B2E3-E1022D73AC67}"/>
              </a:ext>
            </a:extLst>
          </p:cNvPr>
          <p:cNvSpPr>
            <a:spLocks noGrp="1"/>
          </p:cNvSpPr>
          <p:nvPr>
            <p:ph idx="1"/>
          </p:nvPr>
        </p:nvSpPr>
        <p:spPr>
          <a:xfrm>
            <a:off x="4447308" y="591344"/>
            <a:ext cx="6906491" cy="5585619"/>
          </a:xfrm>
        </p:spPr>
        <p:txBody>
          <a:bodyPr anchor="ctr">
            <a:normAutofit/>
          </a:bodyPr>
          <a:lstStyle/>
          <a:p>
            <a:r>
              <a:rPr lang="en-US" dirty="0"/>
              <a:t>Increased Drive thru options</a:t>
            </a:r>
          </a:p>
          <a:p>
            <a:r>
              <a:rPr lang="en-US" dirty="0"/>
              <a:t>Testing through Executive Order</a:t>
            </a:r>
          </a:p>
          <a:p>
            <a:r>
              <a:rPr lang="en-US" dirty="0"/>
              <a:t>Enhanced Delivery of Medications</a:t>
            </a:r>
          </a:p>
          <a:p>
            <a:r>
              <a:rPr lang="en-US" dirty="0"/>
              <a:t>DOI—suspends PBM audits</a:t>
            </a:r>
          </a:p>
          <a:p>
            <a:r>
              <a:rPr lang="en-US" dirty="0"/>
              <a:t>Allow for dispensing of 30-day supply of medications</a:t>
            </a:r>
          </a:p>
          <a:p>
            <a:pPr marL="0" indent="0">
              <a:buNone/>
            </a:pPr>
            <a:endParaRPr lang="en-US" dirty="0"/>
          </a:p>
          <a:p>
            <a:r>
              <a:rPr lang="en-US" dirty="0"/>
              <a:t>Challenges for Pharmacy: </a:t>
            </a:r>
          </a:p>
          <a:p>
            <a:pPr lvl="1"/>
            <a:r>
              <a:rPr lang="en-US" dirty="0"/>
              <a:t>Reimbursements</a:t>
            </a:r>
          </a:p>
          <a:p>
            <a:pPr lvl="1"/>
            <a:r>
              <a:rPr lang="en-US" dirty="0"/>
              <a:t>Healthcare providers </a:t>
            </a:r>
          </a:p>
          <a:p>
            <a:pPr lvl="1"/>
            <a:r>
              <a:rPr lang="en-US" dirty="0"/>
              <a:t>PPE Supplies</a:t>
            </a:r>
          </a:p>
          <a:p>
            <a:pPr lvl="1"/>
            <a:endParaRPr lang="en-US" dirty="0"/>
          </a:p>
        </p:txBody>
      </p:sp>
    </p:spTree>
    <p:extLst>
      <p:ext uri="{BB962C8B-B14F-4D97-AF65-F5344CB8AC3E}">
        <p14:creationId xmlns:p14="http://schemas.microsoft.com/office/powerpoint/2010/main" val="1783511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xmlns=""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78CB22A6-8D7B-4452-BB5A-395CD2849AEA}"/>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COVID-19 Testing</a:t>
            </a:r>
          </a:p>
        </p:txBody>
      </p:sp>
      <p:sp>
        <p:nvSpPr>
          <p:cNvPr id="12" name="Arc 11">
            <a:extLst>
              <a:ext uri="{FF2B5EF4-FFF2-40B4-BE49-F238E27FC236}">
                <a16:creationId xmlns:a16="http://schemas.microsoft.com/office/drawing/2014/main" xmlns=""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xmlns="" id="{AC9FB4FF-9E24-4C8C-AAB9-0A38DA4D323D}"/>
              </a:ext>
            </a:extLst>
          </p:cNvPr>
          <p:cNvSpPr>
            <a:spLocks noGrp="1"/>
          </p:cNvSpPr>
          <p:nvPr>
            <p:ph idx="1"/>
          </p:nvPr>
        </p:nvSpPr>
        <p:spPr>
          <a:xfrm>
            <a:off x="4447308" y="591344"/>
            <a:ext cx="6906491" cy="5585619"/>
          </a:xfrm>
        </p:spPr>
        <p:txBody>
          <a:bodyPr anchor="ctr">
            <a:normAutofit/>
          </a:bodyPr>
          <a:lstStyle/>
          <a:p>
            <a:r>
              <a:rPr lang="en-US" dirty="0"/>
              <a:t>Kroger testing program</a:t>
            </a:r>
          </a:p>
          <a:p>
            <a:r>
              <a:rPr lang="en-US" dirty="0"/>
              <a:t>Walmart testing program</a:t>
            </a:r>
          </a:p>
          <a:p>
            <a:r>
              <a:rPr lang="en-US" dirty="0"/>
              <a:t>Walgreens testing program</a:t>
            </a:r>
          </a:p>
          <a:p>
            <a:endParaRPr lang="en-US" dirty="0"/>
          </a:p>
          <a:p>
            <a:r>
              <a:rPr lang="en-US" dirty="0"/>
              <a:t>All of these are open and free to the public in certain communities</a:t>
            </a:r>
          </a:p>
          <a:p>
            <a:r>
              <a:rPr lang="en-US" dirty="0"/>
              <a:t>State pays for laboratory services</a:t>
            </a:r>
          </a:p>
          <a:p>
            <a:r>
              <a:rPr lang="en-US" dirty="0"/>
              <a:t>Retailers provide supplies and staff to run drive-thru testing program</a:t>
            </a:r>
          </a:p>
        </p:txBody>
      </p:sp>
    </p:spTree>
    <p:extLst>
      <p:ext uri="{BB962C8B-B14F-4D97-AF65-F5344CB8AC3E}">
        <p14:creationId xmlns:p14="http://schemas.microsoft.com/office/powerpoint/2010/main" val="2272570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xmlns=""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1A0970B4-A4F2-43C4-882D-B449032D1257}"/>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Reopening Retail</a:t>
            </a:r>
          </a:p>
        </p:txBody>
      </p:sp>
      <p:sp>
        <p:nvSpPr>
          <p:cNvPr id="12" name="Arc 11">
            <a:extLst>
              <a:ext uri="{FF2B5EF4-FFF2-40B4-BE49-F238E27FC236}">
                <a16:creationId xmlns:a16="http://schemas.microsoft.com/office/drawing/2014/main" xmlns=""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xmlns="" id="{C973C17E-632B-4322-867F-B10D8D8E7106}"/>
              </a:ext>
            </a:extLst>
          </p:cNvPr>
          <p:cNvSpPr>
            <a:spLocks noGrp="1"/>
          </p:cNvSpPr>
          <p:nvPr>
            <p:ph idx="1"/>
          </p:nvPr>
        </p:nvSpPr>
        <p:spPr>
          <a:xfrm>
            <a:off x="4447308" y="591344"/>
            <a:ext cx="6906491" cy="5585619"/>
          </a:xfrm>
        </p:spPr>
        <p:txBody>
          <a:bodyPr anchor="ctr">
            <a:normAutofit/>
          </a:bodyPr>
          <a:lstStyle/>
          <a:p>
            <a:r>
              <a:rPr lang="en-US" dirty="0"/>
              <a:t>KRF submitted a plan for reopening retail businesses deemed non-essential. We established principles for reopening based on the experience of essential retailers</a:t>
            </a:r>
          </a:p>
          <a:p>
            <a:pPr lvl="1"/>
            <a:r>
              <a:rPr lang="en-US" dirty="0"/>
              <a:t>Key Principles to Reopening: </a:t>
            </a:r>
          </a:p>
          <a:p>
            <a:pPr lvl="2"/>
            <a:r>
              <a:rPr lang="en-US" dirty="0"/>
              <a:t>Protect our Community</a:t>
            </a:r>
          </a:p>
          <a:p>
            <a:pPr lvl="2"/>
            <a:r>
              <a:rPr lang="en-US" dirty="0"/>
              <a:t>Flexibility in safely reopening</a:t>
            </a:r>
          </a:p>
          <a:p>
            <a:pPr lvl="2"/>
            <a:r>
              <a:rPr lang="en-US" dirty="0"/>
              <a:t>Clear Expectations for Employees and Customers</a:t>
            </a:r>
          </a:p>
          <a:p>
            <a:pPr lvl="2"/>
            <a:r>
              <a:rPr lang="en-US" dirty="0"/>
              <a:t>Statewide Guidelines</a:t>
            </a:r>
          </a:p>
          <a:p>
            <a:pPr lvl="2"/>
            <a:r>
              <a:rPr lang="en-US" dirty="0"/>
              <a:t>Coordination and Collaboration</a:t>
            </a:r>
          </a:p>
        </p:txBody>
      </p:sp>
    </p:spTree>
    <p:extLst>
      <p:ext uri="{BB962C8B-B14F-4D97-AF65-F5344CB8AC3E}">
        <p14:creationId xmlns:p14="http://schemas.microsoft.com/office/powerpoint/2010/main" val="133209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708</Words>
  <Application>Microsoft Office PowerPoint</Application>
  <PresentationFormat>Widescreen</PresentationFormat>
  <Paragraphs>128</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Office Theme</vt:lpstr>
      <vt:lpstr>Shop Healthy Ky</vt:lpstr>
      <vt:lpstr>Kentucky Retail Federation—who are we </vt:lpstr>
      <vt:lpstr>COVID-19 Pandemic and Retail</vt:lpstr>
      <vt:lpstr>COVID-19 Pandemic and Retail</vt:lpstr>
      <vt:lpstr>COVID-19 and Retail </vt:lpstr>
      <vt:lpstr>COVID-19 and Retailers Stepping Up</vt:lpstr>
      <vt:lpstr>COVID-19 and Pharmacy</vt:lpstr>
      <vt:lpstr>COVID-19 Testing</vt:lpstr>
      <vt:lpstr>Reopening Retail</vt:lpstr>
      <vt:lpstr>Retail Reopening</vt:lpstr>
      <vt:lpstr>Retail Reopening</vt:lpstr>
      <vt:lpstr>KRF Resources for Retailers</vt:lpstr>
      <vt:lpstr>Shop Healthy Ky Campaign</vt:lpstr>
      <vt:lpstr>Restaurants</vt:lpstr>
      <vt:lpstr>Restaurants</vt:lpstr>
      <vt:lpstr>Improvements</vt:lpstr>
      <vt:lpstr>Conclusions and 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Shop Healthy Ky</dc:title>
  <dc:creator>Shannon Stiglitz</dc:creator>
  <cp:lastModifiedBy>Allen, Sasche (LRC)</cp:lastModifiedBy>
  <cp:revision>2</cp:revision>
  <dcterms:created xsi:type="dcterms:W3CDTF">2020-06-22T15:04:53Z</dcterms:created>
  <dcterms:modified xsi:type="dcterms:W3CDTF">2020-06-23T12:04:28Z</dcterms:modified>
</cp:coreProperties>
</file>