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1" r:id="rId4"/>
    <p:sldId id="273" r:id="rId5"/>
    <p:sldId id="274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409" y="0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40E41722-3444-4C13-A467-4FC6DF20B5F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863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409" y="8772863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57947961-922A-42F0-B427-B3B46893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86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409" y="0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4646BAD2-5AC6-4B61-8FA5-19A64AF07520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49" tIns="44924" rIns="89849" bIns="449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386" y="4444333"/>
            <a:ext cx="5561303" cy="3636841"/>
          </a:xfrm>
          <a:prstGeom prst="rect">
            <a:avLst/>
          </a:prstGeom>
        </p:spPr>
        <p:txBody>
          <a:bodyPr vert="horz" lIns="89849" tIns="44924" rIns="89849" bIns="449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863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409" y="8772863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F37E3872-4DCD-42B7-9315-59CFF15F3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9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9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4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2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4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8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2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1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8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7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88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52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4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4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7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2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1CC5CA-C2AD-4C34-89CE-07603DF5B2C6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EA8466-6515-4D12-BE00-EE4E04540F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72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  <p:sldLayoutId id="2147484504" r:id="rId13"/>
    <p:sldLayoutId id="2147484505" r:id="rId14"/>
    <p:sldLayoutId id="2147484506" r:id="rId15"/>
    <p:sldLayoutId id="2147484507" r:id="rId16"/>
    <p:sldLayoutId id="21474845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24200"/>
            <a:ext cx="6705600" cy="3733800"/>
          </a:xfrm>
        </p:spPr>
        <p:txBody>
          <a:bodyPr>
            <a:normAutofit fontScale="32500" lnSpcReduction="20000"/>
          </a:bodyPr>
          <a:lstStyle/>
          <a:p>
            <a:pPr algn="ctr"/>
            <a:endParaRPr lang="en-US" sz="44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US" sz="11200" b="1" i="1" dirty="0" smtClean="0">
                <a:latin typeface="Calibri" pitchFamily="34" charset="0"/>
              </a:rPr>
              <a:t>Interim Joint Committee on Tourism, Small Business and Information Technology</a:t>
            </a:r>
            <a:r>
              <a:rPr lang="en-US" sz="12800" b="1" i="1" dirty="0" smtClean="0">
                <a:latin typeface="Calibri" pitchFamily="34" charset="0"/>
              </a:rPr>
              <a:t> </a:t>
            </a:r>
            <a:r>
              <a:rPr lang="en-US" sz="12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US" sz="11200" b="1" dirty="0" smtClean="0">
                <a:solidFill>
                  <a:schemeClr val="tx1"/>
                </a:solidFill>
                <a:latin typeface="Calibri" pitchFamily="34" charset="0"/>
              </a:rPr>
              <a:t>July 30, 2020</a:t>
            </a:r>
          </a:p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Calibri" pitchFamily="34" charset="0"/>
              </a:rPr>
              <a:t>Tyler Campbell</a:t>
            </a:r>
          </a:p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Calibri" pitchFamily="34" charset="0"/>
              </a:rPr>
              <a:t>Executive Director</a:t>
            </a:r>
            <a:endParaRPr lang="en-US" sz="9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FMS\Documents\Office\Logo\2011 KTA logo-side 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239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i="1" dirty="0" smtClean="0"/>
              <a:t>Challenges ahead for rural broadband providers due to covid-19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38100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Backlog of installations</a:t>
            </a:r>
          </a:p>
          <a:p>
            <a:r>
              <a:rPr lang="en-US" sz="3600" dirty="0" smtClean="0"/>
              <a:t>Non-payment of services</a:t>
            </a:r>
          </a:p>
          <a:p>
            <a:r>
              <a:rPr lang="en-US" sz="3600" dirty="0" smtClean="0"/>
              <a:t>Increased demand/rising costs of broadband deployment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27432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1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543800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/>
              <a:t>Funding Challenges and opportunities Despite COVID-19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441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</a:t>
            </a:r>
            <a:r>
              <a:rPr lang="en-US" sz="3200" dirty="0"/>
              <a:t>addition to traditional high-cost Universal Service Fund support, Kentucky’s rural broadband providers continue to innovate and seek resources to expand broadband deployment:</a:t>
            </a:r>
          </a:p>
          <a:p>
            <a:pPr lvl="1"/>
            <a:r>
              <a:rPr lang="en-US" sz="3200" dirty="0"/>
              <a:t>USDA’s </a:t>
            </a:r>
            <a:r>
              <a:rPr lang="en-US" sz="3200" dirty="0" err="1"/>
              <a:t>ReConnect</a:t>
            </a:r>
            <a:r>
              <a:rPr lang="en-US" sz="3200" dirty="0"/>
              <a:t> Program </a:t>
            </a:r>
          </a:p>
          <a:p>
            <a:pPr lvl="1"/>
            <a:r>
              <a:rPr lang="en-US" sz="3200" dirty="0"/>
              <a:t>USDA’s Community Connect Grant Program</a:t>
            </a:r>
          </a:p>
          <a:p>
            <a:pPr lvl="1"/>
            <a:r>
              <a:rPr lang="en-US" sz="3200" dirty="0" smtClean="0"/>
              <a:t>FCC’s Rural Digital Opportunity Fund </a:t>
            </a:r>
          </a:p>
          <a:p>
            <a:pPr lvl="1"/>
            <a:r>
              <a:rPr lang="en-US" sz="3200" dirty="0" smtClean="0"/>
              <a:t>Broadband Pilot Project Partnerships</a:t>
            </a:r>
          </a:p>
          <a:p>
            <a:pPr lvl="1"/>
            <a:endParaRPr lang="en-US" sz="9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4854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9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Tyler Campbell</a:t>
            </a:r>
          </a:p>
          <a:p>
            <a:pPr marL="0" indent="0" algn="ctr">
              <a:buNone/>
            </a:pPr>
            <a:r>
              <a:rPr lang="en-US" sz="5400" dirty="0" smtClean="0"/>
              <a:t>Kentucky Telecom Association</a:t>
            </a:r>
          </a:p>
          <a:p>
            <a:pPr marL="0" indent="0" algn="ctr">
              <a:buNone/>
            </a:pPr>
            <a:r>
              <a:rPr lang="en-US" sz="5400" dirty="0" smtClean="0"/>
              <a:t>502-699-2206</a:t>
            </a:r>
          </a:p>
          <a:p>
            <a:pPr marL="0" indent="0" algn="ctr">
              <a:buNone/>
            </a:pPr>
            <a:r>
              <a:rPr lang="en-US" sz="5400" dirty="0" smtClean="0"/>
              <a:t>Email: tyler@ktaoffice.org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769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 smtClean="0"/>
              <a:t>Who We are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599" cy="45720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/>
              <a:t>Members consist of </a:t>
            </a:r>
            <a:r>
              <a:rPr lang="en-US" sz="12800" dirty="0" smtClean="0"/>
              <a:t>18 independent and cooperatively owned companies, including 2 </a:t>
            </a:r>
            <a:r>
              <a:rPr lang="en-US" sz="12800" dirty="0"/>
              <a:t>regional wireless </a:t>
            </a:r>
            <a:r>
              <a:rPr lang="en-US" sz="12800" dirty="0" smtClean="0"/>
              <a:t>providers delivering reliable voice, video and broadband services to rural Kentucky.</a:t>
            </a:r>
          </a:p>
          <a:p>
            <a:r>
              <a:rPr lang="en-US" sz="12800" dirty="0" smtClean="0"/>
              <a:t>Associate Members – Vendors</a:t>
            </a:r>
          </a:p>
          <a:p>
            <a:pPr lvl="1"/>
            <a:r>
              <a:rPr lang="en-US" sz="12800" dirty="0" smtClean="0"/>
              <a:t>Also represent 90-100 associate members that offer a vast array of services to Kentucky’s rural telecom providers.</a:t>
            </a:r>
            <a:endParaRPr lang="en-US" sz="1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2438400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/>
              <a:t>KTA By the Numbers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001000" cy="39624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Serve all or part of 45 counties – Serve more than 1/3 of the counties in the Commonwealth.</a:t>
            </a:r>
          </a:p>
          <a:p>
            <a:r>
              <a:rPr lang="en-US" sz="12800" dirty="0" smtClean="0"/>
              <a:t>Kentucky rural telecom providers employ more than 1,200 people.</a:t>
            </a:r>
          </a:p>
          <a:p>
            <a:r>
              <a:rPr lang="en-US" sz="12800" dirty="0" smtClean="0"/>
              <a:t>Rural broadband has a direct economic impact of $312.3 million in the Commonwealth. Total overall economic impact estimated at $414.4 million </a:t>
            </a:r>
            <a:r>
              <a:rPr lang="en-US" sz="12800" i="1" dirty="0" smtClean="0"/>
              <a:t>(*Hudson Institute “The Economic Impact of Rural Broadband,” April 2016 briefing paper).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57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Impact of COVID-19 on </a:t>
            </a:r>
            <a:br>
              <a:rPr lang="en-US" sz="4000" b="1" i="1" dirty="0" smtClean="0"/>
            </a:br>
            <a:r>
              <a:rPr lang="en-US" sz="4000" b="1" i="1" dirty="0" smtClean="0"/>
              <a:t>Rural Broadband Providers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696200" cy="3124201"/>
          </a:xfrm>
        </p:spPr>
        <p:txBody>
          <a:bodyPr>
            <a:normAutofit fontScale="25000" lnSpcReduction="20000"/>
          </a:bodyPr>
          <a:lstStyle/>
          <a:p>
            <a:endParaRPr lang="en-US" sz="2800" dirty="0" smtClean="0"/>
          </a:p>
          <a:p>
            <a:r>
              <a:rPr lang="en-US" sz="12800" dirty="0" smtClean="0"/>
              <a:t>Gov. </a:t>
            </a:r>
            <a:r>
              <a:rPr lang="en-US" sz="12800" dirty="0" err="1" smtClean="0"/>
              <a:t>Beshear’s</a:t>
            </a:r>
            <a:r>
              <a:rPr lang="en-US" sz="12800" dirty="0" smtClean="0"/>
              <a:t> Executive Order observes CISA’s critical infrastructure sectors as essential services/essential workers – Telecom deemed essential.</a:t>
            </a:r>
          </a:p>
          <a:p>
            <a:r>
              <a:rPr lang="en-US" sz="12800" dirty="0" smtClean="0"/>
              <a:t>FCC’s </a:t>
            </a:r>
            <a:r>
              <a:rPr lang="en-US" sz="12800" i="1" dirty="0" smtClean="0"/>
              <a:t>“Keep America Connected” Pledge – March 13, 2020 – June 30, 2020</a:t>
            </a:r>
          </a:p>
          <a:p>
            <a:r>
              <a:rPr lang="en-US" sz="12800" dirty="0" smtClean="0"/>
              <a:t>KY PSC Issues Order to Halt Disconnections of Regulated Services (Voice) – </a:t>
            </a:r>
            <a:r>
              <a:rPr lang="en-US" sz="12800" i="1" dirty="0" smtClean="0"/>
              <a:t>March 16, 2020 – Present </a:t>
            </a:r>
          </a:p>
          <a:p>
            <a:pPr marL="0" indent="0">
              <a:buNone/>
            </a:pPr>
            <a:endParaRPr lang="en-US" sz="2800" i="1" dirty="0" smtClean="0"/>
          </a:p>
          <a:p>
            <a:endParaRPr lang="en-US" sz="28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smtClean="0"/>
              <a:t>Impact of COVID-19 on </a:t>
            </a:r>
            <a:br>
              <a:rPr lang="en-US" sz="3200" b="1" i="1" dirty="0" smtClean="0"/>
            </a:br>
            <a:r>
              <a:rPr lang="en-US" sz="3200" b="1" i="1" dirty="0" smtClean="0"/>
              <a:t>Rural Broadband Providers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391400" cy="4343400"/>
          </a:xfrm>
        </p:spPr>
        <p:txBody>
          <a:bodyPr>
            <a:noAutofit/>
          </a:bodyPr>
          <a:lstStyle/>
          <a:p>
            <a:endParaRPr lang="en-US" sz="600" dirty="0" smtClean="0"/>
          </a:p>
          <a:p>
            <a:endParaRPr lang="en-US" sz="3000" dirty="0" smtClean="0"/>
          </a:p>
          <a:p>
            <a:r>
              <a:rPr lang="en-US" sz="3000" dirty="0" smtClean="0"/>
              <a:t>Prioritized health and safety of employees and customers:</a:t>
            </a:r>
          </a:p>
          <a:p>
            <a:pPr lvl="2"/>
            <a:r>
              <a:rPr lang="en-US" sz="3000" dirty="0" smtClean="0"/>
              <a:t>Closed lobbies and encouraged business via online or drive-thru.</a:t>
            </a:r>
          </a:p>
          <a:p>
            <a:pPr lvl="2"/>
            <a:r>
              <a:rPr lang="en-US" sz="3000" dirty="0" smtClean="0"/>
              <a:t>Established telework/work-from-home procedures to limit employees in offices to practice social distancing.</a:t>
            </a:r>
          </a:p>
          <a:p>
            <a:pPr lvl="2"/>
            <a:r>
              <a:rPr lang="en-US" sz="3000" dirty="0" smtClean="0"/>
              <a:t>Worked to secure adequate PPE for employees.</a:t>
            </a:r>
          </a:p>
        </p:txBody>
      </p:sp>
    </p:spTree>
    <p:extLst>
      <p:ext uri="{BB962C8B-B14F-4D97-AF65-F5344CB8AC3E}">
        <p14:creationId xmlns:p14="http://schemas.microsoft.com/office/powerpoint/2010/main" val="37726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Impact of COVID-19 on </a:t>
            </a:r>
            <a:br>
              <a:rPr lang="en-US" sz="3600" b="1" i="1" dirty="0" smtClean="0"/>
            </a:br>
            <a:r>
              <a:rPr lang="en-US" sz="3600" b="1" i="1" dirty="0" smtClean="0"/>
              <a:t>Rural Broadband Providers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7467600" cy="25908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3200" dirty="0" smtClean="0"/>
              <a:t>Prioritized health and safety of employees and customers:</a:t>
            </a:r>
          </a:p>
          <a:p>
            <a:pPr lvl="2"/>
            <a:r>
              <a:rPr lang="en-US" sz="3200" dirty="0"/>
              <a:t>Service calls were limited/reduced. Customers had to answer health screening questions prior to service appointments.</a:t>
            </a:r>
          </a:p>
          <a:p>
            <a:pPr lvl="2"/>
            <a:r>
              <a:rPr lang="en-US" sz="3200" dirty="0"/>
              <a:t>Daily employee temperature checks.</a:t>
            </a:r>
          </a:p>
          <a:p>
            <a:pPr marL="0" indent="0">
              <a:buNone/>
            </a:pPr>
            <a:endParaRPr lang="en-US" sz="600" i="1" dirty="0"/>
          </a:p>
          <a:p>
            <a:endParaRPr lang="en-US" sz="600" dirty="0"/>
          </a:p>
          <a:p>
            <a:endParaRPr lang="en-US" sz="400" dirty="0"/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endParaRPr lang="en-US" sz="600" i="1" dirty="0" smtClean="0"/>
          </a:p>
          <a:p>
            <a:endParaRPr lang="en-US" sz="600" dirty="0" smtClean="0"/>
          </a:p>
          <a:p>
            <a:endParaRPr lang="en-US" sz="400" dirty="0"/>
          </a:p>
          <a:p>
            <a:pPr marL="0" indent="0">
              <a:buNone/>
            </a:pP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12636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Impact of COVID-19 on </a:t>
            </a:r>
            <a:br>
              <a:rPr lang="en-US" sz="4000" b="1" i="1" dirty="0" smtClean="0"/>
            </a:br>
            <a:r>
              <a:rPr lang="en-US" sz="4000" b="1" i="1" dirty="0" smtClean="0"/>
              <a:t>Rural Broadband Providers</a:t>
            </a:r>
            <a:endParaRPr lang="en-US" sz="4000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Examples of actions taken during the first few months of quarantine:</a:t>
            </a:r>
          </a:p>
          <a:p>
            <a:pPr lvl="1"/>
            <a:r>
              <a:rPr lang="en-US" sz="3200" dirty="0"/>
              <a:t>Many companies accepted the FCC’s Keep America Connected Pledge.</a:t>
            </a:r>
          </a:p>
          <a:p>
            <a:pPr lvl="1"/>
            <a:r>
              <a:rPr lang="en-US" sz="3200" dirty="0"/>
              <a:t>Worked with local officials to establish free drive up Wi-Fi hot spots in communities.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Impact of COVID-19 on </a:t>
            </a:r>
            <a:br>
              <a:rPr lang="en-US" sz="4000" b="1" i="1" dirty="0" smtClean="0"/>
            </a:br>
            <a:r>
              <a:rPr lang="en-US" sz="4000" b="1" i="1" dirty="0" smtClean="0"/>
              <a:t>Rural Broadband Providers</a:t>
            </a:r>
            <a:endParaRPr lang="en-US" sz="4000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US" sz="12800" dirty="0"/>
              <a:t>Examples of actions taken during the first few months of quarantine:</a:t>
            </a:r>
          </a:p>
          <a:p>
            <a:pPr lvl="2"/>
            <a:r>
              <a:rPr lang="en-US" sz="12800" dirty="0" smtClean="0"/>
              <a:t>Several </a:t>
            </a:r>
            <a:r>
              <a:rPr lang="en-US" sz="12800" dirty="0"/>
              <a:t>companies increased download/upload speeds for students and work-from-home customers.</a:t>
            </a:r>
          </a:p>
          <a:p>
            <a:pPr lvl="2"/>
            <a:r>
              <a:rPr lang="en-US" sz="12800" dirty="0" smtClean="0"/>
              <a:t>Several companies offered </a:t>
            </a:r>
            <a:r>
              <a:rPr lang="en-US" sz="12800" dirty="0"/>
              <a:t>discounted or free internet service during first two months of pandemic for students</a:t>
            </a:r>
            <a:r>
              <a:rPr lang="en-US" sz="11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5"/>
            <a:ext cx="4318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29" y="-7925"/>
            <a:ext cx="4839769" cy="6865925"/>
          </a:xfrm>
        </p:spPr>
      </p:pic>
    </p:spTree>
    <p:extLst>
      <p:ext uri="{BB962C8B-B14F-4D97-AF65-F5344CB8AC3E}">
        <p14:creationId xmlns:p14="http://schemas.microsoft.com/office/powerpoint/2010/main" val="53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6943</TotalTime>
  <Words>448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  </vt:lpstr>
      <vt:lpstr>Who We are</vt:lpstr>
      <vt:lpstr>KTA By the Numbers</vt:lpstr>
      <vt:lpstr>Impact of COVID-19 on  Rural Broadband Providers</vt:lpstr>
      <vt:lpstr>Impact of COVID-19 on  Rural Broadband Providers</vt:lpstr>
      <vt:lpstr>Impact of COVID-19 on  Rural Broadband Providers</vt:lpstr>
      <vt:lpstr>Impact of COVID-19 on  Rural Broadband Providers</vt:lpstr>
      <vt:lpstr>Impact of COVID-19 on  Rural Broadband Providers</vt:lpstr>
      <vt:lpstr>PowerPoint Presentation</vt:lpstr>
      <vt:lpstr>Challenges ahead for rural broadband providers due to covid-19</vt:lpstr>
      <vt:lpstr>Funding Challenges and opportunities Despite COVID-19</vt:lpstr>
      <vt:lpstr>PowerPoint Presentation</vt:lpstr>
      <vt:lpstr>QUESTIONS?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Telecom Association</dc:title>
  <dc:creator>FMS</dc:creator>
  <cp:lastModifiedBy>Allen, Sasche (LRC)</cp:lastModifiedBy>
  <cp:revision>127</cp:revision>
  <cp:lastPrinted>2020-07-30T14:32:04Z</cp:lastPrinted>
  <dcterms:created xsi:type="dcterms:W3CDTF">2014-05-22T11:44:29Z</dcterms:created>
  <dcterms:modified xsi:type="dcterms:W3CDTF">2020-07-30T15:02:10Z</dcterms:modified>
</cp:coreProperties>
</file>