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60" r:id="rId5"/>
    <p:sldId id="286" r:id="rId6"/>
    <p:sldId id="291" r:id="rId7"/>
    <p:sldId id="288" r:id="rId8"/>
    <p:sldId id="292" r:id="rId9"/>
    <p:sldId id="289" r:id="rId10"/>
    <p:sldId id="290" r:id="rId11"/>
    <p:sldId id="287" r:id="rId12"/>
    <p:sldId id="293" r:id="rId13"/>
    <p:sldId id="295" r:id="rId14"/>
    <p:sldId id="296" r:id="rId15"/>
    <p:sldId id="298" r:id="rId16"/>
    <p:sldId id="299" r:id="rId17"/>
    <p:sldId id="300" r:id="rId18"/>
    <p:sldId id="301" r:id="rId19"/>
    <p:sldId id="302" r:id="rId20"/>
    <p:sldId id="303" r:id="rId21"/>
    <p:sldId id="305" r:id="rId22"/>
    <p:sldId id="306" r:id="rId23"/>
    <p:sldId id="308" r:id="rId24"/>
    <p:sldId id="30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278" autoAdjust="0"/>
  </p:normalViewPr>
  <p:slideViewPr>
    <p:cSldViewPr snapToGrid="0">
      <p:cViewPr varScale="1">
        <p:scale>
          <a:sx n="103" d="100"/>
          <a:sy n="103" d="100"/>
        </p:scale>
        <p:origin x="738" y="96"/>
      </p:cViewPr>
      <p:guideLst/>
    </p:cSldViewPr>
  </p:slideViewPr>
  <p:notesTextViewPr>
    <p:cViewPr>
      <p:scale>
        <a:sx n="3" d="2"/>
        <a:sy n="3" d="2"/>
      </p:scale>
      <p:origin x="0" y="0"/>
    </p:cViewPr>
  </p:notesTextViewPr>
  <p:notesViewPr>
    <p:cSldViewPr snapToGrid="0">
      <p:cViewPr>
        <p:scale>
          <a:sx n="65" d="100"/>
          <a:sy n="65" d="100"/>
        </p:scale>
        <p:origin x="236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202666E-B68E-4762-9599-32E02A99D299}" type="datetimeFigureOut">
              <a:rPr lang="en-US" smtClean="0"/>
              <a:t>11/19/2020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4250DFE-467B-47BE-B92F-F80E5F77EEA3}" type="slidenum">
              <a:rPr lang="en-US" smtClean="0"/>
              <a:t>‹#›</a:t>
            </a:fld>
            <a:endParaRPr lang="en-US"/>
          </a:p>
        </p:txBody>
      </p:sp>
    </p:spTree>
    <p:extLst>
      <p:ext uri="{BB962C8B-B14F-4D97-AF65-F5344CB8AC3E}">
        <p14:creationId xmlns:p14="http://schemas.microsoft.com/office/powerpoint/2010/main" val="230249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EFE0ECEE-3A51-48DE-AAAC-46FB92769BD5}" type="datetimeFigureOut">
              <a:rPr lang="en-US" smtClean="0"/>
              <a:t>11/19/2020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88C6FB68-2575-4575-A3E9-F3288BCF7C82}" type="slidenum">
              <a:rPr lang="en-US" smtClean="0"/>
              <a:t>‹#›</a:t>
            </a:fld>
            <a:endParaRPr lang="en-US"/>
          </a:p>
        </p:txBody>
      </p:sp>
    </p:spTree>
    <p:extLst>
      <p:ext uri="{BB962C8B-B14F-4D97-AF65-F5344CB8AC3E}">
        <p14:creationId xmlns:p14="http://schemas.microsoft.com/office/powerpoint/2010/main" val="131553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C6FB68-2575-4575-A3E9-F3288BCF7C82}" type="slidenum">
              <a:rPr lang="en-US" smtClean="0"/>
              <a:t>1</a:t>
            </a:fld>
            <a:endParaRPr lang="en-US"/>
          </a:p>
        </p:txBody>
      </p:sp>
    </p:spTree>
    <p:extLst>
      <p:ext uri="{BB962C8B-B14F-4D97-AF65-F5344CB8AC3E}">
        <p14:creationId xmlns:p14="http://schemas.microsoft.com/office/powerpoint/2010/main" val="89973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13</a:t>
            </a:fld>
            <a:endParaRPr lang="en-US"/>
          </a:p>
        </p:txBody>
      </p:sp>
    </p:spTree>
    <p:extLst>
      <p:ext uri="{BB962C8B-B14F-4D97-AF65-F5344CB8AC3E}">
        <p14:creationId xmlns:p14="http://schemas.microsoft.com/office/powerpoint/2010/main" val="303327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14</a:t>
            </a:fld>
            <a:endParaRPr lang="en-US"/>
          </a:p>
        </p:txBody>
      </p:sp>
    </p:spTree>
    <p:extLst>
      <p:ext uri="{BB962C8B-B14F-4D97-AF65-F5344CB8AC3E}">
        <p14:creationId xmlns:p14="http://schemas.microsoft.com/office/powerpoint/2010/main" val="418537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989013"/>
            <a:ext cx="5575300" cy="3136900"/>
          </a:xfrm>
        </p:spPr>
      </p:sp>
      <p:sp>
        <p:nvSpPr>
          <p:cNvPr id="4" name="Slide Number Placeholder 3"/>
          <p:cNvSpPr>
            <a:spLocks noGrp="1"/>
          </p:cNvSpPr>
          <p:nvPr>
            <p:ph type="sldNum" sz="quarter" idx="10"/>
          </p:nvPr>
        </p:nvSpPr>
        <p:spPr/>
        <p:txBody>
          <a:bodyPr/>
          <a:lstStyle/>
          <a:p>
            <a:fld id="{88C6FB68-2575-4575-A3E9-F3288BCF7C82}" type="slidenum">
              <a:rPr lang="en-US" smtClean="0"/>
              <a:t>15</a:t>
            </a:fld>
            <a:endParaRPr lang="en-US"/>
          </a:p>
        </p:txBody>
      </p:sp>
      <p:sp>
        <p:nvSpPr>
          <p:cNvPr id="5" name="Content Placeholder 5"/>
          <p:cNvSpPr txBox="1">
            <a:spLocks noGrp="1"/>
          </p:cNvSpPr>
          <p:nvPr>
            <p:ph type="body" idx="1"/>
          </p:nvPr>
        </p:nvSpPr>
        <p:spPr>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294" tIns="45647" rIns="91294" bIns="456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200" i="1" dirty="0"/>
          </a:p>
        </p:txBody>
      </p:sp>
    </p:spTree>
    <p:extLst>
      <p:ext uri="{BB962C8B-B14F-4D97-AF65-F5344CB8AC3E}">
        <p14:creationId xmlns:p14="http://schemas.microsoft.com/office/powerpoint/2010/main" val="128466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17</a:t>
            </a:fld>
            <a:endParaRPr lang="en-US"/>
          </a:p>
        </p:txBody>
      </p:sp>
    </p:spTree>
    <p:extLst>
      <p:ext uri="{BB962C8B-B14F-4D97-AF65-F5344CB8AC3E}">
        <p14:creationId xmlns:p14="http://schemas.microsoft.com/office/powerpoint/2010/main" val="163531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19</a:t>
            </a:fld>
            <a:endParaRPr lang="en-US"/>
          </a:p>
        </p:txBody>
      </p:sp>
    </p:spTree>
    <p:extLst>
      <p:ext uri="{BB962C8B-B14F-4D97-AF65-F5344CB8AC3E}">
        <p14:creationId xmlns:p14="http://schemas.microsoft.com/office/powerpoint/2010/main" val="293912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58763"/>
            <a:ext cx="5575300" cy="3136900"/>
          </a:xfrm>
        </p:spPr>
      </p:sp>
      <p:sp>
        <p:nvSpPr>
          <p:cNvPr id="3" name="Notes Placeholder 2"/>
          <p:cNvSpPr>
            <a:spLocks noGrp="1"/>
          </p:cNvSpPr>
          <p:nvPr>
            <p:ph type="body" idx="1"/>
          </p:nvPr>
        </p:nvSpPr>
        <p:spPr>
          <a:xfrm>
            <a:off x="258150" y="3745215"/>
            <a:ext cx="6545959" cy="3660457"/>
          </a:xfrm>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2</a:t>
            </a:fld>
            <a:endParaRPr lang="en-US"/>
          </a:p>
        </p:txBody>
      </p:sp>
    </p:spTree>
    <p:extLst>
      <p:ext uri="{BB962C8B-B14F-4D97-AF65-F5344CB8AC3E}">
        <p14:creationId xmlns:p14="http://schemas.microsoft.com/office/powerpoint/2010/main" val="345082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C6FB68-2575-4575-A3E9-F3288BCF7C82}" type="slidenum">
              <a:rPr lang="en-US" smtClean="0"/>
              <a:t>3</a:t>
            </a:fld>
            <a:endParaRPr lang="en-US"/>
          </a:p>
        </p:txBody>
      </p:sp>
    </p:spTree>
    <p:extLst>
      <p:ext uri="{BB962C8B-B14F-4D97-AF65-F5344CB8AC3E}">
        <p14:creationId xmlns:p14="http://schemas.microsoft.com/office/powerpoint/2010/main" val="284193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5548" y="4473892"/>
            <a:ext cx="6497184" cy="4696909"/>
          </a:xfrm>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7</a:t>
            </a:fld>
            <a:endParaRPr lang="en-US"/>
          </a:p>
        </p:txBody>
      </p:sp>
    </p:spTree>
    <p:extLst>
      <p:ext uri="{BB962C8B-B14F-4D97-AF65-F5344CB8AC3E}">
        <p14:creationId xmlns:p14="http://schemas.microsoft.com/office/powerpoint/2010/main" val="262690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smtClean="0"/>
          </a:p>
        </p:txBody>
      </p:sp>
      <p:sp>
        <p:nvSpPr>
          <p:cNvPr id="4" name="Slide Number Placeholder 3"/>
          <p:cNvSpPr>
            <a:spLocks noGrp="1"/>
          </p:cNvSpPr>
          <p:nvPr>
            <p:ph type="sldNum" sz="quarter" idx="10"/>
          </p:nvPr>
        </p:nvSpPr>
        <p:spPr/>
        <p:txBody>
          <a:bodyPr/>
          <a:lstStyle/>
          <a:p>
            <a:fld id="{88C6FB68-2575-4575-A3E9-F3288BCF7C82}" type="slidenum">
              <a:rPr lang="en-US" smtClean="0"/>
              <a:t>8</a:t>
            </a:fld>
            <a:endParaRPr lang="en-US"/>
          </a:p>
        </p:txBody>
      </p:sp>
    </p:spTree>
    <p:extLst>
      <p:ext uri="{BB962C8B-B14F-4D97-AF65-F5344CB8AC3E}">
        <p14:creationId xmlns:p14="http://schemas.microsoft.com/office/powerpoint/2010/main" val="354909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9</a:t>
            </a:fld>
            <a:endParaRPr lang="en-US"/>
          </a:p>
        </p:txBody>
      </p:sp>
    </p:spTree>
    <p:extLst>
      <p:ext uri="{BB962C8B-B14F-4D97-AF65-F5344CB8AC3E}">
        <p14:creationId xmlns:p14="http://schemas.microsoft.com/office/powerpoint/2010/main" val="197563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10</a:t>
            </a:fld>
            <a:endParaRPr lang="en-US"/>
          </a:p>
        </p:txBody>
      </p:sp>
    </p:spTree>
    <p:extLst>
      <p:ext uri="{BB962C8B-B14F-4D97-AF65-F5344CB8AC3E}">
        <p14:creationId xmlns:p14="http://schemas.microsoft.com/office/powerpoint/2010/main" val="336002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11</a:t>
            </a:fld>
            <a:endParaRPr lang="en-US"/>
          </a:p>
        </p:txBody>
      </p:sp>
    </p:spTree>
    <p:extLst>
      <p:ext uri="{BB962C8B-B14F-4D97-AF65-F5344CB8AC3E}">
        <p14:creationId xmlns:p14="http://schemas.microsoft.com/office/powerpoint/2010/main" val="17298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5338" y="366713"/>
            <a:ext cx="5575300" cy="3136900"/>
          </a:xfrm>
        </p:spPr>
      </p:sp>
      <p:sp>
        <p:nvSpPr>
          <p:cNvPr id="3" name="Notes Placeholder 2"/>
          <p:cNvSpPr>
            <a:spLocks noGrp="1"/>
          </p:cNvSpPr>
          <p:nvPr>
            <p:ph type="body" idx="1"/>
          </p:nvPr>
        </p:nvSpPr>
        <p:spPr>
          <a:xfrm>
            <a:off x="284618" y="3767326"/>
            <a:ext cx="6595330" cy="5295858"/>
          </a:xfrm>
        </p:spPr>
        <p:txBody>
          <a:bodyPr/>
          <a:lstStyle/>
          <a:p>
            <a:endParaRPr lang="en-US" dirty="0"/>
          </a:p>
        </p:txBody>
      </p:sp>
      <p:sp>
        <p:nvSpPr>
          <p:cNvPr id="4" name="Slide Number Placeholder 3"/>
          <p:cNvSpPr>
            <a:spLocks noGrp="1"/>
          </p:cNvSpPr>
          <p:nvPr>
            <p:ph type="sldNum" sz="quarter" idx="10"/>
          </p:nvPr>
        </p:nvSpPr>
        <p:spPr/>
        <p:txBody>
          <a:bodyPr/>
          <a:lstStyle/>
          <a:p>
            <a:fld id="{88C6FB68-2575-4575-A3E9-F3288BCF7C82}" type="slidenum">
              <a:rPr lang="en-US" smtClean="0"/>
              <a:t>12</a:t>
            </a:fld>
            <a:endParaRPr lang="en-US"/>
          </a:p>
        </p:txBody>
      </p:sp>
    </p:spTree>
    <p:extLst>
      <p:ext uri="{BB962C8B-B14F-4D97-AF65-F5344CB8AC3E}">
        <p14:creationId xmlns:p14="http://schemas.microsoft.com/office/powerpoint/2010/main" val="280633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1026839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622292-52FC-440D-AF69-9B3D08132A23}" type="datetime1">
              <a:rPr lang="en-US" smtClean="0"/>
              <a:t>11/19/2020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312002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D2465C8-E09E-4549-8CA9-ADE0F54FAD08}" type="datetime1">
              <a:rPr lang="en-US" smtClean="0"/>
              <a:t>11/19/2020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4103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1389936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D78F34-073B-4CAC-ABDD-EB690BDE124F}" type="datetime1">
              <a:rPr lang="en-US" smtClean="0"/>
              <a:t>11/19/2020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633528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34CFDE-760B-43D0-BC73-672D565F93D0}" type="datetime1">
              <a:rPr lang="en-US" smtClean="0"/>
              <a:t>11/19/2020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67252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2E4BFAA-4172-472F-8222-38B6065A1D08}" type="datetime1">
              <a:rPr lang="en-US" smtClean="0"/>
              <a:t>11/19/2020</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14746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6278FFD-3FE2-41CC-8500-0F5961B59824}" type="datetime1">
              <a:rPr lang="en-US" smtClean="0"/>
              <a:t>11/19/2020</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7968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802589B-6F27-452D-84D9-C0DE3F9B6A56}" type="datetime1">
              <a:rPr lang="en-US" smtClean="0"/>
              <a:t>11/19/2020</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311809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C008827-677F-4E36-854C-EBD24B909715}" type="datetime1">
              <a:rPr lang="en-US" smtClean="0"/>
              <a:t>11/19/2020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145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6E594D3-EF4F-4AF9-B158-0C809C9BA522}" type="datetime1">
              <a:rPr lang="en-US" smtClean="0"/>
              <a:t>11/19/2020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13B8C1A-B3FA-4E19-85F6-8AA27377C971}" type="slidenum">
              <a:rPr lang="en-US" smtClean="0"/>
              <a:t>‹#›</a:t>
            </a:fld>
            <a:endParaRPr lang="en-US" dirty="0"/>
          </a:p>
        </p:txBody>
      </p:sp>
    </p:spTree>
    <p:extLst>
      <p:ext uri="{BB962C8B-B14F-4D97-AF65-F5344CB8AC3E}">
        <p14:creationId xmlns:p14="http://schemas.microsoft.com/office/powerpoint/2010/main" val="206338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048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6248400"/>
            <a:ext cx="12192000" cy="609600"/>
          </a:xfrm>
          <a:prstGeom prst="rect">
            <a:avLst/>
          </a:prstGeom>
          <a:solidFill>
            <a:srgbClr val="278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9601" y="5867400"/>
            <a:ext cx="1071081" cy="761326"/>
          </a:xfrm>
          <a:prstGeom prst="rect">
            <a:avLst/>
          </a:prstGeom>
        </p:spPr>
      </p:pic>
      <p:sp>
        <p:nvSpPr>
          <p:cNvPr id="9" name="Slide Number Placeholder 5"/>
          <p:cNvSpPr>
            <a:spLocks noGrp="1"/>
          </p:cNvSpPr>
          <p:nvPr>
            <p:ph type="sldNum" sz="quarter" idx="4"/>
          </p:nvPr>
        </p:nvSpPr>
        <p:spPr>
          <a:xfrm>
            <a:off x="406400" y="6400801"/>
            <a:ext cx="28448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241438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kelli.rodman@ky.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794898"/>
            <a:ext cx="10363200" cy="1470025"/>
          </a:xfrm>
        </p:spPr>
        <p:txBody>
          <a:bodyPr>
            <a:normAutofit fontScale="90000"/>
          </a:bodyPr>
          <a:lstStyle/>
          <a:p>
            <a:r>
              <a:rPr lang="en-US" dirty="0">
                <a:solidFill>
                  <a:srgbClr val="0070C0"/>
                </a:solidFill>
              </a:rPr>
              <a:t>Interim </a:t>
            </a:r>
            <a:r>
              <a:rPr lang="en-US" dirty="0" smtClean="0">
                <a:solidFill>
                  <a:srgbClr val="0070C0"/>
                </a:solidFill>
              </a:rPr>
              <a:t>Joint Committee on Tourism</a:t>
            </a:r>
            <a:r>
              <a:rPr lang="en-US" dirty="0">
                <a:solidFill>
                  <a:srgbClr val="0070C0"/>
                </a:solidFill>
              </a:rPr>
              <a:t>, </a:t>
            </a:r>
            <a:r>
              <a:rPr lang="en-US" dirty="0" smtClean="0">
                <a:solidFill>
                  <a:srgbClr val="0070C0"/>
                </a:solidFill>
              </a:rPr>
              <a:t>Travel, </a:t>
            </a:r>
            <a:r>
              <a:rPr lang="en-US" dirty="0">
                <a:solidFill>
                  <a:srgbClr val="0070C0"/>
                </a:solidFill>
              </a:rPr>
              <a:t>and Information </a:t>
            </a:r>
            <a:r>
              <a:rPr lang="en-US" dirty="0" smtClean="0">
                <a:solidFill>
                  <a:srgbClr val="0070C0"/>
                </a:solidFill>
              </a:rPr>
              <a:t>Technology</a:t>
            </a:r>
            <a:r>
              <a:rPr lang="en-US" dirty="0"/>
              <a:t/>
            </a:r>
            <a:br>
              <a:rPr lang="en-US" dirty="0"/>
            </a:br>
            <a:endParaRPr lang="en-US" dirty="0"/>
          </a:p>
        </p:txBody>
      </p:sp>
      <p:sp>
        <p:nvSpPr>
          <p:cNvPr id="3" name="Subtitle 2"/>
          <p:cNvSpPr>
            <a:spLocks noGrp="1"/>
          </p:cNvSpPr>
          <p:nvPr>
            <p:ph type="subTitle" idx="1"/>
          </p:nvPr>
        </p:nvSpPr>
        <p:spPr>
          <a:xfrm>
            <a:off x="1828799" y="4439652"/>
            <a:ext cx="8534400" cy="1113250"/>
          </a:xfrm>
        </p:spPr>
        <p:txBody>
          <a:bodyPr>
            <a:normAutofit lnSpcReduction="10000"/>
          </a:bodyPr>
          <a:lstStyle/>
          <a:p>
            <a:r>
              <a:rPr lang="en-US" dirty="0">
                <a:solidFill>
                  <a:schemeClr val="bg1">
                    <a:lumMod val="50000"/>
                  </a:schemeClr>
                </a:solidFill>
              </a:rPr>
              <a:t>Office of Application Technology Services (OATS</a:t>
            </a:r>
            <a:r>
              <a:rPr lang="en-US" dirty="0" smtClean="0">
                <a:solidFill>
                  <a:schemeClr val="bg1">
                    <a:lumMod val="50000"/>
                  </a:schemeClr>
                </a:solidFill>
              </a:rPr>
              <a:t>)</a:t>
            </a:r>
          </a:p>
          <a:p>
            <a:r>
              <a:rPr lang="en-US" dirty="0" smtClean="0">
                <a:solidFill>
                  <a:schemeClr val="bg1">
                    <a:lumMod val="50000"/>
                  </a:schemeClr>
                </a:solidFill>
              </a:rPr>
              <a:t>November 20, 2020</a:t>
            </a:r>
            <a:endParaRPr lang="en-US" dirty="0">
              <a:solidFill>
                <a:schemeClr val="bg1">
                  <a:lumMod val="50000"/>
                </a:schemeClr>
              </a:solidFill>
            </a:endParaRPr>
          </a:p>
          <a:p>
            <a:endParaRPr lang="en-US" sz="2000" b="1" dirty="0">
              <a:solidFill>
                <a:schemeClr val="tx1"/>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81587" y="497682"/>
            <a:ext cx="2028825" cy="2122488"/>
          </a:xfrm>
        </p:spPr>
      </p:pic>
    </p:spTree>
    <p:extLst>
      <p:ext uri="{BB962C8B-B14F-4D97-AF65-F5344CB8AC3E}">
        <p14:creationId xmlns:p14="http://schemas.microsoft.com/office/powerpoint/2010/main" val="8652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Electronic Visit </a:t>
            </a:r>
            <a:r>
              <a:rPr lang="en-US" b="1" dirty="0" smtClean="0"/>
              <a:t>Verification</a:t>
            </a:r>
            <a:endParaRPr lang="en-US" dirty="0"/>
          </a:p>
        </p:txBody>
      </p:sp>
      <p:sp>
        <p:nvSpPr>
          <p:cNvPr id="3" name="Content Placeholder 2"/>
          <p:cNvSpPr>
            <a:spLocks noGrp="1"/>
          </p:cNvSpPr>
          <p:nvPr>
            <p:ph idx="1"/>
          </p:nvPr>
        </p:nvSpPr>
        <p:spPr/>
        <p:txBody>
          <a:bodyPr/>
          <a:lstStyle/>
          <a:p>
            <a:pPr marL="0" indent="0">
              <a:buNone/>
            </a:pPr>
            <a:r>
              <a:rPr lang="en-US" sz="2000" dirty="0" smtClean="0"/>
              <a:t>In compliance with a federal requirement, the EVV (electronic </a:t>
            </a:r>
            <a:r>
              <a:rPr lang="en-US" sz="2000" dirty="0"/>
              <a:t>v</a:t>
            </a:r>
            <a:r>
              <a:rPr lang="en-US" sz="2000" dirty="0" smtClean="0"/>
              <a:t>isit </a:t>
            </a:r>
            <a:r>
              <a:rPr lang="en-US" sz="2000" dirty="0"/>
              <a:t>v</a:t>
            </a:r>
            <a:r>
              <a:rPr lang="en-US" sz="2000" dirty="0" smtClean="0"/>
              <a:t>erification) is a system used by healthcare providers to electronically capture the personal or home health care visit information. EVV helps payers to verify all visit data and reduce fraud, waste, and abuse. </a:t>
            </a: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10</a:t>
            </a:fld>
            <a:endParaRPr lang="en-US" dirty="0"/>
          </a:p>
        </p:txBody>
      </p:sp>
      <p:sp>
        <p:nvSpPr>
          <p:cNvPr id="5" name="Content Placeholder 5"/>
          <p:cNvSpPr txBox="1">
            <a:spLocks/>
          </p:cNvSpPr>
          <p:nvPr/>
        </p:nvSpPr>
        <p:spPr>
          <a:xfrm>
            <a:off x="2784764" y="2859578"/>
            <a:ext cx="5926975" cy="2801389"/>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smtClean="0"/>
              <a:t>EVV Major Enhancements Timeline:</a:t>
            </a:r>
          </a:p>
          <a:p>
            <a:pPr>
              <a:buFont typeface="Wingdings" panose="05000000000000000000" pitchFamily="2" charset="2"/>
              <a:buChar char="Ø"/>
            </a:pPr>
            <a:r>
              <a:rPr lang="en-US" i="1" dirty="0"/>
              <a:t>Go-Live 11/17/2020 </a:t>
            </a:r>
            <a:endParaRPr lang="en-US" i="1" dirty="0" smtClean="0"/>
          </a:p>
          <a:p>
            <a:pPr>
              <a:buFont typeface="Wingdings" panose="05000000000000000000" pitchFamily="2" charset="2"/>
              <a:buChar char="Ø"/>
            </a:pPr>
            <a:r>
              <a:rPr lang="en-US" i="1" dirty="0" smtClean="0"/>
              <a:t>2021 </a:t>
            </a:r>
            <a:r>
              <a:rPr lang="en-US" i="1" dirty="0"/>
              <a:t>- Certification </a:t>
            </a:r>
            <a:r>
              <a:rPr lang="en-US" i="1" dirty="0" smtClean="0"/>
              <a:t>review </a:t>
            </a:r>
            <a:r>
              <a:rPr lang="en-US" i="1" dirty="0"/>
              <a:t>(</a:t>
            </a:r>
            <a:r>
              <a:rPr lang="en-US" i="1" dirty="0" smtClean="0"/>
              <a:t>planned)</a:t>
            </a:r>
          </a:p>
          <a:p>
            <a:pPr>
              <a:buFont typeface="Wingdings" panose="05000000000000000000" pitchFamily="2" charset="2"/>
              <a:buChar char="Ø"/>
            </a:pPr>
            <a:r>
              <a:rPr lang="en-US" i="1" dirty="0" smtClean="0"/>
              <a:t>2021 </a:t>
            </a:r>
            <a:r>
              <a:rPr lang="en-US" i="1" dirty="0"/>
              <a:t>- Phase II – HHCS changes (planned)</a:t>
            </a:r>
          </a:p>
        </p:txBody>
      </p:sp>
    </p:spTree>
    <p:extLst>
      <p:ext uri="{BB962C8B-B14F-4D97-AF65-F5344CB8AC3E}">
        <p14:creationId xmlns:p14="http://schemas.microsoft.com/office/powerpoint/2010/main" val="3561920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Credentialing Verification </a:t>
            </a:r>
            <a:r>
              <a:rPr lang="en-US" b="1" dirty="0" smtClean="0"/>
              <a:t>Organization</a:t>
            </a:r>
            <a:endParaRPr lang="en-US" dirty="0"/>
          </a:p>
        </p:txBody>
      </p:sp>
      <p:sp>
        <p:nvSpPr>
          <p:cNvPr id="3" name="Content Placeholder 2"/>
          <p:cNvSpPr>
            <a:spLocks noGrp="1"/>
          </p:cNvSpPr>
          <p:nvPr>
            <p:ph idx="1"/>
          </p:nvPr>
        </p:nvSpPr>
        <p:spPr/>
        <p:txBody>
          <a:bodyPr/>
          <a:lstStyle/>
          <a:p>
            <a:pPr marL="0" indent="0">
              <a:buNone/>
            </a:pPr>
            <a:r>
              <a:rPr lang="en-US" sz="2000" dirty="0"/>
              <a:t>CHFS has signed a contract to perform credentialing in accordance with NCQA guidelines.   </a:t>
            </a:r>
          </a:p>
          <a:p>
            <a:pPr marL="0" indent="0">
              <a:buNone/>
            </a:pPr>
            <a:r>
              <a:rPr lang="en-US" sz="2000" dirty="0"/>
              <a:t>Development is currently in progress.  Award made, currently under protest.  Upon completion of development the user will submit a single application through KYMPPA for both provider enrollment and credentialing.  </a:t>
            </a:r>
          </a:p>
          <a:p>
            <a:pPr marL="0" indent="0">
              <a:buNone/>
            </a:pP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11</a:t>
            </a:fld>
            <a:endParaRPr lang="en-US" dirty="0"/>
          </a:p>
        </p:txBody>
      </p:sp>
      <p:sp>
        <p:nvSpPr>
          <p:cNvPr id="5" name="Content Placeholder 5"/>
          <p:cNvSpPr txBox="1">
            <a:spLocks/>
          </p:cNvSpPr>
          <p:nvPr/>
        </p:nvSpPr>
        <p:spPr>
          <a:xfrm>
            <a:off x="2967644" y="3489873"/>
            <a:ext cx="5445052" cy="2220969"/>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smtClean="0"/>
              <a:t>CVO </a:t>
            </a:r>
            <a:r>
              <a:rPr lang="en-US" u="sng" dirty="0"/>
              <a:t>Major Enhancements Timeline:</a:t>
            </a:r>
          </a:p>
          <a:p>
            <a:pPr>
              <a:buFont typeface="Wingdings" panose="05000000000000000000" pitchFamily="2" charset="2"/>
              <a:buChar char="Ø"/>
            </a:pPr>
            <a:r>
              <a:rPr lang="en-US" i="1" dirty="0"/>
              <a:t>Tentative Go-Live </a:t>
            </a:r>
            <a:r>
              <a:rPr lang="en-US" i="1" dirty="0" smtClean="0"/>
              <a:t>1/2021 </a:t>
            </a:r>
            <a:r>
              <a:rPr lang="en-US" i="1" dirty="0"/>
              <a:t>(planned)</a:t>
            </a:r>
            <a:endParaRPr lang="en-US" dirty="0"/>
          </a:p>
        </p:txBody>
      </p:sp>
    </p:spTree>
    <p:extLst>
      <p:ext uri="{BB962C8B-B14F-4D97-AF65-F5344CB8AC3E}">
        <p14:creationId xmlns:p14="http://schemas.microsoft.com/office/powerpoint/2010/main" val="263949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Kentucky Contact Tracing and Tracking</a:t>
            </a:r>
            <a:endParaRPr lang="en-US" dirty="0"/>
          </a:p>
        </p:txBody>
      </p:sp>
      <p:sp>
        <p:nvSpPr>
          <p:cNvPr id="3" name="Content Placeholder 2"/>
          <p:cNvSpPr>
            <a:spLocks noGrp="1"/>
          </p:cNvSpPr>
          <p:nvPr>
            <p:ph idx="1"/>
          </p:nvPr>
        </p:nvSpPr>
        <p:spPr/>
        <p:txBody>
          <a:bodyPr>
            <a:normAutofit/>
          </a:bodyPr>
          <a:lstStyle/>
          <a:p>
            <a:r>
              <a:rPr lang="en-US" sz="2200" dirty="0"/>
              <a:t>Kentucky’s Contact Tracing &amp; Tracking system (CTT) </a:t>
            </a:r>
            <a:endParaRPr lang="en-US" sz="2200" dirty="0" smtClean="0"/>
          </a:p>
          <a:p>
            <a:pPr lvl="1"/>
            <a:r>
              <a:rPr lang="en-US" sz="2200" dirty="0" smtClean="0"/>
              <a:t>Comprehensive salesforce-based </a:t>
            </a:r>
            <a:r>
              <a:rPr lang="en-US" sz="2200" dirty="0"/>
              <a:t>solution </a:t>
            </a:r>
            <a:endParaRPr lang="en-US" sz="2200" dirty="0" smtClean="0"/>
          </a:p>
          <a:p>
            <a:pPr lvl="1"/>
            <a:r>
              <a:rPr lang="en-US" sz="2200" dirty="0"/>
              <a:t>E</a:t>
            </a:r>
            <a:r>
              <a:rPr lang="en-US" sz="2200" dirty="0" smtClean="0"/>
              <a:t>nables </a:t>
            </a:r>
            <a:r>
              <a:rPr lang="en-US" sz="2200" dirty="0"/>
              <a:t>the Department for Public Health (DPH) and local health departments (LHD</a:t>
            </a:r>
            <a:r>
              <a:rPr lang="en-US" sz="2200" dirty="0" smtClean="0"/>
              <a:t>) to </a:t>
            </a:r>
            <a:r>
              <a:rPr lang="en-US" sz="2200" dirty="0"/>
              <a:t>administer </a:t>
            </a:r>
            <a:r>
              <a:rPr lang="en-US" sz="2200" dirty="0" smtClean="0"/>
              <a:t>disease </a:t>
            </a:r>
            <a:r>
              <a:rPr lang="en-US" sz="2200" dirty="0"/>
              <a:t>i</a:t>
            </a:r>
            <a:r>
              <a:rPr lang="en-US" sz="2200" dirty="0" smtClean="0"/>
              <a:t>nvestigation </a:t>
            </a:r>
            <a:r>
              <a:rPr lang="en-US" sz="2200" dirty="0"/>
              <a:t>and </a:t>
            </a:r>
            <a:r>
              <a:rPr lang="en-US" sz="2200" dirty="0" smtClean="0"/>
              <a:t>contact </a:t>
            </a:r>
            <a:r>
              <a:rPr lang="en-US" sz="2200" dirty="0"/>
              <a:t>t</a:t>
            </a:r>
            <a:r>
              <a:rPr lang="en-US" sz="2200" dirty="0" smtClean="0"/>
              <a:t>racing </a:t>
            </a:r>
            <a:r>
              <a:rPr lang="en-US" sz="2200" dirty="0"/>
              <a:t>on COVID-19 </a:t>
            </a:r>
            <a:r>
              <a:rPr lang="en-US" sz="2200" dirty="0" smtClean="0"/>
              <a:t>patients </a:t>
            </a:r>
            <a:r>
              <a:rPr lang="en-US" sz="2200" dirty="0"/>
              <a:t>and their exposed </a:t>
            </a:r>
            <a:r>
              <a:rPr lang="en-US" sz="2200" dirty="0" smtClean="0"/>
              <a:t>contacts </a:t>
            </a:r>
            <a:r>
              <a:rPr lang="en-US" sz="2200" dirty="0"/>
              <a:t>through </a:t>
            </a:r>
            <a:endParaRPr lang="en-US" sz="2200" dirty="0" smtClean="0"/>
          </a:p>
          <a:p>
            <a:pPr lvl="2"/>
            <a:r>
              <a:rPr lang="en-US" sz="2200" dirty="0"/>
              <a:t>A</a:t>
            </a:r>
            <a:r>
              <a:rPr lang="en-US" sz="2200" dirty="0" smtClean="0"/>
              <a:t>utomated </a:t>
            </a:r>
            <a:r>
              <a:rPr lang="en-US" sz="2200" dirty="0"/>
              <a:t>case </a:t>
            </a:r>
            <a:r>
              <a:rPr lang="en-US" sz="2200" dirty="0" smtClean="0"/>
              <a:t>management </a:t>
            </a:r>
          </a:p>
          <a:p>
            <a:pPr lvl="2"/>
            <a:r>
              <a:rPr lang="en-US" sz="2200" dirty="0" smtClean="0"/>
              <a:t>Self-reporting </a:t>
            </a:r>
            <a:r>
              <a:rPr lang="en-US" sz="2200" dirty="0"/>
              <a:t>by </a:t>
            </a:r>
            <a:r>
              <a:rPr lang="en-US" sz="2200" dirty="0" smtClean="0"/>
              <a:t>Kentuckians </a:t>
            </a:r>
            <a:r>
              <a:rPr lang="en-US" sz="2200" dirty="0"/>
              <a:t>and </a:t>
            </a:r>
            <a:endParaRPr lang="en-US" sz="2200" dirty="0" smtClean="0"/>
          </a:p>
          <a:p>
            <a:pPr lvl="2"/>
            <a:r>
              <a:rPr lang="en-US" sz="2200" dirty="0"/>
              <a:t>S</a:t>
            </a:r>
            <a:r>
              <a:rPr lang="en-US" sz="2200" dirty="0" smtClean="0"/>
              <a:t>ecure </a:t>
            </a:r>
            <a:r>
              <a:rPr lang="en-US" sz="2200" dirty="0"/>
              <a:t>data exchanges with existing disease surveillance system (NEDSS) and other third-party tools. </a:t>
            </a:r>
            <a:endParaRPr lang="en-US" sz="2200" dirty="0" smtClean="0"/>
          </a:p>
          <a:p>
            <a:r>
              <a:rPr lang="en-US" sz="2200" dirty="0" smtClean="0"/>
              <a:t>Implemented </a:t>
            </a:r>
            <a:r>
              <a:rPr lang="en-US" sz="2200" dirty="0"/>
              <a:t>in May 2020 with 10 major </a:t>
            </a:r>
            <a:r>
              <a:rPr lang="en-US" sz="2200" dirty="0" smtClean="0"/>
              <a:t>releases </a:t>
            </a:r>
            <a:r>
              <a:rPr lang="en-US" sz="2200" dirty="0"/>
              <a:t>to-date</a:t>
            </a:r>
            <a:r>
              <a:rPr lang="en-US" sz="2200" dirty="0" smtClean="0"/>
              <a:t>.</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12</a:t>
            </a:fld>
            <a:endParaRPr lang="en-US" dirty="0"/>
          </a:p>
        </p:txBody>
      </p:sp>
    </p:spTree>
    <p:extLst>
      <p:ext uri="{BB962C8B-B14F-4D97-AF65-F5344CB8AC3E}">
        <p14:creationId xmlns:p14="http://schemas.microsoft.com/office/powerpoint/2010/main" val="102056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Kentucky Automated Support Enforcement System </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t>Kentucky Automated Support and Enforcement System (KASES) is of critical statewide importance as Child Support Enforcement and </a:t>
            </a:r>
            <a:r>
              <a:rPr lang="en-US" sz="2200" dirty="0" smtClean="0"/>
              <a:t>county </a:t>
            </a:r>
            <a:r>
              <a:rPr lang="en-US" sz="2200" dirty="0"/>
              <a:t>a</a:t>
            </a:r>
            <a:r>
              <a:rPr lang="en-US" sz="2200" dirty="0" smtClean="0"/>
              <a:t>ttorney’s </a:t>
            </a:r>
            <a:r>
              <a:rPr lang="en-US" sz="2200" dirty="0"/>
              <a:t>staff use this system in their efforts to secure child support payments from absent parents.  </a:t>
            </a:r>
            <a:endParaRPr lang="en-US" sz="2200" dirty="0" smtClean="0"/>
          </a:p>
          <a:p>
            <a:pPr marL="0" indent="0">
              <a:buNone/>
            </a:pPr>
            <a:endParaRPr lang="en-US" sz="2200" dirty="0"/>
          </a:p>
          <a:p>
            <a:pPr marL="0" indent="0">
              <a:buNone/>
            </a:pPr>
            <a:r>
              <a:rPr lang="en-US" sz="2200" dirty="0" smtClean="0"/>
              <a:t>Ongoing </a:t>
            </a:r>
            <a:r>
              <a:rPr lang="en-US" sz="2200" dirty="0"/>
              <a:t>federal regulation changes continue to tax the current mainframe system beyond its current capabilities.  </a:t>
            </a:r>
            <a:endParaRPr lang="en-US" sz="2200" dirty="0" smtClean="0"/>
          </a:p>
          <a:p>
            <a:pPr marL="0" indent="0">
              <a:buNone/>
            </a:pPr>
            <a:endParaRPr lang="en-US" sz="2200" dirty="0"/>
          </a:p>
          <a:p>
            <a:pPr marL="0" indent="0">
              <a:buNone/>
            </a:pPr>
            <a:r>
              <a:rPr lang="en-US" sz="2200" dirty="0" smtClean="0"/>
              <a:t>CHFS </a:t>
            </a:r>
            <a:r>
              <a:rPr lang="en-US" sz="2200" dirty="0"/>
              <a:t>has a critical need to upgrade the KASES system by using web technology.  </a:t>
            </a:r>
            <a:r>
              <a:rPr lang="en-US" sz="2200" dirty="0" smtClean="0"/>
              <a:t>The plan </a:t>
            </a:r>
            <a:r>
              <a:rPr lang="en-US" sz="2200" dirty="0"/>
              <a:t>is to re-engineer the KASES legacy system incorporating modernized web technologies that will allow the </a:t>
            </a:r>
            <a:r>
              <a:rPr lang="en-US" sz="2200" dirty="0" smtClean="0"/>
              <a:t>commonwealth </a:t>
            </a:r>
            <a:r>
              <a:rPr lang="en-US" sz="2200" dirty="0"/>
              <a:t>to implement efficiencies, reduce waste and fraud, and improve data accuracy.  KASES is used daily by approximately 1,200 users.  </a:t>
            </a:r>
          </a:p>
        </p:txBody>
      </p:sp>
      <p:sp>
        <p:nvSpPr>
          <p:cNvPr id="4" name="Slide Number Placeholder 3"/>
          <p:cNvSpPr>
            <a:spLocks noGrp="1"/>
          </p:cNvSpPr>
          <p:nvPr>
            <p:ph type="sldNum" sz="quarter" idx="12"/>
          </p:nvPr>
        </p:nvSpPr>
        <p:spPr/>
        <p:txBody>
          <a:bodyPr/>
          <a:lstStyle/>
          <a:p>
            <a:fld id="{413B8C1A-B3FA-4E19-85F6-8AA27377C971}" type="slidenum">
              <a:rPr lang="en-US" smtClean="0"/>
              <a:pPr/>
              <a:t>13</a:t>
            </a:fld>
            <a:endParaRPr lang="en-US" dirty="0"/>
          </a:p>
        </p:txBody>
      </p:sp>
    </p:spTree>
    <p:extLst>
      <p:ext uri="{BB962C8B-B14F-4D97-AF65-F5344CB8AC3E}">
        <p14:creationId xmlns:p14="http://schemas.microsoft.com/office/powerpoint/2010/main" val="389028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Workers Information System</a:t>
            </a:r>
            <a:endParaRPr lang="en-US" dirty="0"/>
          </a:p>
        </p:txBody>
      </p:sp>
      <p:sp>
        <p:nvSpPr>
          <p:cNvPr id="3" name="Content Placeholder 2"/>
          <p:cNvSpPr>
            <a:spLocks noGrp="1"/>
          </p:cNvSpPr>
          <p:nvPr>
            <p:ph idx="1"/>
          </p:nvPr>
        </p:nvSpPr>
        <p:spPr/>
        <p:txBody>
          <a:bodyPr/>
          <a:lstStyle/>
          <a:p>
            <a:r>
              <a:rPr lang="en-US" sz="2800" dirty="0"/>
              <a:t>TWIST (The Workers Information System) is a mission critical application supporting </a:t>
            </a:r>
            <a:r>
              <a:rPr lang="en-US" sz="2800" dirty="0" smtClean="0"/>
              <a:t>protection </a:t>
            </a:r>
            <a:r>
              <a:rPr lang="en-US" sz="2800" dirty="0"/>
              <a:t>and </a:t>
            </a:r>
            <a:r>
              <a:rPr lang="en-US" sz="2800" dirty="0" smtClean="0"/>
              <a:t>permanency </a:t>
            </a:r>
            <a:r>
              <a:rPr lang="en-US" sz="2800" dirty="0"/>
              <a:t>workers in assuring the safety and well-being of children and vulnerable adults in the Commonwealth of Kentucky.  </a:t>
            </a:r>
            <a:endParaRPr lang="en-US" sz="2800" dirty="0" smtClean="0"/>
          </a:p>
          <a:p>
            <a:r>
              <a:rPr lang="en-US" sz="2800" dirty="0" smtClean="0"/>
              <a:t>TWIST </a:t>
            </a:r>
            <a:r>
              <a:rPr lang="en-US" sz="2800" dirty="0"/>
              <a:t>is the Commonwealth of Kentucky’s automated case management system, implemented in 1996, designed to support the front-line social services delivery effort and is operated under the aegis of the Cabinet for Health and Family Services (CHFS).</a:t>
            </a:r>
          </a:p>
          <a:p>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14</a:t>
            </a:fld>
            <a:endParaRPr lang="en-US" dirty="0"/>
          </a:p>
        </p:txBody>
      </p:sp>
    </p:spTree>
    <p:extLst>
      <p:ext uri="{BB962C8B-B14F-4D97-AF65-F5344CB8AC3E}">
        <p14:creationId xmlns:p14="http://schemas.microsoft.com/office/powerpoint/2010/main" val="392576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National Electronic Disease Surveillance System </a:t>
            </a:r>
            <a:endParaRPr lang="en-US" dirty="0"/>
          </a:p>
        </p:txBody>
      </p:sp>
      <p:sp>
        <p:nvSpPr>
          <p:cNvPr id="3" name="Content Placeholder 2"/>
          <p:cNvSpPr>
            <a:spLocks noGrp="1"/>
          </p:cNvSpPr>
          <p:nvPr>
            <p:ph idx="1"/>
          </p:nvPr>
        </p:nvSpPr>
        <p:spPr>
          <a:xfrm>
            <a:off x="609600" y="1138646"/>
            <a:ext cx="10972800" cy="4525963"/>
          </a:xfrm>
        </p:spPr>
        <p:txBody>
          <a:bodyPr>
            <a:normAutofit/>
          </a:bodyPr>
          <a:lstStyle/>
          <a:p>
            <a:pPr marL="0" indent="0">
              <a:buNone/>
            </a:pPr>
            <a:r>
              <a:rPr lang="en-US" sz="2000" dirty="0"/>
              <a:t>The National Electronic Disease Surveillance System (NEDSS) helps connect the healthcare system to public health departments and those health departments to CDC. The goal of the NEDSS initiative is the development of efficient, interoperable, and integrated surveillance systems at federal, state, and local levels by facilitating the electronic transfer of appropriate information from clinical information systems in the health care industry to public health </a:t>
            </a:r>
            <a:r>
              <a:rPr lang="en-US" sz="2000" dirty="0" smtClean="0"/>
              <a:t>departments.</a:t>
            </a:r>
            <a:endParaRPr lang="en-US" sz="2000" dirty="0"/>
          </a:p>
          <a:p>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15</a:t>
            </a:fld>
            <a:endParaRPr lang="en-US" dirty="0"/>
          </a:p>
        </p:txBody>
      </p:sp>
      <p:sp>
        <p:nvSpPr>
          <p:cNvPr id="5" name="Content Placeholder 5"/>
          <p:cNvSpPr txBox="1">
            <a:spLocks/>
          </p:cNvSpPr>
          <p:nvPr/>
        </p:nvSpPr>
        <p:spPr>
          <a:xfrm>
            <a:off x="1423274" y="2873830"/>
            <a:ext cx="9157641" cy="3373068"/>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u="sng" dirty="0" smtClean="0"/>
              <a:t>NEDSS Major Enhancements Timeline:</a:t>
            </a:r>
          </a:p>
          <a:p>
            <a:pPr>
              <a:spcBef>
                <a:spcPts val="0"/>
              </a:spcBef>
              <a:buFont typeface="Wingdings" panose="05000000000000000000" pitchFamily="2" charset="2"/>
              <a:buChar char="Ø"/>
            </a:pPr>
            <a:r>
              <a:rPr lang="en-US" sz="1800" i="1" dirty="0"/>
              <a:t>1/2020 - Upgrade NEDSS </a:t>
            </a:r>
            <a:r>
              <a:rPr lang="en-US" sz="1800" i="1" dirty="0" smtClean="0"/>
              <a:t>generic </a:t>
            </a:r>
            <a:r>
              <a:rPr lang="en-US" sz="1800" i="1" dirty="0"/>
              <a:t>page with new </a:t>
            </a:r>
            <a:r>
              <a:rPr lang="en-US" sz="1800" i="1" dirty="0" smtClean="0"/>
              <a:t>message </a:t>
            </a:r>
            <a:r>
              <a:rPr lang="en-US" sz="1800" i="1" dirty="0"/>
              <a:t>m</a:t>
            </a:r>
            <a:r>
              <a:rPr lang="en-US" sz="1800" i="1" dirty="0" smtClean="0"/>
              <a:t>apping </a:t>
            </a:r>
            <a:r>
              <a:rPr lang="en-US" sz="1800" i="1" dirty="0"/>
              <a:t>g</a:t>
            </a:r>
            <a:r>
              <a:rPr lang="en-US" sz="1800" i="1" dirty="0" smtClean="0"/>
              <a:t>uide</a:t>
            </a:r>
            <a:endParaRPr lang="en-US" sz="1800" i="1" dirty="0"/>
          </a:p>
          <a:p>
            <a:pPr>
              <a:spcBef>
                <a:spcPts val="0"/>
              </a:spcBef>
              <a:buFont typeface="Wingdings" panose="05000000000000000000" pitchFamily="2" charset="2"/>
              <a:buChar char="Ø"/>
            </a:pPr>
            <a:r>
              <a:rPr lang="en-US" sz="1800" i="1" dirty="0"/>
              <a:t>2/2020 - Upgrade NEDSS version 5.4.4 to 6.0.3</a:t>
            </a:r>
          </a:p>
          <a:p>
            <a:pPr>
              <a:spcBef>
                <a:spcPts val="0"/>
              </a:spcBef>
              <a:buFont typeface="Wingdings" panose="05000000000000000000" pitchFamily="2" charset="2"/>
              <a:buChar char="Ø"/>
            </a:pPr>
            <a:r>
              <a:rPr lang="en-US" sz="1800" i="1" dirty="0"/>
              <a:t>3/2020 - STD </a:t>
            </a:r>
            <a:r>
              <a:rPr lang="en-US" sz="1800" i="1" dirty="0" smtClean="0"/>
              <a:t>PSF </a:t>
            </a:r>
            <a:r>
              <a:rPr lang="en-US" sz="1800" i="1" dirty="0"/>
              <a:t>change and extraction for STD team</a:t>
            </a:r>
          </a:p>
          <a:p>
            <a:pPr>
              <a:spcBef>
                <a:spcPts val="0"/>
              </a:spcBef>
              <a:buFont typeface="Wingdings" panose="05000000000000000000" pitchFamily="2" charset="2"/>
              <a:buChar char="Ø"/>
            </a:pPr>
            <a:r>
              <a:rPr lang="en-US" sz="1800" i="1" dirty="0"/>
              <a:t>4/2020 - Upgrade COVID page to COVID PUI CDC page, Upgrade NEDSS version 6.0.3 to 6.0.4</a:t>
            </a:r>
          </a:p>
          <a:p>
            <a:pPr>
              <a:spcBef>
                <a:spcPts val="0"/>
              </a:spcBef>
              <a:buFont typeface="Wingdings" panose="05000000000000000000" pitchFamily="2" charset="2"/>
              <a:buChar char="Ø"/>
            </a:pPr>
            <a:r>
              <a:rPr lang="en-US" sz="1800" i="1" dirty="0"/>
              <a:t>5/2020 - Integration with CTT to send COVID case </a:t>
            </a:r>
            <a:r>
              <a:rPr lang="en-US" sz="1800" i="1" dirty="0" smtClean="0"/>
              <a:t>data</a:t>
            </a:r>
            <a:endParaRPr lang="en-US" sz="1800" i="1" dirty="0"/>
          </a:p>
          <a:p>
            <a:pPr>
              <a:spcBef>
                <a:spcPts val="0"/>
              </a:spcBef>
              <a:buFont typeface="Wingdings" panose="05000000000000000000" pitchFamily="2" charset="2"/>
              <a:buChar char="Ø"/>
            </a:pPr>
            <a:r>
              <a:rPr lang="en-US" sz="1800" i="1" dirty="0"/>
              <a:t>6/2020 - Upgrade NEDSS version 6.0.4 to 6.0.5</a:t>
            </a:r>
          </a:p>
          <a:p>
            <a:pPr>
              <a:spcBef>
                <a:spcPts val="0"/>
              </a:spcBef>
              <a:buFont typeface="Wingdings" panose="05000000000000000000" pitchFamily="2" charset="2"/>
              <a:buChar char="Ø"/>
            </a:pPr>
            <a:r>
              <a:rPr lang="en-US" sz="1800" i="1" dirty="0"/>
              <a:t>7/2020 - Upgrade NEDSS version 6.0.5 to 6.0.6, ETL process separation. Setup new </a:t>
            </a:r>
            <a:r>
              <a:rPr lang="en-US" sz="1800" i="1" dirty="0" smtClean="0"/>
              <a:t>servers for independent ETL jobs, </a:t>
            </a:r>
            <a:r>
              <a:rPr lang="en-US" sz="1800" i="1" dirty="0"/>
              <a:t>Integration with CTT to send COVID Lab data </a:t>
            </a:r>
            <a:endParaRPr lang="en-US" sz="1800" i="1" dirty="0" smtClean="0"/>
          </a:p>
          <a:p>
            <a:pPr>
              <a:spcBef>
                <a:spcPts val="0"/>
              </a:spcBef>
              <a:buFont typeface="Wingdings" panose="05000000000000000000" pitchFamily="2" charset="2"/>
              <a:buChar char="Ø"/>
            </a:pPr>
            <a:r>
              <a:rPr lang="en-US" sz="1800" i="1" dirty="0" smtClean="0"/>
              <a:t>8/2020 </a:t>
            </a:r>
            <a:r>
              <a:rPr lang="en-US" sz="1800" i="1" dirty="0"/>
              <a:t>- NEDSS Multi-domain setup to help with ELR process</a:t>
            </a:r>
          </a:p>
          <a:p>
            <a:pPr>
              <a:spcBef>
                <a:spcPts val="0"/>
              </a:spcBef>
              <a:buFont typeface="Wingdings" panose="05000000000000000000" pitchFamily="2" charset="2"/>
              <a:buChar char="Ø"/>
            </a:pPr>
            <a:r>
              <a:rPr lang="en-US" sz="1800" i="1" dirty="0"/>
              <a:t>9/2020 - Upgrade NEDSS version 6.0.6 to 6.0.7, </a:t>
            </a:r>
          </a:p>
          <a:p>
            <a:pPr>
              <a:spcBef>
                <a:spcPts val="0"/>
              </a:spcBef>
              <a:buFont typeface="Wingdings" panose="05000000000000000000" pitchFamily="2" charset="2"/>
              <a:buChar char="Ø"/>
            </a:pPr>
            <a:r>
              <a:rPr lang="en-US" sz="1800" i="1" dirty="0"/>
              <a:t>11/2020 - CTT and NEDSS </a:t>
            </a:r>
            <a:r>
              <a:rPr lang="en-US" sz="1800" i="1" dirty="0" smtClean="0"/>
              <a:t>bi-directional </a:t>
            </a:r>
            <a:r>
              <a:rPr lang="en-US" sz="1800" i="1" dirty="0"/>
              <a:t>data flow, COVID 19 data to COT and other agencies for reports/dashboard</a:t>
            </a:r>
          </a:p>
          <a:p>
            <a:pPr marL="0" indent="0">
              <a:spcBef>
                <a:spcPts val="0"/>
              </a:spcBef>
              <a:buNone/>
            </a:pPr>
            <a:endParaRPr lang="en-US" sz="1400" i="1" dirty="0"/>
          </a:p>
        </p:txBody>
      </p:sp>
    </p:spTree>
    <p:extLst>
      <p:ext uri="{BB962C8B-B14F-4D97-AF65-F5344CB8AC3E}">
        <p14:creationId xmlns:p14="http://schemas.microsoft.com/office/powerpoint/2010/main" val="3364554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Kentucky Health Information </a:t>
            </a:r>
            <a:r>
              <a:rPr lang="en-US" b="1" dirty="0" smtClean="0"/>
              <a:t>Exchange</a:t>
            </a:r>
            <a:endParaRPr lang="en-US" dirty="0"/>
          </a:p>
        </p:txBody>
      </p:sp>
      <p:sp>
        <p:nvSpPr>
          <p:cNvPr id="3" name="Content Placeholder 2"/>
          <p:cNvSpPr>
            <a:spLocks noGrp="1"/>
          </p:cNvSpPr>
          <p:nvPr>
            <p:ph idx="1"/>
          </p:nvPr>
        </p:nvSpPr>
        <p:spPr>
          <a:xfrm>
            <a:off x="609600" y="1182586"/>
            <a:ext cx="10972800" cy="4525963"/>
          </a:xfrm>
        </p:spPr>
        <p:txBody>
          <a:bodyPr/>
          <a:lstStyle/>
          <a:p>
            <a:pPr marL="0" indent="0">
              <a:buNone/>
            </a:pPr>
            <a:r>
              <a:rPr lang="en-US" sz="2000" dirty="0"/>
              <a:t>Kentucky Health Information Exchange (KHIE) </a:t>
            </a:r>
            <a:r>
              <a:rPr lang="en-US" sz="2000" dirty="0" smtClean="0"/>
              <a:t>was originally </a:t>
            </a:r>
            <a:r>
              <a:rPr lang="en-US" sz="2000" dirty="0"/>
              <a:t>developed in 2009 to provide the technical infrastructure for the statewide health information exchange (HIE). In March 2018, </a:t>
            </a:r>
            <a:r>
              <a:rPr lang="en-US" sz="2000" dirty="0" smtClean="0"/>
              <a:t>a new contract was awarded to </a:t>
            </a:r>
            <a:r>
              <a:rPr lang="en-US" sz="2000" dirty="0"/>
              <a:t>provide a hosted and configurable </a:t>
            </a:r>
            <a:r>
              <a:rPr lang="en-US" sz="2000" dirty="0" smtClean="0"/>
              <a:t>software </a:t>
            </a:r>
            <a:r>
              <a:rPr lang="en-US" sz="2000" dirty="0"/>
              <a:t>as a </a:t>
            </a:r>
            <a:r>
              <a:rPr lang="en-US" sz="2000" dirty="0" smtClean="0"/>
              <a:t>service </a:t>
            </a:r>
            <a:r>
              <a:rPr lang="en-US" sz="2000" dirty="0"/>
              <a:t>(SaaS) solution for the </a:t>
            </a:r>
            <a:r>
              <a:rPr lang="en-US" sz="2000" dirty="0" smtClean="0"/>
              <a:t>KHIE system</a:t>
            </a:r>
            <a:r>
              <a:rPr lang="en-US" sz="2000" dirty="0"/>
              <a:t>, replacing the legacy </a:t>
            </a:r>
            <a:r>
              <a:rPr lang="en-US" sz="2000" dirty="0" smtClean="0"/>
              <a:t>system</a:t>
            </a:r>
            <a:r>
              <a:rPr lang="en-US" sz="2000" dirty="0"/>
              <a:t>, and providing the services associated with support and maintenance of the system.</a:t>
            </a:r>
          </a:p>
          <a:p>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16</a:t>
            </a:fld>
            <a:endParaRPr lang="en-US" dirty="0"/>
          </a:p>
        </p:txBody>
      </p:sp>
      <p:sp>
        <p:nvSpPr>
          <p:cNvPr id="5" name="Content Placeholder 5"/>
          <p:cNvSpPr txBox="1">
            <a:spLocks/>
          </p:cNvSpPr>
          <p:nvPr/>
        </p:nvSpPr>
        <p:spPr>
          <a:xfrm>
            <a:off x="2142309" y="2595155"/>
            <a:ext cx="8386354" cy="3692435"/>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u="sng" smtClean="0"/>
              <a:t>KHIE </a:t>
            </a:r>
            <a:r>
              <a:rPr lang="en-US" sz="2000" u="sng" dirty="0"/>
              <a:t>Major Enhancements Timeline:</a:t>
            </a:r>
          </a:p>
          <a:p>
            <a:pPr lvl="0">
              <a:spcBef>
                <a:spcPts val="0"/>
              </a:spcBef>
              <a:buFont typeface="Wingdings" panose="05000000000000000000" pitchFamily="2" charset="2"/>
              <a:buChar char="Ø"/>
            </a:pPr>
            <a:r>
              <a:rPr lang="en-US" sz="2000" i="1" dirty="0"/>
              <a:t>2/2020 - </a:t>
            </a:r>
            <a:r>
              <a:rPr lang="en-US" sz="2000" i="1" dirty="0" err="1"/>
              <a:t>ePartner</a:t>
            </a:r>
            <a:r>
              <a:rPr lang="en-US" sz="2000" i="1" dirty="0"/>
              <a:t> </a:t>
            </a:r>
            <a:r>
              <a:rPr lang="en-US" sz="2000" i="1" dirty="0" smtClean="0"/>
              <a:t>viewer </a:t>
            </a:r>
            <a:r>
              <a:rPr lang="en-US" sz="2000" i="1" dirty="0"/>
              <a:t>implemented</a:t>
            </a:r>
          </a:p>
          <a:p>
            <a:pPr>
              <a:spcBef>
                <a:spcPts val="0"/>
              </a:spcBef>
              <a:buFont typeface="Wingdings" panose="05000000000000000000" pitchFamily="2" charset="2"/>
              <a:buChar char="Ø"/>
            </a:pPr>
            <a:r>
              <a:rPr lang="en-US" sz="2000" i="1" dirty="0"/>
              <a:t>4/2020 - COVID enhancements to support NEDSS, integration with Cancer </a:t>
            </a:r>
            <a:r>
              <a:rPr lang="en-US" sz="2000" i="1" dirty="0" smtClean="0"/>
              <a:t>registry</a:t>
            </a:r>
            <a:r>
              <a:rPr lang="en-US" sz="2000" i="1" dirty="0"/>
              <a:t>, implementation of FHIR requirements </a:t>
            </a:r>
          </a:p>
          <a:p>
            <a:pPr lvl="0">
              <a:spcBef>
                <a:spcPts val="0"/>
              </a:spcBef>
              <a:buFont typeface="Wingdings" panose="05000000000000000000" pitchFamily="2" charset="2"/>
              <a:buChar char="Ø"/>
            </a:pPr>
            <a:r>
              <a:rPr lang="en-US" sz="2000" i="1" dirty="0"/>
              <a:t>5/2020 - implemented COVID message flag, data extract, and flat file import of data made available</a:t>
            </a:r>
          </a:p>
          <a:p>
            <a:pPr lvl="0">
              <a:spcBef>
                <a:spcPts val="0"/>
              </a:spcBef>
              <a:buFont typeface="Wingdings" panose="05000000000000000000" pitchFamily="2" charset="2"/>
              <a:buChar char="Ø"/>
            </a:pPr>
            <a:r>
              <a:rPr lang="en-US" sz="2000" i="1" dirty="0"/>
              <a:t>6/2020 - implementation of </a:t>
            </a:r>
            <a:r>
              <a:rPr lang="en-US" sz="2000" i="1" dirty="0" smtClean="0"/>
              <a:t>behavioral </a:t>
            </a:r>
            <a:r>
              <a:rPr lang="en-US" sz="2000" i="1" dirty="0"/>
              <a:t>a</a:t>
            </a:r>
            <a:r>
              <a:rPr lang="en-US" sz="2000" i="1" dirty="0" smtClean="0"/>
              <a:t>dmin </a:t>
            </a:r>
            <a:r>
              <a:rPr lang="en-US" sz="2000" i="1" dirty="0"/>
              <a:t>and </a:t>
            </a:r>
            <a:r>
              <a:rPr lang="en-US" sz="2000" i="1" dirty="0" smtClean="0"/>
              <a:t>discharge </a:t>
            </a:r>
            <a:r>
              <a:rPr lang="en-US" sz="2000" i="1" dirty="0"/>
              <a:t>e</a:t>
            </a:r>
            <a:r>
              <a:rPr lang="en-US" sz="2000" i="1" dirty="0" smtClean="0"/>
              <a:t>vent </a:t>
            </a:r>
            <a:r>
              <a:rPr lang="en-US" sz="2000" i="1" dirty="0"/>
              <a:t>Notification</a:t>
            </a:r>
          </a:p>
          <a:p>
            <a:pPr lvl="0">
              <a:spcBef>
                <a:spcPts val="0"/>
              </a:spcBef>
              <a:buFont typeface="Wingdings" panose="05000000000000000000" pitchFamily="2" charset="2"/>
              <a:buChar char="Ø"/>
            </a:pPr>
            <a:r>
              <a:rPr lang="en-US" sz="2000" i="1" dirty="0"/>
              <a:t>7/2020 - Electronic c</a:t>
            </a:r>
            <a:r>
              <a:rPr lang="en-US" sz="2000" i="1" dirty="0" smtClean="0"/>
              <a:t>ase reporting </a:t>
            </a:r>
            <a:r>
              <a:rPr lang="en-US" sz="2000" i="1" dirty="0"/>
              <a:t>enhancements</a:t>
            </a:r>
          </a:p>
          <a:p>
            <a:pPr lvl="0">
              <a:spcBef>
                <a:spcPts val="0"/>
              </a:spcBef>
              <a:buFont typeface="Wingdings" panose="05000000000000000000" pitchFamily="2" charset="2"/>
              <a:buChar char="Ø"/>
            </a:pPr>
            <a:r>
              <a:rPr lang="en-US" sz="2000" i="1" dirty="0"/>
              <a:t>8/2020 - Daily COVID reporting, provider self-service testing, direct data entry made available</a:t>
            </a:r>
          </a:p>
          <a:p>
            <a:pPr lvl="0">
              <a:spcBef>
                <a:spcPts val="0"/>
              </a:spcBef>
              <a:buFont typeface="Wingdings" panose="05000000000000000000" pitchFamily="2" charset="2"/>
              <a:buChar char="Ø"/>
            </a:pPr>
            <a:r>
              <a:rPr lang="en-US" sz="2000" i="1" dirty="0"/>
              <a:t>9/2020 - Additional daily COVID reporting</a:t>
            </a:r>
          </a:p>
          <a:p>
            <a:pPr>
              <a:spcBef>
                <a:spcPts val="0"/>
              </a:spcBef>
              <a:buFont typeface="Wingdings" panose="05000000000000000000" pitchFamily="2" charset="2"/>
              <a:buChar char="Ø"/>
            </a:pPr>
            <a:r>
              <a:rPr lang="en-US" sz="2000" i="1" dirty="0"/>
              <a:t>10/2020 - integration with TWIST</a:t>
            </a:r>
            <a:endParaRPr lang="en-US" sz="2000" i="1" dirty="0" smtClean="0"/>
          </a:p>
        </p:txBody>
      </p:sp>
    </p:spTree>
    <p:extLst>
      <p:ext uri="{BB962C8B-B14F-4D97-AF65-F5344CB8AC3E}">
        <p14:creationId xmlns:p14="http://schemas.microsoft.com/office/powerpoint/2010/main" val="4123702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885714" cy="1143000"/>
          </a:xfrm>
        </p:spPr>
        <p:txBody>
          <a:bodyPr>
            <a:normAutofit fontScale="90000"/>
          </a:bodyPr>
          <a:lstStyle/>
          <a:p>
            <a:r>
              <a:rPr lang="en-US" b="1" dirty="0"/>
              <a:t>Kentucky All Schedule Prescription </a:t>
            </a:r>
            <a:r>
              <a:rPr lang="en-US" b="1" dirty="0" smtClean="0"/>
              <a:t/>
            </a:r>
            <a:br>
              <a:rPr lang="en-US" b="1" dirty="0" smtClean="0"/>
            </a:br>
            <a:r>
              <a:rPr lang="en-US" b="1" dirty="0" smtClean="0"/>
              <a:t>Electronic Reporting</a:t>
            </a:r>
            <a:endParaRPr lang="en-US" dirty="0"/>
          </a:p>
        </p:txBody>
      </p:sp>
      <p:sp>
        <p:nvSpPr>
          <p:cNvPr id="3" name="Content Placeholder 2"/>
          <p:cNvSpPr>
            <a:spLocks noGrp="1"/>
          </p:cNvSpPr>
          <p:nvPr>
            <p:ph idx="1"/>
          </p:nvPr>
        </p:nvSpPr>
        <p:spPr>
          <a:xfrm>
            <a:off x="609600" y="1417638"/>
            <a:ext cx="10972800" cy="4525963"/>
          </a:xfrm>
        </p:spPr>
        <p:txBody>
          <a:bodyPr>
            <a:normAutofit/>
          </a:bodyPr>
          <a:lstStyle/>
          <a:p>
            <a:pPr marL="0" indent="0">
              <a:buNone/>
            </a:pPr>
            <a:r>
              <a:rPr lang="en-US" sz="2000" dirty="0"/>
              <a:t>Kentucky All Schedule Prescription Electronic Reporting (KASPER) system was rolled out </a:t>
            </a:r>
            <a:r>
              <a:rPr lang="en-US" sz="2000" dirty="0" smtClean="0"/>
              <a:t>in </a:t>
            </a:r>
            <a:r>
              <a:rPr lang="en-US" sz="2000" dirty="0"/>
              <a:t>Feb 2005.  </a:t>
            </a:r>
            <a:r>
              <a:rPr lang="en-US" sz="2000" dirty="0" smtClean="0"/>
              <a:t>KASPER </a:t>
            </a:r>
            <a:r>
              <a:rPr lang="en-US" sz="2000" dirty="0"/>
              <a:t>is Kentucky’s Prescription Drug Monitoring Program (PDMP</a:t>
            </a:r>
            <a:r>
              <a:rPr lang="en-US" sz="2000" dirty="0" smtClean="0"/>
              <a:t>).  KASPER tracks </a:t>
            </a:r>
            <a:r>
              <a:rPr lang="en-US" sz="2000" dirty="0"/>
              <a:t>Schedule II–V controlled substance prescriptions dispensed within the state as reported by pharmacies and other dispensers, and provides a tool to help address the misuse, abuse, and diversion of controlled pharmaceutical substances.  </a:t>
            </a: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17</a:t>
            </a:fld>
            <a:endParaRPr lang="en-US" dirty="0"/>
          </a:p>
        </p:txBody>
      </p:sp>
      <p:sp>
        <p:nvSpPr>
          <p:cNvPr id="5" name="Content Placeholder 5"/>
          <p:cNvSpPr txBox="1">
            <a:spLocks/>
          </p:cNvSpPr>
          <p:nvPr/>
        </p:nvSpPr>
        <p:spPr>
          <a:xfrm>
            <a:off x="1471748" y="3065418"/>
            <a:ext cx="8934995" cy="3335383"/>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u="sng" dirty="0" smtClean="0"/>
              <a:t>KASPER Major Enhancements Timeline:</a:t>
            </a:r>
          </a:p>
          <a:p>
            <a:pPr lvl="0">
              <a:buFont typeface="Wingdings" panose="05000000000000000000" pitchFamily="2" charset="2"/>
              <a:buChar char="Ø"/>
            </a:pPr>
            <a:r>
              <a:rPr lang="en-US" sz="2000" i="1" dirty="0"/>
              <a:t>2/2020 - Implemented access to FindHelpNowKY.org, </a:t>
            </a:r>
            <a:r>
              <a:rPr lang="en-US" sz="2000" i="1" dirty="0" smtClean="0"/>
              <a:t>statewide </a:t>
            </a:r>
            <a:r>
              <a:rPr lang="en-US" sz="2000" i="1" dirty="0"/>
              <a:t>treatment </a:t>
            </a:r>
            <a:r>
              <a:rPr lang="en-US" sz="2000" i="1" dirty="0" smtClean="0"/>
              <a:t>locator </a:t>
            </a:r>
            <a:r>
              <a:rPr lang="en-US" sz="2000" i="1" dirty="0"/>
              <a:t>in </a:t>
            </a:r>
            <a:r>
              <a:rPr lang="en-US" sz="2000" i="1" dirty="0" smtClean="0"/>
              <a:t>KASPER and reports</a:t>
            </a:r>
            <a:endParaRPr lang="en-US" sz="2000" i="1" dirty="0"/>
          </a:p>
          <a:p>
            <a:pPr lvl="0">
              <a:buFont typeface="Wingdings" panose="05000000000000000000" pitchFamily="2" charset="2"/>
              <a:buChar char="Ø"/>
            </a:pPr>
            <a:r>
              <a:rPr lang="en-US" sz="2000" i="1" dirty="0"/>
              <a:t>3/2020 - Allowance for electronic </a:t>
            </a:r>
            <a:r>
              <a:rPr lang="en-US" sz="2000" i="1" dirty="0" smtClean="0"/>
              <a:t>document submission to assist with registration </a:t>
            </a:r>
            <a:r>
              <a:rPr lang="en-US" sz="2000" i="1" dirty="0"/>
              <a:t>due to COVID-19 </a:t>
            </a:r>
          </a:p>
          <a:p>
            <a:pPr lvl="0">
              <a:buFont typeface="Wingdings" panose="05000000000000000000" pitchFamily="2" charset="2"/>
              <a:buChar char="Ø"/>
            </a:pPr>
            <a:r>
              <a:rPr lang="en-US" sz="2000" i="1" dirty="0"/>
              <a:t>4/2020 - Updates to </a:t>
            </a:r>
            <a:r>
              <a:rPr lang="en-US" sz="2000" i="1" dirty="0" smtClean="0"/>
              <a:t>prescriber </a:t>
            </a:r>
            <a:r>
              <a:rPr lang="en-US" sz="2000" i="1" dirty="0"/>
              <a:t>r</a:t>
            </a:r>
            <a:r>
              <a:rPr lang="en-US" sz="2000" i="1" dirty="0" smtClean="0"/>
              <a:t>eport cards </a:t>
            </a:r>
            <a:r>
              <a:rPr lang="en-US" sz="2000" i="1" dirty="0"/>
              <a:t>format </a:t>
            </a:r>
          </a:p>
          <a:p>
            <a:pPr lvl="0">
              <a:buFont typeface="Wingdings" panose="05000000000000000000" pitchFamily="2" charset="2"/>
              <a:buChar char="Ø"/>
            </a:pPr>
            <a:r>
              <a:rPr lang="en-US" sz="2000" i="1" dirty="0"/>
              <a:t>7/2020 </a:t>
            </a:r>
            <a:r>
              <a:rPr lang="en-US" sz="2000" i="1" dirty="0" smtClean="0"/>
              <a:t>– Allows physician assistants </a:t>
            </a:r>
            <a:r>
              <a:rPr lang="en-US" sz="2000" i="1" dirty="0"/>
              <a:t>to register in KASPER </a:t>
            </a:r>
          </a:p>
          <a:p>
            <a:pPr lvl="0">
              <a:buFont typeface="Wingdings" panose="05000000000000000000" pitchFamily="2" charset="2"/>
              <a:buChar char="Ø"/>
            </a:pPr>
            <a:r>
              <a:rPr lang="en-US" sz="2000" i="1" dirty="0"/>
              <a:t>Ongoing enhancement efforts include: KASPER </a:t>
            </a:r>
            <a:r>
              <a:rPr lang="en-US" sz="2000" i="1" dirty="0" smtClean="0"/>
              <a:t>modernization</a:t>
            </a:r>
            <a:r>
              <a:rPr lang="en-US" sz="2000" i="1" dirty="0"/>
              <a:t>, </a:t>
            </a:r>
            <a:r>
              <a:rPr lang="en-US" sz="2000" i="1" dirty="0" err="1"/>
              <a:t>ePrescribing</a:t>
            </a:r>
            <a:r>
              <a:rPr lang="en-US" sz="2000" i="1" dirty="0"/>
              <a:t>, OS </a:t>
            </a:r>
            <a:r>
              <a:rPr lang="en-US" sz="2000" i="1" dirty="0" smtClean="0"/>
              <a:t>upgrade</a:t>
            </a:r>
            <a:r>
              <a:rPr lang="en-US" sz="2000" i="1" dirty="0"/>
              <a:t>, </a:t>
            </a:r>
            <a:r>
              <a:rPr lang="en-US" sz="2000" i="1" dirty="0" smtClean="0"/>
              <a:t>paperless application </a:t>
            </a:r>
            <a:r>
              <a:rPr lang="en-US" sz="2000" i="1" dirty="0"/>
              <a:t>p</a:t>
            </a:r>
            <a:r>
              <a:rPr lang="en-US" sz="2000" i="1" dirty="0" smtClean="0"/>
              <a:t>rocess</a:t>
            </a:r>
            <a:r>
              <a:rPr lang="en-US" sz="2000" i="1" dirty="0"/>
              <a:t>, u</a:t>
            </a:r>
            <a:r>
              <a:rPr lang="en-US" sz="2000" i="1" dirty="0" smtClean="0"/>
              <a:t>ser </a:t>
            </a:r>
            <a:r>
              <a:rPr lang="en-US" sz="2000" i="1" dirty="0"/>
              <a:t>h</a:t>
            </a:r>
            <a:r>
              <a:rPr lang="en-US" sz="2000" i="1" dirty="0" smtClean="0"/>
              <a:t>elp videos</a:t>
            </a:r>
            <a:endParaRPr lang="en-US" sz="2000" i="1" dirty="0"/>
          </a:p>
          <a:p>
            <a:pPr marL="0" indent="0">
              <a:buNone/>
            </a:pPr>
            <a:endParaRPr lang="en-US" sz="1600" i="1" dirty="0"/>
          </a:p>
        </p:txBody>
      </p:sp>
    </p:spTree>
    <p:extLst>
      <p:ext uri="{BB962C8B-B14F-4D97-AF65-F5344CB8AC3E}">
        <p14:creationId xmlns:p14="http://schemas.microsoft.com/office/powerpoint/2010/main" val="3197888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Kentucky Online </a:t>
            </a:r>
            <a:r>
              <a:rPr lang="en-US" b="1" dirty="0" smtClean="0"/>
              <a:t>Gateway</a:t>
            </a:r>
            <a:endParaRPr lang="en-US" dirty="0"/>
          </a:p>
        </p:txBody>
      </p:sp>
      <p:sp>
        <p:nvSpPr>
          <p:cNvPr id="3" name="Content Placeholder 2"/>
          <p:cNvSpPr>
            <a:spLocks noGrp="1"/>
          </p:cNvSpPr>
          <p:nvPr>
            <p:ph idx="1"/>
          </p:nvPr>
        </p:nvSpPr>
        <p:spPr>
          <a:xfrm>
            <a:off x="609600" y="1156064"/>
            <a:ext cx="10972800" cy="4525963"/>
          </a:xfrm>
        </p:spPr>
        <p:txBody>
          <a:bodyPr>
            <a:normAutofit/>
          </a:bodyPr>
          <a:lstStyle/>
          <a:p>
            <a:pPr marL="0" indent="0">
              <a:buNone/>
            </a:pPr>
            <a:r>
              <a:rPr lang="en-US" sz="2000" dirty="0"/>
              <a:t>The Cabinet for Health and Family Services has deployed an enterprise identity and access management solution for access control management known as the Kentucky Online Gateway (KOG). The KOG solution provides centralized user management and includes functions for provisioning, de-provisioning, authentication, authorization, single sign-on, credentialing, remote identity proofing, self-service and access audit/logging of the ‘on-boarded’ CHFS applications and users. KOG is the Identity and Access Management (IAM) and web </a:t>
            </a:r>
            <a:r>
              <a:rPr lang="en-US" sz="2000" dirty="0" smtClean="0"/>
              <a:t>single </a:t>
            </a:r>
            <a:r>
              <a:rPr lang="en-US" sz="2000" dirty="0"/>
              <a:t>s</a:t>
            </a:r>
            <a:r>
              <a:rPr lang="en-US" sz="2000" dirty="0" smtClean="0"/>
              <a:t>ign </a:t>
            </a:r>
            <a:r>
              <a:rPr lang="en-US" sz="2000" dirty="0"/>
              <a:t>o</a:t>
            </a:r>
            <a:r>
              <a:rPr lang="en-US" sz="2000" dirty="0" smtClean="0"/>
              <a:t>n </a:t>
            </a:r>
            <a:r>
              <a:rPr lang="en-US" sz="2000" dirty="0"/>
              <a:t>(SSO) solution leveraged by CHFS. KOG supports over 180 applications with over 1.8M active unique users</a:t>
            </a:r>
          </a:p>
          <a:p>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18</a:t>
            </a:fld>
            <a:endParaRPr lang="en-US" dirty="0"/>
          </a:p>
        </p:txBody>
      </p:sp>
      <p:sp>
        <p:nvSpPr>
          <p:cNvPr id="5" name="Content Placeholder 5"/>
          <p:cNvSpPr txBox="1">
            <a:spLocks/>
          </p:cNvSpPr>
          <p:nvPr/>
        </p:nvSpPr>
        <p:spPr>
          <a:xfrm>
            <a:off x="2953142" y="3552824"/>
            <a:ext cx="5468046" cy="2488590"/>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u="sng" dirty="0" smtClean="0"/>
              <a:t>KOG Major Enhancements Timeline:</a:t>
            </a:r>
          </a:p>
          <a:p>
            <a:pPr>
              <a:buFont typeface="Wingdings" panose="05000000000000000000" pitchFamily="2" charset="2"/>
              <a:buChar char="Ø"/>
            </a:pPr>
            <a:r>
              <a:rPr lang="en-US" sz="2400" i="1" dirty="0" smtClean="0"/>
              <a:t>Go-live 2009</a:t>
            </a:r>
          </a:p>
          <a:p>
            <a:pPr>
              <a:buFont typeface="Wingdings" panose="05000000000000000000" pitchFamily="2" charset="2"/>
              <a:buChar char="Ø"/>
            </a:pPr>
            <a:r>
              <a:rPr lang="en-US" sz="2400" i="1" dirty="0" smtClean="0"/>
              <a:t>2012 – Remote identity </a:t>
            </a:r>
            <a:r>
              <a:rPr lang="en-US" sz="2400" i="1" dirty="0"/>
              <a:t>p</a:t>
            </a:r>
            <a:r>
              <a:rPr lang="en-US" sz="2400" i="1" dirty="0" smtClean="0"/>
              <a:t>roofing </a:t>
            </a:r>
            <a:r>
              <a:rPr lang="en-US" sz="2400" i="1" dirty="0"/>
              <a:t>i</a:t>
            </a:r>
            <a:r>
              <a:rPr lang="en-US" sz="2400" i="1" dirty="0" smtClean="0"/>
              <a:t>mplementation</a:t>
            </a:r>
          </a:p>
          <a:p>
            <a:pPr>
              <a:buFont typeface="Wingdings" panose="05000000000000000000" pitchFamily="2" charset="2"/>
              <a:buChar char="Ø"/>
            </a:pPr>
            <a:r>
              <a:rPr lang="en-US" sz="2400" i="1" dirty="0" smtClean="0"/>
              <a:t>Ongoing – KOG is currently undergoing major upgrades and infrastructure</a:t>
            </a:r>
          </a:p>
          <a:p>
            <a:pPr marL="0" indent="0">
              <a:buNone/>
            </a:pPr>
            <a:endParaRPr lang="en-US" sz="1600" i="1" dirty="0"/>
          </a:p>
        </p:txBody>
      </p:sp>
    </p:spTree>
    <p:extLst>
      <p:ext uri="{BB962C8B-B14F-4D97-AF65-F5344CB8AC3E}">
        <p14:creationId xmlns:p14="http://schemas.microsoft.com/office/powerpoint/2010/main" val="58770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10972800" cy="1143000"/>
          </a:xfrm>
        </p:spPr>
        <p:txBody>
          <a:bodyPr>
            <a:normAutofit/>
          </a:bodyPr>
          <a:lstStyle/>
          <a:p>
            <a:r>
              <a:rPr lang="en-US" b="1" dirty="0"/>
              <a:t>Master Client </a:t>
            </a:r>
            <a:r>
              <a:rPr lang="en-US" b="1" dirty="0" smtClean="0"/>
              <a:t>Index</a:t>
            </a:r>
            <a:endParaRPr lang="en-US" dirty="0"/>
          </a:p>
        </p:txBody>
      </p:sp>
      <p:sp>
        <p:nvSpPr>
          <p:cNvPr id="3" name="Content Placeholder 2"/>
          <p:cNvSpPr>
            <a:spLocks noGrp="1"/>
          </p:cNvSpPr>
          <p:nvPr>
            <p:ph idx="1"/>
          </p:nvPr>
        </p:nvSpPr>
        <p:spPr>
          <a:xfrm>
            <a:off x="609600" y="1069295"/>
            <a:ext cx="10972800" cy="4525963"/>
          </a:xfrm>
        </p:spPr>
        <p:txBody>
          <a:bodyPr/>
          <a:lstStyle/>
          <a:p>
            <a:pPr marL="0" indent="0">
              <a:buNone/>
            </a:pPr>
            <a:r>
              <a:rPr lang="en-US" sz="2000" dirty="0"/>
              <a:t>The Master Client Index (MCI) is a common repository for citizen demographic data to identify a unique citizen across multiple systems</a:t>
            </a:r>
            <a:r>
              <a:rPr lang="en-US" sz="2000" dirty="0" smtClean="0"/>
              <a:t>.  </a:t>
            </a:r>
            <a:r>
              <a:rPr lang="en-US" sz="2000" dirty="0"/>
              <a:t>It also provides relationships between providers/providers and providers/organizations (Medicaid managed care organizations, entity and group affiliations, organization parent and employer). MCI supports relationships for citizens/providers (patient to primary care physician, specialists and hospitals) once related data is loaded. </a:t>
            </a:r>
          </a:p>
          <a:p>
            <a:pPr marL="0" indent="0">
              <a:buNone/>
            </a:pP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19</a:t>
            </a:fld>
            <a:endParaRPr lang="en-US" dirty="0"/>
          </a:p>
        </p:txBody>
      </p:sp>
      <p:sp>
        <p:nvSpPr>
          <p:cNvPr id="5" name="Content Placeholder 5"/>
          <p:cNvSpPr txBox="1">
            <a:spLocks/>
          </p:cNvSpPr>
          <p:nvPr/>
        </p:nvSpPr>
        <p:spPr>
          <a:xfrm>
            <a:off x="2961852" y="3091543"/>
            <a:ext cx="5842514" cy="2659451"/>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u="sng" dirty="0" smtClean="0"/>
              <a:t>MCI </a:t>
            </a:r>
            <a:r>
              <a:rPr lang="en-US" sz="2400" u="sng" dirty="0"/>
              <a:t>Major Enhancements Timeline:</a:t>
            </a:r>
          </a:p>
          <a:p>
            <a:pPr>
              <a:buFont typeface="Wingdings" panose="05000000000000000000" pitchFamily="2" charset="2"/>
              <a:buChar char="Ø"/>
            </a:pPr>
            <a:r>
              <a:rPr lang="en-US" sz="2400" i="1" dirty="0" smtClean="0"/>
              <a:t>Go-live 2013</a:t>
            </a:r>
          </a:p>
          <a:p>
            <a:pPr>
              <a:buFont typeface="Wingdings" panose="05000000000000000000" pitchFamily="2" charset="2"/>
              <a:buChar char="Ø"/>
            </a:pPr>
            <a:r>
              <a:rPr lang="en-US" sz="2400" i="1" dirty="0" smtClean="0"/>
              <a:t>A number of enhancements have been made along with integration of new systems.  Most recently in 2020, the MCI has implemented real-time integrations with KHIE and CIRS.</a:t>
            </a:r>
            <a:endParaRPr lang="en-US" sz="2400" i="1" dirty="0"/>
          </a:p>
        </p:txBody>
      </p:sp>
    </p:spTree>
    <p:extLst>
      <p:ext uri="{BB962C8B-B14F-4D97-AF65-F5344CB8AC3E}">
        <p14:creationId xmlns:p14="http://schemas.microsoft.com/office/powerpoint/2010/main" val="221203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Office of Application Technology </a:t>
            </a:r>
            <a:r>
              <a:rPr lang="en-US" b="1" dirty="0" smtClean="0"/>
              <a:t>Services (OATS)</a:t>
            </a:r>
            <a:endParaRPr lang="en-US" dirty="0"/>
          </a:p>
        </p:txBody>
      </p:sp>
      <p:sp>
        <p:nvSpPr>
          <p:cNvPr id="3" name="Content Placeholder 2"/>
          <p:cNvSpPr>
            <a:spLocks noGrp="1"/>
          </p:cNvSpPr>
          <p:nvPr>
            <p:ph idx="1"/>
          </p:nvPr>
        </p:nvSpPr>
        <p:spPr/>
        <p:txBody>
          <a:bodyPr>
            <a:normAutofit/>
          </a:bodyPr>
          <a:lstStyle/>
          <a:p>
            <a:pPr marL="0" indent="0">
              <a:buNone/>
            </a:pPr>
            <a:r>
              <a:rPr lang="en-US" dirty="0"/>
              <a:t>OATS is responsible for providing CHFS agencies information technology (IT) support for </a:t>
            </a:r>
            <a:r>
              <a:rPr lang="en-US" dirty="0" smtClean="0"/>
              <a:t>cabinet </a:t>
            </a:r>
            <a:r>
              <a:rPr lang="en-US" dirty="0"/>
              <a:t>IT solutions, including but not limited to: design, development, maintenance and operations, technical support (help desk), project management, as well as oversight of all vendor developed/lead IT solutions. </a:t>
            </a:r>
            <a:endParaRPr lang="en-US" dirty="0" smtClean="0"/>
          </a:p>
          <a:p>
            <a:pPr marL="0" indent="0">
              <a:buNone/>
            </a:pPr>
            <a:endParaRPr lang="en-US" dirty="0" smtClean="0"/>
          </a:p>
          <a:p>
            <a:pPr marL="0" indent="0">
              <a:buNone/>
            </a:pPr>
            <a:endParaRPr lang="en-US" sz="4000" dirty="0"/>
          </a:p>
          <a:p>
            <a:pPr marL="0" indent="0">
              <a:buNone/>
            </a:pPr>
            <a:endParaRPr lang="en-US" sz="1000"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2</a:t>
            </a:fld>
            <a:endParaRPr lang="en-US" dirty="0"/>
          </a:p>
        </p:txBody>
      </p:sp>
    </p:spTree>
    <p:extLst>
      <p:ext uri="{BB962C8B-B14F-4D97-AF65-F5344CB8AC3E}">
        <p14:creationId xmlns:p14="http://schemas.microsoft.com/office/powerpoint/2010/main" val="105610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B8C1A-B3FA-4E19-85F6-8AA27377C971}" type="slidenum">
              <a:rPr lang="en-US" smtClean="0"/>
              <a:pPr/>
              <a:t>20</a:t>
            </a:fld>
            <a:endParaRPr lang="en-US" dirty="0"/>
          </a:p>
        </p:txBody>
      </p:sp>
      <p:sp>
        <p:nvSpPr>
          <p:cNvPr id="5" name="Title 1"/>
          <p:cNvSpPr txBox="1">
            <a:spLocks noGrp="1"/>
          </p:cNvSpPr>
          <p:nvPr>
            <p:ph type="title"/>
          </p:nvPr>
        </p:nvSpPr>
        <p:spPr>
          <a:xfrm>
            <a:off x="609600" y="274638"/>
            <a:ext cx="10972800" cy="1143000"/>
          </a:xfrm>
          <a:prstGeom prst="rect">
            <a:avLst/>
          </a:prstGeom>
        </p:spPr>
        <p:txBody>
          <a:bodyPr wrap="square" lIns="0" tIns="0" rIns="0" bIns="0">
            <a:normAutofit/>
          </a:bodyPr>
          <a:lstStyle>
            <a:lvl1pPr>
              <a:defRPr sz="2800" b="1" i="0">
                <a:solidFill>
                  <a:schemeClr val="tx1"/>
                </a:solidFill>
                <a:latin typeface="Arial"/>
                <a:ea typeface="+mj-ea"/>
                <a:cs typeface="Arial"/>
              </a:defRPr>
            </a:lvl1pPr>
          </a:lstStyle>
          <a:p>
            <a:pPr algn="ctr"/>
            <a:r>
              <a:rPr lang="en-US" sz="3000" kern="0" dirty="0">
                <a:latin typeface="+mn-lt"/>
              </a:rPr>
              <a:t>DCBS Contact Center</a:t>
            </a:r>
          </a:p>
        </p:txBody>
      </p:sp>
      <p:pic>
        <p:nvPicPr>
          <p:cNvPr id="6" name="Picture 5"/>
          <p:cNvPicPr/>
          <p:nvPr/>
        </p:nvPicPr>
        <p:blipFill>
          <a:blip r:embed="rId2"/>
          <a:stretch>
            <a:fillRect/>
          </a:stretch>
        </p:blipFill>
        <p:spPr>
          <a:xfrm>
            <a:off x="1471749" y="1417638"/>
            <a:ext cx="9083039" cy="4458788"/>
          </a:xfrm>
          <a:prstGeom prst="rect">
            <a:avLst/>
          </a:prstGeom>
        </p:spPr>
      </p:pic>
    </p:spTree>
    <p:extLst>
      <p:ext uri="{BB962C8B-B14F-4D97-AF65-F5344CB8AC3E}">
        <p14:creationId xmlns:p14="http://schemas.microsoft.com/office/powerpoint/2010/main" val="84736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B8C1A-B3FA-4E19-85F6-8AA27377C971}" type="slidenum">
              <a:rPr lang="en-US" smtClean="0"/>
              <a:pPr/>
              <a:t>21</a:t>
            </a:fld>
            <a:endParaRPr lang="en-US" dirty="0"/>
          </a:p>
        </p:txBody>
      </p:sp>
      <p:sp>
        <p:nvSpPr>
          <p:cNvPr id="5" name="Title 1"/>
          <p:cNvSpPr>
            <a:spLocks noGrp="1"/>
          </p:cNvSpPr>
          <p:nvPr>
            <p:ph type="title"/>
          </p:nvPr>
        </p:nvSpPr>
        <p:spPr>
          <a:xfrm>
            <a:off x="174172" y="1467711"/>
            <a:ext cx="11556274" cy="3487466"/>
          </a:xfrm>
        </p:spPr>
        <p:txBody>
          <a:bodyPr>
            <a:normAutofit/>
          </a:bodyPr>
          <a:lstStyle/>
          <a:p>
            <a:r>
              <a:rPr lang="en-US" sz="3200" b="1" dirty="0" smtClean="0"/>
              <a:t>For questions or information related to this presentation, please contact:</a:t>
            </a:r>
            <a:br>
              <a:rPr lang="en-US" sz="3200" b="1" dirty="0" smtClean="0"/>
            </a:br>
            <a:r>
              <a:rPr lang="en-US" sz="3200" b="1" dirty="0" smtClean="0"/>
              <a:t>Kelli Rodman (</a:t>
            </a:r>
            <a:r>
              <a:rPr lang="en-US" sz="3200" b="1" dirty="0" smtClean="0">
                <a:hlinkClick r:id="rId2"/>
              </a:rPr>
              <a:t>kelli.rodman@ky.gov</a:t>
            </a:r>
            <a:r>
              <a:rPr lang="en-US" sz="3200" b="1" dirty="0" smtClean="0"/>
              <a:t>) </a:t>
            </a:r>
            <a:br>
              <a:rPr lang="en-US" sz="3200" b="1" dirty="0" smtClean="0"/>
            </a:br>
            <a:r>
              <a:rPr lang="en-US" sz="3200" b="1" dirty="0" smtClean="0"/>
              <a:t>Office of Legislative and Regulatory Affairs </a:t>
            </a:r>
            <a:br>
              <a:rPr lang="en-US" sz="3200" b="1" dirty="0" smtClean="0"/>
            </a:br>
            <a:r>
              <a:rPr lang="en-US" sz="3200" b="1" dirty="0" smtClean="0"/>
              <a:t>Executive Director</a:t>
            </a:r>
            <a:br>
              <a:rPr lang="en-US" sz="3200" b="1" dirty="0" smtClean="0"/>
            </a:br>
            <a:r>
              <a:rPr lang="en-US" sz="3200" b="1" dirty="0" smtClean="0"/>
              <a:t>(502) 564-7042</a:t>
            </a:r>
            <a:endParaRPr lang="en-US" sz="3200" b="1" dirty="0"/>
          </a:p>
        </p:txBody>
      </p:sp>
    </p:spTree>
    <p:extLst>
      <p:ext uri="{BB962C8B-B14F-4D97-AF65-F5344CB8AC3E}">
        <p14:creationId xmlns:p14="http://schemas.microsoft.com/office/powerpoint/2010/main" val="1807473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err="1"/>
              <a:t>kynect</a:t>
            </a:r>
            <a:endParaRPr lang="en-US" sz="6000"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3</a:t>
            </a:fld>
            <a:endParaRPr lang="en-US" dirty="0"/>
          </a:p>
        </p:txBody>
      </p:sp>
      <p:sp>
        <p:nvSpPr>
          <p:cNvPr id="5" name="Content Placeholder 2"/>
          <p:cNvSpPr>
            <a:spLocks noGrp="1"/>
          </p:cNvSpPr>
          <p:nvPr>
            <p:ph idx="1"/>
          </p:nvPr>
        </p:nvSpPr>
        <p:spPr>
          <a:xfrm>
            <a:off x="838200" y="1635870"/>
            <a:ext cx="10515600" cy="4351338"/>
          </a:xfrm>
        </p:spPr>
        <p:txBody>
          <a:bodyPr>
            <a:normAutofit fontScale="85000" lnSpcReduction="20000"/>
          </a:bodyPr>
          <a:lstStyle/>
          <a:p>
            <a:r>
              <a:rPr lang="en-US" dirty="0" smtClean="0"/>
              <a:t>kynect is a brand</a:t>
            </a:r>
          </a:p>
          <a:p>
            <a:r>
              <a:rPr lang="en-US" dirty="0"/>
              <a:t>Not a re-launch of the state-based exchange (projected 2022</a:t>
            </a:r>
            <a:r>
              <a:rPr lang="en-US" dirty="0" smtClean="0"/>
              <a:t>)</a:t>
            </a:r>
          </a:p>
          <a:p>
            <a:r>
              <a:rPr lang="en-US" dirty="0" smtClean="0"/>
              <a:t>Under the kynect brand, a landing page was developed to access kynect health coverage, kynect benefits and kynect resources</a:t>
            </a:r>
          </a:p>
          <a:p>
            <a:r>
              <a:rPr lang="en-US" dirty="0" err="1" smtClean="0"/>
              <a:t>Benefind</a:t>
            </a:r>
            <a:r>
              <a:rPr lang="en-US" dirty="0" smtClean="0"/>
              <a:t> Self Service Portal (SSP) was modernized and replaced with kynect benefits and includes:</a:t>
            </a:r>
          </a:p>
          <a:p>
            <a:pPr lvl="1"/>
            <a:r>
              <a:rPr lang="en-US" dirty="0" smtClean="0"/>
              <a:t>A mobile friendly design</a:t>
            </a:r>
          </a:p>
          <a:p>
            <a:pPr lvl="1"/>
            <a:r>
              <a:rPr lang="en-US" dirty="0" smtClean="0"/>
              <a:t>Redesigned look and feel with reduced screens</a:t>
            </a:r>
          </a:p>
          <a:p>
            <a:pPr lvl="1"/>
            <a:r>
              <a:rPr lang="en-US" dirty="0" smtClean="0"/>
              <a:t>Simplified pre-screening tool for benefits</a:t>
            </a:r>
          </a:p>
          <a:p>
            <a:pPr lvl="1"/>
            <a:r>
              <a:rPr lang="en-US" dirty="0" smtClean="0"/>
              <a:t>Ability to track the progress of an application</a:t>
            </a:r>
          </a:p>
          <a:p>
            <a:pPr lvl="1"/>
            <a:r>
              <a:rPr lang="en-US" dirty="0" smtClean="0"/>
              <a:t>Document upload features </a:t>
            </a:r>
            <a:endParaRPr lang="en-US" dirty="0"/>
          </a:p>
        </p:txBody>
      </p:sp>
    </p:spTree>
    <p:extLst>
      <p:ext uri="{BB962C8B-B14F-4D97-AF65-F5344CB8AC3E}">
        <p14:creationId xmlns:p14="http://schemas.microsoft.com/office/powerpoint/2010/main" val="274848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Integrated Eligibility and Enrollment Solution</a:t>
            </a:r>
            <a:endParaRPr lang="en-US" dirty="0"/>
          </a:p>
        </p:txBody>
      </p:sp>
      <p:sp>
        <p:nvSpPr>
          <p:cNvPr id="3" name="Content Placeholder 2"/>
          <p:cNvSpPr>
            <a:spLocks noGrp="1"/>
          </p:cNvSpPr>
          <p:nvPr>
            <p:ph idx="1"/>
          </p:nvPr>
        </p:nvSpPr>
        <p:spPr/>
        <p:txBody>
          <a:bodyPr>
            <a:normAutofit/>
          </a:bodyPr>
          <a:lstStyle/>
          <a:p>
            <a:pPr marL="0" lvl="0" indent="0">
              <a:buNone/>
            </a:pPr>
            <a:r>
              <a:rPr lang="en-US" sz="2200" dirty="0"/>
              <a:t>The Integrated Eligibility and Enrollment Solution (IEES) determines eligibility and enrollment for the Supplemental Nutrition Assistance Program (SNAP), Transitional Assistance for Needy Families (TANF) </a:t>
            </a:r>
            <a:r>
              <a:rPr lang="en-US" sz="2200" dirty="0" smtClean="0"/>
              <a:t>cash </a:t>
            </a:r>
            <a:r>
              <a:rPr lang="en-US" sz="2200" dirty="0"/>
              <a:t>a</a:t>
            </a:r>
            <a:r>
              <a:rPr lang="en-US" sz="2200" dirty="0" smtClean="0"/>
              <a:t>ssistance</a:t>
            </a:r>
            <a:r>
              <a:rPr lang="en-US" sz="2200" dirty="0"/>
              <a:t>, Family Alternative Diversion (FAD), Child Care Assistance Program (CCAP), Medicaid (MAGI and non-MAGI), and State Supplementation and </a:t>
            </a:r>
            <a:r>
              <a:rPr lang="en-US" sz="2200" dirty="0" smtClean="0"/>
              <a:t>Supports </a:t>
            </a:r>
            <a:r>
              <a:rPr lang="en-US" sz="2200" dirty="0"/>
              <a:t>Account Transfers with </a:t>
            </a:r>
            <a:r>
              <a:rPr lang="en-US" sz="2200" dirty="0" smtClean="0"/>
              <a:t>the </a:t>
            </a:r>
            <a:r>
              <a:rPr lang="en-US" sz="2200" dirty="0"/>
              <a:t>Federally Facilitated Marketplace (FFM).  </a:t>
            </a:r>
          </a:p>
          <a:p>
            <a:pPr marL="0" indent="0">
              <a:buNone/>
            </a:pPr>
            <a:endParaRPr lang="en-US" sz="2200" dirty="0"/>
          </a:p>
          <a:p>
            <a:pPr marL="0" indent="0">
              <a:buNone/>
            </a:pPr>
            <a:r>
              <a:rPr lang="en-US" sz="2200" dirty="0"/>
              <a:t>The IEES includes a public facing self-service portal, </a:t>
            </a:r>
            <a:r>
              <a:rPr lang="en-US" sz="2200" dirty="0" err="1"/>
              <a:t>kynect</a:t>
            </a:r>
            <a:r>
              <a:rPr lang="en-US" sz="2200" dirty="0"/>
              <a:t> benefits (launched 10/2020) and a worker portal used by DCBS eligibility staff. </a:t>
            </a:r>
          </a:p>
          <a:p>
            <a:pPr marL="0" indent="0">
              <a:buNone/>
            </a:pPr>
            <a:endParaRPr lang="en-US" sz="2200" dirty="0"/>
          </a:p>
          <a:p>
            <a:pPr marL="0" indent="0">
              <a:buNone/>
            </a:pPr>
            <a:r>
              <a:rPr lang="en-US" sz="2200" dirty="0"/>
              <a:t>A number of COVID-19 related enhancements have been made to the IEES in rapid response to federal regulations and leadership direction</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4</a:t>
            </a:fld>
            <a:endParaRPr lang="en-US" dirty="0"/>
          </a:p>
        </p:txBody>
      </p:sp>
    </p:spTree>
    <p:extLst>
      <p:ext uri="{BB962C8B-B14F-4D97-AF65-F5344CB8AC3E}">
        <p14:creationId xmlns:p14="http://schemas.microsoft.com/office/powerpoint/2010/main" val="180089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iBar:29/445">
            <a:extLst>
              <a:ext uri="{FF2B5EF4-FFF2-40B4-BE49-F238E27FC236}">
                <a16:creationId xmlns:a16="http://schemas.microsoft.com/office/drawing/2014/main" xmlns="" id="{14D98D13-5CFA-4136-B3DD-C25CE71FE8B2}"/>
              </a:ext>
            </a:extLst>
          </p:cNvPr>
          <p:cNvSpPr/>
          <p:nvPr/>
        </p:nvSpPr>
        <p:spPr bwMode="gray">
          <a:xfrm>
            <a:off x="1158" y="0"/>
            <a:ext cx="12178473" cy="1481279"/>
          </a:xfrm>
          <a:prstGeom prst="rect">
            <a:avLst/>
          </a:prstGeom>
          <a:solidFill>
            <a:schemeClr val="bg2"/>
          </a:solidFill>
          <a:ln w="19050" algn="ctr">
            <a:noFill/>
            <a:miter lim="800000"/>
            <a:headEnd/>
            <a:tailEnd/>
          </a:ln>
        </p:spPr>
        <p:txBody>
          <a:bodyPr wrap="none" lIns="91440" tIns="0" rIns="91440" bIns="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3" name="Title 14">
            <a:extLst>
              <a:ext uri="{FF2B5EF4-FFF2-40B4-BE49-F238E27FC236}">
                <a16:creationId xmlns:a16="http://schemas.microsoft.com/office/drawing/2014/main" xmlns="" id="{1E0CD100-54D4-4A4A-A2D5-05151A09E84F}"/>
              </a:ext>
            </a:extLst>
          </p:cNvPr>
          <p:cNvSpPr txBox="1">
            <a:spLocks/>
          </p:cNvSpPr>
          <p:nvPr/>
        </p:nvSpPr>
        <p:spPr>
          <a:xfrm>
            <a:off x="-16332" y="23636"/>
            <a:ext cx="12208332" cy="648973"/>
          </a:xfrm>
          <a:prstGeom prst="rect">
            <a:avLst/>
          </a:prstGeom>
        </p:spPr>
        <p:txBody>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mn-lt"/>
                <a:ea typeface="+mj-ea"/>
                <a:cs typeface="+mj-cs"/>
              </a:rPr>
              <a:t>Kentucky IEES History and Timeline – 2013 - 2020</a:t>
            </a:r>
            <a:endParaRPr kumimoji="0" lang="en-US" sz="2400" b="0" i="0" u="none" strike="noStrike" kern="1200" cap="none" spc="0" normalizeH="0" baseline="0" noProof="0" dirty="0">
              <a:ln>
                <a:noFill/>
              </a:ln>
              <a:solidFill>
                <a:schemeClr val="accent1"/>
              </a:solidFill>
              <a:effectLst/>
              <a:uLnTx/>
              <a:uFillTx/>
              <a:latin typeface="+mn-lt"/>
              <a:ea typeface="+mj-ea"/>
              <a:cs typeface="+mj-cs"/>
            </a:endParaRPr>
          </a:p>
        </p:txBody>
      </p:sp>
      <p:sp>
        <p:nvSpPr>
          <p:cNvPr id="98" name="AutoShape 28">
            <a:extLst>
              <a:ext uri="{FF2B5EF4-FFF2-40B4-BE49-F238E27FC236}">
                <a16:creationId xmlns:a16="http://schemas.microsoft.com/office/drawing/2014/main" xmlns="" id="{98C309A9-E4B9-4B65-936A-0878FF843F29}"/>
              </a:ext>
            </a:extLst>
          </p:cNvPr>
          <p:cNvSpPr>
            <a:spLocks noChangeArrowheads="1"/>
          </p:cNvSpPr>
          <p:nvPr/>
        </p:nvSpPr>
        <p:spPr bwMode="auto">
          <a:xfrm>
            <a:off x="1712001" y="1026892"/>
            <a:ext cx="1003491" cy="491211"/>
          </a:xfrm>
          <a:prstGeom prst="chevron">
            <a:avLst>
              <a:gd name="adj" fmla="val 32358"/>
            </a:avLst>
          </a:prstGeom>
          <a:solidFill>
            <a:srgbClr val="0097A9"/>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US" altLang="ja-JP" sz="700" b="1" kern="0" dirty="0">
                <a:solidFill>
                  <a:prstClr val="white"/>
                </a:solidFill>
                <a:cs typeface="Arial" pitchFamily="34" charset="0"/>
              </a:rPr>
              <a:t>SBE Shopping 2.0 and Plan Management </a:t>
            </a:r>
            <a:endParaRPr lang="en-GB" altLang="ja-JP" sz="700" b="1" kern="0" dirty="0">
              <a:solidFill>
                <a:prstClr val="white"/>
              </a:solidFill>
              <a:ea typeface="ＭＳ Ｐゴシック" pitchFamily="50" charset="-128"/>
              <a:cs typeface="Arial" pitchFamily="34" charset="0"/>
            </a:endParaRPr>
          </a:p>
        </p:txBody>
      </p:sp>
      <p:sp>
        <p:nvSpPr>
          <p:cNvPr id="101" name="AutoShape 29">
            <a:extLst>
              <a:ext uri="{FF2B5EF4-FFF2-40B4-BE49-F238E27FC236}">
                <a16:creationId xmlns:a16="http://schemas.microsoft.com/office/drawing/2014/main" xmlns="" id="{DFCEA6CD-BCE5-4608-822D-0239564B86A3}"/>
              </a:ext>
            </a:extLst>
          </p:cNvPr>
          <p:cNvSpPr>
            <a:spLocks noChangeArrowheads="1"/>
          </p:cNvSpPr>
          <p:nvPr/>
        </p:nvSpPr>
        <p:spPr bwMode="auto">
          <a:xfrm>
            <a:off x="3466376" y="1025500"/>
            <a:ext cx="963779" cy="491211"/>
          </a:xfrm>
          <a:prstGeom prst="chevron">
            <a:avLst>
              <a:gd name="adj" fmla="val 30967"/>
            </a:avLst>
          </a:prstGeom>
          <a:solidFill>
            <a:srgbClr val="62B5E5"/>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a:solidFill>
                  <a:prstClr val="white"/>
                </a:solidFill>
                <a:ea typeface="ＭＳ Ｐゴシック" pitchFamily="50" charset="-128"/>
                <a:cs typeface="Arial" pitchFamily="34" charset="0"/>
              </a:rPr>
              <a:t>Federal Marketplace</a:t>
            </a:r>
          </a:p>
        </p:txBody>
      </p:sp>
      <p:sp>
        <p:nvSpPr>
          <p:cNvPr id="105" name="AutoShape 28">
            <a:extLst>
              <a:ext uri="{FF2B5EF4-FFF2-40B4-BE49-F238E27FC236}">
                <a16:creationId xmlns:a16="http://schemas.microsoft.com/office/drawing/2014/main" xmlns="" id="{33395DB0-669C-473F-827D-0BEEC4FC4E9D}"/>
              </a:ext>
            </a:extLst>
          </p:cNvPr>
          <p:cNvSpPr>
            <a:spLocks noChangeArrowheads="1"/>
          </p:cNvSpPr>
          <p:nvPr/>
        </p:nvSpPr>
        <p:spPr bwMode="auto">
          <a:xfrm>
            <a:off x="4345924" y="1035909"/>
            <a:ext cx="972261" cy="480372"/>
          </a:xfrm>
          <a:prstGeom prst="chevron">
            <a:avLst>
              <a:gd name="adj" fmla="val 32358"/>
            </a:avLst>
          </a:prstGeom>
          <a:solidFill>
            <a:srgbClr val="2E75B6"/>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endParaRPr kumimoji="0" lang="en-GB" altLang="ja-JP" sz="9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113" name="AutoShape 29">
            <a:extLst>
              <a:ext uri="{FF2B5EF4-FFF2-40B4-BE49-F238E27FC236}">
                <a16:creationId xmlns:a16="http://schemas.microsoft.com/office/drawing/2014/main" xmlns="" id="{CE7CE7C7-378B-4409-8DED-EC73E9FEC145}"/>
              </a:ext>
            </a:extLst>
          </p:cNvPr>
          <p:cNvSpPr>
            <a:spLocks noChangeArrowheads="1"/>
          </p:cNvSpPr>
          <p:nvPr/>
        </p:nvSpPr>
        <p:spPr bwMode="auto">
          <a:xfrm>
            <a:off x="5232692" y="1024669"/>
            <a:ext cx="965979" cy="491211"/>
          </a:xfrm>
          <a:prstGeom prst="chevron">
            <a:avLst>
              <a:gd name="adj" fmla="val 30967"/>
            </a:avLst>
          </a:prstGeom>
          <a:solidFill>
            <a:srgbClr val="002060"/>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r>
              <a:rPr lang="en-GB" altLang="ja-JP" sz="700" b="1" kern="0" dirty="0">
                <a:solidFill>
                  <a:prstClr val="white"/>
                </a:solidFill>
                <a:latin typeface="Calibri" panose="020F0502020204030204"/>
                <a:ea typeface="ＭＳ Ｐゴシック" pitchFamily="50" charset="-128"/>
                <a:cs typeface="Arial" pitchFamily="34" charset="0"/>
              </a:rPr>
              <a:t>KY Enterprise Employment</a:t>
            </a: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 Suite (KEES)</a:t>
            </a:r>
          </a:p>
        </p:txBody>
      </p:sp>
      <p:sp>
        <p:nvSpPr>
          <p:cNvPr id="114" name="AutoShape 29">
            <a:extLst>
              <a:ext uri="{FF2B5EF4-FFF2-40B4-BE49-F238E27FC236}">
                <a16:creationId xmlns:a16="http://schemas.microsoft.com/office/drawing/2014/main" xmlns="" id="{8BEAEE46-2394-4031-A15E-62DC24495D35}"/>
              </a:ext>
            </a:extLst>
          </p:cNvPr>
          <p:cNvSpPr>
            <a:spLocks noChangeArrowheads="1"/>
          </p:cNvSpPr>
          <p:nvPr/>
        </p:nvSpPr>
        <p:spPr bwMode="auto">
          <a:xfrm>
            <a:off x="7733047" y="1025331"/>
            <a:ext cx="928443" cy="491211"/>
          </a:xfrm>
          <a:prstGeom prst="chevron">
            <a:avLst>
              <a:gd name="adj" fmla="val 30967"/>
            </a:avLst>
          </a:prstGeom>
          <a:solidFill>
            <a:srgbClr val="62B5E5"/>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a:solidFill>
                  <a:prstClr val="white"/>
                </a:solidFill>
                <a:ea typeface="ＭＳ Ｐゴシック" pitchFamily="50" charset="-128"/>
                <a:cs typeface="Arial" pitchFamily="34" charset="0"/>
              </a:rPr>
              <a:t>MWMA Redesign</a:t>
            </a:r>
          </a:p>
        </p:txBody>
      </p:sp>
      <p:grpSp>
        <p:nvGrpSpPr>
          <p:cNvPr id="2" name="Group 1">
            <a:extLst>
              <a:ext uri="{FF2B5EF4-FFF2-40B4-BE49-F238E27FC236}">
                <a16:creationId xmlns:a16="http://schemas.microsoft.com/office/drawing/2014/main" xmlns="" id="{81614272-FD59-44EE-B071-85B1AECDF0ED}"/>
              </a:ext>
            </a:extLst>
          </p:cNvPr>
          <p:cNvGrpSpPr/>
          <p:nvPr/>
        </p:nvGrpSpPr>
        <p:grpSpPr>
          <a:xfrm>
            <a:off x="2611478" y="1025931"/>
            <a:ext cx="1036017" cy="491211"/>
            <a:chOff x="2398228" y="789969"/>
            <a:chExt cx="1586700" cy="626295"/>
          </a:xfrm>
        </p:grpSpPr>
        <p:sp>
          <p:nvSpPr>
            <p:cNvPr id="99" name="AutoShape 29">
              <a:extLst>
                <a:ext uri="{FF2B5EF4-FFF2-40B4-BE49-F238E27FC236}">
                  <a16:creationId xmlns:a16="http://schemas.microsoft.com/office/drawing/2014/main" xmlns="" id="{EE54D448-991D-483F-BB8A-F1793427DFA3}"/>
                </a:ext>
              </a:extLst>
            </p:cNvPr>
            <p:cNvSpPr>
              <a:spLocks noChangeArrowheads="1"/>
            </p:cNvSpPr>
            <p:nvPr/>
          </p:nvSpPr>
          <p:spPr bwMode="auto">
            <a:xfrm>
              <a:off x="2398228" y="789969"/>
              <a:ext cx="1424303" cy="626295"/>
            </a:xfrm>
            <a:prstGeom prst="chevron">
              <a:avLst>
                <a:gd name="adj" fmla="val 30967"/>
              </a:avLst>
            </a:prstGeom>
            <a:solidFill>
              <a:srgbClr val="5B9BD5"/>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endParaRPr kumimoji="0" lang="en-GB" altLang="ja-JP" sz="9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129" name="Rectangle 128">
              <a:extLst>
                <a:ext uri="{FF2B5EF4-FFF2-40B4-BE49-F238E27FC236}">
                  <a16:creationId xmlns:a16="http://schemas.microsoft.com/office/drawing/2014/main" xmlns="" id="{C3D04EEA-DF2B-4A4F-B616-F105414AD442}"/>
                </a:ext>
              </a:extLst>
            </p:cNvPr>
            <p:cNvSpPr/>
            <p:nvPr/>
          </p:nvSpPr>
          <p:spPr>
            <a:xfrm>
              <a:off x="2407293" y="831511"/>
              <a:ext cx="1577635" cy="529761"/>
            </a:xfrm>
            <a:prstGeom prst="rect">
              <a:avLst/>
            </a:prstGeom>
          </p:spPr>
          <p:txBody>
            <a:bodyPr wrap="square">
              <a:spAutoFit/>
            </a:bodyPr>
            <a:lstStyle/>
            <a:p>
              <a:pPr lvl="0" fontAlgn="base">
                <a:spcAft>
                  <a:spcPct val="0"/>
                </a:spcAft>
                <a:buClr>
                  <a:prstClr val="white"/>
                </a:buClr>
                <a:defRPr/>
              </a:pP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Integrated Eligibility</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    </a:t>
              </a:r>
              <a:b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b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    &amp; Enrolment       </a:t>
              </a:r>
            </a:p>
            <a:p>
              <a:pPr lvl="0" fontAlgn="base">
                <a:spcAft>
                  <a:spcPct val="0"/>
                </a:spcAft>
                <a:buClr>
                  <a:prstClr val="white"/>
                </a:buClr>
                <a:defRPr/>
              </a:pPr>
              <a:r>
                <a:rPr lang="en-GB" altLang="ja-JP" sz="700" b="1" kern="0" dirty="0">
                  <a:solidFill>
                    <a:prstClr val="white"/>
                  </a:solidFill>
                  <a:latin typeface="Calibri" panose="020F0502020204030204"/>
                  <a:ea typeface="ＭＳ Ｐゴシック" pitchFamily="50" charset="-128"/>
                  <a:cs typeface="Arial" pitchFamily="34" charset="0"/>
                </a:rPr>
                <a:t>   </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Solution (IEES)</a:t>
              </a:r>
              <a:endPar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grpSp>
      <p:sp>
        <p:nvSpPr>
          <p:cNvPr id="130" name="Rectangle 129">
            <a:extLst>
              <a:ext uri="{FF2B5EF4-FFF2-40B4-BE49-F238E27FC236}">
                <a16:creationId xmlns:a16="http://schemas.microsoft.com/office/drawing/2014/main" xmlns="" id="{C4121D36-3DBF-49A4-A7BA-95592EF77EFA}"/>
              </a:ext>
            </a:extLst>
          </p:cNvPr>
          <p:cNvSpPr/>
          <p:nvPr/>
        </p:nvSpPr>
        <p:spPr>
          <a:xfrm>
            <a:off x="4430153" y="1119375"/>
            <a:ext cx="678243" cy="338554"/>
          </a:xfrm>
          <a:prstGeom prst="rect">
            <a:avLst/>
          </a:prstGeom>
        </p:spPr>
        <p:txBody>
          <a:bodyPr wrap="square">
            <a:spAutoFit/>
          </a:bodyPr>
          <a:lstStyle/>
          <a:p>
            <a:pPr lvl="0" fontAlgn="base">
              <a:spcAft>
                <a:spcPct val="0"/>
              </a:spcAft>
              <a:buClr>
                <a:prstClr val="white"/>
              </a:buClr>
              <a:defRPr/>
            </a:pPr>
            <a:r>
              <a:rPr lang="en-GB" altLang="ja-JP" sz="800" b="1" kern="0" dirty="0">
                <a:solidFill>
                  <a:prstClr val="white"/>
                </a:solidFill>
                <a:ea typeface="ＭＳ Ｐゴシック" pitchFamily="50" charset="-128"/>
                <a:cs typeface="Arial" pitchFamily="34" charset="0"/>
              </a:rPr>
              <a:t>Child Care Integration </a:t>
            </a:r>
          </a:p>
        </p:txBody>
      </p:sp>
      <p:sp>
        <p:nvSpPr>
          <p:cNvPr id="132" name="Rectangle 131">
            <a:extLst>
              <a:ext uri="{FF2B5EF4-FFF2-40B4-BE49-F238E27FC236}">
                <a16:creationId xmlns:a16="http://schemas.microsoft.com/office/drawing/2014/main" xmlns="" id="{D3E4C95C-9C5B-4B20-9DD4-A4F7AA246020}"/>
              </a:ext>
            </a:extLst>
          </p:cNvPr>
          <p:cNvSpPr/>
          <p:nvPr/>
        </p:nvSpPr>
        <p:spPr>
          <a:xfrm>
            <a:off x="925592" y="2125595"/>
            <a:ext cx="799430" cy="28815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xmlns="" id="{A43B73F4-EA18-4DD0-9EBD-7C973D4FE628}"/>
              </a:ext>
            </a:extLst>
          </p:cNvPr>
          <p:cNvSpPr/>
          <p:nvPr/>
        </p:nvSpPr>
        <p:spPr>
          <a:xfrm>
            <a:off x="1756181" y="2133190"/>
            <a:ext cx="838714" cy="2888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xmlns="" id="{983AEA06-9689-4A23-BA75-64BE0EE2D908}"/>
              </a:ext>
            </a:extLst>
          </p:cNvPr>
          <p:cNvSpPr txBox="1"/>
          <p:nvPr/>
        </p:nvSpPr>
        <p:spPr>
          <a:xfrm>
            <a:off x="1755746" y="2114680"/>
            <a:ext cx="816591" cy="19928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SBE – replacement of the COTS product that was originally deployed for kynect with a .NET solution to provide more of a seamless user experience and to allow for additional flexibility with customizing the functionality of Shopping and Plan Management applications.</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136" name="Rectangle 135">
            <a:extLst>
              <a:ext uri="{FF2B5EF4-FFF2-40B4-BE49-F238E27FC236}">
                <a16:creationId xmlns:a16="http://schemas.microsoft.com/office/drawing/2014/main" xmlns="" id="{CB137954-9190-4F73-8BD9-F80CC99E1324}"/>
              </a:ext>
            </a:extLst>
          </p:cNvPr>
          <p:cNvSpPr/>
          <p:nvPr/>
        </p:nvSpPr>
        <p:spPr>
          <a:xfrm>
            <a:off x="2619646" y="2133190"/>
            <a:ext cx="842874" cy="2888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xmlns="" id="{0E1247B0-0F49-4913-857C-C4682D6DC16D}"/>
              </a:ext>
            </a:extLst>
          </p:cNvPr>
          <p:cNvSpPr txBox="1"/>
          <p:nvPr/>
        </p:nvSpPr>
        <p:spPr>
          <a:xfrm>
            <a:off x="2585093" y="2114680"/>
            <a:ext cx="877428" cy="2392963"/>
          </a:xfrm>
          <a:prstGeom prst="rect">
            <a:avLst/>
          </a:prstGeom>
          <a:noFill/>
          <a:ln>
            <a:noFill/>
          </a:ln>
        </p:spPr>
        <p:txBody>
          <a:bodyPr wrap="square" rtlCol="0">
            <a:spAutoFit/>
          </a:bodyPr>
          <a:lstStyle/>
          <a:p>
            <a:pPr lvl="0">
              <a:defRPr/>
            </a:pPr>
            <a:r>
              <a:rPr lang="en-US" sz="650" b="1" dirty="0">
                <a:solidFill>
                  <a:prstClr val="black"/>
                </a:solidFill>
              </a:rPr>
              <a:t>Programs Served:</a:t>
            </a:r>
          </a:p>
          <a:p>
            <a:pPr lvl="0">
              <a:defRPr/>
            </a:pPr>
            <a:r>
              <a:rPr lang="en-US" sz="650" dirty="0">
                <a:solidFill>
                  <a:prstClr val="black"/>
                </a:solidFill>
              </a:rPr>
              <a:t>SNAP, KTAP, Medicaid. </a:t>
            </a:r>
          </a:p>
          <a:p>
            <a:pPr lvl="0">
              <a:defRPr/>
            </a:pPr>
            <a:endParaRPr lang="en-US" sz="650" dirty="0">
              <a:solidFill>
                <a:prstClr val="black"/>
              </a:solidFill>
            </a:endParaRPr>
          </a:p>
          <a:p>
            <a:pPr lvl="0">
              <a:defRPr/>
            </a:pPr>
            <a:r>
              <a:rPr lang="en-US" sz="650" dirty="0">
                <a:solidFill>
                  <a:srgbClr val="000000"/>
                </a:solidFill>
                <a:cs typeface="Arial" charset="0"/>
              </a:rPr>
              <a:t>Saves Commonwealth in excess of $12M/year on administrations costs thru significant improvements in worker productivity - Enabling timely processing of critical benefits; Reducing redundant applications and data entry; Improving business efficiencies Improving data integrity and consistency.</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138" name="Rectangle 137">
            <a:extLst>
              <a:ext uri="{FF2B5EF4-FFF2-40B4-BE49-F238E27FC236}">
                <a16:creationId xmlns:a16="http://schemas.microsoft.com/office/drawing/2014/main" xmlns="" id="{DF66F6C6-A5F5-401C-AAC8-DBB3F76C6A0A}"/>
              </a:ext>
            </a:extLst>
          </p:cNvPr>
          <p:cNvSpPr/>
          <p:nvPr/>
        </p:nvSpPr>
        <p:spPr>
          <a:xfrm>
            <a:off x="3486124" y="2139403"/>
            <a:ext cx="831896" cy="28840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xmlns="" id="{54ADEEE1-EA62-4E2A-8DB3-A32A5B3EDFAD}"/>
              </a:ext>
            </a:extLst>
          </p:cNvPr>
          <p:cNvSpPr/>
          <p:nvPr/>
        </p:nvSpPr>
        <p:spPr>
          <a:xfrm>
            <a:off x="4346322" y="2139403"/>
            <a:ext cx="839245" cy="2884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xmlns="" id="{3DD682FD-907D-45AA-BD3C-D5B2C49D0B85}"/>
              </a:ext>
            </a:extLst>
          </p:cNvPr>
          <p:cNvSpPr/>
          <p:nvPr/>
        </p:nvSpPr>
        <p:spPr>
          <a:xfrm>
            <a:off x="5251942" y="2156289"/>
            <a:ext cx="824922" cy="2861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xmlns="" id="{6C853556-F1DA-4F66-8AB4-F22B5DDF631B}"/>
              </a:ext>
            </a:extLst>
          </p:cNvPr>
          <p:cNvSpPr/>
          <p:nvPr/>
        </p:nvSpPr>
        <p:spPr>
          <a:xfrm>
            <a:off x="6108080" y="2162535"/>
            <a:ext cx="784136" cy="2855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TextBox 146">
            <a:extLst>
              <a:ext uri="{FF2B5EF4-FFF2-40B4-BE49-F238E27FC236}">
                <a16:creationId xmlns:a16="http://schemas.microsoft.com/office/drawing/2014/main" xmlns="" id="{B1C2E729-04A4-4EC6-901E-94FBAFDC5DA5}"/>
              </a:ext>
            </a:extLst>
          </p:cNvPr>
          <p:cNvSpPr txBox="1"/>
          <p:nvPr/>
        </p:nvSpPr>
        <p:spPr>
          <a:xfrm>
            <a:off x="6076864" y="2114680"/>
            <a:ext cx="831896" cy="25930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SNAP Employment and Training, Medicaid Community Engagement, Medicaid MyRewards</a:t>
            </a:r>
          </a:p>
          <a:p>
            <a:pPr lvl="0">
              <a:defRPr/>
            </a:pPr>
            <a:endParaRPr lang="en-US" sz="650" dirty="0">
              <a:solidFill>
                <a:prstClr val="black"/>
              </a:solidFill>
            </a:endParaRPr>
          </a:p>
          <a:p>
            <a:pPr lvl="0">
              <a:defRPr/>
            </a:pPr>
            <a:r>
              <a:rPr lang="en-US" sz="650" dirty="0">
                <a:solidFill>
                  <a:prstClr val="black"/>
                </a:solidFill>
              </a:rPr>
              <a:t>Rollback of IEES and KEE Suite system changes that were implemented as part of the 1115c Waiver (known as Kentucky HEALTH). </a:t>
            </a:r>
          </a:p>
          <a:p>
            <a:pPr lvl="0">
              <a:defRPr/>
            </a:pPr>
            <a:endParaRPr lang="en-US" sz="650" dirty="0">
              <a:solidFill>
                <a:prstClr val="black"/>
              </a:solidFill>
            </a:endParaRPr>
          </a:p>
          <a:p>
            <a:pPr lvl="0">
              <a:defRPr/>
            </a:pPr>
            <a:r>
              <a:rPr lang="en-US" sz="650" dirty="0">
                <a:solidFill>
                  <a:prstClr val="black"/>
                </a:solidFill>
              </a:rPr>
              <a:t>*CE Rollback #2 occurred in March 2019. Final decommission activities completed in summer 2020.</a:t>
            </a:r>
          </a:p>
        </p:txBody>
      </p:sp>
      <p:sp>
        <p:nvSpPr>
          <p:cNvPr id="148" name="iBar:29/445">
            <a:extLst>
              <a:ext uri="{FF2B5EF4-FFF2-40B4-BE49-F238E27FC236}">
                <a16:creationId xmlns:a16="http://schemas.microsoft.com/office/drawing/2014/main" xmlns="" id="{0FE31AF6-B7A1-4673-A05D-8D624AA420BD}"/>
              </a:ext>
            </a:extLst>
          </p:cNvPr>
          <p:cNvSpPr/>
          <p:nvPr/>
        </p:nvSpPr>
        <p:spPr bwMode="gray">
          <a:xfrm>
            <a:off x="12368" y="5144227"/>
            <a:ext cx="12167263" cy="1698804"/>
          </a:xfrm>
          <a:prstGeom prst="rect">
            <a:avLst/>
          </a:prstGeom>
          <a:solidFill>
            <a:schemeClr val="bg2"/>
          </a:solidFill>
          <a:ln w="19050" algn="ctr">
            <a:noFill/>
            <a:miter lim="800000"/>
            <a:headEnd/>
            <a:tailEnd/>
          </a:ln>
        </p:spPr>
        <p:txBody>
          <a:bodyPr wrap="none" lIns="91440" tIns="0" rIns="91440" bIns="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9" name="iBar:29/445">
            <a:extLst>
              <a:ext uri="{FF2B5EF4-FFF2-40B4-BE49-F238E27FC236}">
                <a16:creationId xmlns:a16="http://schemas.microsoft.com/office/drawing/2014/main" xmlns="" id="{292784DE-5F99-4031-939F-50A1A5100309}"/>
              </a:ext>
            </a:extLst>
          </p:cNvPr>
          <p:cNvSpPr/>
          <p:nvPr/>
        </p:nvSpPr>
        <p:spPr bwMode="gray">
          <a:xfrm>
            <a:off x="12367" y="5042648"/>
            <a:ext cx="12179633" cy="210102"/>
          </a:xfrm>
          <a:prstGeom prst="rect">
            <a:avLst/>
          </a:prstGeom>
          <a:solidFill>
            <a:srgbClr val="92D050"/>
          </a:solidFill>
          <a:ln w="19050" algn="ctr">
            <a:noFill/>
            <a:miter lim="800000"/>
            <a:headEnd/>
            <a:tailEnd/>
          </a:ln>
        </p:spPr>
        <p:txBody>
          <a:bodyPr wrap="none" lIns="91440" tIns="0" rIns="91440" bIns="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rPr>
              <a:t>Kentucky Impact by the Numbers</a:t>
            </a:r>
          </a:p>
        </p:txBody>
      </p:sp>
      <p:grpSp>
        <p:nvGrpSpPr>
          <p:cNvPr id="4" name="Group 3">
            <a:extLst>
              <a:ext uri="{FF2B5EF4-FFF2-40B4-BE49-F238E27FC236}">
                <a16:creationId xmlns:a16="http://schemas.microsoft.com/office/drawing/2014/main" xmlns="" id="{38791679-8973-4006-A0CC-7D1DFB9D2583}"/>
              </a:ext>
            </a:extLst>
          </p:cNvPr>
          <p:cNvGrpSpPr/>
          <p:nvPr/>
        </p:nvGrpSpPr>
        <p:grpSpPr>
          <a:xfrm>
            <a:off x="1530165" y="5458071"/>
            <a:ext cx="967039" cy="878264"/>
            <a:chOff x="2425713" y="5576596"/>
            <a:chExt cx="1481057" cy="1119788"/>
          </a:xfrm>
        </p:grpSpPr>
        <p:sp>
          <p:nvSpPr>
            <p:cNvPr id="152" name="Textfeld 250">
              <a:extLst>
                <a:ext uri="{FF2B5EF4-FFF2-40B4-BE49-F238E27FC236}">
                  <a16:creationId xmlns:a16="http://schemas.microsoft.com/office/drawing/2014/main" xmlns="" id="{4D47E3A2-F46A-42E8-80B3-EBFEED6D9D25}"/>
                </a:ext>
              </a:extLst>
            </p:cNvPr>
            <p:cNvSpPr txBox="1"/>
            <p:nvPr/>
          </p:nvSpPr>
          <p:spPr bwMode="gray">
            <a:xfrm>
              <a:off x="2425713" y="6057824"/>
              <a:ext cx="1481057" cy="638560"/>
            </a:xfrm>
            <a:prstGeom prst="rect">
              <a:avLst/>
            </a:prstGeom>
            <a:noFill/>
          </p:spPr>
          <p:txBody>
            <a:bodyPr wrap="square" lIns="72000" tIns="72000" rIns="108000" bIns="7200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Benefits now processed in IEES every month.*</a:t>
              </a:r>
            </a:p>
          </p:txBody>
        </p:sp>
        <p:sp>
          <p:nvSpPr>
            <p:cNvPr id="153" name="Textfeld 251">
              <a:extLst>
                <a:ext uri="{FF2B5EF4-FFF2-40B4-BE49-F238E27FC236}">
                  <a16:creationId xmlns:a16="http://schemas.microsoft.com/office/drawing/2014/main" xmlns="" id="{C95BD759-B5D4-4F70-8AEC-A423756B5D7B}"/>
                </a:ext>
              </a:extLst>
            </p:cNvPr>
            <p:cNvSpPr txBox="1"/>
            <p:nvPr/>
          </p:nvSpPr>
          <p:spPr bwMode="gray">
            <a:xfrm>
              <a:off x="2538777" y="5576596"/>
              <a:ext cx="1106227" cy="48114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$120+ Million</a:t>
              </a:r>
            </a:p>
          </p:txBody>
        </p:sp>
      </p:grpSp>
      <p:grpSp>
        <p:nvGrpSpPr>
          <p:cNvPr id="13" name="Group 12">
            <a:extLst>
              <a:ext uri="{FF2B5EF4-FFF2-40B4-BE49-F238E27FC236}">
                <a16:creationId xmlns:a16="http://schemas.microsoft.com/office/drawing/2014/main" xmlns="" id="{6FD2D60F-04B6-4BCD-99C2-6D2FA57E806E}"/>
              </a:ext>
            </a:extLst>
          </p:cNvPr>
          <p:cNvGrpSpPr/>
          <p:nvPr/>
        </p:nvGrpSpPr>
        <p:grpSpPr>
          <a:xfrm>
            <a:off x="2505730" y="5497828"/>
            <a:ext cx="977803" cy="1102046"/>
            <a:chOff x="4086626" y="5578691"/>
            <a:chExt cx="1497542" cy="1552178"/>
          </a:xfrm>
        </p:grpSpPr>
        <p:sp>
          <p:nvSpPr>
            <p:cNvPr id="154" name="Ellipse 38">
              <a:extLst>
                <a:ext uri="{FF2B5EF4-FFF2-40B4-BE49-F238E27FC236}">
                  <a16:creationId xmlns:a16="http://schemas.microsoft.com/office/drawing/2014/main" xmlns="" id="{D8083250-378E-4774-B2E9-5E5C8F898191}"/>
                </a:ext>
              </a:extLst>
            </p:cNvPr>
            <p:cNvSpPr/>
            <p:nvPr/>
          </p:nvSpPr>
          <p:spPr bwMode="gray">
            <a:xfrm>
              <a:off x="4555738" y="5910669"/>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xmlns="" id="{5E66DEE4-9315-43A4-9D13-C18EF55D6CD7}"/>
                </a:ext>
              </a:extLst>
            </p:cNvPr>
            <p:cNvGrpSpPr/>
            <p:nvPr/>
          </p:nvGrpSpPr>
          <p:grpSpPr>
            <a:xfrm>
              <a:off x="4086626" y="5578691"/>
              <a:ext cx="1497542" cy="1552178"/>
              <a:chOff x="4086626" y="5578691"/>
              <a:chExt cx="1497542" cy="1552178"/>
            </a:xfrm>
          </p:grpSpPr>
          <p:sp>
            <p:nvSpPr>
              <p:cNvPr id="155" name="Textfeld 129">
                <a:extLst>
                  <a:ext uri="{FF2B5EF4-FFF2-40B4-BE49-F238E27FC236}">
                    <a16:creationId xmlns:a16="http://schemas.microsoft.com/office/drawing/2014/main" xmlns="" id="{C5B2C62A-51FA-403B-9F82-E04062C246AA}"/>
                  </a:ext>
                </a:extLst>
              </p:cNvPr>
              <p:cNvSpPr txBox="1"/>
              <p:nvPr/>
            </p:nvSpPr>
            <p:spPr bwMode="gray">
              <a:xfrm>
                <a:off x="4086626" y="6527296"/>
                <a:ext cx="1497542" cy="603573"/>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638,482 </a:t>
                </a:r>
                <a:r>
                  <a:rPr kumimoji="0" lang="en-US" sz="1000" b="1" i="0" u="none" strike="noStrike" kern="1200" cap="none" spc="0" normalizeH="0" baseline="0" noProof="0" dirty="0">
                    <a:ln>
                      <a:noFill/>
                    </a:ln>
                    <a:solidFill>
                      <a:srgbClr val="000000"/>
                    </a:solidFill>
                    <a:effectLst/>
                    <a:uLnTx/>
                    <a:uFillTx/>
                    <a:latin typeface="Calibri" panose="020F0502020204030204"/>
                  </a:rPr>
                  <a:t>citizens*</a:t>
                </a:r>
              </a:p>
            </p:txBody>
          </p:sp>
          <p:sp>
            <p:nvSpPr>
              <p:cNvPr id="156" name="Textfeld 130">
                <a:extLst>
                  <a:ext uri="{FF2B5EF4-FFF2-40B4-BE49-F238E27FC236}">
                    <a16:creationId xmlns:a16="http://schemas.microsoft.com/office/drawing/2014/main" xmlns="" id="{4EC9B70D-8D26-4F5F-90F9-85E4966EE3F6}"/>
                  </a:ext>
                </a:extLst>
              </p:cNvPr>
              <p:cNvSpPr txBox="1"/>
              <p:nvPr/>
            </p:nvSpPr>
            <p:spPr bwMode="gray">
              <a:xfrm>
                <a:off x="4128093" y="5578691"/>
                <a:ext cx="1309271"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SNAP</a:t>
                </a:r>
              </a:p>
            </p:txBody>
          </p:sp>
          <p:grpSp>
            <p:nvGrpSpPr>
              <p:cNvPr id="157" name="Group 156">
                <a:extLst>
                  <a:ext uri="{FF2B5EF4-FFF2-40B4-BE49-F238E27FC236}">
                    <a16:creationId xmlns:a16="http://schemas.microsoft.com/office/drawing/2014/main" xmlns="" id="{2CBFA448-8322-4383-BB11-DA095D13DD68}"/>
                  </a:ext>
                </a:extLst>
              </p:cNvPr>
              <p:cNvGrpSpPr/>
              <p:nvPr/>
            </p:nvGrpSpPr>
            <p:grpSpPr>
              <a:xfrm>
                <a:off x="4685857" y="5939123"/>
                <a:ext cx="328791" cy="432453"/>
                <a:chOff x="687388" y="3617913"/>
                <a:chExt cx="679450" cy="1031875"/>
              </a:xfrm>
              <a:solidFill>
                <a:srgbClr val="F8F8F0"/>
              </a:solidFill>
            </p:grpSpPr>
            <p:sp>
              <p:nvSpPr>
                <p:cNvPr id="158" name="Freeform 233">
                  <a:extLst>
                    <a:ext uri="{FF2B5EF4-FFF2-40B4-BE49-F238E27FC236}">
                      <a16:creationId xmlns:a16="http://schemas.microsoft.com/office/drawing/2014/main" xmlns="" id="{308623C6-5866-40A0-8AB5-10C3B3CB8B04}"/>
                    </a:ext>
                  </a:extLst>
                </p:cNvPr>
                <p:cNvSpPr>
                  <a:spLocks/>
                </p:cNvSpPr>
                <p:nvPr/>
              </p:nvSpPr>
              <p:spPr bwMode="auto">
                <a:xfrm>
                  <a:off x="692151" y="3617913"/>
                  <a:ext cx="498475" cy="417513"/>
                </a:xfrm>
                <a:custGeom>
                  <a:avLst/>
                  <a:gdLst>
                    <a:gd name="T0" fmla="*/ 91 w 199"/>
                    <a:gd name="T1" fmla="*/ 124 h 167"/>
                    <a:gd name="T2" fmla="*/ 80 w 199"/>
                    <a:gd name="T3" fmla="*/ 132 h 167"/>
                    <a:gd name="T4" fmla="*/ 77 w 199"/>
                    <a:gd name="T5" fmla="*/ 124 h 167"/>
                    <a:gd name="T6" fmla="*/ 69 w 199"/>
                    <a:gd name="T7" fmla="*/ 111 h 167"/>
                    <a:gd name="T8" fmla="*/ 29 w 199"/>
                    <a:gd name="T9" fmla="*/ 62 h 167"/>
                    <a:gd name="T10" fmla="*/ 21 w 199"/>
                    <a:gd name="T11" fmla="*/ 64 h 167"/>
                    <a:gd name="T12" fmla="*/ 14 w 199"/>
                    <a:gd name="T13" fmla="*/ 66 h 167"/>
                    <a:gd name="T14" fmla="*/ 10 w 199"/>
                    <a:gd name="T15" fmla="*/ 159 h 167"/>
                    <a:gd name="T16" fmla="*/ 12 w 199"/>
                    <a:gd name="T17" fmla="*/ 158 h 167"/>
                    <a:gd name="T18" fmla="*/ 21 w 199"/>
                    <a:gd name="T19" fmla="*/ 155 h 167"/>
                    <a:gd name="T20" fmla="*/ 28 w 199"/>
                    <a:gd name="T21" fmla="*/ 157 h 167"/>
                    <a:gd name="T22" fmla="*/ 46 w 199"/>
                    <a:gd name="T23" fmla="*/ 167 h 167"/>
                    <a:gd name="T24" fmla="*/ 57 w 199"/>
                    <a:gd name="T25" fmla="*/ 160 h 167"/>
                    <a:gd name="T26" fmla="*/ 59 w 199"/>
                    <a:gd name="T27" fmla="*/ 158 h 167"/>
                    <a:gd name="T28" fmla="*/ 64 w 199"/>
                    <a:gd name="T29" fmla="*/ 156 h 167"/>
                    <a:gd name="T30" fmla="*/ 68 w 199"/>
                    <a:gd name="T31" fmla="*/ 155 h 167"/>
                    <a:gd name="T32" fmla="*/ 72 w 199"/>
                    <a:gd name="T33" fmla="*/ 156 h 167"/>
                    <a:gd name="T34" fmla="*/ 77 w 199"/>
                    <a:gd name="T35" fmla="*/ 158 h 167"/>
                    <a:gd name="T36" fmla="*/ 80 w 199"/>
                    <a:gd name="T37" fmla="*/ 160 h 167"/>
                    <a:gd name="T38" fmla="*/ 90 w 199"/>
                    <a:gd name="T39" fmla="*/ 166 h 167"/>
                    <a:gd name="T40" fmla="*/ 92 w 199"/>
                    <a:gd name="T41" fmla="*/ 165 h 167"/>
                    <a:gd name="T42" fmla="*/ 90 w 199"/>
                    <a:gd name="T43" fmla="*/ 161 h 167"/>
                    <a:gd name="T44" fmla="*/ 90 w 199"/>
                    <a:gd name="T45" fmla="*/ 161 h 167"/>
                    <a:gd name="T46" fmla="*/ 88 w 199"/>
                    <a:gd name="T47" fmla="*/ 153 h 167"/>
                    <a:gd name="T48" fmla="*/ 118 w 199"/>
                    <a:gd name="T49" fmla="*/ 144 h 167"/>
                    <a:gd name="T50" fmla="*/ 122 w 199"/>
                    <a:gd name="T51" fmla="*/ 144 h 167"/>
                    <a:gd name="T52" fmla="*/ 116 w 199"/>
                    <a:gd name="T53" fmla="*/ 156 h 167"/>
                    <a:gd name="T54" fmla="*/ 120 w 199"/>
                    <a:gd name="T55" fmla="*/ 158 h 167"/>
                    <a:gd name="T56" fmla="*/ 133 w 199"/>
                    <a:gd name="T57" fmla="*/ 166 h 167"/>
                    <a:gd name="T58" fmla="*/ 146 w 199"/>
                    <a:gd name="T59" fmla="*/ 158 h 167"/>
                    <a:gd name="T60" fmla="*/ 155 w 199"/>
                    <a:gd name="T61" fmla="*/ 155 h 167"/>
                    <a:gd name="T62" fmla="*/ 159 w 199"/>
                    <a:gd name="T63" fmla="*/ 156 h 167"/>
                    <a:gd name="T64" fmla="*/ 162 w 199"/>
                    <a:gd name="T65" fmla="*/ 0 h 167"/>
                    <a:gd name="T66" fmla="*/ 145 w 199"/>
                    <a:gd name="T67" fmla="*/ 5 h 167"/>
                    <a:gd name="T68" fmla="*/ 113 w 199"/>
                    <a:gd name="T69" fmla="*/ 60 h 167"/>
                    <a:gd name="T70" fmla="*/ 150 w 199"/>
                    <a:gd name="T71" fmla="*/ 41 h 167"/>
                    <a:gd name="T72" fmla="*/ 154 w 199"/>
                    <a:gd name="T73" fmla="*/ 42 h 167"/>
                    <a:gd name="T74" fmla="*/ 106 w 199"/>
                    <a:gd name="T75" fmla="*/ 76 h 167"/>
                    <a:gd name="T76" fmla="*/ 87 w 199"/>
                    <a:gd name="T77" fmla="*/ 119 h 167"/>
                    <a:gd name="T78" fmla="*/ 134 w 199"/>
                    <a:gd name="T79" fmla="*/ 90 h 167"/>
                    <a:gd name="T80" fmla="*/ 140 w 199"/>
                    <a:gd name="T81" fmla="*/ 92 h 167"/>
                    <a:gd name="T82" fmla="*/ 91 w 199"/>
                    <a:gd name="T8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167">
                      <a:moveTo>
                        <a:pt x="91" y="124"/>
                      </a:moveTo>
                      <a:cubicBezTo>
                        <a:pt x="86" y="126"/>
                        <a:pt x="83" y="129"/>
                        <a:pt x="80" y="132"/>
                      </a:cubicBezTo>
                      <a:cubicBezTo>
                        <a:pt x="79" y="129"/>
                        <a:pt x="78" y="127"/>
                        <a:pt x="77" y="124"/>
                      </a:cubicBezTo>
                      <a:cubicBezTo>
                        <a:pt x="74" y="120"/>
                        <a:pt x="72" y="115"/>
                        <a:pt x="69" y="111"/>
                      </a:cubicBezTo>
                      <a:cubicBezTo>
                        <a:pt x="50" y="78"/>
                        <a:pt x="29" y="62"/>
                        <a:pt x="29" y="62"/>
                      </a:cubicBezTo>
                      <a:cubicBezTo>
                        <a:pt x="21" y="64"/>
                        <a:pt x="21" y="64"/>
                        <a:pt x="21" y="64"/>
                      </a:cubicBezTo>
                      <a:cubicBezTo>
                        <a:pt x="14" y="66"/>
                        <a:pt x="14" y="66"/>
                        <a:pt x="14" y="66"/>
                      </a:cubicBezTo>
                      <a:cubicBezTo>
                        <a:pt x="14" y="66"/>
                        <a:pt x="0" y="105"/>
                        <a:pt x="10" y="159"/>
                      </a:cubicBezTo>
                      <a:cubicBezTo>
                        <a:pt x="12" y="158"/>
                        <a:pt x="12" y="158"/>
                        <a:pt x="12" y="158"/>
                      </a:cubicBezTo>
                      <a:cubicBezTo>
                        <a:pt x="15" y="156"/>
                        <a:pt x="17" y="155"/>
                        <a:pt x="21" y="155"/>
                      </a:cubicBezTo>
                      <a:cubicBezTo>
                        <a:pt x="23" y="155"/>
                        <a:pt x="26" y="156"/>
                        <a:pt x="28" y="157"/>
                      </a:cubicBezTo>
                      <a:cubicBezTo>
                        <a:pt x="46" y="167"/>
                        <a:pt x="46" y="167"/>
                        <a:pt x="46" y="167"/>
                      </a:cubicBezTo>
                      <a:cubicBezTo>
                        <a:pt x="57" y="160"/>
                        <a:pt x="57" y="160"/>
                        <a:pt x="57" y="160"/>
                      </a:cubicBezTo>
                      <a:cubicBezTo>
                        <a:pt x="59" y="158"/>
                        <a:pt x="59" y="158"/>
                        <a:pt x="59" y="158"/>
                      </a:cubicBezTo>
                      <a:cubicBezTo>
                        <a:pt x="61" y="157"/>
                        <a:pt x="62" y="156"/>
                        <a:pt x="64" y="156"/>
                      </a:cubicBezTo>
                      <a:cubicBezTo>
                        <a:pt x="65" y="155"/>
                        <a:pt x="67" y="155"/>
                        <a:pt x="68" y="155"/>
                      </a:cubicBezTo>
                      <a:cubicBezTo>
                        <a:pt x="69" y="155"/>
                        <a:pt x="70" y="155"/>
                        <a:pt x="72" y="156"/>
                      </a:cubicBezTo>
                      <a:cubicBezTo>
                        <a:pt x="73" y="156"/>
                        <a:pt x="75" y="157"/>
                        <a:pt x="77" y="158"/>
                      </a:cubicBezTo>
                      <a:cubicBezTo>
                        <a:pt x="80" y="160"/>
                        <a:pt x="80" y="160"/>
                        <a:pt x="80" y="160"/>
                      </a:cubicBezTo>
                      <a:cubicBezTo>
                        <a:pt x="90" y="166"/>
                        <a:pt x="90" y="166"/>
                        <a:pt x="90" y="166"/>
                      </a:cubicBezTo>
                      <a:cubicBezTo>
                        <a:pt x="92" y="165"/>
                        <a:pt x="92" y="165"/>
                        <a:pt x="92" y="165"/>
                      </a:cubicBezTo>
                      <a:cubicBezTo>
                        <a:pt x="91" y="164"/>
                        <a:pt x="91" y="162"/>
                        <a:pt x="90" y="161"/>
                      </a:cubicBezTo>
                      <a:cubicBezTo>
                        <a:pt x="90" y="161"/>
                        <a:pt x="90" y="161"/>
                        <a:pt x="90" y="161"/>
                      </a:cubicBezTo>
                      <a:cubicBezTo>
                        <a:pt x="90" y="158"/>
                        <a:pt x="89" y="156"/>
                        <a:pt x="88" y="153"/>
                      </a:cubicBezTo>
                      <a:cubicBezTo>
                        <a:pt x="98" y="147"/>
                        <a:pt x="110" y="144"/>
                        <a:pt x="118" y="144"/>
                      </a:cubicBezTo>
                      <a:cubicBezTo>
                        <a:pt x="120" y="144"/>
                        <a:pt x="121" y="144"/>
                        <a:pt x="122" y="144"/>
                      </a:cubicBezTo>
                      <a:cubicBezTo>
                        <a:pt x="130" y="147"/>
                        <a:pt x="125" y="151"/>
                        <a:pt x="116" y="156"/>
                      </a:cubicBezTo>
                      <a:cubicBezTo>
                        <a:pt x="118" y="156"/>
                        <a:pt x="119" y="157"/>
                        <a:pt x="120" y="158"/>
                      </a:cubicBezTo>
                      <a:cubicBezTo>
                        <a:pt x="133" y="166"/>
                        <a:pt x="133" y="166"/>
                        <a:pt x="133" y="166"/>
                      </a:cubicBezTo>
                      <a:cubicBezTo>
                        <a:pt x="146" y="158"/>
                        <a:pt x="146" y="158"/>
                        <a:pt x="146" y="158"/>
                      </a:cubicBezTo>
                      <a:cubicBezTo>
                        <a:pt x="149" y="156"/>
                        <a:pt x="152" y="155"/>
                        <a:pt x="155" y="155"/>
                      </a:cubicBezTo>
                      <a:cubicBezTo>
                        <a:pt x="156" y="155"/>
                        <a:pt x="158" y="156"/>
                        <a:pt x="159" y="156"/>
                      </a:cubicBezTo>
                      <a:cubicBezTo>
                        <a:pt x="176" y="109"/>
                        <a:pt x="199" y="0"/>
                        <a:pt x="162" y="0"/>
                      </a:cubicBezTo>
                      <a:cubicBezTo>
                        <a:pt x="157" y="0"/>
                        <a:pt x="152" y="2"/>
                        <a:pt x="145" y="5"/>
                      </a:cubicBezTo>
                      <a:cubicBezTo>
                        <a:pt x="113" y="23"/>
                        <a:pt x="113" y="60"/>
                        <a:pt x="113" y="60"/>
                      </a:cubicBezTo>
                      <a:cubicBezTo>
                        <a:pt x="125" y="48"/>
                        <a:pt x="142" y="41"/>
                        <a:pt x="150" y="41"/>
                      </a:cubicBezTo>
                      <a:cubicBezTo>
                        <a:pt x="152" y="41"/>
                        <a:pt x="153" y="42"/>
                        <a:pt x="154" y="42"/>
                      </a:cubicBezTo>
                      <a:cubicBezTo>
                        <a:pt x="161" y="47"/>
                        <a:pt x="141" y="59"/>
                        <a:pt x="106" y="76"/>
                      </a:cubicBezTo>
                      <a:cubicBezTo>
                        <a:pt x="74" y="91"/>
                        <a:pt x="87" y="119"/>
                        <a:pt x="87" y="119"/>
                      </a:cubicBezTo>
                      <a:cubicBezTo>
                        <a:pt x="98" y="104"/>
                        <a:pt x="122" y="90"/>
                        <a:pt x="134" y="90"/>
                      </a:cubicBezTo>
                      <a:cubicBezTo>
                        <a:pt x="137" y="90"/>
                        <a:pt x="138" y="91"/>
                        <a:pt x="140" y="92"/>
                      </a:cubicBezTo>
                      <a:cubicBezTo>
                        <a:pt x="152" y="101"/>
                        <a:pt x="119" y="113"/>
                        <a:pt x="9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234">
                  <a:extLst>
                    <a:ext uri="{FF2B5EF4-FFF2-40B4-BE49-F238E27FC236}">
                      <a16:creationId xmlns:a16="http://schemas.microsoft.com/office/drawing/2014/main" xmlns="" id="{8FEFDD3B-0F27-49A0-9B9C-91F8294FCFA5}"/>
                    </a:ext>
                  </a:extLst>
                </p:cNvPr>
                <p:cNvSpPr>
                  <a:spLocks/>
                </p:cNvSpPr>
                <p:nvPr/>
              </p:nvSpPr>
              <p:spPr bwMode="auto">
                <a:xfrm>
                  <a:off x="687388" y="3705226"/>
                  <a:ext cx="90488" cy="68263"/>
                </a:xfrm>
                <a:custGeom>
                  <a:avLst/>
                  <a:gdLst>
                    <a:gd name="T0" fmla="*/ 31 w 36"/>
                    <a:gd name="T1" fmla="*/ 1 h 27"/>
                    <a:gd name="T2" fmla="*/ 29 w 36"/>
                    <a:gd name="T3" fmla="*/ 0 h 27"/>
                    <a:gd name="T4" fmla="*/ 2 w 36"/>
                    <a:gd name="T5" fmla="*/ 8 h 27"/>
                    <a:gd name="T6" fmla="*/ 0 w 36"/>
                    <a:gd name="T7" fmla="*/ 10 h 27"/>
                    <a:gd name="T8" fmla="*/ 5 w 36"/>
                    <a:gd name="T9" fmla="*/ 25 h 27"/>
                    <a:gd name="T10" fmla="*/ 7 w 36"/>
                    <a:gd name="T11" fmla="*/ 27 h 27"/>
                    <a:gd name="T12" fmla="*/ 34 w 36"/>
                    <a:gd name="T13" fmla="*/ 19 h 27"/>
                    <a:gd name="T14" fmla="*/ 36 w 36"/>
                    <a:gd name="T15" fmla="*/ 16 h 27"/>
                    <a:gd name="T16" fmla="*/ 31 w 36"/>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7">
                      <a:moveTo>
                        <a:pt x="31" y="1"/>
                      </a:moveTo>
                      <a:cubicBezTo>
                        <a:pt x="31" y="0"/>
                        <a:pt x="30" y="0"/>
                        <a:pt x="29" y="0"/>
                      </a:cubicBezTo>
                      <a:cubicBezTo>
                        <a:pt x="2" y="8"/>
                        <a:pt x="2" y="8"/>
                        <a:pt x="2" y="8"/>
                      </a:cubicBezTo>
                      <a:cubicBezTo>
                        <a:pt x="1" y="8"/>
                        <a:pt x="0" y="9"/>
                        <a:pt x="0" y="10"/>
                      </a:cubicBezTo>
                      <a:cubicBezTo>
                        <a:pt x="5" y="25"/>
                        <a:pt x="5" y="25"/>
                        <a:pt x="5" y="25"/>
                      </a:cubicBezTo>
                      <a:cubicBezTo>
                        <a:pt x="5" y="26"/>
                        <a:pt x="6" y="27"/>
                        <a:pt x="7" y="27"/>
                      </a:cubicBezTo>
                      <a:cubicBezTo>
                        <a:pt x="34" y="19"/>
                        <a:pt x="34" y="19"/>
                        <a:pt x="34" y="19"/>
                      </a:cubicBezTo>
                      <a:cubicBezTo>
                        <a:pt x="35" y="18"/>
                        <a:pt x="36" y="17"/>
                        <a:pt x="36" y="16"/>
                      </a:cubicBezTo>
                      <a:lnTo>
                        <a:pt x="3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235">
                  <a:extLst>
                    <a:ext uri="{FF2B5EF4-FFF2-40B4-BE49-F238E27FC236}">
                      <a16:creationId xmlns:a16="http://schemas.microsoft.com/office/drawing/2014/main" xmlns="" id="{CDCB9F7A-319A-4FE6-B700-7BF2226BDA21}"/>
                    </a:ext>
                  </a:extLst>
                </p:cNvPr>
                <p:cNvSpPr>
                  <a:spLocks/>
                </p:cNvSpPr>
                <p:nvPr/>
              </p:nvSpPr>
              <p:spPr bwMode="auto">
                <a:xfrm>
                  <a:off x="1093788" y="3730626"/>
                  <a:ext cx="273050" cy="303213"/>
                </a:xfrm>
                <a:custGeom>
                  <a:avLst/>
                  <a:gdLst>
                    <a:gd name="T0" fmla="*/ 108 w 109"/>
                    <a:gd name="T1" fmla="*/ 13 h 121"/>
                    <a:gd name="T2" fmla="*/ 99 w 109"/>
                    <a:gd name="T3" fmla="*/ 14 h 121"/>
                    <a:gd name="T4" fmla="*/ 97 w 109"/>
                    <a:gd name="T5" fmla="*/ 16 h 121"/>
                    <a:gd name="T6" fmla="*/ 95 w 109"/>
                    <a:gd name="T7" fmla="*/ 22 h 121"/>
                    <a:gd name="T8" fmla="*/ 87 w 109"/>
                    <a:gd name="T9" fmla="*/ 18 h 121"/>
                    <a:gd name="T10" fmla="*/ 86 w 109"/>
                    <a:gd name="T11" fmla="*/ 17 h 121"/>
                    <a:gd name="T12" fmla="*/ 77 w 109"/>
                    <a:gd name="T13" fmla="*/ 2 h 121"/>
                    <a:gd name="T14" fmla="*/ 55 w 109"/>
                    <a:gd name="T15" fmla="*/ 16 h 121"/>
                    <a:gd name="T16" fmla="*/ 43 w 109"/>
                    <a:gd name="T17" fmla="*/ 24 h 121"/>
                    <a:gd name="T18" fmla="*/ 43 w 109"/>
                    <a:gd name="T19" fmla="*/ 25 h 121"/>
                    <a:gd name="T20" fmla="*/ 64 w 109"/>
                    <a:gd name="T21" fmla="*/ 34 h 121"/>
                    <a:gd name="T22" fmla="*/ 83 w 109"/>
                    <a:gd name="T23" fmla="*/ 21 h 121"/>
                    <a:gd name="T24" fmla="*/ 84 w 109"/>
                    <a:gd name="T25" fmla="*/ 20 h 121"/>
                    <a:gd name="T26" fmla="*/ 93 w 109"/>
                    <a:gd name="T27" fmla="*/ 25 h 121"/>
                    <a:gd name="T28" fmla="*/ 86 w 109"/>
                    <a:gd name="T29" fmla="*/ 37 h 121"/>
                    <a:gd name="T30" fmla="*/ 66 w 109"/>
                    <a:gd name="T31" fmla="*/ 43 h 121"/>
                    <a:gd name="T32" fmla="*/ 25 w 109"/>
                    <a:gd name="T33" fmla="*/ 77 h 121"/>
                    <a:gd name="T34" fmla="*/ 18 w 109"/>
                    <a:gd name="T35" fmla="*/ 83 h 121"/>
                    <a:gd name="T36" fmla="*/ 15 w 109"/>
                    <a:gd name="T37" fmla="*/ 85 h 121"/>
                    <a:gd name="T38" fmla="*/ 0 w 109"/>
                    <a:gd name="T39" fmla="*/ 111 h 121"/>
                    <a:gd name="T40" fmla="*/ 4 w 109"/>
                    <a:gd name="T41" fmla="*/ 113 h 121"/>
                    <a:gd name="T42" fmla="*/ 6 w 109"/>
                    <a:gd name="T43" fmla="*/ 114 h 121"/>
                    <a:gd name="T44" fmla="*/ 13 w 109"/>
                    <a:gd name="T45" fmla="*/ 119 h 121"/>
                    <a:gd name="T46" fmla="*/ 17 w 109"/>
                    <a:gd name="T47" fmla="*/ 121 h 121"/>
                    <a:gd name="T48" fmla="*/ 30 w 109"/>
                    <a:gd name="T49" fmla="*/ 113 h 121"/>
                    <a:gd name="T50" fmla="*/ 39 w 109"/>
                    <a:gd name="T51" fmla="*/ 110 h 121"/>
                    <a:gd name="T52" fmla="*/ 47 w 109"/>
                    <a:gd name="T53" fmla="*/ 113 h 121"/>
                    <a:gd name="T54" fmla="*/ 60 w 109"/>
                    <a:gd name="T55" fmla="*/ 121 h 121"/>
                    <a:gd name="T56" fmla="*/ 74 w 109"/>
                    <a:gd name="T57" fmla="*/ 113 h 121"/>
                    <a:gd name="T58" fmla="*/ 83 w 109"/>
                    <a:gd name="T59" fmla="*/ 110 h 121"/>
                    <a:gd name="T60" fmla="*/ 87 w 109"/>
                    <a:gd name="T61" fmla="*/ 111 h 121"/>
                    <a:gd name="T62" fmla="*/ 98 w 109"/>
                    <a:gd name="T63" fmla="*/ 63 h 121"/>
                    <a:gd name="T64" fmla="*/ 91 w 109"/>
                    <a:gd name="T65" fmla="*/ 40 h 121"/>
                    <a:gd name="T66" fmla="*/ 108 w 109"/>
                    <a:gd name="T67" fmla="*/ 14 h 121"/>
                    <a:gd name="T68" fmla="*/ 108 w 109"/>
                    <a:gd name="T69" fmla="*/ 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21">
                      <a:moveTo>
                        <a:pt x="108" y="13"/>
                      </a:moveTo>
                      <a:cubicBezTo>
                        <a:pt x="106" y="12"/>
                        <a:pt x="102" y="12"/>
                        <a:pt x="99" y="14"/>
                      </a:cubicBezTo>
                      <a:cubicBezTo>
                        <a:pt x="98" y="14"/>
                        <a:pt x="98" y="15"/>
                        <a:pt x="97" y="16"/>
                      </a:cubicBezTo>
                      <a:cubicBezTo>
                        <a:pt x="96" y="18"/>
                        <a:pt x="95" y="20"/>
                        <a:pt x="95" y="22"/>
                      </a:cubicBezTo>
                      <a:cubicBezTo>
                        <a:pt x="87" y="18"/>
                        <a:pt x="87" y="18"/>
                        <a:pt x="87" y="18"/>
                      </a:cubicBezTo>
                      <a:cubicBezTo>
                        <a:pt x="87" y="18"/>
                        <a:pt x="86" y="17"/>
                        <a:pt x="86" y="17"/>
                      </a:cubicBezTo>
                      <a:cubicBezTo>
                        <a:pt x="86" y="14"/>
                        <a:pt x="85" y="4"/>
                        <a:pt x="77" y="2"/>
                      </a:cubicBezTo>
                      <a:cubicBezTo>
                        <a:pt x="66" y="0"/>
                        <a:pt x="58" y="11"/>
                        <a:pt x="55" y="16"/>
                      </a:cubicBezTo>
                      <a:cubicBezTo>
                        <a:pt x="52" y="20"/>
                        <a:pt x="46" y="23"/>
                        <a:pt x="43" y="24"/>
                      </a:cubicBezTo>
                      <a:cubicBezTo>
                        <a:pt x="42" y="24"/>
                        <a:pt x="42" y="25"/>
                        <a:pt x="43" y="25"/>
                      </a:cubicBezTo>
                      <a:cubicBezTo>
                        <a:pt x="52" y="26"/>
                        <a:pt x="53" y="35"/>
                        <a:pt x="64" y="34"/>
                      </a:cubicBezTo>
                      <a:cubicBezTo>
                        <a:pt x="75" y="34"/>
                        <a:pt x="81" y="24"/>
                        <a:pt x="83" y="21"/>
                      </a:cubicBezTo>
                      <a:cubicBezTo>
                        <a:pt x="83" y="21"/>
                        <a:pt x="84" y="20"/>
                        <a:pt x="84" y="20"/>
                      </a:cubicBezTo>
                      <a:cubicBezTo>
                        <a:pt x="88" y="21"/>
                        <a:pt x="91" y="23"/>
                        <a:pt x="93" y="25"/>
                      </a:cubicBezTo>
                      <a:cubicBezTo>
                        <a:pt x="91" y="30"/>
                        <a:pt x="88" y="34"/>
                        <a:pt x="86" y="37"/>
                      </a:cubicBezTo>
                      <a:cubicBezTo>
                        <a:pt x="78" y="35"/>
                        <a:pt x="69" y="38"/>
                        <a:pt x="66" y="43"/>
                      </a:cubicBezTo>
                      <a:cubicBezTo>
                        <a:pt x="51" y="69"/>
                        <a:pt x="41" y="67"/>
                        <a:pt x="25" y="77"/>
                      </a:cubicBezTo>
                      <a:cubicBezTo>
                        <a:pt x="23" y="79"/>
                        <a:pt x="21" y="80"/>
                        <a:pt x="18" y="83"/>
                      </a:cubicBezTo>
                      <a:cubicBezTo>
                        <a:pt x="17" y="83"/>
                        <a:pt x="16" y="84"/>
                        <a:pt x="15" y="85"/>
                      </a:cubicBezTo>
                      <a:cubicBezTo>
                        <a:pt x="8" y="92"/>
                        <a:pt x="2" y="101"/>
                        <a:pt x="0" y="111"/>
                      </a:cubicBezTo>
                      <a:cubicBezTo>
                        <a:pt x="2" y="112"/>
                        <a:pt x="3" y="112"/>
                        <a:pt x="4" y="113"/>
                      </a:cubicBezTo>
                      <a:cubicBezTo>
                        <a:pt x="6" y="114"/>
                        <a:pt x="6" y="114"/>
                        <a:pt x="6" y="114"/>
                      </a:cubicBezTo>
                      <a:cubicBezTo>
                        <a:pt x="13" y="119"/>
                        <a:pt x="13" y="119"/>
                        <a:pt x="13" y="119"/>
                      </a:cubicBezTo>
                      <a:cubicBezTo>
                        <a:pt x="17" y="121"/>
                        <a:pt x="17" y="121"/>
                        <a:pt x="17" y="121"/>
                      </a:cubicBezTo>
                      <a:cubicBezTo>
                        <a:pt x="30" y="113"/>
                        <a:pt x="30" y="113"/>
                        <a:pt x="30" y="113"/>
                      </a:cubicBezTo>
                      <a:cubicBezTo>
                        <a:pt x="33" y="111"/>
                        <a:pt x="36" y="110"/>
                        <a:pt x="39" y="110"/>
                      </a:cubicBezTo>
                      <a:cubicBezTo>
                        <a:pt x="42" y="110"/>
                        <a:pt x="45" y="111"/>
                        <a:pt x="47" y="113"/>
                      </a:cubicBezTo>
                      <a:cubicBezTo>
                        <a:pt x="60" y="121"/>
                        <a:pt x="60" y="121"/>
                        <a:pt x="60" y="121"/>
                      </a:cubicBezTo>
                      <a:cubicBezTo>
                        <a:pt x="74" y="113"/>
                        <a:pt x="74" y="113"/>
                        <a:pt x="74" y="113"/>
                      </a:cubicBezTo>
                      <a:cubicBezTo>
                        <a:pt x="76" y="111"/>
                        <a:pt x="79" y="110"/>
                        <a:pt x="83" y="110"/>
                      </a:cubicBezTo>
                      <a:cubicBezTo>
                        <a:pt x="84" y="110"/>
                        <a:pt x="85" y="110"/>
                        <a:pt x="87" y="111"/>
                      </a:cubicBezTo>
                      <a:cubicBezTo>
                        <a:pt x="88" y="95"/>
                        <a:pt x="83" y="86"/>
                        <a:pt x="98" y="63"/>
                      </a:cubicBezTo>
                      <a:cubicBezTo>
                        <a:pt x="102" y="58"/>
                        <a:pt x="99" y="45"/>
                        <a:pt x="91" y="40"/>
                      </a:cubicBezTo>
                      <a:cubicBezTo>
                        <a:pt x="97" y="33"/>
                        <a:pt x="103" y="25"/>
                        <a:pt x="108" y="14"/>
                      </a:cubicBezTo>
                      <a:cubicBezTo>
                        <a:pt x="109" y="14"/>
                        <a:pt x="109" y="13"/>
                        <a:pt x="10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236">
                  <a:extLst>
                    <a:ext uri="{FF2B5EF4-FFF2-40B4-BE49-F238E27FC236}">
                      <a16:creationId xmlns:a16="http://schemas.microsoft.com/office/drawing/2014/main" xmlns="" id="{2B02866F-7083-461D-A021-83D512E35D5D}"/>
                    </a:ext>
                  </a:extLst>
                </p:cNvPr>
                <p:cNvSpPr>
                  <a:spLocks/>
                </p:cNvSpPr>
                <p:nvPr/>
              </p:nvSpPr>
              <p:spPr bwMode="auto">
                <a:xfrm>
                  <a:off x="690563" y="4040188"/>
                  <a:ext cx="657225" cy="609600"/>
                </a:xfrm>
                <a:custGeom>
                  <a:avLst/>
                  <a:gdLst>
                    <a:gd name="T0" fmla="*/ 63 w 263"/>
                    <a:gd name="T1" fmla="*/ 243 h 243"/>
                    <a:gd name="T2" fmla="*/ 201 w 263"/>
                    <a:gd name="T3" fmla="*/ 243 h 243"/>
                    <a:gd name="T4" fmla="*/ 263 w 263"/>
                    <a:gd name="T5" fmla="*/ 181 h 243"/>
                    <a:gd name="T6" fmla="*/ 263 w 263"/>
                    <a:gd name="T7" fmla="*/ 25 h 243"/>
                    <a:gd name="T8" fmla="*/ 263 w 263"/>
                    <a:gd name="T9" fmla="*/ 10 h 243"/>
                    <a:gd name="T10" fmla="*/ 262 w 263"/>
                    <a:gd name="T11" fmla="*/ 7 h 243"/>
                    <a:gd name="T12" fmla="*/ 245 w 263"/>
                    <a:gd name="T13" fmla="*/ 0 h 243"/>
                    <a:gd name="T14" fmla="*/ 245 w 263"/>
                    <a:gd name="T15" fmla="*/ 0 h 243"/>
                    <a:gd name="T16" fmla="*/ 244 w 263"/>
                    <a:gd name="T17" fmla="*/ 0 h 243"/>
                    <a:gd name="T18" fmla="*/ 242 w 263"/>
                    <a:gd name="T19" fmla="*/ 0 h 243"/>
                    <a:gd name="T20" fmla="*/ 223 w 263"/>
                    <a:gd name="T21" fmla="*/ 12 h 243"/>
                    <a:gd name="T22" fmla="*/ 221 w 263"/>
                    <a:gd name="T23" fmla="*/ 13 h 243"/>
                    <a:gd name="T24" fmla="*/ 220 w 263"/>
                    <a:gd name="T25" fmla="*/ 12 h 243"/>
                    <a:gd name="T26" fmla="*/ 201 w 263"/>
                    <a:gd name="T27" fmla="*/ 0 h 243"/>
                    <a:gd name="T28" fmla="*/ 200 w 263"/>
                    <a:gd name="T29" fmla="*/ 0 h 243"/>
                    <a:gd name="T30" fmla="*/ 198 w 263"/>
                    <a:gd name="T31" fmla="*/ 0 h 243"/>
                    <a:gd name="T32" fmla="*/ 179 w 263"/>
                    <a:gd name="T33" fmla="*/ 12 h 243"/>
                    <a:gd name="T34" fmla="*/ 178 w 263"/>
                    <a:gd name="T35" fmla="*/ 13 h 243"/>
                    <a:gd name="T36" fmla="*/ 176 w 263"/>
                    <a:gd name="T37" fmla="*/ 12 h 243"/>
                    <a:gd name="T38" fmla="*/ 169 w 263"/>
                    <a:gd name="T39" fmla="*/ 7 h 243"/>
                    <a:gd name="T40" fmla="*/ 163 w 263"/>
                    <a:gd name="T41" fmla="*/ 4 h 243"/>
                    <a:gd name="T42" fmla="*/ 162 w 263"/>
                    <a:gd name="T43" fmla="*/ 3 h 243"/>
                    <a:gd name="T44" fmla="*/ 157 w 263"/>
                    <a:gd name="T45" fmla="*/ 0 h 243"/>
                    <a:gd name="T46" fmla="*/ 156 w 263"/>
                    <a:gd name="T47" fmla="*/ 0 h 243"/>
                    <a:gd name="T48" fmla="*/ 155 w 263"/>
                    <a:gd name="T49" fmla="*/ 0 h 243"/>
                    <a:gd name="T50" fmla="*/ 155 w 263"/>
                    <a:gd name="T51" fmla="*/ 0 h 243"/>
                    <a:gd name="T52" fmla="*/ 136 w 263"/>
                    <a:gd name="T53" fmla="*/ 12 h 243"/>
                    <a:gd name="T54" fmla="*/ 134 w 263"/>
                    <a:gd name="T55" fmla="*/ 13 h 243"/>
                    <a:gd name="T56" fmla="*/ 133 w 263"/>
                    <a:gd name="T57" fmla="*/ 12 h 243"/>
                    <a:gd name="T58" fmla="*/ 114 w 263"/>
                    <a:gd name="T59" fmla="*/ 0 h 243"/>
                    <a:gd name="T60" fmla="*/ 112 w 263"/>
                    <a:gd name="T61" fmla="*/ 0 h 243"/>
                    <a:gd name="T62" fmla="*/ 111 w 263"/>
                    <a:gd name="T63" fmla="*/ 0 h 243"/>
                    <a:gd name="T64" fmla="*/ 96 w 263"/>
                    <a:gd name="T65" fmla="*/ 10 h 243"/>
                    <a:gd name="T66" fmla="*/ 92 w 263"/>
                    <a:gd name="T67" fmla="*/ 12 h 243"/>
                    <a:gd name="T68" fmla="*/ 91 w 263"/>
                    <a:gd name="T69" fmla="*/ 13 h 243"/>
                    <a:gd name="T70" fmla="*/ 89 w 263"/>
                    <a:gd name="T71" fmla="*/ 12 h 243"/>
                    <a:gd name="T72" fmla="*/ 82 w 263"/>
                    <a:gd name="T73" fmla="*/ 7 h 243"/>
                    <a:gd name="T74" fmla="*/ 70 w 263"/>
                    <a:gd name="T75" fmla="*/ 0 h 243"/>
                    <a:gd name="T76" fmla="*/ 69 w 263"/>
                    <a:gd name="T77" fmla="*/ 0 h 243"/>
                    <a:gd name="T78" fmla="*/ 67 w 263"/>
                    <a:gd name="T79" fmla="*/ 0 h 243"/>
                    <a:gd name="T80" fmla="*/ 67 w 263"/>
                    <a:gd name="T81" fmla="*/ 0 h 243"/>
                    <a:gd name="T82" fmla="*/ 60 w 263"/>
                    <a:gd name="T83" fmla="*/ 5 h 243"/>
                    <a:gd name="T84" fmla="*/ 49 w 263"/>
                    <a:gd name="T85" fmla="*/ 12 h 243"/>
                    <a:gd name="T86" fmla="*/ 47 w 263"/>
                    <a:gd name="T87" fmla="*/ 13 h 243"/>
                    <a:gd name="T88" fmla="*/ 46 w 263"/>
                    <a:gd name="T89" fmla="*/ 12 h 243"/>
                    <a:gd name="T90" fmla="*/ 23 w 263"/>
                    <a:gd name="T91" fmla="*/ 0 h 243"/>
                    <a:gd name="T92" fmla="*/ 22 w 263"/>
                    <a:gd name="T93" fmla="*/ 0 h 243"/>
                    <a:gd name="T94" fmla="*/ 20 w 263"/>
                    <a:gd name="T95" fmla="*/ 0 h 243"/>
                    <a:gd name="T96" fmla="*/ 15 w 263"/>
                    <a:gd name="T97" fmla="*/ 3 h 243"/>
                    <a:gd name="T98" fmla="*/ 2 w 263"/>
                    <a:gd name="T99" fmla="*/ 11 h 243"/>
                    <a:gd name="T100" fmla="*/ 0 w 263"/>
                    <a:gd name="T101" fmla="*/ 14 h 243"/>
                    <a:gd name="T102" fmla="*/ 1 w 263"/>
                    <a:gd name="T103" fmla="*/ 25 h 243"/>
                    <a:gd name="T104" fmla="*/ 1 w 263"/>
                    <a:gd name="T105" fmla="*/ 25 h 243"/>
                    <a:gd name="T106" fmla="*/ 0 w 263"/>
                    <a:gd name="T107" fmla="*/ 25 h 243"/>
                    <a:gd name="T108" fmla="*/ 0 w 263"/>
                    <a:gd name="T109" fmla="*/ 181 h 243"/>
                    <a:gd name="T110" fmla="*/ 63 w 263"/>
                    <a:gd name="T11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43">
                      <a:moveTo>
                        <a:pt x="63" y="243"/>
                      </a:moveTo>
                      <a:cubicBezTo>
                        <a:pt x="201" y="243"/>
                        <a:pt x="201" y="243"/>
                        <a:pt x="201" y="243"/>
                      </a:cubicBezTo>
                      <a:cubicBezTo>
                        <a:pt x="235" y="243"/>
                        <a:pt x="263" y="215"/>
                        <a:pt x="263" y="181"/>
                      </a:cubicBezTo>
                      <a:cubicBezTo>
                        <a:pt x="263" y="25"/>
                        <a:pt x="263" y="25"/>
                        <a:pt x="263" y="25"/>
                      </a:cubicBezTo>
                      <a:cubicBezTo>
                        <a:pt x="263" y="10"/>
                        <a:pt x="263" y="10"/>
                        <a:pt x="263" y="10"/>
                      </a:cubicBezTo>
                      <a:cubicBezTo>
                        <a:pt x="263" y="9"/>
                        <a:pt x="263" y="8"/>
                        <a:pt x="262" y="7"/>
                      </a:cubicBezTo>
                      <a:cubicBezTo>
                        <a:pt x="245" y="0"/>
                        <a:pt x="245" y="0"/>
                        <a:pt x="245" y="0"/>
                      </a:cubicBezTo>
                      <a:cubicBezTo>
                        <a:pt x="245" y="0"/>
                        <a:pt x="245" y="0"/>
                        <a:pt x="245" y="0"/>
                      </a:cubicBezTo>
                      <a:cubicBezTo>
                        <a:pt x="244" y="0"/>
                        <a:pt x="244" y="0"/>
                        <a:pt x="244" y="0"/>
                      </a:cubicBezTo>
                      <a:cubicBezTo>
                        <a:pt x="243" y="0"/>
                        <a:pt x="242" y="0"/>
                        <a:pt x="242" y="0"/>
                      </a:cubicBezTo>
                      <a:cubicBezTo>
                        <a:pt x="223" y="12"/>
                        <a:pt x="223" y="12"/>
                        <a:pt x="223" y="12"/>
                      </a:cubicBezTo>
                      <a:cubicBezTo>
                        <a:pt x="222" y="12"/>
                        <a:pt x="222" y="13"/>
                        <a:pt x="221" y="13"/>
                      </a:cubicBezTo>
                      <a:cubicBezTo>
                        <a:pt x="221" y="13"/>
                        <a:pt x="220" y="12"/>
                        <a:pt x="220" y="12"/>
                      </a:cubicBezTo>
                      <a:cubicBezTo>
                        <a:pt x="201" y="0"/>
                        <a:pt x="201" y="0"/>
                        <a:pt x="201" y="0"/>
                      </a:cubicBezTo>
                      <a:cubicBezTo>
                        <a:pt x="201" y="0"/>
                        <a:pt x="200" y="0"/>
                        <a:pt x="200" y="0"/>
                      </a:cubicBezTo>
                      <a:cubicBezTo>
                        <a:pt x="199" y="0"/>
                        <a:pt x="199" y="0"/>
                        <a:pt x="198" y="0"/>
                      </a:cubicBezTo>
                      <a:cubicBezTo>
                        <a:pt x="179" y="12"/>
                        <a:pt x="179" y="12"/>
                        <a:pt x="179" y="12"/>
                      </a:cubicBezTo>
                      <a:cubicBezTo>
                        <a:pt x="179" y="12"/>
                        <a:pt x="178" y="13"/>
                        <a:pt x="178" y="13"/>
                      </a:cubicBezTo>
                      <a:cubicBezTo>
                        <a:pt x="177" y="13"/>
                        <a:pt x="177" y="12"/>
                        <a:pt x="176" y="12"/>
                      </a:cubicBezTo>
                      <a:cubicBezTo>
                        <a:pt x="169" y="7"/>
                        <a:pt x="169" y="7"/>
                        <a:pt x="169" y="7"/>
                      </a:cubicBezTo>
                      <a:cubicBezTo>
                        <a:pt x="163" y="4"/>
                        <a:pt x="163" y="4"/>
                        <a:pt x="163" y="4"/>
                      </a:cubicBezTo>
                      <a:cubicBezTo>
                        <a:pt x="162" y="3"/>
                        <a:pt x="162" y="3"/>
                        <a:pt x="162" y="3"/>
                      </a:cubicBezTo>
                      <a:cubicBezTo>
                        <a:pt x="157" y="0"/>
                        <a:pt x="157" y="0"/>
                        <a:pt x="157" y="0"/>
                      </a:cubicBezTo>
                      <a:cubicBezTo>
                        <a:pt x="157" y="0"/>
                        <a:pt x="157" y="0"/>
                        <a:pt x="156" y="0"/>
                      </a:cubicBezTo>
                      <a:cubicBezTo>
                        <a:pt x="156" y="0"/>
                        <a:pt x="155" y="0"/>
                        <a:pt x="155" y="0"/>
                      </a:cubicBezTo>
                      <a:cubicBezTo>
                        <a:pt x="155" y="0"/>
                        <a:pt x="155" y="0"/>
                        <a:pt x="155" y="0"/>
                      </a:cubicBezTo>
                      <a:cubicBezTo>
                        <a:pt x="136" y="12"/>
                        <a:pt x="136" y="12"/>
                        <a:pt x="136" y="12"/>
                      </a:cubicBezTo>
                      <a:cubicBezTo>
                        <a:pt x="135" y="12"/>
                        <a:pt x="135" y="13"/>
                        <a:pt x="134" y="13"/>
                      </a:cubicBezTo>
                      <a:cubicBezTo>
                        <a:pt x="134" y="13"/>
                        <a:pt x="133" y="12"/>
                        <a:pt x="133" y="12"/>
                      </a:cubicBezTo>
                      <a:cubicBezTo>
                        <a:pt x="114" y="0"/>
                        <a:pt x="114" y="0"/>
                        <a:pt x="114" y="0"/>
                      </a:cubicBezTo>
                      <a:cubicBezTo>
                        <a:pt x="113" y="0"/>
                        <a:pt x="113" y="0"/>
                        <a:pt x="112" y="0"/>
                      </a:cubicBezTo>
                      <a:cubicBezTo>
                        <a:pt x="112" y="0"/>
                        <a:pt x="111" y="0"/>
                        <a:pt x="111" y="0"/>
                      </a:cubicBezTo>
                      <a:cubicBezTo>
                        <a:pt x="96" y="10"/>
                        <a:pt x="96" y="10"/>
                        <a:pt x="96" y="10"/>
                      </a:cubicBezTo>
                      <a:cubicBezTo>
                        <a:pt x="92" y="12"/>
                        <a:pt x="92" y="12"/>
                        <a:pt x="92" y="12"/>
                      </a:cubicBezTo>
                      <a:cubicBezTo>
                        <a:pt x="92" y="12"/>
                        <a:pt x="91" y="13"/>
                        <a:pt x="91" y="13"/>
                      </a:cubicBezTo>
                      <a:cubicBezTo>
                        <a:pt x="90" y="13"/>
                        <a:pt x="90" y="12"/>
                        <a:pt x="89" y="12"/>
                      </a:cubicBezTo>
                      <a:cubicBezTo>
                        <a:pt x="82" y="7"/>
                        <a:pt x="82" y="7"/>
                        <a:pt x="82" y="7"/>
                      </a:cubicBezTo>
                      <a:cubicBezTo>
                        <a:pt x="70" y="0"/>
                        <a:pt x="70" y="0"/>
                        <a:pt x="70" y="0"/>
                      </a:cubicBezTo>
                      <a:cubicBezTo>
                        <a:pt x="70" y="0"/>
                        <a:pt x="69" y="0"/>
                        <a:pt x="69" y="0"/>
                      </a:cubicBezTo>
                      <a:cubicBezTo>
                        <a:pt x="68" y="0"/>
                        <a:pt x="68" y="0"/>
                        <a:pt x="67" y="0"/>
                      </a:cubicBezTo>
                      <a:cubicBezTo>
                        <a:pt x="67" y="0"/>
                        <a:pt x="67" y="0"/>
                        <a:pt x="67" y="0"/>
                      </a:cubicBezTo>
                      <a:cubicBezTo>
                        <a:pt x="60" y="5"/>
                        <a:pt x="60" y="5"/>
                        <a:pt x="60" y="5"/>
                      </a:cubicBezTo>
                      <a:cubicBezTo>
                        <a:pt x="49" y="12"/>
                        <a:pt x="49" y="12"/>
                        <a:pt x="49" y="12"/>
                      </a:cubicBezTo>
                      <a:cubicBezTo>
                        <a:pt x="48" y="13"/>
                        <a:pt x="47" y="13"/>
                        <a:pt x="47" y="13"/>
                      </a:cubicBezTo>
                      <a:cubicBezTo>
                        <a:pt x="46" y="13"/>
                        <a:pt x="46" y="13"/>
                        <a:pt x="46" y="12"/>
                      </a:cubicBezTo>
                      <a:cubicBezTo>
                        <a:pt x="23" y="0"/>
                        <a:pt x="23" y="0"/>
                        <a:pt x="23" y="0"/>
                      </a:cubicBezTo>
                      <a:cubicBezTo>
                        <a:pt x="22" y="0"/>
                        <a:pt x="22" y="0"/>
                        <a:pt x="22" y="0"/>
                      </a:cubicBezTo>
                      <a:cubicBezTo>
                        <a:pt x="21" y="0"/>
                        <a:pt x="20" y="0"/>
                        <a:pt x="20" y="0"/>
                      </a:cubicBezTo>
                      <a:cubicBezTo>
                        <a:pt x="15" y="3"/>
                        <a:pt x="15" y="3"/>
                        <a:pt x="15" y="3"/>
                      </a:cubicBezTo>
                      <a:cubicBezTo>
                        <a:pt x="2" y="11"/>
                        <a:pt x="2" y="11"/>
                        <a:pt x="2" y="11"/>
                      </a:cubicBezTo>
                      <a:cubicBezTo>
                        <a:pt x="1" y="12"/>
                        <a:pt x="0" y="13"/>
                        <a:pt x="0" y="14"/>
                      </a:cubicBezTo>
                      <a:cubicBezTo>
                        <a:pt x="1" y="25"/>
                        <a:pt x="1" y="25"/>
                        <a:pt x="1" y="25"/>
                      </a:cubicBezTo>
                      <a:cubicBezTo>
                        <a:pt x="1" y="25"/>
                        <a:pt x="1" y="25"/>
                        <a:pt x="1" y="25"/>
                      </a:cubicBezTo>
                      <a:cubicBezTo>
                        <a:pt x="0" y="25"/>
                        <a:pt x="0" y="25"/>
                        <a:pt x="0" y="25"/>
                      </a:cubicBezTo>
                      <a:cubicBezTo>
                        <a:pt x="0" y="181"/>
                        <a:pt x="0" y="181"/>
                        <a:pt x="0" y="181"/>
                      </a:cubicBezTo>
                      <a:cubicBezTo>
                        <a:pt x="0" y="215"/>
                        <a:pt x="28" y="243"/>
                        <a:pt x="63"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2" name="Group 11">
            <a:extLst>
              <a:ext uri="{FF2B5EF4-FFF2-40B4-BE49-F238E27FC236}">
                <a16:creationId xmlns:a16="http://schemas.microsoft.com/office/drawing/2014/main" xmlns="" id="{E596B053-C120-48D9-8B6E-0F24C06852B0}"/>
              </a:ext>
            </a:extLst>
          </p:cNvPr>
          <p:cNvGrpSpPr/>
          <p:nvPr/>
        </p:nvGrpSpPr>
        <p:grpSpPr>
          <a:xfrm>
            <a:off x="6338804" y="5488418"/>
            <a:ext cx="1041506" cy="1062458"/>
            <a:chOff x="9181780" y="5566695"/>
            <a:chExt cx="1595106" cy="1496421"/>
          </a:xfrm>
        </p:grpSpPr>
        <p:sp>
          <p:nvSpPr>
            <p:cNvPr id="164" name="Ellipse 38">
              <a:extLst>
                <a:ext uri="{FF2B5EF4-FFF2-40B4-BE49-F238E27FC236}">
                  <a16:creationId xmlns:a16="http://schemas.microsoft.com/office/drawing/2014/main" xmlns="" id="{BF633E5D-F081-41EA-A6D2-8FDA13AEF5F4}"/>
                </a:ext>
              </a:extLst>
            </p:cNvPr>
            <p:cNvSpPr/>
            <p:nvPr/>
          </p:nvSpPr>
          <p:spPr bwMode="gray">
            <a:xfrm>
              <a:off x="9691612" y="5910669"/>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Textfeld 129">
              <a:extLst>
                <a:ext uri="{FF2B5EF4-FFF2-40B4-BE49-F238E27FC236}">
                  <a16:creationId xmlns:a16="http://schemas.microsoft.com/office/drawing/2014/main" xmlns="" id="{A89632E2-C9BD-4C00-90AE-663C66BA86C2}"/>
                </a:ext>
              </a:extLst>
            </p:cNvPr>
            <p:cNvSpPr txBox="1"/>
            <p:nvPr/>
          </p:nvSpPr>
          <p:spPr bwMode="gray">
            <a:xfrm>
              <a:off x="9181780" y="6516951"/>
              <a:ext cx="1595106" cy="54616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27,734  </a:t>
              </a:r>
              <a:r>
                <a:rPr kumimoji="0" lang="en-US" sz="1000" b="1" i="0" u="none" strike="noStrike" kern="1200" cap="none" spc="0" normalizeH="0" baseline="0" noProof="0" dirty="0">
                  <a:ln>
                    <a:noFill/>
                  </a:ln>
                  <a:solidFill>
                    <a:srgbClr val="000000"/>
                  </a:solidFill>
                  <a:effectLst/>
                  <a:uLnTx/>
                  <a:uFillTx/>
                  <a:latin typeface="Calibri" panose="020F0502020204030204"/>
                </a:rPr>
                <a:t>citizens*</a:t>
              </a:r>
            </a:p>
          </p:txBody>
        </p:sp>
        <p:sp>
          <p:nvSpPr>
            <p:cNvPr id="166" name="Textfeld 130">
              <a:extLst>
                <a:ext uri="{FF2B5EF4-FFF2-40B4-BE49-F238E27FC236}">
                  <a16:creationId xmlns:a16="http://schemas.microsoft.com/office/drawing/2014/main" xmlns="" id="{C4702CDD-7483-4047-86E3-833A6F4C601F}"/>
                </a:ext>
              </a:extLst>
            </p:cNvPr>
            <p:cNvSpPr txBox="1"/>
            <p:nvPr/>
          </p:nvSpPr>
          <p:spPr bwMode="gray">
            <a:xfrm>
              <a:off x="9268929" y="5566695"/>
              <a:ext cx="1309271"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KTAP</a:t>
              </a:r>
            </a:p>
          </p:txBody>
        </p:sp>
        <p:sp>
          <p:nvSpPr>
            <p:cNvPr id="175" name="Freeform 81">
              <a:extLst>
                <a:ext uri="{FF2B5EF4-FFF2-40B4-BE49-F238E27FC236}">
                  <a16:creationId xmlns:a16="http://schemas.microsoft.com/office/drawing/2014/main" xmlns="" id="{3043F933-B039-4C30-978F-4564E3CE5098}"/>
                </a:ext>
              </a:extLst>
            </p:cNvPr>
            <p:cNvSpPr>
              <a:spLocks noEditPoints="1"/>
            </p:cNvSpPr>
            <p:nvPr/>
          </p:nvSpPr>
          <p:spPr bwMode="auto">
            <a:xfrm>
              <a:off x="9755380" y="5988974"/>
              <a:ext cx="451633" cy="430107"/>
            </a:xfrm>
            <a:custGeom>
              <a:avLst/>
              <a:gdLst>
                <a:gd name="T0" fmla="*/ 50 w 99"/>
                <a:gd name="T1" fmla="*/ 0 h 99"/>
                <a:gd name="T2" fmla="*/ 0 w 99"/>
                <a:gd name="T3" fmla="*/ 50 h 99"/>
                <a:gd name="T4" fmla="*/ 50 w 99"/>
                <a:gd name="T5" fmla="*/ 99 h 99"/>
                <a:gd name="T6" fmla="*/ 99 w 99"/>
                <a:gd name="T7" fmla="*/ 50 h 99"/>
                <a:gd name="T8" fmla="*/ 50 w 99"/>
                <a:gd name="T9" fmla="*/ 0 h 99"/>
                <a:gd name="T10" fmla="*/ 54 w 99"/>
                <a:gd name="T11" fmla="*/ 75 h 99"/>
                <a:gd name="T12" fmla="*/ 54 w 99"/>
                <a:gd name="T13" fmla="*/ 83 h 99"/>
                <a:gd name="T14" fmla="*/ 43 w 99"/>
                <a:gd name="T15" fmla="*/ 83 h 99"/>
                <a:gd name="T16" fmla="*/ 43 w 99"/>
                <a:gd name="T17" fmla="*/ 75 h 99"/>
                <a:gd name="T18" fmla="*/ 27 w 99"/>
                <a:gd name="T19" fmla="*/ 72 h 99"/>
                <a:gd name="T20" fmla="*/ 30 w 99"/>
                <a:gd name="T21" fmla="*/ 60 h 99"/>
                <a:gd name="T22" fmla="*/ 46 w 99"/>
                <a:gd name="T23" fmla="*/ 64 h 99"/>
                <a:gd name="T24" fmla="*/ 54 w 99"/>
                <a:gd name="T25" fmla="*/ 60 h 99"/>
                <a:gd name="T26" fmla="*/ 45 w 99"/>
                <a:gd name="T27" fmla="*/ 54 h 99"/>
                <a:gd name="T28" fmla="*/ 28 w 99"/>
                <a:gd name="T29" fmla="*/ 38 h 99"/>
                <a:gd name="T30" fmla="*/ 44 w 99"/>
                <a:gd name="T31" fmla="*/ 23 h 99"/>
                <a:gd name="T32" fmla="*/ 44 w 99"/>
                <a:gd name="T33" fmla="*/ 15 h 99"/>
                <a:gd name="T34" fmla="*/ 54 w 99"/>
                <a:gd name="T35" fmla="*/ 15 h 99"/>
                <a:gd name="T36" fmla="*/ 54 w 99"/>
                <a:gd name="T37" fmla="*/ 22 h 99"/>
                <a:gd name="T38" fmla="*/ 68 w 99"/>
                <a:gd name="T39" fmla="*/ 25 h 99"/>
                <a:gd name="T40" fmla="*/ 65 w 99"/>
                <a:gd name="T41" fmla="*/ 36 h 99"/>
                <a:gd name="T42" fmla="*/ 51 w 99"/>
                <a:gd name="T43" fmla="*/ 33 h 99"/>
                <a:gd name="T44" fmla="*/ 44 w 99"/>
                <a:gd name="T45" fmla="*/ 37 h 99"/>
                <a:gd name="T46" fmla="*/ 55 w 99"/>
                <a:gd name="T47" fmla="*/ 43 h 99"/>
                <a:gd name="T48" fmla="*/ 70 w 99"/>
                <a:gd name="T49" fmla="*/ 59 h 99"/>
                <a:gd name="T50" fmla="*/ 54 w 99"/>
                <a:gd name="T51"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9">
                  <a:moveTo>
                    <a:pt x="50" y="0"/>
                  </a:moveTo>
                  <a:cubicBezTo>
                    <a:pt x="22" y="0"/>
                    <a:pt x="0" y="22"/>
                    <a:pt x="0" y="50"/>
                  </a:cubicBezTo>
                  <a:cubicBezTo>
                    <a:pt x="0" y="77"/>
                    <a:pt x="22" y="99"/>
                    <a:pt x="50" y="99"/>
                  </a:cubicBezTo>
                  <a:cubicBezTo>
                    <a:pt x="77" y="99"/>
                    <a:pt x="99" y="77"/>
                    <a:pt x="99" y="50"/>
                  </a:cubicBezTo>
                  <a:cubicBezTo>
                    <a:pt x="99" y="22"/>
                    <a:pt x="77" y="0"/>
                    <a:pt x="50" y="0"/>
                  </a:cubicBezTo>
                  <a:close/>
                  <a:moveTo>
                    <a:pt x="54" y="75"/>
                  </a:moveTo>
                  <a:cubicBezTo>
                    <a:pt x="54" y="83"/>
                    <a:pt x="54" y="83"/>
                    <a:pt x="54" y="83"/>
                  </a:cubicBezTo>
                  <a:cubicBezTo>
                    <a:pt x="43" y="83"/>
                    <a:pt x="43" y="83"/>
                    <a:pt x="43" y="83"/>
                  </a:cubicBezTo>
                  <a:cubicBezTo>
                    <a:pt x="43" y="75"/>
                    <a:pt x="43" y="75"/>
                    <a:pt x="43" y="75"/>
                  </a:cubicBezTo>
                  <a:cubicBezTo>
                    <a:pt x="37" y="75"/>
                    <a:pt x="31" y="73"/>
                    <a:pt x="27" y="72"/>
                  </a:cubicBezTo>
                  <a:cubicBezTo>
                    <a:pt x="30" y="60"/>
                    <a:pt x="30" y="60"/>
                    <a:pt x="30" y="60"/>
                  </a:cubicBezTo>
                  <a:cubicBezTo>
                    <a:pt x="34" y="62"/>
                    <a:pt x="40" y="64"/>
                    <a:pt x="46" y="64"/>
                  </a:cubicBezTo>
                  <a:cubicBezTo>
                    <a:pt x="51" y="64"/>
                    <a:pt x="54" y="63"/>
                    <a:pt x="54" y="60"/>
                  </a:cubicBezTo>
                  <a:cubicBezTo>
                    <a:pt x="54" y="58"/>
                    <a:pt x="51" y="56"/>
                    <a:pt x="45" y="54"/>
                  </a:cubicBezTo>
                  <a:cubicBezTo>
                    <a:pt x="35" y="51"/>
                    <a:pt x="28" y="47"/>
                    <a:pt x="28" y="38"/>
                  </a:cubicBezTo>
                  <a:cubicBezTo>
                    <a:pt x="28" y="31"/>
                    <a:pt x="34" y="25"/>
                    <a:pt x="44" y="23"/>
                  </a:cubicBezTo>
                  <a:cubicBezTo>
                    <a:pt x="44" y="15"/>
                    <a:pt x="44" y="15"/>
                    <a:pt x="44" y="15"/>
                  </a:cubicBezTo>
                  <a:cubicBezTo>
                    <a:pt x="54" y="15"/>
                    <a:pt x="54" y="15"/>
                    <a:pt x="54" y="15"/>
                  </a:cubicBezTo>
                  <a:cubicBezTo>
                    <a:pt x="54" y="22"/>
                    <a:pt x="54" y="22"/>
                    <a:pt x="54" y="22"/>
                  </a:cubicBezTo>
                  <a:cubicBezTo>
                    <a:pt x="60" y="23"/>
                    <a:pt x="64" y="24"/>
                    <a:pt x="68" y="25"/>
                  </a:cubicBezTo>
                  <a:cubicBezTo>
                    <a:pt x="65" y="36"/>
                    <a:pt x="65" y="36"/>
                    <a:pt x="65" y="36"/>
                  </a:cubicBezTo>
                  <a:cubicBezTo>
                    <a:pt x="62" y="35"/>
                    <a:pt x="58" y="33"/>
                    <a:pt x="51" y="33"/>
                  </a:cubicBezTo>
                  <a:cubicBezTo>
                    <a:pt x="46" y="33"/>
                    <a:pt x="44" y="35"/>
                    <a:pt x="44" y="37"/>
                  </a:cubicBezTo>
                  <a:cubicBezTo>
                    <a:pt x="44" y="39"/>
                    <a:pt x="47" y="40"/>
                    <a:pt x="55" y="43"/>
                  </a:cubicBezTo>
                  <a:cubicBezTo>
                    <a:pt x="66" y="46"/>
                    <a:pt x="70" y="51"/>
                    <a:pt x="70" y="59"/>
                  </a:cubicBezTo>
                  <a:cubicBezTo>
                    <a:pt x="70" y="66"/>
                    <a:pt x="64" y="73"/>
                    <a:pt x="54" y="75"/>
                  </a:cubicBezTo>
                  <a:close/>
                </a:path>
              </a:pathLst>
            </a:custGeom>
            <a:solidFill>
              <a:srgbClr val="F8F8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xmlns="" id="{5AE54CDA-B4BE-4F0D-9422-D9E073BAD097}"/>
              </a:ext>
            </a:extLst>
          </p:cNvPr>
          <p:cNvGrpSpPr/>
          <p:nvPr/>
        </p:nvGrpSpPr>
        <p:grpSpPr>
          <a:xfrm>
            <a:off x="4814414" y="5488714"/>
            <a:ext cx="1448793" cy="1035882"/>
            <a:chOff x="7294983" y="5576596"/>
            <a:chExt cx="2218882" cy="1458990"/>
          </a:xfrm>
        </p:grpSpPr>
        <p:sp>
          <p:nvSpPr>
            <p:cNvPr id="167" name="Ellipse 38">
              <a:extLst>
                <a:ext uri="{FF2B5EF4-FFF2-40B4-BE49-F238E27FC236}">
                  <a16:creationId xmlns:a16="http://schemas.microsoft.com/office/drawing/2014/main" xmlns="" id="{1F12CF63-1CC0-48F1-B4BC-A3AD6B7D64BC}"/>
                </a:ext>
              </a:extLst>
            </p:cNvPr>
            <p:cNvSpPr/>
            <p:nvPr/>
          </p:nvSpPr>
          <p:spPr bwMode="gray">
            <a:xfrm>
              <a:off x="8124348" y="5910669"/>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Textfeld 129">
              <a:extLst>
                <a:ext uri="{FF2B5EF4-FFF2-40B4-BE49-F238E27FC236}">
                  <a16:creationId xmlns:a16="http://schemas.microsoft.com/office/drawing/2014/main" xmlns="" id="{C612D1F7-F5DD-4ACA-9764-6FF87F282CB0}"/>
                </a:ext>
              </a:extLst>
            </p:cNvPr>
            <p:cNvSpPr txBox="1"/>
            <p:nvPr/>
          </p:nvSpPr>
          <p:spPr bwMode="gray">
            <a:xfrm>
              <a:off x="7686352" y="6535101"/>
              <a:ext cx="1604786"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27,063 </a:t>
              </a:r>
              <a:r>
                <a:rPr kumimoji="0" lang="en-US" sz="1000" b="1" i="0" u="none" strike="noStrike" kern="1200" cap="none" spc="0" normalizeH="0" baseline="0" noProof="0" dirty="0">
                  <a:ln>
                    <a:noFill/>
                  </a:ln>
                  <a:solidFill>
                    <a:srgbClr val="000000"/>
                  </a:solidFill>
                  <a:effectLst/>
                  <a:uLnTx/>
                  <a:uFillTx/>
                  <a:latin typeface="Calibri" panose="020F0502020204030204"/>
                </a:rPr>
                <a:t>citizens***</a:t>
              </a:r>
            </a:p>
          </p:txBody>
        </p:sp>
        <p:sp>
          <p:nvSpPr>
            <p:cNvPr id="169" name="Textfeld 130">
              <a:extLst>
                <a:ext uri="{FF2B5EF4-FFF2-40B4-BE49-F238E27FC236}">
                  <a16:creationId xmlns:a16="http://schemas.microsoft.com/office/drawing/2014/main" xmlns="" id="{C8921314-7C4A-44E3-8F35-985B346E56DD}"/>
                </a:ext>
              </a:extLst>
            </p:cNvPr>
            <p:cNvSpPr txBox="1"/>
            <p:nvPr/>
          </p:nvSpPr>
          <p:spPr bwMode="gray">
            <a:xfrm>
              <a:off x="7294983" y="5576596"/>
              <a:ext cx="2218882"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Medicaid Waivers</a:t>
              </a:r>
            </a:p>
          </p:txBody>
        </p:sp>
        <p:grpSp>
          <p:nvGrpSpPr>
            <p:cNvPr id="176" name="Group 175">
              <a:extLst>
                <a:ext uri="{FF2B5EF4-FFF2-40B4-BE49-F238E27FC236}">
                  <a16:creationId xmlns:a16="http://schemas.microsoft.com/office/drawing/2014/main" xmlns="" id="{214A7B58-D505-494C-B353-59161DE9D991}"/>
                </a:ext>
              </a:extLst>
            </p:cNvPr>
            <p:cNvGrpSpPr/>
            <p:nvPr/>
          </p:nvGrpSpPr>
          <p:grpSpPr>
            <a:xfrm>
              <a:off x="8189537" y="5975753"/>
              <a:ext cx="442724" cy="426458"/>
              <a:chOff x="7677199" y="575423"/>
              <a:chExt cx="990600" cy="985837"/>
            </a:xfrm>
            <a:solidFill>
              <a:srgbClr val="F8F8F0"/>
            </a:solidFill>
          </p:grpSpPr>
          <p:sp>
            <p:nvSpPr>
              <p:cNvPr id="177" name="Freeform 35">
                <a:extLst>
                  <a:ext uri="{FF2B5EF4-FFF2-40B4-BE49-F238E27FC236}">
                    <a16:creationId xmlns:a16="http://schemas.microsoft.com/office/drawing/2014/main" xmlns="" id="{D24E30E5-0B6C-486A-9F99-9848D2A4E047}"/>
                  </a:ext>
                </a:extLst>
              </p:cNvPr>
              <p:cNvSpPr>
                <a:spLocks noEditPoints="1"/>
              </p:cNvSpPr>
              <p:nvPr/>
            </p:nvSpPr>
            <p:spPr bwMode="auto">
              <a:xfrm>
                <a:off x="7677199" y="575423"/>
                <a:ext cx="990600" cy="985837"/>
              </a:xfrm>
              <a:custGeom>
                <a:avLst/>
                <a:gdLst>
                  <a:gd name="T0" fmla="*/ 126 w 352"/>
                  <a:gd name="T1" fmla="*/ 0 h 350"/>
                  <a:gd name="T2" fmla="*/ 77 w 352"/>
                  <a:gd name="T3" fmla="*/ 175 h 350"/>
                  <a:gd name="T4" fmla="*/ 225 w 352"/>
                  <a:gd name="T5" fmla="*/ 350 h 350"/>
                  <a:gd name="T6" fmla="*/ 352 w 352"/>
                  <a:gd name="T7" fmla="*/ 131 h 350"/>
                  <a:gd name="T8" fmla="*/ 186 w 352"/>
                  <a:gd name="T9" fmla="*/ 83 h 350"/>
                  <a:gd name="T10" fmla="*/ 189 w 352"/>
                  <a:gd name="T11" fmla="*/ 103 h 350"/>
                  <a:gd name="T12" fmla="*/ 185 w 352"/>
                  <a:gd name="T13" fmla="*/ 130 h 350"/>
                  <a:gd name="T14" fmla="*/ 168 w 352"/>
                  <a:gd name="T15" fmla="*/ 146 h 350"/>
                  <a:gd name="T16" fmla="*/ 166 w 352"/>
                  <a:gd name="T17" fmla="*/ 120 h 350"/>
                  <a:gd name="T18" fmla="*/ 169 w 352"/>
                  <a:gd name="T19" fmla="*/ 91 h 350"/>
                  <a:gd name="T20" fmla="*/ 163 w 352"/>
                  <a:gd name="T21" fmla="*/ 80 h 350"/>
                  <a:gd name="T22" fmla="*/ 174 w 352"/>
                  <a:gd name="T23" fmla="*/ 316 h 350"/>
                  <a:gd name="T24" fmla="*/ 199 w 352"/>
                  <a:gd name="T25" fmla="*/ 316 h 350"/>
                  <a:gd name="T26" fmla="*/ 163 w 352"/>
                  <a:gd name="T27" fmla="*/ 301 h 350"/>
                  <a:gd name="T28" fmla="*/ 161 w 352"/>
                  <a:gd name="T29" fmla="*/ 277 h 350"/>
                  <a:gd name="T30" fmla="*/ 170 w 352"/>
                  <a:gd name="T31" fmla="*/ 271 h 350"/>
                  <a:gd name="T32" fmla="*/ 167 w 352"/>
                  <a:gd name="T33" fmla="*/ 284 h 350"/>
                  <a:gd name="T34" fmla="*/ 179 w 352"/>
                  <a:gd name="T35" fmla="*/ 300 h 350"/>
                  <a:gd name="T36" fmla="*/ 171 w 352"/>
                  <a:gd name="T37" fmla="*/ 250 h 350"/>
                  <a:gd name="T38" fmla="*/ 179 w 352"/>
                  <a:gd name="T39" fmla="*/ 298 h 350"/>
                  <a:gd name="T40" fmla="*/ 196 w 352"/>
                  <a:gd name="T41" fmla="*/ 272 h 350"/>
                  <a:gd name="T42" fmla="*/ 182 w 352"/>
                  <a:gd name="T43" fmla="*/ 278 h 350"/>
                  <a:gd name="T44" fmla="*/ 188 w 352"/>
                  <a:gd name="T45" fmla="*/ 264 h 350"/>
                  <a:gd name="T46" fmla="*/ 186 w 352"/>
                  <a:gd name="T47" fmla="*/ 251 h 350"/>
                  <a:gd name="T48" fmla="*/ 154 w 352"/>
                  <a:gd name="T49" fmla="*/ 244 h 350"/>
                  <a:gd name="T50" fmla="*/ 140 w 352"/>
                  <a:gd name="T51" fmla="*/ 222 h 350"/>
                  <a:gd name="T52" fmla="*/ 152 w 352"/>
                  <a:gd name="T53" fmla="*/ 205 h 350"/>
                  <a:gd name="T54" fmla="*/ 166 w 352"/>
                  <a:gd name="T55" fmla="*/ 199 h 350"/>
                  <a:gd name="T56" fmla="*/ 160 w 352"/>
                  <a:gd name="T57" fmla="*/ 218 h 350"/>
                  <a:gd name="T58" fmla="*/ 159 w 352"/>
                  <a:gd name="T59" fmla="*/ 219 h 350"/>
                  <a:gd name="T60" fmla="*/ 160 w 352"/>
                  <a:gd name="T61" fmla="*/ 231 h 350"/>
                  <a:gd name="T62" fmla="*/ 192 w 352"/>
                  <a:gd name="T63" fmla="*/ 240 h 350"/>
                  <a:gd name="T64" fmla="*/ 195 w 352"/>
                  <a:gd name="T65" fmla="*/ 242 h 350"/>
                  <a:gd name="T66" fmla="*/ 185 w 352"/>
                  <a:gd name="T67" fmla="*/ 172 h 350"/>
                  <a:gd name="T68" fmla="*/ 169 w 352"/>
                  <a:gd name="T69" fmla="*/ 207 h 350"/>
                  <a:gd name="T70" fmla="*/ 222 w 352"/>
                  <a:gd name="T71" fmla="*/ 191 h 350"/>
                  <a:gd name="T72" fmla="*/ 203 w 352"/>
                  <a:gd name="T73" fmla="*/ 208 h 350"/>
                  <a:gd name="T74" fmla="*/ 186 w 352"/>
                  <a:gd name="T75" fmla="*/ 194 h 350"/>
                  <a:gd name="T76" fmla="*/ 199 w 352"/>
                  <a:gd name="T77" fmla="*/ 190 h 350"/>
                  <a:gd name="T78" fmla="*/ 200 w 352"/>
                  <a:gd name="T79" fmla="*/ 173 h 350"/>
                  <a:gd name="T80" fmla="*/ 197 w 352"/>
                  <a:gd name="T81" fmla="*/ 172 h 350"/>
                  <a:gd name="T82" fmla="*/ 179 w 352"/>
                  <a:gd name="T83" fmla="*/ 169 h 350"/>
                  <a:gd name="T84" fmla="*/ 116 w 352"/>
                  <a:gd name="T85" fmla="*/ 153 h 350"/>
                  <a:gd name="T86" fmla="*/ 122 w 352"/>
                  <a:gd name="T87" fmla="*/ 108 h 350"/>
                  <a:gd name="T88" fmla="*/ 159 w 352"/>
                  <a:gd name="T89" fmla="*/ 115 h 350"/>
                  <a:gd name="T90" fmla="*/ 157 w 352"/>
                  <a:gd name="T91" fmla="*/ 135 h 350"/>
                  <a:gd name="T92" fmla="*/ 140 w 352"/>
                  <a:gd name="T93" fmla="*/ 130 h 350"/>
                  <a:gd name="T94" fmla="*/ 134 w 352"/>
                  <a:gd name="T95" fmla="*/ 128 h 350"/>
                  <a:gd name="T96" fmla="*/ 144 w 352"/>
                  <a:gd name="T97" fmla="*/ 144 h 350"/>
                  <a:gd name="T98" fmla="*/ 203 w 352"/>
                  <a:gd name="T99" fmla="*/ 153 h 350"/>
                  <a:gd name="T100" fmla="*/ 207 w 352"/>
                  <a:gd name="T101" fmla="*/ 15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350">
                    <a:moveTo>
                      <a:pt x="352" y="131"/>
                    </a:moveTo>
                    <a:cubicBezTo>
                      <a:pt x="302" y="45"/>
                      <a:pt x="302" y="45"/>
                      <a:pt x="302" y="45"/>
                    </a:cubicBezTo>
                    <a:cubicBezTo>
                      <a:pt x="225" y="89"/>
                      <a:pt x="225" y="89"/>
                      <a:pt x="225" y="89"/>
                    </a:cubicBezTo>
                    <a:cubicBezTo>
                      <a:pt x="225" y="0"/>
                      <a:pt x="225" y="0"/>
                      <a:pt x="225" y="0"/>
                    </a:cubicBezTo>
                    <a:cubicBezTo>
                      <a:pt x="126" y="0"/>
                      <a:pt x="126" y="0"/>
                      <a:pt x="126" y="0"/>
                    </a:cubicBezTo>
                    <a:cubicBezTo>
                      <a:pt x="126" y="0"/>
                      <a:pt x="126" y="0"/>
                      <a:pt x="126" y="0"/>
                    </a:cubicBezTo>
                    <a:cubicBezTo>
                      <a:pt x="126" y="89"/>
                      <a:pt x="126" y="89"/>
                      <a:pt x="126" y="89"/>
                    </a:cubicBezTo>
                    <a:cubicBezTo>
                      <a:pt x="49" y="45"/>
                      <a:pt x="49" y="45"/>
                      <a:pt x="49" y="45"/>
                    </a:cubicBezTo>
                    <a:cubicBezTo>
                      <a:pt x="0" y="131"/>
                      <a:pt x="0" y="131"/>
                      <a:pt x="0" y="131"/>
                    </a:cubicBezTo>
                    <a:cubicBezTo>
                      <a:pt x="77" y="175"/>
                      <a:pt x="77" y="175"/>
                      <a:pt x="77" y="175"/>
                    </a:cubicBezTo>
                    <a:cubicBezTo>
                      <a:pt x="0" y="220"/>
                      <a:pt x="0" y="220"/>
                      <a:pt x="0" y="220"/>
                    </a:cubicBezTo>
                    <a:cubicBezTo>
                      <a:pt x="49" y="305"/>
                      <a:pt x="49" y="305"/>
                      <a:pt x="49" y="305"/>
                    </a:cubicBezTo>
                    <a:cubicBezTo>
                      <a:pt x="126" y="261"/>
                      <a:pt x="126" y="261"/>
                      <a:pt x="126" y="261"/>
                    </a:cubicBezTo>
                    <a:cubicBezTo>
                      <a:pt x="126" y="350"/>
                      <a:pt x="126" y="350"/>
                      <a:pt x="126" y="350"/>
                    </a:cubicBezTo>
                    <a:cubicBezTo>
                      <a:pt x="225" y="350"/>
                      <a:pt x="225" y="350"/>
                      <a:pt x="225" y="350"/>
                    </a:cubicBezTo>
                    <a:cubicBezTo>
                      <a:pt x="225" y="261"/>
                      <a:pt x="225" y="261"/>
                      <a:pt x="225" y="261"/>
                    </a:cubicBezTo>
                    <a:cubicBezTo>
                      <a:pt x="302" y="305"/>
                      <a:pt x="302" y="305"/>
                      <a:pt x="302" y="305"/>
                    </a:cubicBezTo>
                    <a:cubicBezTo>
                      <a:pt x="352" y="220"/>
                      <a:pt x="352" y="220"/>
                      <a:pt x="352" y="220"/>
                    </a:cubicBezTo>
                    <a:cubicBezTo>
                      <a:pt x="275" y="175"/>
                      <a:pt x="275" y="175"/>
                      <a:pt x="275" y="175"/>
                    </a:cubicBezTo>
                    <a:lnTo>
                      <a:pt x="352" y="131"/>
                    </a:lnTo>
                    <a:close/>
                    <a:moveTo>
                      <a:pt x="176" y="41"/>
                    </a:moveTo>
                    <a:cubicBezTo>
                      <a:pt x="188" y="41"/>
                      <a:pt x="198" y="51"/>
                      <a:pt x="198" y="63"/>
                    </a:cubicBezTo>
                    <a:cubicBezTo>
                      <a:pt x="198" y="70"/>
                      <a:pt x="194" y="76"/>
                      <a:pt x="189" y="80"/>
                    </a:cubicBezTo>
                    <a:cubicBezTo>
                      <a:pt x="189" y="80"/>
                      <a:pt x="188" y="81"/>
                      <a:pt x="187" y="82"/>
                    </a:cubicBezTo>
                    <a:cubicBezTo>
                      <a:pt x="187" y="82"/>
                      <a:pt x="187" y="82"/>
                      <a:pt x="186" y="83"/>
                    </a:cubicBezTo>
                    <a:cubicBezTo>
                      <a:pt x="186" y="83"/>
                      <a:pt x="186" y="84"/>
                      <a:pt x="185" y="84"/>
                    </a:cubicBezTo>
                    <a:cubicBezTo>
                      <a:pt x="185" y="85"/>
                      <a:pt x="184" y="86"/>
                      <a:pt x="184" y="86"/>
                    </a:cubicBezTo>
                    <a:cubicBezTo>
                      <a:pt x="183" y="88"/>
                      <a:pt x="183" y="90"/>
                      <a:pt x="183" y="91"/>
                    </a:cubicBezTo>
                    <a:cubicBezTo>
                      <a:pt x="184" y="94"/>
                      <a:pt x="187" y="98"/>
                      <a:pt x="188" y="101"/>
                    </a:cubicBezTo>
                    <a:cubicBezTo>
                      <a:pt x="188" y="102"/>
                      <a:pt x="188" y="102"/>
                      <a:pt x="189" y="103"/>
                    </a:cubicBezTo>
                    <a:cubicBezTo>
                      <a:pt x="189" y="104"/>
                      <a:pt x="189" y="105"/>
                      <a:pt x="189" y="106"/>
                    </a:cubicBezTo>
                    <a:cubicBezTo>
                      <a:pt x="189" y="107"/>
                      <a:pt x="188" y="109"/>
                      <a:pt x="188" y="110"/>
                    </a:cubicBezTo>
                    <a:cubicBezTo>
                      <a:pt x="188" y="114"/>
                      <a:pt x="187" y="117"/>
                      <a:pt x="186" y="120"/>
                    </a:cubicBezTo>
                    <a:cubicBezTo>
                      <a:pt x="185" y="122"/>
                      <a:pt x="185" y="123"/>
                      <a:pt x="185" y="125"/>
                    </a:cubicBezTo>
                    <a:cubicBezTo>
                      <a:pt x="185" y="126"/>
                      <a:pt x="185" y="128"/>
                      <a:pt x="185" y="130"/>
                    </a:cubicBezTo>
                    <a:cubicBezTo>
                      <a:pt x="185" y="133"/>
                      <a:pt x="185" y="136"/>
                      <a:pt x="185" y="139"/>
                    </a:cubicBezTo>
                    <a:cubicBezTo>
                      <a:pt x="185" y="148"/>
                      <a:pt x="185" y="148"/>
                      <a:pt x="185" y="148"/>
                    </a:cubicBezTo>
                    <a:cubicBezTo>
                      <a:pt x="184" y="148"/>
                      <a:pt x="183" y="148"/>
                      <a:pt x="181" y="148"/>
                    </a:cubicBezTo>
                    <a:cubicBezTo>
                      <a:pt x="168" y="146"/>
                      <a:pt x="168" y="146"/>
                      <a:pt x="168" y="146"/>
                    </a:cubicBezTo>
                    <a:cubicBezTo>
                      <a:pt x="168" y="146"/>
                      <a:pt x="168" y="146"/>
                      <a:pt x="168" y="146"/>
                    </a:cubicBezTo>
                    <a:cubicBezTo>
                      <a:pt x="168" y="146"/>
                      <a:pt x="167" y="146"/>
                      <a:pt x="167" y="146"/>
                    </a:cubicBezTo>
                    <a:cubicBezTo>
                      <a:pt x="167" y="139"/>
                      <a:pt x="167" y="139"/>
                      <a:pt x="167" y="139"/>
                    </a:cubicBezTo>
                    <a:cubicBezTo>
                      <a:pt x="168" y="136"/>
                      <a:pt x="168" y="133"/>
                      <a:pt x="167" y="130"/>
                    </a:cubicBezTo>
                    <a:cubicBezTo>
                      <a:pt x="167" y="128"/>
                      <a:pt x="167" y="126"/>
                      <a:pt x="167" y="125"/>
                    </a:cubicBezTo>
                    <a:cubicBezTo>
                      <a:pt x="167" y="123"/>
                      <a:pt x="167" y="122"/>
                      <a:pt x="166" y="120"/>
                    </a:cubicBezTo>
                    <a:cubicBezTo>
                      <a:pt x="166" y="117"/>
                      <a:pt x="165" y="114"/>
                      <a:pt x="164" y="110"/>
                    </a:cubicBezTo>
                    <a:cubicBezTo>
                      <a:pt x="164" y="109"/>
                      <a:pt x="164" y="107"/>
                      <a:pt x="164" y="106"/>
                    </a:cubicBezTo>
                    <a:cubicBezTo>
                      <a:pt x="164" y="105"/>
                      <a:pt x="164" y="104"/>
                      <a:pt x="164" y="103"/>
                    </a:cubicBezTo>
                    <a:cubicBezTo>
                      <a:pt x="164" y="102"/>
                      <a:pt x="164" y="102"/>
                      <a:pt x="164" y="101"/>
                    </a:cubicBezTo>
                    <a:cubicBezTo>
                      <a:pt x="165" y="98"/>
                      <a:pt x="168" y="94"/>
                      <a:pt x="169" y="91"/>
                    </a:cubicBezTo>
                    <a:cubicBezTo>
                      <a:pt x="169" y="90"/>
                      <a:pt x="169" y="88"/>
                      <a:pt x="168" y="86"/>
                    </a:cubicBezTo>
                    <a:cubicBezTo>
                      <a:pt x="168" y="86"/>
                      <a:pt x="167" y="85"/>
                      <a:pt x="167" y="84"/>
                    </a:cubicBezTo>
                    <a:cubicBezTo>
                      <a:pt x="167" y="84"/>
                      <a:pt x="166" y="83"/>
                      <a:pt x="166" y="83"/>
                    </a:cubicBezTo>
                    <a:cubicBezTo>
                      <a:pt x="166" y="82"/>
                      <a:pt x="165" y="82"/>
                      <a:pt x="165" y="82"/>
                    </a:cubicBezTo>
                    <a:cubicBezTo>
                      <a:pt x="164" y="81"/>
                      <a:pt x="164" y="80"/>
                      <a:pt x="163" y="80"/>
                    </a:cubicBezTo>
                    <a:cubicBezTo>
                      <a:pt x="158" y="76"/>
                      <a:pt x="155" y="70"/>
                      <a:pt x="155" y="63"/>
                    </a:cubicBezTo>
                    <a:cubicBezTo>
                      <a:pt x="155" y="51"/>
                      <a:pt x="164" y="41"/>
                      <a:pt x="176" y="41"/>
                    </a:cubicBezTo>
                    <a:close/>
                    <a:moveTo>
                      <a:pt x="178" y="316"/>
                    </a:moveTo>
                    <a:cubicBezTo>
                      <a:pt x="176" y="341"/>
                      <a:pt x="176" y="341"/>
                      <a:pt x="176" y="341"/>
                    </a:cubicBezTo>
                    <a:cubicBezTo>
                      <a:pt x="174" y="316"/>
                      <a:pt x="174" y="316"/>
                      <a:pt x="174" y="316"/>
                    </a:cubicBezTo>
                    <a:cubicBezTo>
                      <a:pt x="174" y="308"/>
                      <a:pt x="174" y="308"/>
                      <a:pt x="174" y="308"/>
                    </a:cubicBezTo>
                    <a:cubicBezTo>
                      <a:pt x="174" y="308"/>
                      <a:pt x="175" y="308"/>
                      <a:pt x="175" y="308"/>
                    </a:cubicBezTo>
                    <a:cubicBezTo>
                      <a:pt x="176" y="309"/>
                      <a:pt x="177" y="309"/>
                      <a:pt x="178" y="309"/>
                    </a:cubicBezTo>
                    <a:lnTo>
                      <a:pt x="178" y="316"/>
                    </a:lnTo>
                    <a:close/>
                    <a:moveTo>
                      <a:pt x="199" y="316"/>
                    </a:moveTo>
                    <a:cubicBezTo>
                      <a:pt x="198" y="315"/>
                      <a:pt x="198" y="314"/>
                      <a:pt x="197" y="314"/>
                    </a:cubicBezTo>
                    <a:cubicBezTo>
                      <a:pt x="196" y="313"/>
                      <a:pt x="196" y="312"/>
                      <a:pt x="195" y="312"/>
                    </a:cubicBezTo>
                    <a:cubicBezTo>
                      <a:pt x="193" y="311"/>
                      <a:pt x="191" y="310"/>
                      <a:pt x="189" y="310"/>
                    </a:cubicBezTo>
                    <a:cubicBezTo>
                      <a:pt x="185" y="309"/>
                      <a:pt x="180" y="308"/>
                      <a:pt x="176" y="307"/>
                    </a:cubicBezTo>
                    <a:cubicBezTo>
                      <a:pt x="172" y="305"/>
                      <a:pt x="167" y="304"/>
                      <a:pt x="163" y="301"/>
                    </a:cubicBezTo>
                    <a:cubicBezTo>
                      <a:pt x="161" y="300"/>
                      <a:pt x="159" y="298"/>
                      <a:pt x="157" y="295"/>
                    </a:cubicBezTo>
                    <a:cubicBezTo>
                      <a:pt x="156" y="294"/>
                      <a:pt x="156" y="292"/>
                      <a:pt x="156" y="290"/>
                    </a:cubicBezTo>
                    <a:cubicBezTo>
                      <a:pt x="156" y="289"/>
                      <a:pt x="156" y="287"/>
                      <a:pt x="156" y="286"/>
                    </a:cubicBezTo>
                    <a:cubicBezTo>
                      <a:pt x="157" y="283"/>
                      <a:pt x="158" y="280"/>
                      <a:pt x="160" y="278"/>
                    </a:cubicBezTo>
                    <a:cubicBezTo>
                      <a:pt x="160" y="278"/>
                      <a:pt x="161" y="277"/>
                      <a:pt x="161" y="277"/>
                    </a:cubicBezTo>
                    <a:cubicBezTo>
                      <a:pt x="161" y="277"/>
                      <a:pt x="161" y="277"/>
                      <a:pt x="161" y="277"/>
                    </a:cubicBezTo>
                    <a:cubicBezTo>
                      <a:pt x="162" y="276"/>
                      <a:pt x="162" y="276"/>
                      <a:pt x="162" y="276"/>
                    </a:cubicBezTo>
                    <a:cubicBezTo>
                      <a:pt x="162" y="276"/>
                      <a:pt x="162" y="276"/>
                      <a:pt x="163" y="275"/>
                    </a:cubicBezTo>
                    <a:cubicBezTo>
                      <a:pt x="164" y="274"/>
                      <a:pt x="165" y="274"/>
                      <a:pt x="166" y="273"/>
                    </a:cubicBezTo>
                    <a:cubicBezTo>
                      <a:pt x="167" y="272"/>
                      <a:pt x="169" y="271"/>
                      <a:pt x="170" y="271"/>
                    </a:cubicBezTo>
                    <a:cubicBezTo>
                      <a:pt x="171" y="281"/>
                      <a:pt x="171" y="281"/>
                      <a:pt x="171" y="281"/>
                    </a:cubicBezTo>
                    <a:cubicBezTo>
                      <a:pt x="170" y="282"/>
                      <a:pt x="169" y="282"/>
                      <a:pt x="169" y="283"/>
                    </a:cubicBezTo>
                    <a:cubicBezTo>
                      <a:pt x="169" y="283"/>
                      <a:pt x="168" y="283"/>
                      <a:pt x="168" y="283"/>
                    </a:cubicBezTo>
                    <a:cubicBezTo>
                      <a:pt x="168" y="284"/>
                      <a:pt x="168" y="284"/>
                      <a:pt x="168" y="284"/>
                    </a:cubicBezTo>
                    <a:cubicBezTo>
                      <a:pt x="167" y="284"/>
                      <a:pt x="167" y="284"/>
                      <a:pt x="167" y="284"/>
                    </a:cubicBezTo>
                    <a:cubicBezTo>
                      <a:pt x="167" y="284"/>
                      <a:pt x="167" y="284"/>
                      <a:pt x="167" y="284"/>
                    </a:cubicBezTo>
                    <a:cubicBezTo>
                      <a:pt x="166" y="285"/>
                      <a:pt x="165" y="287"/>
                      <a:pt x="165" y="288"/>
                    </a:cubicBezTo>
                    <a:cubicBezTo>
                      <a:pt x="164" y="289"/>
                      <a:pt x="164" y="290"/>
                      <a:pt x="165" y="291"/>
                    </a:cubicBezTo>
                    <a:cubicBezTo>
                      <a:pt x="165" y="292"/>
                      <a:pt x="166" y="293"/>
                      <a:pt x="168" y="294"/>
                    </a:cubicBezTo>
                    <a:cubicBezTo>
                      <a:pt x="171" y="296"/>
                      <a:pt x="175" y="298"/>
                      <a:pt x="179" y="300"/>
                    </a:cubicBezTo>
                    <a:cubicBezTo>
                      <a:pt x="182" y="302"/>
                      <a:pt x="186" y="304"/>
                      <a:pt x="190" y="306"/>
                    </a:cubicBezTo>
                    <a:cubicBezTo>
                      <a:pt x="192" y="307"/>
                      <a:pt x="194" y="308"/>
                      <a:pt x="196" y="310"/>
                    </a:cubicBezTo>
                    <a:cubicBezTo>
                      <a:pt x="197" y="311"/>
                      <a:pt x="198" y="312"/>
                      <a:pt x="198" y="313"/>
                    </a:cubicBezTo>
                    <a:cubicBezTo>
                      <a:pt x="199" y="314"/>
                      <a:pt x="199" y="315"/>
                      <a:pt x="199" y="316"/>
                    </a:cubicBezTo>
                    <a:close/>
                    <a:moveTo>
                      <a:pt x="171" y="250"/>
                    </a:moveTo>
                    <a:cubicBezTo>
                      <a:pt x="172" y="250"/>
                      <a:pt x="174" y="250"/>
                      <a:pt x="175" y="250"/>
                    </a:cubicBezTo>
                    <a:cubicBezTo>
                      <a:pt x="177" y="251"/>
                      <a:pt x="179" y="251"/>
                      <a:pt x="181" y="252"/>
                    </a:cubicBezTo>
                    <a:cubicBezTo>
                      <a:pt x="181" y="252"/>
                      <a:pt x="181" y="252"/>
                      <a:pt x="181" y="252"/>
                    </a:cubicBezTo>
                    <a:cubicBezTo>
                      <a:pt x="179" y="283"/>
                      <a:pt x="179" y="283"/>
                      <a:pt x="179" y="283"/>
                    </a:cubicBezTo>
                    <a:cubicBezTo>
                      <a:pt x="179" y="298"/>
                      <a:pt x="179" y="298"/>
                      <a:pt x="179" y="298"/>
                    </a:cubicBezTo>
                    <a:cubicBezTo>
                      <a:pt x="177" y="297"/>
                      <a:pt x="175" y="296"/>
                      <a:pt x="173" y="295"/>
                    </a:cubicBezTo>
                    <a:cubicBezTo>
                      <a:pt x="173" y="283"/>
                      <a:pt x="173" y="283"/>
                      <a:pt x="173" y="283"/>
                    </a:cubicBezTo>
                    <a:lnTo>
                      <a:pt x="171" y="250"/>
                    </a:lnTo>
                    <a:close/>
                    <a:moveTo>
                      <a:pt x="202" y="264"/>
                    </a:moveTo>
                    <a:cubicBezTo>
                      <a:pt x="201" y="267"/>
                      <a:pt x="199" y="270"/>
                      <a:pt x="196" y="272"/>
                    </a:cubicBezTo>
                    <a:cubicBezTo>
                      <a:pt x="196" y="272"/>
                      <a:pt x="195" y="273"/>
                      <a:pt x="195" y="273"/>
                    </a:cubicBezTo>
                    <a:cubicBezTo>
                      <a:pt x="194" y="274"/>
                      <a:pt x="194" y="274"/>
                      <a:pt x="194" y="274"/>
                    </a:cubicBezTo>
                    <a:cubicBezTo>
                      <a:pt x="194" y="274"/>
                      <a:pt x="193" y="274"/>
                      <a:pt x="193" y="274"/>
                    </a:cubicBezTo>
                    <a:cubicBezTo>
                      <a:pt x="192" y="275"/>
                      <a:pt x="191" y="275"/>
                      <a:pt x="189" y="276"/>
                    </a:cubicBezTo>
                    <a:cubicBezTo>
                      <a:pt x="187" y="277"/>
                      <a:pt x="184" y="277"/>
                      <a:pt x="182" y="278"/>
                    </a:cubicBezTo>
                    <a:cubicBezTo>
                      <a:pt x="182" y="278"/>
                      <a:pt x="182" y="278"/>
                      <a:pt x="182" y="278"/>
                    </a:cubicBezTo>
                    <a:cubicBezTo>
                      <a:pt x="182" y="267"/>
                      <a:pt x="182" y="267"/>
                      <a:pt x="182" y="267"/>
                    </a:cubicBezTo>
                    <a:cubicBezTo>
                      <a:pt x="183" y="267"/>
                      <a:pt x="184" y="266"/>
                      <a:pt x="185" y="266"/>
                    </a:cubicBezTo>
                    <a:cubicBezTo>
                      <a:pt x="186" y="265"/>
                      <a:pt x="187" y="265"/>
                      <a:pt x="187" y="265"/>
                    </a:cubicBezTo>
                    <a:cubicBezTo>
                      <a:pt x="188" y="264"/>
                      <a:pt x="188" y="264"/>
                      <a:pt x="188" y="264"/>
                    </a:cubicBezTo>
                    <a:cubicBezTo>
                      <a:pt x="188" y="264"/>
                      <a:pt x="188" y="264"/>
                      <a:pt x="188" y="264"/>
                    </a:cubicBezTo>
                    <a:cubicBezTo>
                      <a:pt x="189" y="264"/>
                      <a:pt x="189" y="263"/>
                      <a:pt x="189" y="263"/>
                    </a:cubicBezTo>
                    <a:cubicBezTo>
                      <a:pt x="190" y="262"/>
                      <a:pt x="191" y="261"/>
                      <a:pt x="191" y="260"/>
                    </a:cubicBezTo>
                    <a:cubicBezTo>
                      <a:pt x="192" y="259"/>
                      <a:pt x="192" y="258"/>
                      <a:pt x="191" y="257"/>
                    </a:cubicBezTo>
                    <a:cubicBezTo>
                      <a:pt x="191" y="255"/>
                      <a:pt x="189" y="253"/>
                      <a:pt x="186" y="251"/>
                    </a:cubicBezTo>
                    <a:cubicBezTo>
                      <a:pt x="185" y="251"/>
                      <a:pt x="183" y="250"/>
                      <a:pt x="181" y="250"/>
                    </a:cubicBezTo>
                    <a:cubicBezTo>
                      <a:pt x="179" y="249"/>
                      <a:pt x="177" y="249"/>
                      <a:pt x="175" y="248"/>
                    </a:cubicBezTo>
                    <a:cubicBezTo>
                      <a:pt x="171" y="248"/>
                      <a:pt x="167" y="247"/>
                      <a:pt x="162" y="246"/>
                    </a:cubicBezTo>
                    <a:cubicBezTo>
                      <a:pt x="160" y="246"/>
                      <a:pt x="158" y="245"/>
                      <a:pt x="155" y="244"/>
                    </a:cubicBezTo>
                    <a:cubicBezTo>
                      <a:pt x="154" y="244"/>
                      <a:pt x="154" y="244"/>
                      <a:pt x="154" y="244"/>
                    </a:cubicBezTo>
                    <a:cubicBezTo>
                      <a:pt x="154" y="244"/>
                      <a:pt x="154" y="243"/>
                      <a:pt x="153" y="243"/>
                    </a:cubicBezTo>
                    <a:cubicBezTo>
                      <a:pt x="153" y="243"/>
                      <a:pt x="152" y="243"/>
                      <a:pt x="151" y="242"/>
                    </a:cubicBezTo>
                    <a:cubicBezTo>
                      <a:pt x="150" y="242"/>
                      <a:pt x="149" y="241"/>
                      <a:pt x="147" y="240"/>
                    </a:cubicBezTo>
                    <a:cubicBezTo>
                      <a:pt x="145" y="238"/>
                      <a:pt x="143" y="235"/>
                      <a:pt x="141" y="232"/>
                    </a:cubicBezTo>
                    <a:cubicBezTo>
                      <a:pt x="140" y="229"/>
                      <a:pt x="139" y="225"/>
                      <a:pt x="140" y="222"/>
                    </a:cubicBezTo>
                    <a:cubicBezTo>
                      <a:pt x="140" y="218"/>
                      <a:pt x="142" y="215"/>
                      <a:pt x="144" y="212"/>
                    </a:cubicBezTo>
                    <a:cubicBezTo>
                      <a:pt x="146" y="209"/>
                      <a:pt x="148" y="207"/>
                      <a:pt x="151" y="206"/>
                    </a:cubicBezTo>
                    <a:cubicBezTo>
                      <a:pt x="151" y="205"/>
                      <a:pt x="151" y="205"/>
                      <a:pt x="151" y="205"/>
                    </a:cubicBezTo>
                    <a:cubicBezTo>
                      <a:pt x="152" y="205"/>
                      <a:pt x="152" y="205"/>
                      <a:pt x="152" y="205"/>
                    </a:cubicBezTo>
                    <a:cubicBezTo>
                      <a:pt x="152" y="205"/>
                      <a:pt x="152" y="205"/>
                      <a:pt x="152" y="205"/>
                    </a:cubicBezTo>
                    <a:cubicBezTo>
                      <a:pt x="153" y="205"/>
                      <a:pt x="153" y="205"/>
                      <a:pt x="153" y="205"/>
                    </a:cubicBezTo>
                    <a:cubicBezTo>
                      <a:pt x="153" y="204"/>
                      <a:pt x="154" y="204"/>
                      <a:pt x="154" y="204"/>
                    </a:cubicBezTo>
                    <a:cubicBezTo>
                      <a:pt x="156" y="203"/>
                      <a:pt x="157" y="203"/>
                      <a:pt x="158" y="202"/>
                    </a:cubicBezTo>
                    <a:cubicBezTo>
                      <a:pt x="160" y="201"/>
                      <a:pt x="162" y="201"/>
                      <a:pt x="165" y="200"/>
                    </a:cubicBezTo>
                    <a:cubicBezTo>
                      <a:pt x="165" y="200"/>
                      <a:pt x="166" y="199"/>
                      <a:pt x="166" y="199"/>
                    </a:cubicBezTo>
                    <a:cubicBezTo>
                      <a:pt x="167" y="202"/>
                      <a:pt x="167" y="204"/>
                      <a:pt x="167" y="207"/>
                    </a:cubicBezTo>
                    <a:cubicBezTo>
                      <a:pt x="167" y="210"/>
                      <a:pt x="167" y="213"/>
                      <a:pt x="167" y="216"/>
                    </a:cubicBezTo>
                    <a:cubicBezTo>
                      <a:pt x="166" y="216"/>
                      <a:pt x="165" y="217"/>
                      <a:pt x="163" y="217"/>
                    </a:cubicBezTo>
                    <a:cubicBezTo>
                      <a:pt x="163" y="217"/>
                      <a:pt x="162" y="218"/>
                      <a:pt x="161" y="218"/>
                    </a:cubicBezTo>
                    <a:cubicBezTo>
                      <a:pt x="160" y="218"/>
                      <a:pt x="160" y="218"/>
                      <a:pt x="160" y="218"/>
                    </a:cubicBezTo>
                    <a:cubicBezTo>
                      <a:pt x="159" y="219"/>
                      <a:pt x="159" y="219"/>
                      <a:pt x="159" y="219"/>
                    </a:cubicBezTo>
                    <a:cubicBezTo>
                      <a:pt x="159" y="219"/>
                      <a:pt x="159" y="219"/>
                      <a:pt x="159" y="219"/>
                    </a:cubicBezTo>
                    <a:cubicBezTo>
                      <a:pt x="159" y="219"/>
                      <a:pt x="159" y="219"/>
                      <a:pt x="159" y="219"/>
                    </a:cubicBezTo>
                    <a:cubicBezTo>
                      <a:pt x="159" y="219"/>
                      <a:pt x="159" y="219"/>
                      <a:pt x="159" y="219"/>
                    </a:cubicBezTo>
                    <a:cubicBezTo>
                      <a:pt x="159" y="219"/>
                      <a:pt x="159" y="219"/>
                      <a:pt x="159" y="219"/>
                    </a:cubicBezTo>
                    <a:cubicBezTo>
                      <a:pt x="156" y="220"/>
                      <a:pt x="155" y="222"/>
                      <a:pt x="155" y="224"/>
                    </a:cubicBezTo>
                    <a:cubicBezTo>
                      <a:pt x="154" y="225"/>
                      <a:pt x="155" y="227"/>
                      <a:pt x="157" y="229"/>
                    </a:cubicBezTo>
                    <a:cubicBezTo>
                      <a:pt x="157" y="229"/>
                      <a:pt x="158" y="230"/>
                      <a:pt x="158" y="230"/>
                    </a:cubicBezTo>
                    <a:cubicBezTo>
                      <a:pt x="158" y="230"/>
                      <a:pt x="159" y="230"/>
                      <a:pt x="159" y="230"/>
                    </a:cubicBezTo>
                    <a:cubicBezTo>
                      <a:pt x="159" y="231"/>
                      <a:pt x="159" y="231"/>
                      <a:pt x="160" y="231"/>
                    </a:cubicBezTo>
                    <a:cubicBezTo>
                      <a:pt x="160" y="231"/>
                      <a:pt x="160" y="231"/>
                      <a:pt x="160" y="231"/>
                    </a:cubicBezTo>
                    <a:cubicBezTo>
                      <a:pt x="162" y="232"/>
                      <a:pt x="164" y="232"/>
                      <a:pt x="166" y="233"/>
                    </a:cubicBezTo>
                    <a:cubicBezTo>
                      <a:pt x="169" y="234"/>
                      <a:pt x="174" y="235"/>
                      <a:pt x="178" y="236"/>
                    </a:cubicBezTo>
                    <a:cubicBezTo>
                      <a:pt x="180" y="236"/>
                      <a:pt x="183" y="237"/>
                      <a:pt x="185" y="237"/>
                    </a:cubicBezTo>
                    <a:cubicBezTo>
                      <a:pt x="187" y="238"/>
                      <a:pt x="190" y="239"/>
                      <a:pt x="192" y="240"/>
                    </a:cubicBezTo>
                    <a:cubicBezTo>
                      <a:pt x="193" y="241"/>
                      <a:pt x="193" y="241"/>
                      <a:pt x="194" y="242"/>
                    </a:cubicBezTo>
                    <a:cubicBezTo>
                      <a:pt x="194" y="242"/>
                      <a:pt x="194" y="242"/>
                      <a:pt x="194" y="242"/>
                    </a:cubicBezTo>
                    <a:cubicBezTo>
                      <a:pt x="195" y="242"/>
                      <a:pt x="195" y="242"/>
                      <a:pt x="195" y="242"/>
                    </a:cubicBezTo>
                    <a:cubicBezTo>
                      <a:pt x="195" y="242"/>
                      <a:pt x="195" y="242"/>
                      <a:pt x="195" y="242"/>
                    </a:cubicBezTo>
                    <a:cubicBezTo>
                      <a:pt x="195" y="242"/>
                      <a:pt x="195" y="242"/>
                      <a:pt x="195" y="242"/>
                    </a:cubicBezTo>
                    <a:cubicBezTo>
                      <a:pt x="196" y="243"/>
                      <a:pt x="196" y="243"/>
                      <a:pt x="196" y="243"/>
                    </a:cubicBezTo>
                    <a:cubicBezTo>
                      <a:pt x="197" y="244"/>
                      <a:pt x="198" y="245"/>
                      <a:pt x="199" y="246"/>
                    </a:cubicBezTo>
                    <a:cubicBezTo>
                      <a:pt x="201" y="248"/>
                      <a:pt x="202" y="251"/>
                      <a:pt x="203" y="255"/>
                    </a:cubicBezTo>
                    <a:cubicBezTo>
                      <a:pt x="204" y="258"/>
                      <a:pt x="203" y="261"/>
                      <a:pt x="202" y="264"/>
                    </a:cubicBezTo>
                    <a:close/>
                    <a:moveTo>
                      <a:pt x="185" y="172"/>
                    </a:moveTo>
                    <a:cubicBezTo>
                      <a:pt x="185" y="183"/>
                      <a:pt x="184" y="195"/>
                      <a:pt x="183" y="207"/>
                    </a:cubicBezTo>
                    <a:cubicBezTo>
                      <a:pt x="183" y="216"/>
                      <a:pt x="182" y="225"/>
                      <a:pt x="182" y="235"/>
                    </a:cubicBezTo>
                    <a:cubicBezTo>
                      <a:pt x="181" y="234"/>
                      <a:pt x="180" y="234"/>
                      <a:pt x="179" y="234"/>
                    </a:cubicBezTo>
                    <a:cubicBezTo>
                      <a:pt x="176" y="233"/>
                      <a:pt x="173" y="232"/>
                      <a:pt x="170" y="232"/>
                    </a:cubicBezTo>
                    <a:cubicBezTo>
                      <a:pt x="170" y="223"/>
                      <a:pt x="169" y="215"/>
                      <a:pt x="169" y="207"/>
                    </a:cubicBezTo>
                    <a:cubicBezTo>
                      <a:pt x="168" y="195"/>
                      <a:pt x="167" y="183"/>
                      <a:pt x="167" y="171"/>
                    </a:cubicBezTo>
                    <a:cubicBezTo>
                      <a:pt x="179" y="171"/>
                      <a:pt x="179" y="171"/>
                      <a:pt x="179" y="171"/>
                    </a:cubicBezTo>
                    <a:cubicBezTo>
                      <a:pt x="179" y="171"/>
                      <a:pt x="179" y="171"/>
                      <a:pt x="179" y="171"/>
                    </a:cubicBezTo>
                    <a:cubicBezTo>
                      <a:pt x="181" y="171"/>
                      <a:pt x="183" y="172"/>
                      <a:pt x="185" y="172"/>
                    </a:cubicBezTo>
                    <a:close/>
                    <a:moveTo>
                      <a:pt x="222" y="191"/>
                    </a:moveTo>
                    <a:cubicBezTo>
                      <a:pt x="221" y="195"/>
                      <a:pt x="219" y="197"/>
                      <a:pt x="216" y="200"/>
                    </a:cubicBezTo>
                    <a:cubicBezTo>
                      <a:pt x="214" y="202"/>
                      <a:pt x="211" y="204"/>
                      <a:pt x="209" y="205"/>
                    </a:cubicBezTo>
                    <a:cubicBezTo>
                      <a:pt x="207" y="206"/>
                      <a:pt x="206" y="207"/>
                      <a:pt x="205" y="207"/>
                    </a:cubicBezTo>
                    <a:cubicBezTo>
                      <a:pt x="204" y="207"/>
                      <a:pt x="204" y="207"/>
                      <a:pt x="204" y="207"/>
                    </a:cubicBezTo>
                    <a:cubicBezTo>
                      <a:pt x="203" y="208"/>
                      <a:pt x="203" y="208"/>
                      <a:pt x="203" y="208"/>
                    </a:cubicBezTo>
                    <a:cubicBezTo>
                      <a:pt x="201" y="208"/>
                      <a:pt x="201" y="208"/>
                      <a:pt x="201" y="208"/>
                    </a:cubicBezTo>
                    <a:cubicBezTo>
                      <a:pt x="199" y="209"/>
                      <a:pt x="197" y="209"/>
                      <a:pt x="194" y="210"/>
                    </a:cubicBezTo>
                    <a:cubicBezTo>
                      <a:pt x="191" y="210"/>
                      <a:pt x="188" y="211"/>
                      <a:pt x="185" y="212"/>
                    </a:cubicBezTo>
                    <a:cubicBezTo>
                      <a:pt x="185" y="210"/>
                      <a:pt x="185" y="208"/>
                      <a:pt x="185" y="207"/>
                    </a:cubicBezTo>
                    <a:cubicBezTo>
                      <a:pt x="186" y="202"/>
                      <a:pt x="186" y="198"/>
                      <a:pt x="186" y="194"/>
                    </a:cubicBezTo>
                    <a:cubicBezTo>
                      <a:pt x="187" y="194"/>
                      <a:pt x="189" y="193"/>
                      <a:pt x="190" y="193"/>
                    </a:cubicBezTo>
                    <a:cubicBezTo>
                      <a:pt x="192" y="192"/>
                      <a:pt x="194" y="192"/>
                      <a:pt x="196" y="191"/>
                    </a:cubicBezTo>
                    <a:cubicBezTo>
                      <a:pt x="198" y="191"/>
                      <a:pt x="198" y="191"/>
                      <a:pt x="198" y="191"/>
                    </a:cubicBezTo>
                    <a:cubicBezTo>
                      <a:pt x="198" y="191"/>
                      <a:pt x="198" y="191"/>
                      <a:pt x="198" y="191"/>
                    </a:cubicBezTo>
                    <a:cubicBezTo>
                      <a:pt x="199" y="190"/>
                      <a:pt x="199" y="190"/>
                      <a:pt x="199" y="190"/>
                    </a:cubicBezTo>
                    <a:cubicBezTo>
                      <a:pt x="200" y="190"/>
                      <a:pt x="200" y="190"/>
                      <a:pt x="201" y="190"/>
                    </a:cubicBezTo>
                    <a:cubicBezTo>
                      <a:pt x="202" y="189"/>
                      <a:pt x="203" y="188"/>
                      <a:pt x="204" y="187"/>
                    </a:cubicBezTo>
                    <a:cubicBezTo>
                      <a:pt x="204" y="187"/>
                      <a:pt x="205" y="186"/>
                      <a:pt x="205" y="185"/>
                    </a:cubicBezTo>
                    <a:cubicBezTo>
                      <a:pt x="206" y="183"/>
                      <a:pt x="206" y="181"/>
                      <a:pt x="205" y="179"/>
                    </a:cubicBezTo>
                    <a:cubicBezTo>
                      <a:pt x="204" y="176"/>
                      <a:pt x="202" y="174"/>
                      <a:pt x="200" y="173"/>
                    </a:cubicBezTo>
                    <a:cubicBezTo>
                      <a:pt x="200" y="173"/>
                      <a:pt x="199" y="172"/>
                      <a:pt x="198" y="172"/>
                    </a:cubicBezTo>
                    <a:cubicBezTo>
                      <a:pt x="198" y="172"/>
                      <a:pt x="198" y="172"/>
                      <a:pt x="198" y="172"/>
                    </a:cubicBezTo>
                    <a:cubicBezTo>
                      <a:pt x="198" y="172"/>
                      <a:pt x="198" y="172"/>
                      <a:pt x="198" y="172"/>
                    </a:cubicBezTo>
                    <a:cubicBezTo>
                      <a:pt x="197" y="172"/>
                      <a:pt x="197" y="172"/>
                      <a:pt x="197" y="172"/>
                    </a:cubicBezTo>
                    <a:cubicBezTo>
                      <a:pt x="197" y="172"/>
                      <a:pt x="197" y="172"/>
                      <a:pt x="197" y="172"/>
                    </a:cubicBezTo>
                    <a:cubicBezTo>
                      <a:pt x="197" y="172"/>
                      <a:pt x="197" y="172"/>
                      <a:pt x="197" y="172"/>
                    </a:cubicBezTo>
                    <a:cubicBezTo>
                      <a:pt x="197" y="172"/>
                      <a:pt x="197" y="172"/>
                      <a:pt x="197" y="172"/>
                    </a:cubicBezTo>
                    <a:cubicBezTo>
                      <a:pt x="197" y="171"/>
                      <a:pt x="197" y="171"/>
                      <a:pt x="197" y="171"/>
                    </a:cubicBezTo>
                    <a:cubicBezTo>
                      <a:pt x="195" y="171"/>
                      <a:pt x="194" y="171"/>
                      <a:pt x="192" y="170"/>
                    </a:cubicBezTo>
                    <a:cubicBezTo>
                      <a:pt x="188" y="170"/>
                      <a:pt x="184" y="170"/>
                      <a:pt x="179" y="169"/>
                    </a:cubicBezTo>
                    <a:cubicBezTo>
                      <a:pt x="166" y="169"/>
                      <a:pt x="166" y="169"/>
                      <a:pt x="166" y="169"/>
                    </a:cubicBezTo>
                    <a:cubicBezTo>
                      <a:pt x="162" y="168"/>
                      <a:pt x="157" y="168"/>
                      <a:pt x="153" y="167"/>
                    </a:cubicBezTo>
                    <a:cubicBezTo>
                      <a:pt x="148" y="167"/>
                      <a:pt x="143" y="166"/>
                      <a:pt x="138" y="165"/>
                    </a:cubicBezTo>
                    <a:cubicBezTo>
                      <a:pt x="133" y="164"/>
                      <a:pt x="128" y="162"/>
                      <a:pt x="123" y="159"/>
                    </a:cubicBezTo>
                    <a:cubicBezTo>
                      <a:pt x="121" y="157"/>
                      <a:pt x="119" y="155"/>
                      <a:pt x="116" y="153"/>
                    </a:cubicBezTo>
                    <a:cubicBezTo>
                      <a:pt x="114" y="151"/>
                      <a:pt x="112" y="148"/>
                      <a:pt x="110" y="145"/>
                    </a:cubicBezTo>
                    <a:cubicBezTo>
                      <a:pt x="109" y="142"/>
                      <a:pt x="107" y="138"/>
                      <a:pt x="107" y="135"/>
                    </a:cubicBezTo>
                    <a:cubicBezTo>
                      <a:pt x="107" y="131"/>
                      <a:pt x="107" y="127"/>
                      <a:pt x="109" y="123"/>
                    </a:cubicBezTo>
                    <a:cubicBezTo>
                      <a:pt x="110" y="120"/>
                      <a:pt x="112" y="117"/>
                      <a:pt x="114" y="114"/>
                    </a:cubicBezTo>
                    <a:cubicBezTo>
                      <a:pt x="117" y="112"/>
                      <a:pt x="119" y="109"/>
                      <a:pt x="122" y="108"/>
                    </a:cubicBezTo>
                    <a:cubicBezTo>
                      <a:pt x="125" y="106"/>
                      <a:pt x="128" y="105"/>
                      <a:pt x="132" y="104"/>
                    </a:cubicBezTo>
                    <a:cubicBezTo>
                      <a:pt x="136" y="103"/>
                      <a:pt x="140" y="103"/>
                      <a:pt x="144" y="104"/>
                    </a:cubicBezTo>
                    <a:cubicBezTo>
                      <a:pt x="148" y="105"/>
                      <a:pt x="151" y="107"/>
                      <a:pt x="154" y="109"/>
                    </a:cubicBezTo>
                    <a:cubicBezTo>
                      <a:pt x="155" y="111"/>
                      <a:pt x="156" y="112"/>
                      <a:pt x="157" y="113"/>
                    </a:cubicBezTo>
                    <a:cubicBezTo>
                      <a:pt x="158" y="114"/>
                      <a:pt x="159" y="114"/>
                      <a:pt x="159" y="115"/>
                    </a:cubicBezTo>
                    <a:cubicBezTo>
                      <a:pt x="159" y="115"/>
                      <a:pt x="160" y="116"/>
                      <a:pt x="160" y="116"/>
                    </a:cubicBezTo>
                    <a:cubicBezTo>
                      <a:pt x="160" y="116"/>
                      <a:pt x="160" y="116"/>
                      <a:pt x="160" y="116"/>
                    </a:cubicBezTo>
                    <a:cubicBezTo>
                      <a:pt x="160" y="117"/>
                      <a:pt x="160" y="117"/>
                      <a:pt x="160" y="117"/>
                    </a:cubicBezTo>
                    <a:cubicBezTo>
                      <a:pt x="161" y="117"/>
                      <a:pt x="161" y="117"/>
                      <a:pt x="161" y="117"/>
                    </a:cubicBezTo>
                    <a:cubicBezTo>
                      <a:pt x="164" y="123"/>
                      <a:pt x="164" y="133"/>
                      <a:pt x="157" y="135"/>
                    </a:cubicBezTo>
                    <a:cubicBezTo>
                      <a:pt x="151" y="136"/>
                      <a:pt x="144" y="135"/>
                      <a:pt x="141" y="130"/>
                    </a:cubicBezTo>
                    <a:cubicBezTo>
                      <a:pt x="141" y="130"/>
                      <a:pt x="141" y="130"/>
                      <a:pt x="141" y="130"/>
                    </a:cubicBezTo>
                    <a:cubicBezTo>
                      <a:pt x="141" y="130"/>
                      <a:pt x="141" y="130"/>
                      <a:pt x="141" y="130"/>
                    </a:cubicBezTo>
                    <a:cubicBezTo>
                      <a:pt x="141" y="130"/>
                      <a:pt x="141" y="130"/>
                      <a:pt x="141" y="130"/>
                    </a:cubicBezTo>
                    <a:cubicBezTo>
                      <a:pt x="140" y="130"/>
                      <a:pt x="140" y="130"/>
                      <a:pt x="140" y="130"/>
                    </a:cubicBezTo>
                    <a:cubicBezTo>
                      <a:pt x="140" y="130"/>
                      <a:pt x="140" y="129"/>
                      <a:pt x="140" y="129"/>
                    </a:cubicBezTo>
                    <a:cubicBezTo>
                      <a:pt x="140" y="129"/>
                      <a:pt x="139" y="128"/>
                      <a:pt x="139" y="128"/>
                    </a:cubicBezTo>
                    <a:cubicBezTo>
                      <a:pt x="138" y="128"/>
                      <a:pt x="138" y="127"/>
                      <a:pt x="137" y="127"/>
                    </a:cubicBezTo>
                    <a:cubicBezTo>
                      <a:pt x="137" y="127"/>
                      <a:pt x="137" y="127"/>
                      <a:pt x="136" y="127"/>
                    </a:cubicBezTo>
                    <a:cubicBezTo>
                      <a:pt x="136" y="127"/>
                      <a:pt x="135" y="127"/>
                      <a:pt x="134" y="128"/>
                    </a:cubicBezTo>
                    <a:cubicBezTo>
                      <a:pt x="132" y="129"/>
                      <a:pt x="131" y="130"/>
                      <a:pt x="130" y="132"/>
                    </a:cubicBezTo>
                    <a:cubicBezTo>
                      <a:pt x="130" y="132"/>
                      <a:pt x="130" y="133"/>
                      <a:pt x="130" y="133"/>
                    </a:cubicBezTo>
                    <a:cubicBezTo>
                      <a:pt x="130" y="134"/>
                      <a:pt x="130" y="134"/>
                      <a:pt x="130" y="135"/>
                    </a:cubicBezTo>
                    <a:cubicBezTo>
                      <a:pt x="131" y="136"/>
                      <a:pt x="133" y="138"/>
                      <a:pt x="135" y="140"/>
                    </a:cubicBezTo>
                    <a:cubicBezTo>
                      <a:pt x="138" y="142"/>
                      <a:pt x="141" y="143"/>
                      <a:pt x="144" y="144"/>
                    </a:cubicBezTo>
                    <a:cubicBezTo>
                      <a:pt x="148" y="145"/>
                      <a:pt x="152" y="146"/>
                      <a:pt x="156" y="147"/>
                    </a:cubicBezTo>
                    <a:cubicBezTo>
                      <a:pt x="160" y="147"/>
                      <a:pt x="164" y="148"/>
                      <a:pt x="168" y="148"/>
                    </a:cubicBezTo>
                    <a:cubicBezTo>
                      <a:pt x="181" y="150"/>
                      <a:pt x="181" y="150"/>
                      <a:pt x="181" y="150"/>
                    </a:cubicBezTo>
                    <a:cubicBezTo>
                      <a:pt x="185" y="150"/>
                      <a:pt x="190" y="150"/>
                      <a:pt x="195" y="151"/>
                    </a:cubicBezTo>
                    <a:cubicBezTo>
                      <a:pt x="197" y="152"/>
                      <a:pt x="200" y="152"/>
                      <a:pt x="203" y="153"/>
                    </a:cubicBezTo>
                    <a:cubicBezTo>
                      <a:pt x="204" y="154"/>
                      <a:pt x="204" y="154"/>
                      <a:pt x="204" y="154"/>
                    </a:cubicBezTo>
                    <a:cubicBezTo>
                      <a:pt x="204" y="154"/>
                      <a:pt x="204" y="154"/>
                      <a:pt x="204" y="154"/>
                    </a:cubicBezTo>
                    <a:cubicBezTo>
                      <a:pt x="205" y="154"/>
                      <a:pt x="205" y="154"/>
                      <a:pt x="205" y="154"/>
                    </a:cubicBezTo>
                    <a:cubicBezTo>
                      <a:pt x="205" y="154"/>
                      <a:pt x="205" y="154"/>
                      <a:pt x="206" y="154"/>
                    </a:cubicBezTo>
                    <a:cubicBezTo>
                      <a:pt x="206" y="155"/>
                      <a:pt x="207" y="155"/>
                      <a:pt x="207" y="155"/>
                    </a:cubicBezTo>
                    <a:cubicBezTo>
                      <a:pt x="208" y="156"/>
                      <a:pt x="210" y="156"/>
                      <a:pt x="211" y="157"/>
                    </a:cubicBezTo>
                    <a:cubicBezTo>
                      <a:pt x="216" y="161"/>
                      <a:pt x="220" y="166"/>
                      <a:pt x="222" y="172"/>
                    </a:cubicBezTo>
                    <a:cubicBezTo>
                      <a:pt x="223" y="175"/>
                      <a:pt x="224" y="178"/>
                      <a:pt x="224" y="182"/>
                    </a:cubicBezTo>
                    <a:cubicBezTo>
                      <a:pt x="224" y="185"/>
                      <a:pt x="223" y="188"/>
                      <a:pt x="22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36">
                <a:extLst>
                  <a:ext uri="{FF2B5EF4-FFF2-40B4-BE49-F238E27FC236}">
                    <a16:creationId xmlns:a16="http://schemas.microsoft.com/office/drawing/2014/main" xmlns="" id="{9C2CAC08-D075-4E90-9E2F-569E97A3F21F}"/>
                  </a:ext>
                </a:extLst>
              </p:cNvPr>
              <p:cNvSpPr>
                <a:spLocks/>
              </p:cNvSpPr>
              <p:nvPr/>
            </p:nvSpPr>
            <p:spPr bwMode="auto">
              <a:xfrm>
                <a:off x="8112125" y="1030288"/>
                <a:ext cx="17463" cy="20637"/>
              </a:xfrm>
              <a:custGeom>
                <a:avLst/>
                <a:gdLst>
                  <a:gd name="T0" fmla="*/ 6 w 6"/>
                  <a:gd name="T1" fmla="*/ 6 h 7"/>
                  <a:gd name="T2" fmla="*/ 6 w 6"/>
                  <a:gd name="T3" fmla="*/ 4 h 7"/>
                  <a:gd name="T4" fmla="*/ 0 w 6"/>
                  <a:gd name="T5" fmla="*/ 1 h 7"/>
                  <a:gd name="T6" fmla="*/ 3 w 6"/>
                  <a:gd name="T7" fmla="*/ 6 h 7"/>
                  <a:gd name="T8" fmla="*/ 6 w 6"/>
                  <a:gd name="T9" fmla="*/ 6 h 7"/>
                </a:gdLst>
                <a:ahLst/>
                <a:cxnLst>
                  <a:cxn ang="0">
                    <a:pos x="T0" y="T1"/>
                  </a:cxn>
                  <a:cxn ang="0">
                    <a:pos x="T2" y="T3"/>
                  </a:cxn>
                  <a:cxn ang="0">
                    <a:pos x="T4" y="T5"/>
                  </a:cxn>
                  <a:cxn ang="0">
                    <a:pos x="T6" y="T7"/>
                  </a:cxn>
                  <a:cxn ang="0">
                    <a:pos x="T8" y="T9"/>
                  </a:cxn>
                </a:cxnLst>
                <a:rect l="0" t="0" r="r" b="b"/>
                <a:pathLst>
                  <a:path w="6" h="7">
                    <a:moveTo>
                      <a:pt x="6" y="6"/>
                    </a:moveTo>
                    <a:cubicBezTo>
                      <a:pt x="6" y="5"/>
                      <a:pt x="6" y="4"/>
                      <a:pt x="6" y="4"/>
                    </a:cubicBezTo>
                    <a:cubicBezTo>
                      <a:pt x="5" y="3"/>
                      <a:pt x="1" y="0"/>
                      <a:pt x="0" y="1"/>
                    </a:cubicBezTo>
                    <a:cubicBezTo>
                      <a:pt x="0" y="2"/>
                      <a:pt x="2" y="5"/>
                      <a:pt x="3" y="6"/>
                    </a:cubicBezTo>
                    <a:cubicBezTo>
                      <a:pt x="4" y="7"/>
                      <a:pt x="5" y="7"/>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xmlns="" id="{9F81E78E-5225-47BB-843B-B13D97B32DB5}"/>
              </a:ext>
            </a:extLst>
          </p:cNvPr>
          <p:cNvGrpSpPr/>
          <p:nvPr/>
        </p:nvGrpSpPr>
        <p:grpSpPr>
          <a:xfrm>
            <a:off x="-38796" y="5485728"/>
            <a:ext cx="1464624" cy="684830"/>
            <a:chOff x="-1589334" y="5695051"/>
            <a:chExt cx="2243127" cy="873159"/>
          </a:xfrm>
        </p:grpSpPr>
        <p:sp>
          <p:nvSpPr>
            <p:cNvPr id="150" name="Textfeld 235">
              <a:extLst>
                <a:ext uri="{FF2B5EF4-FFF2-40B4-BE49-F238E27FC236}">
                  <a16:creationId xmlns:a16="http://schemas.microsoft.com/office/drawing/2014/main" xmlns="" id="{B7AB04AA-5486-4417-8C07-9728DBF81E55}"/>
                </a:ext>
              </a:extLst>
            </p:cNvPr>
            <p:cNvSpPr txBox="1"/>
            <p:nvPr/>
          </p:nvSpPr>
          <p:spPr bwMode="gray">
            <a:xfrm>
              <a:off x="-1589334" y="5965693"/>
              <a:ext cx="1558995" cy="500483"/>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Commonwealth of Kentucky employee users of IEES*</a:t>
              </a:r>
            </a:p>
          </p:txBody>
        </p:sp>
        <p:sp>
          <p:nvSpPr>
            <p:cNvPr id="151" name="Textfeld 236">
              <a:extLst>
                <a:ext uri="{FF2B5EF4-FFF2-40B4-BE49-F238E27FC236}">
                  <a16:creationId xmlns:a16="http://schemas.microsoft.com/office/drawing/2014/main" xmlns="" id="{AFDBA2C6-2E46-4DF9-9147-0D0C7C1FB5F8}"/>
                </a:ext>
              </a:extLst>
            </p:cNvPr>
            <p:cNvSpPr txBox="1"/>
            <p:nvPr/>
          </p:nvSpPr>
          <p:spPr bwMode="gray">
            <a:xfrm>
              <a:off x="-1557784" y="5695051"/>
              <a:ext cx="1309269" cy="465733"/>
            </a:xfrm>
            <a:prstGeom prst="rect">
              <a:avLst/>
            </a:prstGeom>
            <a:noFill/>
          </p:spPr>
          <p:txBody>
            <a:bodyPr wrap="square" lIns="72000" tIns="0" rIns="0" bIns="0" rtlCol="0" anchor="t" anchorCtr="0">
              <a:noAutofit/>
            </a:bodyPr>
            <a:lstStyle>
              <a:defPPr>
                <a:defRPr lang="de-DE"/>
              </a:defPPr>
              <a:lvl1pPr lvl="0" algn="ctr">
                <a:lnSpc>
                  <a:spcPct val="90000"/>
                </a:lnSpc>
                <a:spcAft>
                  <a:spcPts val="600"/>
                </a:spcAft>
                <a:defRPr sz="2000" b="1">
                  <a:solidFill>
                    <a:schemeClr val="accent1">
                      <a:lumMod val="50000"/>
                    </a:schemeClr>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2,000+</a:t>
              </a:r>
            </a:p>
          </p:txBody>
        </p:sp>
        <p:grpSp>
          <p:nvGrpSpPr>
            <p:cNvPr id="179" name="Group 178">
              <a:extLst>
                <a:ext uri="{FF2B5EF4-FFF2-40B4-BE49-F238E27FC236}">
                  <a16:creationId xmlns:a16="http://schemas.microsoft.com/office/drawing/2014/main" xmlns="" id="{03ED90C3-C738-43ED-86D8-9A39FA80A510}"/>
                </a:ext>
              </a:extLst>
            </p:cNvPr>
            <p:cNvGrpSpPr/>
            <p:nvPr/>
          </p:nvGrpSpPr>
          <p:grpSpPr>
            <a:xfrm>
              <a:off x="-227002" y="5799554"/>
              <a:ext cx="880795" cy="768656"/>
              <a:chOff x="2192338" y="725488"/>
              <a:chExt cx="1155700" cy="906462"/>
            </a:xfrm>
            <a:solidFill>
              <a:srgbClr val="92D050"/>
            </a:solidFill>
          </p:grpSpPr>
          <p:sp>
            <p:nvSpPr>
              <p:cNvPr id="180" name="Freeform 13">
                <a:extLst>
                  <a:ext uri="{FF2B5EF4-FFF2-40B4-BE49-F238E27FC236}">
                    <a16:creationId xmlns:a16="http://schemas.microsoft.com/office/drawing/2014/main" xmlns="" id="{854D0045-6A74-4780-8E62-5853EA126E8D}"/>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4">
                <a:extLst>
                  <a:ext uri="{FF2B5EF4-FFF2-40B4-BE49-F238E27FC236}">
                    <a16:creationId xmlns:a16="http://schemas.microsoft.com/office/drawing/2014/main" xmlns="" id="{2CEB8442-2945-43E3-B641-69B8991B16BF}"/>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5">
                <a:extLst>
                  <a:ext uri="{FF2B5EF4-FFF2-40B4-BE49-F238E27FC236}">
                    <a16:creationId xmlns:a16="http://schemas.microsoft.com/office/drawing/2014/main" xmlns="" id="{2B706E49-8EF2-4122-9B86-A0BD417E9F5F}"/>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16">
                <a:extLst>
                  <a:ext uri="{FF2B5EF4-FFF2-40B4-BE49-F238E27FC236}">
                    <a16:creationId xmlns:a16="http://schemas.microsoft.com/office/drawing/2014/main" xmlns="" id="{5B2A06CF-B07E-4994-A259-42AB05A579EE}"/>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7">
                <a:extLst>
                  <a:ext uri="{FF2B5EF4-FFF2-40B4-BE49-F238E27FC236}">
                    <a16:creationId xmlns:a16="http://schemas.microsoft.com/office/drawing/2014/main" xmlns="" id="{6185369F-1DDB-4DF9-A2A6-3A2329039054}"/>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xmlns="" id="{449A04D2-B076-43FA-8FC0-514A58F18BB7}"/>
              </a:ext>
            </a:extLst>
          </p:cNvPr>
          <p:cNvGrpSpPr/>
          <p:nvPr/>
        </p:nvGrpSpPr>
        <p:grpSpPr>
          <a:xfrm>
            <a:off x="3646040" y="5496184"/>
            <a:ext cx="1106343" cy="1029120"/>
            <a:chOff x="5738041" y="5576596"/>
            <a:chExt cx="1694406" cy="1449466"/>
          </a:xfrm>
        </p:grpSpPr>
        <p:grpSp>
          <p:nvGrpSpPr>
            <p:cNvPr id="7" name="Group 6">
              <a:extLst>
                <a:ext uri="{FF2B5EF4-FFF2-40B4-BE49-F238E27FC236}">
                  <a16:creationId xmlns:a16="http://schemas.microsoft.com/office/drawing/2014/main" xmlns="" id="{C18CFC87-3837-4D09-A1D4-D27FBCB96A8F}"/>
                </a:ext>
              </a:extLst>
            </p:cNvPr>
            <p:cNvGrpSpPr/>
            <p:nvPr/>
          </p:nvGrpSpPr>
          <p:grpSpPr>
            <a:xfrm>
              <a:off x="5852260" y="5576596"/>
              <a:ext cx="1309271" cy="901921"/>
              <a:chOff x="5852260" y="5576596"/>
              <a:chExt cx="1309271" cy="901921"/>
            </a:xfrm>
          </p:grpSpPr>
          <p:sp>
            <p:nvSpPr>
              <p:cNvPr id="162" name="Ellipse 38">
                <a:extLst>
                  <a:ext uri="{FF2B5EF4-FFF2-40B4-BE49-F238E27FC236}">
                    <a16:creationId xmlns:a16="http://schemas.microsoft.com/office/drawing/2014/main" xmlns="" id="{34718C7B-5D21-4772-A4D3-2AD28720D781}"/>
                  </a:ext>
                </a:extLst>
              </p:cNvPr>
              <p:cNvSpPr/>
              <p:nvPr/>
            </p:nvSpPr>
            <p:spPr bwMode="gray">
              <a:xfrm>
                <a:off x="6268089" y="5910669"/>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Textfeld 130">
                <a:extLst>
                  <a:ext uri="{FF2B5EF4-FFF2-40B4-BE49-F238E27FC236}">
                    <a16:creationId xmlns:a16="http://schemas.microsoft.com/office/drawing/2014/main" xmlns="" id="{DD797BE1-8B52-436B-9E39-77750FA6230B}"/>
                  </a:ext>
                </a:extLst>
              </p:cNvPr>
              <p:cNvSpPr txBox="1"/>
              <p:nvPr/>
            </p:nvSpPr>
            <p:spPr bwMode="gray">
              <a:xfrm>
                <a:off x="5852260" y="5576596"/>
                <a:ext cx="1309271"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Medicaid</a:t>
                </a:r>
              </a:p>
            </p:txBody>
          </p:sp>
          <p:grpSp>
            <p:nvGrpSpPr>
              <p:cNvPr id="170" name="Group 169">
                <a:extLst>
                  <a:ext uri="{FF2B5EF4-FFF2-40B4-BE49-F238E27FC236}">
                    <a16:creationId xmlns:a16="http://schemas.microsoft.com/office/drawing/2014/main" xmlns="" id="{C665B983-D837-4F57-9233-5BE3F7513DBD}"/>
                  </a:ext>
                </a:extLst>
              </p:cNvPr>
              <p:cNvGrpSpPr/>
              <p:nvPr/>
            </p:nvGrpSpPr>
            <p:grpSpPr>
              <a:xfrm>
                <a:off x="6361040" y="5945106"/>
                <a:ext cx="413636" cy="486784"/>
                <a:chOff x="5765800" y="2108201"/>
                <a:chExt cx="1108076" cy="1106486"/>
              </a:xfrm>
              <a:solidFill>
                <a:srgbClr val="F8F8F0"/>
              </a:solidFill>
            </p:grpSpPr>
            <p:sp>
              <p:nvSpPr>
                <p:cNvPr id="171" name="Freeform 81">
                  <a:extLst>
                    <a:ext uri="{FF2B5EF4-FFF2-40B4-BE49-F238E27FC236}">
                      <a16:creationId xmlns:a16="http://schemas.microsoft.com/office/drawing/2014/main" xmlns="" id="{6A7BEFDD-F5A1-43CF-84F5-D755B0174B55}"/>
                    </a:ext>
                  </a:extLst>
                </p:cNvPr>
                <p:cNvSpPr>
                  <a:spLocks/>
                </p:cNvSpPr>
                <p:nvPr/>
              </p:nvSpPr>
              <p:spPr bwMode="auto">
                <a:xfrm>
                  <a:off x="6211888" y="2419350"/>
                  <a:ext cx="661988" cy="579437"/>
                </a:xfrm>
                <a:custGeom>
                  <a:avLst/>
                  <a:gdLst>
                    <a:gd name="T0" fmla="*/ 220 w 297"/>
                    <a:gd name="T1" fmla="*/ 0 h 261"/>
                    <a:gd name="T2" fmla="*/ 149 w 297"/>
                    <a:gd name="T3" fmla="*/ 45 h 261"/>
                    <a:gd name="T4" fmla="*/ 77 w 297"/>
                    <a:gd name="T5" fmla="*/ 0 h 261"/>
                    <a:gd name="T6" fmla="*/ 0 w 297"/>
                    <a:gd name="T7" fmla="*/ 81 h 261"/>
                    <a:gd name="T8" fmla="*/ 3 w 297"/>
                    <a:gd name="T9" fmla="*/ 102 h 261"/>
                    <a:gd name="T10" fmla="*/ 62 w 297"/>
                    <a:gd name="T11" fmla="*/ 102 h 261"/>
                    <a:gd name="T12" fmla="*/ 69 w 297"/>
                    <a:gd name="T13" fmla="*/ 90 h 261"/>
                    <a:gd name="T14" fmla="*/ 83 w 297"/>
                    <a:gd name="T15" fmla="*/ 84 h 261"/>
                    <a:gd name="T16" fmla="*/ 90 w 297"/>
                    <a:gd name="T17" fmla="*/ 49 h 261"/>
                    <a:gd name="T18" fmla="*/ 104 w 297"/>
                    <a:gd name="T19" fmla="*/ 38 h 261"/>
                    <a:gd name="T20" fmla="*/ 118 w 297"/>
                    <a:gd name="T21" fmla="*/ 51 h 261"/>
                    <a:gd name="T22" fmla="*/ 123 w 297"/>
                    <a:gd name="T23" fmla="*/ 104 h 261"/>
                    <a:gd name="T24" fmla="*/ 127 w 297"/>
                    <a:gd name="T25" fmla="*/ 103 h 261"/>
                    <a:gd name="T26" fmla="*/ 140 w 297"/>
                    <a:gd name="T27" fmla="*/ 103 h 261"/>
                    <a:gd name="T28" fmla="*/ 140 w 297"/>
                    <a:gd name="T29" fmla="*/ 103 h 261"/>
                    <a:gd name="T30" fmla="*/ 146 w 297"/>
                    <a:gd name="T31" fmla="*/ 85 h 261"/>
                    <a:gd name="T32" fmla="*/ 159 w 297"/>
                    <a:gd name="T33" fmla="*/ 75 h 261"/>
                    <a:gd name="T34" fmla="*/ 173 w 297"/>
                    <a:gd name="T35" fmla="*/ 85 h 261"/>
                    <a:gd name="T36" fmla="*/ 177 w 297"/>
                    <a:gd name="T37" fmla="*/ 99 h 261"/>
                    <a:gd name="T38" fmla="*/ 229 w 297"/>
                    <a:gd name="T39" fmla="*/ 99 h 261"/>
                    <a:gd name="T40" fmla="*/ 243 w 297"/>
                    <a:gd name="T41" fmla="*/ 113 h 261"/>
                    <a:gd name="T42" fmla="*/ 229 w 297"/>
                    <a:gd name="T43" fmla="*/ 127 h 261"/>
                    <a:gd name="T44" fmla="*/ 167 w 297"/>
                    <a:gd name="T45" fmla="*/ 127 h 261"/>
                    <a:gd name="T46" fmla="*/ 163 w 297"/>
                    <a:gd name="T47" fmla="*/ 126 h 261"/>
                    <a:gd name="T48" fmla="*/ 160 w 297"/>
                    <a:gd name="T49" fmla="*/ 133 h 261"/>
                    <a:gd name="T50" fmla="*/ 149 w 297"/>
                    <a:gd name="T51" fmla="*/ 142 h 261"/>
                    <a:gd name="T52" fmla="*/ 137 w 297"/>
                    <a:gd name="T53" fmla="*/ 138 h 261"/>
                    <a:gd name="T54" fmla="*/ 130 w 297"/>
                    <a:gd name="T55" fmla="*/ 168 h 261"/>
                    <a:gd name="T56" fmla="*/ 116 w 297"/>
                    <a:gd name="T57" fmla="*/ 179 h 261"/>
                    <a:gd name="T58" fmla="*/ 115 w 297"/>
                    <a:gd name="T59" fmla="*/ 179 h 261"/>
                    <a:gd name="T60" fmla="*/ 102 w 297"/>
                    <a:gd name="T61" fmla="*/ 167 h 261"/>
                    <a:gd name="T62" fmla="*/ 99 w 297"/>
                    <a:gd name="T63" fmla="*/ 136 h 261"/>
                    <a:gd name="T64" fmla="*/ 89 w 297"/>
                    <a:gd name="T65" fmla="*/ 140 h 261"/>
                    <a:gd name="T66" fmla="*/ 75 w 297"/>
                    <a:gd name="T67" fmla="*/ 130 h 261"/>
                    <a:gd name="T68" fmla="*/ 74 w 297"/>
                    <a:gd name="T69" fmla="*/ 129 h 261"/>
                    <a:gd name="T70" fmla="*/ 70 w 297"/>
                    <a:gd name="T71" fmla="*/ 130 h 261"/>
                    <a:gd name="T72" fmla="*/ 16 w 297"/>
                    <a:gd name="T73" fmla="*/ 130 h 261"/>
                    <a:gd name="T74" fmla="*/ 63 w 297"/>
                    <a:gd name="T75" fmla="*/ 174 h 261"/>
                    <a:gd name="T76" fmla="*/ 149 w 297"/>
                    <a:gd name="T77" fmla="*/ 261 h 261"/>
                    <a:gd name="T78" fmla="*/ 241 w 297"/>
                    <a:gd name="T79" fmla="*/ 174 h 261"/>
                    <a:gd name="T80" fmla="*/ 297 w 297"/>
                    <a:gd name="T81" fmla="*/ 81 h 261"/>
                    <a:gd name="T82" fmla="*/ 220 w 297"/>
                    <a:gd name="T83"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261">
                      <a:moveTo>
                        <a:pt x="220" y="0"/>
                      </a:moveTo>
                      <a:cubicBezTo>
                        <a:pt x="186" y="0"/>
                        <a:pt x="163" y="20"/>
                        <a:pt x="149" y="45"/>
                      </a:cubicBezTo>
                      <a:cubicBezTo>
                        <a:pt x="135" y="20"/>
                        <a:pt x="112" y="0"/>
                        <a:pt x="77" y="0"/>
                      </a:cubicBezTo>
                      <a:cubicBezTo>
                        <a:pt x="43" y="0"/>
                        <a:pt x="0" y="30"/>
                        <a:pt x="0" y="81"/>
                      </a:cubicBezTo>
                      <a:cubicBezTo>
                        <a:pt x="0" y="88"/>
                        <a:pt x="2" y="95"/>
                        <a:pt x="3" y="102"/>
                      </a:cubicBezTo>
                      <a:cubicBezTo>
                        <a:pt x="62" y="102"/>
                        <a:pt x="62" y="102"/>
                        <a:pt x="62" y="102"/>
                      </a:cubicBezTo>
                      <a:cubicBezTo>
                        <a:pt x="69" y="90"/>
                        <a:pt x="69" y="90"/>
                        <a:pt x="69" y="90"/>
                      </a:cubicBezTo>
                      <a:cubicBezTo>
                        <a:pt x="72" y="86"/>
                        <a:pt x="78" y="83"/>
                        <a:pt x="83" y="84"/>
                      </a:cubicBezTo>
                      <a:cubicBezTo>
                        <a:pt x="90" y="49"/>
                        <a:pt x="90" y="49"/>
                        <a:pt x="90" y="49"/>
                      </a:cubicBezTo>
                      <a:cubicBezTo>
                        <a:pt x="91" y="43"/>
                        <a:pt x="98" y="38"/>
                        <a:pt x="104" y="38"/>
                      </a:cubicBezTo>
                      <a:cubicBezTo>
                        <a:pt x="111" y="39"/>
                        <a:pt x="117" y="44"/>
                        <a:pt x="118" y="51"/>
                      </a:cubicBezTo>
                      <a:cubicBezTo>
                        <a:pt x="123" y="104"/>
                        <a:pt x="123" y="104"/>
                        <a:pt x="123" y="104"/>
                      </a:cubicBezTo>
                      <a:cubicBezTo>
                        <a:pt x="125" y="103"/>
                        <a:pt x="126" y="103"/>
                        <a:pt x="127" y="103"/>
                      </a:cubicBezTo>
                      <a:cubicBezTo>
                        <a:pt x="140" y="103"/>
                        <a:pt x="140" y="103"/>
                        <a:pt x="140" y="103"/>
                      </a:cubicBezTo>
                      <a:cubicBezTo>
                        <a:pt x="140" y="103"/>
                        <a:pt x="140" y="103"/>
                        <a:pt x="140" y="103"/>
                      </a:cubicBezTo>
                      <a:cubicBezTo>
                        <a:pt x="146" y="85"/>
                        <a:pt x="146" y="85"/>
                        <a:pt x="146" y="85"/>
                      </a:cubicBezTo>
                      <a:cubicBezTo>
                        <a:pt x="148" y="79"/>
                        <a:pt x="153" y="75"/>
                        <a:pt x="159" y="75"/>
                      </a:cubicBezTo>
                      <a:cubicBezTo>
                        <a:pt x="165" y="75"/>
                        <a:pt x="171" y="79"/>
                        <a:pt x="173" y="85"/>
                      </a:cubicBezTo>
                      <a:cubicBezTo>
                        <a:pt x="177" y="99"/>
                        <a:pt x="177" y="99"/>
                        <a:pt x="177" y="99"/>
                      </a:cubicBezTo>
                      <a:cubicBezTo>
                        <a:pt x="229" y="99"/>
                        <a:pt x="229" y="99"/>
                        <a:pt x="229" y="99"/>
                      </a:cubicBezTo>
                      <a:cubicBezTo>
                        <a:pt x="237" y="99"/>
                        <a:pt x="243" y="105"/>
                        <a:pt x="243" y="113"/>
                      </a:cubicBezTo>
                      <a:cubicBezTo>
                        <a:pt x="243" y="120"/>
                        <a:pt x="237" y="127"/>
                        <a:pt x="229" y="127"/>
                      </a:cubicBezTo>
                      <a:cubicBezTo>
                        <a:pt x="167" y="127"/>
                        <a:pt x="167" y="127"/>
                        <a:pt x="167" y="127"/>
                      </a:cubicBezTo>
                      <a:cubicBezTo>
                        <a:pt x="166" y="127"/>
                        <a:pt x="164" y="126"/>
                        <a:pt x="163" y="126"/>
                      </a:cubicBezTo>
                      <a:cubicBezTo>
                        <a:pt x="160" y="133"/>
                        <a:pt x="160" y="133"/>
                        <a:pt x="160" y="133"/>
                      </a:cubicBezTo>
                      <a:cubicBezTo>
                        <a:pt x="159" y="138"/>
                        <a:pt x="154" y="142"/>
                        <a:pt x="149" y="142"/>
                      </a:cubicBezTo>
                      <a:cubicBezTo>
                        <a:pt x="144" y="143"/>
                        <a:pt x="140" y="141"/>
                        <a:pt x="137" y="138"/>
                      </a:cubicBezTo>
                      <a:cubicBezTo>
                        <a:pt x="130" y="168"/>
                        <a:pt x="130" y="168"/>
                        <a:pt x="130" y="168"/>
                      </a:cubicBezTo>
                      <a:cubicBezTo>
                        <a:pt x="128" y="175"/>
                        <a:pt x="123" y="179"/>
                        <a:pt x="116" y="179"/>
                      </a:cubicBezTo>
                      <a:cubicBezTo>
                        <a:pt x="116" y="179"/>
                        <a:pt x="116" y="179"/>
                        <a:pt x="115" y="179"/>
                      </a:cubicBezTo>
                      <a:cubicBezTo>
                        <a:pt x="109" y="179"/>
                        <a:pt x="103" y="173"/>
                        <a:pt x="102" y="167"/>
                      </a:cubicBezTo>
                      <a:cubicBezTo>
                        <a:pt x="99" y="136"/>
                        <a:pt x="99" y="136"/>
                        <a:pt x="99" y="136"/>
                      </a:cubicBezTo>
                      <a:cubicBezTo>
                        <a:pt x="96" y="139"/>
                        <a:pt x="93" y="140"/>
                        <a:pt x="89" y="140"/>
                      </a:cubicBezTo>
                      <a:cubicBezTo>
                        <a:pt x="82" y="141"/>
                        <a:pt x="76" y="136"/>
                        <a:pt x="75" y="130"/>
                      </a:cubicBezTo>
                      <a:cubicBezTo>
                        <a:pt x="74" y="129"/>
                        <a:pt x="74" y="129"/>
                        <a:pt x="74" y="129"/>
                      </a:cubicBezTo>
                      <a:cubicBezTo>
                        <a:pt x="73" y="129"/>
                        <a:pt x="71" y="130"/>
                        <a:pt x="70" y="130"/>
                      </a:cubicBezTo>
                      <a:cubicBezTo>
                        <a:pt x="16" y="130"/>
                        <a:pt x="16" y="130"/>
                        <a:pt x="16" y="130"/>
                      </a:cubicBezTo>
                      <a:cubicBezTo>
                        <a:pt x="31" y="151"/>
                        <a:pt x="52" y="164"/>
                        <a:pt x="63" y="174"/>
                      </a:cubicBezTo>
                      <a:cubicBezTo>
                        <a:pt x="63" y="174"/>
                        <a:pt x="130" y="226"/>
                        <a:pt x="149" y="261"/>
                      </a:cubicBezTo>
                      <a:cubicBezTo>
                        <a:pt x="167" y="226"/>
                        <a:pt x="241" y="174"/>
                        <a:pt x="241" y="174"/>
                      </a:cubicBezTo>
                      <a:cubicBezTo>
                        <a:pt x="262" y="155"/>
                        <a:pt x="297" y="132"/>
                        <a:pt x="297" y="81"/>
                      </a:cubicBezTo>
                      <a:cubicBezTo>
                        <a:pt x="297" y="30"/>
                        <a:pt x="255" y="0"/>
                        <a:pt x="2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82">
                  <a:extLst>
                    <a:ext uri="{FF2B5EF4-FFF2-40B4-BE49-F238E27FC236}">
                      <a16:creationId xmlns:a16="http://schemas.microsoft.com/office/drawing/2014/main" xmlns="" id="{DF1BBD0C-7003-440F-9C24-9DDB39E555EE}"/>
                    </a:ext>
                  </a:extLst>
                </p:cNvPr>
                <p:cNvSpPr>
                  <a:spLocks/>
                </p:cNvSpPr>
                <p:nvPr/>
              </p:nvSpPr>
              <p:spPr bwMode="auto">
                <a:xfrm>
                  <a:off x="6140450" y="2525713"/>
                  <a:ext cx="590550" cy="268287"/>
                </a:xfrm>
                <a:custGeom>
                  <a:avLst/>
                  <a:gdLst>
                    <a:gd name="T0" fmla="*/ 144 w 265"/>
                    <a:gd name="T1" fmla="*/ 118 h 121"/>
                    <a:gd name="T2" fmla="*/ 134 w 265"/>
                    <a:gd name="T3" fmla="*/ 32 h 121"/>
                    <a:gd name="T4" fmla="*/ 120 w 265"/>
                    <a:gd name="T5" fmla="*/ 83 h 121"/>
                    <a:gd name="T6" fmla="*/ 116 w 265"/>
                    <a:gd name="T7" fmla="*/ 80 h 121"/>
                    <a:gd name="T8" fmla="*/ 111 w 265"/>
                    <a:gd name="T9" fmla="*/ 61 h 121"/>
                    <a:gd name="T10" fmla="*/ 102 w 265"/>
                    <a:gd name="T11" fmla="*/ 72 h 121"/>
                    <a:gd name="T12" fmla="*/ 4 w 265"/>
                    <a:gd name="T13" fmla="*/ 72 h 121"/>
                    <a:gd name="T14" fmla="*/ 0 w 265"/>
                    <a:gd name="T15" fmla="*/ 68 h 121"/>
                    <a:gd name="T16" fmla="*/ 4 w 265"/>
                    <a:gd name="T17" fmla="*/ 63 h 121"/>
                    <a:gd name="T18" fmla="*/ 109 w 265"/>
                    <a:gd name="T19" fmla="*/ 48 h 121"/>
                    <a:gd name="T20" fmla="*/ 114 w 265"/>
                    <a:gd name="T21" fmla="*/ 46 h 121"/>
                    <a:gd name="T22" fmla="*/ 117 w 265"/>
                    <a:gd name="T23" fmla="*/ 49 h 121"/>
                    <a:gd name="T24" fmla="*/ 132 w 265"/>
                    <a:gd name="T25" fmla="*/ 3 h 121"/>
                    <a:gd name="T26" fmla="*/ 136 w 265"/>
                    <a:gd name="T27" fmla="*/ 0 h 121"/>
                    <a:gd name="T28" fmla="*/ 140 w 265"/>
                    <a:gd name="T29" fmla="*/ 4 h 121"/>
                    <a:gd name="T30" fmla="*/ 155 w 265"/>
                    <a:gd name="T31" fmla="*/ 68 h 121"/>
                    <a:gd name="T32" fmla="*/ 159 w 265"/>
                    <a:gd name="T33" fmla="*/ 65 h 121"/>
                    <a:gd name="T34" fmla="*/ 175 w 265"/>
                    <a:gd name="T35" fmla="*/ 67 h 121"/>
                    <a:gd name="T36" fmla="*/ 178 w 265"/>
                    <a:gd name="T37" fmla="*/ 71 h 121"/>
                    <a:gd name="T38" fmla="*/ 191 w 265"/>
                    <a:gd name="T39" fmla="*/ 37 h 121"/>
                    <a:gd name="T40" fmla="*/ 196 w 265"/>
                    <a:gd name="T41" fmla="*/ 40 h 121"/>
                    <a:gd name="T42" fmla="*/ 202 w 265"/>
                    <a:gd name="T43" fmla="*/ 60 h 121"/>
                    <a:gd name="T44" fmla="*/ 265 w 265"/>
                    <a:gd name="T45" fmla="*/ 65 h 121"/>
                    <a:gd name="T46" fmla="*/ 261 w 265"/>
                    <a:gd name="T47" fmla="*/ 69 h 121"/>
                    <a:gd name="T48" fmla="*/ 199 w 265"/>
                    <a:gd name="T49" fmla="*/ 69 h 121"/>
                    <a:gd name="T50" fmla="*/ 195 w 265"/>
                    <a:gd name="T51" fmla="*/ 66 h 121"/>
                    <a:gd name="T52" fmla="*/ 183 w 265"/>
                    <a:gd name="T53" fmla="*/ 82 h 121"/>
                    <a:gd name="T54" fmla="*/ 180 w 265"/>
                    <a:gd name="T55" fmla="*/ 85 h 121"/>
                    <a:gd name="T56" fmla="*/ 175 w 265"/>
                    <a:gd name="T57" fmla="*/ 83 h 121"/>
                    <a:gd name="T58" fmla="*/ 162 w 265"/>
                    <a:gd name="T59" fmla="*/ 73 h 121"/>
                    <a:gd name="T60" fmla="*/ 148 w 265"/>
                    <a:gd name="T61" fmla="*/ 121 h 121"/>
                    <a:gd name="T62" fmla="*/ 148 w 265"/>
                    <a:gd name="T6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121">
                      <a:moveTo>
                        <a:pt x="148" y="121"/>
                      </a:moveTo>
                      <a:cubicBezTo>
                        <a:pt x="146" y="121"/>
                        <a:pt x="144" y="120"/>
                        <a:pt x="144" y="118"/>
                      </a:cubicBezTo>
                      <a:cubicBezTo>
                        <a:pt x="144" y="118"/>
                        <a:pt x="144" y="118"/>
                        <a:pt x="144" y="118"/>
                      </a:cubicBezTo>
                      <a:cubicBezTo>
                        <a:pt x="134" y="32"/>
                        <a:pt x="134" y="32"/>
                        <a:pt x="134" y="32"/>
                      </a:cubicBezTo>
                      <a:cubicBezTo>
                        <a:pt x="125" y="79"/>
                        <a:pt x="125" y="79"/>
                        <a:pt x="125" y="79"/>
                      </a:cubicBezTo>
                      <a:cubicBezTo>
                        <a:pt x="124" y="81"/>
                        <a:pt x="122" y="83"/>
                        <a:pt x="120" y="83"/>
                      </a:cubicBezTo>
                      <a:cubicBezTo>
                        <a:pt x="120" y="83"/>
                        <a:pt x="120" y="83"/>
                        <a:pt x="120" y="83"/>
                      </a:cubicBezTo>
                      <a:cubicBezTo>
                        <a:pt x="118" y="83"/>
                        <a:pt x="117" y="81"/>
                        <a:pt x="116" y="80"/>
                      </a:cubicBezTo>
                      <a:cubicBezTo>
                        <a:pt x="116" y="80"/>
                        <a:pt x="116" y="80"/>
                        <a:pt x="116" y="80"/>
                      </a:cubicBezTo>
                      <a:cubicBezTo>
                        <a:pt x="111" y="61"/>
                        <a:pt x="111" y="61"/>
                        <a:pt x="111" y="61"/>
                      </a:cubicBezTo>
                      <a:cubicBezTo>
                        <a:pt x="105" y="70"/>
                        <a:pt x="105" y="70"/>
                        <a:pt x="105" y="70"/>
                      </a:cubicBezTo>
                      <a:cubicBezTo>
                        <a:pt x="105" y="71"/>
                        <a:pt x="103" y="72"/>
                        <a:pt x="102" y="72"/>
                      </a:cubicBezTo>
                      <a:cubicBezTo>
                        <a:pt x="102" y="72"/>
                        <a:pt x="102" y="72"/>
                        <a:pt x="102" y="72"/>
                      </a:cubicBezTo>
                      <a:cubicBezTo>
                        <a:pt x="4" y="72"/>
                        <a:pt x="4" y="72"/>
                        <a:pt x="4" y="72"/>
                      </a:cubicBezTo>
                      <a:cubicBezTo>
                        <a:pt x="1" y="72"/>
                        <a:pt x="0" y="70"/>
                        <a:pt x="0" y="68"/>
                      </a:cubicBezTo>
                      <a:cubicBezTo>
                        <a:pt x="0" y="68"/>
                        <a:pt x="0" y="68"/>
                        <a:pt x="0" y="68"/>
                      </a:cubicBezTo>
                      <a:cubicBezTo>
                        <a:pt x="0" y="65"/>
                        <a:pt x="1" y="63"/>
                        <a:pt x="4" y="63"/>
                      </a:cubicBezTo>
                      <a:cubicBezTo>
                        <a:pt x="4" y="63"/>
                        <a:pt x="4" y="63"/>
                        <a:pt x="4" y="63"/>
                      </a:cubicBezTo>
                      <a:cubicBezTo>
                        <a:pt x="99" y="63"/>
                        <a:pt x="99" y="63"/>
                        <a:pt x="99" y="63"/>
                      </a:cubicBezTo>
                      <a:cubicBezTo>
                        <a:pt x="109" y="48"/>
                        <a:pt x="109" y="48"/>
                        <a:pt x="109" y="48"/>
                      </a:cubicBezTo>
                      <a:cubicBezTo>
                        <a:pt x="110" y="46"/>
                        <a:pt x="112" y="45"/>
                        <a:pt x="114" y="46"/>
                      </a:cubicBezTo>
                      <a:cubicBezTo>
                        <a:pt x="114" y="46"/>
                        <a:pt x="114" y="46"/>
                        <a:pt x="114" y="46"/>
                      </a:cubicBezTo>
                      <a:cubicBezTo>
                        <a:pt x="115" y="46"/>
                        <a:pt x="117" y="47"/>
                        <a:pt x="117" y="49"/>
                      </a:cubicBezTo>
                      <a:cubicBezTo>
                        <a:pt x="117" y="49"/>
                        <a:pt x="117" y="49"/>
                        <a:pt x="117" y="49"/>
                      </a:cubicBezTo>
                      <a:cubicBezTo>
                        <a:pt x="120" y="59"/>
                        <a:pt x="120" y="59"/>
                        <a:pt x="120" y="59"/>
                      </a:cubicBezTo>
                      <a:cubicBezTo>
                        <a:pt x="132" y="3"/>
                        <a:pt x="132" y="3"/>
                        <a:pt x="132" y="3"/>
                      </a:cubicBezTo>
                      <a:cubicBezTo>
                        <a:pt x="132" y="1"/>
                        <a:pt x="134" y="0"/>
                        <a:pt x="136" y="0"/>
                      </a:cubicBezTo>
                      <a:cubicBezTo>
                        <a:pt x="136" y="0"/>
                        <a:pt x="136" y="0"/>
                        <a:pt x="136" y="0"/>
                      </a:cubicBezTo>
                      <a:cubicBezTo>
                        <a:pt x="138" y="0"/>
                        <a:pt x="140" y="2"/>
                        <a:pt x="140" y="4"/>
                      </a:cubicBezTo>
                      <a:cubicBezTo>
                        <a:pt x="140" y="4"/>
                        <a:pt x="140" y="4"/>
                        <a:pt x="140" y="4"/>
                      </a:cubicBezTo>
                      <a:cubicBezTo>
                        <a:pt x="150" y="91"/>
                        <a:pt x="150" y="91"/>
                        <a:pt x="150" y="91"/>
                      </a:cubicBezTo>
                      <a:cubicBezTo>
                        <a:pt x="155" y="68"/>
                        <a:pt x="155" y="68"/>
                        <a:pt x="155" y="68"/>
                      </a:cubicBezTo>
                      <a:cubicBezTo>
                        <a:pt x="155" y="66"/>
                        <a:pt x="157" y="65"/>
                        <a:pt x="159" y="65"/>
                      </a:cubicBezTo>
                      <a:cubicBezTo>
                        <a:pt x="159" y="65"/>
                        <a:pt x="159" y="65"/>
                        <a:pt x="159" y="65"/>
                      </a:cubicBezTo>
                      <a:cubicBezTo>
                        <a:pt x="172" y="65"/>
                        <a:pt x="172" y="65"/>
                        <a:pt x="172" y="65"/>
                      </a:cubicBezTo>
                      <a:cubicBezTo>
                        <a:pt x="173" y="65"/>
                        <a:pt x="174" y="66"/>
                        <a:pt x="175" y="67"/>
                      </a:cubicBezTo>
                      <a:cubicBezTo>
                        <a:pt x="175" y="67"/>
                        <a:pt x="175" y="67"/>
                        <a:pt x="175" y="67"/>
                      </a:cubicBezTo>
                      <a:cubicBezTo>
                        <a:pt x="178" y="71"/>
                        <a:pt x="178" y="71"/>
                        <a:pt x="178" y="71"/>
                      </a:cubicBezTo>
                      <a:cubicBezTo>
                        <a:pt x="187" y="40"/>
                        <a:pt x="187" y="40"/>
                        <a:pt x="187" y="40"/>
                      </a:cubicBezTo>
                      <a:cubicBezTo>
                        <a:pt x="188" y="38"/>
                        <a:pt x="190" y="37"/>
                        <a:pt x="191" y="37"/>
                      </a:cubicBezTo>
                      <a:cubicBezTo>
                        <a:pt x="191" y="37"/>
                        <a:pt x="191" y="37"/>
                        <a:pt x="191" y="37"/>
                      </a:cubicBezTo>
                      <a:cubicBezTo>
                        <a:pt x="193" y="37"/>
                        <a:pt x="195" y="38"/>
                        <a:pt x="196" y="40"/>
                      </a:cubicBezTo>
                      <a:cubicBezTo>
                        <a:pt x="196" y="40"/>
                        <a:pt x="196" y="40"/>
                        <a:pt x="196" y="40"/>
                      </a:cubicBezTo>
                      <a:cubicBezTo>
                        <a:pt x="202" y="60"/>
                        <a:pt x="202" y="60"/>
                        <a:pt x="202" y="60"/>
                      </a:cubicBezTo>
                      <a:cubicBezTo>
                        <a:pt x="261" y="60"/>
                        <a:pt x="261" y="60"/>
                        <a:pt x="261" y="60"/>
                      </a:cubicBezTo>
                      <a:cubicBezTo>
                        <a:pt x="263" y="60"/>
                        <a:pt x="265" y="62"/>
                        <a:pt x="265" y="65"/>
                      </a:cubicBezTo>
                      <a:cubicBezTo>
                        <a:pt x="265" y="65"/>
                        <a:pt x="265" y="65"/>
                        <a:pt x="265" y="65"/>
                      </a:cubicBezTo>
                      <a:cubicBezTo>
                        <a:pt x="265" y="67"/>
                        <a:pt x="263" y="69"/>
                        <a:pt x="261" y="69"/>
                      </a:cubicBezTo>
                      <a:cubicBezTo>
                        <a:pt x="261" y="69"/>
                        <a:pt x="261" y="69"/>
                        <a:pt x="261" y="69"/>
                      </a:cubicBezTo>
                      <a:cubicBezTo>
                        <a:pt x="199" y="69"/>
                        <a:pt x="199" y="69"/>
                        <a:pt x="199" y="69"/>
                      </a:cubicBezTo>
                      <a:cubicBezTo>
                        <a:pt x="197" y="69"/>
                        <a:pt x="196" y="68"/>
                        <a:pt x="195" y="66"/>
                      </a:cubicBezTo>
                      <a:cubicBezTo>
                        <a:pt x="195" y="66"/>
                        <a:pt x="195" y="66"/>
                        <a:pt x="195" y="66"/>
                      </a:cubicBezTo>
                      <a:cubicBezTo>
                        <a:pt x="192" y="55"/>
                        <a:pt x="192" y="55"/>
                        <a:pt x="192" y="55"/>
                      </a:cubicBezTo>
                      <a:cubicBezTo>
                        <a:pt x="183" y="82"/>
                        <a:pt x="183" y="82"/>
                        <a:pt x="183" y="82"/>
                      </a:cubicBezTo>
                      <a:cubicBezTo>
                        <a:pt x="183" y="84"/>
                        <a:pt x="181" y="85"/>
                        <a:pt x="180" y="85"/>
                      </a:cubicBezTo>
                      <a:cubicBezTo>
                        <a:pt x="180" y="85"/>
                        <a:pt x="180" y="85"/>
                        <a:pt x="180" y="85"/>
                      </a:cubicBezTo>
                      <a:cubicBezTo>
                        <a:pt x="178" y="85"/>
                        <a:pt x="176" y="84"/>
                        <a:pt x="175" y="83"/>
                      </a:cubicBezTo>
                      <a:cubicBezTo>
                        <a:pt x="175" y="83"/>
                        <a:pt x="175" y="83"/>
                        <a:pt x="175" y="83"/>
                      </a:cubicBezTo>
                      <a:cubicBezTo>
                        <a:pt x="169" y="73"/>
                        <a:pt x="169" y="73"/>
                        <a:pt x="169" y="73"/>
                      </a:cubicBezTo>
                      <a:cubicBezTo>
                        <a:pt x="162" y="73"/>
                        <a:pt x="162" y="73"/>
                        <a:pt x="162" y="73"/>
                      </a:cubicBezTo>
                      <a:cubicBezTo>
                        <a:pt x="152" y="118"/>
                        <a:pt x="152" y="118"/>
                        <a:pt x="152" y="118"/>
                      </a:cubicBezTo>
                      <a:cubicBezTo>
                        <a:pt x="152" y="120"/>
                        <a:pt x="150" y="121"/>
                        <a:pt x="148" y="121"/>
                      </a:cubicBezTo>
                      <a:cubicBezTo>
                        <a:pt x="148" y="121"/>
                        <a:pt x="148" y="121"/>
                        <a:pt x="148" y="121"/>
                      </a:cubicBezTo>
                      <a:cubicBezTo>
                        <a:pt x="148" y="121"/>
                        <a:pt x="148" y="121"/>
                        <a:pt x="148"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83">
                  <a:extLst>
                    <a:ext uri="{FF2B5EF4-FFF2-40B4-BE49-F238E27FC236}">
                      <a16:creationId xmlns:a16="http://schemas.microsoft.com/office/drawing/2014/main" xmlns="" id="{99CE6DB3-E57E-48CB-8FD7-95423BD5642A}"/>
                    </a:ext>
                  </a:extLst>
                </p:cNvPr>
                <p:cNvSpPr>
                  <a:spLocks/>
                </p:cNvSpPr>
                <p:nvPr/>
              </p:nvSpPr>
              <p:spPr bwMode="auto">
                <a:xfrm>
                  <a:off x="5765800" y="2232025"/>
                  <a:ext cx="660400" cy="982662"/>
                </a:xfrm>
                <a:custGeom>
                  <a:avLst/>
                  <a:gdLst>
                    <a:gd name="T0" fmla="*/ 203 w 297"/>
                    <a:gd name="T1" fmla="*/ 214 h 442"/>
                    <a:gd name="T2" fmla="*/ 189 w 297"/>
                    <a:gd name="T3" fmla="*/ 183 h 442"/>
                    <a:gd name="T4" fmla="*/ 186 w 297"/>
                    <a:gd name="T5" fmla="*/ 160 h 442"/>
                    <a:gd name="T6" fmla="*/ 265 w 297"/>
                    <a:gd name="T7" fmla="*/ 71 h 442"/>
                    <a:gd name="T8" fmla="*/ 293 w 297"/>
                    <a:gd name="T9" fmla="*/ 6 h 442"/>
                    <a:gd name="T10" fmla="*/ 138 w 297"/>
                    <a:gd name="T11" fmla="*/ 87 h 442"/>
                    <a:gd name="T12" fmla="*/ 20 w 297"/>
                    <a:gd name="T13" fmla="*/ 271 h 442"/>
                    <a:gd name="T14" fmla="*/ 100 w 297"/>
                    <a:gd name="T15" fmla="*/ 182 h 442"/>
                    <a:gd name="T16" fmla="*/ 80 w 297"/>
                    <a:gd name="T17" fmla="*/ 442 h 442"/>
                    <a:gd name="T18" fmla="*/ 156 w 297"/>
                    <a:gd name="T19" fmla="*/ 288 h 442"/>
                    <a:gd name="T20" fmla="*/ 192 w 297"/>
                    <a:gd name="T21" fmla="*/ 296 h 442"/>
                    <a:gd name="T22" fmla="*/ 228 w 297"/>
                    <a:gd name="T23" fmla="*/ 425 h 442"/>
                    <a:gd name="T24" fmla="*/ 243 w 297"/>
                    <a:gd name="T25" fmla="*/ 253 h 442"/>
                    <a:gd name="T26" fmla="*/ 203 w 297"/>
                    <a:gd name="T27" fmla="*/ 21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442">
                      <a:moveTo>
                        <a:pt x="203" y="214"/>
                      </a:moveTo>
                      <a:cubicBezTo>
                        <a:pt x="189" y="183"/>
                        <a:pt x="189" y="183"/>
                        <a:pt x="189" y="183"/>
                      </a:cubicBezTo>
                      <a:cubicBezTo>
                        <a:pt x="187" y="175"/>
                        <a:pt x="186" y="168"/>
                        <a:pt x="186" y="160"/>
                      </a:cubicBezTo>
                      <a:cubicBezTo>
                        <a:pt x="186" y="106"/>
                        <a:pt x="228" y="74"/>
                        <a:pt x="265" y="71"/>
                      </a:cubicBezTo>
                      <a:cubicBezTo>
                        <a:pt x="281" y="42"/>
                        <a:pt x="297" y="15"/>
                        <a:pt x="293" y="6"/>
                      </a:cubicBezTo>
                      <a:cubicBezTo>
                        <a:pt x="255" y="0"/>
                        <a:pt x="226" y="93"/>
                        <a:pt x="138" y="87"/>
                      </a:cubicBezTo>
                      <a:cubicBezTo>
                        <a:pt x="69" y="83"/>
                        <a:pt x="0" y="259"/>
                        <a:pt x="20" y="271"/>
                      </a:cubicBezTo>
                      <a:cubicBezTo>
                        <a:pt x="51" y="284"/>
                        <a:pt x="90" y="160"/>
                        <a:pt x="100" y="182"/>
                      </a:cubicBezTo>
                      <a:cubicBezTo>
                        <a:pt x="109" y="202"/>
                        <a:pt x="90" y="414"/>
                        <a:pt x="80" y="442"/>
                      </a:cubicBezTo>
                      <a:cubicBezTo>
                        <a:pt x="142" y="403"/>
                        <a:pt x="152" y="291"/>
                        <a:pt x="156" y="288"/>
                      </a:cubicBezTo>
                      <a:cubicBezTo>
                        <a:pt x="176" y="277"/>
                        <a:pt x="179" y="285"/>
                        <a:pt x="192" y="296"/>
                      </a:cubicBezTo>
                      <a:cubicBezTo>
                        <a:pt x="216" y="319"/>
                        <a:pt x="205" y="427"/>
                        <a:pt x="228" y="425"/>
                      </a:cubicBezTo>
                      <a:cubicBezTo>
                        <a:pt x="267" y="349"/>
                        <a:pt x="256" y="301"/>
                        <a:pt x="243" y="253"/>
                      </a:cubicBezTo>
                      <a:cubicBezTo>
                        <a:pt x="231" y="243"/>
                        <a:pt x="215" y="231"/>
                        <a:pt x="203"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Oval 84">
                  <a:extLst>
                    <a:ext uri="{FF2B5EF4-FFF2-40B4-BE49-F238E27FC236}">
                      <a16:creationId xmlns:a16="http://schemas.microsoft.com/office/drawing/2014/main" xmlns="" id="{445DB668-0381-43A7-B24A-C77FFDD9E55D}"/>
                    </a:ext>
                  </a:extLst>
                </p:cNvPr>
                <p:cNvSpPr>
                  <a:spLocks noChangeArrowheads="1"/>
                </p:cNvSpPr>
                <p:nvPr/>
              </p:nvSpPr>
              <p:spPr bwMode="auto">
                <a:xfrm>
                  <a:off x="5916613" y="2108201"/>
                  <a:ext cx="293688" cy="292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85" name="Textfeld 129">
              <a:extLst>
                <a:ext uri="{FF2B5EF4-FFF2-40B4-BE49-F238E27FC236}">
                  <a16:creationId xmlns:a16="http://schemas.microsoft.com/office/drawing/2014/main" xmlns="" id="{4CB569D7-3CC7-417E-BC99-691AC7F9E374}"/>
                </a:ext>
              </a:extLst>
            </p:cNvPr>
            <p:cNvSpPr txBox="1"/>
            <p:nvPr/>
          </p:nvSpPr>
          <p:spPr bwMode="gray">
            <a:xfrm>
              <a:off x="5738041" y="6525577"/>
              <a:ext cx="1694406"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1,613,914 </a:t>
              </a:r>
              <a:r>
                <a:rPr kumimoji="0" lang="en-US" sz="1000" b="1" i="0" u="none" strike="noStrike" kern="1200" cap="none" spc="0" normalizeH="0" baseline="0" noProof="0" dirty="0">
                  <a:ln>
                    <a:noFill/>
                  </a:ln>
                  <a:solidFill>
                    <a:srgbClr val="000000"/>
                  </a:solidFill>
                  <a:effectLst/>
                  <a:uLnTx/>
                  <a:uFillTx/>
                  <a:latin typeface="Calibri" panose="020F0502020204030204"/>
                </a:rPr>
                <a:t>citizens*</a:t>
              </a:r>
            </a:p>
          </p:txBody>
        </p:sp>
      </p:grpSp>
      <p:grpSp>
        <p:nvGrpSpPr>
          <p:cNvPr id="11" name="Group 10">
            <a:extLst>
              <a:ext uri="{FF2B5EF4-FFF2-40B4-BE49-F238E27FC236}">
                <a16:creationId xmlns:a16="http://schemas.microsoft.com/office/drawing/2014/main" xmlns="" id="{95A2E376-1218-4AFC-BCD8-C00130275833}"/>
              </a:ext>
            </a:extLst>
          </p:cNvPr>
          <p:cNvGrpSpPr/>
          <p:nvPr/>
        </p:nvGrpSpPr>
        <p:grpSpPr>
          <a:xfrm>
            <a:off x="7466842" y="5486319"/>
            <a:ext cx="994063" cy="1028136"/>
            <a:chOff x="10560097" y="5566695"/>
            <a:chExt cx="1522446" cy="1448080"/>
          </a:xfrm>
        </p:grpSpPr>
        <p:sp>
          <p:nvSpPr>
            <p:cNvPr id="187" name="Textfeld 129">
              <a:extLst>
                <a:ext uri="{FF2B5EF4-FFF2-40B4-BE49-F238E27FC236}">
                  <a16:creationId xmlns:a16="http://schemas.microsoft.com/office/drawing/2014/main" xmlns="" id="{384F9543-0736-4A83-A046-95253DB220EC}"/>
                </a:ext>
              </a:extLst>
            </p:cNvPr>
            <p:cNvSpPr txBox="1"/>
            <p:nvPr/>
          </p:nvSpPr>
          <p:spPr bwMode="gray">
            <a:xfrm>
              <a:off x="10569239" y="6514290"/>
              <a:ext cx="1513304"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21,731 </a:t>
              </a:r>
              <a:r>
                <a:rPr kumimoji="0" lang="en-US" sz="1000" b="1" i="0" u="none" strike="noStrike" kern="1200" cap="none" spc="0" normalizeH="0" baseline="0" noProof="0" dirty="0">
                  <a:ln>
                    <a:noFill/>
                  </a:ln>
                  <a:solidFill>
                    <a:srgbClr val="000000"/>
                  </a:solidFill>
                  <a:effectLst/>
                  <a:uLnTx/>
                  <a:uFillTx/>
                  <a:latin typeface="Calibri" panose="020F0502020204030204"/>
                </a:rPr>
                <a:t>citizens*</a:t>
              </a:r>
            </a:p>
          </p:txBody>
        </p:sp>
        <p:grpSp>
          <p:nvGrpSpPr>
            <p:cNvPr id="10" name="Group 9">
              <a:extLst>
                <a:ext uri="{FF2B5EF4-FFF2-40B4-BE49-F238E27FC236}">
                  <a16:creationId xmlns:a16="http://schemas.microsoft.com/office/drawing/2014/main" xmlns="" id="{D4F3916E-79A0-4DC3-BFEF-9EE3602AB87B}"/>
                </a:ext>
              </a:extLst>
            </p:cNvPr>
            <p:cNvGrpSpPr/>
            <p:nvPr/>
          </p:nvGrpSpPr>
          <p:grpSpPr>
            <a:xfrm>
              <a:off x="10560097" y="5566695"/>
              <a:ext cx="1309271" cy="911822"/>
              <a:chOff x="10560097" y="5566695"/>
              <a:chExt cx="1309271" cy="911822"/>
            </a:xfrm>
          </p:grpSpPr>
          <p:sp>
            <p:nvSpPr>
              <p:cNvPr id="186" name="Ellipse 38">
                <a:extLst>
                  <a:ext uri="{FF2B5EF4-FFF2-40B4-BE49-F238E27FC236}">
                    <a16:creationId xmlns:a16="http://schemas.microsoft.com/office/drawing/2014/main" xmlns="" id="{AE61D212-55F3-4B52-A6A3-7F823C1B27F4}"/>
                  </a:ext>
                </a:extLst>
              </p:cNvPr>
              <p:cNvSpPr/>
              <p:nvPr/>
            </p:nvSpPr>
            <p:spPr bwMode="gray">
              <a:xfrm>
                <a:off x="11000196" y="5910669"/>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Textfeld 130">
                <a:extLst>
                  <a:ext uri="{FF2B5EF4-FFF2-40B4-BE49-F238E27FC236}">
                    <a16:creationId xmlns:a16="http://schemas.microsoft.com/office/drawing/2014/main" xmlns="" id="{93C4AEAA-BF2C-476A-8265-C7B25122CF4A}"/>
                  </a:ext>
                </a:extLst>
              </p:cNvPr>
              <p:cNvSpPr txBox="1"/>
              <p:nvPr/>
            </p:nvSpPr>
            <p:spPr bwMode="gray">
              <a:xfrm>
                <a:off x="10560097" y="5566695"/>
                <a:ext cx="1309271"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a:ea typeface="+mn-ea"/>
                    <a:cs typeface="+mn-cs"/>
                  </a:rPr>
                  <a:t>Child Care</a:t>
                </a:r>
              </a:p>
            </p:txBody>
          </p:sp>
          <p:grpSp>
            <p:nvGrpSpPr>
              <p:cNvPr id="189" name="Group 188">
                <a:extLst>
                  <a:ext uri="{FF2B5EF4-FFF2-40B4-BE49-F238E27FC236}">
                    <a16:creationId xmlns:a16="http://schemas.microsoft.com/office/drawing/2014/main" xmlns="" id="{5FFFE307-3EB2-4758-91AD-47D9285E36B6}"/>
                  </a:ext>
                </a:extLst>
              </p:cNvPr>
              <p:cNvGrpSpPr/>
              <p:nvPr/>
            </p:nvGrpSpPr>
            <p:grpSpPr>
              <a:xfrm>
                <a:off x="11078958" y="5972233"/>
                <a:ext cx="374492" cy="418430"/>
                <a:chOff x="2309813" y="3575050"/>
                <a:chExt cx="941387" cy="1117600"/>
              </a:xfrm>
              <a:solidFill>
                <a:srgbClr val="F8F8F0"/>
              </a:solidFill>
            </p:grpSpPr>
            <p:sp>
              <p:nvSpPr>
                <p:cNvPr id="190" name="Freeform 109">
                  <a:extLst>
                    <a:ext uri="{FF2B5EF4-FFF2-40B4-BE49-F238E27FC236}">
                      <a16:creationId xmlns:a16="http://schemas.microsoft.com/office/drawing/2014/main" xmlns="" id="{492926B3-8290-4510-A1AF-39531F7E9371}"/>
                    </a:ext>
                  </a:extLst>
                </p:cNvPr>
                <p:cNvSpPr>
                  <a:spLocks/>
                </p:cNvSpPr>
                <p:nvPr/>
              </p:nvSpPr>
              <p:spPr bwMode="auto">
                <a:xfrm>
                  <a:off x="2651125" y="3787775"/>
                  <a:ext cx="600075" cy="858838"/>
                </a:xfrm>
                <a:custGeom>
                  <a:avLst/>
                  <a:gdLst>
                    <a:gd name="T0" fmla="*/ 5 w 160"/>
                    <a:gd name="T1" fmla="*/ 106 h 229"/>
                    <a:gd name="T2" fmla="*/ 61 w 160"/>
                    <a:gd name="T3" fmla="*/ 62 h 229"/>
                    <a:gd name="T4" fmla="*/ 24 w 160"/>
                    <a:gd name="T5" fmla="*/ 162 h 229"/>
                    <a:gd name="T6" fmla="*/ 55 w 160"/>
                    <a:gd name="T7" fmla="*/ 169 h 229"/>
                    <a:gd name="T8" fmla="*/ 56 w 160"/>
                    <a:gd name="T9" fmla="*/ 229 h 229"/>
                    <a:gd name="T10" fmla="*/ 81 w 160"/>
                    <a:gd name="T11" fmla="*/ 155 h 229"/>
                    <a:gd name="T12" fmla="*/ 102 w 160"/>
                    <a:gd name="T13" fmla="*/ 155 h 229"/>
                    <a:gd name="T14" fmla="*/ 111 w 160"/>
                    <a:gd name="T15" fmla="*/ 223 h 229"/>
                    <a:gd name="T16" fmla="*/ 132 w 160"/>
                    <a:gd name="T17" fmla="*/ 150 h 229"/>
                    <a:gd name="T18" fmla="*/ 155 w 160"/>
                    <a:gd name="T19" fmla="*/ 138 h 229"/>
                    <a:gd name="T20" fmla="*/ 115 w 160"/>
                    <a:gd name="T21" fmla="*/ 50 h 229"/>
                    <a:gd name="T22" fmla="*/ 160 w 160"/>
                    <a:gd name="T23" fmla="*/ 71 h 229"/>
                    <a:gd name="T24" fmla="*/ 79 w 160"/>
                    <a:gd name="T25" fmla="*/ 3 h 229"/>
                    <a:gd name="T26" fmla="*/ 5 w 160"/>
                    <a:gd name="T27" fmla="*/ 10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29">
                      <a:moveTo>
                        <a:pt x="5" y="106"/>
                      </a:moveTo>
                      <a:cubicBezTo>
                        <a:pt x="9" y="117"/>
                        <a:pt x="51" y="44"/>
                        <a:pt x="61" y="62"/>
                      </a:cubicBezTo>
                      <a:cubicBezTo>
                        <a:pt x="63" y="66"/>
                        <a:pt x="50" y="88"/>
                        <a:pt x="24" y="162"/>
                      </a:cubicBezTo>
                      <a:cubicBezTo>
                        <a:pt x="54" y="155"/>
                        <a:pt x="55" y="153"/>
                        <a:pt x="55" y="169"/>
                      </a:cubicBezTo>
                      <a:cubicBezTo>
                        <a:pt x="55" y="176"/>
                        <a:pt x="49" y="223"/>
                        <a:pt x="56" y="229"/>
                      </a:cubicBezTo>
                      <a:cubicBezTo>
                        <a:pt x="73" y="229"/>
                        <a:pt x="79" y="158"/>
                        <a:pt x="81" y="155"/>
                      </a:cubicBezTo>
                      <a:cubicBezTo>
                        <a:pt x="88" y="152"/>
                        <a:pt x="99" y="152"/>
                        <a:pt x="102" y="155"/>
                      </a:cubicBezTo>
                      <a:cubicBezTo>
                        <a:pt x="115" y="164"/>
                        <a:pt x="100" y="224"/>
                        <a:pt x="111" y="223"/>
                      </a:cubicBezTo>
                      <a:cubicBezTo>
                        <a:pt x="124" y="223"/>
                        <a:pt x="128" y="150"/>
                        <a:pt x="132" y="150"/>
                      </a:cubicBezTo>
                      <a:cubicBezTo>
                        <a:pt x="158" y="150"/>
                        <a:pt x="160" y="145"/>
                        <a:pt x="155" y="138"/>
                      </a:cubicBezTo>
                      <a:cubicBezTo>
                        <a:pt x="152" y="135"/>
                        <a:pt x="94" y="39"/>
                        <a:pt x="115" y="50"/>
                      </a:cubicBezTo>
                      <a:cubicBezTo>
                        <a:pt x="151" y="68"/>
                        <a:pt x="160" y="78"/>
                        <a:pt x="160" y="71"/>
                      </a:cubicBezTo>
                      <a:cubicBezTo>
                        <a:pt x="158" y="51"/>
                        <a:pt x="98" y="0"/>
                        <a:pt x="79" y="3"/>
                      </a:cubicBezTo>
                      <a:cubicBezTo>
                        <a:pt x="60" y="7"/>
                        <a:pt x="0" y="90"/>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Oval 110">
                  <a:extLst>
                    <a:ext uri="{FF2B5EF4-FFF2-40B4-BE49-F238E27FC236}">
                      <a16:creationId xmlns:a16="http://schemas.microsoft.com/office/drawing/2014/main" xmlns="" id="{520BB04C-054A-4209-8A49-267C558DC71B}"/>
                    </a:ext>
                  </a:extLst>
                </p:cNvPr>
                <p:cNvSpPr>
                  <a:spLocks noChangeArrowheads="1"/>
                </p:cNvSpPr>
                <p:nvPr/>
              </p:nvSpPr>
              <p:spPr bwMode="auto">
                <a:xfrm>
                  <a:off x="2854325" y="3575050"/>
                  <a:ext cx="206375" cy="206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111">
                  <a:extLst>
                    <a:ext uri="{FF2B5EF4-FFF2-40B4-BE49-F238E27FC236}">
                      <a16:creationId xmlns:a16="http://schemas.microsoft.com/office/drawing/2014/main" xmlns="" id="{D3A7EC0B-921B-42D0-8C01-FE053AE1BCDF}"/>
                    </a:ext>
                  </a:extLst>
                </p:cNvPr>
                <p:cNvSpPr>
                  <a:spLocks/>
                </p:cNvSpPr>
                <p:nvPr/>
              </p:nvSpPr>
              <p:spPr bwMode="auto">
                <a:xfrm>
                  <a:off x="2309813" y="4117975"/>
                  <a:ext cx="390525" cy="574675"/>
                </a:xfrm>
                <a:custGeom>
                  <a:avLst/>
                  <a:gdLst>
                    <a:gd name="T0" fmla="*/ 102 w 104"/>
                    <a:gd name="T1" fmla="*/ 2 h 153"/>
                    <a:gd name="T2" fmla="*/ 79 w 104"/>
                    <a:gd name="T3" fmla="*/ 52 h 153"/>
                    <a:gd name="T4" fmla="*/ 79 w 104"/>
                    <a:gd name="T5" fmla="*/ 147 h 153"/>
                    <a:gd name="T6" fmla="*/ 67 w 104"/>
                    <a:gd name="T7" fmla="*/ 102 h 153"/>
                    <a:gd name="T8" fmla="*/ 54 w 104"/>
                    <a:gd name="T9" fmla="*/ 100 h 153"/>
                    <a:gd name="T10" fmla="*/ 28 w 104"/>
                    <a:gd name="T11" fmla="*/ 153 h 153"/>
                    <a:gd name="T12" fmla="*/ 35 w 104"/>
                    <a:gd name="T13" fmla="*/ 63 h 153"/>
                    <a:gd name="T14" fmla="*/ 7 w 104"/>
                    <a:gd name="T15" fmla="*/ 94 h 153"/>
                    <a:gd name="T16" fmla="*/ 48 w 104"/>
                    <a:gd name="T17" fmla="*/ 30 h 153"/>
                    <a:gd name="T18" fmla="*/ 102 w 104"/>
                    <a:gd name="T1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53">
                      <a:moveTo>
                        <a:pt x="102" y="2"/>
                      </a:moveTo>
                      <a:cubicBezTo>
                        <a:pt x="104" y="8"/>
                        <a:pt x="80" y="39"/>
                        <a:pt x="79" y="52"/>
                      </a:cubicBezTo>
                      <a:cubicBezTo>
                        <a:pt x="77" y="87"/>
                        <a:pt x="101" y="104"/>
                        <a:pt x="79" y="147"/>
                      </a:cubicBezTo>
                      <a:cubicBezTo>
                        <a:pt x="71" y="148"/>
                        <a:pt x="75" y="110"/>
                        <a:pt x="67" y="102"/>
                      </a:cubicBezTo>
                      <a:cubicBezTo>
                        <a:pt x="62" y="98"/>
                        <a:pt x="61" y="96"/>
                        <a:pt x="54" y="100"/>
                      </a:cubicBezTo>
                      <a:cubicBezTo>
                        <a:pt x="53" y="100"/>
                        <a:pt x="49" y="139"/>
                        <a:pt x="28" y="153"/>
                      </a:cubicBezTo>
                      <a:cubicBezTo>
                        <a:pt x="31" y="143"/>
                        <a:pt x="38" y="70"/>
                        <a:pt x="35" y="63"/>
                      </a:cubicBezTo>
                      <a:cubicBezTo>
                        <a:pt x="31" y="55"/>
                        <a:pt x="18" y="98"/>
                        <a:pt x="7" y="94"/>
                      </a:cubicBezTo>
                      <a:cubicBezTo>
                        <a:pt x="0" y="89"/>
                        <a:pt x="24" y="29"/>
                        <a:pt x="48" y="30"/>
                      </a:cubicBezTo>
                      <a:cubicBezTo>
                        <a:pt x="78" y="32"/>
                        <a:pt x="88" y="0"/>
                        <a:pt x="10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Oval 112">
                  <a:extLst>
                    <a:ext uri="{FF2B5EF4-FFF2-40B4-BE49-F238E27FC236}">
                      <a16:creationId xmlns:a16="http://schemas.microsoft.com/office/drawing/2014/main" xmlns="" id="{5089DD3A-BCC6-4D45-810C-17D825A8CC4C}"/>
                    </a:ext>
                  </a:extLst>
                </p:cNvPr>
                <p:cNvSpPr>
                  <a:spLocks noChangeArrowheads="1"/>
                </p:cNvSpPr>
                <p:nvPr/>
              </p:nvSpPr>
              <p:spPr bwMode="auto">
                <a:xfrm>
                  <a:off x="2400300" y="4043363"/>
                  <a:ext cx="168275" cy="173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94" name="AutoShape 29">
            <a:extLst>
              <a:ext uri="{FF2B5EF4-FFF2-40B4-BE49-F238E27FC236}">
                <a16:creationId xmlns:a16="http://schemas.microsoft.com/office/drawing/2014/main" xmlns="" id="{08E05282-C9A1-4AF6-AF36-1C104EAA6E84}"/>
              </a:ext>
            </a:extLst>
          </p:cNvPr>
          <p:cNvSpPr>
            <a:spLocks noChangeArrowheads="1"/>
          </p:cNvSpPr>
          <p:nvPr/>
        </p:nvSpPr>
        <p:spPr bwMode="auto">
          <a:xfrm>
            <a:off x="6094417" y="1026456"/>
            <a:ext cx="897372" cy="491211"/>
          </a:xfrm>
          <a:prstGeom prst="chevron">
            <a:avLst>
              <a:gd name="adj" fmla="val 30967"/>
            </a:avLst>
          </a:prstGeom>
          <a:solidFill>
            <a:srgbClr val="0097A9"/>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a:solidFill>
                  <a:prstClr val="white"/>
                </a:solidFill>
                <a:ea typeface="ＭＳ Ｐゴシック" pitchFamily="50" charset="-128"/>
                <a:cs typeface="Arial" pitchFamily="34" charset="0"/>
              </a:rPr>
              <a:t>Kentucky HEALTH (Rollback)</a:t>
            </a:r>
          </a:p>
        </p:txBody>
      </p:sp>
      <p:sp>
        <p:nvSpPr>
          <p:cNvPr id="84" name="TextBox 83">
            <a:extLst>
              <a:ext uri="{FF2B5EF4-FFF2-40B4-BE49-F238E27FC236}">
                <a16:creationId xmlns:a16="http://schemas.microsoft.com/office/drawing/2014/main" xmlns="" id="{3E92CFE8-3585-44A2-BAB0-CE66EF27F718}"/>
              </a:ext>
            </a:extLst>
          </p:cNvPr>
          <p:cNvSpPr txBox="1"/>
          <p:nvPr/>
        </p:nvSpPr>
        <p:spPr>
          <a:xfrm>
            <a:off x="914989" y="2103688"/>
            <a:ext cx="816591" cy="279307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endParaRPr lang="en-US" sz="65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rPr>
              <a:t>MWMA - serves individuals requiring nursing level of care and/or intensive rehab with acquired brain injury, or with intellectual or developmental disabilities, or are elderly or disabled. </a:t>
            </a:r>
          </a:p>
          <a:p>
            <a:pPr marL="0" marR="0" lvl="0" indent="0" algn="l" defTabSz="914400" rtl="0" eaLnBrk="1" fontAlgn="auto" latinLnBrk="0" hangingPunct="1">
              <a:lnSpc>
                <a:spcPct val="100000"/>
              </a:lnSpc>
              <a:spcBef>
                <a:spcPts val="0"/>
              </a:spcBef>
              <a:spcAft>
                <a:spcPts val="0"/>
              </a:spcAft>
              <a:buClr>
                <a:srgbClr val="44546A"/>
              </a:buClr>
              <a:buSzTx/>
              <a:buFontTx/>
              <a:buNone/>
              <a:tabLst/>
              <a:defRPr/>
            </a:pPr>
            <a:endPar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44546A"/>
              </a:buClr>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1. Standardizes processes to provide faster access.</a:t>
            </a:r>
          </a:p>
          <a:p>
            <a:pPr marL="0" marR="0" lvl="0" indent="0" algn="l" defTabSz="914400" rtl="0" eaLnBrk="1" fontAlgn="auto" latinLnBrk="0" hangingPunct="1">
              <a:lnSpc>
                <a:spcPct val="100000"/>
              </a:lnSpc>
              <a:spcBef>
                <a:spcPts val="0"/>
              </a:spcBef>
              <a:spcAft>
                <a:spcPts val="0"/>
              </a:spcAft>
              <a:buClr>
                <a:srgbClr val="44546A"/>
              </a:buClr>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2. Promotes equitable distribution of services.</a:t>
            </a:r>
          </a:p>
          <a:p>
            <a:pPr marL="0" marR="0" lvl="0" indent="0" algn="l" defTabSz="914400" rtl="0" eaLnBrk="1" fontAlgn="auto" latinLnBrk="0" hangingPunct="1">
              <a:lnSpc>
                <a:spcPct val="100000"/>
              </a:lnSpc>
              <a:spcBef>
                <a:spcPts val="0"/>
              </a:spcBef>
              <a:spcAft>
                <a:spcPts val="0"/>
              </a:spcAft>
              <a:buClr>
                <a:srgbClr val="44546A"/>
              </a:buClr>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3. Optimizes info  sharing amongst providers (securely)</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85" name="TextBox 84">
            <a:extLst>
              <a:ext uri="{FF2B5EF4-FFF2-40B4-BE49-F238E27FC236}">
                <a16:creationId xmlns:a16="http://schemas.microsoft.com/office/drawing/2014/main" xmlns="" id="{ED6BA1E4-F869-4801-AB76-2411568CA732}"/>
              </a:ext>
            </a:extLst>
          </p:cNvPr>
          <p:cNvSpPr txBox="1"/>
          <p:nvPr/>
        </p:nvSpPr>
        <p:spPr>
          <a:xfrm>
            <a:off x="3480584" y="2114680"/>
            <a:ext cx="831896" cy="49244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Transition of the SBE to the Federal Platform.</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86" name="TextBox 85">
            <a:extLst>
              <a:ext uri="{FF2B5EF4-FFF2-40B4-BE49-F238E27FC236}">
                <a16:creationId xmlns:a16="http://schemas.microsoft.com/office/drawing/2014/main" xmlns="" id="{5BC96FA1-A4B6-42C7-AB72-783E50A22C78}"/>
              </a:ext>
            </a:extLst>
          </p:cNvPr>
          <p:cNvSpPr txBox="1"/>
          <p:nvPr/>
        </p:nvSpPr>
        <p:spPr>
          <a:xfrm>
            <a:off x="5232160" y="2136630"/>
            <a:ext cx="852728" cy="17927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Programs 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rPr>
              <a:t>Wagner Peyser / WIOA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rPr>
              <a:t>The Salesforce enabled KEE Suite solution enables enforcement of policy providing more accurate Dept of Labor reporting and insight into LWDA activities for the Education and Workforce Development Cabinet. </a:t>
            </a:r>
          </a:p>
        </p:txBody>
      </p:sp>
      <p:sp>
        <p:nvSpPr>
          <p:cNvPr id="90" name="Rectangle 89">
            <a:extLst>
              <a:ext uri="{FF2B5EF4-FFF2-40B4-BE49-F238E27FC236}">
                <a16:creationId xmlns:a16="http://schemas.microsoft.com/office/drawing/2014/main" xmlns="" id="{C43E4789-9549-4DF4-9417-B81A5E7CF1D8}"/>
              </a:ext>
            </a:extLst>
          </p:cNvPr>
          <p:cNvSpPr/>
          <p:nvPr/>
        </p:nvSpPr>
        <p:spPr>
          <a:xfrm>
            <a:off x="78159" y="2125595"/>
            <a:ext cx="816591" cy="28815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xmlns="" id="{823A7009-7868-49FF-98EB-362054682163}"/>
              </a:ext>
            </a:extLst>
          </p:cNvPr>
          <p:cNvSpPr txBox="1"/>
          <p:nvPr/>
        </p:nvSpPr>
        <p:spPr>
          <a:xfrm>
            <a:off x="72861" y="2108974"/>
            <a:ext cx="816592" cy="179279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a:defRPr/>
            </a:pPr>
            <a:r>
              <a:rPr lang="en-US" sz="650" dirty="0">
                <a:solidFill>
                  <a:prstClr val="black"/>
                </a:solidFill>
                <a:latin typeface="Calibri" panose="020F0502020204030204"/>
              </a:rPr>
              <a:t>SBE</a:t>
            </a:r>
            <a:r>
              <a:rPr lang="en-US" sz="650" dirty="0">
                <a:solidFill>
                  <a:prstClr val="black"/>
                </a:solidFill>
              </a:rPr>
              <a:t> – One of the nation’s first and most successful fully-integrated PMB and E&amp;E systems fulfilling ACA certification requirements set by CMS and Kentucky. Provided </a:t>
            </a:r>
            <a:r>
              <a:rPr lang="en-US" sz="650" dirty="0">
                <a:solidFill>
                  <a:srgbClr val="000000"/>
                </a:solidFill>
                <a:ea typeface="Times"/>
                <a:cs typeface="Times New Roman"/>
              </a:rPr>
              <a:t>access to affordable health coverage for nearly 680,000 uninsured residents.  </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92" name="AutoShape 11">
            <a:extLst>
              <a:ext uri="{FF2B5EF4-FFF2-40B4-BE49-F238E27FC236}">
                <a16:creationId xmlns:a16="http://schemas.microsoft.com/office/drawing/2014/main" xmlns="" id="{2ADC93A4-4CC9-46DE-9352-3D1F8FD0FF30}"/>
              </a:ext>
            </a:extLst>
          </p:cNvPr>
          <p:cNvSpPr>
            <a:spLocks noChangeArrowheads="1"/>
          </p:cNvSpPr>
          <p:nvPr/>
        </p:nvSpPr>
        <p:spPr bwMode="auto">
          <a:xfrm>
            <a:off x="89368" y="1032678"/>
            <a:ext cx="902947" cy="491211"/>
          </a:xfrm>
          <a:prstGeom prst="homePlate">
            <a:avLst>
              <a:gd name="adj" fmla="val 31290"/>
            </a:avLst>
          </a:prstGeom>
          <a:solidFill>
            <a:srgbClr val="2E75B6"/>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ct val="20000"/>
              </a:spcBef>
              <a:spcAft>
                <a:spcPct val="0"/>
              </a:spcAft>
              <a:buClr>
                <a:prstClr val="white"/>
              </a:buClr>
              <a:buSzTx/>
              <a:buFontTx/>
              <a:buNone/>
              <a:tabLst/>
              <a:defRPr/>
            </a:pPr>
            <a:r>
              <a:rPr kumimoji="0" lang="en-GB" altLang="ja-JP" sz="7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itchFamily="34" charset="0"/>
              </a:rPr>
              <a:t>State Based Exchange (SBE)</a:t>
            </a:r>
            <a:endPar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93" name="AutoShape 28">
            <a:extLst>
              <a:ext uri="{FF2B5EF4-FFF2-40B4-BE49-F238E27FC236}">
                <a16:creationId xmlns:a16="http://schemas.microsoft.com/office/drawing/2014/main" xmlns="" id="{235954F3-B495-423D-A8FE-7DC17CBD2FF3}"/>
              </a:ext>
            </a:extLst>
          </p:cNvPr>
          <p:cNvSpPr>
            <a:spLocks noChangeArrowheads="1"/>
          </p:cNvSpPr>
          <p:nvPr/>
        </p:nvSpPr>
        <p:spPr bwMode="auto">
          <a:xfrm>
            <a:off x="905960" y="1031371"/>
            <a:ext cx="910354" cy="491211"/>
          </a:xfrm>
          <a:prstGeom prst="chevron">
            <a:avLst>
              <a:gd name="adj" fmla="val 32358"/>
            </a:avLst>
          </a:prstGeom>
          <a:solidFill>
            <a:srgbClr val="012169"/>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endParaRPr kumimoji="0" lang="en-GB" altLang="ja-JP" sz="8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94" name="Rectangle 93">
            <a:extLst>
              <a:ext uri="{FF2B5EF4-FFF2-40B4-BE49-F238E27FC236}">
                <a16:creationId xmlns:a16="http://schemas.microsoft.com/office/drawing/2014/main" xmlns="" id="{B0EED817-EAB4-4DE7-9E9D-4479D08A58B5}"/>
              </a:ext>
            </a:extLst>
          </p:cNvPr>
          <p:cNvSpPr/>
          <p:nvPr/>
        </p:nvSpPr>
        <p:spPr>
          <a:xfrm>
            <a:off x="7725501" y="2165008"/>
            <a:ext cx="831896" cy="2849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xmlns="" id="{36B183B0-0F76-468E-B8B6-2C9FC9E1C5C0}"/>
              </a:ext>
            </a:extLst>
          </p:cNvPr>
          <p:cNvSpPr/>
          <p:nvPr/>
        </p:nvSpPr>
        <p:spPr>
          <a:xfrm>
            <a:off x="11230067" y="2139403"/>
            <a:ext cx="880267" cy="28742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AutoShape 29">
            <a:extLst>
              <a:ext uri="{FF2B5EF4-FFF2-40B4-BE49-F238E27FC236}">
                <a16:creationId xmlns:a16="http://schemas.microsoft.com/office/drawing/2014/main" xmlns="" id="{A1959727-E0F3-4DCF-890D-367B69D28E97}"/>
              </a:ext>
            </a:extLst>
          </p:cNvPr>
          <p:cNvSpPr>
            <a:spLocks noChangeArrowheads="1"/>
          </p:cNvSpPr>
          <p:nvPr/>
        </p:nvSpPr>
        <p:spPr bwMode="auto">
          <a:xfrm>
            <a:off x="11235415" y="1020396"/>
            <a:ext cx="913738" cy="491211"/>
          </a:xfrm>
          <a:prstGeom prst="chevron">
            <a:avLst>
              <a:gd name="adj" fmla="val 30967"/>
            </a:avLst>
          </a:prstGeom>
          <a:solidFill>
            <a:srgbClr val="5B9BD5"/>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r>
              <a:rPr kumimoji="0" lang="en-GB" altLang="ja-JP" sz="700" b="1" i="0" u="none" strike="noStrike" kern="0" cap="none" spc="0" normalizeH="0" baseline="0" noProof="0" dirty="0" err="1">
                <a:ln>
                  <a:noFill/>
                </a:ln>
                <a:solidFill>
                  <a:prstClr val="white"/>
                </a:solidFill>
                <a:effectLst/>
                <a:uLnTx/>
                <a:uFillTx/>
                <a:latin typeface="Calibri" panose="020F0502020204030204"/>
                <a:ea typeface="ＭＳ Ｐゴシック" pitchFamily="50" charset="-128"/>
                <a:cs typeface="Arial" pitchFamily="34" charset="0"/>
              </a:rPr>
              <a:t>kynect</a:t>
            </a: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 Benefits</a:t>
            </a:r>
          </a:p>
        </p:txBody>
      </p:sp>
      <p:sp>
        <p:nvSpPr>
          <p:cNvPr id="109" name="TextBox 108">
            <a:extLst>
              <a:ext uri="{FF2B5EF4-FFF2-40B4-BE49-F238E27FC236}">
                <a16:creationId xmlns:a16="http://schemas.microsoft.com/office/drawing/2014/main" xmlns="" id="{81E4F38E-BA97-4CE7-A5B1-B6A97FD1AC2F}"/>
              </a:ext>
            </a:extLst>
          </p:cNvPr>
          <p:cNvSpPr txBox="1"/>
          <p:nvPr/>
        </p:nvSpPr>
        <p:spPr>
          <a:xfrm>
            <a:off x="11226239" y="2155596"/>
            <a:ext cx="876237" cy="269304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Medicaid, SNAP, TANF (KTAP),  KI-HIPP, Child Care, and MWMA.</a:t>
            </a:r>
          </a:p>
          <a:p>
            <a:pPr lvl="0">
              <a:defRPr/>
            </a:pPr>
            <a:endParaRPr kumimoji="0" lang="en-US" sz="650" b="0" i="0" u="none" strike="noStrike" kern="1200" cap="none" spc="0" normalizeH="0" baseline="0" noProof="0" dirty="0">
              <a:ln>
                <a:noFill/>
              </a:ln>
              <a:solidFill>
                <a:prstClr val="black"/>
              </a:solidFill>
              <a:effectLst/>
              <a:uLnTx/>
              <a:uFillTx/>
              <a:latin typeface="Calibri" panose="020F0502020204030204"/>
            </a:endParaRPr>
          </a:p>
          <a:p>
            <a:pPr lvl="0">
              <a:defRPr/>
            </a:pPr>
            <a:r>
              <a:rPr lang="en-US" sz="650" dirty="0">
                <a:solidFill>
                  <a:prstClr val="black"/>
                </a:solidFill>
              </a:rPr>
              <a:t>kynect benefits is a Salesforce solution designed on human centered design principles. It is an easy to use, mobile friendly, self service solution that provides Kentuckians a streamlined approach to apply for and manage their State assistance programs (Medicaid, SNAP, TANF,  KI-HIPP, Child Care, MWMA, and KTAP) from anywhere.</a:t>
            </a:r>
          </a:p>
        </p:txBody>
      </p:sp>
      <p:sp>
        <p:nvSpPr>
          <p:cNvPr id="111" name="Rectangle 110">
            <a:extLst>
              <a:ext uri="{FF2B5EF4-FFF2-40B4-BE49-F238E27FC236}">
                <a16:creationId xmlns:a16="http://schemas.microsoft.com/office/drawing/2014/main" xmlns="" id="{73C185E0-896F-415C-B2A0-012A80B1EE73}"/>
              </a:ext>
            </a:extLst>
          </p:cNvPr>
          <p:cNvSpPr/>
          <p:nvPr/>
        </p:nvSpPr>
        <p:spPr>
          <a:xfrm>
            <a:off x="6913385" y="2162126"/>
            <a:ext cx="784136" cy="2846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TextBox 111">
            <a:extLst>
              <a:ext uri="{FF2B5EF4-FFF2-40B4-BE49-F238E27FC236}">
                <a16:creationId xmlns:a16="http://schemas.microsoft.com/office/drawing/2014/main" xmlns="" id="{96AC2EE6-D57F-4636-83F7-14F5B5793CE4}"/>
              </a:ext>
            </a:extLst>
          </p:cNvPr>
          <p:cNvSpPr txBox="1"/>
          <p:nvPr/>
        </p:nvSpPr>
        <p:spPr>
          <a:xfrm>
            <a:off x="6886224" y="2120192"/>
            <a:ext cx="831896" cy="19928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Programs 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rPr>
              <a:t>Medicaid Third Party Liability &amp; Premium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a:t>
            </a:r>
            <a:r>
              <a:rPr kumimoji="0" lang="en-US" altLang="en-US" sz="650" b="0" i="0" u="none" strike="noStrike" kern="1200" cap="none" spc="0" normalizeH="0" baseline="0" noProof="0" dirty="0">
                <a:ln>
                  <a:noFill/>
                </a:ln>
                <a:solidFill>
                  <a:prstClr val="black"/>
                </a:solidFill>
                <a:effectLst/>
                <a:uLnTx/>
                <a:uFillTx/>
                <a:latin typeface="Calibri" panose="020F0502020204030204"/>
                <a:ea typeface="+mn-ea"/>
                <a:cs typeface="+mn-cs"/>
              </a:rPr>
              <a:t>KI-HIPP enables DMS to help eligible Medicaid members cover the cost of a group health insurance plans resulting in significant potential MCO capitation fee savings to the Commonwealth.</a:t>
            </a:r>
            <a:r>
              <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5" name="AutoShape 29">
            <a:extLst>
              <a:ext uri="{FF2B5EF4-FFF2-40B4-BE49-F238E27FC236}">
                <a16:creationId xmlns:a16="http://schemas.microsoft.com/office/drawing/2014/main" xmlns="" id="{FD7FAFB9-87EA-4254-B57F-3AD9CC346DF4}"/>
              </a:ext>
            </a:extLst>
          </p:cNvPr>
          <p:cNvSpPr>
            <a:spLocks noChangeArrowheads="1"/>
          </p:cNvSpPr>
          <p:nvPr/>
        </p:nvSpPr>
        <p:spPr bwMode="auto">
          <a:xfrm>
            <a:off x="6910752" y="1020045"/>
            <a:ext cx="920445" cy="491211"/>
          </a:xfrm>
          <a:prstGeom prst="chevron">
            <a:avLst>
              <a:gd name="adj" fmla="val 30967"/>
            </a:avLst>
          </a:prstGeom>
          <a:solidFill>
            <a:srgbClr val="5B9BD5"/>
          </a:solidFill>
          <a:ln w="6350" algn="ctr">
            <a:noFill/>
            <a:miter lim="800000"/>
            <a:headEnd type="none" w="sm" len="sm"/>
            <a:tailEnd type="none" w="sm" len="sm"/>
          </a:ln>
        </p:spPr>
        <p:txBody>
          <a:bodyPr lIns="88900" tIns="88900" rIns="88900" bIns="88900" anchor="ctr"/>
          <a:lstStyle/>
          <a:p>
            <a:pPr marL="0" marR="0" lvl="0" indent="0" algn="l" defTabSz="914400" rtl="0" eaLnBrk="1" fontAlgn="base" latinLnBrk="0" hangingPunct="1">
              <a:lnSpc>
                <a:spcPct val="100000"/>
              </a:lnSpc>
              <a:spcBef>
                <a:spcPts val="0"/>
              </a:spcBef>
              <a:spcAft>
                <a:spcPct val="0"/>
              </a:spcAft>
              <a:buClr>
                <a:prstClr val="white"/>
              </a:buClr>
              <a:buSzTx/>
              <a:buFontTx/>
              <a:buNone/>
              <a:tabLst/>
              <a:defRPr/>
            </a:pPr>
            <a:endParaRPr kumimoji="0" lang="en-GB" altLang="ja-JP" sz="8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grpSp>
        <p:nvGrpSpPr>
          <p:cNvPr id="15" name="Group 14">
            <a:extLst>
              <a:ext uri="{FF2B5EF4-FFF2-40B4-BE49-F238E27FC236}">
                <a16:creationId xmlns:a16="http://schemas.microsoft.com/office/drawing/2014/main" xmlns="" id="{A6EF3112-8884-4A8B-905B-94FEBDFCD8E2}"/>
              </a:ext>
            </a:extLst>
          </p:cNvPr>
          <p:cNvGrpSpPr/>
          <p:nvPr/>
        </p:nvGrpSpPr>
        <p:grpSpPr>
          <a:xfrm>
            <a:off x="86604" y="419049"/>
            <a:ext cx="11926952" cy="356479"/>
            <a:chOff x="-1464480" y="-30304"/>
            <a:chExt cx="18266580" cy="454512"/>
          </a:xfrm>
        </p:grpSpPr>
        <p:sp>
          <p:nvSpPr>
            <p:cNvPr id="123" name="Text Box 37">
              <a:extLst>
                <a:ext uri="{FF2B5EF4-FFF2-40B4-BE49-F238E27FC236}">
                  <a16:creationId xmlns:a16="http://schemas.microsoft.com/office/drawing/2014/main" xmlns="" id="{D388BB20-7301-4CA1-8DBE-4B6A459CA4CD}"/>
                </a:ext>
              </a:extLst>
            </p:cNvPr>
            <p:cNvSpPr txBox="1">
              <a:spLocks noChangeArrowheads="1"/>
            </p:cNvSpPr>
            <p:nvPr/>
          </p:nvSpPr>
          <p:spPr bwMode="auto">
            <a:xfrm>
              <a:off x="841168" y="-5382"/>
              <a:ext cx="489365"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2015</a:t>
              </a:r>
            </a:p>
          </p:txBody>
        </p:sp>
        <p:sp>
          <p:nvSpPr>
            <p:cNvPr id="124" name="Text Box 37">
              <a:extLst>
                <a:ext uri="{FF2B5EF4-FFF2-40B4-BE49-F238E27FC236}">
                  <a16:creationId xmlns:a16="http://schemas.microsoft.com/office/drawing/2014/main" xmlns="" id="{2B5C3A84-5747-4377-B308-B12944D0FA9B}"/>
                </a:ext>
              </a:extLst>
            </p:cNvPr>
            <p:cNvSpPr txBox="1">
              <a:spLocks noChangeArrowheads="1"/>
            </p:cNvSpPr>
            <p:nvPr/>
          </p:nvSpPr>
          <p:spPr bwMode="auto">
            <a:xfrm>
              <a:off x="3522725" y="-14456"/>
              <a:ext cx="489365"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2016</a:t>
              </a:r>
            </a:p>
          </p:txBody>
        </p:sp>
        <p:sp>
          <p:nvSpPr>
            <p:cNvPr id="125" name="Text Box 37">
              <a:extLst>
                <a:ext uri="{FF2B5EF4-FFF2-40B4-BE49-F238E27FC236}">
                  <a16:creationId xmlns:a16="http://schemas.microsoft.com/office/drawing/2014/main" xmlns="" id="{28770046-9709-49A9-9A9F-E5B678789703}"/>
                </a:ext>
              </a:extLst>
            </p:cNvPr>
            <p:cNvSpPr txBox="1">
              <a:spLocks noChangeArrowheads="1"/>
            </p:cNvSpPr>
            <p:nvPr/>
          </p:nvSpPr>
          <p:spPr bwMode="auto">
            <a:xfrm>
              <a:off x="5877171" y="12075"/>
              <a:ext cx="569260"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2017</a:t>
              </a:r>
            </a:p>
          </p:txBody>
        </p:sp>
        <p:sp>
          <p:nvSpPr>
            <p:cNvPr id="126" name="Text Box 37">
              <a:extLst>
                <a:ext uri="{FF2B5EF4-FFF2-40B4-BE49-F238E27FC236}">
                  <a16:creationId xmlns:a16="http://schemas.microsoft.com/office/drawing/2014/main" xmlns="" id="{A6C622CE-C56B-48A2-AD38-E1DDFAD45D4D}"/>
                </a:ext>
              </a:extLst>
            </p:cNvPr>
            <p:cNvSpPr txBox="1">
              <a:spLocks noChangeArrowheads="1"/>
            </p:cNvSpPr>
            <p:nvPr/>
          </p:nvSpPr>
          <p:spPr bwMode="auto">
            <a:xfrm>
              <a:off x="7452084" y="2404"/>
              <a:ext cx="569260"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2018</a:t>
              </a:r>
            </a:p>
          </p:txBody>
        </p:sp>
        <p:sp>
          <p:nvSpPr>
            <p:cNvPr id="127" name="Text Box 37">
              <a:extLst>
                <a:ext uri="{FF2B5EF4-FFF2-40B4-BE49-F238E27FC236}">
                  <a16:creationId xmlns:a16="http://schemas.microsoft.com/office/drawing/2014/main" xmlns="" id="{70C623E7-BCCE-46F1-BD73-34DB5C0D9FA4}"/>
                </a:ext>
              </a:extLst>
            </p:cNvPr>
            <p:cNvSpPr txBox="1">
              <a:spLocks noChangeArrowheads="1"/>
            </p:cNvSpPr>
            <p:nvPr/>
          </p:nvSpPr>
          <p:spPr bwMode="auto">
            <a:xfrm>
              <a:off x="9315428" y="-14456"/>
              <a:ext cx="569260"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2019</a:t>
              </a:r>
            </a:p>
          </p:txBody>
        </p:sp>
        <p:sp>
          <p:nvSpPr>
            <p:cNvPr id="128" name="Text Box 37">
              <a:extLst>
                <a:ext uri="{FF2B5EF4-FFF2-40B4-BE49-F238E27FC236}">
                  <a16:creationId xmlns:a16="http://schemas.microsoft.com/office/drawing/2014/main" xmlns="" id="{A461D9BF-C5FC-480F-9D0E-A25DC3E0AB7D}"/>
                </a:ext>
              </a:extLst>
            </p:cNvPr>
            <p:cNvSpPr txBox="1">
              <a:spLocks noChangeArrowheads="1"/>
            </p:cNvSpPr>
            <p:nvPr/>
          </p:nvSpPr>
          <p:spPr bwMode="auto">
            <a:xfrm>
              <a:off x="-1129220" y="-26612"/>
              <a:ext cx="569260"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2013</a:t>
              </a:r>
            </a:p>
          </p:txBody>
        </p:sp>
        <p:sp>
          <p:nvSpPr>
            <p:cNvPr id="110" name="Text Box 37">
              <a:extLst>
                <a:ext uri="{FF2B5EF4-FFF2-40B4-BE49-F238E27FC236}">
                  <a16:creationId xmlns:a16="http://schemas.microsoft.com/office/drawing/2014/main" xmlns="" id="{34D2CC86-E2FE-4419-A0E1-DA05D5413829}"/>
                </a:ext>
              </a:extLst>
            </p:cNvPr>
            <p:cNvSpPr txBox="1">
              <a:spLocks noChangeArrowheads="1"/>
            </p:cNvSpPr>
            <p:nvPr/>
          </p:nvSpPr>
          <p:spPr bwMode="auto">
            <a:xfrm>
              <a:off x="13456448" y="-30304"/>
              <a:ext cx="569260" cy="196208"/>
            </a:xfrm>
            <a:prstGeom prst="rect">
              <a:avLst/>
            </a:prstGeom>
            <a:noFill/>
            <a:ln w="9525">
              <a:noFill/>
              <a:miter lim="800000"/>
              <a:headEnd type="none" w="sm" len="sm"/>
              <a:tailEnd type="none" w="med" len="lg"/>
            </a:ln>
          </p:spPr>
          <p:txBody>
            <a:bodyPr wrap="square" lIns="0" tIns="0" rIns="0" bIns="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ja-JP" sz="10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Arial" pitchFamily="34" charset="0"/>
                </a:rPr>
                <a:t>2020</a:t>
              </a:r>
            </a:p>
          </p:txBody>
        </p:sp>
        <p:cxnSp>
          <p:nvCxnSpPr>
            <p:cNvPr id="208" name="Straight Connector 207">
              <a:extLst>
                <a:ext uri="{FF2B5EF4-FFF2-40B4-BE49-F238E27FC236}">
                  <a16:creationId xmlns:a16="http://schemas.microsoft.com/office/drawing/2014/main" xmlns="" id="{619D92E7-6845-44ED-B58A-81B0781A1D44}"/>
                </a:ext>
              </a:extLst>
            </p:cNvPr>
            <p:cNvCxnSpPr>
              <a:cxnSpLocks/>
            </p:cNvCxnSpPr>
            <p:nvPr/>
          </p:nvCxnSpPr>
          <p:spPr>
            <a:xfrm>
              <a:off x="-1464480" y="348598"/>
              <a:ext cx="18266580" cy="25825"/>
            </a:xfrm>
            <a:prstGeom prst="line">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Oval 208">
              <a:extLst>
                <a:ext uri="{FF2B5EF4-FFF2-40B4-BE49-F238E27FC236}">
                  <a16:creationId xmlns:a16="http://schemas.microsoft.com/office/drawing/2014/main" xmlns="" id="{41CC819D-F2C6-4A5C-B8E9-D9483252ABE8}"/>
                </a:ext>
              </a:extLst>
            </p:cNvPr>
            <p:cNvSpPr/>
            <p:nvPr/>
          </p:nvSpPr>
          <p:spPr bwMode="gray">
            <a:xfrm>
              <a:off x="-909511" y="266549"/>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1" name="Oval 210">
              <a:extLst>
                <a:ext uri="{FF2B5EF4-FFF2-40B4-BE49-F238E27FC236}">
                  <a16:creationId xmlns:a16="http://schemas.microsoft.com/office/drawing/2014/main" xmlns="" id="{19505259-F1EA-444F-893A-7A23F9E33072}"/>
                </a:ext>
              </a:extLst>
            </p:cNvPr>
            <p:cNvSpPr/>
            <p:nvPr/>
          </p:nvSpPr>
          <p:spPr bwMode="gray">
            <a:xfrm>
              <a:off x="1011655" y="287048"/>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2" name="Oval 211">
              <a:extLst>
                <a:ext uri="{FF2B5EF4-FFF2-40B4-BE49-F238E27FC236}">
                  <a16:creationId xmlns:a16="http://schemas.microsoft.com/office/drawing/2014/main" xmlns="" id="{7B222BD5-DA40-4E29-96D1-25ABC31914C8}"/>
                </a:ext>
              </a:extLst>
            </p:cNvPr>
            <p:cNvSpPr/>
            <p:nvPr/>
          </p:nvSpPr>
          <p:spPr bwMode="gray">
            <a:xfrm>
              <a:off x="3708130" y="287048"/>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3" name="Oval 212">
              <a:extLst>
                <a:ext uri="{FF2B5EF4-FFF2-40B4-BE49-F238E27FC236}">
                  <a16:creationId xmlns:a16="http://schemas.microsoft.com/office/drawing/2014/main" xmlns="" id="{8AA68958-5C32-4F88-9A73-C6A8A2BD2D87}"/>
                </a:ext>
              </a:extLst>
            </p:cNvPr>
            <p:cNvSpPr/>
            <p:nvPr/>
          </p:nvSpPr>
          <p:spPr bwMode="gray">
            <a:xfrm>
              <a:off x="6090860" y="272765"/>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4" name="Oval 213">
              <a:extLst>
                <a:ext uri="{FF2B5EF4-FFF2-40B4-BE49-F238E27FC236}">
                  <a16:creationId xmlns:a16="http://schemas.microsoft.com/office/drawing/2014/main" xmlns="" id="{8E1C2438-67C7-41FA-ADA7-0EA143393734}"/>
                </a:ext>
              </a:extLst>
            </p:cNvPr>
            <p:cNvSpPr/>
            <p:nvPr/>
          </p:nvSpPr>
          <p:spPr bwMode="gray">
            <a:xfrm>
              <a:off x="7691002" y="277162"/>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5" name="Oval 214">
              <a:extLst>
                <a:ext uri="{FF2B5EF4-FFF2-40B4-BE49-F238E27FC236}">
                  <a16:creationId xmlns:a16="http://schemas.microsoft.com/office/drawing/2014/main" xmlns="" id="{28DB809A-EEF0-4354-B538-6DC00C7BD8D8}"/>
                </a:ext>
              </a:extLst>
            </p:cNvPr>
            <p:cNvSpPr/>
            <p:nvPr/>
          </p:nvSpPr>
          <p:spPr bwMode="gray">
            <a:xfrm>
              <a:off x="9548372" y="269149"/>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sp>
          <p:nvSpPr>
            <p:cNvPr id="216" name="Oval 215">
              <a:extLst>
                <a:ext uri="{FF2B5EF4-FFF2-40B4-BE49-F238E27FC236}">
                  <a16:creationId xmlns:a16="http://schemas.microsoft.com/office/drawing/2014/main" xmlns="" id="{B26778B8-0FD1-41E8-AA2D-214B17D3322A}"/>
                </a:ext>
              </a:extLst>
            </p:cNvPr>
            <p:cNvSpPr/>
            <p:nvPr/>
          </p:nvSpPr>
          <p:spPr bwMode="gray">
            <a:xfrm>
              <a:off x="13676157" y="253820"/>
              <a:ext cx="129845" cy="137160"/>
            </a:xfrm>
            <a:prstGeom prst="ellipse">
              <a:avLst/>
            </a:prstGeom>
            <a:solidFill>
              <a:schemeClr val="tx1"/>
            </a:solidFill>
            <a:ln w="22225" algn="ctr">
              <a:solidFill>
                <a:srgbClr val="C4D600"/>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Tx/>
                <a:buNone/>
                <a:tabLst/>
                <a:defRPr/>
              </a:pPr>
              <a:endParaRPr kumimoji="0" lang="en-US" sz="900" b="1" i="0" u="none" strike="noStrike" kern="1200" cap="none" spc="0" normalizeH="0" baseline="0" noProof="0">
                <a:ln>
                  <a:noFill/>
                </a:ln>
                <a:solidFill>
                  <a:schemeClr val="bg1"/>
                </a:solidFill>
                <a:effectLst/>
                <a:uLnTx/>
                <a:uFillTx/>
                <a:ea typeface="Open Sans" panose="020B0606030504020204" pitchFamily="34" charset="0"/>
                <a:cs typeface="Open Sans" panose="020B0606030504020204" pitchFamily="34" charset="0"/>
              </a:endParaRPr>
            </a:p>
          </p:txBody>
        </p:sp>
      </p:grpSp>
      <p:grpSp>
        <p:nvGrpSpPr>
          <p:cNvPr id="217" name="Group 216">
            <a:extLst>
              <a:ext uri="{FF2B5EF4-FFF2-40B4-BE49-F238E27FC236}">
                <a16:creationId xmlns:a16="http://schemas.microsoft.com/office/drawing/2014/main" xmlns="" id="{F0C02307-49D9-4778-B656-CBD9445627AD}"/>
              </a:ext>
            </a:extLst>
          </p:cNvPr>
          <p:cNvGrpSpPr/>
          <p:nvPr/>
        </p:nvGrpSpPr>
        <p:grpSpPr>
          <a:xfrm>
            <a:off x="8106770" y="751259"/>
            <a:ext cx="3842821" cy="225051"/>
            <a:chOff x="878186" y="2854325"/>
            <a:chExt cx="2446133" cy="213194"/>
          </a:xfrm>
        </p:grpSpPr>
        <p:cxnSp>
          <p:nvCxnSpPr>
            <p:cNvPr id="218" name="Straight Connector 217">
              <a:extLst>
                <a:ext uri="{FF2B5EF4-FFF2-40B4-BE49-F238E27FC236}">
                  <a16:creationId xmlns:a16="http://schemas.microsoft.com/office/drawing/2014/main" xmlns="" id="{7280261B-2937-4CA0-A799-2E8DBEF9B5B6}"/>
                </a:ext>
              </a:extLst>
            </p:cNvPr>
            <p:cNvCxnSpPr>
              <a:cxnSpLocks/>
            </p:cNvCxnSpPr>
            <p:nvPr/>
          </p:nvCxnSpPr>
          <p:spPr>
            <a:xfrm>
              <a:off x="881127" y="2854325"/>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4A5DE7F2-84E5-46F6-BBD0-368137195B1F}"/>
                </a:ext>
              </a:extLst>
            </p:cNvPr>
            <p:cNvCxnSpPr>
              <a:cxnSpLocks/>
            </p:cNvCxnSpPr>
            <p:nvPr/>
          </p:nvCxnSpPr>
          <p:spPr>
            <a:xfrm>
              <a:off x="3324319" y="286348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7719AED6-72AA-4B27-BFCC-F19463A192BE}"/>
                </a:ext>
              </a:extLst>
            </p:cNvPr>
            <p:cNvCxnSpPr>
              <a:cxnSpLocks/>
            </p:cNvCxnSpPr>
            <p:nvPr/>
          </p:nvCxnSpPr>
          <p:spPr>
            <a:xfrm>
              <a:off x="878186" y="2974334"/>
              <a:ext cx="2446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2D12C308-0B13-48C0-B059-68A8F4430FD1}"/>
                </a:ext>
              </a:extLst>
            </p:cNvPr>
            <p:cNvCxnSpPr>
              <a:cxnSpLocks/>
            </p:cNvCxnSpPr>
            <p:nvPr/>
          </p:nvCxnSpPr>
          <p:spPr>
            <a:xfrm>
              <a:off x="2097051"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xmlns="" id="{B0D9D50F-E07B-4F03-A426-AB466D6263D4}"/>
              </a:ext>
            </a:extLst>
          </p:cNvPr>
          <p:cNvGrpSpPr/>
          <p:nvPr/>
        </p:nvGrpSpPr>
        <p:grpSpPr>
          <a:xfrm>
            <a:off x="6498387" y="763499"/>
            <a:ext cx="1580462" cy="221692"/>
            <a:chOff x="881127" y="2854325"/>
            <a:chExt cx="1980604" cy="213194"/>
          </a:xfrm>
        </p:grpSpPr>
        <p:cxnSp>
          <p:nvCxnSpPr>
            <p:cNvPr id="223" name="Straight Connector 222">
              <a:extLst>
                <a:ext uri="{FF2B5EF4-FFF2-40B4-BE49-F238E27FC236}">
                  <a16:creationId xmlns:a16="http://schemas.microsoft.com/office/drawing/2014/main" xmlns="" id="{EEDC5E96-CF10-4F58-BE1D-E46601C8D5CC}"/>
                </a:ext>
              </a:extLst>
            </p:cNvPr>
            <p:cNvCxnSpPr>
              <a:cxnSpLocks/>
            </p:cNvCxnSpPr>
            <p:nvPr/>
          </p:nvCxnSpPr>
          <p:spPr>
            <a:xfrm>
              <a:off x="881127" y="2854325"/>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CA836DBB-00B1-4518-A0C0-C24A96C403BA}"/>
                </a:ext>
              </a:extLst>
            </p:cNvPr>
            <p:cNvCxnSpPr>
              <a:cxnSpLocks/>
            </p:cNvCxnSpPr>
            <p:nvPr/>
          </p:nvCxnSpPr>
          <p:spPr>
            <a:xfrm>
              <a:off x="2861731" y="2854325"/>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5444C361-B4F1-4531-82D9-F101424E9F0F}"/>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8BC6D6DC-A910-4C35-BCCD-3F6F9598DFB6}"/>
                </a:ext>
              </a:extLst>
            </p:cNvPr>
            <p:cNvCxnSpPr>
              <a:cxnSpLocks/>
            </p:cNvCxnSpPr>
            <p:nvPr/>
          </p:nvCxnSpPr>
          <p:spPr>
            <a:xfrm>
              <a:off x="190810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 name="Group 236">
            <a:extLst>
              <a:ext uri="{FF2B5EF4-FFF2-40B4-BE49-F238E27FC236}">
                <a16:creationId xmlns:a16="http://schemas.microsoft.com/office/drawing/2014/main" xmlns="" id="{A2083474-D1AA-47C7-90CA-35AD6FE745CE}"/>
              </a:ext>
            </a:extLst>
          </p:cNvPr>
          <p:cNvGrpSpPr/>
          <p:nvPr/>
        </p:nvGrpSpPr>
        <p:grpSpPr>
          <a:xfrm>
            <a:off x="4372052" y="774174"/>
            <a:ext cx="1327769" cy="209921"/>
            <a:chOff x="881127" y="2854325"/>
            <a:chExt cx="1980604" cy="213194"/>
          </a:xfrm>
        </p:grpSpPr>
        <p:cxnSp>
          <p:nvCxnSpPr>
            <p:cNvPr id="238" name="Straight Connector 237">
              <a:extLst>
                <a:ext uri="{FF2B5EF4-FFF2-40B4-BE49-F238E27FC236}">
                  <a16:creationId xmlns:a16="http://schemas.microsoft.com/office/drawing/2014/main" xmlns="" id="{3ABE0FBF-6613-4C33-A72C-271738AEC5C6}"/>
                </a:ext>
              </a:extLst>
            </p:cNvPr>
            <p:cNvCxnSpPr>
              <a:cxnSpLocks/>
            </p:cNvCxnSpPr>
            <p:nvPr/>
          </p:nvCxnSpPr>
          <p:spPr>
            <a:xfrm>
              <a:off x="881127" y="2854325"/>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B6BA7DA9-4CC6-4E33-8E63-599C15B5EAD8}"/>
                </a:ext>
              </a:extLst>
            </p:cNvPr>
            <p:cNvCxnSpPr>
              <a:cxnSpLocks/>
            </p:cNvCxnSpPr>
            <p:nvPr/>
          </p:nvCxnSpPr>
          <p:spPr>
            <a:xfrm>
              <a:off x="2861731" y="2854325"/>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B6A7377E-390D-4A51-94C3-49444B0EC292}"/>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CE1B568A-A350-4F80-BC09-633F65B2E39D}"/>
                </a:ext>
              </a:extLst>
            </p:cNvPr>
            <p:cNvCxnSpPr>
              <a:cxnSpLocks/>
            </p:cNvCxnSpPr>
            <p:nvPr/>
          </p:nvCxnSpPr>
          <p:spPr>
            <a:xfrm>
              <a:off x="190810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xmlns="" id="{92D81D27-D87C-4F24-B352-E0FB844D61A7}"/>
              </a:ext>
            </a:extLst>
          </p:cNvPr>
          <p:cNvGrpSpPr/>
          <p:nvPr/>
        </p:nvGrpSpPr>
        <p:grpSpPr>
          <a:xfrm>
            <a:off x="2594622" y="768628"/>
            <a:ext cx="1751302" cy="221259"/>
            <a:chOff x="881127" y="2846322"/>
            <a:chExt cx="1980604" cy="221197"/>
          </a:xfrm>
        </p:grpSpPr>
        <p:cxnSp>
          <p:nvCxnSpPr>
            <p:cNvPr id="243" name="Straight Connector 242">
              <a:extLst>
                <a:ext uri="{FF2B5EF4-FFF2-40B4-BE49-F238E27FC236}">
                  <a16:creationId xmlns:a16="http://schemas.microsoft.com/office/drawing/2014/main" xmlns="" id="{A97BC6BD-560F-45F1-8575-1129B0A32787}"/>
                </a:ext>
              </a:extLst>
            </p:cNvPr>
            <p:cNvCxnSpPr>
              <a:cxnSpLocks/>
            </p:cNvCxnSpPr>
            <p:nvPr/>
          </p:nvCxnSpPr>
          <p:spPr>
            <a:xfrm>
              <a:off x="881127" y="2846322"/>
              <a:ext cx="0" cy="1178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7D2F2A0F-36BE-4A4E-B637-CF28C359EE8E}"/>
                </a:ext>
              </a:extLst>
            </p:cNvPr>
            <p:cNvCxnSpPr>
              <a:cxnSpLocks/>
            </p:cNvCxnSpPr>
            <p:nvPr/>
          </p:nvCxnSpPr>
          <p:spPr>
            <a:xfrm>
              <a:off x="2861731" y="2846322"/>
              <a:ext cx="0" cy="11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4E317FB6-38CC-403C-9E4C-BF4D740F3DD3}"/>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80FB0822-9742-4B56-A694-D1B1137D8807}"/>
                </a:ext>
              </a:extLst>
            </p:cNvPr>
            <p:cNvCxnSpPr>
              <a:cxnSpLocks/>
            </p:cNvCxnSpPr>
            <p:nvPr/>
          </p:nvCxnSpPr>
          <p:spPr>
            <a:xfrm>
              <a:off x="190810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xmlns="" id="{BA3FAFCE-6221-47BD-A1A7-9C6B79332ABF}"/>
              </a:ext>
            </a:extLst>
          </p:cNvPr>
          <p:cNvGrpSpPr/>
          <p:nvPr/>
        </p:nvGrpSpPr>
        <p:grpSpPr>
          <a:xfrm>
            <a:off x="904216" y="767165"/>
            <a:ext cx="1665375" cy="219581"/>
            <a:chOff x="881127" y="2846322"/>
            <a:chExt cx="1980604" cy="221197"/>
          </a:xfrm>
        </p:grpSpPr>
        <p:cxnSp>
          <p:nvCxnSpPr>
            <p:cNvPr id="248" name="Straight Connector 247">
              <a:extLst>
                <a:ext uri="{FF2B5EF4-FFF2-40B4-BE49-F238E27FC236}">
                  <a16:creationId xmlns:a16="http://schemas.microsoft.com/office/drawing/2014/main" xmlns="" id="{3B0C00F3-E2CD-4CED-926A-CEE3EBD50EB1}"/>
                </a:ext>
              </a:extLst>
            </p:cNvPr>
            <p:cNvCxnSpPr>
              <a:cxnSpLocks/>
            </p:cNvCxnSpPr>
            <p:nvPr/>
          </p:nvCxnSpPr>
          <p:spPr>
            <a:xfrm>
              <a:off x="881127" y="2846322"/>
              <a:ext cx="0" cy="1178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A7452A0F-4719-4544-99F5-F93C97E6DC46}"/>
                </a:ext>
              </a:extLst>
            </p:cNvPr>
            <p:cNvCxnSpPr>
              <a:cxnSpLocks/>
            </p:cNvCxnSpPr>
            <p:nvPr/>
          </p:nvCxnSpPr>
          <p:spPr>
            <a:xfrm>
              <a:off x="2861731" y="2846322"/>
              <a:ext cx="0" cy="11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32674231-F49A-4F04-8DFB-E584385BF28F}"/>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97EFE157-F1B8-46BF-BF54-09D40B684FD0}"/>
                </a:ext>
              </a:extLst>
            </p:cNvPr>
            <p:cNvCxnSpPr>
              <a:cxnSpLocks/>
            </p:cNvCxnSpPr>
            <p:nvPr/>
          </p:nvCxnSpPr>
          <p:spPr>
            <a:xfrm>
              <a:off x="187523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xmlns="" id="{0503E6E6-8EF1-49B7-8906-5C48326B152B}"/>
              </a:ext>
            </a:extLst>
          </p:cNvPr>
          <p:cNvGrpSpPr/>
          <p:nvPr/>
        </p:nvGrpSpPr>
        <p:grpSpPr>
          <a:xfrm>
            <a:off x="84755" y="766861"/>
            <a:ext cx="790450" cy="221259"/>
            <a:chOff x="881127" y="2846322"/>
            <a:chExt cx="1980604" cy="221197"/>
          </a:xfrm>
        </p:grpSpPr>
        <p:cxnSp>
          <p:nvCxnSpPr>
            <p:cNvPr id="258" name="Straight Connector 257">
              <a:extLst>
                <a:ext uri="{FF2B5EF4-FFF2-40B4-BE49-F238E27FC236}">
                  <a16:creationId xmlns:a16="http://schemas.microsoft.com/office/drawing/2014/main" xmlns="" id="{FE2DE109-C10F-4966-9035-60A6F938B6C9}"/>
                </a:ext>
              </a:extLst>
            </p:cNvPr>
            <p:cNvCxnSpPr>
              <a:cxnSpLocks/>
            </p:cNvCxnSpPr>
            <p:nvPr/>
          </p:nvCxnSpPr>
          <p:spPr>
            <a:xfrm>
              <a:off x="881127" y="2846322"/>
              <a:ext cx="0" cy="1178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5598434B-D140-4F7C-B478-5012C3DC0F67}"/>
                </a:ext>
              </a:extLst>
            </p:cNvPr>
            <p:cNvCxnSpPr>
              <a:cxnSpLocks/>
            </p:cNvCxnSpPr>
            <p:nvPr/>
          </p:nvCxnSpPr>
          <p:spPr>
            <a:xfrm>
              <a:off x="2861731" y="2846322"/>
              <a:ext cx="0" cy="11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34FE89F9-9F43-46F3-889C-444FCA3B3054}"/>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D8462055-146E-4E06-84B5-771181636851}"/>
                </a:ext>
              </a:extLst>
            </p:cNvPr>
            <p:cNvCxnSpPr>
              <a:cxnSpLocks/>
            </p:cNvCxnSpPr>
            <p:nvPr/>
          </p:nvCxnSpPr>
          <p:spPr>
            <a:xfrm>
              <a:off x="190810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5" name="Rectangle 264">
            <a:extLst>
              <a:ext uri="{FF2B5EF4-FFF2-40B4-BE49-F238E27FC236}">
                <a16:creationId xmlns:a16="http://schemas.microsoft.com/office/drawing/2014/main" xmlns="" id="{EC719B2A-983E-4342-AB00-84B83683F02E}"/>
              </a:ext>
            </a:extLst>
          </p:cNvPr>
          <p:cNvSpPr/>
          <p:nvPr/>
        </p:nvSpPr>
        <p:spPr>
          <a:xfrm>
            <a:off x="84755" y="1533063"/>
            <a:ext cx="816591"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TextBox 265">
            <a:extLst>
              <a:ext uri="{FF2B5EF4-FFF2-40B4-BE49-F238E27FC236}">
                <a16:creationId xmlns:a16="http://schemas.microsoft.com/office/drawing/2014/main" xmlns="" id="{C83058CF-8A0D-4324-83CF-FE2869D9D55F}"/>
              </a:ext>
            </a:extLst>
          </p:cNvPr>
          <p:cNvSpPr txBox="1"/>
          <p:nvPr/>
        </p:nvSpPr>
        <p:spPr>
          <a:xfrm>
            <a:off x="70676"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October 201</a:t>
            </a:r>
            <a:r>
              <a:rPr lang="en-US" sz="650" b="1" dirty="0">
                <a:solidFill>
                  <a:prstClr val="black"/>
                </a:solidFill>
                <a:latin typeface="Calibri" panose="020F0502020204030204"/>
              </a:rPr>
              <a:t>3</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279" name="Rectangle 278">
            <a:extLst>
              <a:ext uri="{FF2B5EF4-FFF2-40B4-BE49-F238E27FC236}">
                <a16:creationId xmlns:a16="http://schemas.microsoft.com/office/drawing/2014/main" xmlns="" id="{CDCB7A45-A621-43DD-91A3-797ACC770F82}"/>
              </a:ext>
            </a:extLst>
          </p:cNvPr>
          <p:cNvSpPr/>
          <p:nvPr/>
        </p:nvSpPr>
        <p:spPr>
          <a:xfrm>
            <a:off x="920354" y="1537409"/>
            <a:ext cx="816591"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TextBox 279">
            <a:extLst>
              <a:ext uri="{FF2B5EF4-FFF2-40B4-BE49-F238E27FC236}">
                <a16:creationId xmlns:a16="http://schemas.microsoft.com/office/drawing/2014/main" xmlns="" id="{913ECD68-020C-4AEE-B4FF-EC747AB71983}"/>
              </a:ext>
            </a:extLst>
          </p:cNvPr>
          <p:cNvSpPr txBox="1"/>
          <p:nvPr/>
        </p:nvSpPr>
        <p:spPr>
          <a:xfrm>
            <a:off x="939642"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April 2015</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Rectangle 280">
            <a:extLst>
              <a:ext uri="{FF2B5EF4-FFF2-40B4-BE49-F238E27FC236}">
                <a16:creationId xmlns:a16="http://schemas.microsoft.com/office/drawing/2014/main" xmlns="" id="{3C4ABD17-91EA-44C2-B89A-73FB8F98664F}"/>
              </a:ext>
            </a:extLst>
          </p:cNvPr>
          <p:cNvSpPr/>
          <p:nvPr/>
        </p:nvSpPr>
        <p:spPr>
          <a:xfrm>
            <a:off x="1769477" y="1534943"/>
            <a:ext cx="816591"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TextBox 281">
            <a:extLst>
              <a:ext uri="{FF2B5EF4-FFF2-40B4-BE49-F238E27FC236}">
                <a16:creationId xmlns:a16="http://schemas.microsoft.com/office/drawing/2014/main" xmlns="" id="{88363FAF-BE31-4C63-B942-E038511729AE}"/>
              </a:ext>
            </a:extLst>
          </p:cNvPr>
          <p:cNvSpPr txBox="1"/>
          <p:nvPr/>
        </p:nvSpPr>
        <p:spPr>
          <a:xfrm>
            <a:off x="1829344"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June 2015</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xmlns="" id="{EEFD36DD-4F80-4235-BCEE-3498281BBD44}"/>
              </a:ext>
            </a:extLst>
          </p:cNvPr>
          <p:cNvSpPr/>
          <p:nvPr/>
        </p:nvSpPr>
        <p:spPr>
          <a:xfrm>
            <a:off x="2620271" y="1539994"/>
            <a:ext cx="852493"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 name="TextBox 283">
            <a:extLst>
              <a:ext uri="{FF2B5EF4-FFF2-40B4-BE49-F238E27FC236}">
                <a16:creationId xmlns:a16="http://schemas.microsoft.com/office/drawing/2014/main" xmlns="" id="{C91D6B01-39FA-40B3-8CC4-1DA3295DD2B3}"/>
              </a:ext>
            </a:extLst>
          </p:cNvPr>
          <p:cNvSpPr txBox="1"/>
          <p:nvPr/>
        </p:nvSpPr>
        <p:spPr>
          <a:xfrm>
            <a:off x="2659398"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February 2016</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Rectangle 284">
            <a:extLst>
              <a:ext uri="{FF2B5EF4-FFF2-40B4-BE49-F238E27FC236}">
                <a16:creationId xmlns:a16="http://schemas.microsoft.com/office/drawing/2014/main" xmlns="" id="{69BDA22C-2F54-4D45-ADF6-26BD0FA418AA}"/>
              </a:ext>
            </a:extLst>
          </p:cNvPr>
          <p:cNvSpPr/>
          <p:nvPr/>
        </p:nvSpPr>
        <p:spPr>
          <a:xfrm>
            <a:off x="3495889" y="1537558"/>
            <a:ext cx="816591"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 name="TextBox 285">
            <a:extLst>
              <a:ext uri="{FF2B5EF4-FFF2-40B4-BE49-F238E27FC236}">
                <a16:creationId xmlns:a16="http://schemas.microsoft.com/office/drawing/2014/main" xmlns="" id="{3764F463-076D-4A3D-8404-9C96A6D3A1E1}"/>
              </a:ext>
            </a:extLst>
          </p:cNvPr>
          <p:cNvSpPr txBox="1"/>
          <p:nvPr/>
        </p:nvSpPr>
        <p:spPr>
          <a:xfrm>
            <a:off x="3531832"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November 2016</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Rectangle 286">
            <a:extLst>
              <a:ext uri="{FF2B5EF4-FFF2-40B4-BE49-F238E27FC236}">
                <a16:creationId xmlns:a16="http://schemas.microsoft.com/office/drawing/2014/main" xmlns="" id="{48B2FF4E-677C-46AD-A936-EA59024EF9D0}"/>
              </a:ext>
            </a:extLst>
          </p:cNvPr>
          <p:cNvSpPr/>
          <p:nvPr/>
        </p:nvSpPr>
        <p:spPr>
          <a:xfrm>
            <a:off x="4348619" y="1528354"/>
            <a:ext cx="836948"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TextBox 287">
            <a:extLst>
              <a:ext uri="{FF2B5EF4-FFF2-40B4-BE49-F238E27FC236}">
                <a16:creationId xmlns:a16="http://schemas.microsoft.com/office/drawing/2014/main" xmlns="" id="{13A76B7D-3DC7-45DC-9C3E-ECC4BD37311D}"/>
              </a:ext>
            </a:extLst>
          </p:cNvPr>
          <p:cNvSpPr txBox="1"/>
          <p:nvPr/>
        </p:nvSpPr>
        <p:spPr>
          <a:xfrm>
            <a:off x="4392876" y="1702366"/>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June 2017</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Rectangle 291">
            <a:extLst>
              <a:ext uri="{FF2B5EF4-FFF2-40B4-BE49-F238E27FC236}">
                <a16:creationId xmlns:a16="http://schemas.microsoft.com/office/drawing/2014/main" xmlns="" id="{984E73D2-A1C1-4B3F-8AB5-3B009C2B7966}"/>
              </a:ext>
            </a:extLst>
          </p:cNvPr>
          <p:cNvSpPr/>
          <p:nvPr/>
        </p:nvSpPr>
        <p:spPr>
          <a:xfrm>
            <a:off x="6908199" y="1541813"/>
            <a:ext cx="788890" cy="5728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Rectangle 292">
            <a:extLst>
              <a:ext uri="{FF2B5EF4-FFF2-40B4-BE49-F238E27FC236}">
                <a16:creationId xmlns:a16="http://schemas.microsoft.com/office/drawing/2014/main" xmlns="" id="{1E6201D1-69EA-4C30-9228-0C9ABFED8089}"/>
              </a:ext>
            </a:extLst>
          </p:cNvPr>
          <p:cNvSpPr/>
          <p:nvPr/>
        </p:nvSpPr>
        <p:spPr>
          <a:xfrm>
            <a:off x="7731292" y="1541623"/>
            <a:ext cx="838231" cy="579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 name="Rectangle 296">
            <a:extLst>
              <a:ext uri="{FF2B5EF4-FFF2-40B4-BE49-F238E27FC236}">
                <a16:creationId xmlns:a16="http://schemas.microsoft.com/office/drawing/2014/main" xmlns="" id="{0DFB3A30-395C-4F4A-BC45-DEF2DE3B244A}"/>
              </a:ext>
            </a:extLst>
          </p:cNvPr>
          <p:cNvSpPr/>
          <p:nvPr/>
        </p:nvSpPr>
        <p:spPr>
          <a:xfrm>
            <a:off x="11239288" y="1531812"/>
            <a:ext cx="838231" cy="56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xmlns="" id="{EFD17D12-31CE-47EC-9F0D-FD1B29E4F5C8}"/>
              </a:ext>
            </a:extLst>
          </p:cNvPr>
          <p:cNvGrpSpPr/>
          <p:nvPr/>
        </p:nvGrpSpPr>
        <p:grpSpPr>
          <a:xfrm>
            <a:off x="10316881" y="1025931"/>
            <a:ext cx="1005102" cy="3988978"/>
            <a:chOff x="12802345" y="915243"/>
            <a:chExt cx="1539352" cy="5085955"/>
          </a:xfrm>
        </p:grpSpPr>
        <p:sp>
          <p:nvSpPr>
            <p:cNvPr id="146" name="Rectangle 145">
              <a:extLst>
                <a:ext uri="{FF2B5EF4-FFF2-40B4-BE49-F238E27FC236}">
                  <a16:creationId xmlns:a16="http://schemas.microsoft.com/office/drawing/2014/main" xmlns="" id="{01563457-D0BE-4764-93A7-49841B54B8B9}"/>
                </a:ext>
              </a:extLst>
            </p:cNvPr>
            <p:cNvSpPr/>
            <p:nvPr/>
          </p:nvSpPr>
          <p:spPr>
            <a:xfrm>
              <a:off x="12853009" y="2341829"/>
              <a:ext cx="1274080" cy="3659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utoShape 29">
              <a:extLst>
                <a:ext uri="{FF2B5EF4-FFF2-40B4-BE49-F238E27FC236}">
                  <a16:creationId xmlns:a16="http://schemas.microsoft.com/office/drawing/2014/main" xmlns="" id="{29157957-2E34-45C1-A393-E2AB59F215C6}"/>
                </a:ext>
              </a:extLst>
            </p:cNvPr>
            <p:cNvSpPr>
              <a:spLocks noChangeArrowheads="1"/>
            </p:cNvSpPr>
            <p:nvPr/>
          </p:nvSpPr>
          <p:spPr bwMode="auto">
            <a:xfrm>
              <a:off x="12870209" y="915243"/>
              <a:ext cx="1471488" cy="626295"/>
            </a:xfrm>
            <a:prstGeom prst="chevron">
              <a:avLst>
                <a:gd name="adj" fmla="val 30967"/>
              </a:avLst>
            </a:prstGeom>
            <a:solidFill>
              <a:srgbClr val="002060"/>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a:solidFill>
                    <a:prstClr val="white"/>
                  </a:solidFill>
                  <a:ea typeface="ＭＳ Ｐゴシック" pitchFamily="50" charset="-128"/>
                  <a:cs typeface="Arial" pitchFamily="34" charset="0"/>
                </a:rPr>
                <a:t>Kentucky Level of Care System (KLOCS) </a:t>
              </a:r>
            </a:p>
          </p:txBody>
        </p:sp>
        <p:sp>
          <p:nvSpPr>
            <p:cNvPr id="107" name="TextBox 106">
              <a:extLst>
                <a:ext uri="{FF2B5EF4-FFF2-40B4-BE49-F238E27FC236}">
                  <a16:creationId xmlns:a16="http://schemas.microsoft.com/office/drawing/2014/main" xmlns="" id="{1C765FF3-A028-4B07-8C75-140B74885AB4}"/>
                </a:ext>
              </a:extLst>
            </p:cNvPr>
            <p:cNvSpPr txBox="1"/>
            <p:nvPr/>
          </p:nvSpPr>
          <p:spPr>
            <a:xfrm>
              <a:off x="12802345" y="2324752"/>
              <a:ext cx="1274080" cy="3178567"/>
            </a:xfrm>
            <a:prstGeom prst="rect">
              <a:avLst/>
            </a:prstGeom>
            <a:noFill/>
            <a:ln>
              <a:noFill/>
            </a:ln>
          </p:spPr>
          <p:txBody>
            <a:bodyPr wrap="square" rtlCol="0">
              <a:spAutoFit/>
            </a:bodyPr>
            <a:lstStyle/>
            <a:p>
              <a:pPr lvl="0">
                <a:defRPr/>
              </a:pPr>
              <a:r>
                <a:rPr lang="en-US" sz="650" b="1" dirty="0">
                  <a:solidFill>
                    <a:prstClr val="black"/>
                  </a:solidFill>
                </a:rPr>
                <a:t>Programs Served:</a:t>
              </a:r>
            </a:p>
            <a:p>
              <a:pPr lvl="0">
                <a:defRPr/>
              </a:pPr>
              <a:r>
                <a:rPr lang="en-US" sz="650" dirty="0"/>
                <a:t>Medicaid beneficiaries receiving Long-Term </a:t>
              </a:r>
              <a:r>
                <a:rPr lang="en-US" sz="650" dirty="0">
                  <a:solidFill>
                    <a:prstClr val="black"/>
                  </a:solidFill>
                </a:rPr>
                <a:t>Services and Supports (LTSS).</a:t>
              </a:r>
            </a:p>
            <a:p>
              <a:pPr lvl="0">
                <a:defRPr/>
              </a:pPr>
              <a:endParaRPr lang="en-US" sz="650" dirty="0">
                <a:solidFill>
                  <a:prstClr val="black"/>
                </a:solidFill>
              </a:endParaRPr>
            </a:p>
            <a:p>
              <a:pPr lvl="0">
                <a:defRPr/>
              </a:pPr>
              <a:r>
                <a:rPr lang="en-US" sz="650" dirty="0">
                  <a:solidFill>
                    <a:prstClr val="black"/>
                  </a:solidFill>
                </a:rPr>
                <a:t>KLOCS streamlines LOC processes across the entire spectrum of LTSS. Nursing Facilities, Hospice providers, and Intermediate Care Facility for Individuals with Intellectual Disabilities can now submit LOCs admission application online, using the integrated KLOCS application.</a:t>
              </a:r>
            </a:p>
          </p:txBody>
        </p:sp>
        <p:sp>
          <p:nvSpPr>
            <p:cNvPr id="295" name="Rectangle 294">
              <a:extLst>
                <a:ext uri="{FF2B5EF4-FFF2-40B4-BE49-F238E27FC236}">
                  <a16:creationId xmlns:a16="http://schemas.microsoft.com/office/drawing/2014/main" xmlns="" id="{3D8CD9FE-E732-4836-AA29-1B1FFEAA436A}"/>
                </a:ext>
              </a:extLst>
            </p:cNvPr>
            <p:cNvSpPr/>
            <p:nvPr/>
          </p:nvSpPr>
          <p:spPr>
            <a:xfrm>
              <a:off x="12838428" y="1572129"/>
              <a:ext cx="1283783" cy="725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8" name="TextBox 297">
              <a:extLst>
                <a:ext uri="{FF2B5EF4-FFF2-40B4-BE49-F238E27FC236}">
                  <a16:creationId xmlns:a16="http://schemas.microsoft.com/office/drawing/2014/main" xmlns="" id="{1ADDF4B9-25BC-41DC-950A-56DA8840324D}"/>
                </a:ext>
              </a:extLst>
            </p:cNvPr>
            <p:cNvSpPr txBox="1"/>
            <p:nvPr/>
          </p:nvSpPr>
          <p:spPr>
            <a:xfrm>
              <a:off x="12879968" y="1846668"/>
              <a:ext cx="1173471" cy="2452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August 2020</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6479C595-E921-4DCD-8FBB-77E757BC549F}"/>
              </a:ext>
            </a:extLst>
          </p:cNvPr>
          <p:cNvGrpSpPr/>
          <p:nvPr/>
        </p:nvGrpSpPr>
        <p:grpSpPr>
          <a:xfrm>
            <a:off x="8575753" y="1033685"/>
            <a:ext cx="936461" cy="3989839"/>
            <a:chOff x="14162117" y="914145"/>
            <a:chExt cx="1434226" cy="5087053"/>
          </a:xfrm>
        </p:grpSpPr>
        <p:sp>
          <p:nvSpPr>
            <p:cNvPr id="95" name="Rectangle 94">
              <a:extLst>
                <a:ext uri="{FF2B5EF4-FFF2-40B4-BE49-F238E27FC236}">
                  <a16:creationId xmlns:a16="http://schemas.microsoft.com/office/drawing/2014/main" xmlns="" id="{26B1C48C-B239-4190-B566-04FF572CBE25}"/>
                </a:ext>
              </a:extLst>
            </p:cNvPr>
            <p:cNvSpPr/>
            <p:nvPr/>
          </p:nvSpPr>
          <p:spPr>
            <a:xfrm>
              <a:off x="14191969" y="2336483"/>
              <a:ext cx="1274080" cy="3664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AutoShape 29">
              <a:extLst>
                <a:ext uri="{FF2B5EF4-FFF2-40B4-BE49-F238E27FC236}">
                  <a16:creationId xmlns:a16="http://schemas.microsoft.com/office/drawing/2014/main" xmlns="" id="{BBCA2D39-974E-4972-874E-7BF8138BE0A7}"/>
                </a:ext>
              </a:extLst>
            </p:cNvPr>
            <p:cNvSpPr>
              <a:spLocks noChangeArrowheads="1"/>
            </p:cNvSpPr>
            <p:nvPr/>
          </p:nvSpPr>
          <p:spPr bwMode="auto">
            <a:xfrm>
              <a:off x="14165871" y="914145"/>
              <a:ext cx="1430472" cy="626295"/>
            </a:xfrm>
            <a:prstGeom prst="chevron">
              <a:avLst>
                <a:gd name="adj" fmla="val 30967"/>
              </a:avLst>
            </a:prstGeom>
            <a:solidFill>
              <a:srgbClr val="0097A9"/>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err="1">
                  <a:solidFill>
                    <a:prstClr val="white"/>
                  </a:solidFill>
                  <a:ea typeface="ＭＳ Ｐゴシック" pitchFamily="50" charset="-128"/>
                  <a:cs typeface="Arial" pitchFamily="34" charset="0"/>
                </a:rPr>
                <a:t>kynect</a:t>
              </a:r>
              <a:r>
                <a:rPr lang="en-GB" altLang="ja-JP" sz="700" b="1" kern="0" dirty="0">
                  <a:solidFill>
                    <a:prstClr val="white"/>
                  </a:solidFill>
                  <a:ea typeface="ＭＳ Ｐゴシック" pitchFamily="50" charset="-128"/>
                  <a:cs typeface="Arial" pitchFamily="34" charset="0"/>
                </a:rPr>
                <a:t> Resources</a:t>
              </a:r>
              <a:endPar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108" name="TextBox 107">
              <a:extLst>
                <a:ext uri="{FF2B5EF4-FFF2-40B4-BE49-F238E27FC236}">
                  <a16:creationId xmlns:a16="http://schemas.microsoft.com/office/drawing/2014/main" xmlns="" id="{D0820E5B-5F67-4995-9425-FF80C91E51C7}"/>
                </a:ext>
              </a:extLst>
            </p:cNvPr>
            <p:cNvSpPr txBox="1"/>
            <p:nvPr/>
          </p:nvSpPr>
          <p:spPr>
            <a:xfrm>
              <a:off x="14162117" y="2341828"/>
              <a:ext cx="1274081" cy="330610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Community resources and community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Calibri" panose="020F0502020204030204"/>
              </a:endParaRPr>
            </a:p>
            <a:p>
              <a:pPr>
                <a:defRPr/>
              </a:pPr>
              <a:r>
                <a:rPr lang="en-US" sz="650" dirty="0">
                  <a:solidFill>
                    <a:prstClr val="black"/>
                  </a:solidFill>
                </a:rPr>
                <a:t>kynect resources is a Salesforce solution that was  implemented to connect Kentuckians to community resources (currently through United Way’s 211 database)  that assist in the journey to aim for independence and self-sufficiency, supplementing the supports of State assistance programs.</a:t>
              </a:r>
              <a:endParaRPr lang="en-US" sz="650" dirty="0">
                <a:solidFill>
                  <a:srgbClr val="FF0000"/>
                </a:solidFill>
              </a:endParaRPr>
            </a:p>
          </p:txBody>
        </p:sp>
        <p:sp>
          <p:nvSpPr>
            <p:cNvPr id="296" name="Rectangle 295">
              <a:extLst>
                <a:ext uri="{FF2B5EF4-FFF2-40B4-BE49-F238E27FC236}">
                  <a16:creationId xmlns:a16="http://schemas.microsoft.com/office/drawing/2014/main" xmlns="" id="{DEF36BD3-3124-4135-9A61-AE221E85174A}"/>
                </a:ext>
              </a:extLst>
            </p:cNvPr>
            <p:cNvSpPr/>
            <p:nvPr/>
          </p:nvSpPr>
          <p:spPr>
            <a:xfrm>
              <a:off x="14174594" y="1572948"/>
              <a:ext cx="1283783" cy="725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TextBox 298">
              <a:extLst>
                <a:ext uri="{FF2B5EF4-FFF2-40B4-BE49-F238E27FC236}">
                  <a16:creationId xmlns:a16="http://schemas.microsoft.com/office/drawing/2014/main" xmlns="" id="{1AC06347-4F71-4D80-A8E3-C3FC6C1147E7}"/>
                </a:ext>
              </a:extLst>
            </p:cNvPr>
            <p:cNvSpPr txBox="1"/>
            <p:nvPr/>
          </p:nvSpPr>
          <p:spPr>
            <a:xfrm>
              <a:off x="14229750" y="1808601"/>
              <a:ext cx="1173471" cy="2452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May 2020</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0" name="TextBox 299">
            <a:extLst>
              <a:ext uri="{FF2B5EF4-FFF2-40B4-BE49-F238E27FC236}">
                <a16:creationId xmlns:a16="http://schemas.microsoft.com/office/drawing/2014/main" xmlns="" id="{4A5E173D-4A7A-4EBC-9648-BFAE980DDE32}"/>
              </a:ext>
            </a:extLst>
          </p:cNvPr>
          <p:cNvSpPr txBox="1"/>
          <p:nvPr/>
        </p:nvSpPr>
        <p:spPr>
          <a:xfrm>
            <a:off x="11268989" y="1732653"/>
            <a:ext cx="766204" cy="19236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ea typeface="+mn-ea"/>
                <a:cs typeface="+mn-cs"/>
              </a:rPr>
              <a:t>October 2020</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xmlns="" id="{8D6883B6-94F3-4D23-823F-B1C0B7A6F3BA}"/>
              </a:ext>
            </a:extLst>
          </p:cNvPr>
          <p:cNvGrpSpPr/>
          <p:nvPr/>
        </p:nvGrpSpPr>
        <p:grpSpPr>
          <a:xfrm>
            <a:off x="9437143" y="1032405"/>
            <a:ext cx="1009989" cy="3988978"/>
            <a:chOff x="11442293" y="923498"/>
            <a:chExt cx="1546836" cy="5085955"/>
          </a:xfrm>
        </p:grpSpPr>
        <p:sp>
          <p:nvSpPr>
            <p:cNvPr id="200" name="Rectangle 199">
              <a:extLst>
                <a:ext uri="{FF2B5EF4-FFF2-40B4-BE49-F238E27FC236}">
                  <a16:creationId xmlns:a16="http://schemas.microsoft.com/office/drawing/2014/main" xmlns="" id="{B7AF5C9A-89C6-447F-874F-6C9B67ADD674}"/>
                </a:ext>
              </a:extLst>
            </p:cNvPr>
            <p:cNvSpPr/>
            <p:nvPr/>
          </p:nvSpPr>
          <p:spPr>
            <a:xfrm>
              <a:off x="11492957" y="2350084"/>
              <a:ext cx="1274080" cy="3659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AutoShape 29">
              <a:extLst>
                <a:ext uri="{FF2B5EF4-FFF2-40B4-BE49-F238E27FC236}">
                  <a16:creationId xmlns:a16="http://schemas.microsoft.com/office/drawing/2014/main" xmlns="" id="{C06914BE-7FCB-447F-9328-0F485120E07C}"/>
                </a:ext>
              </a:extLst>
            </p:cNvPr>
            <p:cNvSpPr>
              <a:spLocks noChangeArrowheads="1"/>
            </p:cNvSpPr>
            <p:nvPr/>
          </p:nvSpPr>
          <p:spPr bwMode="auto">
            <a:xfrm>
              <a:off x="11465935" y="923498"/>
              <a:ext cx="1523194" cy="626295"/>
            </a:xfrm>
            <a:prstGeom prst="chevron">
              <a:avLst>
                <a:gd name="adj" fmla="val 30967"/>
              </a:avLst>
            </a:prstGeom>
            <a:solidFill>
              <a:srgbClr val="2E75B6"/>
            </a:solidFill>
            <a:ln w="6350" algn="ctr">
              <a:noFill/>
              <a:miter lim="800000"/>
              <a:headEnd type="none" w="sm" len="sm"/>
              <a:tailEnd type="none" w="sm" len="sm"/>
            </a:ln>
          </p:spPr>
          <p:txBody>
            <a:bodyPr lIns="88900" tIns="88900" rIns="88900" bIns="88900" anchor="ctr"/>
            <a:lstStyle/>
            <a:p>
              <a:pPr lvl="0" fontAlgn="base">
                <a:spcAft>
                  <a:spcPct val="0"/>
                </a:spcAft>
                <a:buClr>
                  <a:prstClr val="white"/>
                </a:buClr>
                <a:defRPr/>
              </a:pPr>
              <a:r>
                <a:rPr lang="en-GB" altLang="ja-JP" sz="700" b="1" kern="0" dirty="0">
                  <a:solidFill>
                    <a:prstClr val="white"/>
                  </a:solidFill>
                  <a:ea typeface="ＭＳ Ｐゴシック" pitchFamily="50" charset="-128"/>
                  <a:cs typeface="Arial" pitchFamily="34" charset="0"/>
                </a:rPr>
                <a:t>Critical Incident Reporting System (CIRS)</a:t>
              </a:r>
            </a:p>
          </p:txBody>
        </p:sp>
        <p:sp>
          <p:nvSpPr>
            <p:cNvPr id="202" name="TextBox 201">
              <a:extLst>
                <a:ext uri="{FF2B5EF4-FFF2-40B4-BE49-F238E27FC236}">
                  <a16:creationId xmlns:a16="http://schemas.microsoft.com/office/drawing/2014/main" xmlns="" id="{4C633DF5-DB5F-44C5-95DD-F98B032BD133}"/>
                </a:ext>
              </a:extLst>
            </p:cNvPr>
            <p:cNvSpPr txBox="1"/>
            <p:nvPr/>
          </p:nvSpPr>
          <p:spPr>
            <a:xfrm>
              <a:off x="11442293" y="2333008"/>
              <a:ext cx="1274080" cy="164814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Cross Cabinet. </a:t>
              </a:r>
            </a:p>
            <a:p>
              <a:pPr lvl="0">
                <a:defRPr/>
              </a:pPr>
              <a:endParaRPr lang="en-US" sz="650" dirty="0">
                <a:solidFill>
                  <a:prstClr val="black"/>
                </a:solidFill>
              </a:endParaRPr>
            </a:p>
            <a:p>
              <a:pPr lvl="0">
                <a:defRPr/>
              </a:pPr>
              <a:r>
                <a:rPr lang="en-US" sz="650" dirty="0">
                  <a:solidFill>
                    <a:prstClr val="black"/>
                  </a:solidFill>
                </a:rPr>
                <a:t>Integrated digital search engine that streamlines incident searching,  tracking, and reporting across the Cabinet for Health and Family Services.</a:t>
              </a:r>
            </a:p>
          </p:txBody>
        </p:sp>
        <p:sp>
          <p:nvSpPr>
            <p:cNvPr id="294" name="Rectangle 293">
              <a:extLst>
                <a:ext uri="{FF2B5EF4-FFF2-40B4-BE49-F238E27FC236}">
                  <a16:creationId xmlns:a16="http://schemas.microsoft.com/office/drawing/2014/main" xmlns="" id="{68FDEA94-E013-4952-A43F-5EE026CBC516}"/>
                </a:ext>
              </a:extLst>
            </p:cNvPr>
            <p:cNvSpPr/>
            <p:nvPr/>
          </p:nvSpPr>
          <p:spPr>
            <a:xfrm>
              <a:off x="11501681" y="1573281"/>
              <a:ext cx="1283783" cy="725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TextBox 273">
              <a:extLst>
                <a:ext uri="{FF2B5EF4-FFF2-40B4-BE49-F238E27FC236}">
                  <a16:creationId xmlns:a16="http://schemas.microsoft.com/office/drawing/2014/main" xmlns="" id="{19830E38-9AAB-4945-A71B-4D52DB72E54A}"/>
                </a:ext>
              </a:extLst>
            </p:cNvPr>
            <p:cNvSpPr txBox="1"/>
            <p:nvPr/>
          </p:nvSpPr>
          <p:spPr>
            <a:xfrm>
              <a:off x="11479882" y="1754665"/>
              <a:ext cx="1283389" cy="372795"/>
            </a:xfrm>
            <a:prstGeom prst="rect">
              <a:avLst/>
            </a:prstGeom>
            <a:noFill/>
            <a:ln>
              <a:noFill/>
            </a:ln>
          </p:spPr>
          <p:txBody>
            <a:bodyPr wrap="square" rtlCol="0">
              <a:spAutoFit/>
            </a:bodyPr>
            <a:lstStyle/>
            <a:p>
              <a:pPr lvl="0" algn="ctr">
                <a:defRPr/>
              </a:pPr>
              <a:r>
                <a:rPr lang="en-US" sz="650" b="1" dirty="0">
                  <a:solidFill>
                    <a:prstClr val="black"/>
                  </a:solidFill>
                </a:rPr>
                <a:t>July 2020: </a:t>
              </a:r>
              <a:r>
                <a:rPr lang="en-US" sz="650" dirty="0">
                  <a:solidFill>
                    <a:prstClr val="black"/>
                  </a:solidFill>
                </a:rPr>
                <a:t>Phase 1</a:t>
              </a:r>
            </a:p>
            <a:p>
              <a:pPr lvl="0" algn="ctr">
                <a:defRPr/>
              </a:pPr>
              <a:r>
                <a:rPr lang="en-US" sz="650" b="1" dirty="0">
                  <a:solidFill>
                    <a:prstClr val="black"/>
                  </a:solidFill>
                </a:rPr>
                <a:t>Nov 2020: </a:t>
              </a:r>
              <a:r>
                <a:rPr lang="en-US" sz="650" dirty="0">
                  <a:solidFill>
                    <a:prstClr val="black"/>
                  </a:solidFill>
                </a:rPr>
                <a:t>Phase 2</a:t>
              </a:r>
            </a:p>
          </p:txBody>
        </p:sp>
      </p:grpSp>
      <p:sp>
        <p:nvSpPr>
          <p:cNvPr id="262" name="TextBox 261">
            <a:extLst>
              <a:ext uri="{FF2B5EF4-FFF2-40B4-BE49-F238E27FC236}">
                <a16:creationId xmlns:a16="http://schemas.microsoft.com/office/drawing/2014/main" xmlns="" id="{D8D0CFAA-DBDD-44E4-87CE-2359E76DAA71}"/>
              </a:ext>
            </a:extLst>
          </p:cNvPr>
          <p:cNvSpPr txBox="1"/>
          <p:nvPr/>
        </p:nvSpPr>
        <p:spPr>
          <a:xfrm>
            <a:off x="6849922" y="1623521"/>
            <a:ext cx="890995" cy="392415"/>
          </a:xfrm>
          <a:prstGeom prst="rect">
            <a:avLst/>
          </a:prstGeom>
          <a:noFill/>
          <a:ln>
            <a:noFill/>
          </a:ln>
        </p:spPr>
        <p:txBody>
          <a:bodyPr wrap="square" rtlCol="0">
            <a:spAutoFit/>
          </a:bodyPr>
          <a:lstStyle/>
          <a:p>
            <a:pPr lvl="0" algn="ctr">
              <a:defRPr/>
            </a:pPr>
            <a:r>
              <a:rPr lang="en-US" sz="650" b="1" dirty="0">
                <a:solidFill>
                  <a:prstClr val="black"/>
                </a:solidFill>
              </a:rPr>
              <a:t>May 2019</a:t>
            </a:r>
            <a:r>
              <a:rPr lang="en-US" sz="650" dirty="0">
                <a:solidFill>
                  <a:prstClr val="black"/>
                </a:solidFill>
              </a:rPr>
              <a:t>: Release 1</a:t>
            </a:r>
          </a:p>
          <a:p>
            <a:pPr lvl="0" algn="ctr">
              <a:defRPr/>
            </a:pPr>
            <a:r>
              <a:rPr lang="en-US" sz="650" b="1" dirty="0">
                <a:solidFill>
                  <a:prstClr val="black"/>
                </a:solidFill>
              </a:rPr>
              <a:t>Sept 2020</a:t>
            </a:r>
            <a:r>
              <a:rPr lang="en-US" sz="650" dirty="0">
                <a:solidFill>
                  <a:prstClr val="black"/>
                </a:solidFill>
              </a:rPr>
              <a:t>: Release 2</a:t>
            </a:r>
          </a:p>
          <a:p>
            <a:pPr lvl="0" algn="ctr">
              <a:defRPr/>
            </a:pPr>
            <a:r>
              <a:rPr lang="en-US" sz="650" b="1" dirty="0">
                <a:solidFill>
                  <a:prstClr val="black"/>
                </a:solidFill>
              </a:rPr>
              <a:t>Dec 2020: </a:t>
            </a:r>
            <a:r>
              <a:rPr lang="en-US" sz="650" dirty="0">
                <a:solidFill>
                  <a:prstClr val="black"/>
                </a:solidFill>
              </a:rPr>
              <a:t>Release 3</a:t>
            </a:r>
          </a:p>
        </p:txBody>
      </p:sp>
      <p:sp>
        <p:nvSpPr>
          <p:cNvPr id="301" name="TextBox 300">
            <a:extLst>
              <a:ext uri="{FF2B5EF4-FFF2-40B4-BE49-F238E27FC236}">
                <a16:creationId xmlns:a16="http://schemas.microsoft.com/office/drawing/2014/main" xmlns="" id="{DE44785E-5659-4834-B16D-2D31388F0F74}"/>
              </a:ext>
            </a:extLst>
          </p:cNvPr>
          <p:cNvSpPr txBox="1"/>
          <p:nvPr/>
        </p:nvSpPr>
        <p:spPr>
          <a:xfrm>
            <a:off x="7643292" y="1583655"/>
            <a:ext cx="978934" cy="492443"/>
          </a:xfrm>
          <a:prstGeom prst="rect">
            <a:avLst/>
          </a:prstGeom>
          <a:noFill/>
          <a:ln>
            <a:noFill/>
          </a:ln>
        </p:spPr>
        <p:txBody>
          <a:bodyPr wrap="square" rtlCol="0">
            <a:spAutoFit/>
          </a:bodyPr>
          <a:lstStyle/>
          <a:p>
            <a:pPr lvl="0" algn="ctr">
              <a:defRPr/>
            </a:pPr>
            <a:r>
              <a:rPr lang="en-US" sz="650" b="1" dirty="0">
                <a:solidFill>
                  <a:prstClr val="black"/>
                </a:solidFill>
              </a:rPr>
              <a:t>Nov 2019: </a:t>
            </a:r>
            <a:r>
              <a:rPr lang="en-US" sz="650" dirty="0">
                <a:solidFill>
                  <a:prstClr val="black"/>
                </a:solidFill>
              </a:rPr>
              <a:t>Phase 1</a:t>
            </a:r>
          </a:p>
          <a:p>
            <a:pPr lvl="0" algn="ctr">
              <a:defRPr/>
            </a:pPr>
            <a:r>
              <a:rPr lang="en-US" sz="650" b="1" dirty="0">
                <a:solidFill>
                  <a:prstClr val="black"/>
                </a:solidFill>
              </a:rPr>
              <a:t>March 2020: </a:t>
            </a:r>
            <a:r>
              <a:rPr lang="en-US" sz="650" dirty="0">
                <a:solidFill>
                  <a:prstClr val="black"/>
                </a:solidFill>
              </a:rPr>
              <a:t>Phase 1.5</a:t>
            </a:r>
          </a:p>
          <a:p>
            <a:pPr lvl="0" algn="ctr">
              <a:defRPr/>
            </a:pPr>
            <a:r>
              <a:rPr lang="en-US" sz="650" b="1" dirty="0">
                <a:solidFill>
                  <a:prstClr val="black"/>
                </a:solidFill>
              </a:rPr>
              <a:t>October 2020: </a:t>
            </a:r>
            <a:r>
              <a:rPr lang="en-US" sz="650" dirty="0">
                <a:solidFill>
                  <a:prstClr val="black"/>
                </a:solidFill>
              </a:rPr>
              <a:t>Phase 2</a:t>
            </a:r>
          </a:p>
          <a:p>
            <a:pPr lvl="0" algn="ctr">
              <a:defRPr/>
            </a:pPr>
            <a:r>
              <a:rPr lang="en-US" sz="650" b="1" dirty="0">
                <a:solidFill>
                  <a:prstClr val="black"/>
                </a:solidFill>
              </a:rPr>
              <a:t>Dec 2020</a:t>
            </a:r>
            <a:r>
              <a:rPr lang="en-US" sz="650" dirty="0">
                <a:solidFill>
                  <a:prstClr val="black"/>
                </a:solidFill>
              </a:rPr>
              <a:t>: Phase 3</a:t>
            </a:r>
          </a:p>
        </p:txBody>
      </p:sp>
      <p:sp>
        <p:nvSpPr>
          <p:cNvPr id="302" name="Rectangle 301">
            <a:extLst>
              <a:ext uri="{FF2B5EF4-FFF2-40B4-BE49-F238E27FC236}">
                <a16:creationId xmlns:a16="http://schemas.microsoft.com/office/drawing/2014/main" xmlns="" id="{70D8DA37-6EC7-47A2-83DA-74FFBB9AACA6}"/>
              </a:ext>
            </a:extLst>
          </p:cNvPr>
          <p:cNvSpPr/>
          <p:nvPr/>
        </p:nvSpPr>
        <p:spPr>
          <a:xfrm>
            <a:off x="5244066" y="1534624"/>
            <a:ext cx="1641007" cy="5968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TextBox 302">
            <a:extLst>
              <a:ext uri="{FF2B5EF4-FFF2-40B4-BE49-F238E27FC236}">
                <a16:creationId xmlns:a16="http://schemas.microsoft.com/office/drawing/2014/main" xmlns="" id="{4B548739-8AD9-42A9-852E-C4A54FD64819}"/>
              </a:ext>
            </a:extLst>
          </p:cNvPr>
          <p:cNvSpPr txBox="1"/>
          <p:nvPr/>
        </p:nvSpPr>
        <p:spPr>
          <a:xfrm>
            <a:off x="5220941" y="1548712"/>
            <a:ext cx="1642354" cy="592470"/>
          </a:xfrm>
          <a:prstGeom prst="rect">
            <a:avLst/>
          </a:prstGeom>
          <a:noFill/>
          <a:ln>
            <a:noFill/>
          </a:ln>
        </p:spPr>
        <p:txBody>
          <a:bodyPr wrap="square" rtlCol="0">
            <a:spAutoFit/>
          </a:bodyPr>
          <a:lstStyle/>
          <a:p>
            <a:pPr lvl="0" algn="ctr">
              <a:defRPr/>
            </a:pPr>
            <a:r>
              <a:rPr lang="en-US" sz="650" b="1" dirty="0">
                <a:solidFill>
                  <a:prstClr val="black"/>
                </a:solidFill>
              </a:rPr>
              <a:t>Dec 2017</a:t>
            </a:r>
            <a:r>
              <a:rPr lang="en-US" sz="650" dirty="0">
                <a:solidFill>
                  <a:prstClr val="black"/>
                </a:solidFill>
              </a:rPr>
              <a:t>: R1 (KEES SNAP E&amp;T) </a:t>
            </a:r>
          </a:p>
          <a:p>
            <a:pPr lvl="0" algn="ctr">
              <a:defRPr/>
            </a:pPr>
            <a:r>
              <a:rPr lang="en-US" sz="650" b="1" dirty="0">
                <a:solidFill>
                  <a:prstClr val="black"/>
                </a:solidFill>
              </a:rPr>
              <a:t>April 2018</a:t>
            </a:r>
            <a:r>
              <a:rPr lang="en-US" sz="650" dirty="0">
                <a:solidFill>
                  <a:prstClr val="black"/>
                </a:solidFill>
              </a:rPr>
              <a:t>: R2 (KEES MRA and LMS)</a:t>
            </a:r>
          </a:p>
          <a:p>
            <a:pPr lvl="0" algn="ctr">
              <a:defRPr/>
            </a:pPr>
            <a:r>
              <a:rPr lang="en-US" sz="650" b="1" dirty="0">
                <a:solidFill>
                  <a:prstClr val="black"/>
                </a:solidFill>
              </a:rPr>
              <a:t>July 2018: </a:t>
            </a:r>
            <a:r>
              <a:rPr lang="en-US" sz="650" dirty="0">
                <a:solidFill>
                  <a:prstClr val="black"/>
                </a:solidFill>
              </a:rPr>
              <a:t>R3 – CE Rollback #1*</a:t>
            </a:r>
          </a:p>
          <a:p>
            <a:pPr lvl="0" algn="ctr">
              <a:defRPr/>
            </a:pPr>
            <a:r>
              <a:rPr lang="en-US" sz="650" b="1" dirty="0">
                <a:solidFill>
                  <a:prstClr val="black"/>
                </a:solidFill>
              </a:rPr>
              <a:t>October 2018: </a:t>
            </a:r>
            <a:r>
              <a:rPr lang="en-US" sz="650" dirty="0">
                <a:solidFill>
                  <a:prstClr val="black"/>
                </a:solidFill>
              </a:rPr>
              <a:t>R4 (Workforce Case Mgt)</a:t>
            </a:r>
          </a:p>
          <a:p>
            <a:pPr lvl="0" algn="ctr">
              <a:defRPr/>
            </a:pPr>
            <a:r>
              <a:rPr lang="en-US" sz="650" b="1" dirty="0">
                <a:solidFill>
                  <a:prstClr val="black"/>
                </a:solidFill>
              </a:rPr>
              <a:t>August 2019:  </a:t>
            </a:r>
            <a:r>
              <a:rPr lang="en-US" sz="650" dirty="0">
                <a:solidFill>
                  <a:prstClr val="black"/>
                </a:solidFill>
              </a:rPr>
              <a:t>KEES Transition</a:t>
            </a:r>
          </a:p>
        </p:txBody>
      </p:sp>
      <p:grpSp>
        <p:nvGrpSpPr>
          <p:cNvPr id="304" name="Group 303">
            <a:extLst>
              <a:ext uri="{FF2B5EF4-FFF2-40B4-BE49-F238E27FC236}">
                <a16:creationId xmlns:a16="http://schemas.microsoft.com/office/drawing/2014/main" xmlns="" id="{062F26A5-0137-4ECD-B6B6-F8F2E488591A}"/>
              </a:ext>
            </a:extLst>
          </p:cNvPr>
          <p:cNvGrpSpPr/>
          <p:nvPr/>
        </p:nvGrpSpPr>
        <p:grpSpPr>
          <a:xfrm>
            <a:off x="5719774" y="768627"/>
            <a:ext cx="750690" cy="212768"/>
            <a:chOff x="881127" y="2846322"/>
            <a:chExt cx="1980604" cy="221197"/>
          </a:xfrm>
        </p:grpSpPr>
        <p:cxnSp>
          <p:nvCxnSpPr>
            <p:cNvPr id="305" name="Straight Connector 304">
              <a:extLst>
                <a:ext uri="{FF2B5EF4-FFF2-40B4-BE49-F238E27FC236}">
                  <a16:creationId xmlns:a16="http://schemas.microsoft.com/office/drawing/2014/main" xmlns="" id="{338B8BA2-0209-4923-983D-41BA23098075}"/>
                </a:ext>
              </a:extLst>
            </p:cNvPr>
            <p:cNvCxnSpPr>
              <a:cxnSpLocks/>
            </p:cNvCxnSpPr>
            <p:nvPr/>
          </p:nvCxnSpPr>
          <p:spPr>
            <a:xfrm>
              <a:off x="881127" y="2846322"/>
              <a:ext cx="0" cy="1178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xmlns="" id="{E5FAA4EA-EC86-46B0-AC40-838E60C01B42}"/>
                </a:ext>
              </a:extLst>
            </p:cNvPr>
            <p:cNvCxnSpPr>
              <a:cxnSpLocks/>
            </p:cNvCxnSpPr>
            <p:nvPr/>
          </p:nvCxnSpPr>
          <p:spPr>
            <a:xfrm>
              <a:off x="2861731" y="2846322"/>
              <a:ext cx="0" cy="117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xmlns="" id="{B787AC3F-2F80-4776-A7BE-03D6A41DCF79}"/>
                </a:ext>
              </a:extLst>
            </p:cNvPr>
            <p:cNvCxnSpPr>
              <a:cxnSpLocks/>
            </p:cNvCxnSpPr>
            <p:nvPr/>
          </p:nvCxnSpPr>
          <p:spPr>
            <a:xfrm>
              <a:off x="881127" y="2960891"/>
              <a:ext cx="19806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xmlns="" id="{B6F5F453-4B54-455C-8F2F-BE045B2267F0}"/>
                </a:ext>
              </a:extLst>
            </p:cNvPr>
            <p:cNvCxnSpPr>
              <a:cxnSpLocks/>
            </p:cNvCxnSpPr>
            <p:nvPr/>
          </p:nvCxnSpPr>
          <p:spPr>
            <a:xfrm>
              <a:off x="1908107" y="2957717"/>
              <a:ext cx="0" cy="109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xmlns="" id="{B41565E3-C457-43D0-AE40-7ACDA1F0F09A}"/>
              </a:ext>
            </a:extLst>
          </p:cNvPr>
          <p:cNvGrpSpPr/>
          <p:nvPr/>
        </p:nvGrpSpPr>
        <p:grpSpPr>
          <a:xfrm>
            <a:off x="9707118" y="5359953"/>
            <a:ext cx="1019295" cy="1085424"/>
            <a:chOff x="13720239" y="6402603"/>
            <a:chExt cx="1561089" cy="1383918"/>
          </a:xfrm>
        </p:grpSpPr>
        <p:grpSp>
          <p:nvGrpSpPr>
            <p:cNvPr id="319" name="Group 318">
              <a:extLst>
                <a:ext uri="{FF2B5EF4-FFF2-40B4-BE49-F238E27FC236}">
                  <a16:creationId xmlns:a16="http://schemas.microsoft.com/office/drawing/2014/main" xmlns="" id="{ACBEA261-8216-4BCC-8A2F-8FF74876B58E}"/>
                </a:ext>
              </a:extLst>
            </p:cNvPr>
            <p:cNvGrpSpPr/>
            <p:nvPr/>
          </p:nvGrpSpPr>
          <p:grpSpPr>
            <a:xfrm>
              <a:off x="13720239" y="6402603"/>
              <a:ext cx="1561089" cy="1383918"/>
              <a:chOff x="10457426" y="5580342"/>
              <a:chExt cx="1561089" cy="1383918"/>
            </a:xfrm>
          </p:grpSpPr>
          <p:sp>
            <p:nvSpPr>
              <p:cNvPr id="320" name="Textfeld 129">
                <a:extLst>
                  <a:ext uri="{FF2B5EF4-FFF2-40B4-BE49-F238E27FC236}">
                    <a16:creationId xmlns:a16="http://schemas.microsoft.com/office/drawing/2014/main" xmlns="" id="{064D62A2-5925-4272-90B3-E5AD23DDE8F4}"/>
                  </a:ext>
                </a:extLst>
              </p:cNvPr>
              <p:cNvSpPr txBox="1"/>
              <p:nvPr/>
            </p:nvSpPr>
            <p:spPr bwMode="gray">
              <a:xfrm>
                <a:off x="10642149" y="6463775"/>
                <a:ext cx="1376366"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for 2019-2020 school year**</a:t>
                </a:r>
                <a:endParaRPr kumimoji="0" lang="en-US" sz="1000" b="1" i="0" u="none" strike="noStrike" kern="1200" cap="none" spc="0" normalizeH="0" baseline="0" noProof="0" dirty="0">
                  <a:ln>
                    <a:noFill/>
                  </a:ln>
                  <a:solidFill>
                    <a:srgbClr val="000000"/>
                  </a:solidFill>
                  <a:effectLst/>
                  <a:uLnTx/>
                  <a:uFillTx/>
                  <a:latin typeface="Calibri" panose="020F0502020204030204"/>
                </a:endParaRPr>
              </a:p>
            </p:txBody>
          </p:sp>
          <p:sp>
            <p:nvSpPr>
              <p:cNvPr id="321" name="Textfeld 130">
                <a:extLst>
                  <a:ext uri="{FF2B5EF4-FFF2-40B4-BE49-F238E27FC236}">
                    <a16:creationId xmlns:a16="http://schemas.microsoft.com/office/drawing/2014/main" xmlns="" id="{AE71B45F-12C8-400F-B701-9475A7EEEB3B}"/>
                  </a:ext>
                </a:extLst>
              </p:cNvPr>
              <p:cNvSpPr txBox="1"/>
              <p:nvPr/>
            </p:nvSpPr>
            <p:spPr bwMode="gray">
              <a:xfrm>
                <a:off x="10457426" y="5580342"/>
                <a:ext cx="1508254"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lvl="0">
                  <a:lnSpc>
                    <a:spcPct val="90000"/>
                  </a:lnSpc>
                  <a:defRPr/>
                </a:pPr>
                <a:r>
                  <a:rPr lang="en-US" sz="1400" b="1" dirty="0">
                    <a:solidFill>
                      <a:srgbClr val="002060"/>
                    </a:solidFill>
                  </a:rPr>
                  <a:t>PEBT</a:t>
                </a:r>
                <a:r>
                  <a:rPr lang="en-US" sz="1400" b="1" dirty="0">
                    <a:solidFill>
                      <a:srgbClr val="002060"/>
                    </a:solidFill>
                    <a:latin typeface="Calibri" panose="020F0502020204030204"/>
                  </a:rPr>
                  <a:t> Issuance</a:t>
                </a:r>
                <a:endParaRPr lang="en-US" sz="1400" b="1" dirty="0">
                  <a:solidFill>
                    <a:srgbClr val="002060"/>
                  </a:solidFill>
                </a:endParaRPr>
              </a:p>
            </p:txBody>
          </p:sp>
        </p:grpSp>
        <p:sp>
          <p:nvSpPr>
            <p:cNvPr id="322" name="Textfeld 251">
              <a:extLst>
                <a:ext uri="{FF2B5EF4-FFF2-40B4-BE49-F238E27FC236}">
                  <a16:creationId xmlns:a16="http://schemas.microsoft.com/office/drawing/2014/main" xmlns="" id="{7E539DEE-A4F8-45FF-BCDD-FCE5A462865F}"/>
                </a:ext>
              </a:extLst>
            </p:cNvPr>
            <p:cNvSpPr txBox="1"/>
            <p:nvPr/>
          </p:nvSpPr>
          <p:spPr bwMode="gray">
            <a:xfrm>
              <a:off x="13943503" y="6959126"/>
              <a:ext cx="1106227" cy="48114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$287M</a:t>
              </a:r>
            </a:p>
          </p:txBody>
        </p:sp>
      </p:grpSp>
      <p:grpSp>
        <p:nvGrpSpPr>
          <p:cNvPr id="18" name="Group 17">
            <a:extLst>
              <a:ext uri="{FF2B5EF4-FFF2-40B4-BE49-F238E27FC236}">
                <a16:creationId xmlns:a16="http://schemas.microsoft.com/office/drawing/2014/main" xmlns="" id="{F25109C9-0228-4C40-A645-B772813391EA}"/>
              </a:ext>
            </a:extLst>
          </p:cNvPr>
          <p:cNvGrpSpPr/>
          <p:nvPr/>
        </p:nvGrpSpPr>
        <p:grpSpPr>
          <a:xfrm>
            <a:off x="10670614" y="5338347"/>
            <a:ext cx="1415512" cy="1104380"/>
            <a:chOff x="14859028" y="6375054"/>
            <a:chExt cx="2167910" cy="1408087"/>
          </a:xfrm>
        </p:grpSpPr>
        <p:sp>
          <p:nvSpPr>
            <p:cNvPr id="323" name="Textfeld 251">
              <a:extLst>
                <a:ext uri="{FF2B5EF4-FFF2-40B4-BE49-F238E27FC236}">
                  <a16:creationId xmlns:a16="http://schemas.microsoft.com/office/drawing/2014/main" xmlns="" id="{719DB612-FC12-422F-AC84-583A2C1EDDA0}"/>
                </a:ext>
              </a:extLst>
            </p:cNvPr>
            <p:cNvSpPr txBox="1"/>
            <p:nvPr/>
          </p:nvSpPr>
          <p:spPr bwMode="gray">
            <a:xfrm>
              <a:off x="15317109" y="6963519"/>
              <a:ext cx="1106227" cy="48114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$261M</a:t>
              </a:r>
            </a:p>
          </p:txBody>
        </p:sp>
        <p:sp>
          <p:nvSpPr>
            <p:cNvPr id="324" name="Textfeld 130">
              <a:extLst>
                <a:ext uri="{FF2B5EF4-FFF2-40B4-BE49-F238E27FC236}">
                  <a16:creationId xmlns:a16="http://schemas.microsoft.com/office/drawing/2014/main" xmlns="" id="{CDCBBE1D-E286-4696-A4F2-90C9F243598D}"/>
                </a:ext>
              </a:extLst>
            </p:cNvPr>
            <p:cNvSpPr txBox="1"/>
            <p:nvPr/>
          </p:nvSpPr>
          <p:spPr bwMode="gray">
            <a:xfrm>
              <a:off x="14859028" y="6375054"/>
              <a:ext cx="2089904" cy="465733"/>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lvl="0">
                <a:lnSpc>
                  <a:spcPct val="90000"/>
                </a:lnSpc>
                <a:defRPr/>
              </a:pPr>
              <a:r>
                <a:rPr lang="en-US" sz="1400" b="1" dirty="0">
                  <a:solidFill>
                    <a:srgbClr val="002060"/>
                  </a:solidFill>
                </a:rPr>
                <a:t>SNAP Emergency Allotment </a:t>
              </a:r>
            </a:p>
          </p:txBody>
        </p:sp>
        <p:sp>
          <p:nvSpPr>
            <p:cNvPr id="325" name="Textfeld 129">
              <a:extLst>
                <a:ext uri="{FF2B5EF4-FFF2-40B4-BE49-F238E27FC236}">
                  <a16:creationId xmlns:a16="http://schemas.microsoft.com/office/drawing/2014/main" xmlns="" id="{3F383B6A-20D2-43BB-834F-10CACB03B606}"/>
                </a:ext>
              </a:extLst>
            </p:cNvPr>
            <p:cNvSpPr txBox="1"/>
            <p:nvPr/>
          </p:nvSpPr>
          <p:spPr bwMode="gray">
            <a:xfrm>
              <a:off x="14942538" y="7282656"/>
              <a:ext cx="2084400"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(increasing average SNAP allotment by over 50%)**</a:t>
              </a:r>
              <a:endParaRPr kumimoji="0" lang="en-US" sz="1000" b="1" i="0" u="none" strike="noStrike" kern="1200" cap="none" spc="0" normalizeH="0" baseline="0" noProof="0" dirty="0">
                <a:ln>
                  <a:noFill/>
                </a:ln>
                <a:solidFill>
                  <a:srgbClr val="000000"/>
                </a:solidFill>
                <a:effectLst/>
                <a:uLnTx/>
                <a:uFillTx/>
                <a:latin typeface="Calibri" panose="020F0502020204030204"/>
              </a:endParaRPr>
            </a:p>
          </p:txBody>
        </p:sp>
      </p:grpSp>
      <p:grpSp>
        <p:nvGrpSpPr>
          <p:cNvPr id="16" name="Group 15">
            <a:extLst>
              <a:ext uri="{FF2B5EF4-FFF2-40B4-BE49-F238E27FC236}">
                <a16:creationId xmlns:a16="http://schemas.microsoft.com/office/drawing/2014/main" xmlns="" id="{FEC41230-8605-4BE1-AA3F-0007E46B9A69}"/>
              </a:ext>
            </a:extLst>
          </p:cNvPr>
          <p:cNvGrpSpPr/>
          <p:nvPr/>
        </p:nvGrpSpPr>
        <p:grpSpPr>
          <a:xfrm>
            <a:off x="8569015" y="5324521"/>
            <a:ext cx="1101635" cy="1200074"/>
            <a:chOff x="12283970" y="6245527"/>
            <a:chExt cx="1687195" cy="1683957"/>
          </a:xfrm>
        </p:grpSpPr>
        <p:grpSp>
          <p:nvGrpSpPr>
            <p:cNvPr id="309" name="Group 308">
              <a:extLst>
                <a:ext uri="{FF2B5EF4-FFF2-40B4-BE49-F238E27FC236}">
                  <a16:creationId xmlns:a16="http://schemas.microsoft.com/office/drawing/2014/main" xmlns="" id="{18A7982B-C047-46E7-997A-AE10917B5F08}"/>
                </a:ext>
              </a:extLst>
            </p:cNvPr>
            <p:cNvGrpSpPr/>
            <p:nvPr/>
          </p:nvGrpSpPr>
          <p:grpSpPr>
            <a:xfrm>
              <a:off x="12283970" y="6245527"/>
              <a:ext cx="1687195" cy="1683957"/>
              <a:chOff x="10475666" y="5426810"/>
              <a:chExt cx="1687195" cy="1683957"/>
            </a:xfrm>
          </p:grpSpPr>
          <p:sp>
            <p:nvSpPr>
              <p:cNvPr id="310" name="Textfeld 129">
                <a:extLst>
                  <a:ext uri="{FF2B5EF4-FFF2-40B4-BE49-F238E27FC236}">
                    <a16:creationId xmlns:a16="http://schemas.microsoft.com/office/drawing/2014/main" xmlns="" id="{DBCCA973-455A-420D-837A-46462C8B5667}"/>
                  </a:ext>
                </a:extLst>
              </p:cNvPr>
              <p:cNvSpPr txBox="1"/>
              <p:nvPr/>
            </p:nvSpPr>
            <p:spPr bwMode="gray">
              <a:xfrm>
                <a:off x="10701023" y="6610282"/>
                <a:ext cx="1461838" cy="500485"/>
              </a:xfrm>
              <a:prstGeom prst="rect">
                <a:avLst/>
              </a:prstGeom>
              <a:noFill/>
            </p:spPr>
            <p:txBody>
              <a:bodyPr wrap="square" lIns="72000" tIns="36000" rIns="108000" bIns="72000" rtlCol="0" anchor="t" anchorCtr="0">
                <a:noAutofit/>
              </a:bodyPr>
              <a:lstStyle>
                <a:defPPr>
                  <a:defRPr lang="de-DE"/>
                </a:defPPr>
                <a:lvl1pPr lvl="0" algn="ctr">
                  <a:spcAft>
                    <a:spcPts val="600"/>
                  </a:spcAft>
                  <a:defRPr sz="1200">
                    <a:solidFill>
                      <a:prstClr val="black"/>
                    </a:solidFill>
                  </a:defRPr>
                </a:lvl1pPr>
              </a:lstStyle>
              <a:p>
                <a:pPr lvl="0">
                  <a:defRPr/>
                </a:pPr>
                <a:r>
                  <a:rPr lang="en-US" sz="1000" b="1" dirty="0">
                    <a:solidFill>
                      <a:srgbClr val="000000"/>
                    </a:solidFill>
                  </a:rPr>
                  <a:t>172,734 applications**</a:t>
                </a:r>
                <a:endParaRPr kumimoji="0" lang="en-US" sz="1000" b="1" i="0" u="none" strike="noStrike" kern="1200" cap="none" spc="0" normalizeH="0" baseline="0" noProof="0" dirty="0">
                  <a:ln>
                    <a:noFill/>
                  </a:ln>
                  <a:solidFill>
                    <a:srgbClr val="000000"/>
                  </a:solidFill>
                  <a:effectLst/>
                  <a:uLnTx/>
                  <a:uFillTx/>
                  <a:latin typeface="Calibri" panose="020F0502020204030204"/>
                </a:endParaRPr>
              </a:p>
            </p:txBody>
          </p:sp>
          <p:sp>
            <p:nvSpPr>
              <p:cNvPr id="313" name="Textfeld 130">
                <a:extLst>
                  <a:ext uri="{FF2B5EF4-FFF2-40B4-BE49-F238E27FC236}">
                    <a16:creationId xmlns:a16="http://schemas.microsoft.com/office/drawing/2014/main" xmlns="" id="{2A8C97FF-4F0A-4C64-94FD-D9387D0142E7}"/>
                  </a:ext>
                </a:extLst>
              </p:cNvPr>
              <p:cNvSpPr txBox="1"/>
              <p:nvPr/>
            </p:nvSpPr>
            <p:spPr bwMode="gray">
              <a:xfrm>
                <a:off x="10475666" y="5426810"/>
                <a:ext cx="1611983" cy="424369"/>
              </a:xfrm>
              <a:prstGeom prst="rect">
                <a:avLst/>
              </a:prstGeom>
              <a:noFill/>
            </p:spPr>
            <p:txBody>
              <a:bodyPr wrap="square" lIns="72000" tIns="0" rIns="0" bIns="0" rtlCol="0" anchor="t" anchorCtr="0">
                <a:noAutofit/>
              </a:bodyPr>
              <a:lstStyle>
                <a:defPPr>
                  <a:defRPr lang="de-DE"/>
                </a:defPPr>
                <a:lvl1pPr lvl="0" algn="ctr">
                  <a:spcAft>
                    <a:spcPts val="600"/>
                  </a:spcAft>
                  <a:defRPr sz="1200">
                    <a:solidFill>
                      <a:prstClr val="black"/>
                    </a:solidFill>
                  </a:defRPr>
                </a:lvl1pPr>
              </a:lstStyle>
              <a:p>
                <a:pPr lvl="0">
                  <a:lnSpc>
                    <a:spcPct val="90000"/>
                  </a:lnSpc>
                  <a:defRPr/>
                </a:pPr>
                <a:r>
                  <a:rPr lang="en-US" sz="1400" b="1" dirty="0">
                    <a:solidFill>
                      <a:srgbClr val="002060"/>
                    </a:solidFill>
                  </a:rPr>
                  <a:t>Presumptive Eligibility</a:t>
                </a:r>
                <a:endParaRPr kumimoji="0" lang="en-US" sz="1400" b="1" i="0" u="none" strike="noStrike" kern="1200" cap="none" spc="0" normalizeH="0" baseline="0" noProof="0" dirty="0">
                  <a:ln>
                    <a:noFill/>
                  </a:ln>
                  <a:solidFill>
                    <a:srgbClr val="002060"/>
                  </a:solidFill>
                  <a:effectLst/>
                  <a:uLnTx/>
                  <a:uFillTx/>
                  <a:latin typeface="Calibri" panose="020F0502020204030204"/>
                </a:endParaRPr>
              </a:p>
            </p:txBody>
          </p:sp>
        </p:grpSp>
        <p:sp>
          <p:nvSpPr>
            <p:cNvPr id="326" name="Ellipse 38">
              <a:extLst>
                <a:ext uri="{FF2B5EF4-FFF2-40B4-BE49-F238E27FC236}">
                  <a16:creationId xmlns:a16="http://schemas.microsoft.com/office/drawing/2014/main" xmlns="" id="{529EB01B-AA12-4290-9F61-9B4B7D8938AD}"/>
                </a:ext>
              </a:extLst>
            </p:cNvPr>
            <p:cNvSpPr/>
            <p:nvPr/>
          </p:nvSpPr>
          <p:spPr bwMode="gray">
            <a:xfrm>
              <a:off x="12843467" y="6839372"/>
              <a:ext cx="565681" cy="567848"/>
            </a:xfrm>
            <a:prstGeom prst="ellipse">
              <a:avLst/>
            </a:prstGeom>
            <a:solidFill>
              <a:srgbClr val="92D05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7" name="Group 326">
              <a:extLst>
                <a:ext uri="{FF2B5EF4-FFF2-40B4-BE49-F238E27FC236}">
                  <a16:creationId xmlns:a16="http://schemas.microsoft.com/office/drawing/2014/main" xmlns="" id="{F69FE26C-AF4C-4877-B299-47071CB97773}"/>
                </a:ext>
              </a:extLst>
            </p:cNvPr>
            <p:cNvGrpSpPr/>
            <p:nvPr/>
          </p:nvGrpSpPr>
          <p:grpSpPr>
            <a:xfrm>
              <a:off x="12956168" y="6919503"/>
              <a:ext cx="328610" cy="388884"/>
              <a:chOff x="2843213" y="5346700"/>
              <a:chExt cx="471487" cy="574675"/>
            </a:xfrm>
            <a:solidFill>
              <a:schemeClr val="bg1"/>
            </a:solidFill>
          </p:grpSpPr>
          <p:sp>
            <p:nvSpPr>
              <p:cNvPr id="328" name="Freeform 76">
                <a:extLst>
                  <a:ext uri="{FF2B5EF4-FFF2-40B4-BE49-F238E27FC236}">
                    <a16:creationId xmlns:a16="http://schemas.microsoft.com/office/drawing/2014/main" xmlns="" id="{45225BB9-2576-4A83-83CE-CAC41CE8823C}"/>
                  </a:ext>
                </a:extLst>
              </p:cNvPr>
              <p:cNvSpPr>
                <a:spLocks/>
              </p:cNvSpPr>
              <p:nvPr/>
            </p:nvSpPr>
            <p:spPr bwMode="auto">
              <a:xfrm>
                <a:off x="2981325" y="5727700"/>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sp>
            <p:nvSpPr>
              <p:cNvPr id="329" name="Freeform 77">
                <a:extLst>
                  <a:ext uri="{FF2B5EF4-FFF2-40B4-BE49-F238E27FC236}">
                    <a16:creationId xmlns:a16="http://schemas.microsoft.com/office/drawing/2014/main" xmlns="" id="{A1628DE1-BCF1-4381-A700-90C7182ED45F}"/>
                  </a:ext>
                </a:extLst>
              </p:cNvPr>
              <p:cNvSpPr>
                <a:spLocks/>
              </p:cNvSpPr>
              <p:nvPr/>
            </p:nvSpPr>
            <p:spPr bwMode="auto">
              <a:xfrm>
                <a:off x="2981325" y="5656263"/>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sp>
            <p:nvSpPr>
              <p:cNvPr id="330" name="Freeform 78">
                <a:extLst>
                  <a:ext uri="{FF2B5EF4-FFF2-40B4-BE49-F238E27FC236}">
                    <a16:creationId xmlns:a16="http://schemas.microsoft.com/office/drawing/2014/main" xmlns="" id="{F01FB8B2-965A-4F1E-B20E-A7FE4F8C7D07}"/>
                  </a:ext>
                </a:extLst>
              </p:cNvPr>
              <p:cNvSpPr>
                <a:spLocks/>
              </p:cNvSpPr>
              <p:nvPr/>
            </p:nvSpPr>
            <p:spPr bwMode="auto">
              <a:xfrm>
                <a:off x="2981325" y="5581650"/>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sp>
            <p:nvSpPr>
              <p:cNvPr id="331" name="Freeform 79">
                <a:extLst>
                  <a:ext uri="{FF2B5EF4-FFF2-40B4-BE49-F238E27FC236}">
                    <a16:creationId xmlns:a16="http://schemas.microsoft.com/office/drawing/2014/main" xmlns="" id="{AEA72473-ABBB-4D16-9E00-06193262445A}"/>
                  </a:ext>
                </a:extLst>
              </p:cNvPr>
              <p:cNvSpPr>
                <a:spLocks/>
              </p:cNvSpPr>
              <p:nvPr/>
            </p:nvSpPr>
            <p:spPr bwMode="auto">
              <a:xfrm>
                <a:off x="2981325" y="5510213"/>
                <a:ext cx="125413"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sp>
            <p:nvSpPr>
              <p:cNvPr id="332" name="Freeform 80">
                <a:extLst>
                  <a:ext uri="{FF2B5EF4-FFF2-40B4-BE49-F238E27FC236}">
                    <a16:creationId xmlns:a16="http://schemas.microsoft.com/office/drawing/2014/main" xmlns="" id="{63BDAEF0-CEC4-4A7B-9D19-C8B4675285C9}"/>
                  </a:ext>
                </a:extLst>
              </p:cNvPr>
              <p:cNvSpPr>
                <a:spLocks noEditPoints="1"/>
              </p:cNvSpPr>
              <p:nvPr/>
            </p:nvSpPr>
            <p:spPr bwMode="auto">
              <a:xfrm>
                <a:off x="2901950" y="5346700"/>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sp>
            <p:nvSpPr>
              <p:cNvPr id="333" name="Freeform 81">
                <a:extLst>
                  <a:ext uri="{FF2B5EF4-FFF2-40B4-BE49-F238E27FC236}">
                    <a16:creationId xmlns:a16="http://schemas.microsoft.com/office/drawing/2014/main" xmlns="" id="{47F34ABE-FAD3-4801-A2FE-BFECA7D18D6C}"/>
                  </a:ext>
                </a:extLst>
              </p:cNvPr>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000" dirty="0"/>
              </a:p>
            </p:txBody>
          </p:sp>
        </p:grpSp>
      </p:grpSp>
      <p:sp>
        <p:nvSpPr>
          <p:cNvPr id="334" name="TextBox 333">
            <a:extLst>
              <a:ext uri="{FF2B5EF4-FFF2-40B4-BE49-F238E27FC236}">
                <a16:creationId xmlns:a16="http://schemas.microsoft.com/office/drawing/2014/main" xmlns="" id="{4D831783-B79C-4B39-ACA4-4ED1827CF2F9}"/>
              </a:ext>
            </a:extLst>
          </p:cNvPr>
          <p:cNvSpPr txBox="1"/>
          <p:nvPr/>
        </p:nvSpPr>
        <p:spPr>
          <a:xfrm>
            <a:off x="7706009" y="2151234"/>
            <a:ext cx="831896" cy="2893100"/>
          </a:xfrm>
          <a:prstGeom prst="rect">
            <a:avLst/>
          </a:prstGeom>
          <a:noFill/>
          <a:ln>
            <a:noFill/>
          </a:ln>
        </p:spPr>
        <p:txBody>
          <a:bodyPr wrap="square" rtlCol="0">
            <a:spAutoFit/>
          </a:bodyPr>
          <a:lstStyle/>
          <a:p>
            <a:pPr lvl="0">
              <a:defRPr/>
            </a:pPr>
            <a:r>
              <a:rPr lang="en-US" sz="650" b="1" dirty="0">
                <a:solidFill>
                  <a:prstClr val="black"/>
                </a:solidFill>
              </a:rPr>
              <a:t>Programs Served:</a:t>
            </a:r>
          </a:p>
          <a:p>
            <a:pPr lvl="0">
              <a:defRPr/>
            </a:pPr>
            <a:r>
              <a:rPr lang="en-US" sz="650" dirty="0">
                <a:solidFill>
                  <a:prstClr val="black"/>
                </a:solidFill>
              </a:rPr>
              <a:t>MWMA. </a:t>
            </a:r>
          </a:p>
          <a:p>
            <a:pPr lvl="0">
              <a:defRPr/>
            </a:pPr>
            <a:endParaRPr lang="en-US" sz="650" dirty="0">
              <a:solidFill>
                <a:prstClr val="black"/>
              </a:solidFill>
            </a:endParaRPr>
          </a:p>
          <a:p>
            <a:pPr lvl="0">
              <a:defRPr/>
            </a:pPr>
            <a:r>
              <a:rPr lang="en-US" sz="650" dirty="0">
                <a:solidFill>
                  <a:prstClr val="black"/>
                </a:solidFill>
              </a:rPr>
              <a:t>Implementation of systematic changes focused on the improvement of existing policies for easier interpretation and compliance, and span these areas: </a:t>
            </a:r>
          </a:p>
          <a:p>
            <a:pPr lvl="0">
              <a:defRPr/>
            </a:pPr>
            <a:r>
              <a:rPr lang="en-US" sz="650" dirty="0">
                <a:solidFill>
                  <a:prstClr val="black"/>
                </a:solidFill>
              </a:rPr>
              <a:t>1. Participant Access and Eligibility.</a:t>
            </a:r>
          </a:p>
          <a:p>
            <a:pPr lvl="0">
              <a:defRPr/>
            </a:pPr>
            <a:r>
              <a:rPr lang="en-US" sz="650" dirty="0">
                <a:solidFill>
                  <a:prstClr val="black"/>
                </a:solidFill>
              </a:rPr>
              <a:t>2. Participant Services. </a:t>
            </a:r>
          </a:p>
          <a:p>
            <a:pPr lvl="0">
              <a:defRPr/>
            </a:pPr>
            <a:r>
              <a:rPr lang="en-US" sz="650" dirty="0">
                <a:solidFill>
                  <a:prstClr val="black"/>
                </a:solidFill>
              </a:rPr>
              <a:t>3. Participant-Cantered Planning and Service Delivery. </a:t>
            </a:r>
          </a:p>
          <a:p>
            <a:pPr lvl="0">
              <a:defRPr/>
            </a:pPr>
            <a:r>
              <a:rPr lang="en-US" sz="650" dirty="0">
                <a:solidFill>
                  <a:prstClr val="black"/>
                </a:solidFill>
              </a:rPr>
              <a:t>4. Participant Direction of Services. </a:t>
            </a:r>
          </a:p>
          <a:p>
            <a:pPr lvl="0">
              <a:defRPr/>
            </a:pPr>
            <a:r>
              <a:rPr lang="en-US" sz="650" dirty="0">
                <a:solidFill>
                  <a:prstClr val="black"/>
                </a:solidFill>
              </a:rPr>
              <a:t>5. Participant Rights. 6. Participant Safeguards.</a:t>
            </a:r>
            <a:endParaRPr lang="en-US" sz="650" dirty="0">
              <a:solidFill>
                <a:srgbClr val="FF0000"/>
              </a:solidFill>
            </a:endParaRPr>
          </a:p>
        </p:txBody>
      </p:sp>
      <p:sp>
        <p:nvSpPr>
          <p:cNvPr id="6" name="Rectangle 5">
            <a:extLst>
              <a:ext uri="{FF2B5EF4-FFF2-40B4-BE49-F238E27FC236}">
                <a16:creationId xmlns:a16="http://schemas.microsoft.com/office/drawing/2014/main" xmlns="" id="{9520F84A-DBD3-457A-934E-395A48A7A4F6}"/>
              </a:ext>
            </a:extLst>
          </p:cNvPr>
          <p:cNvSpPr/>
          <p:nvPr/>
        </p:nvSpPr>
        <p:spPr>
          <a:xfrm>
            <a:off x="8691" y="6533618"/>
            <a:ext cx="817853" cy="200055"/>
          </a:xfrm>
          <a:prstGeom prst="rect">
            <a:avLst/>
          </a:prstGeom>
        </p:spPr>
        <p:txBody>
          <a:bodyPr wrap="none">
            <a:spAutoFit/>
          </a:bodyPr>
          <a:lstStyle/>
          <a:p>
            <a:r>
              <a:rPr lang="en-US" sz="700" b="1" dirty="0">
                <a:solidFill>
                  <a:srgbClr val="000000"/>
                </a:solidFill>
              </a:rPr>
              <a:t>*as of Sep-30-20 </a:t>
            </a:r>
            <a:endParaRPr lang="en-US" sz="700" dirty="0"/>
          </a:p>
        </p:txBody>
      </p:sp>
      <p:sp>
        <p:nvSpPr>
          <p:cNvPr id="205" name="Rectangle 204">
            <a:extLst>
              <a:ext uri="{FF2B5EF4-FFF2-40B4-BE49-F238E27FC236}">
                <a16:creationId xmlns:a16="http://schemas.microsoft.com/office/drawing/2014/main" xmlns="" id="{2CEB14E9-5072-43B5-B789-0A215D873576}"/>
              </a:ext>
            </a:extLst>
          </p:cNvPr>
          <p:cNvSpPr/>
          <p:nvPr/>
        </p:nvSpPr>
        <p:spPr>
          <a:xfrm>
            <a:off x="-20650" y="6617268"/>
            <a:ext cx="856325" cy="200055"/>
          </a:xfrm>
          <a:prstGeom prst="rect">
            <a:avLst/>
          </a:prstGeom>
        </p:spPr>
        <p:txBody>
          <a:bodyPr wrap="none">
            <a:spAutoFit/>
          </a:bodyPr>
          <a:lstStyle/>
          <a:p>
            <a:r>
              <a:rPr lang="en-US" sz="700" b="1" dirty="0">
                <a:solidFill>
                  <a:srgbClr val="000000"/>
                </a:solidFill>
              </a:rPr>
              <a:t>**as of Oct-21-20 </a:t>
            </a:r>
            <a:endParaRPr lang="en-US" sz="700" dirty="0"/>
          </a:p>
        </p:txBody>
      </p:sp>
      <p:sp>
        <p:nvSpPr>
          <p:cNvPr id="207" name="Rectangle 206">
            <a:extLst>
              <a:ext uri="{FF2B5EF4-FFF2-40B4-BE49-F238E27FC236}">
                <a16:creationId xmlns:a16="http://schemas.microsoft.com/office/drawing/2014/main" xmlns="" id="{A3BCB428-E919-4A3A-9DCE-EC12C94DD97E}"/>
              </a:ext>
            </a:extLst>
          </p:cNvPr>
          <p:cNvSpPr/>
          <p:nvPr/>
        </p:nvSpPr>
        <p:spPr>
          <a:xfrm>
            <a:off x="-66703" y="6697215"/>
            <a:ext cx="2661306" cy="200055"/>
          </a:xfrm>
          <a:prstGeom prst="rect">
            <a:avLst/>
          </a:prstGeom>
        </p:spPr>
        <p:txBody>
          <a:bodyPr wrap="none">
            <a:spAutoFit/>
          </a:bodyPr>
          <a:lstStyle/>
          <a:p>
            <a:r>
              <a:rPr lang="en-US" sz="700" b="1" dirty="0">
                <a:solidFill>
                  <a:srgbClr val="000000"/>
                </a:solidFill>
              </a:rPr>
              <a:t>***as of Oct-30-20 – Total population Enrolled in Waiver program </a:t>
            </a:r>
            <a:endParaRPr lang="en-US" sz="700" dirty="0"/>
          </a:p>
        </p:txBody>
      </p:sp>
      <p:sp>
        <p:nvSpPr>
          <p:cNvPr id="210" name="TextBox 209">
            <a:extLst>
              <a:ext uri="{FF2B5EF4-FFF2-40B4-BE49-F238E27FC236}">
                <a16:creationId xmlns:a16="http://schemas.microsoft.com/office/drawing/2014/main" xmlns="" id="{ED6BA1E4-F869-4801-AB76-2411568CA732}"/>
              </a:ext>
            </a:extLst>
          </p:cNvPr>
          <p:cNvSpPr txBox="1"/>
          <p:nvPr/>
        </p:nvSpPr>
        <p:spPr>
          <a:xfrm>
            <a:off x="4350762" y="2113918"/>
            <a:ext cx="831896" cy="269304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1" i="0" u="none" strike="noStrike" kern="1200" cap="none" spc="0" normalizeH="0" baseline="0" noProof="0" dirty="0">
                <a:ln>
                  <a:noFill/>
                </a:ln>
                <a:solidFill>
                  <a:prstClr val="black"/>
                </a:solidFill>
                <a:effectLst/>
                <a:uLnTx/>
                <a:uFillTx/>
                <a:latin typeface="Calibri" panose="020F0502020204030204"/>
              </a:rPr>
              <a:t>Programs Served:</a:t>
            </a:r>
          </a:p>
          <a:p>
            <a:pPr lvl="0">
              <a:defRPr/>
            </a:pPr>
            <a:r>
              <a:rPr lang="en-US" sz="650" dirty="0">
                <a:solidFill>
                  <a:prstClr val="black"/>
                </a:solidFill>
              </a:rPr>
              <a:t>Childcare - </a:t>
            </a:r>
            <a:r>
              <a:rPr kumimoji="0" lang="en-US" sz="650" b="0" i="0" u="none" strike="noStrike" kern="1200" cap="none" spc="0" normalizeH="0" baseline="0" noProof="0" dirty="0">
                <a:ln>
                  <a:noFill/>
                </a:ln>
                <a:solidFill>
                  <a:prstClr val="black"/>
                </a:solidFill>
                <a:effectLst/>
                <a:uLnTx/>
                <a:uFillTx/>
                <a:latin typeface="Calibri" panose="020F0502020204030204"/>
              </a:rPr>
              <a:t>Subsidy program that helps families pay and obtain quality child care allowing parents to seek work, attend education and training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a:rPr>
              <a:t>Saves the state in excess of $8M/year with </a:t>
            </a:r>
            <a:r>
              <a:rPr kumimoji="0" lang="en-US" sz="650" b="0" i="0" u="none" strike="noStrike" kern="1200" cap="none" spc="0" normalizeH="0" baseline="0" noProof="0" dirty="0">
                <a:ln>
                  <a:noFill/>
                </a:ln>
                <a:solidFill>
                  <a:srgbClr val="000000"/>
                </a:solidFill>
                <a:effectLst/>
                <a:uLnTx/>
                <a:uFillTx/>
                <a:latin typeface="Calibri" panose="020F0502020204030204"/>
                <a:cs typeface="Arial" charset="0"/>
              </a:rPr>
              <a:t>the IEES integration resulting in better access to child care  assistance and reduction in </a:t>
            </a:r>
            <a:r>
              <a:rPr kumimoji="0" lang="en-US" sz="650" b="0" i="0" u="none" strike="noStrike" kern="1200" cap="none" spc="0" normalizeH="0" baseline="0" noProof="0" dirty="0">
                <a:ln>
                  <a:noFill/>
                </a:ln>
                <a:solidFill>
                  <a:prstClr val="black"/>
                </a:solidFill>
                <a:effectLst/>
                <a:uLnTx/>
                <a:uFillTx/>
                <a:latin typeface="Calibri" panose="020F0502020204030204"/>
                <a:cs typeface="Arial" charset="0"/>
              </a:rPr>
              <a:t>fraud and incorrect benefits. DCBS staff now manages E&amp;E for this program instead of an external vendor.</a:t>
            </a:r>
            <a:endParaRPr kumimoji="0" lang="en-US" sz="650" b="0" i="0" u="none" strike="noStrike" kern="1200" cap="none" spc="0" normalizeH="0" baseline="0" noProof="0" dirty="0">
              <a:ln>
                <a:noFill/>
              </a:ln>
              <a:solidFill>
                <a:prstClr val="black"/>
              </a:solidFill>
              <a:effectLst/>
              <a:uLnTx/>
              <a:uFillTx/>
              <a:latin typeface="Calibri" panose="020F0502020204030204"/>
            </a:endParaRPr>
          </a:p>
        </p:txBody>
      </p:sp>
      <p:sp>
        <p:nvSpPr>
          <p:cNvPr id="227" name="Rectangle 226">
            <a:extLst>
              <a:ext uri="{FF2B5EF4-FFF2-40B4-BE49-F238E27FC236}">
                <a16:creationId xmlns:a16="http://schemas.microsoft.com/office/drawing/2014/main" xmlns="" id="{C3D04EEA-DF2B-4A4F-B616-F105414AD442}"/>
              </a:ext>
            </a:extLst>
          </p:cNvPr>
          <p:cNvSpPr/>
          <p:nvPr/>
        </p:nvSpPr>
        <p:spPr>
          <a:xfrm>
            <a:off x="925911" y="1056005"/>
            <a:ext cx="936663" cy="415498"/>
          </a:xfrm>
          <a:prstGeom prst="rect">
            <a:avLst/>
          </a:prstGeom>
        </p:spPr>
        <p:txBody>
          <a:bodyPr wrap="square">
            <a:spAutoFit/>
          </a:bodyPr>
          <a:lstStyle/>
          <a:p>
            <a:pPr lvl="0" fontAlgn="base">
              <a:spcAft>
                <a:spcPct val="0"/>
              </a:spcAft>
              <a:buClr>
                <a:prstClr val="white"/>
              </a:buClr>
              <a:defRPr/>
            </a:pP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   Medicaid Waiver</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  </a:t>
            </a:r>
          </a:p>
          <a:p>
            <a:pPr lvl="0" fontAlgn="base">
              <a:spcAft>
                <a:spcPct val="0"/>
              </a:spcAft>
              <a:buClr>
                <a:prstClr val="white"/>
              </a:buClr>
              <a:defRPr/>
            </a:pPr>
            <a:r>
              <a:rPr lang="en-GB" altLang="ja-JP" sz="700" b="1" kern="0" dirty="0">
                <a:solidFill>
                  <a:prstClr val="white"/>
                </a:solidFill>
                <a:latin typeface="Calibri" panose="020F0502020204030204"/>
                <a:ea typeface="ＭＳ Ｐゴシック" pitchFamily="50" charset="-128"/>
                <a:cs typeface="Arial" pitchFamily="34" charset="0"/>
              </a:rPr>
              <a:t>   Mgmt. </a:t>
            </a: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Application</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     </a:t>
            </a:r>
          </a:p>
          <a:p>
            <a:pPr lvl="0" fontAlgn="base">
              <a:spcAft>
                <a:spcPct val="0"/>
              </a:spcAft>
              <a:buClr>
                <a:prstClr val="white"/>
              </a:buClr>
              <a:defRPr/>
            </a:pPr>
            <a:r>
              <a:rPr lang="en-GB" altLang="ja-JP" sz="700" b="1" kern="0" dirty="0">
                <a:solidFill>
                  <a:prstClr val="white"/>
                </a:solidFill>
                <a:latin typeface="Calibri" panose="020F0502020204030204"/>
                <a:ea typeface="ＭＳ Ｐゴシック" pitchFamily="50" charset="-128"/>
                <a:cs typeface="Arial" pitchFamily="34" charset="0"/>
              </a:rPr>
              <a:t>        </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(MWMA)</a:t>
            </a:r>
            <a:endPar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
        <p:nvSpPr>
          <p:cNvPr id="228" name="Rectangle 227">
            <a:extLst>
              <a:ext uri="{FF2B5EF4-FFF2-40B4-BE49-F238E27FC236}">
                <a16:creationId xmlns:a16="http://schemas.microsoft.com/office/drawing/2014/main" xmlns="" id="{C3D04EEA-DF2B-4A4F-B616-F105414AD442}"/>
              </a:ext>
            </a:extLst>
          </p:cNvPr>
          <p:cNvSpPr/>
          <p:nvPr/>
        </p:nvSpPr>
        <p:spPr>
          <a:xfrm>
            <a:off x="6965277" y="1041466"/>
            <a:ext cx="902525" cy="415498"/>
          </a:xfrm>
          <a:prstGeom prst="rect">
            <a:avLst/>
          </a:prstGeom>
        </p:spPr>
        <p:txBody>
          <a:bodyPr wrap="square">
            <a:spAutoFit/>
          </a:bodyPr>
          <a:lstStyle/>
          <a:p>
            <a:pPr lvl="0" fontAlgn="base">
              <a:spcAft>
                <a:spcPct val="0"/>
              </a:spcAft>
              <a:buClr>
                <a:prstClr val="white"/>
              </a:buClr>
              <a:defRPr/>
            </a:pPr>
            <a:r>
              <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rPr>
              <a:t>KI-</a:t>
            </a:r>
            <a:r>
              <a:rPr kumimoji="0" lang="en-GB" altLang="ja-JP" sz="700" b="1" i="0" u="none" strike="noStrike" kern="0" cap="none" spc="0" normalizeH="0" noProof="0" dirty="0">
                <a:ln>
                  <a:noFill/>
                </a:ln>
                <a:solidFill>
                  <a:prstClr val="white"/>
                </a:solidFill>
                <a:effectLst/>
                <a:uLnTx/>
                <a:uFillTx/>
                <a:latin typeface="Calibri" panose="020F0502020204030204"/>
                <a:ea typeface="ＭＳ Ｐゴシック" pitchFamily="50" charset="-128"/>
                <a:cs typeface="Arial" pitchFamily="34" charset="0"/>
              </a:rPr>
              <a:t>Health Insurance Premium   Program (KI-HIPP)</a:t>
            </a:r>
            <a:endParaRPr kumimoji="0" lang="en-GB" altLang="ja-JP" sz="700" b="1" i="0" u="none" strike="noStrike" kern="0" cap="none" spc="0" normalizeH="0" baseline="0" noProof="0" dirty="0">
              <a:ln>
                <a:noFill/>
              </a:ln>
              <a:solidFill>
                <a:prstClr val="white"/>
              </a:solidFill>
              <a:effectLst/>
              <a:uLnTx/>
              <a:uFillTx/>
              <a:latin typeface="Calibri" panose="020F0502020204030204"/>
              <a:ea typeface="ＭＳ Ｐゴシック" pitchFamily="50" charset="-128"/>
              <a:cs typeface="Arial" pitchFamily="34" charset="0"/>
            </a:endParaRPr>
          </a:p>
        </p:txBody>
      </p:sp>
    </p:spTree>
    <p:extLst>
      <p:ext uri="{BB962C8B-B14F-4D97-AF65-F5344CB8AC3E}">
        <p14:creationId xmlns:p14="http://schemas.microsoft.com/office/powerpoint/2010/main" val="4047944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38" y="0"/>
            <a:ext cx="10972800" cy="1143000"/>
          </a:xfrm>
        </p:spPr>
        <p:txBody>
          <a:bodyPr/>
          <a:lstStyle/>
          <a:p>
            <a:r>
              <a:rPr lang="en-US" b="1" dirty="0">
                <a:solidFill>
                  <a:schemeClr val="accent1"/>
                </a:solidFill>
              </a:rPr>
              <a:t>IEES Technology/Tool Upgrade Roadmap</a:t>
            </a:r>
            <a:endParaRPr lang="en-US" dirty="0"/>
          </a:p>
        </p:txBody>
      </p:sp>
      <p:pic>
        <p:nvPicPr>
          <p:cNvPr id="2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41" y="912433"/>
            <a:ext cx="11925993" cy="5763004"/>
          </a:xfrm>
        </p:spPr>
      </p:pic>
      <p:sp>
        <p:nvSpPr>
          <p:cNvPr id="4" name="Slide Number Placeholder 3"/>
          <p:cNvSpPr>
            <a:spLocks noGrp="1"/>
          </p:cNvSpPr>
          <p:nvPr>
            <p:ph type="sldNum" sz="quarter" idx="12"/>
          </p:nvPr>
        </p:nvSpPr>
        <p:spPr>
          <a:xfrm>
            <a:off x="58189" y="6492875"/>
            <a:ext cx="2844800" cy="365125"/>
          </a:xfrm>
        </p:spPr>
        <p:txBody>
          <a:bodyPr/>
          <a:lstStyle/>
          <a:p>
            <a:fld id="{413B8C1A-B3FA-4E19-85F6-8AA27377C971}"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2476988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Medicaid Management Information System</a:t>
            </a: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7</a:t>
            </a:fld>
            <a:endParaRPr lang="en-US" dirty="0"/>
          </a:p>
        </p:txBody>
      </p:sp>
      <p:sp>
        <p:nvSpPr>
          <p:cNvPr id="5" name="Content Placeholder 2"/>
          <p:cNvSpPr>
            <a:spLocks noGrp="1"/>
          </p:cNvSpPr>
          <p:nvPr>
            <p:ph idx="1"/>
          </p:nvPr>
        </p:nvSpPr>
        <p:spPr>
          <a:xfrm>
            <a:off x="609600" y="1417638"/>
            <a:ext cx="10972800" cy="4525963"/>
          </a:xfrm>
        </p:spPr>
        <p:txBody>
          <a:bodyPr>
            <a:normAutofit/>
          </a:bodyPr>
          <a:lstStyle/>
          <a:p>
            <a:pPr marL="0" indent="0">
              <a:buNone/>
            </a:pPr>
            <a:r>
              <a:rPr lang="en-US" sz="2000" dirty="0"/>
              <a:t>The Kentucky Medicaid Management Information System (MMIS) is a claims processing and retrieval system. </a:t>
            </a:r>
            <a:r>
              <a:rPr lang="en-US" sz="2000" dirty="0" smtClean="0"/>
              <a:t>It </a:t>
            </a:r>
            <a:r>
              <a:rPr lang="en-US" sz="2000" dirty="0"/>
              <a:t>supports both </a:t>
            </a:r>
            <a:r>
              <a:rPr lang="en-US" sz="2000" dirty="0" smtClean="0"/>
              <a:t>fee </a:t>
            </a:r>
            <a:r>
              <a:rPr lang="en-US" sz="2000" dirty="0"/>
              <a:t>for </a:t>
            </a:r>
            <a:r>
              <a:rPr lang="en-US" sz="2000" dirty="0" smtClean="0"/>
              <a:t>service </a:t>
            </a:r>
            <a:r>
              <a:rPr lang="en-US" sz="2000" dirty="0"/>
              <a:t>(FFS) reimbursement as well as </a:t>
            </a:r>
            <a:r>
              <a:rPr lang="en-US" sz="2000" dirty="0" smtClean="0"/>
              <a:t>managed </a:t>
            </a:r>
            <a:r>
              <a:rPr lang="en-US" sz="2000" dirty="0"/>
              <a:t>c</a:t>
            </a:r>
            <a:r>
              <a:rPr lang="en-US" sz="2000" dirty="0" smtClean="0"/>
              <a:t>are </a:t>
            </a:r>
            <a:r>
              <a:rPr lang="en-US" sz="2000" dirty="0"/>
              <a:t>programs. </a:t>
            </a:r>
            <a:endParaRPr lang="en-US" sz="300" dirty="0" smtClean="0"/>
          </a:p>
          <a:p>
            <a:pPr marL="0" indent="0">
              <a:buNone/>
            </a:pPr>
            <a:endParaRPr lang="en-US" sz="1700" dirty="0"/>
          </a:p>
        </p:txBody>
      </p:sp>
      <p:sp>
        <p:nvSpPr>
          <p:cNvPr id="6" name="Content Placeholder 5"/>
          <p:cNvSpPr txBox="1">
            <a:spLocks/>
          </p:cNvSpPr>
          <p:nvPr/>
        </p:nvSpPr>
        <p:spPr>
          <a:xfrm>
            <a:off x="2763388" y="2272800"/>
            <a:ext cx="6239296" cy="3272840"/>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u="sng" dirty="0" smtClean="0"/>
              <a:t>MMIS Major </a:t>
            </a:r>
            <a:r>
              <a:rPr lang="en-US" sz="2400" u="sng" dirty="0"/>
              <a:t>Enhancements Timeline:</a:t>
            </a:r>
          </a:p>
          <a:p>
            <a:pPr lvl="1">
              <a:buFont typeface="Wingdings" panose="05000000000000000000" pitchFamily="2" charset="2"/>
              <a:buChar char="Ø"/>
            </a:pPr>
            <a:r>
              <a:rPr lang="en-US" i="1" dirty="0"/>
              <a:t>Go-Live 7/1/2007 </a:t>
            </a:r>
            <a:endParaRPr lang="en-US" i="1" dirty="0" smtClean="0"/>
          </a:p>
          <a:p>
            <a:pPr lvl="1">
              <a:buFont typeface="Wingdings" panose="05000000000000000000" pitchFamily="2" charset="2"/>
              <a:buChar char="Ø"/>
            </a:pPr>
            <a:r>
              <a:rPr lang="en-US" i="1" dirty="0" smtClean="0"/>
              <a:t>2011 </a:t>
            </a:r>
            <a:r>
              <a:rPr lang="en-US" i="1" dirty="0"/>
              <a:t>- MCO </a:t>
            </a:r>
            <a:r>
              <a:rPr lang="en-US" i="1" dirty="0" smtClean="0"/>
              <a:t>go-live</a:t>
            </a:r>
          </a:p>
          <a:p>
            <a:pPr lvl="1">
              <a:buFont typeface="Wingdings" panose="05000000000000000000" pitchFamily="2" charset="2"/>
              <a:buChar char="Ø"/>
            </a:pPr>
            <a:r>
              <a:rPr lang="en-US" i="1" dirty="0" smtClean="0"/>
              <a:t>2012 </a:t>
            </a:r>
            <a:r>
              <a:rPr lang="en-US" i="1" dirty="0"/>
              <a:t>- 5010 i</a:t>
            </a:r>
            <a:r>
              <a:rPr lang="en-US" i="1" dirty="0" smtClean="0"/>
              <a:t>mplementation</a:t>
            </a:r>
            <a:endParaRPr lang="en-US" i="1" dirty="0"/>
          </a:p>
          <a:p>
            <a:pPr lvl="1">
              <a:buFont typeface="Wingdings" panose="05000000000000000000" pitchFamily="2" charset="2"/>
              <a:buChar char="Ø"/>
            </a:pPr>
            <a:r>
              <a:rPr lang="en-US" i="1" dirty="0" smtClean="0"/>
              <a:t>2015 </a:t>
            </a:r>
            <a:r>
              <a:rPr lang="en-US" i="1" dirty="0"/>
              <a:t>- ICD 10  i</a:t>
            </a:r>
            <a:r>
              <a:rPr lang="en-US" i="1" dirty="0" smtClean="0"/>
              <a:t>mplementation</a:t>
            </a:r>
          </a:p>
          <a:p>
            <a:pPr lvl="1">
              <a:buFont typeface="Wingdings" panose="05000000000000000000" pitchFamily="2" charset="2"/>
              <a:buChar char="Ø"/>
            </a:pPr>
            <a:r>
              <a:rPr lang="en-US" i="1" dirty="0" smtClean="0"/>
              <a:t>2017 </a:t>
            </a:r>
            <a:r>
              <a:rPr lang="en-US" i="1" dirty="0"/>
              <a:t>- TMSIS </a:t>
            </a:r>
            <a:r>
              <a:rPr lang="en-US" i="1" dirty="0" smtClean="0"/>
              <a:t>go-live</a:t>
            </a:r>
          </a:p>
          <a:p>
            <a:pPr lvl="1">
              <a:buFont typeface="Wingdings" panose="05000000000000000000" pitchFamily="2" charset="2"/>
              <a:buChar char="Ø"/>
            </a:pPr>
            <a:r>
              <a:rPr lang="en-US" i="1" dirty="0" smtClean="0"/>
              <a:t>2019 </a:t>
            </a:r>
            <a:r>
              <a:rPr lang="en-US" i="1" dirty="0"/>
              <a:t>- SSNRI g</a:t>
            </a:r>
            <a:r>
              <a:rPr lang="en-US" i="1" dirty="0" smtClean="0"/>
              <a:t>o-live</a:t>
            </a:r>
          </a:p>
          <a:p>
            <a:pPr lvl="1">
              <a:buFont typeface="Wingdings" panose="05000000000000000000" pitchFamily="2" charset="2"/>
              <a:buChar char="Ø"/>
            </a:pPr>
            <a:r>
              <a:rPr lang="en-US" i="1" dirty="0" smtClean="0"/>
              <a:t>2020 </a:t>
            </a:r>
            <a:r>
              <a:rPr lang="en-US" i="1" dirty="0"/>
              <a:t>- New MCO </a:t>
            </a:r>
            <a:r>
              <a:rPr lang="en-US" i="1" dirty="0" smtClean="0"/>
              <a:t>on-boarding </a:t>
            </a:r>
            <a:endParaRPr lang="en-US" dirty="0"/>
          </a:p>
        </p:txBody>
      </p:sp>
    </p:spTree>
    <p:extLst>
      <p:ext uri="{BB962C8B-B14F-4D97-AF65-F5344CB8AC3E}">
        <p14:creationId xmlns:p14="http://schemas.microsoft.com/office/powerpoint/2010/main" val="426957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Medicaid Waiver Management </a:t>
            </a:r>
            <a:r>
              <a:rPr lang="en-US" b="1" dirty="0" smtClean="0"/>
              <a:t>Application</a:t>
            </a:r>
            <a:endParaRPr lang="en-US" dirty="0"/>
          </a:p>
        </p:txBody>
      </p:sp>
      <p:sp>
        <p:nvSpPr>
          <p:cNvPr id="3" name="Content Placeholder 2"/>
          <p:cNvSpPr>
            <a:spLocks noGrp="1"/>
          </p:cNvSpPr>
          <p:nvPr>
            <p:ph idx="1"/>
          </p:nvPr>
        </p:nvSpPr>
        <p:spPr>
          <a:xfrm>
            <a:off x="609600" y="1498601"/>
            <a:ext cx="10972800" cy="4525963"/>
          </a:xfrm>
        </p:spPr>
        <p:txBody>
          <a:bodyPr/>
          <a:lstStyle/>
          <a:p>
            <a:pPr marL="0" indent="0">
              <a:buNone/>
            </a:pPr>
            <a:r>
              <a:rPr lang="en-US" sz="2000" dirty="0"/>
              <a:t>The Medicaid Waiver Management Application (MWMA) supports end-to-end system processes for Home and Community Based Waiver Programs (1915c) in Kentucky, providing real-time access to data across HCBS </a:t>
            </a:r>
            <a:r>
              <a:rPr lang="en-US" sz="2000" dirty="0" smtClean="0"/>
              <a:t>waiver </a:t>
            </a:r>
            <a:r>
              <a:rPr lang="en-US" sz="2000" dirty="0"/>
              <a:t>programs with a single view for application intake and access to waiver services. </a:t>
            </a:r>
          </a:p>
          <a:p>
            <a:pPr marL="0" indent="0">
              <a:buNone/>
            </a:pP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8</a:t>
            </a:fld>
            <a:endParaRPr lang="en-US" dirty="0"/>
          </a:p>
        </p:txBody>
      </p:sp>
      <p:sp>
        <p:nvSpPr>
          <p:cNvPr id="5" name="Content Placeholder 5"/>
          <p:cNvSpPr txBox="1">
            <a:spLocks/>
          </p:cNvSpPr>
          <p:nvPr/>
        </p:nvSpPr>
        <p:spPr>
          <a:xfrm>
            <a:off x="2427316" y="2776451"/>
            <a:ext cx="6924501" cy="3092334"/>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u="sng" dirty="0" smtClean="0"/>
              <a:t>MWMA Major Enhancements Timeline:</a:t>
            </a:r>
          </a:p>
          <a:p>
            <a:pPr lvl="1">
              <a:buFont typeface="Wingdings" panose="05000000000000000000" pitchFamily="2" charset="2"/>
              <a:buChar char="Ø"/>
            </a:pPr>
            <a:r>
              <a:rPr lang="en-US" sz="2800" i="1" dirty="0" smtClean="0"/>
              <a:t>Go-Live 4/2015 </a:t>
            </a:r>
          </a:p>
          <a:p>
            <a:pPr lvl="1">
              <a:buFont typeface="Wingdings" panose="05000000000000000000" pitchFamily="2" charset="2"/>
              <a:buChar char="Ø"/>
            </a:pPr>
            <a:r>
              <a:rPr lang="en-US" sz="2800" i="1" dirty="0" smtClean="0"/>
              <a:t>2016 - Full integration with MMIS</a:t>
            </a:r>
          </a:p>
          <a:p>
            <a:pPr lvl="1">
              <a:buFont typeface="Wingdings" panose="05000000000000000000" pitchFamily="2" charset="2"/>
              <a:buChar char="Ø"/>
            </a:pPr>
            <a:r>
              <a:rPr lang="en-US" sz="2800" i="1" dirty="0" smtClean="0"/>
              <a:t>2018 - System certification</a:t>
            </a:r>
          </a:p>
          <a:p>
            <a:pPr lvl="1">
              <a:buFont typeface="Wingdings" panose="05000000000000000000" pitchFamily="2" charset="2"/>
              <a:buChar char="Ø"/>
            </a:pPr>
            <a:r>
              <a:rPr lang="en-US" sz="2800" i="1" dirty="0" smtClean="0"/>
              <a:t>2020 - Waiver redesign</a:t>
            </a:r>
            <a:r>
              <a:rPr lang="en-US" sz="1200" i="1" dirty="0" smtClean="0"/>
              <a:t/>
            </a:r>
            <a:br>
              <a:rPr lang="en-US" sz="1200" i="1" dirty="0" smtClean="0"/>
            </a:br>
            <a:endParaRPr lang="en-US" sz="1200" i="1" dirty="0"/>
          </a:p>
        </p:txBody>
      </p:sp>
    </p:spTree>
    <p:extLst>
      <p:ext uri="{BB962C8B-B14F-4D97-AF65-F5344CB8AC3E}">
        <p14:creationId xmlns:p14="http://schemas.microsoft.com/office/powerpoint/2010/main" val="178759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Kentucky Medicaid Provider Portal </a:t>
            </a:r>
            <a:r>
              <a:rPr lang="en-US" b="1" dirty="0" smtClean="0"/>
              <a:t>Application</a:t>
            </a:r>
            <a:endParaRPr lang="en-US" dirty="0"/>
          </a:p>
        </p:txBody>
      </p:sp>
      <p:sp>
        <p:nvSpPr>
          <p:cNvPr id="3" name="Content Placeholder 2"/>
          <p:cNvSpPr>
            <a:spLocks noGrp="1"/>
          </p:cNvSpPr>
          <p:nvPr>
            <p:ph idx="1"/>
          </p:nvPr>
        </p:nvSpPr>
        <p:spPr/>
        <p:txBody>
          <a:bodyPr/>
          <a:lstStyle/>
          <a:p>
            <a:pPr marL="0" indent="0">
              <a:buNone/>
            </a:pPr>
            <a:r>
              <a:rPr lang="en-US" sz="2000" dirty="0"/>
              <a:t>The Kentucky Medicaid Provider Portal Application (KYMPPA) replaces the manual process for provider enrollment/disenrollment and is now the primary source for </a:t>
            </a:r>
            <a:r>
              <a:rPr lang="en-US" sz="2000" dirty="0" smtClean="0"/>
              <a:t>provider </a:t>
            </a:r>
            <a:r>
              <a:rPr lang="en-US" sz="2000" dirty="0"/>
              <a:t>i</a:t>
            </a:r>
            <a:r>
              <a:rPr lang="en-US" sz="2000" dirty="0" smtClean="0"/>
              <a:t>nformation</a:t>
            </a:r>
            <a:r>
              <a:rPr lang="en-US" sz="2000" dirty="0"/>
              <a:t>. </a:t>
            </a:r>
            <a:r>
              <a:rPr lang="en-US" sz="2000" dirty="0" smtClean="0"/>
              <a:t>Over 58,000 </a:t>
            </a:r>
            <a:r>
              <a:rPr lang="en-US" sz="2000" dirty="0"/>
              <a:t>Medicaid providers are currently enrolled in </a:t>
            </a:r>
            <a:r>
              <a:rPr lang="en-US" sz="2000" dirty="0" smtClean="0"/>
              <a:t>the KYMPPA</a:t>
            </a:r>
            <a:r>
              <a:rPr lang="en-US" sz="20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413B8C1A-B3FA-4E19-85F6-8AA27377C971}" type="slidenum">
              <a:rPr lang="en-US" smtClean="0"/>
              <a:pPr/>
              <a:t>9</a:t>
            </a:fld>
            <a:endParaRPr lang="en-US" dirty="0"/>
          </a:p>
        </p:txBody>
      </p:sp>
      <p:sp>
        <p:nvSpPr>
          <p:cNvPr id="5" name="Content Placeholder 5"/>
          <p:cNvSpPr txBox="1">
            <a:spLocks/>
          </p:cNvSpPr>
          <p:nvPr/>
        </p:nvSpPr>
        <p:spPr>
          <a:xfrm>
            <a:off x="2576944" y="2917767"/>
            <a:ext cx="6201295" cy="2452256"/>
          </a:xfrm>
          <a:prstGeom prst="rect">
            <a:avLst/>
          </a:prstGeom>
          <a:solidFill>
            <a:schemeClr val="accent1">
              <a:lumMod val="40000"/>
              <a:lumOff val="60000"/>
            </a:schemeClr>
          </a:solidFill>
          <a:ln w="19050">
            <a:solidFill>
              <a:schemeClr val="accent1"/>
            </a:solidFill>
          </a:ln>
          <a:effectLst>
            <a:glow rad="63500">
              <a:schemeClr val="accent5">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KYMPPA Major Enhancements Timeline:</a:t>
            </a:r>
          </a:p>
          <a:p>
            <a:pPr>
              <a:buFont typeface="Wingdings" panose="05000000000000000000" pitchFamily="2" charset="2"/>
              <a:buChar char="Ø"/>
            </a:pPr>
            <a:r>
              <a:rPr lang="en-US" i="1" dirty="0"/>
              <a:t>Go-Live 8/7/2017 </a:t>
            </a:r>
            <a:endParaRPr lang="en-US" i="1" dirty="0" smtClean="0"/>
          </a:p>
          <a:p>
            <a:pPr>
              <a:buFont typeface="Wingdings" panose="05000000000000000000" pitchFamily="2" charset="2"/>
              <a:buChar char="Ø"/>
            </a:pPr>
            <a:r>
              <a:rPr lang="en-US" i="1" dirty="0" smtClean="0"/>
              <a:t>2019 </a:t>
            </a:r>
            <a:r>
              <a:rPr lang="en-US" i="1" dirty="0"/>
              <a:t>- Rollout to </a:t>
            </a:r>
            <a:r>
              <a:rPr lang="en-US" i="1" dirty="0" smtClean="0"/>
              <a:t>providers </a:t>
            </a:r>
          </a:p>
          <a:p>
            <a:pPr>
              <a:buFont typeface="Wingdings" panose="05000000000000000000" pitchFamily="2" charset="2"/>
              <a:buChar char="Ø"/>
            </a:pPr>
            <a:r>
              <a:rPr lang="en-US" i="1" dirty="0" smtClean="0"/>
              <a:t>2020 </a:t>
            </a:r>
            <a:r>
              <a:rPr lang="en-US" i="1" dirty="0"/>
              <a:t>- System </a:t>
            </a:r>
            <a:r>
              <a:rPr lang="en-US" i="1" dirty="0" smtClean="0"/>
              <a:t>certification</a:t>
            </a:r>
            <a:r>
              <a:rPr lang="en-US" sz="1600" i="1" dirty="0"/>
              <a:t/>
            </a:r>
            <a:br>
              <a:rPr lang="en-US" sz="1600" i="1" dirty="0"/>
            </a:br>
            <a:endParaRPr lang="en-US" sz="1600" i="1" dirty="0"/>
          </a:p>
        </p:txBody>
      </p:sp>
    </p:spTree>
    <p:extLst>
      <p:ext uri="{BB962C8B-B14F-4D97-AF65-F5344CB8AC3E}">
        <p14:creationId xmlns:p14="http://schemas.microsoft.com/office/powerpoint/2010/main" val="206787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 9_30_16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lOlraDocsTopic xmlns="2d358368-4c4d-4f0d-9f49-2da6e9c2d673">Legislative</solOlraDocsTopic>
    <solOlraDocsType xmlns="2d358368-4c4d-4f0d-9f49-2da6e9c2d673">Templates and Quick Reference Sheets</solOlraDocs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FE22FCF9783F418BC9B06C4BD96DEA" ma:contentTypeVersion="3" ma:contentTypeDescription="Create a new document." ma:contentTypeScope="" ma:versionID="2f63af24bb49d4590b0861a1777825cc">
  <xsd:schema xmlns:xsd="http://www.w3.org/2001/XMLSchema" xmlns:xs="http://www.w3.org/2001/XMLSchema" xmlns:p="http://schemas.microsoft.com/office/2006/metadata/properties" xmlns:ns2="2d358368-4c4d-4f0d-9f49-2da6e9c2d673" targetNamespace="http://schemas.microsoft.com/office/2006/metadata/properties" ma:root="true" ma:fieldsID="0e8ccb7e8ec1b08bb6e563b9addc95cc" ns2:_="">
    <xsd:import namespace="2d358368-4c4d-4f0d-9f49-2da6e9c2d673"/>
    <xsd:element name="properties">
      <xsd:complexType>
        <xsd:sequence>
          <xsd:element name="documentManagement">
            <xsd:complexType>
              <xsd:all>
                <xsd:element ref="ns2:solOlraDocsTopic" minOccurs="0"/>
                <xsd:element ref="ns2:solOlraDocs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58368-4c4d-4f0d-9f49-2da6e9c2d673" elementFormDefault="qualified">
    <xsd:import namespace="http://schemas.microsoft.com/office/2006/documentManagement/types"/>
    <xsd:import namespace="http://schemas.microsoft.com/office/infopath/2007/PartnerControls"/>
    <xsd:element name="solOlraDocsTopic" ma:index="2" nillable="true" ma:displayName="Topic" ma:description="Select the topic to which this file is relevant: Legislative, Regulatory or Other." ma:format="Dropdown" ma:internalName="solOlraDocsTopic">
      <xsd:simpleType>
        <xsd:restriction base="dms:Choice">
          <xsd:enumeration value="Crossover Documents"/>
          <xsd:enumeration value="HB 50"/>
          <xsd:enumeration value="Legislative"/>
          <xsd:enumeration value="Regulatory"/>
          <xsd:enumeration value="Other"/>
        </xsd:restriction>
      </xsd:simpleType>
    </xsd:element>
    <xsd:element name="solOlraDocsType" ma:index="3" nillable="true" ma:displayName="Document Type" ma:format="Dropdown" ma:internalName="solOlraDocsType">
      <xsd:simpleType>
        <xsd:restriction base="dms:Choice">
          <xsd:enumeration value="Forms"/>
          <xsd:enumeration value="Prefiled bill"/>
          <xsd:enumeration value="Tracking sheet"/>
          <xsd:enumeration value="Training"/>
          <xsd:enumeration value="Uploaded Committee Presentations"/>
          <xsd:enumeration value="Templates and Quick Reference Sheets"/>
          <xsd:enumeration value="Session Documents"/>
          <xsd:enumeration value="Reg Filing Documents"/>
          <xsd:enumeration value="Misc/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507DE-00B6-481A-A4E3-2FDB00C162EF}">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2d358368-4c4d-4f0d-9f49-2da6e9c2d673"/>
    <ds:schemaRef ds:uri="http://www.w3.org/XML/1998/namespace"/>
  </ds:schemaRefs>
</ds:datastoreItem>
</file>

<file path=customXml/itemProps2.xml><?xml version="1.0" encoding="utf-8"?>
<ds:datastoreItem xmlns:ds="http://schemas.openxmlformats.org/officeDocument/2006/customXml" ds:itemID="{DDB7DC98-CE2C-436C-9AAA-491CB5F69E9C}">
  <ds:schemaRefs>
    <ds:schemaRef ds:uri="http://schemas.microsoft.com/sharepoint/v3/contenttype/forms"/>
  </ds:schemaRefs>
</ds:datastoreItem>
</file>

<file path=customXml/itemProps3.xml><?xml version="1.0" encoding="utf-8"?>
<ds:datastoreItem xmlns:ds="http://schemas.openxmlformats.org/officeDocument/2006/customXml" ds:itemID="{184FEB3E-2CF4-447A-91EF-DBA5ADB78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58368-4c4d-4f0d-9f49-2da6e9c2d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7446</TotalTime>
  <Words>2680</Words>
  <Application>Microsoft Office PowerPoint</Application>
  <PresentationFormat>Widescreen</PresentationFormat>
  <Paragraphs>285</Paragraphs>
  <Slides>21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游ゴシック</vt:lpstr>
      <vt:lpstr>Arial</vt:lpstr>
      <vt:lpstr>Calibri</vt:lpstr>
      <vt:lpstr>Open Sans</vt:lpstr>
      <vt:lpstr>Times</vt:lpstr>
      <vt:lpstr>Times New Roman</vt:lpstr>
      <vt:lpstr>Verdana</vt:lpstr>
      <vt:lpstr>Wingdings</vt:lpstr>
      <vt:lpstr>DPH 9_30_16 Presentation</vt:lpstr>
      <vt:lpstr>Interim Joint Committee on Tourism, Travel, and Information Technology </vt:lpstr>
      <vt:lpstr>Office of Application Technology Services (OATS)</vt:lpstr>
      <vt:lpstr>kynect</vt:lpstr>
      <vt:lpstr>Integrated Eligibility and Enrollment Solution</vt:lpstr>
      <vt:lpstr>PowerPoint Presentation</vt:lpstr>
      <vt:lpstr>IEES Technology/Tool Upgrade Roadmap</vt:lpstr>
      <vt:lpstr>Medicaid Management Information System</vt:lpstr>
      <vt:lpstr>Medicaid Waiver Management Application</vt:lpstr>
      <vt:lpstr>Kentucky Medicaid Provider Portal Application</vt:lpstr>
      <vt:lpstr>Electronic Visit Verification</vt:lpstr>
      <vt:lpstr>Credentialing Verification Organization</vt:lpstr>
      <vt:lpstr>Kentucky Contact Tracing and Tracking</vt:lpstr>
      <vt:lpstr>Kentucky Automated Support Enforcement System </vt:lpstr>
      <vt:lpstr>The Workers Information System</vt:lpstr>
      <vt:lpstr>National Electronic Disease Surveillance System </vt:lpstr>
      <vt:lpstr>Kentucky Health Information Exchange</vt:lpstr>
      <vt:lpstr>Kentucky All Schedule Prescription  Electronic Reporting</vt:lpstr>
      <vt:lpstr>Kentucky Online Gateway</vt:lpstr>
      <vt:lpstr>Master Client Index</vt:lpstr>
      <vt:lpstr>DCBS Contact Center</vt:lpstr>
      <vt:lpstr>For questions or information related to this presentation, please contact: Kelli Rodman (kelli.rodman@ky.gov)  Office of Legislative and Regulatory Affairs  Executive Director (502) 564-7042</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CHFS Legislative Presentation Template 2020</dc:title>
  <dc:creator>Lowery, Eric  (CHFS OPB)</dc:creator>
  <cp:lastModifiedBy>Allen, Sasche (LRC)</cp:lastModifiedBy>
  <cp:revision>91</cp:revision>
  <cp:lastPrinted>2020-11-19T19:42:52Z</cp:lastPrinted>
  <dcterms:created xsi:type="dcterms:W3CDTF">2018-01-11T12:54:00Z</dcterms:created>
  <dcterms:modified xsi:type="dcterms:W3CDTF">2020-11-19T19:43:45Z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0x01010072FE22FCF9783F418BC9B06C4BD96DEA</vt:lpwstr>
  </property>
</Properties>
</file>