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57" r:id="rId3"/>
    <p:sldId id="272" r:id="rId4"/>
    <p:sldId id="290" r:id="rId5"/>
    <p:sldId id="291" r:id="rId6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A4C9B40-2C1A-4E62-8793-6E47761DF348}">
          <p14:sldIdLst>
            <p14:sldId id="271"/>
            <p14:sldId id="257"/>
            <p14:sldId id="272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4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264631043257271"/>
          <c:y val="8.0769230769231065E-2"/>
          <c:w val="0.66709075487701464"/>
          <c:h val="0.9192307892206400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0.12703496229878117"/>
                  <c:y val="-0.28646852333113532"/>
                </c:manualLayout>
              </c:layout>
              <c:tx>
                <c:rich>
                  <a:bodyPr/>
                  <a:lstStyle/>
                  <a:p>
                    <a:fld id="{683CCA9B-9FC1-4DB3-813A-F86DDA4D232F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EBE1353B-2837-4F3F-B6A3-B5C474E631E4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71351628641875"/>
                  <c:y val="-0.19500271517784415"/>
                </c:manualLayout>
              </c:layout>
              <c:tx>
                <c:rich>
                  <a:bodyPr/>
                  <a:lstStyle/>
                  <a:p>
                    <a:fld id="{7A82C23F-DE78-4658-9C57-4C217CE58CBB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C15E62EF-5172-4219-9215-8C3AF3276A71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1.1180314224114543E-2"/>
                  <c:y val="2.8595477289476767E-2"/>
                </c:manualLayout>
              </c:layout>
              <c:tx>
                <c:rich>
                  <a:bodyPr/>
                  <a:lstStyle/>
                  <a:p>
                    <a:fld id="{4D3496F0-2C8F-43B3-9649-029822C49F7F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956EF62D-112A-4EF4-BC06-59E0057461F6}" type="VALUE">
                      <a:rPr lang="en-US" baseline="0" smtClean="0"/>
                      <a:pPr/>
                      <a:t>[VALUE]</a:t>
                    </a:fld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DD6988B8-F97A-4A93-A0AA-8A69147A89BD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8585834E-18E0-4946-B94B-6D5614755AE0}" type="VALUE">
                      <a:rPr lang="en-US" baseline="0" smtClean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510856F-94FE-4934-88CF-29CF0A5CC2AB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6C204930-191F-42D7-983E-4AEBEC6BF77B}" type="VALUE">
                      <a:rPr lang="en-US" baseline="0" smtClean="0"/>
                      <a:pPr/>
                      <a:t>[VALUE]</a:t>
                    </a:fld>
                    <a:r>
                      <a:rPr lang="en-US" baseline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8258551906814993"/>
                  <c:y val="0.17077615298087739"/>
                </c:manualLayout>
              </c:layout>
              <c:tx>
                <c:rich>
                  <a:bodyPr/>
                  <a:lstStyle/>
                  <a:p>
                    <a:fld id="{C9C7CD28-658A-49AA-B76C-B7B05320946B}" type="CATEGORYNAME">
                      <a:rPr lang="en-US" sz="1600" dirty="0"/>
                      <a:pPr/>
                      <a:t>[CATEGORY NAME]</a:t>
                    </a:fld>
                    <a:r>
                      <a:rPr lang="en-US" sz="1600" baseline="0" dirty="0"/>
                      <a:t>
</a:t>
                    </a:r>
                    <a:fld id="{03BFA010-677A-4A22-AC39-F96D1EF5A07E}" type="VALUE">
                      <a:rPr lang="en-US" sz="1600" baseline="0" smtClean="0"/>
                      <a:pPr/>
                      <a:t>[VALUE]</a:t>
                    </a:fld>
                    <a:r>
                      <a:rPr lang="en-US" sz="1600" baseline="0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18-495C-B5E0-5BBE5FD3835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7310234460910157"/>
                  <c:y val="0.1707761529808773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18-495C-B5E0-5BBE5FD3835F}"/>
                </c:ext>
                <c:ext xmlns:c15="http://schemas.microsoft.com/office/drawing/2012/chart" uri="{CE6537A1-D6FC-4f65-9D91-7224C49458BB}"/>
              </c:extLst>
            </c:dLbl>
            <c:spPr>
              <a:noFill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CVB</c:v>
                </c:pt>
                <c:pt idx="1">
                  <c:v>KICC Bonds</c:v>
                </c:pt>
                <c:pt idx="2">
                  <c:v>State Lodging Tax</c:v>
                </c:pt>
                <c:pt idx="3">
                  <c:v>KY Center for the Arts</c:v>
                </c:pt>
                <c:pt idx="4">
                  <c:v>Incremental Tax (6% x 9.5%)</c:v>
                </c:pt>
                <c:pt idx="5">
                  <c:v>State Sales Tax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4.5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0.56999999999999995</c:v>
                </c:pt>
                <c:pt idx="5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818-495C-B5E0-5BBE5FD383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1">
          <a:noFill/>
        </a:ln>
      </c:spPr>
    </c:plotArea>
    <c:plotVisOnly val="1"/>
    <c:dispBlanksAs val="zero"/>
    <c:showDLblsOverMax val="0"/>
  </c:chart>
  <c:spPr>
    <a:noFill/>
    <a:ln>
      <a:noFill/>
    </a:ln>
    <a:scene3d>
      <a:camera prst="orthographicFront"/>
      <a:lightRig rig="threePt" dir="t"/>
    </a:scene3d>
    <a:sp3d prstMaterial="matte"/>
  </c:spPr>
  <c:txPr>
    <a:bodyPr/>
    <a:lstStyle/>
    <a:p>
      <a:pPr>
        <a:defRPr sz="234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Monthly Transient</a:t>
            </a:r>
            <a:r>
              <a:rPr lang="en-US" sz="2400" b="1" baseline="0" dirty="0"/>
              <a:t> Room Tax - LT</a:t>
            </a:r>
            <a:endParaRPr lang="en-US" sz="2400" b="1" dirty="0"/>
          </a:p>
        </c:rich>
      </c:tx>
      <c:layout>
        <c:manualLayout>
          <c:xMode val="edge"/>
          <c:yMode val="edge"/>
          <c:x val="0.39739150500821052"/>
          <c:y val="1.90612604396046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156896763026926E-2"/>
          <c:y val="0.15660426396893964"/>
          <c:w val="0.92169191813980578"/>
          <c:h val="0.7696976989156344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Sheet1!$A$6:$A$24</c:f>
              <c:numCache>
                <c:formatCode>[$-409]mmm\-yy;@</c:formatCode>
                <c:ptCount val="19"/>
                <c:pt idx="0">
                  <c:v>43525</c:v>
                </c:pt>
                <c:pt idx="1">
                  <c:v>43556</c:v>
                </c:pt>
                <c:pt idx="2">
                  <c:v>43586</c:v>
                </c:pt>
                <c:pt idx="3">
                  <c:v>43617</c:v>
                </c:pt>
                <c:pt idx="4">
                  <c:v>43647</c:v>
                </c:pt>
                <c:pt idx="5">
                  <c:v>43678</c:v>
                </c:pt>
                <c:pt idx="6">
                  <c:v>43709</c:v>
                </c:pt>
                <c:pt idx="7">
                  <c:v>43739</c:v>
                </c:pt>
                <c:pt idx="8">
                  <c:v>43770</c:v>
                </c:pt>
                <c:pt idx="9">
                  <c:v>43800</c:v>
                </c:pt>
                <c:pt idx="10">
                  <c:v>43831</c:v>
                </c:pt>
                <c:pt idx="11">
                  <c:v>43862</c:v>
                </c:pt>
                <c:pt idx="12">
                  <c:v>43891</c:v>
                </c:pt>
                <c:pt idx="13">
                  <c:v>43922</c:v>
                </c:pt>
                <c:pt idx="14">
                  <c:v>43952</c:v>
                </c:pt>
                <c:pt idx="15">
                  <c:v>43983</c:v>
                </c:pt>
                <c:pt idx="16">
                  <c:v>44013</c:v>
                </c:pt>
                <c:pt idx="17">
                  <c:v>44044</c:v>
                </c:pt>
                <c:pt idx="18">
                  <c:v>44075</c:v>
                </c:pt>
              </c:numCache>
            </c:numRef>
          </c:cat>
          <c:val>
            <c:numRef>
              <c:f>Sheet1!$B$6:$B$24</c:f>
              <c:numCache>
                <c:formatCode>_("$"* #,##0_);_("$"* \(#,##0\);_("$"* "-"??_);_(@_)</c:formatCode>
                <c:ptCount val="19"/>
                <c:pt idx="0">
                  <c:v>1929167</c:v>
                </c:pt>
                <c:pt idx="1">
                  <c:v>2052719</c:v>
                </c:pt>
                <c:pt idx="2">
                  <c:v>2237029</c:v>
                </c:pt>
                <c:pt idx="3">
                  <c:v>2260569</c:v>
                </c:pt>
                <c:pt idx="4">
                  <c:v>1713595</c:v>
                </c:pt>
                <c:pt idx="5">
                  <c:v>1610415</c:v>
                </c:pt>
                <c:pt idx="6">
                  <c:v>2008069</c:v>
                </c:pt>
                <c:pt idx="7">
                  <c:v>1918481</c:v>
                </c:pt>
                <c:pt idx="8">
                  <c:v>1736455</c:v>
                </c:pt>
                <c:pt idx="9">
                  <c:v>1055695</c:v>
                </c:pt>
                <c:pt idx="10">
                  <c:v>1195692</c:v>
                </c:pt>
                <c:pt idx="11">
                  <c:v>1082965</c:v>
                </c:pt>
                <c:pt idx="12">
                  <c:v>860082</c:v>
                </c:pt>
                <c:pt idx="13">
                  <c:v>401718</c:v>
                </c:pt>
                <c:pt idx="14">
                  <c:v>204130</c:v>
                </c:pt>
                <c:pt idx="15">
                  <c:v>347715</c:v>
                </c:pt>
                <c:pt idx="16">
                  <c:v>396567.00000000064</c:v>
                </c:pt>
                <c:pt idx="17">
                  <c:v>381081.67</c:v>
                </c:pt>
                <c:pt idx="18">
                  <c:v>706357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D7-4E48-A982-F2C427A12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6106920"/>
        <c:axId val="466107312"/>
      </c:lineChart>
      <c:dateAx>
        <c:axId val="46610692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107312"/>
        <c:crosses val="autoZero"/>
        <c:auto val="1"/>
        <c:lblOffset val="100"/>
        <c:baseTimeUnit val="months"/>
      </c:dateAx>
      <c:valAx>
        <c:axId val="466107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6106920"/>
        <c:crosses val="autoZero"/>
        <c:crossBetween val="between"/>
      </c:valAx>
      <c:spPr>
        <a:solidFill>
          <a:schemeClr val="bg2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3">
  <a:schemeClr val="accent1"/>
  <a:schemeClr val="accent1"/>
  <a:schemeClr val="accent1"/>
  <a:schemeClr val="accent1"/>
  <a:schemeClr val="accent1"/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5949A-5CC3-414E-9542-54BFD6B299C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0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E8C6D-7DB9-4A41-A818-79F19D790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700088"/>
            <a:ext cx="62039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FA544-4F3B-43FF-897D-78910571F9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9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700088"/>
            <a:ext cx="6203950" cy="34909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FA544-4F3B-43FF-897D-78910571F9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9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FE8A6A-005F-4EC4-9558-4A127C2BA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96C4C1-8497-4F36-8F11-642B08D1F1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BD90C9-A599-4D73-85BA-BC4BE6215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2F7906-871A-40D6-9646-924959DC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5C7C49-52AA-42D6-B034-F0E93066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6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54D52-67F6-4CF6-99FA-1C8B9CBE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B1F5BA-B1EB-4031-87EE-20EEB2846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C3E3A9-EDF3-427F-86EA-0A2864AF0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66405E-B734-4B25-9C1C-072323DE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6FFC34-1267-4A62-BE79-8A13A67F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4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9EAFA1C-C659-4889-B719-D3CD9AF5C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78E9AA-3977-4768-A42A-D58A47B96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622EE8-757C-4978-BA9B-E8D0DE30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80B2DC-0C91-4BAB-B0F6-EE168DD65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49AF6-FE61-4ECE-9172-8E510AF6C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5AF9C9-E3E8-4FF1-8BD6-F258379D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5E318C-9C0D-4AAB-9845-C9DFFDA84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035610-9D8B-4374-A531-C7B76A9E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8B8116-BFD0-4866-B022-52701429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394A42-4DD2-4425-93BE-6940E0A9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1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4E04C6-1639-453B-8EDB-2A9DD523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B491DF6-8A58-40F6-9ACC-421C95E5B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33A8D9-F3F0-4FAE-86B7-5298A52B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4767DE-AD93-410C-82A3-6854B6A0F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08196D-B3CE-462E-8E15-B93229C5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6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1786C-322F-4E7F-9757-8549CE05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11F1F9-1F04-4E73-B5E3-17BF4C90A1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3C1D784-7887-49C7-9ABC-96DB6AC2B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E8A8BD-4FED-453E-8DA8-90BEDD9B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DB4100-2467-4915-BBCD-47854EF21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DED9A7-5E60-4DE6-866F-50C14DE9C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19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527C1-4A95-44F7-BC02-42681544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8A4549-4B68-4E54-8AFB-D93F0F022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1088809-D015-43CF-9393-4D4839AD5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4A363F-D4D0-45D5-87B3-8AA9337FD5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D0ECD73-DD7C-481A-B9C4-B062B5B84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5B0B8A0-118D-4575-8ACA-57D22CB7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D1FD561-D200-492C-9F7E-EBEF3FE27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4A282-509B-4171-9209-5614CF9E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5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4B88F-5D07-4DAD-9445-97419C1D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5C1358-CA9E-443B-86F3-8300B886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32E6BA1-421D-452C-A702-284F9F147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7AD9F1-BE3B-4F8E-B6A0-D7D17FF3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9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31A5215-761A-4A11-9A04-6BF7BD7C4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CD62BF-9820-41BE-8319-64D4A847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93F6722-1A3F-4ABD-B3B1-DD7C12D68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0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76C8A-3BD4-4E64-8DF7-EAE22C49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7011B1-0F44-41E1-B6A1-D52E7FE27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53F4048-0214-492C-A1B5-62294065D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38740A-3FA1-4C8C-BE2F-70BC3111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BC5BBB-07C4-4F33-AE2A-F580A4F4C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F6D374-59F9-4AE2-A75A-D84C2012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1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57DDA-E4EB-4F4A-B630-D3322570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FEFC5EB-3CAE-4D4A-B1F6-10A749F49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07D8EBD-FE42-44DA-9007-DC3354756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31BA8D1-D095-4103-A46B-D9FDDDFAB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7E5779-C5E2-4C81-8164-2CFECE8D3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F8B199-A4E3-401F-9DE1-B5607C55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3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C8EFCE8-946A-4F2F-8A9F-E309960C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1A43F1-930D-4B96-BBCE-466A4891B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6F0E4A-26FE-4F07-A8F3-B8FE4CFD0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306CD-6301-4B36-8D7A-AD6A0F93050A}" type="datetimeFigureOut">
              <a:rPr lang="en-US" smtClean="0"/>
              <a:t>11/18/2020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FC7E9D-83EB-4C48-A7C9-C3444B664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AAEE0A-B278-4CE9-A0AD-303BD0C89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68CC-3A3E-46BF-83BF-7B88C246F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8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F8446B12-7391-4711-8B31-112A0B896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18645C-D87F-4026-A1CD-385DAA6AD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3990205"/>
            <a:ext cx="10899775" cy="1743845"/>
          </a:xfrm>
        </p:spPr>
        <p:txBody>
          <a:bodyPr wrap="square" anchor="b">
            <a:normAutofit/>
          </a:bodyPr>
          <a:lstStyle/>
          <a:p>
            <a:r>
              <a:rPr lang="en-US" sz="5300" b="1" dirty="0">
                <a:solidFill>
                  <a:schemeClr val="bg1"/>
                </a:solidFill>
              </a:rPr>
              <a:t>Louisville Tourism</a:t>
            </a:r>
            <a:r>
              <a:rPr lang="en-US" sz="6100" b="1" dirty="0">
                <a:solidFill>
                  <a:schemeClr val="bg1"/>
                </a:solidFill>
              </a:rPr>
              <a:t/>
            </a:r>
            <a:br>
              <a:rPr lang="en-US" sz="61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IJC on Tourism, Small Business, and Information Technology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November 20, 2020</a:t>
            </a:r>
          </a:p>
        </p:txBody>
      </p:sp>
      <p:pic>
        <p:nvPicPr>
          <p:cNvPr id="6146" name="Picture 2" descr="Logos : GoToLouisville.com Official Travel Source">
            <a:extLst>
              <a:ext uri="{FF2B5EF4-FFF2-40B4-BE49-F238E27FC236}">
                <a16:creationId xmlns:a16="http://schemas.microsoft.com/office/drawing/2014/main" xmlns="" id="{BE89C6F1-64E4-4289-B6C7-B705C53D0E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98" b="11237"/>
          <a:stretch/>
        </p:blipFill>
        <p:spPr bwMode="auto">
          <a:xfrm>
            <a:off x="20" y="10"/>
            <a:ext cx="12191980" cy="3657590"/>
          </a:xfrm>
          <a:custGeom>
            <a:avLst/>
            <a:gdLst/>
            <a:ahLst/>
            <a:cxnLst/>
            <a:rect l="l" t="t" r="r" b="b"/>
            <a:pathLst>
              <a:path w="12192000" h="3657600">
                <a:moveTo>
                  <a:pt x="7230262" y="3468462"/>
                </a:moveTo>
                <a:lnTo>
                  <a:pt x="7197115" y="3474938"/>
                </a:lnTo>
                <a:lnTo>
                  <a:pt x="7214545" y="3473344"/>
                </a:lnTo>
                <a:cubicBezTo>
                  <a:pt x="7220308" y="3472558"/>
                  <a:pt x="7225785" y="3471224"/>
                  <a:pt x="7230262" y="3468462"/>
                </a:cubicBezTo>
                <a:close/>
                <a:moveTo>
                  <a:pt x="7009120" y="3411863"/>
                </a:moveTo>
                <a:lnTo>
                  <a:pt x="7021563" y="3422955"/>
                </a:lnTo>
                <a:lnTo>
                  <a:pt x="7021563" y="3422954"/>
                </a:lnTo>
                <a:close/>
                <a:moveTo>
                  <a:pt x="7768443" y="3303674"/>
                </a:moveTo>
                <a:lnTo>
                  <a:pt x="7768443" y="3303675"/>
                </a:lnTo>
                <a:lnTo>
                  <a:pt x="7792447" y="3326153"/>
                </a:lnTo>
                <a:cubicBezTo>
                  <a:pt x="7785969" y="3320057"/>
                  <a:pt x="7779301" y="3313961"/>
                  <a:pt x="7768443" y="3303674"/>
                </a:cubicBezTo>
                <a:close/>
                <a:moveTo>
                  <a:pt x="4038748" y="3301555"/>
                </a:moveTo>
                <a:lnTo>
                  <a:pt x="4030517" y="3313199"/>
                </a:lnTo>
                <a:cubicBezTo>
                  <a:pt x="4026230" y="3321105"/>
                  <a:pt x="4021242" y="3327345"/>
                  <a:pt x="4015609" y="3332050"/>
                </a:cubicBezTo>
                <a:lnTo>
                  <a:pt x="3996845" y="3341704"/>
                </a:lnTo>
                <a:cubicBezTo>
                  <a:pt x="4010562" y="3338155"/>
                  <a:pt x="4021944" y="3329011"/>
                  <a:pt x="4030518" y="3313199"/>
                </a:cubicBezTo>
                <a:close/>
                <a:moveTo>
                  <a:pt x="6245343" y="3298149"/>
                </a:moveTo>
                <a:lnTo>
                  <a:pt x="6274406" y="3304945"/>
                </a:lnTo>
                <a:lnTo>
                  <a:pt x="6291247" y="3311262"/>
                </a:lnTo>
                <a:lnTo>
                  <a:pt x="6291385" y="3311314"/>
                </a:lnTo>
                <a:lnTo>
                  <a:pt x="6306284" y="3317152"/>
                </a:lnTo>
                <a:lnTo>
                  <a:pt x="6308075" y="3317568"/>
                </a:lnTo>
                <a:lnTo>
                  <a:pt x="6313855" y="3319733"/>
                </a:lnTo>
                <a:cubicBezTo>
                  <a:pt x="6321454" y="3322121"/>
                  <a:pt x="6329151" y="3323858"/>
                  <a:pt x="6337048" y="3324296"/>
                </a:cubicBezTo>
                <a:lnTo>
                  <a:pt x="6308075" y="3317568"/>
                </a:lnTo>
                <a:lnTo>
                  <a:pt x="6291385" y="3311314"/>
                </a:lnTo>
                <a:lnTo>
                  <a:pt x="6276197" y="3305364"/>
                </a:lnTo>
                <a:lnTo>
                  <a:pt x="6274406" y="3304945"/>
                </a:lnTo>
                <a:lnTo>
                  <a:pt x="6268613" y="3302771"/>
                </a:lnTo>
                <a:cubicBezTo>
                  <a:pt x="6260996" y="3300370"/>
                  <a:pt x="6253273" y="3298613"/>
                  <a:pt x="6245343" y="3298149"/>
                </a:cubicBezTo>
                <a:close/>
                <a:moveTo>
                  <a:pt x="6558837" y="3268317"/>
                </a:moveTo>
                <a:cubicBezTo>
                  <a:pt x="6548970" y="3267668"/>
                  <a:pt x="6539355" y="3268073"/>
                  <a:pt x="6529984" y="3269763"/>
                </a:cubicBezTo>
                <a:lnTo>
                  <a:pt x="6589207" y="3273193"/>
                </a:lnTo>
                <a:cubicBezTo>
                  <a:pt x="6578825" y="3270668"/>
                  <a:pt x="6568705" y="3268966"/>
                  <a:pt x="6558837" y="3268317"/>
                </a:cubicBezTo>
                <a:close/>
                <a:moveTo>
                  <a:pt x="4834454" y="3207659"/>
                </a:moveTo>
                <a:cubicBezTo>
                  <a:pt x="4849504" y="3224138"/>
                  <a:pt x="4866316" y="3230376"/>
                  <a:pt x="4883986" y="3231901"/>
                </a:cubicBezTo>
                <a:lnTo>
                  <a:pt x="4858238" y="3225387"/>
                </a:lnTo>
                <a:cubicBezTo>
                  <a:pt x="4849945" y="3221578"/>
                  <a:pt x="4841981" y="3215898"/>
                  <a:pt x="4834454" y="3207659"/>
                </a:cubicBezTo>
                <a:close/>
                <a:moveTo>
                  <a:pt x="5056443" y="3205325"/>
                </a:moveTo>
                <a:lnTo>
                  <a:pt x="5072589" y="3206105"/>
                </a:lnTo>
                <a:cubicBezTo>
                  <a:pt x="5078053" y="3207563"/>
                  <a:pt x="5083590" y="3210326"/>
                  <a:pt x="5089162" y="3214707"/>
                </a:cubicBezTo>
                <a:cubicBezTo>
                  <a:pt x="5078020" y="3205944"/>
                  <a:pt x="5067015" y="3203658"/>
                  <a:pt x="5056443" y="3205325"/>
                </a:cubicBezTo>
                <a:close/>
                <a:moveTo>
                  <a:pt x="739852" y="2905443"/>
                </a:moveTo>
                <a:cubicBezTo>
                  <a:pt x="733899" y="2911992"/>
                  <a:pt x="728660" y="2919613"/>
                  <a:pt x="724278" y="2926662"/>
                </a:cubicBezTo>
                <a:cubicBezTo>
                  <a:pt x="719849" y="2933806"/>
                  <a:pt x="714527" y="2939152"/>
                  <a:pt x="708621" y="2942822"/>
                </a:cubicBezTo>
                <a:lnTo>
                  <a:pt x="691439" y="2948297"/>
                </a:lnTo>
                <a:lnTo>
                  <a:pt x="708622" y="2942822"/>
                </a:lnTo>
                <a:cubicBezTo>
                  <a:pt x="714527" y="2939152"/>
                  <a:pt x="719849" y="2933806"/>
                  <a:pt x="724279" y="2926662"/>
                </a:cubicBezTo>
                <a:cubicBezTo>
                  <a:pt x="728660" y="2919613"/>
                  <a:pt x="733899" y="2911992"/>
                  <a:pt x="739852" y="2905443"/>
                </a:cubicBezTo>
                <a:close/>
                <a:moveTo>
                  <a:pt x="8934151" y="2836933"/>
                </a:moveTo>
                <a:cubicBezTo>
                  <a:pt x="8940248" y="2842173"/>
                  <a:pt x="8947058" y="2847506"/>
                  <a:pt x="8954249" y="2851864"/>
                </a:cubicBezTo>
                <a:lnTo>
                  <a:pt x="8962389" y="2855163"/>
                </a:lnTo>
                <a:lnTo>
                  <a:pt x="8954250" y="2851864"/>
                </a:lnTo>
                <a:cubicBezTo>
                  <a:pt x="8947058" y="2847506"/>
                  <a:pt x="8940248" y="2842173"/>
                  <a:pt x="8934151" y="2836933"/>
                </a:cubicBezTo>
                <a:close/>
                <a:moveTo>
                  <a:pt x="2314816" y="2835337"/>
                </a:moveTo>
                <a:cubicBezTo>
                  <a:pt x="2309720" y="2836314"/>
                  <a:pt x="2304339" y="2838362"/>
                  <a:pt x="2300909" y="2840743"/>
                </a:cubicBezTo>
                <a:cubicBezTo>
                  <a:pt x="2267856" y="2863985"/>
                  <a:pt x="2242281" y="2875891"/>
                  <a:pt x="2216515" y="2876487"/>
                </a:cubicBezTo>
                <a:cubicBezTo>
                  <a:pt x="2242281" y="2875891"/>
                  <a:pt x="2267856" y="2863985"/>
                  <a:pt x="2300910" y="2840743"/>
                </a:cubicBezTo>
                <a:close/>
                <a:moveTo>
                  <a:pt x="1916629" y="2813600"/>
                </a:moveTo>
                <a:lnTo>
                  <a:pt x="1907132" y="2816930"/>
                </a:lnTo>
                <a:lnTo>
                  <a:pt x="1866619" y="2826615"/>
                </a:lnTo>
                <a:lnTo>
                  <a:pt x="1907133" y="2816930"/>
                </a:lnTo>
                <a:close/>
                <a:moveTo>
                  <a:pt x="2058204" y="2802832"/>
                </a:moveTo>
                <a:cubicBezTo>
                  <a:pt x="2076636" y="2804546"/>
                  <a:pt x="2095174" y="2805403"/>
                  <a:pt x="2108194" y="2817539"/>
                </a:cubicBezTo>
                <a:cubicBezTo>
                  <a:pt x="2095175" y="2805403"/>
                  <a:pt x="2076636" y="2804546"/>
                  <a:pt x="2058204" y="2802832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810707"/>
                </a:lnTo>
                <a:cubicBezTo>
                  <a:pt x="12192000" y="826330"/>
                  <a:pt x="12192000" y="835855"/>
                  <a:pt x="12192000" y="845570"/>
                </a:cubicBezTo>
                <a:lnTo>
                  <a:pt x="12192000" y="1243302"/>
                </a:lnTo>
                <a:lnTo>
                  <a:pt x="12160947" y="1271923"/>
                </a:lnTo>
                <a:cubicBezTo>
                  <a:pt x="12118083" y="1293449"/>
                  <a:pt x="12072360" y="1312882"/>
                  <a:pt x="12026448" y="1332123"/>
                </a:cubicBezTo>
                <a:cubicBezTo>
                  <a:pt x="12013114" y="1337649"/>
                  <a:pt x="11998443" y="1340697"/>
                  <a:pt x="11986443" y="1348126"/>
                </a:cubicBezTo>
                <a:cubicBezTo>
                  <a:pt x="11931195" y="1382036"/>
                  <a:pt x="11877664" y="1418614"/>
                  <a:pt x="11821656" y="1451191"/>
                </a:cubicBezTo>
                <a:cubicBezTo>
                  <a:pt x="11763931" y="1484910"/>
                  <a:pt x="11712304" y="1524726"/>
                  <a:pt x="11672489" y="1578639"/>
                </a:cubicBezTo>
                <a:cubicBezTo>
                  <a:pt x="11635529" y="1628743"/>
                  <a:pt x="11599714" y="1679607"/>
                  <a:pt x="11562947" y="1729900"/>
                </a:cubicBezTo>
                <a:cubicBezTo>
                  <a:pt x="11553613" y="1742665"/>
                  <a:pt x="11545039" y="1757715"/>
                  <a:pt x="11532275" y="1765907"/>
                </a:cubicBezTo>
                <a:cubicBezTo>
                  <a:pt x="11505795" y="1783052"/>
                  <a:pt x="11476838" y="1796959"/>
                  <a:pt x="11448453" y="1811057"/>
                </a:cubicBezTo>
                <a:cubicBezTo>
                  <a:pt x="11424069" y="1823059"/>
                  <a:pt x="11398160" y="1832011"/>
                  <a:pt x="11374346" y="1844966"/>
                </a:cubicBezTo>
                <a:cubicBezTo>
                  <a:pt x="11355296" y="1855255"/>
                  <a:pt x="11338339" y="1869543"/>
                  <a:pt x="11320623" y="1882497"/>
                </a:cubicBezTo>
                <a:cubicBezTo>
                  <a:pt x="11305192" y="1893736"/>
                  <a:pt x="11288238" y="1903452"/>
                  <a:pt x="11275283" y="1916978"/>
                </a:cubicBezTo>
                <a:cubicBezTo>
                  <a:pt x="11243658" y="1949745"/>
                  <a:pt x="11211843" y="1981940"/>
                  <a:pt x="11172600" y="2006136"/>
                </a:cubicBezTo>
                <a:cubicBezTo>
                  <a:pt x="11133927" y="2030138"/>
                  <a:pt x="11097350" y="2057001"/>
                  <a:pt x="11058869" y="2081386"/>
                </a:cubicBezTo>
                <a:cubicBezTo>
                  <a:pt x="11021146" y="2105199"/>
                  <a:pt x="10987046" y="2131297"/>
                  <a:pt x="10967423" y="2173591"/>
                </a:cubicBezTo>
                <a:cubicBezTo>
                  <a:pt x="10958661" y="2192259"/>
                  <a:pt x="10946279" y="2212644"/>
                  <a:pt x="10929704" y="2223503"/>
                </a:cubicBezTo>
                <a:cubicBezTo>
                  <a:pt x="10906081" y="2238934"/>
                  <a:pt x="10876171" y="2244459"/>
                  <a:pt x="10850453" y="2257603"/>
                </a:cubicBezTo>
                <a:cubicBezTo>
                  <a:pt x="10820162" y="2273034"/>
                  <a:pt x="10785111" y="2286370"/>
                  <a:pt x="10764534" y="2310945"/>
                </a:cubicBezTo>
                <a:cubicBezTo>
                  <a:pt x="10746246" y="2332855"/>
                  <a:pt x="10727767" y="2349999"/>
                  <a:pt x="10703573" y="2363905"/>
                </a:cubicBezTo>
                <a:cubicBezTo>
                  <a:pt x="10686617" y="2373622"/>
                  <a:pt x="10674046" y="2391338"/>
                  <a:pt x="10656519" y="2399340"/>
                </a:cubicBezTo>
                <a:cubicBezTo>
                  <a:pt x="10633467" y="2410009"/>
                  <a:pt x="10610225" y="2418391"/>
                  <a:pt x="10590031" y="2434966"/>
                </a:cubicBezTo>
                <a:cubicBezTo>
                  <a:pt x="10569075" y="2452110"/>
                  <a:pt x="10545263" y="2465636"/>
                  <a:pt x="10523354" y="2481639"/>
                </a:cubicBezTo>
                <a:cubicBezTo>
                  <a:pt x="10511734" y="2490211"/>
                  <a:pt x="10502208" y="2501451"/>
                  <a:pt x="10490969" y="2510406"/>
                </a:cubicBezTo>
                <a:cubicBezTo>
                  <a:pt x="10470394" y="2526788"/>
                  <a:pt x="10449438" y="2542791"/>
                  <a:pt x="10428291" y="2558222"/>
                </a:cubicBezTo>
                <a:cubicBezTo>
                  <a:pt x="10407146" y="2573655"/>
                  <a:pt x="10386952" y="2591561"/>
                  <a:pt x="10363709" y="2602801"/>
                </a:cubicBezTo>
                <a:cubicBezTo>
                  <a:pt x="10324086" y="2621851"/>
                  <a:pt x="10280840" y="2633282"/>
                  <a:pt x="10242357" y="2653857"/>
                </a:cubicBezTo>
                <a:cubicBezTo>
                  <a:pt x="10203304" y="2674811"/>
                  <a:pt x="10166536" y="2701103"/>
                  <a:pt x="10131863" y="2728915"/>
                </a:cubicBezTo>
                <a:cubicBezTo>
                  <a:pt x="10104430" y="2750824"/>
                  <a:pt x="10078713" y="2772543"/>
                  <a:pt x="10044230" y="2783782"/>
                </a:cubicBezTo>
                <a:cubicBezTo>
                  <a:pt x="10024990" y="2790070"/>
                  <a:pt x="10004797" y="2803786"/>
                  <a:pt x="9993175" y="2819789"/>
                </a:cubicBezTo>
                <a:cubicBezTo>
                  <a:pt x="9968027" y="2854649"/>
                  <a:pt x="9935832" y="2879226"/>
                  <a:pt x="9899446" y="2900182"/>
                </a:cubicBezTo>
                <a:cubicBezTo>
                  <a:pt x="9850865" y="2928376"/>
                  <a:pt x="9802858" y="2957143"/>
                  <a:pt x="9754088" y="2984766"/>
                </a:cubicBezTo>
                <a:cubicBezTo>
                  <a:pt x="9725323" y="3001151"/>
                  <a:pt x="9696749" y="3018485"/>
                  <a:pt x="9666265" y="3030488"/>
                </a:cubicBezTo>
                <a:cubicBezTo>
                  <a:pt x="9603971" y="3055255"/>
                  <a:pt x="9540152" y="3076399"/>
                  <a:pt x="9477283" y="3099451"/>
                </a:cubicBezTo>
                <a:cubicBezTo>
                  <a:pt x="9456709" y="3106880"/>
                  <a:pt x="9437278" y="3117549"/>
                  <a:pt x="9416321" y="3124026"/>
                </a:cubicBezTo>
                <a:cubicBezTo>
                  <a:pt x="9393650" y="3131075"/>
                  <a:pt x="9369267" y="3133171"/>
                  <a:pt x="9346597" y="3140219"/>
                </a:cubicBezTo>
                <a:cubicBezTo>
                  <a:pt x="9308875" y="3151840"/>
                  <a:pt x="9272298" y="3166701"/>
                  <a:pt x="9234579" y="3178511"/>
                </a:cubicBezTo>
                <a:cubicBezTo>
                  <a:pt x="9161805" y="3201182"/>
                  <a:pt x="9088840" y="3222899"/>
                  <a:pt x="9015878" y="3244426"/>
                </a:cubicBezTo>
                <a:cubicBezTo>
                  <a:pt x="9000257" y="3248999"/>
                  <a:pt x="8983301" y="3249570"/>
                  <a:pt x="8967871" y="3254523"/>
                </a:cubicBezTo>
                <a:cubicBezTo>
                  <a:pt x="8926911" y="3267859"/>
                  <a:pt x="8886142" y="3282336"/>
                  <a:pt x="8845565" y="3297007"/>
                </a:cubicBezTo>
                <a:cubicBezTo>
                  <a:pt x="8820990" y="3305961"/>
                  <a:pt x="8796985" y="3317009"/>
                  <a:pt x="8772219" y="3325582"/>
                </a:cubicBezTo>
                <a:cubicBezTo>
                  <a:pt x="8752407" y="3332440"/>
                  <a:pt x="8732023" y="3337774"/>
                  <a:pt x="8711448" y="3341966"/>
                </a:cubicBezTo>
                <a:cubicBezTo>
                  <a:pt x="8693731" y="3345586"/>
                  <a:pt x="8675253" y="3345203"/>
                  <a:pt x="8657726" y="3349586"/>
                </a:cubicBezTo>
                <a:cubicBezTo>
                  <a:pt x="8610288" y="3361397"/>
                  <a:pt x="8563425" y="3374733"/>
                  <a:pt x="8516369" y="3387305"/>
                </a:cubicBezTo>
                <a:cubicBezTo>
                  <a:pt x="8497511" y="3392259"/>
                  <a:pt x="8478269" y="3395880"/>
                  <a:pt x="8459979" y="3402166"/>
                </a:cubicBezTo>
                <a:cubicBezTo>
                  <a:pt x="8411019" y="3418741"/>
                  <a:pt x="8362822" y="3437599"/>
                  <a:pt x="8313671" y="3453222"/>
                </a:cubicBezTo>
                <a:cubicBezTo>
                  <a:pt x="8272903" y="3466176"/>
                  <a:pt x="8230992" y="3475510"/>
                  <a:pt x="8189651" y="3486941"/>
                </a:cubicBezTo>
                <a:cubicBezTo>
                  <a:pt x="8172124" y="3491895"/>
                  <a:pt x="8155359" y="3498943"/>
                  <a:pt x="8137835" y="3503134"/>
                </a:cubicBezTo>
                <a:cubicBezTo>
                  <a:pt x="8098590" y="3512659"/>
                  <a:pt x="8058774" y="3520659"/>
                  <a:pt x="8019339" y="3530186"/>
                </a:cubicBezTo>
                <a:cubicBezTo>
                  <a:pt x="7996859" y="3535710"/>
                  <a:pt x="7975142" y="3545617"/>
                  <a:pt x="7952280" y="3549237"/>
                </a:cubicBezTo>
                <a:cubicBezTo>
                  <a:pt x="7897987" y="3557809"/>
                  <a:pt x="7843311" y="3563905"/>
                  <a:pt x="7788636" y="3570763"/>
                </a:cubicBezTo>
                <a:cubicBezTo>
                  <a:pt x="7732247" y="3577811"/>
                  <a:pt x="7676047" y="3585242"/>
                  <a:pt x="7619655" y="3591528"/>
                </a:cubicBezTo>
                <a:cubicBezTo>
                  <a:pt x="7588795" y="3594768"/>
                  <a:pt x="7557742" y="3595338"/>
                  <a:pt x="7526880" y="3598386"/>
                </a:cubicBezTo>
                <a:cubicBezTo>
                  <a:pt x="7499828" y="3601055"/>
                  <a:pt x="7472967" y="3606007"/>
                  <a:pt x="7445916" y="3609247"/>
                </a:cubicBezTo>
                <a:cubicBezTo>
                  <a:pt x="7422483" y="3611913"/>
                  <a:pt x="7398860" y="3613437"/>
                  <a:pt x="7375428" y="3616105"/>
                </a:cubicBezTo>
                <a:cubicBezTo>
                  <a:pt x="7337899" y="3620485"/>
                  <a:pt x="7300559" y="3625439"/>
                  <a:pt x="7263220" y="3630011"/>
                </a:cubicBezTo>
                <a:cubicBezTo>
                  <a:pt x="7247599" y="3631726"/>
                  <a:pt x="7231214" y="3636488"/>
                  <a:pt x="7216547" y="3633632"/>
                </a:cubicBezTo>
                <a:cubicBezTo>
                  <a:pt x="7179587" y="3626391"/>
                  <a:pt x="7143199" y="3628487"/>
                  <a:pt x="7106432" y="3633440"/>
                </a:cubicBezTo>
                <a:cubicBezTo>
                  <a:pt x="7093860" y="3635155"/>
                  <a:pt x="7080334" y="3634774"/>
                  <a:pt x="7068141" y="3631536"/>
                </a:cubicBezTo>
                <a:cubicBezTo>
                  <a:pt x="7043184" y="3625057"/>
                  <a:pt x="7018991" y="3615913"/>
                  <a:pt x="6994415" y="3607913"/>
                </a:cubicBezTo>
                <a:cubicBezTo>
                  <a:pt x="6991747" y="3606961"/>
                  <a:pt x="6988509" y="3606769"/>
                  <a:pt x="6985653" y="3606199"/>
                </a:cubicBezTo>
                <a:cubicBezTo>
                  <a:pt x="6969457" y="3602959"/>
                  <a:pt x="6953457" y="3599720"/>
                  <a:pt x="6937263" y="3596863"/>
                </a:cubicBezTo>
                <a:cubicBezTo>
                  <a:pt x="6928501" y="3595338"/>
                  <a:pt x="6919547" y="3595149"/>
                  <a:pt x="6910782" y="3593814"/>
                </a:cubicBezTo>
                <a:cubicBezTo>
                  <a:pt x="6876872" y="3588480"/>
                  <a:pt x="6839534" y="3597434"/>
                  <a:pt x="6810195" y="3574384"/>
                </a:cubicBezTo>
                <a:cubicBezTo>
                  <a:pt x="6791144" y="3559523"/>
                  <a:pt x="6772665" y="3562953"/>
                  <a:pt x="6752283" y="3565239"/>
                </a:cubicBezTo>
                <a:cubicBezTo>
                  <a:pt x="6736851" y="3566953"/>
                  <a:pt x="6721038" y="3566382"/>
                  <a:pt x="6705417" y="3566574"/>
                </a:cubicBezTo>
                <a:cubicBezTo>
                  <a:pt x="6677984" y="3567143"/>
                  <a:pt x="6650551" y="3567335"/>
                  <a:pt x="6623118" y="3568287"/>
                </a:cubicBezTo>
                <a:cubicBezTo>
                  <a:pt x="6614353" y="3568667"/>
                  <a:pt x="6605401" y="3573432"/>
                  <a:pt x="6596828" y="3572670"/>
                </a:cubicBezTo>
                <a:cubicBezTo>
                  <a:pt x="6557201" y="3569049"/>
                  <a:pt x="6517576" y="3563334"/>
                  <a:pt x="6477951" y="3560095"/>
                </a:cubicBezTo>
                <a:cubicBezTo>
                  <a:pt x="6455472" y="3558191"/>
                  <a:pt x="6432420" y="3561809"/>
                  <a:pt x="6410131" y="3559143"/>
                </a:cubicBezTo>
                <a:cubicBezTo>
                  <a:pt x="6384414" y="3556095"/>
                  <a:pt x="6359268" y="3548285"/>
                  <a:pt x="6333739" y="3543520"/>
                </a:cubicBezTo>
                <a:cubicBezTo>
                  <a:pt x="6326691" y="3542189"/>
                  <a:pt x="6318880" y="3543903"/>
                  <a:pt x="6311449" y="3544282"/>
                </a:cubicBezTo>
                <a:cubicBezTo>
                  <a:pt x="6303068" y="3544664"/>
                  <a:pt x="6294876" y="3545426"/>
                  <a:pt x="6286493" y="3545617"/>
                </a:cubicBezTo>
                <a:cubicBezTo>
                  <a:pt x="6260964" y="3545999"/>
                  <a:pt x="6235437" y="3545426"/>
                  <a:pt x="6209909" y="3546761"/>
                </a:cubicBezTo>
                <a:cubicBezTo>
                  <a:pt x="6194288" y="3547522"/>
                  <a:pt x="6177905" y="3555333"/>
                  <a:pt x="6163425" y="3552474"/>
                </a:cubicBezTo>
                <a:cubicBezTo>
                  <a:pt x="6133897" y="3546951"/>
                  <a:pt x="6104368" y="3559333"/>
                  <a:pt x="6074842" y="3549047"/>
                </a:cubicBezTo>
                <a:cubicBezTo>
                  <a:pt x="6065695" y="3545999"/>
                  <a:pt x="6053124" y="3553619"/>
                  <a:pt x="6042072" y="3553999"/>
                </a:cubicBezTo>
                <a:cubicBezTo>
                  <a:pt x="6014449" y="3554951"/>
                  <a:pt x="5986828" y="3554761"/>
                  <a:pt x="5959204" y="3554571"/>
                </a:cubicBezTo>
                <a:cubicBezTo>
                  <a:pt x="5934438" y="3554381"/>
                  <a:pt x="5908719" y="3557047"/>
                  <a:pt x="5884906" y="3551713"/>
                </a:cubicBezTo>
                <a:cubicBezTo>
                  <a:pt x="5859949" y="3545999"/>
                  <a:pt x="5837472" y="3546761"/>
                  <a:pt x="5813276" y="3553237"/>
                </a:cubicBezTo>
                <a:cubicBezTo>
                  <a:pt x="5796702" y="3557619"/>
                  <a:pt x="5779174" y="3558191"/>
                  <a:pt x="5762029" y="3559523"/>
                </a:cubicBezTo>
                <a:cubicBezTo>
                  <a:pt x="5743551" y="3561047"/>
                  <a:pt x="5723166" y="3557047"/>
                  <a:pt x="5706401" y="3563334"/>
                </a:cubicBezTo>
                <a:cubicBezTo>
                  <a:pt x="5656488" y="3582003"/>
                  <a:pt x="5605244" y="3586003"/>
                  <a:pt x="5553045" y="3586003"/>
                </a:cubicBezTo>
                <a:cubicBezTo>
                  <a:pt x="5543518" y="3586003"/>
                  <a:pt x="5533802" y="3583338"/>
                  <a:pt x="5524660" y="3580480"/>
                </a:cubicBezTo>
                <a:cubicBezTo>
                  <a:pt x="5471316" y="3563334"/>
                  <a:pt x="5417784" y="3564857"/>
                  <a:pt x="5363491" y="3575336"/>
                </a:cubicBezTo>
                <a:cubicBezTo>
                  <a:pt x="5352250" y="3577622"/>
                  <a:pt x="5339677" y="3578003"/>
                  <a:pt x="5328438" y="3575718"/>
                </a:cubicBezTo>
                <a:cubicBezTo>
                  <a:pt x="5296812" y="3569049"/>
                  <a:pt x="5266141" y="3557999"/>
                  <a:pt x="5234326" y="3553237"/>
                </a:cubicBezTo>
                <a:cubicBezTo>
                  <a:pt x="5181748" y="3545426"/>
                  <a:pt x="5136216" y="3571715"/>
                  <a:pt x="5089162" y="3588862"/>
                </a:cubicBezTo>
                <a:cubicBezTo>
                  <a:pt x="5044391" y="3605055"/>
                  <a:pt x="5006292" y="3641632"/>
                  <a:pt x="4953328" y="3633440"/>
                </a:cubicBezTo>
                <a:cubicBezTo>
                  <a:pt x="4947996" y="3632678"/>
                  <a:pt x="4942089" y="3637822"/>
                  <a:pt x="4936184" y="3639155"/>
                </a:cubicBezTo>
                <a:cubicBezTo>
                  <a:pt x="4919991" y="3642776"/>
                  <a:pt x="4903799" y="3647155"/>
                  <a:pt x="4887415" y="3648872"/>
                </a:cubicBezTo>
                <a:cubicBezTo>
                  <a:pt x="4867412" y="3651158"/>
                  <a:pt x="4847027" y="3650397"/>
                  <a:pt x="4827024" y="3652301"/>
                </a:cubicBezTo>
                <a:cubicBezTo>
                  <a:pt x="4814166" y="3653444"/>
                  <a:pt x="4801401" y="3655539"/>
                  <a:pt x="4788661" y="3657349"/>
                </a:cubicBezTo>
                <a:lnTo>
                  <a:pt x="4785776" y="3657600"/>
                </a:lnTo>
                <a:lnTo>
                  <a:pt x="4726469" y="3657600"/>
                </a:lnTo>
                <a:lnTo>
                  <a:pt x="4719697" y="3656730"/>
                </a:lnTo>
                <a:cubicBezTo>
                  <a:pt x="4709482" y="3654539"/>
                  <a:pt x="4699289" y="3651920"/>
                  <a:pt x="4689098" y="3650205"/>
                </a:cubicBezTo>
                <a:cubicBezTo>
                  <a:pt x="4660331" y="3645442"/>
                  <a:pt x="4628705" y="3646776"/>
                  <a:pt x="4603368" y="3634584"/>
                </a:cubicBezTo>
                <a:cubicBezTo>
                  <a:pt x="4576318" y="3621629"/>
                  <a:pt x="4550599" y="3615723"/>
                  <a:pt x="4522596" y="3619723"/>
                </a:cubicBezTo>
                <a:cubicBezTo>
                  <a:pt x="4513260" y="3621057"/>
                  <a:pt x="4501257" y="3629059"/>
                  <a:pt x="4497068" y="3637249"/>
                </a:cubicBezTo>
                <a:cubicBezTo>
                  <a:pt x="4487731" y="3655538"/>
                  <a:pt x="4474969" y="3658778"/>
                  <a:pt x="4457632" y="3652490"/>
                </a:cubicBezTo>
                <a:cubicBezTo>
                  <a:pt x="4442581" y="3647155"/>
                  <a:pt x="4424104" y="3644490"/>
                  <a:pt x="4413817" y="3634201"/>
                </a:cubicBezTo>
                <a:cubicBezTo>
                  <a:pt x="4384668" y="3605055"/>
                  <a:pt x="4347518" y="3604103"/>
                  <a:pt x="4311323" y="3596293"/>
                </a:cubicBezTo>
                <a:cubicBezTo>
                  <a:pt x="4289227" y="3591528"/>
                  <a:pt x="4268649" y="3591338"/>
                  <a:pt x="4246551" y="3594576"/>
                </a:cubicBezTo>
                <a:cubicBezTo>
                  <a:pt x="4198546" y="3601816"/>
                  <a:pt x="4151870" y="3591528"/>
                  <a:pt x="4105766" y="3578384"/>
                </a:cubicBezTo>
                <a:cubicBezTo>
                  <a:pt x="4075285" y="3569622"/>
                  <a:pt x="4044043" y="3564287"/>
                  <a:pt x="4013753" y="3555333"/>
                </a:cubicBezTo>
                <a:cubicBezTo>
                  <a:pt x="3991083" y="3548474"/>
                  <a:pt x="3968414" y="3540282"/>
                  <a:pt x="3947648" y="3529234"/>
                </a:cubicBezTo>
                <a:cubicBezTo>
                  <a:pt x="3917546" y="3513040"/>
                  <a:pt x="3891259" y="3488655"/>
                  <a:pt x="3852966" y="3495133"/>
                </a:cubicBezTo>
                <a:cubicBezTo>
                  <a:pt x="3819245" y="3500847"/>
                  <a:pt x="3788766" y="3488847"/>
                  <a:pt x="3757902" y="3477416"/>
                </a:cubicBezTo>
                <a:cubicBezTo>
                  <a:pt x="3735231" y="3469034"/>
                  <a:pt x="3712565" y="3460459"/>
                  <a:pt x="3689131" y="3455126"/>
                </a:cubicBezTo>
                <a:cubicBezTo>
                  <a:pt x="3661315" y="3448839"/>
                  <a:pt x="3629882" y="3451507"/>
                  <a:pt x="3605116" y="3439885"/>
                </a:cubicBezTo>
                <a:cubicBezTo>
                  <a:pt x="3579206" y="3427693"/>
                  <a:pt x="3557682" y="3435885"/>
                  <a:pt x="3534629" y="3439315"/>
                </a:cubicBezTo>
                <a:cubicBezTo>
                  <a:pt x="3497862" y="3444649"/>
                  <a:pt x="3461282" y="3454555"/>
                  <a:pt x="3424135" y="3441982"/>
                </a:cubicBezTo>
                <a:cubicBezTo>
                  <a:pt x="3378986" y="3426741"/>
                  <a:pt x="3334216" y="3410358"/>
                  <a:pt x="3288877" y="3395880"/>
                </a:cubicBezTo>
                <a:cubicBezTo>
                  <a:pt x="3271348" y="3390353"/>
                  <a:pt x="3252492" y="3388067"/>
                  <a:pt x="3234202" y="3385591"/>
                </a:cubicBezTo>
                <a:cubicBezTo>
                  <a:pt x="3216867" y="3383495"/>
                  <a:pt x="3196102" y="3388830"/>
                  <a:pt x="3182763" y="3380829"/>
                </a:cubicBezTo>
                <a:cubicBezTo>
                  <a:pt x="3148472" y="3360255"/>
                  <a:pt x="3113231" y="3350158"/>
                  <a:pt x="3073604" y="3350158"/>
                </a:cubicBezTo>
                <a:cubicBezTo>
                  <a:pt x="3058743" y="3350158"/>
                  <a:pt x="3044264" y="3341584"/>
                  <a:pt x="3029216" y="3340059"/>
                </a:cubicBezTo>
                <a:cubicBezTo>
                  <a:pt x="3008639" y="3338155"/>
                  <a:pt x="2985016" y="3333011"/>
                  <a:pt x="2967110" y="3340251"/>
                </a:cubicBezTo>
                <a:cubicBezTo>
                  <a:pt x="2925008" y="3357397"/>
                  <a:pt x="2890910" y="3343107"/>
                  <a:pt x="2854140" y="3326153"/>
                </a:cubicBezTo>
                <a:cubicBezTo>
                  <a:pt x="2817943" y="3309389"/>
                  <a:pt x="2779842" y="3296055"/>
                  <a:pt x="2741360" y="3285003"/>
                </a:cubicBezTo>
                <a:cubicBezTo>
                  <a:pt x="2726882" y="3281003"/>
                  <a:pt x="2709548" y="3287672"/>
                  <a:pt x="2693543" y="3289005"/>
                </a:cubicBezTo>
                <a:cubicBezTo>
                  <a:pt x="2687827" y="3289386"/>
                  <a:pt x="2681540" y="3289958"/>
                  <a:pt x="2676398" y="3288053"/>
                </a:cubicBezTo>
                <a:cubicBezTo>
                  <a:pt x="2626677" y="3269763"/>
                  <a:pt x="2576191" y="3255857"/>
                  <a:pt x="2522279" y="3265382"/>
                </a:cubicBezTo>
                <a:cubicBezTo>
                  <a:pt x="2517327" y="3266335"/>
                  <a:pt x="2511800" y="3264239"/>
                  <a:pt x="2506847" y="3262905"/>
                </a:cubicBezTo>
                <a:cubicBezTo>
                  <a:pt x="2482652" y="3256047"/>
                  <a:pt x="2459029" y="3245189"/>
                  <a:pt x="2434456" y="3242712"/>
                </a:cubicBezTo>
                <a:cubicBezTo>
                  <a:pt x="2373874" y="3236616"/>
                  <a:pt x="2312915" y="3234138"/>
                  <a:pt x="2251948" y="3230138"/>
                </a:cubicBezTo>
                <a:cubicBezTo>
                  <a:pt x="2248138" y="3229949"/>
                  <a:pt x="2244137" y="3229949"/>
                  <a:pt x="2240710" y="3228614"/>
                </a:cubicBezTo>
                <a:cubicBezTo>
                  <a:pt x="2218229" y="3220422"/>
                  <a:pt x="2198608" y="3223090"/>
                  <a:pt x="2179556" y="3238711"/>
                </a:cubicBezTo>
                <a:cubicBezTo>
                  <a:pt x="2171173" y="3245569"/>
                  <a:pt x="2159743" y="3249189"/>
                  <a:pt x="2149267" y="3252999"/>
                </a:cubicBezTo>
                <a:cubicBezTo>
                  <a:pt x="2133834" y="3258715"/>
                  <a:pt x="2118023" y="3264239"/>
                  <a:pt x="2102021" y="3267859"/>
                </a:cubicBezTo>
                <a:cubicBezTo>
                  <a:pt x="2086208" y="3271288"/>
                  <a:pt x="2069254" y="3276049"/>
                  <a:pt x="2054013" y="3273384"/>
                </a:cubicBezTo>
                <a:cubicBezTo>
                  <a:pt x="2026581" y="3268622"/>
                  <a:pt x="2000479" y="3257953"/>
                  <a:pt x="1973429" y="3250903"/>
                </a:cubicBezTo>
                <a:cubicBezTo>
                  <a:pt x="1964094" y="3248426"/>
                  <a:pt x="1953806" y="3248809"/>
                  <a:pt x="1944092" y="3248617"/>
                </a:cubicBezTo>
                <a:cubicBezTo>
                  <a:pt x="1921800" y="3248047"/>
                  <a:pt x="1898940" y="3253571"/>
                  <a:pt x="1878748" y="3237759"/>
                </a:cubicBezTo>
                <a:cubicBezTo>
                  <a:pt x="1860079" y="3222899"/>
                  <a:pt x="1841216" y="3227280"/>
                  <a:pt x="1821596" y="3238520"/>
                </a:cubicBezTo>
                <a:cubicBezTo>
                  <a:pt x="1807497" y="3246522"/>
                  <a:pt x="1791496" y="3252809"/>
                  <a:pt x="1775684" y="3255857"/>
                </a:cubicBezTo>
                <a:cubicBezTo>
                  <a:pt x="1753965" y="3260047"/>
                  <a:pt x="1732439" y="3261763"/>
                  <a:pt x="1709006" y="3259285"/>
                </a:cubicBezTo>
                <a:cubicBezTo>
                  <a:pt x="1692431" y="3257571"/>
                  <a:pt x="1678904" y="3256809"/>
                  <a:pt x="1665950" y="3246713"/>
                </a:cubicBezTo>
                <a:cubicBezTo>
                  <a:pt x="1663856" y="3245189"/>
                  <a:pt x="1660046" y="3244807"/>
                  <a:pt x="1657188" y="3244999"/>
                </a:cubicBezTo>
                <a:cubicBezTo>
                  <a:pt x="1619658" y="3248237"/>
                  <a:pt x="1582510" y="3246522"/>
                  <a:pt x="1544598" y="3244234"/>
                </a:cubicBezTo>
                <a:cubicBezTo>
                  <a:pt x="1496403" y="3241189"/>
                  <a:pt x="1445725" y="3250141"/>
                  <a:pt x="1404006" y="3282146"/>
                </a:cubicBezTo>
                <a:cubicBezTo>
                  <a:pt x="1397909" y="3286910"/>
                  <a:pt x="1388765" y="3289005"/>
                  <a:pt x="1380762" y="3290149"/>
                </a:cubicBezTo>
                <a:cubicBezTo>
                  <a:pt x="1343044" y="3295101"/>
                  <a:pt x="1305132" y="3298530"/>
                  <a:pt x="1267411" y="3304055"/>
                </a:cubicBezTo>
                <a:cubicBezTo>
                  <a:pt x="1246837" y="3307103"/>
                  <a:pt x="1225310" y="3309770"/>
                  <a:pt x="1206641" y="3318153"/>
                </a:cubicBezTo>
                <a:cubicBezTo>
                  <a:pt x="1188354" y="3326343"/>
                  <a:pt x="1173681" y="3336059"/>
                  <a:pt x="1162823" y="3318915"/>
                </a:cubicBezTo>
                <a:cubicBezTo>
                  <a:pt x="1143394" y="3328059"/>
                  <a:pt x="1126437" y="3335680"/>
                  <a:pt x="1109865" y="3343870"/>
                </a:cubicBezTo>
                <a:cubicBezTo>
                  <a:pt x="1103767" y="3346918"/>
                  <a:pt x="1098623" y="3351872"/>
                  <a:pt x="1092527" y="3354730"/>
                </a:cubicBezTo>
                <a:cubicBezTo>
                  <a:pt x="1086048" y="3357778"/>
                  <a:pt x="1078810" y="3359682"/>
                  <a:pt x="1071762" y="3361207"/>
                </a:cubicBezTo>
                <a:cubicBezTo>
                  <a:pt x="1040327" y="3368065"/>
                  <a:pt x="1008894" y="3374351"/>
                  <a:pt x="977653" y="3381782"/>
                </a:cubicBezTo>
                <a:cubicBezTo>
                  <a:pt x="971554" y="3383305"/>
                  <a:pt x="966411" y="3389401"/>
                  <a:pt x="960887" y="3393401"/>
                </a:cubicBezTo>
                <a:cubicBezTo>
                  <a:pt x="957266" y="3396070"/>
                  <a:pt x="953648" y="3400070"/>
                  <a:pt x="949646" y="3400642"/>
                </a:cubicBezTo>
                <a:cubicBezTo>
                  <a:pt x="919165" y="3405214"/>
                  <a:pt x="888877" y="3410549"/>
                  <a:pt x="858205" y="3412834"/>
                </a:cubicBezTo>
                <a:cubicBezTo>
                  <a:pt x="832486" y="3414738"/>
                  <a:pt x="807719" y="3414168"/>
                  <a:pt x="801053" y="3447315"/>
                </a:cubicBezTo>
                <a:cubicBezTo>
                  <a:pt x="799909" y="3453032"/>
                  <a:pt x="791717" y="3459128"/>
                  <a:pt x="785432" y="3461984"/>
                </a:cubicBezTo>
                <a:cubicBezTo>
                  <a:pt x="767524" y="3470176"/>
                  <a:pt x="748471" y="3475701"/>
                  <a:pt x="730754" y="3484082"/>
                </a:cubicBezTo>
                <a:cubicBezTo>
                  <a:pt x="672650" y="3512088"/>
                  <a:pt x="611880" y="3529805"/>
                  <a:pt x="546917" y="3526566"/>
                </a:cubicBezTo>
                <a:cubicBezTo>
                  <a:pt x="526724" y="3525614"/>
                  <a:pt x="507102" y="3515326"/>
                  <a:pt x="494337" y="3511515"/>
                </a:cubicBezTo>
                <a:cubicBezTo>
                  <a:pt x="457572" y="3526566"/>
                  <a:pt x="426709" y="3541045"/>
                  <a:pt x="394511" y="3551903"/>
                </a:cubicBezTo>
                <a:cubicBezTo>
                  <a:pt x="366127" y="3561619"/>
                  <a:pt x="336408" y="3567715"/>
                  <a:pt x="307259" y="3574763"/>
                </a:cubicBezTo>
                <a:cubicBezTo>
                  <a:pt x="296590" y="3577432"/>
                  <a:pt x="285732" y="3578955"/>
                  <a:pt x="274873" y="3580290"/>
                </a:cubicBezTo>
                <a:cubicBezTo>
                  <a:pt x="240965" y="3584480"/>
                  <a:pt x="205529" y="3574384"/>
                  <a:pt x="172384" y="3590386"/>
                </a:cubicBezTo>
                <a:cubicBezTo>
                  <a:pt x="155046" y="3598768"/>
                  <a:pt x="137898" y="3608865"/>
                  <a:pt x="119613" y="3613247"/>
                </a:cubicBezTo>
                <a:cubicBezTo>
                  <a:pt x="99990" y="3618009"/>
                  <a:pt x="80794" y="3625439"/>
                  <a:pt x="61197" y="3630750"/>
                </a:cubicBezTo>
                <a:lnTo>
                  <a:pt x="544" y="3635521"/>
                </a:lnTo>
                <a:lnTo>
                  <a:pt x="544" y="3508282"/>
                </a:lnTo>
                <a:lnTo>
                  <a:pt x="0" y="3508282"/>
                </a:lnTo>
                <a:close/>
              </a:path>
            </a:pathLst>
          </a:custGeom>
          <a:noFill/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4252769E-B9F0-4068-A645-5BBEF16E9C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44" y="857610"/>
            <a:ext cx="12191456" cy="2849976"/>
            <a:chOff x="476" y="-3923157"/>
            <a:chExt cx="10667524" cy="2493729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E12D6AD-7096-45BB-9C02-468B2704C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39953252-97DE-4766-B2F6-E4FDA2FDA6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233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571" y="979717"/>
            <a:ext cx="8569530" cy="827155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Room Tax Breakdown</a:t>
            </a:r>
          </a:p>
        </p:txBody>
      </p:sp>
      <p:sp>
        <p:nvSpPr>
          <p:cNvPr id="7171" name="Text Box 20"/>
          <p:cNvSpPr txBox="1">
            <a:spLocks noChangeArrowheads="1"/>
          </p:cNvSpPr>
          <p:nvPr/>
        </p:nvSpPr>
        <p:spPr bwMode="auto">
          <a:xfrm>
            <a:off x="6934201" y="6400801"/>
            <a:ext cx="2514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charset="0"/>
                <a:cs typeface="Arial" charset="0"/>
              </a:rPr>
              <a:t>Total Room Tax = 16.07%</a:t>
            </a: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829922"/>
              </p:ext>
            </p:extLst>
          </p:nvPr>
        </p:nvGraphicFramePr>
        <p:xfrm>
          <a:off x="1800225" y="1296868"/>
          <a:ext cx="7953375" cy="510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A5339F1-4D59-4F13-BCD2-865697A944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6B2B44A-4B4E-4729-A4C8-B24CC88CC8AC}"/>
              </a:ext>
            </a:extLst>
          </p:cNvPr>
          <p:cNvSpPr txBox="1"/>
          <p:nvPr/>
        </p:nvSpPr>
        <p:spPr>
          <a:xfrm>
            <a:off x="0" y="19495"/>
            <a:ext cx="121920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                               </a:t>
            </a:r>
            <a:r>
              <a:rPr lang="en-US" sz="4000" dirty="0">
                <a:solidFill>
                  <a:schemeClr val="bg1"/>
                </a:solidFill>
              </a:rPr>
              <a:t>Louisville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Tourism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C7FA33FF-088D-4F16-95A2-2C64D353DE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A376EFB1-01CF-419F-ABF1-2AF02BBFCB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xmlns="" id="{FF9DEA15-78BD-4750-AA18-B9F28A6D5A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34941B-F4CC-47BE-B816-0AE1A91EA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n-US" dirty="0"/>
              <a:t>Louisville Tourism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98D8E0-507B-4947-B15B-E92A285A0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4435" y="210594"/>
            <a:ext cx="6890766" cy="6436812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Pre-COVID…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Pre-COVID Business on the Books</a:t>
            </a: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(March 2020 – June 2021)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Number of groups           528        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Room Nights                     670,378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Economic Impact             $535 Million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COVID Impact…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Cancelled/Postponed Business</a:t>
            </a: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(March 2020 – June 2021)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Number of groups            353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Room nights                      408,378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EEI                                       $353 Million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Attractions Lost Business</a:t>
            </a:r>
            <a:endParaRPr lang="en-US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March-June 2020, when most of Louisville attractions were completely closed: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Louisville lost 2,132,006 attraction attendees (based on the average attendance for the top 20 attractions &amp; distilleries 2019 attendance during the same time)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6153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D2E961F1-4A28-4A5F-BBD4-6E400E5E6C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F57BEA8-497D-4AA8-8A18-BDCD696B25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  <a:prstGeom prst="ellipse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Louisville Tourism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A82415D3-DDE5-4D63-8CB3-23A5EC581B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AD7193FB-6AE6-4B3B-8F89-56B55DD63B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522430"/>
            <a:ext cx="2743200" cy="3474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CA5339F1-4D59-4F13-BCD2-865697A944FC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898989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39E5211D-A005-4AF9-9102-CB1C9808B429}"/>
              </a:ext>
            </a:extLst>
          </p:cNvPr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29015460"/>
              </p:ext>
            </p:extLst>
          </p:nvPr>
        </p:nvGraphicFramePr>
        <p:xfrm>
          <a:off x="320040" y="2427541"/>
          <a:ext cx="11496821" cy="3997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E90E3F-B4A4-4397-B09A-69D42E01D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Louisville Tourism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8460E2-7566-404C-9C2B-920FA0C8C5C9}"/>
              </a:ext>
            </a:extLst>
          </p:cNvPr>
          <p:cNvSpPr txBox="1"/>
          <p:nvPr/>
        </p:nvSpPr>
        <p:spPr>
          <a:xfrm>
            <a:off x="885825" y="2102196"/>
            <a:ext cx="10953749" cy="45081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effectLst/>
              </a:rPr>
              <a:t>Since COVID….</a:t>
            </a:r>
            <a:endParaRPr lang="en-US" sz="2000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 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u="sng" dirty="0">
                <a:effectLst/>
              </a:rPr>
              <a:t>Hosted Business</a:t>
            </a:r>
            <a:r>
              <a:rPr lang="en-US" sz="2000" b="1" dirty="0">
                <a:effectLst/>
              </a:rPr>
              <a:t> </a:t>
            </a:r>
            <a:r>
              <a:rPr lang="en-US" sz="2000" dirty="0">
                <a:effectLst/>
              </a:rPr>
              <a:t>(July 1, 2020 – Present)              </a:t>
            </a:r>
            <a:r>
              <a:rPr lang="en-US" sz="2000" b="1" u="sng" dirty="0">
                <a:effectLst/>
              </a:rPr>
              <a:t>YOY % Comparison</a:t>
            </a:r>
            <a:endParaRPr lang="en-US" sz="2000" dirty="0">
              <a:effectLst/>
            </a:endParaRP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Number of Groups            21                                        </a:t>
            </a:r>
            <a:r>
              <a:rPr lang="en-US" sz="2000" dirty="0">
                <a:solidFill>
                  <a:srgbClr val="FF0000"/>
                </a:solidFill>
                <a:effectLst/>
              </a:rPr>
              <a:t> -93%                                                                                     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Room Nights                      8,834                                    </a:t>
            </a:r>
            <a:r>
              <a:rPr lang="en-US" sz="2000" dirty="0">
                <a:solidFill>
                  <a:srgbClr val="FF0000"/>
                </a:solidFill>
                <a:effectLst/>
              </a:rPr>
              <a:t>-97%                                                                     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Attendance                        22,549                                  </a:t>
            </a:r>
            <a:r>
              <a:rPr lang="en-US" sz="2000" dirty="0">
                <a:solidFill>
                  <a:srgbClr val="FF0000"/>
                </a:solidFill>
                <a:effectLst/>
              </a:rPr>
              <a:t>-97%                                                      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 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 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u="sng" dirty="0">
                <a:effectLst/>
              </a:rPr>
              <a:t>New Business</a:t>
            </a:r>
            <a:r>
              <a:rPr lang="en-US" sz="2000" dirty="0">
                <a:effectLst/>
              </a:rPr>
              <a:t> (May 1 – Present)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Number of groups            110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Room Nights                      276,647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Economic Impact              $186 Million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70932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</Words>
  <Application>Microsoft Office PowerPoint</Application>
  <PresentationFormat>Widescreen</PresentationFormat>
  <Paragraphs>55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Louisville Tourism IJC on Tourism, Small Business, and Information Technology November 20, 2020</vt:lpstr>
      <vt:lpstr>Room Tax Breakdown</vt:lpstr>
      <vt:lpstr>Louisville Tourism</vt:lpstr>
      <vt:lpstr>Louisville Tourism</vt:lpstr>
      <vt:lpstr>Louisville Tourism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Louisville Tourism Small Business</dc:title>
  <dc:creator>Stephanie Skinner</dc:creator>
  <cp:lastModifiedBy>Allen, Sasche (LRC)</cp:lastModifiedBy>
  <cp:revision>2</cp:revision>
  <dcterms:created xsi:type="dcterms:W3CDTF">2020-11-17T19:46:46Z</dcterms:created>
  <dcterms:modified xsi:type="dcterms:W3CDTF">2020-11-18T13:35:34Z</dcterms:modified>
</cp:coreProperties>
</file>