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7" r:id="rId4"/>
    <p:sldId id="287" r:id="rId5"/>
    <p:sldId id="276" r:id="rId6"/>
    <p:sldId id="288" r:id="rId7"/>
    <p:sldId id="289" r:id="rId8"/>
    <p:sldId id="290" r:id="rId9"/>
    <p:sldId id="291" r:id="rId10"/>
    <p:sldId id="292" r:id="rId11"/>
    <p:sldId id="29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72237"/>
            <a:ext cx="10972800" cy="335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2076594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93184"/>
            <a:ext cx="10972800" cy="153258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990601"/>
            <a:ext cx="55880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1"/>
            <a:ext cx="55880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1112838"/>
            <a:ext cx="55901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400" y="1782762"/>
            <a:ext cx="5590117" cy="37036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12838"/>
            <a:ext cx="55922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82762"/>
            <a:ext cx="5592233" cy="37036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492625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048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59363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048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59363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108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jocelyn.gross\Documents\KIA\Logos\State.jpg"/>
          <p:cNvPicPr>
            <a:picLocks noChangeAspect="1" noChangeArrowheads="1"/>
          </p:cNvPicPr>
          <p:nvPr/>
        </p:nvPicPr>
        <p:blipFill>
          <a:blip r:embed="rId9" cstate="print"/>
          <a:srcRect l="9091" t="24510" r="9091" b="26471"/>
          <a:stretch>
            <a:fillRect/>
          </a:stretch>
        </p:blipFill>
        <p:spPr bwMode="auto">
          <a:xfrm>
            <a:off x="1195578" y="381000"/>
            <a:ext cx="9800844" cy="44958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1" name="Picture 2" descr="C:\Users\jocelyn.gross\Documents\KIA\Logos\wris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435" y="5867400"/>
            <a:ext cx="916965" cy="738880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>
            <a:off x="0" y="5715000"/>
            <a:ext cx="12192000" cy="0"/>
          </a:xfrm>
          <a:prstGeom prst="line">
            <a:avLst/>
          </a:prstGeom>
          <a:ln w="152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67056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Content Placeholder 19"/>
          <p:cNvSpPr txBox="1">
            <a:spLocks/>
          </p:cNvSpPr>
          <p:nvPr/>
        </p:nvSpPr>
        <p:spPr>
          <a:xfrm>
            <a:off x="406400" y="9906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248" y="5842017"/>
            <a:ext cx="788348" cy="7892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53" y="5971338"/>
            <a:ext cx="2022974" cy="5779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1864" y="990601"/>
            <a:ext cx="11379200" cy="4525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Broadband Deployment Fund </a:t>
            </a:r>
            <a:r>
              <a:rPr lang="en-US" dirty="0" smtClean="0"/>
              <a:t>Program Update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July </a:t>
            </a:r>
            <a:r>
              <a:rPr lang="en-US" dirty="0" smtClean="0"/>
              <a:t>19, </a:t>
            </a:r>
            <a:r>
              <a:rPr lang="en-US" dirty="0"/>
              <a:t>2022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0855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Digital Equity Act - addresses the digital divide in U.S. communities</a:t>
            </a:r>
          </a:p>
          <a:p>
            <a:pPr marL="1314450" lvl="2" indent="-457200"/>
            <a:r>
              <a:rPr lang="en-US" dirty="0"/>
              <a:t>Identify all the digital equity related issues that the state population accesses</a:t>
            </a:r>
          </a:p>
          <a:p>
            <a:pPr marL="1314450" lvl="2" indent="-457200"/>
            <a:r>
              <a:rPr lang="en-US" dirty="0"/>
              <a:t>Outline the objectives that will ultimately be used to reach accessible broadband technology and internet</a:t>
            </a:r>
          </a:p>
          <a:p>
            <a:pPr marL="1771650" lvl="3" indent="-457200"/>
            <a:r>
              <a:rPr lang="en-US" dirty="0"/>
              <a:t>inclusivity of public resources</a:t>
            </a:r>
          </a:p>
          <a:p>
            <a:pPr marL="1771650" lvl="3" indent="-457200"/>
            <a:r>
              <a:rPr lang="en-US" dirty="0"/>
              <a:t>digital literacy</a:t>
            </a:r>
          </a:p>
          <a:p>
            <a:pPr marL="1771650" lvl="3" indent="-457200"/>
            <a:r>
              <a:rPr lang="en-US" dirty="0"/>
              <a:t>knowledge of online privacy and cybersecurity</a:t>
            </a:r>
          </a:p>
          <a:p>
            <a:pPr marL="1771650" lvl="3" indent="-457200"/>
            <a:r>
              <a:rPr lang="en-US" dirty="0"/>
              <a:t>accessibility of technological devices and IT support for those devices</a:t>
            </a:r>
          </a:p>
          <a:p>
            <a:pPr marL="1314450" lvl="2" indent="-457200"/>
            <a:r>
              <a:rPr lang="en-US" dirty="0"/>
              <a:t>Statewide plan first step, followed by Capacity grants to each State.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Plan must align with BEAD 5-year Action plan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- IIJA – Broadband Program - Equity</a:t>
            </a:r>
          </a:p>
        </p:txBody>
      </p:sp>
    </p:spTree>
    <p:extLst>
      <p:ext uri="{BB962C8B-B14F-4D97-AF65-F5344CB8AC3E}">
        <p14:creationId xmlns:p14="http://schemas.microsoft.com/office/powerpoint/2010/main" val="346180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Pole replacement Subsidies – Rural Infrastructure Improvement Program - $20 million from ARPA State Fiscal Recovery Fund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Can be used for removal of an existing utility pole and replacement with a new utility pole </a:t>
            </a:r>
          </a:p>
          <a:p>
            <a:pPr marL="1314450" lvl="2" indent="-457200"/>
            <a:r>
              <a:rPr lang="en-US" sz="2000" dirty="0"/>
              <a:t>For retail internet service provider to provide qualifying broadband service in </a:t>
            </a:r>
            <a:r>
              <a:rPr lang="en-US" sz="2000" u="sng" dirty="0"/>
              <a:t>unserved</a:t>
            </a:r>
            <a:r>
              <a:rPr lang="en-US" sz="2000" dirty="0"/>
              <a:t> areas</a:t>
            </a:r>
          </a:p>
          <a:p>
            <a:pPr marL="1314450" lvl="2" indent="-457200"/>
            <a:r>
              <a:rPr lang="en-US" sz="2000" dirty="0"/>
              <a:t>Limit of $5,000 per pole replaced or 50% of total replacement cost</a:t>
            </a:r>
          </a:p>
          <a:p>
            <a:pPr marL="1314450" lvl="2" indent="-457200"/>
            <a:r>
              <a:rPr lang="en-US" sz="2000" dirty="0"/>
              <a:t>First come-first served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Match up with any conditions from ARPA State Fiscal Recovery Fund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Application available by September 1, 2022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- Pole Replacement Subsidies</a:t>
            </a:r>
          </a:p>
        </p:txBody>
      </p:sp>
    </p:spTree>
    <p:extLst>
      <p:ext uri="{BB962C8B-B14F-4D97-AF65-F5344CB8AC3E}">
        <p14:creationId xmlns:p14="http://schemas.microsoft.com/office/powerpoint/2010/main" val="222883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400" y="1361536"/>
            <a:ext cx="11379200" cy="3822939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Director John Hicks, Office of the State Budget Director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Executive Director Sandy Williams, KY Infrastructure Authority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083085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8000" y="1484416"/>
            <a:ext cx="5588000" cy="4095087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Broadband Deployment Fund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$300 Million for unserved / underserved broadband areas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Types of Grants are Available?</a:t>
            </a:r>
          </a:p>
        </p:txBody>
      </p:sp>
    </p:spTree>
    <p:extLst>
      <p:ext uri="{BB962C8B-B14F-4D97-AF65-F5344CB8AC3E}">
        <p14:creationId xmlns:p14="http://schemas.microsoft.com/office/powerpoint/2010/main" val="3547245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400" y="1369742"/>
            <a:ext cx="11379200" cy="3897085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$300M appropriated by the General Assembly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dirty="0"/>
              <a:t>$117.2 M funded by the American Rescue Plan Act of 2021 Coronavirus State Fiscal Recovery Fund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endParaRPr lang="en-US" dirty="0"/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dirty="0"/>
              <a:t>$182.8 M funded by the American Rescue Plan Act of 2021 Capital Projects Fund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How Much Money Do We Have?</a:t>
            </a:r>
          </a:p>
        </p:txBody>
      </p:sp>
    </p:spTree>
    <p:extLst>
      <p:ext uri="{BB962C8B-B14F-4D97-AF65-F5344CB8AC3E}">
        <p14:creationId xmlns:p14="http://schemas.microsoft.com/office/powerpoint/2010/main" val="1009108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400" y="1369742"/>
            <a:ext cx="11379200" cy="3897085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Broadband Deployment Fund – First Round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47 Awards recently announced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$89.6 million in grant funding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$204 million total investment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More than 34,000 households and businesses covered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Touches 36 counties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$27.6 million remaining in the ARPA State Fiscal Recovery Fund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How Much Money Have We Committed?</a:t>
            </a:r>
          </a:p>
        </p:txBody>
      </p:sp>
    </p:spTree>
    <p:extLst>
      <p:ext uri="{BB962C8B-B14F-4D97-AF65-F5344CB8AC3E}">
        <p14:creationId xmlns:p14="http://schemas.microsoft.com/office/powerpoint/2010/main" val="4242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idx="1"/>
          </p:nvPr>
        </p:nvSpPr>
        <p:spPr>
          <a:xfrm>
            <a:off x="406400" y="1261982"/>
            <a:ext cx="11379200" cy="4172660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Office of Broadband Development – standing it up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ARPA Capital Projects Fund - $182.8 million for broadband deployment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Application Development for Next Round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House Bill 315 Highlights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Infrastructure, Investment and Jobs Act – Broadband Program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Pole Replacement Subsidies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What are the Next Steps?</a:t>
            </a:r>
          </a:p>
        </p:txBody>
      </p:sp>
      <p:sp>
        <p:nvSpPr>
          <p:cNvPr id="4" name="Rectangle 3"/>
          <p:cNvSpPr/>
          <p:nvPr/>
        </p:nvSpPr>
        <p:spPr>
          <a:xfrm>
            <a:off x="4650377" y="5995851"/>
            <a:ext cx="2769326" cy="53557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53" y="5971338"/>
            <a:ext cx="2022974" cy="57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18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400" y="1047404"/>
            <a:ext cx="11379200" cy="4469160"/>
          </a:xfrm>
        </p:spPr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Office of Broadband Development 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dirty="0"/>
              <a:t>Search for Executive Director underway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dirty="0"/>
              <a:t>Duties and responsibilities of the new Office</a:t>
            </a:r>
          </a:p>
          <a:p>
            <a:pPr marL="1773936" lvl="3" indent="-457200">
              <a:buFont typeface="Courier New" panose="02070309020205020404" pitchFamily="49" charset="0"/>
              <a:buChar char="o"/>
            </a:pPr>
            <a:r>
              <a:rPr lang="en-US" dirty="0"/>
              <a:t>Improve broadband accessibility for unserved and underserved communities and populations</a:t>
            </a:r>
          </a:p>
          <a:p>
            <a:pPr marL="1773936" lvl="3" indent="-457200">
              <a:buFont typeface="Courier New" panose="02070309020205020404" pitchFamily="49" charset="0"/>
              <a:buChar char="o"/>
            </a:pPr>
            <a:r>
              <a:rPr lang="en-US" dirty="0"/>
              <a:t>Administer the Broadband Deployment Fund</a:t>
            </a:r>
          </a:p>
          <a:p>
            <a:pPr marL="1773936" lvl="3" indent="-457200">
              <a:buFont typeface="Courier New" panose="02070309020205020404" pitchFamily="49" charset="0"/>
              <a:buChar char="o"/>
            </a:pPr>
            <a:r>
              <a:rPr lang="en-US" dirty="0"/>
              <a:t>Provide a single point of contact for broadband programs and funding</a:t>
            </a:r>
          </a:p>
          <a:p>
            <a:pPr marL="1773936" lvl="3" indent="-457200">
              <a:buFont typeface="Courier New" panose="02070309020205020404" pitchFamily="49" charset="0"/>
              <a:buChar char="o"/>
            </a:pPr>
            <a:r>
              <a:rPr lang="en-US" dirty="0"/>
              <a:t>Develop a statewide broadband plan and mapping</a:t>
            </a:r>
          </a:p>
          <a:p>
            <a:pPr marL="1773936" lvl="3" indent="-457200">
              <a:buFont typeface="Courier New" panose="02070309020205020404" pitchFamily="49" charset="0"/>
              <a:buChar char="o"/>
            </a:pPr>
            <a:r>
              <a:rPr lang="en-US" dirty="0"/>
              <a:t>Maintain statewide data and statistics</a:t>
            </a:r>
          </a:p>
          <a:p>
            <a:pPr marL="1773936" lvl="3" indent="-457200">
              <a:buFont typeface="Courier New" panose="02070309020205020404" pitchFamily="49" charset="0"/>
              <a:buChar char="o"/>
            </a:pPr>
            <a:r>
              <a:rPr lang="en-US" dirty="0"/>
              <a:t>Create a process to receive and resolve complaints of insufficient broadband service</a:t>
            </a:r>
          </a:p>
          <a:p>
            <a:pPr marL="1773936" lvl="3" indent="-457200">
              <a:buFont typeface="Courier New" panose="02070309020205020404" pitchFamily="49" charset="0"/>
              <a:buChar char="o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667471"/>
          </a:xfrm>
        </p:spPr>
        <p:txBody>
          <a:bodyPr/>
          <a:lstStyle/>
          <a:p>
            <a:r>
              <a:rPr lang="en-US" dirty="0"/>
              <a:t>Next Steps - Office of Broadband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1168418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ARPA Capital Projects Fund - $182 8 million for broadband deployment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dirty="0"/>
              <a:t>U.S. Department of Treasury – States submit a Grant Plan then a Program Plan for approval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dirty="0"/>
              <a:t>Grant Plan will be consistent with House Bill 315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Application Development for Next Round of Funding</a:t>
            </a:r>
          </a:p>
          <a:p>
            <a:pPr marL="1314450" lvl="2" indent="-457200"/>
            <a:r>
              <a:rPr lang="en-US" dirty="0"/>
              <a:t>Will be aligned with federal Capital Projects Fund and HB 315</a:t>
            </a:r>
          </a:p>
          <a:p>
            <a:pPr marL="859536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- ARPA Capital Projects Fund </a:t>
            </a:r>
          </a:p>
        </p:txBody>
      </p:sp>
    </p:spTree>
    <p:extLst>
      <p:ext uri="{BB962C8B-B14F-4D97-AF65-F5344CB8AC3E}">
        <p14:creationId xmlns:p14="http://schemas.microsoft.com/office/powerpoint/2010/main" val="389568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Establishes the Office of Broadband Development as the central broadband planning and coordination entity for the Commonwealth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Administer the broadband deployment fund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Establish broadband deployment priorities</a:t>
            </a:r>
          </a:p>
          <a:p>
            <a:pPr marL="1314450" lvl="2" indent="-457200"/>
            <a:r>
              <a:rPr lang="en-US" sz="2000" dirty="0"/>
              <a:t>“No service” locations are the first priority</a:t>
            </a:r>
          </a:p>
          <a:p>
            <a:pPr marL="1314450" lvl="2" indent="-457200"/>
            <a:r>
              <a:rPr lang="en-US" sz="2000" dirty="0"/>
              <a:t>Unserved locations next and underserved areas after that</a:t>
            </a:r>
          </a:p>
          <a:p>
            <a:pPr marL="1314450" lvl="2" indent="-457200"/>
            <a:r>
              <a:rPr lang="en-US" sz="2000" dirty="0"/>
              <a:t>Higher priority and state share for unserved &amp; underserved based on location density</a:t>
            </a:r>
          </a:p>
          <a:p>
            <a:pPr marL="1314450" lvl="2" indent="-457200"/>
            <a:r>
              <a:rPr lang="en-US" sz="2000" dirty="0"/>
              <a:t>Projects where no other public funds are available</a:t>
            </a:r>
          </a:p>
          <a:p>
            <a:pPr marL="1314450" lvl="2" indent="-457200"/>
            <a:r>
              <a:rPr lang="en-US" sz="2000" dirty="0"/>
              <a:t>1 gigabit symmetrical speed preferred with 100 megabit symmetrical speed minimum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- Overview of House Bill 315</a:t>
            </a:r>
          </a:p>
        </p:txBody>
      </p:sp>
    </p:spTree>
    <p:extLst>
      <p:ext uri="{BB962C8B-B14F-4D97-AF65-F5344CB8AC3E}">
        <p14:creationId xmlns:p14="http://schemas.microsoft.com/office/powerpoint/2010/main" val="317396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BEAD – Broadband, Equity, Access and Deployment program - $42.45 billion nationwide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sz="2000" dirty="0"/>
              <a:t>Funds allocated to states and territories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sz="2000" dirty="0"/>
              <a:t>$100 million minimum to each State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sz="2000" dirty="0"/>
              <a:t>Remaining $37.2 million will be allocated based on new FCC map’s identification of unserved and underserved locations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sz="2000" dirty="0"/>
              <a:t>Estimate of Kentucky’s allocation to be around $700 million, 23rd most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sz="2000" dirty="0"/>
              <a:t>Planning Grant application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sz="2000" dirty="0"/>
              <a:t>5-year Action plan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sz="2000" dirty="0"/>
              <a:t>FCC map –September data deadline, release of location map/availability map</a:t>
            </a:r>
          </a:p>
          <a:p>
            <a:pPr marL="1316736" lvl="2" indent="-457200">
              <a:buFont typeface="Courier New" panose="02070309020205020404" pitchFamily="49" charset="0"/>
              <a:buChar char="o"/>
            </a:pPr>
            <a:r>
              <a:rPr lang="en-US" sz="2000" dirty="0"/>
              <a:t>Expectation of early 2023 allocation of funds to States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 - IIJA – Broadband Program - BEAD</a:t>
            </a:r>
          </a:p>
        </p:txBody>
      </p:sp>
    </p:spTree>
    <p:extLst>
      <p:ext uri="{BB962C8B-B14F-4D97-AF65-F5344CB8AC3E}">
        <p14:creationId xmlns:p14="http://schemas.microsoft.com/office/powerpoint/2010/main" val="3055236039"/>
      </p:ext>
    </p:extLst>
  </p:cSld>
  <p:clrMapOvr>
    <a:masterClrMapping/>
  </p:clrMapOvr>
</p:sld>
</file>

<file path=ppt/theme/theme1.xml><?xml version="1.0" encoding="utf-8"?>
<a:theme xmlns:a="http://schemas.openxmlformats.org/drawingml/2006/main" name="KI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A" id="{D70D0F84-9528-4D5D-BA3C-3AE167A7C678}" vid="{715D0336-9AC7-45E2-A7C3-693B407251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KIA</Template>
  <TotalTime>1672</TotalTime>
  <Words>683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Courier New</vt:lpstr>
      <vt:lpstr>KIA</vt:lpstr>
      <vt:lpstr> </vt:lpstr>
      <vt:lpstr>What Types of Grants are Available?</vt:lpstr>
      <vt:lpstr>How Much Money Do We Have?</vt:lpstr>
      <vt:lpstr>How Much Money Have We Committed?</vt:lpstr>
      <vt:lpstr>What are the Next Steps?</vt:lpstr>
      <vt:lpstr>Next Steps - Office of Broadband Development</vt:lpstr>
      <vt:lpstr>Next Steps - ARPA Capital Projects Fund </vt:lpstr>
      <vt:lpstr>Next Steps - Overview of House Bill 315</vt:lpstr>
      <vt:lpstr>Next Steps - IIJA – Broadband Program - BEAD</vt:lpstr>
      <vt:lpstr>Next Steps - IIJA – Broadband Program - Equity</vt:lpstr>
      <vt:lpstr>Next Steps - Pole Replacement Subsidies</vt:lpstr>
      <vt:lpstr>Questions</vt:lpstr>
    </vt:vector>
  </TitlesOfParts>
  <Company>Commonwealth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Megan (DLG)</dc:creator>
  <cp:lastModifiedBy>Allen, Sasche (LRC)</cp:lastModifiedBy>
  <cp:revision>96</cp:revision>
  <dcterms:created xsi:type="dcterms:W3CDTF">2020-08-07T12:29:20Z</dcterms:created>
  <dcterms:modified xsi:type="dcterms:W3CDTF">2022-07-12T16:24:45Z</dcterms:modified>
</cp:coreProperties>
</file>