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F20B0-E75E-44EF-9CD3-8381F0BAC4C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D9B799E-0B3E-485F-9812-2E147B9A4EE7}">
      <dgm:prSet/>
      <dgm:spPr/>
      <dgm:t>
        <a:bodyPr/>
        <a:lstStyle/>
        <a:p>
          <a:r>
            <a:rPr lang="en-US" baseline="0"/>
            <a:t>Facebook – 39k Followers</a:t>
          </a:r>
          <a:endParaRPr lang="en-US"/>
        </a:p>
      </dgm:t>
    </dgm:pt>
    <dgm:pt modelId="{BADEF4B9-8A25-42AE-9104-9E0A18690B5F}" type="parTrans" cxnId="{9119A635-4595-4BFD-A083-B6DC6A586709}">
      <dgm:prSet/>
      <dgm:spPr/>
      <dgm:t>
        <a:bodyPr/>
        <a:lstStyle/>
        <a:p>
          <a:endParaRPr lang="en-US"/>
        </a:p>
      </dgm:t>
    </dgm:pt>
    <dgm:pt modelId="{7F04B248-3C4C-4384-9110-B2DB7DFDDD09}" type="sibTrans" cxnId="{9119A635-4595-4BFD-A083-B6DC6A586709}">
      <dgm:prSet/>
      <dgm:spPr/>
      <dgm:t>
        <a:bodyPr/>
        <a:lstStyle/>
        <a:p>
          <a:endParaRPr lang="en-US"/>
        </a:p>
      </dgm:t>
    </dgm:pt>
    <dgm:pt modelId="{A9CDA829-7AC2-4AA0-BED4-D40DFAD068EC}">
      <dgm:prSet/>
      <dgm:spPr/>
      <dgm:t>
        <a:bodyPr/>
        <a:lstStyle/>
        <a:p>
          <a:r>
            <a:rPr lang="en-US" baseline="0"/>
            <a:t>Instagram – 2,080 Followers</a:t>
          </a:r>
          <a:endParaRPr lang="en-US"/>
        </a:p>
      </dgm:t>
    </dgm:pt>
    <dgm:pt modelId="{BB5FEA12-8C2E-45BD-B7FE-5A72C10E12A4}" type="parTrans" cxnId="{7F47AEAD-6164-4B00-9ABE-23FC185533C1}">
      <dgm:prSet/>
      <dgm:spPr/>
      <dgm:t>
        <a:bodyPr/>
        <a:lstStyle/>
        <a:p>
          <a:endParaRPr lang="en-US"/>
        </a:p>
      </dgm:t>
    </dgm:pt>
    <dgm:pt modelId="{4925853C-5C54-41D0-9825-91B261487A9D}" type="sibTrans" cxnId="{7F47AEAD-6164-4B00-9ABE-23FC185533C1}">
      <dgm:prSet/>
      <dgm:spPr/>
      <dgm:t>
        <a:bodyPr/>
        <a:lstStyle/>
        <a:p>
          <a:endParaRPr lang="en-US"/>
        </a:p>
      </dgm:t>
    </dgm:pt>
    <dgm:pt modelId="{3DFEC521-ED52-4CA5-9738-2E1A1094AFBD}">
      <dgm:prSet/>
      <dgm:spPr/>
      <dgm:t>
        <a:bodyPr/>
        <a:lstStyle/>
        <a:p>
          <a:r>
            <a:rPr lang="en-US" baseline="0"/>
            <a:t>Twitter – 800 Followers</a:t>
          </a:r>
          <a:endParaRPr lang="en-US"/>
        </a:p>
      </dgm:t>
    </dgm:pt>
    <dgm:pt modelId="{4CA71D5E-B356-41FD-86FF-824AE1F20024}" type="parTrans" cxnId="{F6D0ECAB-1713-4355-B66C-D3C858C38D40}">
      <dgm:prSet/>
      <dgm:spPr/>
      <dgm:t>
        <a:bodyPr/>
        <a:lstStyle/>
        <a:p>
          <a:endParaRPr lang="en-US"/>
        </a:p>
      </dgm:t>
    </dgm:pt>
    <dgm:pt modelId="{4543B6A0-E131-41A4-BACB-08EEA8F0A498}" type="sibTrans" cxnId="{F6D0ECAB-1713-4355-B66C-D3C858C38D40}">
      <dgm:prSet/>
      <dgm:spPr/>
      <dgm:t>
        <a:bodyPr/>
        <a:lstStyle/>
        <a:p>
          <a:endParaRPr lang="en-US"/>
        </a:p>
      </dgm:t>
    </dgm:pt>
    <dgm:pt modelId="{3B7320C2-DAC5-4B65-BF66-E6445063432C}">
      <dgm:prSet/>
      <dgm:spPr/>
      <dgm:t>
        <a:bodyPr/>
        <a:lstStyle/>
        <a:p>
          <a:r>
            <a:rPr lang="en-US" baseline="0"/>
            <a:t>Tiktok – 1,154 Followers </a:t>
          </a:r>
          <a:endParaRPr lang="en-US"/>
        </a:p>
      </dgm:t>
    </dgm:pt>
    <dgm:pt modelId="{5DD0BAB4-64CE-4AFB-ACA2-4178A040C407}" type="parTrans" cxnId="{CD678241-6778-4DC8-ACE9-CA223191FBAD}">
      <dgm:prSet/>
      <dgm:spPr/>
      <dgm:t>
        <a:bodyPr/>
        <a:lstStyle/>
        <a:p>
          <a:endParaRPr lang="en-US"/>
        </a:p>
      </dgm:t>
    </dgm:pt>
    <dgm:pt modelId="{90FF903D-0E07-4074-B810-E2F080A0F473}" type="sibTrans" cxnId="{CD678241-6778-4DC8-ACE9-CA223191FBAD}">
      <dgm:prSet/>
      <dgm:spPr/>
      <dgm:t>
        <a:bodyPr/>
        <a:lstStyle/>
        <a:p>
          <a:endParaRPr lang="en-US"/>
        </a:p>
      </dgm:t>
    </dgm:pt>
    <dgm:pt modelId="{C1314A52-EBCA-42A9-AB3A-9C879FA5A0DA}" type="pres">
      <dgm:prSet presAssocID="{531F20B0-E75E-44EF-9CD3-8381F0BAC4C7}" presName="linear" presStyleCnt="0">
        <dgm:presLayoutVars>
          <dgm:animLvl val="lvl"/>
          <dgm:resizeHandles val="exact"/>
        </dgm:presLayoutVars>
      </dgm:prSet>
      <dgm:spPr/>
    </dgm:pt>
    <dgm:pt modelId="{E1D3C81C-60AF-4B5D-BAD5-C9A6E82BC673}" type="pres">
      <dgm:prSet presAssocID="{3D9B799E-0B3E-485F-9812-2E147B9A4EE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225BA41-75EB-4B17-9EE7-2ABCAFC0AE8B}" type="pres">
      <dgm:prSet presAssocID="{7F04B248-3C4C-4384-9110-B2DB7DFDDD09}" presName="spacer" presStyleCnt="0"/>
      <dgm:spPr/>
    </dgm:pt>
    <dgm:pt modelId="{AE5CE92F-11D4-40D0-B4C1-83EAFCA12D51}" type="pres">
      <dgm:prSet presAssocID="{A9CDA829-7AC2-4AA0-BED4-D40DFAD068E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E2BCC60-9064-4A16-B541-B70F7F9128A0}" type="pres">
      <dgm:prSet presAssocID="{4925853C-5C54-41D0-9825-91B261487A9D}" presName="spacer" presStyleCnt="0"/>
      <dgm:spPr/>
    </dgm:pt>
    <dgm:pt modelId="{D9120AB3-71CF-4472-8EDA-8041D93C7186}" type="pres">
      <dgm:prSet presAssocID="{3DFEC521-ED52-4CA5-9738-2E1A1094AFB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443E5B-6CFB-49BC-B3C7-FA6E088119A5}" type="pres">
      <dgm:prSet presAssocID="{4543B6A0-E131-41A4-BACB-08EEA8F0A498}" presName="spacer" presStyleCnt="0"/>
      <dgm:spPr/>
    </dgm:pt>
    <dgm:pt modelId="{4AA74DA8-FA03-4654-A7FC-A873AED2CA8E}" type="pres">
      <dgm:prSet presAssocID="{3B7320C2-DAC5-4B65-BF66-E6445063432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88BF10A-F7E1-4C62-A33F-8B82D7AC7D07}" type="presOf" srcId="{A9CDA829-7AC2-4AA0-BED4-D40DFAD068EC}" destId="{AE5CE92F-11D4-40D0-B4C1-83EAFCA12D51}" srcOrd="0" destOrd="0" presId="urn:microsoft.com/office/officeart/2005/8/layout/vList2"/>
    <dgm:cxn modelId="{1E489F25-7470-439B-BC8D-6D430E98A5D1}" type="presOf" srcId="{3D9B799E-0B3E-485F-9812-2E147B9A4EE7}" destId="{E1D3C81C-60AF-4B5D-BAD5-C9A6E82BC673}" srcOrd="0" destOrd="0" presId="urn:microsoft.com/office/officeart/2005/8/layout/vList2"/>
    <dgm:cxn modelId="{9119A635-4595-4BFD-A083-B6DC6A586709}" srcId="{531F20B0-E75E-44EF-9CD3-8381F0BAC4C7}" destId="{3D9B799E-0B3E-485F-9812-2E147B9A4EE7}" srcOrd="0" destOrd="0" parTransId="{BADEF4B9-8A25-42AE-9104-9E0A18690B5F}" sibTransId="{7F04B248-3C4C-4384-9110-B2DB7DFDDD09}"/>
    <dgm:cxn modelId="{CD678241-6778-4DC8-ACE9-CA223191FBAD}" srcId="{531F20B0-E75E-44EF-9CD3-8381F0BAC4C7}" destId="{3B7320C2-DAC5-4B65-BF66-E6445063432C}" srcOrd="3" destOrd="0" parTransId="{5DD0BAB4-64CE-4AFB-ACA2-4178A040C407}" sibTransId="{90FF903D-0E07-4074-B810-E2F080A0F473}"/>
    <dgm:cxn modelId="{957C5C67-90CE-46A7-A24F-171BD85A623A}" type="presOf" srcId="{3DFEC521-ED52-4CA5-9738-2E1A1094AFBD}" destId="{D9120AB3-71CF-4472-8EDA-8041D93C7186}" srcOrd="0" destOrd="0" presId="urn:microsoft.com/office/officeart/2005/8/layout/vList2"/>
    <dgm:cxn modelId="{FE9EE2A7-5040-495D-8C3D-A73410E7AE90}" type="presOf" srcId="{3B7320C2-DAC5-4B65-BF66-E6445063432C}" destId="{4AA74DA8-FA03-4654-A7FC-A873AED2CA8E}" srcOrd="0" destOrd="0" presId="urn:microsoft.com/office/officeart/2005/8/layout/vList2"/>
    <dgm:cxn modelId="{F6D0ECAB-1713-4355-B66C-D3C858C38D40}" srcId="{531F20B0-E75E-44EF-9CD3-8381F0BAC4C7}" destId="{3DFEC521-ED52-4CA5-9738-2E1A1094AFBD}" srcOrd="2" destOrd="0" parTransId="{4CA71D5E-B356-41FD-86FF-824AE1F20024}" sibTransId="{4543B6A0-E131-41A4-BACB-08EEA8F0A498}"/>
    <dgm:cxn modelId="{7F47AEAD-6164-4B00-9ABE-23FC185533C1}" srcId="{531F20B0-E75E-44EF-9CD3-8381F0BAC4C7}" destId="{A9CDA829-7AC2-4AA0-BED4-D40DFAD068EC}" srcOrd="1" destOrd="0" parTransId="{BB5FEA12-8C2E-45BD-B7FE-5A72C10E12A4}" sibTransId="{4925853C-5C54-41D0-9825-91B261487A9D}"/>
    <dgm:cxn modelId="{FEC83DFB-CA50-4D7E-B00A-F90DA49D1DDF}" type="presOf" srcId="{531F20B0-E75E-44EF-9CD3-8381F0BAC4C7}" destId="{C1314A52-EBCA-42A9-AB3A-9C879FA5A0DA}" srcOrd="0" destOrd="0" presId="urn:microsoft.com/office/officeart/2005/8/layout/vList2"/>
    <dgm:cxn modelId="{17955F7B-FCFF-472C-B4CD-0FFE6C81C32C}" type="presParOf" srcId="{C1314A52-EBCA-42A9-AB3A-9C879FA5A0DA}" destId="{E1D3C81C-60AF-4B5D-BAD5-C9A6E82BC673}" srcOrd="0" destOrd="0" presId="urn:microsoft.com/office/officeart/2005/8/layout/vList2"/>
    <dgm:cxn modelId="{731EA94B-ECAD-466B-A745-5833A4562ECE}" type="presParOf" srcId="{C1314A52-EBCA-42A9-AB3A-9C879FA5A0DA}" destId="{8225BA41-75EB-4B17-9EE7-2ABCAFC0AE8B}" srcOrd="1" destOrd="0" presId="urn:microsoft.com/office/officeart/2005/8/layout/vList2"/>
    <dgm:cxn modelId="{CF63BB3E-5519-4BF7-A761-7330152ED2FA}" type="presParOf" srcId="{C1314A52-EBCA-42A9-AB3A-9C879FA5A0DA}" destId="{AE5CE92F-11D4-40D0-B4C1-83EAFCA12D51}" srcOrd="2" destOrd="0" presId="urn:microsoft.com/office/officeart/2005/8/layout/vList2"/>
    <dgm:cxn modelId="{2B540474-14F0-4CAD-8198-7ADF8A647285}" type="presParOf" srcId="{C1314A52-EBCA-42A9-AB3A-9C879FA5A0DA}" destId="{2E2BCC60-9064-4A16-B541-B70F7F9128A0}" srcOrd="3" destOrd="0" presId="urn:microsoft.com/office/officeart/2005/8/layout/vList2"/>
    <dgm:cxn modelId="{425D7455-9D08-4446-B24A-DF3E6BA1A59B}" type="presParOf" srcId="{C1314A52-EBCA-42A9-AB3A-9C879FA5A0DA}" destId="{D9120AB3-71CF-4472-8EDA-8041D93C7186}" srcOrd="4" destOrd="0" presId="urn:microsoft.com/office/officeart/2005/8/layout/vList2"/>
    <dgm:cxn modelId="{FA9E895D-8CC6-4555-891E-8B5148969214}" type="presParOf" srcId="{C1314A52-EBCA-42A9-AB3A-9C879FA5A0DA}" destId="{1C443E5B-6CFB-49BC-B3C7-FA6E088119A5}" srcOrd="5" destOrd="0" presId="urn:microsoft.com/office/officeart/2005/8/layout/vList2"/>
    <dgm:cxn modelId="{E160CD41-BA97-4704-BCAE-9C3DE43A5510}" type="presParOf" srcId="{C1314A52-EBCA-42A9-AB3A-9C879FA5A0DA}" destId="{4AA74DA8-FA03-4654-A7FC-A873AED2CA8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3C81C-60AF-4B5D-BAD5-C9A6E82BC673}">
      <dsp:nvSpPr>
        <dsp:cNvPr id="0" name=""/>
        <dsp:cNvSpPr/>
      </dsp:nvSpPr>
      <dsp:spPr>
        <a:xfrm>
          <a:off x="0" y="944994"/>
          <a:ext cx="6408738" cy="887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/>
            <a:t>Facebook – 39k Followers</a:t>
          </a:r>
          <a:endParaRPr lang="en-US" sz="3700" kern="1200"/>
        </a:p>
      </dsp:txBody>
      <dsp:txXfrm>
        <a:off x="43321" y="988315"/>
        <a:ext cx="6322096" cy="800803"/>
      </dsp:txXfrm>
    </dsp:sp>
    <dsp:sp modelId="{AE5CE92F-11D4-40D0-B4C1-83EAFCA12D51}">
      <dsp:nvSpPr>
        <dsp:cNvPr id="0" name=""/>
        <dsp:cNvSpPr/>
      </dsp:nvSpPr>
      <dsp:spPr>
        <a:xfrm>
          <a:off x="0" y="1939000"/>
          <a:ext cx="6408738" cy="887445"/>
        </a:xfrm>
        <a:prstGeom prst="roundRect">
          <a:avLst/>
        </a:prstGeom>
        <a:solidFill>
          <a:schemeClr val="accent2">
            <a:hueOff val="-1978932"/>
            <a:satOff val="0"/>
            <a:lumOff val="-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/>
            <a:t>Instagram – 2,080 Followers</a:t>
          </a:r>
          <a:endParaRPr lang="en-US" sz="3700" kern="1200"/>
        </a:p>
      </dsp:txBody>
      <dsp:txXfrm>
        <a:off x="43321" y="1982321"/>
        <a:ext cx="6322096" cy="800803"/>
      </dsp:txXfrm>
    </dsp:sp>
    <dsp:sp modelId="{D9120AB3-71CF-4472-8EDA-8041D93C7186}">
      <dsp:nvSpPr>
        <dsp:cNvPr id="0" name=""/>
        <dsp:cNvSpPr/>
      </dsp:nvSpPr>
      <dsp:spPr>
        <a:xfrm>
          <a:off x="0" y="2933005"/>
          <a:ext cx="6408738" cy="887445"/>
        </a:xfrm>
        <a:prstGeom prst="roundRect">
          <a:avLst/>
        </a:prstGeom>
        <a:solidFill>
          <a:schemeClr val="accent2">
            <a:hueOff val="-3957863"/>
            <a:satOff val="0"/>
            <a:lumOff val="-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/>
            <a:t>Twitter – 800 Followers</a:t>
          </a:r>
          <a:endParaRPr lang="en-US" sz="3700" kern="1200"/>
        </a:p>
      </dsp:txBody>
      <dsp:txXfrm>
        <a:off x="43321" y="2976326"/>
        <a:ext cx="6322096" cy="800803"/>
      </dsp:txXfrm>
    </dsp:sp>
    <dsp:sp modelId="{4AA74DA8-FA03-4654-A7FC-A873AED2CA8E}">
      <dsp:nvSpPr>
        <dsp:cNvPr id="0" name=""/>
        <dsp:cNvSpPr/>
      </dsp:nvSpPr>
      <dsp:spPr>
        <a:xfrm>
          <a:off x="0" y="3927010"/>
          <a:ext cx="6408738" cy="887445"/>
        </a:xfrm>
        <a:prstGeom prst="roundRect">
          <a:avLst/>
        </a:prstGeom>
        <a:solidFill>
          <a:schemeClr val="accent2">
            <a:hueOff val="-5936795"/>
            <a:satOff val="0"/>
            <a:lumOff val="-2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/>
            <a:t>Tiktok – 1,154 Followers </a:t>
          </a:r>
          <a:endParaRPr lang="en-US" sz="3700" kern="1200"/>
        </a:p>
      </dsp:txBody>
      <dsp:txXfrm>
        <a:off x="43321" y="3970331"/>
        <a:ext cx="6322096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0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0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8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9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2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9/29/2022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05822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2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34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BE9D418-D5B0-47F9-88F0-342F7E9E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6975" y="0"/>
            <a:ext cx="5655263" cy="4366126"/>
            <a:chOff x="3356975" y="0"/>
            <a:chExt cx="5655263" cy="436612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A4AD92B-6DC1-4915-8A6F-605636346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2238" y="4612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0E4588A-7467-4351-8A34-312A1D4E8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56975" y="0"/>
              <a:ext cx="4320000" cy="4320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262A3BE5-C18E-D2AD-19E5-980553AE7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6" b="1"/>
          <a:stretch/>
        </p:blipFill>
        <p:spPr>
          <a:xfrm>
            <a:off x="1603149" y="121060"/>
            <a:ext cx="9217026" cy="5235419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508000"/>
          </a:effec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23887"/>
            <a:ext cx="12192000" cy="4434114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100000">
                <a:schemeClr val="bg2">
                  <a:alpha val="80000"/>
                </a:schemeClr>
              </a:gs>
              <a:gs pos="7000">
                <a:schemeClr val="bg2">
                  <a:alpha val="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0CB68-44F0-476E-EF37-54356DCFB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114" y="3858487"/>
            <a:ext cx="9217026" cy="1769459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Pikeville, KY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A87D0-0AB1-7344-42F5-20FE2EE2E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500" y="5716570"/>
            <a:ext cx="9155112" cy="6817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“Let the Mountains move YOU”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A9D4A-7EFB-ED00-0A9F-44407B29C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41" y="1132041"/>
            <a:ext cx="5482542" cy="23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59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91" name="Rectangle 60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2" name="Oval 61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94" name="Rectangle 68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5" name="Rectangle 69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96" name="Rectangle 66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97" name="Rectangle 67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98" name="Rectangle 65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99" name="Rectangle 71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100" name="Rectangle 73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75">
            <a:extLst>
              <a:ext uri="{FF2B5EF4-FFF2-40B4-BE49-F238E27FC236}">
                <a16:creationId xmlns:a16="http://schemas.microsoft.com/office/drawing/2014/main" id="{6C4FC6B3-25CE-4C03-848A-5F75DC234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3600"/>
            <a:ext cx="12191999" cy="6861600"/>
            <a:chOff x="1" y="0"/>
            <a:chExt cx="12191999" cy="6861600"/>
          </a:xfrm>
        </p:grpSpPr>
        <p:sp>
          <p:nvSpPr>
            <p:cNvPr id="102" name="Rectangle 76">
              <a:extLst>
                <a:ext uri="{FF2B5EF4-FFF2-40B4-BE49-F238E27FC236}">
                  <a16:creationId xmlns:a16="http://schemas.microsoft.com/office/drawing/2014/main" id="{10D7AAA9-7484-46E0-AB9B-5A3226C66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77">
              <a:extLst>
                <a:ext uri="{FF2B5EF4-FFF2-40B4-BE49-F238E27FC236}">
                  <a16:creationId xmlns:a16="http://schemas.microsoft.com/office/drawing/2014/main" id="{CD052A25-8FBF-4B2D-B520-F4D6CA421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78">
              <a:extLst>
                <a:ext uri="{FF2B5EF4-FFF2-40B4-BE49-F238E27FC236}">
                  <a16:creationId xmlns:a16="http://schemas.microsoft.com/office/drawing/2014/main" id="{0291CD6E-4E76-427F-A1ED-C71CA96F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CCCCFB4-3895-41BE-A2EB-BB67AF2E7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05" name="Rectangle 84">
                <a:extLst>
                  <a:ext uri="{FF2B5EF4-FFF2-40B4-BE49-F238E27FC236}">
                    <a16:creationId xmlns:a16="http://schemas.microsoft.com/office/drawing/2014/main" id="{D9B3AD73-7966-4FC1-BCA8-60AAFCD61A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85">
                <a:extLst>
                  <a:ext uri="{FF2B5EF4-FFF2-40B4-BE49-F238E27FC236}">
                    <a16:creationId xmlns:a16="http://schemas.microsoft.com/office/drawing/2014/main" id="{44496CA5-A240-4D4A-AC52-C42A0417D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0ED98EE-AFDE-4AF6-BD74-76740A63D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07" name="Rectangle 82">
                <a:extLst>
                  <a:ext uri="{FF2B5EF4-FFF2-40B4-BE49-F238E27FC236}">
                    <a16:creationId xmlns:a16="http://schemas.microsoft.com/office/drawing/2014/main" id="{B2AA611C-EE27-4BBD-9124-DB028DEC7F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83">
                <a:extLst>
                  <a:ext uri="{FF2B5EF4-FFF2-40B4-BE49-F238E27FC236}">
                    <a16:creationId xmlns:a16="http://schemas.microsoft.com/office/drawing/2014/main" id="{81E7DB19-75D5-43CE-80F0-F54AC3A39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Rectangle 81">
              <a:extLst>
                <a:ext uri="{FF2B5EF4-FFF2-40B4-BE49-F238E27FC236}">
                  <a16:creationId xmlns:a16="http://schemas.microsoft.com/office/drawing/2014/main" id="{2964FEF4-0F31-4B45-AFC4-DEB35B5A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Rectangle 87">
            <a:extLst>
              <a:ext uri="{FF2B5EF4-FFF2-40B4-BE49-F238E27FC236}">
                <a16:creationId xmlns:a16="http://schemas.microsoft.com/office/drawing/2014/main" id="{E1297267-64FC-46DE-88B8-E76DC4691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0EFAE-E9DA-40D0-12B0-F464A154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/>
              <a:t>Tourism Tuesdays</a:t>
            </a:r>
          </a:p>
        </p:txBody>
      </p:sp>
      <p:pic>
        <p:nvPicPr>
          <p:cNvPr id="55" name="Picture 54" descr="A picture containing text, person, cellphone&#10;&#10;Description automatically generated">
            <a:extLst>
              <a:ext uri="{FF2B5EF4-FFF2-40B4-BE49-F238E27FC236}">
                <a16:creationId xmlns:a16="http://schemas.microsoft.com/office/drawing/2014/main" id="{762C35B0-1F0D-6081-6005-6C636D0B9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7" r="-3" b="7718"/>
          <a:stretch/>
        </p:blipFill>
        <p:spPr>
          <a:xfrm>
            <a:off x="5747424" y="10"/>
            <a:ext cx="6444576" cy="3428990"/>
          </a:xfrm>
          <a:prstGeom prst="rect">
            <a:avLst/>
          </a:prstGeom>
        </p:spPr>
      </p:pic>
      <p:pic>
        <p:nvPicPr>
          <p:cNvPr id="27" name="Content Placeholder 2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717C20B-DFBC-5F54-34CD-636C9239F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0"/>
          <a:stretch/>
        </p:blipFill>
        <p:spPr>
          <a:xfrm rot="5400000">
            <a:off x="5643600" y="3531600"/>
            <a:ext cx="3430800" cy="3222000"/>
          </a:xfrm>
          <a:prstGeom prst="rect">
            <a:avLst/>
          </a:prstGeom>
        </p:spPr>
      </p:pic>
      <p:pic>
        <p:nvPicPr>
          <p:cNvPr id="41" name="Picture 40" descr="A picture containing outdoor object, honeycomb, honey&#10;&#10;Description automatically generated">
            <a:extLst>
              <a:ext uri="{FF2B5EF4-FFF2-40B4-BE49-F238E27FC236}">
                <a16:creationId xmlns:a16="http://schemas.microsoft.com/office/drawing/2014/main" id="{01BBE5A5-A6BE-116E-2236-5C81D205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>
          <a:xfrm rot="5400000">
            <a:off x="8865312" y="3528001"/>
            <a:ext cx="3430800" cy="3222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9CF376D-4DE2-E4EB-6B24-2C80EEA22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3" y="5851560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31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C2368-41C1-FC98-A1EC-EE4096F7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pPr algn="ctr"/>
            <a:r>
              <a:rPr lang="en-US" sz="8800" dirty="0"/>
              <a:t>Social Media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F5D9FD-2D55-65AB-7E5E-E98ED7E1B5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5899944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E14C463-CFAD-9482-9A73-4F5FDA26C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1" y="5814605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2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9" name="Content Placeholder 8" descr="A picture containing mountain, outdoor, scene, way">
            <a:extLst>
              <a:ext uri="{FF2B5EF4-FFF2-40B4-BE49-F238E27FC236}">
                <a16:creationId xmlns:a16="http://schemas.microsoft.com/office/drawing/2014/main" id="{840F4625-9CF5-6BF4-03BA-C7C9DBBF9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5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E5D3E1D-E29B-4EB1-B0BC-8E518A9D1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68203" cy="4900616"/>
            <a:chOff x="0" y="0"/>
            <a:chExt cx="12268203" cy="490061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6DADC-00D0-46CD-8875-8318CDEDC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185333" y="0"/>
              <a:ext cx="4900616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18E9BB-F3FC-4063-8F10-9765CCC6B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5952" y="0"/>
              <a:ext cx="4900615" cy="4900616"/>
            </a:xfrm>
            <a:prstGeom prst="rect">
              <a:avLst/>
            </a:prstGeom>
            <a:gradFill flip="none" rotWithShape="1">
              <a:gsLst>
                <a:gs pos="21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6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80E9C3C-A83A-468A-B017-C9B761AD6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" y="1"/>
              <a:ext cx="12268200" cy="4867276"/>
              <a:chOff x="3" y="1"/>
              <a:chExt cx="12268200" cy="486727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E96DB7-0857-4CC9-B38F-0B8261FEE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77C2B3D-6B7B-4C1B-B83E-A57076E929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573EC5E-308D-4279-A5EB-49D2FA3DF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676525" y="0"/>
              <a:ext cx="9515473" cy="3766109"/>
              <a:chOff x="2676525" y="0"/>
              <a:chExt cx="9515473" cy="376610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33E206B-0D28-4259-82F4-0F46365882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3DDB511-2E8B-4DC9-8AC7-2C207E308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B968D79-E8A3-4370-8003-80BDA05B4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9515473" cy="3766109"/>
              <a:chOff x="0" y="0"/>
              <a:chExt cx="9515473" cy="3766109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EB6CF5-5B7E-4543-B6B4-CC293DA746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D84D4D6-D711-4555-AEFE-76A2280B6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50989D-5E43-3079-F0E5-357FCFF7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86" y="549275"/>
            <a:ext cx="8945762" cy="12103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THANK YOU FOR YOUR SUPPORT!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4A2B60A-3446-A29B-C451-2E46AD08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16" y="2031012"/>
            <a:ext cx="4426330" cy="186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7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E9F886F-E560-4EE9-992D-6F270FDA9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29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86B631-C164-A842-3D3B-25F8F741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anchor="b">
            <a:normAutofit/>
          </a:bodyPr>
          <a:lstStyle/>
          <a:p>
            <a:pPr algn="ctr"/>
            <a:r>
              <a:rPr lang="en-US" sz="5600" dirty="0"/>
              <a:t>Tourism in the mountains</a:t>
            </a:r>
          </a:p>
        </p:txBody>
      </p:sp>
      <p:pic>
        <p:nvPicPr>
          <p:cNvPr id="7" name="Picture 6" descr="A picture containing outdoor, water, surfing, sport&#10;&#10;Description automatically generated">
            <a:extLst>
              <a:ext uri="{FF2B5EF4-FFF2-40B4-BE49-F238E27FC236}">
                <a16:creationId xmlns:a16="http://schemas.microsoft.com/office/drawing/2014/main" id="{469BD28B-36EE-7273-A7BE-F72274F6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 r="-2" b="14932"/>
          <a:stretch/>
        </p:blipFill>
        <p:spPr>
          <a:xfrm>
            <a:off x="20" y="10"/>
            <a:ext cx="6444556" cy="3428990"/>
          </a:xfrm>
          <a:prstGeom prst="rect">
            <a:avLst/>
          </a:prstGeom>
        </p:spPr>
      </p:pic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5C3D855-E8A9-3A6E-DEDF-0C37DAAE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 r="-3" b="19800"/>
          <a:stretch/>
        </p:blipFill>
        <p:spPr>
          <a:xfrm>
            <a:off x="20" y="3427200"/>
            <a:ext cx="3221980" cy="3430800"/>
          </a:xfrm>
          <a:prstGeom prst="rect">
            <a:avLst/>
          </a:prstGeom>
        </p:spPr>
      </p:pic>
      <p:pic>
        <p:nvPicPr>
          <p:cNvPr id="9" name="Picture 8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A695CDD0-0450-64F3-4304-D52FA3F09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r="29529" b="-3"/>
          <a:stretch/>
        </p:blipFill>
        <p:spPr>
          <a:xfrm>
            <a:off x="3217144" y="3427200"/>
            <a:ext cx="3222000" cy="34308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1596CCD-88A3-A777-7B34-8B53AF34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2947121"/>
            <a:ext cx="4537073" cy="3361604"/>
          </a:xfrm>
        </p:spPr>
        <p:txBody>
          <a:bodyPr anchor="t">
            <a:normAutofit/>
          </a:bodyPr>
          <a:lstStyle/>
          <a:p>
            <a:r>
              <a:rPr lang="en-US" dirty="0"/>
              <a:t>Outdoor Recreation</a:t>
            </a:r>
          </a:p>
          <a:p>
            <a:r>
              <a:rPr lang="en-US" dirty="0"/>
              <a:t>Appalachian Heritage </a:t>
            </a:r>
          </a:p>
          <a:p>
            <a:r>
              <a:rPr lang="en-US" dirty="0"/>
              <a:t>Arts &amp; Culture</a:t>
            </a:r>
          </a:p>
          <a:p>
            <a:r>
              <a:rPr lang="en-US" dirty="0"/>
              <a:t>Entertainment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0DC820D-3E0B-FEBF-27FB-EB61486EE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842282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43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76CC2-FA3D-0C60-8F02-C1A30458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75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500" dirty="0"/>
              <a:t>Outdoor Recreation</a:t>
            </a:r>
          </a:p>
        </p:txBody>
      </p:sp>
      <p:pic>
        <p:nvPicPr>
          <p:cNvPr id="9" name="Picture 8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648587F-3002-E7E6-EC4C-87EB4881E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15287"/>
          <a:stretch/>
        </p:blipFill>
        <p:spPr>
          <a:xfrm rot="5400000">
            <a:off x="608828" y="634279"/>
            <a:ext cx="2793600" cy="2623589"/>
          </a:xfrm>
          <a:prstGeom prst="rect">
            <a:avLst/>
          </a:prstGeom>
        </p:spPr>
      </p:pic>
      <p:pic>
        <p:nvPicPr>
          <p:cNvPr id="41" name="Content Placeholder 40" descr="A picture containing outdoor, jumping, air, doing&#10;&#10;Description automatically generated">
            <a:extLst>
              <a:ext uri="{FF2B5EF4-FFF2-40B4-BE49-F238E27FC236}">
                <a16:creationId xmlns:a16="http://schemas.microsoft.com/office/drawing/2014/main" id="{7DA102B3-9917-E098-342B-B9B406410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282" y="1169627"/>
            <a:ext cx="4217173" cy="2623573"/>
          </a:xfrm>
          <a:prstGeom prst="rect">
            <a:avLst/>
          </a:prstGeom>
        </p:spPr>
      </p:pic>
      <p:pic>
        <p:nvPicPr>
          <p:cNvPr id="5" name="Content Placeholder 4" descr="A picture containing sky, mountain, outdoor, tree&#10;&#10;Description automatically generated">
            <a:extLst>
              <a:ext uri="{FF2B5EF4-FFF2-40B4-BE49-F238E27FC236}">
                <a16:creationId xmlns:a16="http://schemas.microsoft.com/office/drawing/2014/main" id="{7158151D-8A1E-3C40-5EC9-ED73047FD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r="-2" b="-2"/>
          <a:stretch/>
        </p:blipFill>
        <p:spPr>
          <a:xfrm>
            <a:off x="267855" y="3583709"/>
            <a:ext cx="3392183" cy="1930400"/>
          </a:xfrm>
          <a:prstGeom prst="rect">
            <a:avLst/>
          </a:prstGeom>
        </p:spPr>
      </p:pic>
      <p:pic>
        <p:nvPicPr>
          <p:cNvPr id="7" name="Picture 6" descr="A sign with balloons on it&#10;&#10;Description automatically generated with medium confidence">
            <a:extLst>
              <a:ext uri="{FF2B5EF4-FFF2-40B4-BE49-F238E27FC236}">
                <a16:creationId xmlns:a16="http://schemas.microsoft.com/office/drawing/2014/main" id="{C4614991-13F6-A069-0D4E-83B66F5ECC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r="-3" b="27200"/>
          <a:stretch/>
        </p:blipFill>
        <p:spPr>
          <a:xfrm>
            <a:off x="3811083" y="3168073"/>
            <a:ext cx="2623573" cy="314992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C69657F-D9CD-572E-3FF5-4E0A09FB8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19" y="185588"/>
            <a:ext cx="4433524" cy="235241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C88BE29-E8B0-F268-1C0B-603F4D153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46" y="4838610"/>
            <a:ext cx="3751469" cy="199196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A91529-75A6-D86C-C4D8-6E6E25017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5" y="5834594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9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3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3" name="Rectangle 14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Oval 15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6" name="Rectangle 22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8" name="Rectangle 20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9" name="Rectangle 21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50" name="Rectangle 19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1" name="Rectangle 25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2" name="Rectangle 27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8120F-6EC5-68A5-7C92-C180CD99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98" y="4591887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Outdoor Recreation</a:t>
            </a:r>
          </a:p>
        </p:txBody>
      </p:sp>
      <p:pic>
        <p:nvPicPr>
          <p:cNvPr id="7" name="Picture 6" descr="A picture containing sky, outdoor, air&#10;&#10;Description automatically generated">
            <a:extLst>
              <a:ext uri="{FF2B5EF4-FFF2-40B4-BE49-F238E27FC236}">
                <a16:creationId xmlns:a16="http://schemas.microsoft.com/office/drawing/2014/main" id="{2DD2A898-1B2B-E4CB-8FD5-BFCF298B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629" y="1052859"/>
            <a:ext cx="4404276" cy="3303206"/>
          </a:xfrm>
          <a:prstGeom prst="rect">
            <a:avLst/>
          </a:prstGeom>
        </p:spPr>
      </p:pic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E9B892BE-92AC-B5A3-9655-738334727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4990" y="1052859"/>
            <a:ext cx="4404276" cy="3303206"/>
          </a:xfrm>
          <a:prstGeom prst="rect">
            <a:avLst/>
          </a:prstGeom>
        </p:spPr>
      </p:pic>
      <p:pic>
        <p:nvPicPr>
          <p:cNvPr id="9" name="Picture 8" descr="A picture containing tree, water, sky, outdoor&#10;&#10;Description automatically generated">
            <a:extLst>
              <a:ext uri="{FF2B5EF4-FFF2-40B4-BE49-F238E27FC236}">
                <a16:creationId xmlns:a16="http://schemas.microsoft.com/office/drawing/2014/main" id="{CBDA4967-54CE-A438-0ED6-9C039D43A8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34" y="1126456"/>
            <a:ext cx="4338765" cy="32540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A411620-F095-B96E-1F3C-DB6960525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842282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4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EB667-B561-E74E-62CE-AF0EF080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768810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Appalachian Heritage</a:t>
            </a:r>
            <a:endParaRPr lang="en-US"/>
          </a:p>
        </p:txBody>
      </p:sp>
      <p:pic>
        <p:nvPicPr>
          <p:cNvPr id="7" name="Picture 6" descr="A group of women on a stage&#10;&#10;Description automatically generated with medium confidence">
            <a:extLst>
              <a:ext uri="{FF2B5EF4-FFF2-40B4-BE49-F238E27FC236}">
                <a16:creationId xmlns:a16="http://schemas.microsoft.com/office/drawing/2014/main" id="{AA17C137-D087-3824-D608-D2E7A810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011694"/>
            <a:ext cx="4331413" cy="3116890"/>
          </a:xfrm>
          <a:prstGeom prst="rect">
            <a:avLst/>
          </a:prstGeom>
        </p:spPr>
      </p:pic>
      <p:pic>
        <p:nvPicPr>
          <p:cNvPr id="5" name="Content Placeholder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54EA4127-DEBE-2F97-2849-0FB5D058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40" y="979888"/>
            <a:ext cx="4008024" cy="3148696"/>
          </a:xfrm>
          <a:prstGeom prst="rect">
            <a:avLst/>
          </a:prstGeom>
        </p:spPr>
      </p:pic>
      <p:pic>
        <p:nvPicPr>
          <p:cNvPr id="9" name="Picture 8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156ADD35-C51A-B759-9EFD-1FD3113C97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02" y="1242031"/>
            <a:ext cx="3578400" cy="2656216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E3DFF59-9404-46D0-3271-B077D57F3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842282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46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76" name="Rectangle 47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7" name="Oval 48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8" name="Oval 49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9" name="Rectangle 55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80" name="Rectangle 56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81" name="Rectangle 53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82" name="Rectangle 54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83" name="Rectangle 52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84" name="Rectangle 58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85" name="Rectangle 60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92723215-36CB-4E08-A75E-75D77CA52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D83A0F-2063-E22E-7749-4451C643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151" y="4752488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Arts &amp; Culture</a:t>
            </a:r>
            <a:endParaRPr lang="en-US" dirty="0"/>
          </a:p>
        </p:txBody>
      </p:sp>
      <p:pic>
        <p:nvPicPr>
          <p:cNvPr id="5" name="Content Placeholder 4" descr="A group of people painting&#10;&#10;Description automatically generated with medium confidence">
            <a:extLst>
              <a:ext uri="{FF2B5EF4-FFF2-40B4-BE49-F238E27FC236}">
                <a16:creationId xmlns:a16="http://schemas.microsoft.com/office/drawing/2014/main" id="{CF61863C-2DB2-739E-A490-B17ABCE5A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3" y="551322"/>
            <a:ext cx="5640566" cy="3765078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D3A4D97-A1C7-1435-CC8C-ADA27259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04" y="551322"/>
            <a:ext cx="5640566" cy="376867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91FD8-117A-A29B-047D-785433951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842282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18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53654D-2DE7-47C0-929D-AB7AA86B9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69B149-9B54-4A24-9A3E-3FC8938DD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68C13B-5F77-4FE7-8D32-D6D0B3BAC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51C457C-C22E-494F-8DF9-BC7307F50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F623352-51EE-4BDA-9AC4-741C941B7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20748EA-D4C3-449D-9A8C-C10649245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6C9E4A8-E408-4E89-B532-F4D8D24A6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CEDC01-427F-40F5-8C70-7DD9B67EF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A8D3263-9811-4BC9-860D-8BDBC7056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8E607EE-7FC1-41AD-8ED1-BA38811F8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8A0580E-6A58-41B1-91AB-A166721C4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97267-64FC-46DE-88B8-E76DC4691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E7B58-14CA-5F16-6FEE-B372CABC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/>
              <a:t>Arts &amp; Culture</a:t>
            </a:r>
          </a:p>
        </p:txBody>
      </p:sp>
      <p:pic>
        <p:nvPicPr>
          <p:cNvPr id="7" name="Picture 6" descr="A crowd of people walking down a street&#10;&#10;Description automatically generated with low confidence">
            <a:extLst>
              <a:ext uri="{FF2B5EF4-FFF2-40B4-BE49-F238E27FC236}">
                <a16:creationId xmlns:a16="http://schemas.microsoft.com/office/drawing/2014/main" id="{C0B82FD3-0472-24C7-BDCF-40061D7E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0286"/>
          <a:stretch/>
        </p:blipFill>
        <p:spPr>
          <a:xfrm>
            <a:off x="5747424" y="10"/>
            <a:ext cx="6444576" cy="3428990"/>
          </a:xfrm>
          <a:prstGeom prst="rect">
            <a:avLst/>
          </a:prstGeom>
        </p:spPr>
      </p:pic>
      <p:pic>
        <p:nvPicPr>
          <p:cNvPr id="5" name="Content Placeholder 4" descr="A group of people standing around a counter&#10;&#10;Description automatically generated with low confidence">
            <a:extLst>
              <a:ext uri="{FF2B5EF4-FFF2-40B4-BE49-F238E27FC236}">
                <a16:creationId xmlns:a16="http://schemas.microsoft.com/office/drawing/2014/main" id="{5334B838-9CFB-E563-155F-2475AF80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 b="15449"/>
          <a:stretch/>
        </p:blipFill>
        <p:spPr>
          <a:xfrm>
            <a:off x="5748000" y="3427200"/>
            <a:ext cx="6444000" cy="34308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F6DA0AB-C822-5C7A-F7C7-7F67EAB17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8" y="5855160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90577-5FFC-DA55-D41D-64E4FE6C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2" cy="1065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Arts &amp; Entertainment</a:t>
            </a:r>
            <a:endParaRPr lang="en-US"/>
          </a:p>
        </p:txBody>
      </p:sp>
      <p:pic>
        <p:nvPicPr>
          <p:cNvPr id="7" name="Picture 6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282A5488-F98F-98E4-3FD2-B56718D29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1" y="2812883"/>
            <a:ext cx="5249925" cy="3504325"/>
          </a:xfrm>
          <a:prstGeom prst="rect">
            <a:avLst/>
          </a:prstGeom>
        </p:spPr>
      </p:pic>
      <p:pic>
        <p:nvPicPr>
          <p:cNvPr id="5" name="Content Placeholder 4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05FC1B99-38D8-A68C-3D32-571C8CA77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88" y="2812883"/>
            <a:ext cx="5249925" cy="3504325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DA5181B0-85D7-6114-595F-8AE274F3A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07" y="1395790"/>
            <a:ext cx="5208187" cy="119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E65328F-86CB-2824-0758-6DD9D3298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40" y="5876319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64AD-45B0-119B-6645-BF684C15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768810"/>
            <a:ext cx="9217026" cy="1769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Downtown Entertainment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C26461-EFDA-BAEA-C635-E35F8738AC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94" y="379578"/>
            <a:ext cx="1974500" cy="3049422"/>
          </a:xfrm>
          <a:prstGeom prst="rect">
            <a:avLst/>
          </a:prstGeom>
        </p:spPr>
      </p:pic>
      <p:pic>
        <p:nvPicPr>
          <p:cNvPr id="5" name="Content Placeholder 4" descr="A group of people dancing&#10;&#10;Description automatically generated">
            <a:extLst>
              <a:ext uri="{FF2B5EF4-FFF2-40B4-BE49-F238E27FC236}">
                <a16:creationId xmlns:a16="http://schemas.microsoft.com/office/drawing/2014/main" id="{5FAC9F8D-632E-7F06-F7CC-C17711B24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0" y="870421"/>
            <a:ext cx="3578400" cy="2388582"/>
          </a:xfrm>
          <a:prstGeom prst="rect">
            <a:avLst/>
          </a:prstGeom>
        </p:spPr>
      </p:pic>
      <p:pic>
        <p:nvPicPr>
          <p:cNvPr id="9" name="Picture 8" descr="A person playing a drum set&#10;&#10;Description automatically generated with medium confidence">
            <a:extLst>
              <a:ext uri="{FF2B5EF4-FFF2-40B4-BE49-F238E27FC236}">
                <a16:creationId xmlns:a16="http://schemas.microsoft.com/office/drawing/2014/main" id="{DC0B85CF-B75D-8D7B-7E1F-8244FDF85D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736" y="870421"/>
            <a:ext cx="3578400" cy="238858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ADE4D6B-4CDA-F0C5-B68B-85C1E31E1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5842282"/>
            <a:ext cx="2091179" cy="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9232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Glow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FCFD6772C9F149A0EC924C30437293" ma:contentTypeVersion="2" ma:contentTypeDescription="Create a new document." ma:contentTypeScope="" ma:versionID="cefb5261e89220370f1b49be56bd4d2d">
  <xsd:schema xmlns:xsd="http://www.w3.org/2001/XMLSchema" xmlns:xs="http://www.w3.org/2001/XMLSchema" xmlns:p="http://schemas.microsoft.com/office/2006/metadata/properties" xmlns:ns3="7bafb7c6-dda1-45eb-80fc-f6d0c239fe86" targetNamespace="http://schemas.microsoft.com/office/2006/metadata/properties" ma:root="true" ma:fieldsID="8a16ed9815a17fe42c530bb6abd2b24d" ns3:_="">
    <xsd:import namespace="7bafb7c6-dda1-45eb-80fc-f6d0c239fe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b7c6-dda1-45eb-80fc-f6d0c239fe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E70E46-979F-4933-AD60-64DB3459D5C6}">
  <ds:schemaRefs>
    <ds:schemaRef ds:uri="http://purl.org/dc/terms/"/>
    <ds:schemaRef ds:uri="http://schemas.microsoft.com/office/2006/metadata/properties"/>
    <ds:schemaRef ds:uri="http://www.w3.org/XML/1998/namespace"/>
    <ds:schemaRef ds:uri="7bafb7c6-dda1-45eb-80fc-f6d0c239fe86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6AE359-DE72-465E-AB29-6AB8817DC5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afb7c6-dda1-45eb-80fc-f6d0c239fe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7319CC-1151-4C7B-A5E6-071F1A4D27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65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Avenir Next LT Pro</vt:lpstr>
      <vt:lpstr>Bell MT</vt:lpstr>
      <vt:lpstr>GlowVTI</vt:lpstr>
      <vt:lpstr>Pikeville, KY</vt:lpstr>
      <vt:lpstr>Tourism in the mountains</vt:lpstr>
      <vt:lpstr>Outdoor Recreation</vt:lpstr>
      <vt:lpstr>Outdoor Recreation</vt:lpstr>
      <vt:lpstr>Appalachian Heritage</vt:lpstr>
      <vt:lpstr>Arts &amp; Culture</vt:lpstr>
      <vt:lpstr>Arts &amp; Culture</vt:lpstr>
      <vt:lpstr>Arts &amp; Entertainment</vt:lpstr>
      <vt:lpstr>Downtown Entertainment</vt:lpstr>
      <vt:lpstr>Tourism Tuesdays</vt:lpstr>
      <vt:lpstr>Social Media</vt:lpstr>
      <vt:lpstr>THANK YOU FOR YOUR SUPPORT!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Pikeville, KY</dc:title>
  <dc:creator>Lauren McCoart</dc:creator>
  <cp:lastModifiedBy>Allen, Sasche (LRC)</cp:lastModifiedBy>
  <cp:revision>3</cp:revision>
  <dcterms:created xsi:type="dcterms:W3CDTF">2022-09-28T14:03:52Z</dcterms:created>
  <dcterms:modified xsi:type="dcterms:W3CDTF">2022-09-29T12:00:20Z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0x01010086FCFD6772C9F149A0EC924C30437293</vt:lpwstr>
  </property>
</Properties>
</file>