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70" r:id="rId3"/>
    <p:sldId id="257" r:id="rId4"/>
    <p:sldId id="259" r:id="rId5"/>
    <p:sldId id="260" r:id="rId6"/>
    <p:sldId id="261" r:id="rId7"/>
    <p:sldId id="262" r:id="rId8"/>
    <p:sldId id="266" r:id="rId9"/>
    <p:sldId id="267" r:id="rId10"/>
    <p:sldId id="268" r:id="rId11"/>
    <p:sldId id="263" r:id="rId12"/>
    <p:sldId id="264" r:id="rId13"/>
    <p:sldId id="265"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340981-B0E7-4286-A5A0-7F33EB3E1640}"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41FD-0AD8-448D-8323-729BF21374D7}" type="slidenum">
              <a:rPr lang="en-US" smtClean="0"/>
              <a:t>‹#›</a:t>
            </a:fld>
            <a:endParaRPr lang="en-US"/>
          </a:p>
        </p:txBody>
      </p:sp>
    </p:spTree>
    <p:extLst>
      <p:ext uri="{BB962C8B-B14F-4D97-AF65-F5344CB8AC3E}">
        <p14:creationId xmlns:p14="http://schemas.microsoft.com/office/powerpoint/2010/main" val="112341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340981-B0E7-4286-A5A0-7F33EB3E1640}"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641FD-0AD8-448D-8323-729BF21374D7}" type="slidenum">
              <a:rPr lang="en-US" smtClean="0"/>
              <a:t>‹#›</a:t>
            </a:fld>
            <a:endParaRPr lang="en-US"/>
          </a:p>
        </p:txBody>
      </p:sp>
    </p:spTree>
    <p:extLst>
      <p:ext uri="{BB962C8B-B14F-4D97-AF65-F5344CB8AC3E}">
        <p14:creationId xmlns:p14="http://schemas.microsoft.com/office/powerpoint/2010/main" val="223774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340981-B0E7-4286-A5A0-7F33EB3E1640}"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641FD-0AD8-448D-8323-729BF21374D7}" type="slidenum">
              <a:rPr lang="en-US" smtClean="0"/>
              <a:t>‹#›</a:t>
            </a:fld>
            <a:endParaRPr lang="en-US"/>
          </a:p>
        </p:txBody>
      </p:sp>
    </p:spTree>
    <p:extLst>
      <p:ext uri="{BB962C8B-B14F-4D97-AF65-F5344CB8AC3E}">
        <p14:creationId xmlns:p14="http://schemas.microsoft.com/office/powerpoint/2010/main" val="307070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340981-B0E7-4286-A5A0-7F33EB3E1640}"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641FD-0AD8-448D-8323-729BF21374D7}"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26705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340981-B0E7-4286-A5A0-7F33EB3E1640}"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641FD-0AD8-448D-8323-729BF21374D7}" type="slidenum">
              <a:rPr lang="en-US" smtClean="0"/>
              <a:t>‹#›</a:t>
            </a:fld>
            <a:endParaRPr lang="en-US"/>
          </a:p>
        </p:txBody>
      </p:sp>
    </p:spTree>
    <p:extLst>
      <p:ext uri="{BB962C8B-B14F-4D97-AF65-F5344CB8AC3E}">
        <p14:creationId xmlns:p14="http://schemas.microsoft.com/office/powerpoint/2010/main" val="2650817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340981-B0E7-4286-A5A0-7F33EB3E1640}"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4641FD-0AD8-448D-8323-729BF21374D7}" type="slidenum">
              <a:rPr lang="en-US" smtClean="0"/>
              <a:t>‹#›</a:t>
            </a:fld>
            <a:endParaRPr lang="en-US"/>
          </a:p>
        </p:txBody>
      </p:sp>
    </p:spTree>
    <p:extLst>
      <p:ext uri="{BB962C8B-B14F-4D97-AF65-F5344CB8AC3E}">
        <p14:creationId xmlns:p14="http://schemas.microsoft.com/office/powerpoint/2010/main" val="2067243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340981-B0E7-4286-A5A0-7F33EB3E1640}"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4641FD-0AD8-448D-8323-729BF21374D7}" type="slidenum">
              <a:rPr lang="en-US" smtClean="0"/>
              <a:t>‹#›</a:t>
            </a:fld>
            <a:endParaRPr lang="en-US"/>
          </a:p>
        </p:txBody>
      </p:sp>
    </p:spTree>
    <p:extLst>
      <p:ext uri="{BB962C8B-B14F-4D97-AF65-F5344CB8AC3E}">
        <p14:creationId xmlns:p14="http://schemas.microsoft.com/office/powerpoint/2010/main" val="2870828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340981-B0E7-4286-A5A0-7F33EB3E1640}"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41FD-0AD8-448D-8323-729BF21374D7}" type="slidenum">
              <a:rPr lang="en-US" smtClean="0"/>
              <a:t>‹#›</a:t>
            </a:fld>
            <a:endParaRPr lang="en-US"/>
          </a:p>
        </p:txBody>
      </p:sp>
    </p:spTree>
    <p:extLst>
      <p:ext uri="{BB962C8B-B14F-4D97-AF65-F5344CB8AC3E}">
        <p14:creationId xmlns:p14="http://schemas.microsoft.com/office/powerpoint/2010/main" val="4030326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340981-B0E7-4286-A5A0-7F33EB3E1640}"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41FD-0AD8-448D-8323-729BF21374D7}" type="slidenum">
              <a:rPr lang="en-US" smtClean="0"/>
              <a:t>‹#›</a:t>
            </a:fld>
            <a:endParaRPr lang="en-US"/>
          </a:p>
        </p:txBody>
      </p:sp>
    </p:spTree>
    <p:extLst>
      <p:ext uri="{BB962C8B-B14F-4D97-AF65-F5344CB8AC3E}">
        <p14:creationId xmlns:p14="http://schemas.microsoft.com/office/powerpoint/2010/main" val="112679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340981-B0E7-4286-A5A0-7F33EB3E1640}"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41FD-0AD8-448D-8323-729BF21374D7}" type="slidenum">
              <a:rPr lang="en-US" smtClean="0"/>
              <a:t>‹#›</a:t>
            </a:fld>
            <a:endParaRPr lang="en-US"/>
          </a:p>
        </p:txBody>
      </p:sp>
    </p:spTree>
    <p:extLst>
      <p:ext uri="{BB962C8B-B14F-4D97-AF65-F5344CB8AC3E}">
        <p14:creationId xmlns:p14="http://schemas.microsoft.com/office/powerpoint/2010/main" val="89187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340981-B0E7-4286-A5A0-7F33EB3E1640}"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41FD-0AD8-448D-8323-729BF21374D7}" type="slidenum">
              <a:rPr lang="en-US" smtClean="0"/>
              <a:t>‹#›</a:t>
            </a:fld>
            <a:endParaRPr lang="en-US"/>
          </a:p>
        </p:txBody>
      </p:sp>
    </p:spTree>
    <p:extLst>
      <p:ext uri="{BB962C8B-B14F-4D97-AF65-F5344CB8AC3E}">
        <p14:creationId xmlns:p14="http://schemas.microsoft.com/office/powerpoint/2010/main" val="154861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340981-B0E7-4286-A5A0-7F33EB3E1640}"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641FD-0AD8-448D-8323-729BF21374D7}" type="slidenum">
              <a:rPr lang="en-US" smtClean="0"/>
              <a:t>‹#›</a:t>
            </a:fld>
            <a:endParaRPr lang="en-US"/>
          </a:p>
        </p:txBody>
      </p:sp>
    </p:spTree>
    <p:extLst>
      <p:ext uri="{BB962C8B-B14F-4D97-AF65-F5344CB8AC3E}">
        <p14:creationId xmlns:p14="http://schemas.microsoft.com/office/powerpoint/2010/main" val="311481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340981-B0E7-4286-A5A0-7F33EB3E1640}"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4641FD-0AD8-448D-8323-729BF21374D7}" type="slidenum">
              <a:rPr lang="en-US" smtClean="0"/>
              <a:t>‹#›</a:t>
            </a:fld>
            <a:endParaRPr lang="en-US"/>
          </a:p>
        </p:txBody>
      </p:sp>
    </p:spTree>
    <p:extLst>
      <p:ext uri="{BB962C8B-B14F-4D97-AF65-F5344CB8AC3E}">
        <p14:creationId xmlns:p14="http://schemas.microsoft.com/office/powerpoint/2010/main" val="250602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340981-B0E7-4286-A5A0-7F33EB3E1640}"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4641FD-0AD8-448D-8323-729BF21374D7}" type="slidenum">
              <a:rPr lang="en-US" smtClean="0"/>
              <a:t>‹#›</a:t>
            </a:fld>
            <a:endParaRPr lang="en-US"/>
          </a:p>
        </p:txBody>
      </p:sp>
    </p:spTree>
    <p:extLst>
      <p:ext uri="{BB962C8B-B14F-4D97-AF65-F5344CB8AC3E}">
        <p14:creationId xmlns:p14="http://schemas.microsoft.com/office/powerpoint/2010/main" val="948888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40981-B0E7-4286-A5A0-7F33EB3E1640}"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4641FD-0AD8-448D-8323-729BF21374D7}" type="slidenum">
              <a:rPr lang="en-US" smtClean="0"/>
              <a:t>‹#›</a:t>
            </a:fld>
            <a:endParaRPr lang="en-US"/>
          </a:p>
        </p:txBody>
      </p:sp>
    </p:spTree>
    <p:extLst>
      <p:ext uri="{BB962C8B-B14F-4D97-AF65-F5344CB8AC3E}">
        <p14:creationId xmlns:p14="http://schemas.microsoft.com/office/powerpoint/2010/main" val="164111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340981-B0E7-4286-A5A0-7F33EB3E1640}"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641FD-0AD8-448D-8323-729BF21374D7}" type="slidenum">
              <a:rPr lang="en-US" smtClean="0"/>
              <a:t>‹#›</a:t>
            </a:fld>
            <a:endParaRPr lang="en-US"/>
          </a:p>
        </p:txBody>
      </p:sp>
    </p:spTree>
    <p:extLst>
      <p:ext uri="{BB962C8B-B14F-4D97-AF65-F5344CB8AC3E}">
        <p14:creationId xmlns:p14="http://schemas.microsoft.com/office/powerpoint/2010/main" val="142083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340981-B0E7-4286-A5A0-7F33EB3E1640}"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641FD-0AD8-448D-8323-729BF21374D7}" type="slidenum">
              <a:rPr lang="en-US" smtClean="0"/>
              <a:t>‹#›</a:t>
            </a:fld>
            <a:endParaRPr lang="en-US"/>
          </a:p>
        </p:txBody>
      </p:sp>
    </p:spTree>
    <p:extLst>
      <p:ext uri="{BB962C8B-B14F-4D97-AF65-F5344CB8AC3E}">
        <p14:creationId xmlns:p14="http://schemas.microsoft.com/office/powerpoint/2010/main" val="256352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9340981-B0E7-4286-A5A0-7F33EB3E1640}" type="datetimeFigureOut">
              <a:rPr lang="en-US" smtClean="0"/>
              <a:t>11/15/2022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84641FD-0AD8-448D-8323-729BF21374D7}" type="slidenum">
              <a:rPr lang="en-US" smtClean="0"/>
              <a:t>‹#›</a:t>
            </a:fld>
            <a:endParaRPr lang="en-US"/>
          </a:p>
        </p:txBody>
      </p:sp>
    </p:spTree>
    <p:extLst>
      <p:ext uri="{BB962C8B-B14F-4D97-AF65-F5344CB8AC3E}">
        <p14:creationId xmlns:p14="http://schemas.microsoft.com/office/powerpoint/2010/main" val="2414862821"/>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harrodsburg250th.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11075-435D-CA57-A722-F37B04C13A8C}"/>
              </a:ext>
            </a:extLst>
          </p:cNvPr>
          <p:cNvSpPr>
            <a:spLocks noGrp="1"/>
          </p:cNvSpPr>
          <p:nvPr>
            <p:ph type="ctrTitle"/>
          </p:nvPr>
        </p:nvSpPr>
        <p:spPr>
          <a:xfrm>
            <a:off x="1370693" y="1769540"/>
            <a:ext cx="9440034" cy="2631010"/>
          </a:xfrm>
        </p:spPr>
        <p:txBody>
          <a:bodyPr>
            <a:noAutofit/>
          </a:bodyPr>
          <a:lstStyle/>
          <a:p>
            <a:r>
              <a:rPr lang="en-US" dirty="0"/>
              <a:t>Harrodsburg’s 250</a:t>
            </a:r>
            <a:r>
              <a:rPr lang="en-US" baseline="30000" dirty="0"/>
              <a:t>th</a:t>
            </a:r>
            <a:r>
              <a:rPr lang="en-US" dirty="0"/>
              <a:t> Anniversary</a:t>
            </a:r>
            <a:br>
              <a:rPr lang="en-US" dirty="0"/>
            </a:br>
            <a:r>
              <a:rPr lang="en-US" dirty="0"/>
              <a:t>Celebration </a:t>
            </a:r>
            <a:br>
              <a:rPr lang="en-US" dirty="0"/>
            </a:br>
            <a:r>
              <a:rPr lang="en-US" dirty="0"/>
              <a:t>(Semiquincentennial or </a:t>
            </a:r>
            <a:r>
              <a:rPr lang="en-US" dirty="0" err="1"/>
              <a:t>Sestercentennial</a:t>
            </a:r>
            <a:r>
              <a:rPr lang="en-US" dirty="0"/>
              <a:t>)</a:t>
            </a:r>
          </a:p>
        </p:txBody>
      </p:sp>
      <p:sp>
        <p:nvSpPr>
          <p:cNvPr id="3" name="Subtitle 2">
            <a:extLst>
              <a:ext uri="{FF2B5EF4-FFF2-40B4-BE49-F238E27FC236}">
                <a16:creationId xmlns:a16="http://schemas.microsoft.com/office/drawing/2014/main" id="{686642C9-90E5-DD31-ED7F-BA8874B9F4C2}"/>
              </a:ext>
            </a:extLst>
          </p:cNvPr>
          <p:cNvSpPr>
            <a:spLocks noGrp="1"/>
          </p:cNvSpPr>
          <p:nvPr>
            <p:ph type="subTitle" idx="1"/>
          </p:nvPr>
        </p:nvSpPr>
        <p:spPr>
          <a:xfrm>
            <a:off x="1370693" y="6048375"/>
            <a:ext cx="9440034" cy="361949"/>
          </a:xfrm>
        </p:spPr>
        <p:txBody>
          <a:bodyPr>
            <a:normAutofit fontScale="92500" lnSpcReduction="10000"/>
          </a:bodyPr>
          <a:lstStyle/>
          <a:p>
            <a:r>
              <a:rPr lang="en-US" dirty="0"/>
              <a:t>June 13-16, 2024</a:t>
            </a:r>
          </a:p>
        </p:txBody>
      </p:sp>
      <p:pic>
        <p:nvPicPr>
          <p:cNvPr id="5" name="Picture 4">
            <a:extLst>
              <a:ext uri="{FF2B5EF4-FFF2-40B4-BE49-F238E27FC236}">
                <a16:creationId xmlns:a16="http://schemas.microsoft.com/office/drawing/2014/main" id="{C9767D90-EA02-EC52-B39B-CE15C5612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3495" y="4718093"/>
            <a:ext cx="1114429" cy="1012738"/>
          </a:xfrm>
          <a:prstGeom prst="rect">
            <a:avLst/>
          </a:prstGeom>
        </p:spPr>
      </p:pic>
    </p:spTree>
    <p:extLst>
      <p:ext uri="{BB962C8B-B14F-4D97-AF65-F5344CB8AC3E}">
        <p14:creationId xmlns:p14="http://schemas.microsoft.com/office/powerpoint/2010/main" val="1010134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06793-E979-042A-8259-D02F14D0C71A}"/>
              </a:ext>
            </a:extLst>
          </p:cNvPr>
          <p:cNvSpPr>
            <a:spLocks noGrp="1"/>
          </p:cNvSpPr>
          <p:nvPr>
            <p:ph type="title"/>
          </p:nvPr>
        </p:nvSpPr>
        <p:spPr/>
        <p:txBody>
          <a:bodyPr>
            <a:normAutofit/>
          </a:bodyPr>
          <a:lstStyle/>
          <a:p>
            <a:r>
              <a:rPr lang="en-US" sz="5400" dirty="0"/>
              <a:t>Beautification Committee</a:t>
            </a:r>
          </a:p>
        </p:txBody>
      </p:sp>
      <p:sp>
        <p:nvSpPr>
          <p:cNvPr id="3" name="Content Placeholder 2">
            <a:extLst>
              <a:ext uri="{FF2B5EF4-FFF2-40B4-BE49-F238E27FC236}">
                <a16:creationId xmlns:a16="http://schemas.microsoft.com/office/drawing/2014/main" id="{3B25730F-B664-AF45-B28A-8A930CA54633}"/>
              </a:ext>
            </a:extLst>
          </p:cNvPr>
          <p:cNvSpPr>
            <a:spLocks noGrp="1"/>
          </p:cNvSpPr>
          <p:nvPr>
            <p:ph idx="1"/>
          </p:nvPr>
        </p:nvSpPr>
        <p:spPr>
          <a:xfrm>
            <a:off x="913795" y="1924050"/>
            <a:ext cx="10353762" cy="3867150"/>
          </a:xfrm>
        </p:spPr>
        <p:txBody>
          <a:bodyPr/>
          <a:lstStyle/>
          <a:p>
            <a:r>
              <a:rPr lang="en-US" dirty="0"/>
              <a:t>Mural Projects</a:t>
            </a:r>
          </a:p>
          <a:p>
            <a:r>
              <a:rPr lang="en-US" dirty="0"/>
              <a:t>Clean-Up of Abandoned Property</a:t>
            </a:r>
          </a:p>
          <a:p>
            <a:r>
              <a:rPr lang="en-US" dirty="0"/>
              <a:t>City Commission Recommended Project to Put in a New Park at Entry Way of Harrodsburg honoring Veterans</a:t>
            </a:r>
          </a:p>
          <a:p>
            <a:r>
              <a:rPr lang="en-US" dirty="0"/>
              <a:t>Tree Board working on Planting more Trees around Town</a:t>
            </a:r>
          </a:p>
          <a:p>
            <a:r>
              <a:rPr lang="en-US" dirty="0"/>
              <a:t>Updating Entry Signs to Every Entrance of Harrodsburg (Including Installation of New Sign on HWY 68)</a:t>
            </a:r>
          </a:p>
          <a:p>
            <a:r>
              <a:rPr lang="en-US" dirty="0"/>
              <a:t>Beautifying and Updating the ‘Warehouse District,’ which plans to host events in 2024</a:t>
            </a:r>
          </a:p>
          <a:p>
            <a:r>
              <a:rPr lang="en-US" dirty="0"/>
              <a:t>Beautification of Kentucky’s Oldest Street (Broadway)</a:t>
            </a:r>
          </a:p>
        </p:txBody>
      </p:sp>
      <p:pic>
        <p:nvPicPr>
          <p:cNvPr id="4" name="Picture 3">
            <a:extLst>
              <a:ext uri="{FF2B5EF4-FFF2-40B4-BE49-F238E27FC236}">
                <a16:creationId xmlns:a16="http://schemas.microsoft.com/office/drawing/2014/main" id="{7BB7077C-3DE4-79F4-0FCC-A1A5D499F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047" y="6097100"/>
            <a:ext cx="696808" cy="633225"/>
          </a:xfrm>
          <a:prstGeom prst="rect">
            <a:avLst/>
          </a:prstGeom>
        </p:spPr>
      </p:pic>
    </p:spTree>
    <p:extLst>
      <p:ext uri="{BB962C8B-B14F-4D97-AF65-F5344CB8AC3E}">
        <p14:creationId xmlns:p14="http://schemas.microsoft.com/office/powerpoint/2010/main" val="221518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EBF3-A36E-6D9D-E88C-10C6E3E354D7}"/>
              </a:ext>
            </a:extLst>
          </p:cNvPr>
          <p:cNvSpPr>
            <a:spLocks noGrp="1"/>
          </p:cNvSpPr>
          <p:nvPr>
            <p:ph type="title"/>
          </p:nvPr>
        </p:nvSpPr>
        <p:spPr/>
        <p:txBody>
          <a:bodyPr>
            <a:normAutofit/>
          </a:bodyPr>
          <a:lstStyle/>
          <a:p>
            <a:r>
              <a:rPr lang="en-US" sz="5400" dirty="0"/>
              <a:t>Events Committee</a:t>
            </a:r>
          </a:p>
        </p:txBody>
      </p:sp>
      <p:sp>
        <p:nvSpPr>
          <p:cNvPr id="3" name="Content Placeholder 2">
            <a:extLst>
              <a:ext uri="{FF2B5EF4-FFF2-40B4-BE49-F238E27FC236}">
                <a16:creationId xmlns:a16="http://schemas.microsoft.com/office/drawing/2014/main" id="{EC096F5D-88FB-AD87-EA6B-243D1C87C63E}"/>
              </a:ext>
            </a:extLst>
          </p:cNvPr>
          <p:cNvSpPr>
            <a:spLocks noGrp="1"/>
          </p:cNvSpPr>
          <p:nvPr>
            <p:ph idx="1"/>
          </p:nvPr>
        </p:nvSpPr>
        <p:spPr>
          <a:xfrm>
            <a:off x="913795" y="1828800"/>
            <a:ext cx="3591530" cy="4219576"/>
          </a:xfrm>
        </p:spPr>
        <p:txBody>
          <a:bodyPr>
            <a:normAutofit fontScale="85000" lnSpcReduction="10000"/>
          </a:bodyPr>
          <a:lstStyle/>
          <a:p>
            <a:r>
              <a:rPr lang="en-US" dirty="0"/>
              <a:t>Live Music on Main Street</a:t>
            </a:r>
          </a:p>
          <a:p>
            <a:r>
              <a:rPr lang="en-US" dirty="0"/>
              <a:t>Re-Enactments at Old Fort Harrod State Park</a:t>
            </a:r>
          </a:p>
          <a:p>
            <a:r>
              <a:rPr lang="en-US" dirty="0"/>
              <a:t>Events at Shaker Village</a:t>
            </a:r>
          </a:p>
          <a:p>
            <a:r>
              <a:rPr lang="en-US" dirty="0"/>
              <a:t>Events on Kentucky’s Oldest Street</a:t>
            </a:r>
          </a:p>
          <a:p>
            <a:r>
              <a:rPr lang="en-US" dirty="0"/>
              <a:t>Events at Anderson Dean Park</a:t>
            </a:r>
          </a:p>
          <a:p>
            <a:r>
              <a:rPr lang="en-US" dirty="0"/>
              <a:t>Events at The Mercer County Fairgrounds (Home of the Longest Consecutive Horse Show in the Nation)</a:t>
            </a:r>
          </a:p>
          <a:p>
            <a:r>
              <a:rPr lang="en-US" dirty="0"/>
              <a:t>Events in the Warehouse District</a:t>
            </a:r>
          </a:p>
          <a:p>
            <a:r>
              <a:rPr lang="en-US" dirty="0"/>
              <a:t>Partnership with Triangle Talent</a:t>
            </a:r>
          </a:p>
          <a:p>
            <a:endParaRPr lang="en-US" dirty="0"/>
          </a:p>
        </p:txBody>
      </p:sp>
      <p:pic>
        <p:nvPicPr>
          <p:cNvPr id="5" name="Picture 4">
            <a:extLst>
              <a:ext uri="{FF2B5EF4-FFF2-40B4-BE49-F238E27FC236}">
                <a16:creationId xmlns:a16="http://schemas.microsoft.com/office/drawing/2014/main" id="{3695EC4B-C06D-AAEC-298B-D020A0AD7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8775" y="1897549"/>
            <a:ext cx="6100157" cy="4066771"/>
          </a:xfrm>
          <a:prstGeom prst="rect">
            <a:avLst/>
          </a:prstGeom>
        </p:spPr>
      </p:pic>
      <p:pic>
        <p:nvPicPr>
          <p:cNvPr id="4" name="Picture 3">
            <a:extLst>
              <a:ext uri="{FF2B5EF4-FFF2-40B4-BE49-F238E27FC236}">
                <a16:creationId xmlns:a16="http://schemas.microsoft.com/office/drawing/2014/main" id="{8B92B542-D524-5AFC-065F-D752C9EAE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047" y="6097100"/>
            <a:ext cx="696808" cy="633225"/>
          </a:xfrm>
          <a:prstGeom prst="rect">
            <a:avLst/>
          </a:prstGeom>
        </p:spPr>
      </p:pic>
    </p:spTree>
    <p:extLst>
      <p:ext uri="{BB962C8B-B14F-4D97-AF65-F5344CB8AC3E}">
        <p14:creationId xmlns:p14="http://schemas.microsoft.com/office/powerpoint/2010/main" val="3245112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BB19-2184-9BC2-32F3-0C1E6BD3295C}"/>
              </a:ext>
            </a:extLst>
          </p:cNvPr>
          <p:cNvSpPr>
            <a:spLocks noGrp="1"/>
          </p:cNvSpPr>
          <p:nvPr>
            <p:ph type="title"/>
          </p:nvPr>
        </p:nvSpPr>
        <p:spPr/>
        <p:txBody>
          <a:bodyPr>
            <a:normAutofit/>
          </a:bodyPr>
          <a:lstStyle/>
          <a:p>
            <a:r>
              <a:rPr lang="en-US" sz="5400" dirty="0"/>
              <a:t>Marketing Committee</a:t>
            </a:r>
          </a:p>
        </p:txBody>
      </p:sp>
      <p:sp>
        <p:nvSpPr>
          <p:cNvPr id="3" name="Content Placeholder 2">
            <a:extLst>
              <a:ext uri="{FF2B5EF4-FFF2-40B4-BE49-F238E27FC236}">
                <a16:creationId xmlns:a16="http://schemas.microsoft.com/office/drawing/2014/main" id="{B0B7352C-BB2E-E4A7-D006-17729F01099C}"/>
              </a:ext>
            </a:extLst>
          </p:cNvPr>
          <p:cNvSpPr>
            <a:spLocks noGrp="1"/>
          </p:cNvSpPr>
          <p:nvPr>
            <p:ph idx="1"/>
          </p:nvPr>
        </p:nvSpPr>
        <p:spPr>
          <a:xfrm>
            <a:off x="913795" y="1732449"/>
            <a:ext cx="10353762" cy="4211151"/>
          </a:xfrm>
        </p:spPr>
        <p:txBody>
          <a:bodyPr>
            <a:normAutofit lnSpcReduction="10000"/>
          </a:bodyPr>
          <a:lstStyle/>
          <a:p>
            <a:pPr algn="ctr"/>
            <a:r>
              <a:rPr lang="en-US" dirty="0"/>
              <a:t>Billboards Throughout Kentucky and Surrounding States </a:t>
            </a:r>
          </a:p>
          <a:p>
            <a:pPr algn="ctr"/>
            <a:r>
              <a:rPr lang="en-US" dirty="0"/>
              <a:t>Television Advertisements</a:t>
            </a:r>
          </a:p>
          <a:p>
            <a:pPr algn="ctr"/>
            <a:r>
              <a:rPr lang="en-US" dirty="0"/>
              <a:t>Radio Advertisements</a:t>
            </a:r>
          </a:p>
          <a:p>
            <a:pPr algn="ctr"/>
            <a:r>
              <a:rPr lang="en-US" dirty="0"/>
              <a:t>Social Media (Facebook, Twitter, Instagram, </a:t>
            </a:r>
            <a:r>
              <a:rPr lang="en-US" dirty="0" err="1"/>
              <a:t>etc</a:t>
            </a:r>
            <a:r>
              <a:rPr lang="en-US" dirty="0"/>
              <a:t>)</a:t>
            </a:r>
          </a:p>
          <a:p>
            <a:pPr algn="ctr"/>
            <a:r>
              <a:rPr lang="en-US" dirty="0"/>
              <a:t>Create APP for the Event</a:t>
            </a:r>
          </a:p>
          <a:p>
            <a:pPr algn="ctr"/>
            <a:r>
              <a:rPr lang="en-US" dirty="0"/>
              <a:t>Website (</a:t>
            </a:r>
            <a:r>
              <a:rPr lang="en-US" dirty="0">
                <a:hlinkClick r:id="rId2"/>
              </a:rPr>
              <a:t>https://harrodsburg250th.com/</a:t>
            </a:r>
            <a:r>
              <a:rPr lang="en-US" dirty="0"/>
              <a:t>)</a:t>
            </a:r>
          </a:p>
          <a:p>
            <a:pPr algn="ctr"/>
            <a:r>
              <a:rPr lang="en-US" dirty="0"/>
              <a:t>Magazines</a:t>
            </a:r>
          </a:p>
          <a:p>
            <a:pPr marL="36900" indent="0" algn="ctr">
              <a:buNone/>
            </a:pPr>
            <a:endParaRPr lang="en-US" dirty="0"/>
          </a:p>
          <a:p>
            <a:pPr marL="36900" indent="0" algn="ctr">
              <a:buNone/>
            </a:pPr>
            <a:r>
              <a:rPr lang="en-US" dirty="0"/>
              <a:t>*Collaborations with the Harrodsburg-Mercer County Tourist Commission </a:t>
            </a:r>
          </a:p>
          <a:p>
            <a:pPr marL="36900" indent="0" algn="ctr">
              <a:buNone/>
            </a:pPr>
            <a:r>
              <a:rPr lang="en-US" dirty="0"/>
              <a:t>and the Kentucky Department of Tourism*</a:t>
            </a:r>
          </a:p>
          <a:p>
            <a:endParaRPr lang="en-US" dirty="0"/>
          </a:p>
          <a:p>
            <a:endParaRPr lang="en-US" dirty="0"/>
          </a:p>
        </p:txBody>
      </p:sp>
      <p:pic>
        <p:nvPicPr>
          <p:cNvPr id="4" name="Picture 3">
            <a:extLst>
              <a:ext uri="{FF2B5EF4-FFF2-40B4-BE49-F238E27FC236}">
                <a16:creationId xmlns:a16="http://schemas.microsoft.com/office/drawing/2014/main" id="{A55C8306-9EAD-74FD-D0AC-96CF8752F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047" y="6097100"/>
            <a:ext cx="696808" cy="633225"/>
          </a:xfrm>
          <a:prstGeom prst="rect">
            <a:avLst/>
          </a:prstGeom>
        </p:spPr>
      </p:pic>
    </p:spTree>
    <p:extLst>
      <p:ext uri="{BB962C8B-B14F-4D97-AF65-F5344CB8AC3E}">
        <p14:creationId xmlns:p14="http://schemas.microsoft.com/office/powerpoint/2010/main" val="3097238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9581-EBF9-2037-432C-08DAC4C8B385}"/>
              </a:ext>
            </a:extLst>
          </p:cNvPr>
          <p:cNvSpPr>
            <a:spLocks noGrp="1"/>
          </p:cNvSpPr>
          <p:nvPr>
            <p:ph type="title"/>
          </p:nvPr>
        </p:nvSpPr>
        <p:spPr/>
        <p:txBody>
          <a:bodyPr>
            <a:normAutofit/>
          </a:bodyPr>
          <a:lstStyle/>
          <a:p>
            <a:r>
              <a:rPr lang="en-US" sz="5400" dirty="0"/>
              <a:t>Fundraising Committee</a:t>
            </a:r>
          </a:p>
        </p:txBody>
      </p:sp>
      <p:sp>
        <p:nvSpPr>
          <p:cNvPr id="3" name="Content Placeholder 2">
            <a:extLst>
              <a:ext uri="{FF2B5EF4-FFF2-40B4-BE49-F238E27FC236}">
                <a16:creationId xmlns:a16="http://schemas.microsoft.com/office/drawing/2014/main" id="{ACA0F1C2-5E37-072B-FB42-66659540E5A5}"/>
              </a:ext>
            </a:extLst>
          </p:cNvPr>
          <p:cNvSpPr>
            <a:spLocks noGrp="1"/>
          </p:cNvSpPr>
          <p:nvPr>
            <p:ph idx="1"/>
          </p:nvPr>
        </p:nvSpPr>
        <p:spPr>
          <a:xfrm>
            <a:off x="913795" y="1914525"/>
            <a:ext cx="10353762" cy="3876675"/>
          </a:xfrm>
        </p:spPr>
        <p:txBody>
          <a:bodyPr/>
          <a:lstStyle/>
          <a:p>
            <a:pPr algn="ctr"/>
            <a:r>
              <a:rPr lang="en-US" dirty="0"/>
              <a:t>Current Budget: $41,000</a:t>
            </a:r>
          </a:p>
          <a:p>
            <a:pPr algn="ctr"/>
            <a:r>
              <a:rPr lang="en-US" dirty="0"/>
              <a:t>Expected Expenses: $500,000</a:t>
            </a:r>
          </a:p>
          <a:p>
            <a:pPr algn="ctr"/>
            <a:r>
              <a:rPr lang="en-US" dirty="0"/>
              <a:t>Reserved funds from Mercer County Tourist Commission: $175,000</a:t>
            </a:r>
          </a:p>
          <a:p>
            <a:pPr algn="ctr"/>
            <a:r>
              <a:rPr lang="en-US" dirty="0"/>
              <a:t>Left To Fundraise: $284,000</a:t>
            </a:r>
          </a:p>
          <a:p>
            <a:pPr marL="36900" indent="0" algn="ctr">
              <a:buNone/>
            </a:pPr>
            <a:endParaRPr lang="en-US" dirty="0"/>
          </a:p>
          <a:p>
            <a:pPr marL="36900" indent="0" algn="ctr">
              <a:buNone/>
            </a:pPr>
            <a:r>
              <a:rPr lang="en-US" b="1" dirty="0"/>
              <a:t>How do we plan to raise the rest?</a:t>
            </a:r>
          </a:p>
          <a:p>
            <a:pPr algn="ctr"/>
            <a:r>
              <a:rPr lang="en-US" dirty="0"/>
              <a:t>Local Business Sponsorships</a:t>
            </a:r>
          </a:p>
          <a:p>
            <a:pPr algn="ctr"/>
            <a:r>
              <a:rPr lang="en-US" dirty="0"/>
              <a:t>Grants</a:t>
            </a:r>
          </a:p>
        </p:txBody>
      </p:sp>
      <p:pic>
        <p:nvPicPr>
          <p:cNvPr id="4" name="Picture 3">
            <a:extLst>
              <a:ext uri="{FF2B5EF4-FFF2-40B4-BE49-F238E27FC236}">
                <a16:creationId xmlns:a16="http://schemas.microsoft.com/office/drawing/2014/main" id="{B4824B30-7D44-8F3D-0DA4-F9F6D8DC9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047" y="6097100"/>
            <a:ext cx="696808" cy="633225"/>
          </a:xfrm>
          <a:prstGeom prst="rect">
            <a:avLst/>
          </a:prstGeom>
        </p:spPr>
      </p:pic>
    </p:spTree>
    <p:extLst>
      <p:ext uri="{BB962C8B-B14F-4D97-AF65-F5344CB8AC3E}">
        <p14:creationId xmlns:p14="http://schemas.microsoft.com/office/powerpoint/2010/main" val="413667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7052-783F-1250-31DF-4AC98086EA85}"/>
              </a:ext>
            </a:extLst>
          </p:cNvPr>
          <p:cNvSpPr>
            <a:spLocks noGrp="1"/>
          </p:cNvSpPr>
          <p:nvPr>
            <p:ph type="title"/>
          </p:nvPr>
        </p:nvSpPr>
        <p:spPr/>
        <p:txBody>
          <a:bodyPr>
            <a:normAutofit/>
          </a:bodyPr>
          <a:lstStyle/>
          <a:p>
            <a:r>
              <a:rPr lang="en-US" sz="5400" dirty="0"/>
              <a:t>Goals of the 250</a:t>
            </a:r>
            <a:r>
              <a:rPr lang="en-US" sz="5400" baseline="30000" dirty="0"/>
              <a:t>th</a:t>
            </a:r>
            <a:r>
              <a:rPr lang="en-US" sz="5400" dirty="0"/>
              <a:t> Anniversary</a:t>
            </a:r>
          </a:p>
        </p:txBody>
      </p:sp>
      <p:sp>
        <p:nvSpPr>
          <p:cNvPr id="3" name="Content Placeholder 2">
            <a:extLst>
              <a:ext uri="{FF2B5EF4-FFF2-40B4-BE49-F238E27FC236}">
                <a16:creationId xmlns:a16="http://schemas.microsoft.com/office/drawing/2014/main" id="{2AC681B4-9D57-8A70-0FA6-F97652329E0A}"/>
              </a:ext>
            </a:extLst>
          </p:cNvPr>
          <p:cNvSpPr>
            <a:spLocks noGrp="1"/>
          </p:cNvSpPr>
          <p:nvPr>
            <p:ph idx="1"/>
          </p:nvPr>
        </p:nvSpPr>
        <p:spPr/>
        <p:txBody>
          <a:bodyPr/>
          <a:lstStyle/>
          <a:p>
            <a:r>
              <a:rPr lang="en-US" dirty="0"/>
              <a:t>Showcase the rich history of Kentucky’s Oldest City</a:t>
            </a:r>
          </a:p>
          <a:p>
            <a:r>
              <a:rPr lang="en-US" dirty="0"/>
              <a:t>Embrace the growth of Harrodsburg and Mercer County since 1774</a:t>
            </a:r>
          </a:p>
          <a:p>
            <a:r>
              <a:rPr lang="en-US" dirty="0"/>
              <a:t>Prepare for the future of Harrodsburg and Mercer County</a:t>
            </a:r>
          </a:p>
          <a:p>
            <a:r>
              <a:rPr lang="en-US" dirty="0"/>
              <a:t>Bring visitors from around the state and nation to Mercer County and to Kentucky</a:t>
            </a:r>
          </a:p>
          <a:p>
            <a:r>
              <a:rPr lang="en-US" dirty="0"/>
              <a:t>Provide education opportunities for students in the surrounding areas, as well as citizens of Kentucky and beyond</a:t>
            </a:r>
          </a:p>
        </p:txBody>
      </p:sp>
      <p:pic>
        <p:nvPicPr>
          <p:cNvPr id="4" name="Picture 3">
            <a:extLst>
              <a:ext uri="{FF2B5EF4-FFF2-40B4-BE49-F238E27FC236}">
                <a16:creationId xmlns:a16="http://schemas.microsoft.com/office/drawing/2014/main" id="{E5BC0D5F-D482-A722-27D9-36BB444CD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047" y="6097100"/>
            <a:ext cx="696808" cy="633225"/>
          </a:xfrm>
          <a:prstGeom prst="rect">
            <a:avLst/>
          </a:prstGeom>
        </p:spPr>
      </p:pic>
    </p:spTree>
    <p:extLst>
      <p:ext uri="{BB962C8B-B14F-4D97-AF65-F5344CB8AC3E}">
        <p14:creationId xmlns:p14="http://schemas.microsoft.com/office/powerpoint/2010/main" val="349070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2975-B13F-4BF3-7FBD-CB40616A032E}"/>
              </a:ext>
            </a:extLst>
          </p:cNvPr>
          <p:cNvSpPr>
            <a:spLocks noGrp="1"/>
          </p:cNvSpPr>
          <p:nvPr>
            <p:ph type="title"/>
          </p:nvPr>
        </p:nvSpPr>
        <p:spPr/>
        <p:txBody>
          <a:bodyPr>
            <a:normAutofit/>
          </a:bodyPr>
          <a:lstStyle/>
          <a:p>
            <a:r>
              <a:rPr lang="en-US" sz="5400" dirty="0"/>
              <a:t>Our Mission</a:t>
            </a:r>
          </a:p>
        </p:txBody>
      </p:sp>
      <p:sp>
        <p:nvSpPr>
          <p:cNvPr id="3" name="Content Placeholder 2">
            <a:extLst>
              <a:ext uri="{FF2B5EF4-FFF2-40B4-BE49-F238E27FC236}">
                <a16:creationId xmlns:a16="http://schemas.microsoft.com/office/drawing/2014/main" id="{B02A9517-668C-71F6-1DD8-FF003D3441E0}"/>
              </a:ext>
            </a:extLst>
          </p:cNvPr>
          <p:cNvSpPr>
            <a:spLocks noGrp="1"/>
          </p:cNvSpPr>
          <p:nvPr>
            <p:ph idx="1"/>
          </p:nvPr>
        </p:nvSpPr>
        <p:spPr/>
        <p:txBody>
          <a:bodyPr/>
          <a:lstStyle/>
          <a:p>
            <a:pPr marL="36900" indent="0" algn="ctr">
              <a:buNone/>
            </a:pPr>
            <a:br>
              <a:rPr lang="en-US" sz="1800" i="1"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28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To facilitate the celebration of Harrodsburg’s 250</a:t>
            </a:r>
            <a:r>
              <a:rPr lang="en-US" sz="2800" baseline="300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a:t>
            </a:r>
            <a:r>
              <a:rPr lang="en-US" sz="2800" dirty="0">
                <a:solidFill>
                  <a:schemeClr val="tx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Anniversary, while leveraging this historic event to foster civic pride, involve local stakeholders in collaborative efforts, support ongoing community initiatives and promote the future cultural, social and economic development of the community.</a:t>
            </a:r>
          </a:p>
          <a:p>
            <a:endParaRPr lang="en-US" dirty="0"/>
          </a:p>
        </p:txBody>
      </p:sp>
      <p:pic>
        <p:nvPicPr>
          <p:cNvPr id="5" name="Picture 4">
            <a:extLst>
              <a:ext uri="{FF2B5EF4-FFF2-40B4-BE49-F238E27FC236}">
                <a16:creationId xmlns:a16="http://schemas.microsoft.com/office/drawing/2014/main" id="{992FB307-8B80-E6AE-0D5C-9645ED1BC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512" y="6096000"/>
            <a:ext cx="686327" cy="623700"/>
          </a:xfrm>
          <a:prstGeom prst="rect">
            <a:avLst/>
          </a:prstGeom>
        </p:spPr>
      </p:pic>
    </p:spTree>
    <p:extLst>
      <p:ext uri="{BB962C8B-B14F-4D97-AF65-F5344CB8AC3E}">
        <p14:creationId xmlns:p14="http://schemas.microsoft.com/office/powerpoint/2010/main" val="344971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7812-C9A9-A194-D088-F6548E9EDB6C}"/>
              </a:ext>
            </a:extLst>
          </p:cNvPr>
          <p:cNvSpPr>
            <a:spLocks noGrp="1"/>
          </p:cNvSpPr>
          <p:nvPr>
            <p:ph type="title"/>
          </p:nvPr>
        </p:nvSpPr>
        <p:spPr/>
        <p:txBody>
          <a:bodyPr>
            <a:normAutofit/>
          </a:bodyPr>
          <a:lstStyle/>
          <a:p>
            <a:r>
              <a:rPr lang="en-US" sz="5400" dirty="0"/>
              <a:t>History of Harrodsburg</a:t>
            </a:r>
          </a:p>
        </p:txBody>
      </p:sp>
      <p:sp>
        <p:nvSpPr>
          <p:cNvPr id="3" name="Content Placeholder 2">
            <a:extLst>
              <a:ext uri="{FF2B5EF4-FFF2-40B4-BE49-F238E27FC236}">
                <a16:creationId xmlns:a16="http://schemas.microsoft.com/office/drawing/2014/main" id="{81B8B71E-7180-C443-5935-C5B3ED8F452B}"/>
              </a:ext>
            </a:extLst>
          </p:cNvPr>
          <p:cNvSpPr>
            <a:spLocks noGrp="1"/>
          </p:cNvSpPr>
          <p:nvPr>
            <p:ph idx="1"/>
          </p:nvPr>
        </p:nvSpPr>
        <p:spPr>
          <a:xfrm>
            <a:off x="913795" y="2019300"/>
            <a:ext cx="3705830" cy="3771900"/>
          </a:xfrm>
        </p:spPr>
        <p:txBody>
          <a:bodyPr>
            <a:normAutofit fontScale="92500" lnSpcReduction="10000"/>
          </a:bodyPr>
          <a:lstStyle/>
          <a:p>
            <a:r>
              <a:rPr lang="en-US" dirty="0"/>
              <a:t>Kentucky’s Oldest City (Founded 1774)</a:t>
            </a:r>
          </a:p>
          <a:p>
            <a:r>
              <a:rPr lang="en-US" dirty="0"/>
              <a:t>Founded by James Harrod on June 16, 1774</a:t>
            </a:r>
          </a:p>
          <a:p>
            <a:r>
              <a:rPr lang="en-US" dirty="0"/>
              <a:t>First Permanent English Settlement west of the Allegheny Mountains</a:t>
            </a:r>
          </a:p>
          <a:p>
            <a:r>
              <a:rPr lang="en-US" dirty="0"/>
              <a:t>Population:</a:t>
            </a:r>
          </a:p>
          <a:p>
            <a:pPr lvl="1"/>
            <a:r>
              <a:rPr lang="en-US" dirty="0"/>
              <a:t>City of Harrodsburg: 9,112</a:t>
            </a:r>
          </a:p>
          <a:p>
            <a:pPr lvl="1"/>
            <a:r>
              <a:rPr lang="en-US" dirty="0"/>
              <a:t>Mercer County: 22,850</a:t>
            </a:r>
          </a:p>
          <a:p>
            <a:pPr marL="450000" lvl="1" indent="0">
              <a:buNone/>
            </a:pPr>
            <a:r>
              <a:rPr lang="en-US" dirty="0"/>
              <a:t>	   *Both stats as of 2021*</a:t>
            </a:r>
          </a:p>
          <a:p>
            <a:endParaRPr lang="en-US" dirty="0"/>
          </a:p>
          <a:p>
            <a:endParaRPr lang="en-US" dirty="0"/>
          </a:p>
          <a:p>
            <a:pPr marL="36900" indent="0">
              <a:buNone/>
            </a:pPr>
            <a:endParaRPr lang="en-US" dirty="0"/>
          </a:p>
        </p:txBody>
      </p:sp>
      <p:pic>
        <p:nvPicPr>
          <p:cNvPr id="7" name="Picture 6">
            <a:extLst>
              <a:ext uri="{FF2B5EF4-FFF2-40B4-BE49-F238E27FC236}">
                <a16:creationId xmlns:a16="http://schemas.microsoft.com/office/drawing/2014/main" id="{3F2A549C-242A-C681-7EFB-480559B3C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700" y="1675299"/>
            <a:ext cx="6605397" cy="4403598"/>
          </a:xfrm>
          <a:prstGeom prst="rect">
            <a:avLst/>
          </a:prstGeom>
        </p:spPr>
      </p:pic>
      <p:pic>
        <p:nvPicPr>
          <p:cNvPr id="6" name="Picture 5">
            <a:extLst>
              <a:ext uri="{FF2B5EF4-FFF2-40B4-BE49-F238E27FC236}">
                <a16:creationId xmlns:a16="http://schemas.microsoft.com/office/drawing/2014/main" id="{2C3B9B11-F0E7-3457-8D76-BC803F0BC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047" y="6097100"/>
            <a:ext cx="696808" cy="633225"/>
          </a:xfrm>
          <a:prstGeom prst="rect">
            <a:avLst/>
          </a:prstGeom>
        </p:spPr>
      </p:pic>
    </p:spTree>
    <p:extLst>
      <p:ext uri="{BB962C8B-B14F-4D97-AF65-F5344CB8AC3E}">
        <p14:creationId xmlns:p14="http://schemas.microsoft.com/office/powerpoint/2010/main" val="98846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3568-FC4E-4093-7E58-D9335E536F0C}"/>
              </a:ext>
            </a:extLst>
          </p:cNvPr>
          <p:cNvSpPr>
            <a:spLocks noGrp="1"/>
          </p:cNvSpPr>
          <p:nvPr>
            <p:ph type="title"/>
          </p:nvPr>
        </p:nvSpPr>
        <p:spPr/>
        <p:txBody>
          <a:bodyPr>
            <a:normAutofit/>
          </a:bodyPr>
          <a:lstStyle/>
          <a:p>
            <a:r>
              <a:rPr lang="en-US" sz="5400" dirty="0"/>
              <a:t>250</a:t>
            </a:r>
            <a:r>
              <a:rPr lang="en-US" sz="5400" baseline="30000" dirty="0"/>
              <a:t>th</a:t>
            </a:r>
            <a:r>
              <a:rPr lang="en-US" sz="5400" dirty="0"/>
              <a:t> Board of Directors</a:t>
            </a:r>
          </a:p>
        </p:txBody>
      </p:sp>
      <p:sp>
        <p:nvSpPr>
          <p:cNvPr id="3" name="Content Placeholder 2">
            <a:extLst>
              <a:ext uri="{FF2B5EF4-FFF2-40B4-BE49-F238E27FC236}">
                <a16:creationId xmlns:a16="http://schemas.microsoft.com/office/drawing/2014/main" id="{153A38EB-69A7-C2BC-7600-7A56B1792D1C}"/>
              </a:ext>
            </a:extLst>
          </p:cNvPr>
          <p:cNvSpPr>
            <a:spLocks noGrp="1"/>
          </p:cNvSpPr>
          <p:nvPr>
            <p:ph idx="1"/>
          </p:nvPr>
        </p:nvSpPr>
        <p:spPr>
          <a:xfrm>
            <a:off x="913795" y="2047875"/>
            <a:ext cx="10353762" cy="3743325"/>
          </a:xfrm>
        </p:spPr>
        <p:txBody>
          <a:bodyPr numCol="2">
            <a:normAutofit fontScale="92500" lnSpcReduction="20000"/>
          </a:bodyPr>
          <a:lstStyle/>
          <a:p>
            <a:r>
              <a:rPr lang="en-US" sz="2400" dirty="0" err="1"/>
              <a:t>Daarik</a:t>
            </a:r>
            <a:r>
              <a:rPr lang="en-US" sz="2400" dirty="0"/>
              <a:t> Gray, Chairman</a:t>
            </a:r>
          </a:p>
          <a:p>
            <a:r>
              <a:rPr lang="en-US" sz="2400" dirty="0"/>
              <a:t>Jill Cutler, Vice-Chairman</a:t>
            </a:r>
          </a:p>
          <a:p>
            <a:r>
              <a:rPr lang="en-US" sz="2400" dirty="0"/>
              <a:t>Nancy Hill, Secretary</a:t>
            </a:r>
          </a:p>
          <a:p>
            <a:r>
              <a:rPr lang="en-US" sz="2400" dirty="0"/>
              <a:t>Noel Turner, Treasurer</a:t>
            </a:r>
          </a:p>
          <a:p>
            <a:r>
              <a:rPr lang="en-US" sz="2400" dirty="0"/>
              <a:t>Kaitlyn Harder</a:t>
            </a:r>
          </a:p>
          <a:p>
            <a:r>
              <a:rPr lang="en-US" sz="2400" dirty="0"/>
              <a:t>David Coleman</a:t>
            </a:r>
          </a:p>
          <a:p>
            <a:r>
              <a:rPr lang="en-US" sz="2400" dirty="0"/>
              <a:t>David Kirkpatrick</a:t>
            </a:r>
          </a:p>
          <a:p>
            <a:r>
              <a:rPr lang="en-US" sz="2400" dirty="0"/>
              <a:t>Toni Preston</a:t>
            </a:r>
          </a:p>
          <a:p>
            <a:endParaRPr lang="en-US" sz="2400" dirty="0"/>
          </a:p>
          <a:p>
            <a:pPr algn="r"/>
            <a:r>
              <a:rPr lang="en-US" sz="2400" dirty="0"/>
              <a:t>Tony Patterson</a:t>
            </a:r>
          </a:p>
          <a:p>
            <a:pPr algn="r"/>
            <a:r>
              <a:rPr lang="en-US" sz="2400" dirty="0" err="1"/>
              <a:t>LeMayne</a:t>
            </a:r>
            <a:r>
              <a:rPr lang="en-US" sz="2400" dirty="0"/>
              <a:t> Ellis</a:t>
            </a:r>
          </a:p>
          <a:p>
            <a:pPr algn="r"/>
            <a:r>
              <a:rPr lang="en-US" sz="2400" dirty="0"/>
              <a:t>Steve Hadden</a:t>
            </a:r>
          </a:p>
          <a:p>
            <a:pPr algn="r"/>
            <a:r>
              <a:rPr lang="en-US" sz="2400" dirty="0"/>
              <a:t>Barry Steele</a:t>
            </a:r>
          </a:p>
          <a:p>
            <a:pPr algn="r"/>
            <a:r>
              <a:rPr lang="en-US" sz="2400" dirty="0"/>
              <a:t>Rosalind Turner</a:t>
            </a:r>
          </a:p>
          <a:p>
            <a:pPr algn="r"/>
            <a:r>
              <a:rPr lang="en-US" sz="2400" dirty="0"/>
              <a:t>Scott Hammons</a:t>
            </a:r>
          </a:p>
          <a:p>
            <a:pPr algn="r"/>
            <a:r>
              <a:rPr lang="en-US" sz="2400" dirty="0"/>
              <a:t>Robin </a:t>
            </a:r>
            <a:r>
              <a:rPr lang="en-US" sz="2400" dirty="0" err="1"/>
              <a:t>Ison</a:t>
            </a:r>
            <a:endParaRPr lang="en-US" sz="2400" dirty="0"/>
          </a:p>
          <a:p>
            <a:pPr algn="r"/>
            <a:r>
              <a:rPr lang="en-US" sz="2400" dirty="0"/>
              <a:t>Lois Mateus, Emeritus</a:t>
            </a:r>
          </a:p>
          <a:p>
            <a:endParaRPr lang="en-US" dirty="0"/>
          </a:p>
        </p:txBody>
      </p:sp>
      <p:pic>
        <p:nvPicPr>
          <p:cNvPr id="6" name="Picture 5">
            <a:extLst>
              <a:ext uri="{FF2B5EF4-FFF2-40B4-BE49-F238E27FC236}">
                <a16:creationId xmlns:a16="http://schemas.microsoft.com/office/drawing/2014/main" id="{2D7B9D9E-71D4-5734-314E-4661CCF39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047" y="6097100"/>
            <a:ext cx="696808" cy="633225"/>
          </a:xfrm>
          <a:prstGeom prst="rect">
            <a:avLst/>
          </a:prstGeom>
        </p:spPr>
      </p:pic>
    </p:spTree>
    <p:extLst>
      <p:ext uri="{BB962C8B-B14F-4D97-AF65-F5344CB8AC3E}">
        <p14:creationId xmlns:p14="http://schemas.microsoft.com/office/powerpoint/2010/main" val="2072623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6FF0-1B9D-DA23-00A6-3136EDA6B9E9}"/>
              </a:ext>
            </a:extLst>
          </p:cNvPr>
          <p:cNvSpPr>
            <a:spLocks noGrp="1"/>
          </p:cNvSpPr>
          <p:nvPr>
            <p:ph type="title"/>
          </p:nvPr>
        </p:nvSpPr>
        <p:spPr>
          <a:xfrm>
            <a:off x="1018570" y="609599"/>
            <a:ext cx="10353762" cy="970450"/>
          </a:xfrm>
        </p:spPr>
        <p:txBody>
          <a:bodyPr>
            <a:normAutofit/>
          </a:bodyPr>
          <a:lstStyle/>
          <a:p>
            <a:r>
              <a:rPr lang="en-US" sz="5400" dirty="0"/>
              <a:t>250</a:t>
            </a:r>
            <a:r>
              <a:rPr lang="en-US" sz="5400" baseline="30000" dirty="0"/>
              <a:t>th</a:t>
            </a:r>
            <a:r>
              <a:rPr lang="en-US" sz="5400" dirty="0"/>
              <a:t> Committee Scope</a:t>
            </a:r>
          </a:p>
        </p:txBody>
      </p:sp>
      <p:sp>
        <p:nvSpPr>
          <p:cNvPr id="3" name="Content Placeholder 2">
            <a:extLst>
              <a:ext uri="{FF2B5EF4-FFF2-40B4-BE49-F238E27FC236}">
                <a16:creationId xmlns:a16="http://schemas.microsoft.com/office/drawing/2014/main" id="{D2720CA8-87DE-0C8D-4E79-B1283F0E6CF9}"/>
              </a:ext>
            </a:extLst>
          </p:cNvPr>
          <p:cNvSpPr>
            <a:spLocks noGrp="1"/>
          </p:cNvSpPr>
          <p:nvPr>
            <p:ph idx="1"/>
          </p:nvPr>
        </p:nvSpPr>
        <p:spPr>
          <a:xfrm>
            <a:off x="3187834" y="1884848"/>
            <a:ext cx="4181475" cy="3886200"/>
          </a:xfrm>
        </p:spPr>
        <p:txBody>
          <a:bodyPr>
            <a:normAutofit fontScale="92500" lnSpcReduction="10000"/>
          </a:bodyPr>
          <a:lstStyle/>
          <a:p>
            <a:pPr marL="36900" indent="0" algn="ctr">
              <a:buNone/>
            </a:pPr>
            <a:r>
              <a:rPr lang="en-US" b="1" dirty="0"/>
              <a:t>        </a:t>
            </a:r>
            <a:r>
              <a:rPr lang="en-US" b="1" u="sng" dirty="0"/>
              <a:t>4 Committees</a:t>
            </a:r>
          </a:p>
          <a:p>
            <a:pPr marL="810000" lvl="2" indent="0" algn="ctr">
              <a:buNone/>
            </a:pPr>
            <a:r>
              <a:rPr lang="en-US" sz="2000" dirty="0"/>
              <a:t>- History Committee</a:t>
            </a:r>
          </a:p>
          <a:p>
            <a:pPr marL="810000" lvl="2" indent="0" algn="ctr">
              <a:buNone/>
            </a:pPr>
            <a:r>
              <a:rPr lang="en-US" sz="2000" dirty="0"/>
              <a:t>- Beautification Committee</a:t>
            </a:r>
          </a:p>
          <a:p>
            <a:pPr marL="810000" lvl="2" indent="0" algn="ctr">
              <a:buNone/>
            </a:pPr>
            <a:r>
              <a:rPr lang="en-US" sz="2000" dirty="0"/>
              <a:t>- Events Committee</a:t>
            </a:r>
          </a:p>
          <a:p>
            <a:pPr marL="810000" lvl="2" indent="0" algn="ctr">
              <a:buNone/>
            </a:pPr>
            <a:r>
              <a:rPr lang="en-US" sz="2000" dirty="0"/>
              <a:t> - Marketing Committee</a:t>
            </a:r>
          </a:p>
          <a:p>
            <a:pPr marL="36900" indent="0" algn="ctr">
              <a:buNone/>
            </a:pPr>
            <a:r>
              <a:rPr lang="en-US" dirty="0"/>
              <a:t>           </a:t>
            </a:r>
            <a:r>
              <a:rPr lang="en-US" b="1" u="sng" dirty="0"/>
              <a:t>Sub-Committees</a:t>
            </a:r>
          </a:p>
          <a:p>
            <a:pPr marL="810000" lvl="2" indent="0" algn="ctr">
              <a:buNone/>
            </a:pPr>
            <a:r>
              <a:rPr lang="en-US" sz="2000" dirty="0"/>
              <a:t>- Fundraising Committee</a:t>
            </a:r>
          </a:p>
          <a:p>
            <a:pPr marL="810000" lvl="2" indent="0" algn="ctr">
              <a:buNone/>
            </a:pPr>
            <a:r>
              <a:rPr lang="en-US" sz="2000" dirty="0"/>
              <a:t>- Abandoned Property Committee</a:t>
            </a:r>
          </a:p>
          <a:p>
            <a:pPr marL="810000" lvl="2" indent="0" algn="ctr">
              <a:buNone/>
            </a:pPr>
            <a:r>
              <a:rPr lang="en-US" sz="2000" dirty="0"/>
              <a:t>- Murals Committee</a:t>
            </a:r>
          </a:p>
          <a:p>
            <a:pPr marL="810000" lvl="2" indent="0">
              <a:buNone/>
            </a:pPr>
            <a:endParaRPr lang="en-US" dirty="0"/>
          </a:p>
          <a:p>
            <a:endParaRPr lang="en-US" dirty="0"/>
          </a:p>
        </p:txBody>
      </p:sp>
      <p:pic>
        <p:nvPicPr>
          <p:cNvPr id="5" name="Picture 4">
            <a:extLst>
              <a:ext uri="{FF2B5EF4-FFF2-40B4-BE49-F238E27FC236}">
                <a16:creationId xmlns:a16="http://schemas.microsoft.com/office/drawing/2014/main" id="{75C92DDC-7EDD-9CFC-EEC1-48B3BA5DD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8572" y="6095999"/>
            <a:ext cx="696808" cy="633225"/>
          </a:xfrm>
          <a:prstGeom prst="rect">
            <a:avLst/>
          </a:prstGeom>
        </p:spPr>
      </p:pic>
    </p:spTree>
    <p:extLst>
      <p:ext uri="{BB962C8B-B14F-4D97-AF65-F5344CB8AC3E}">
        <p14:creationId xmlns:p14="http://schemas.microsoft.com/office/powerpoint/2010/main" val="1805629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5145-CA56-5EA7-20FB-FD563B28012C}"/>
              </a:ext>
            </a:extLst>
          </p:cNvPr>
          <p:cNvSpPr>
            <a:spLocks noGrp="1"/>
          </p:cNvSpPr>
          <p:nvPr>
            <p:ph type="title"/>
          </p:nvPr>
        </p:nvSpPr>
        <p:spPr/>
        <p:txBody>
          <a:bodyPr>
            <a:normAutofit/>
          </a:bodyPr>
          <a:lstStyle/>
          <a:p>
            <a:r>
              <a:rPr lang="en-US" sz="5400" dirty="0"/>
              <a:t>250</a:t>
            </a:r>
            <a:r>
              <a:rPr lang="en-US" sz="5400" baseline="30000" dirty="0"/>
              <a:t>th</a:t>
            </a:r>
            <a:r>
              <a:rPr lang="en-US" sz="5400" dirty="0"/>
              <a:t> Celebration Plans</a:t>
            </a:r>
          </a:p>
        </p:txBody>
      </p:sp>
      <p:sp>
        <p:nvSpPr>
          <p:cNvPr id="3" name="Content Placeholder 2">
            <a:extLst>
              <a:ext uri="{FF2B5EF4-FFF2-40B4-BE49-F238E27FC236}">
                <a16:creationId xmlns:a16="http://schemas.microsoft.com/office/drawing/2014/main" id="{FB39FA2B-FE07-378D-D422-4933A3E6280B}"/>
              </a:ext>
            </a:extLst>
          </p:cNvPr>
          <p:cNvSpPr>
            <a:spLocks noGrp="1"/>
          </p:cNvSpPr>
          <p:nvPr>
            <p:ph idx="1"/>
          </p:nvPr>
        </p:nvSpPr>
        <p:spPr>
          <a:xfrm>
            <a:off x="913795" y="1885950"/>
            <a:ext cx="10353762" cy="3905250"/>
          </a:xfrm>
        </p:spPr>
        <p:txBody>
          <a:bodyPr>
            <a:normAutofit/>
          </a:bodyPr>
          <a:lstStyle/>
          <a:p>
            <a:r>
              <a:rPr lang="en-US" sz="2400" dirty="0"/>
              <a:t>4 Days </a:t>
            </a:r>
            <a:r>
              <a:rPr lang="en-US" sz="2400" dirty="0">
                <a:effectLst>
                  <a:outerShdw blurRad="38100" dist="38100" dir="2700000" algn="tl">
                    <a:srgbClr val="000000">
                      <a:alpha val="43137"/>
                    </a:srgbClr>
                  </a:outerShdw>
                </a:effectLst>
              </a:rPr>
              <a:t>Festival (June 13-16, 2024</a:t>
            </a:r>
          </a:p>
          <a:p>
            <a:r>
              <a:rPr lang="en-US" sz="2400" dirty="0">
                <a:effectLst>
                  <a:outerShdw blurRad="38100" dist="38100" dir="2700000" algn="tl">
                    <a:srgbClr val="000000">
                      <a:alpha val="43137"/>
                    </a:srgbClr>
                  </a:outerShdw>
                </a:effectLst>
              </a:rPr>
              <a:t>Festival will reach from Main Street, down through Chiles Street, to Old Fort Harrod State Park</a:t>
            </a:r>
          </a:p>
          <a:p>
            <a:r>
              <a:rPr lang="en-US" sz="2400" dirty="0"/>
              <a:t>Old Fort Harrod State Park will be host to historical re-enactments, speeches, etc.</a:t>
            </a:r>
          </a:p>
          <a:p>
            <a:r>
              <a:rPr lang="en-US" sz="2400" dirty="0"/>
              <a:t>Main Street will be host to Live Music, Kids Activities, Vendors, etc.</a:t>
            </a:r>
          </a:p>
          <a:p>
            <a:r>
              <a:rPr lang="en-US" sz="2400" dirty="0"/>
              <a:t>Chiles Street will be set up with info booths, tours of historical Morgan Row, Food Trucks, Vendors, Kids Activities, etc.</a:t>
            </a:r>
          </a:p>
        </p:txBody>
      </p:sp>
      <p:pic>
        <p:nvPicPr>
          <p:cNvPr id="5" name="Picture 4">
            <a:extLst>
              <a:ext uri="{FF2B5EF4-FFF2-40B4-BE49-F238E27FC236}">
                <a16:creationId xmlns:a16="http://schemas.microsoft.com/office/drawing/2014/main" id="{53024B4A-C9F1-F3DD-0306-680DE584F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047" y="6097100"/>
            <a:ext cx="696808" cy="633225"/>
          </a:xfrm>
          <a:prstGeom prst="rect">
            <a:avLst/>
          </a:prstGeom>
        </p:spPr>
      </p:pic>
    </p:spTree>
    <p:extLst>
      <p:ext uri="{BB962C8B-B14F-4D97-AF65-F5344CB8AC3E}">
        <p14:creationId xmlns:p14="http://schemas.microsoft.com/office/powerpoint/2010/main" val="240986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C375-E689-3115-2AAA-DBD5EDCB2400}"/>
              </a:ext>
            </a:extLst>
          </p:cNvPr>
          <p:cNvSpPr>
            <a:spLocks noGrp="1"/>
          </p:cNvSpPr>
          <p:nvPr>
            <p:ph type="title"/>
          </p:nvPr>
        </p:nvSpPr>
        <p:spPr/>
        <p:txBody>
          <a:bodyPr>
            <a:normAutofit/>
          </a:bodyPr>
          <a:lstStyle/>
          <a:p>
            <a:r>
              <a:rPr lang="en-US" sz="5400" dirty="0"/>
              <a:t>History Committee</a:t>
            </a:r>
          </a:p>
        </p:txBody>
      </p:sp>
      <p:sp>
        <p:nvSpPr>
          <p:cNvPr id="3" name="Content Placeholder 2">
            <a:extLst>
              <a:ext uri="{FF2B5EF4-FFF2-40B4-BE49-F238E27FC236}">
                <a16:creationId xmlns:a16="http://schemas.microsoft.com/office/drawing/2014/main" id="{DDB6DD28-B112-F86A-56AE-D8349500E8B8}"/>
              </a:ext>
            </a:extLst>
          </p:cNvPr>
          <p:cNvSpPr>
            <a:spLocks noGrp="1"/>
          </p:cNvSpPr>
          <p:nvPr>
            <p:ph idx="1"/>
          </p:nvPr>
        </p:nvSpPr>
        <p:spPr>
          <a:xfrm>
            <a:off x="913795" y="2019300"/>
            <a:ext cx="10353762" cy="3771900"/>
          </a:xfrm>
        </p:spPr>
        <p:txBody>
          <a:bodyPr numCol="2">
            <a:normAutofit fontScale="77500" lnSpcReduction="20000"/>
          </a:bodyPr>
          <a:lstStyle/>
          <a:p>
            <a:pPr lvl="1"/>
            <a:r>
              <a:rPr lang="en-US" sz="2600" dirty="0"/>
              <a:t>Children’s Book</a:t>
            </a:r>
          </a:p>
          <a:p>
            <a:pPr lvl="1"/>
            <a:r>
              <a:rPr lang="en-US" sz="2600" dirty="0"/>
              <a:t>One-Hour Documentary</a:t>
            </a:r>
          </a:p>
          <a:p>
            <a:pPr lvl="1"/>
            <a:r>
              <a:rPr lang="en-US" sz="2600" dirty="0"/>
              <a:t>Guided Walking Tours</a:t>
            </a:r>
          </a:p>
          <a:p>
            <a:pPr lvl="1"/>
            <a:r>
              <a:rPr lang="en-US" sz="2600" dirty="0"/>
              <a:t>Book Signings</a:t>
            </a:r>
          </a:p>
          <a:p>
            <a:pPr lvl="1"/>
            <a:r>
              <a:rPr lang="en-US" sz="2600" dirty="0"/>
              <a:t>Chautauqua Re-enactment</a:t>
            </a:r>
          </a:p>
          <a:p>
            <a:pPr lvl="1"/>
            <a:r>
              <a:rPr lang="en-US" sz="2600" dirty="0"/>
              <a:t>Cemetery Homecoming</a:t>
            </a:r>
          </a:p>
          <a:p>
            <a:pPr lvl="1"/>
            <a:r>
              <a:rPr lang="en-US" sz="2600" dirty="0"/>
              <a:t>James Bridges Trial</a:t>
            </a:r>
          </a:p>
          <a:p>
            <a:pPr lvl="1"/>
            <a:endParaRPr lang="en-US" sz="2600" dirty="0"/>
          </a:p>
          <a:p>
            <a:pPr lvl="1"/>
            <a:endParaRPr lang="en-US" sz="2600" dirty="0"/>
          </a:p>
          <a:p>
            <a:pPr lvl="1"/>
            <a:endParaRPr lang="en-US" sz="2600" dirty="0"/>
          </a:p>
          <a:p>
            <a:pPr lvl="1"/>
            <a:r>
              <a:rPr lang="en-US" sz="2600" dirty="0"/>
              <a:t>Historical Food Tastings</a:t>
            </a:r>
          </a:p>
          <a:p>
            <a:pPr lvl="1"/>
            <a:r>
              <a:rPr lang="en-US" sz="2600" dirty="0"/>
              <a:t>Documentary Watch Party</a:t>
            </a:r>
          </a:p>
          <a:p>
            <a:pPr lvl="1"/>
            <a:r>
              <a:rPr lang="en-US" sz="2600" dirty="0"/>
              <a:t>Tea with the Past</a:t>
            </a:r>
          </a:p>
          <a:p>
            <a:pPr lvl="1"/>
            <a:r>
              <a:rPr lang="en-US" sz="2600" dirty="0"/>
              <a:t>Time Capsule</a:t>
            </a:r>
          </a:p>
          <a:p>
            <a:pPr lvl="1"/>
            <a:r>
              <a:rPr lang="en-US" sz="2600" dirty="0"/>
              <a:t>Story Telling Contest</a:t>
            </a:r>
          </a:p>
          <a:p>
            <a:pPr lvl="1"/>
            <a:r>
              <a:rPr lang="en-US" sz="2600" dirty="0"/>
              <a:t>Historic Photo Booth</a:t>
            </a:r>
          </a:p>
          <a:p>
            <a:pPr lvl="1"/>
            <a:r>
              <a:rPr lang="en-US" sz="2600" dirty="0"/>
              <a:t>Church Service at Old Mud Meeting House</a:t>
            </a:r>
          </a:p>
          <a:p>
            <a:pPr marL="450000" lvl="1" indent="0">
              <a:buNone/>
            </a:pPr>
            <a:endParaRPr lang="en-US" dirty="0"/>
          </a:p>
          <a:p>
            <a:pPr marL="450000" lvl="1" indent="0">
              <a:buNone/>
            </a:pPr>
            <a:endParaRPr lang="en-US" dirty="0"/>
          </a:p>
        </p:txBody>
      </p:sp>
      <p:pic>
        <p:nvPicPr>
          <p:cNvPr id="4" name="Picture 3">
            <a:extLst>
              <a:ext uri="{FF2B5EF4-FFF2-40B4-BE49-F238E27FC236}">
                <a16:creationId xmlns:a16="http://schemas.microsoft.com/office/drawing/2014/main" id="{C1A0B1EA-70F4-0C0D-4D5F-F0FE77906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047" y="6097100"/>
            <a:ext cx="696808" cy="633225"/>
          </a:xfrm>
          <a:prstGeom prst="rect">
            <a:avLst/>
          </a:prstGeom>
        </p:spPr>
      </p:pic>
    </p:spTree>
    <p:extLst>
      <p:ext uri="{BB962C8B-B14F-4D97-AF65-F5344CB8AC3E}">
        <p14:creationId xmlns:p14="http://schemas.microsoft.com/office/powerpoint/2010/main" val="191497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25A74-E3E6-A5B7-FD6A-68AFB2BE3F92}"/>
              </a:ext>
            </a:extLst>
          </p:cNvPr>
          <p:cNvSpPr>
            <a:spLocks noGrp="1"/>
          </p:cNvSpPr>
          <p:nvPr>
            <p:ph type="title"/>
          </p:nvPr>
        </p:nvSpPr>
        <p:spPr>
          <a:xfrm>
            <a:off x="913795" y="419100"/>
            <a:ext cx="10353762" cy="845796"/>
          </a:xfrm>
        </p:spPr>
        <p:txBody>
          <a:bodyPr>
            <a:noAutofit/>
          </a:bodyPr>
          <a:lstStyle/>
          <a:p>
            <a:r>
              <a:rPr lang="en-US" sz="5400" dirty="0"/>
              <a:t>Children’s Book</a:t>
            </a:r>
          </a:p>
        </p:txBody>
      </p:sp>
      <p:pic>
        <p:nvPicPr>
          <p:cNvPr id="6" name="Content Placeholder 5">
            <a:extLst>
              <a:ext uri="{FF2B5EF4-FFF2-40B4-BE49-F238E27FC236}">
                <a16:creationId xmlns:a16="http://schemas.microsoft.com/office/drawing/2014/main" id="{E7C9A20B-4A63-256B-A3CD-D46E4EF8AF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1475" y="1418395"/>
            <a:ext cx="3514753" cy="4525206"/>
          </a:xfrm>
        </p:spPr>
      </p:pic>
      <p:pic>
        <p:nvPicPr>
          <p:cNvPr id="4" name="Picture 3">
            <a:extLst>
              <a:ext uri="{FF2B5EF4-FFF2-40B4-BE49-F238E27FC236}">
                <a16:creationId xmlns:a16="http://schemas.microsoft.com/office/drawing/2014/main" id="{3B9BD24B-1291-B451-6A92-46E9ACCE7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047" y="6097100"/>
            <a:ext cx="696808" cy="633225"/>
          </a:xfrm>
          <a:prstGeom prst="rect">
            <a:avLst/>
          </a:prstGeom>
        </p:spPr>
      </p:pic>
    </p:spTree>
    <p:extLst>
      <p:ext uri="{BB962C8B-B14F-4D97-AF65-F5344CB8AC3E}">
        <p14:creationId xmlns:p14="http://schemas.microsoft.com/office/powerpoint/2010/main" val="1365463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8683-B68A-6829-FC94-E00CA0497F91}"/>
              </a:ext>
            </a:extLst>
          </p:cNvPr>
          <p:cNvSpPr>
            <a:spLocks noGrp="1"/>
          </p:cNvSpPr>
          <p:nvPr>
            <p:ph type="title"/>
          </p:nvPr>
        </p:nvSpPr>
        <p:spPr>
          <a:xfrm>
            <a:off x="913795" y="372093"/>
            <a:ext cx="10353762" cy="1207957"/>
          </a:xfrm>
        </p:spPr>
        <p:txBody>
          <a:bodyPr>
            <a:normAutofit/>
          </a:bodyPr>
          <a:lstStyle/>
          <a:p>
            <a:r>
              <a:rPr lang="en-US" sz="5400" dirty="0"/>
              <a:t>Documentary on Harrodsburg</a:t>
            </a:r>
          </a:p>
        </p:txBody>
      </p:sp>
      <p:sp>
        <p:nvSpPr>
          <p:cNvPr id="3" name="Content Placeholder 2">
            <a:extLst>
              <a:ext uri="{FF2B5EF4-FFF2-40B4-BE49-F238E27FC236}">
                <a16:creationId xmlns:a16="http://schemas.microsoft.com/office/drawing/2014/main" id="{91F8D7F0-D509-0F95-0FBE-81480AB26660}"/>
              </a:ext>
            </a:extLst>
          </p:cNvPr>
          <p:cNvSpPr>
            <a:spLocks noGrp="1"/>
          </p:cNvSpPr>
          <p:nvPr>
            <p:ph idx="1"/>
          </p:nvPr>
        </p:nvSpPr>
        <p:spPr/>
        <p:txBody>
          <a:bodyPr/>
          <a:lstStyle/>
          <a:p>
            <a:pPr algn="ctr"/>
            <a:r>
              <a:rPr lang="en-US" dirty="0"/>
              <a:t>Production by: Michael Breeding</a:t>
            </a:r>
          </a:p>
          <a:p>
            <a:pPr algn="ctr"/>
            <a:r>
              <a:rPr lang="en-US" dirty="0"/>
              <a:t>Based on the past, present and future of Harrodsburg and Mercer County</a:t>
            </a:r>
          </a:p>
        </p:txBody>
      </p:sp>
      <p:pic>
        <p:nvPicPr>
          <p:cNvPr id="5" name="Picture 4">
            <a:extLst>
              <a:ext uri="{FF2B5EF4-FFF2-40B4-BE49-F238E27FC236}">
                <a16:creationId xmlns:a16="http://schemas.microsoft.com/office/drawing/2014/main" id="{F084E604-4357-5224-A4EE-0A0A26EF2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177" y="2846872"/>
            <a:ext cx="4620804" cy="3639035"/>
          </a:xfrm>
          <a:prstGeom prst="rect">
            <a:avLst/>
          </a:prstGeom>
        </p:spPr>
      </p:pic>
      <p:pic>
        <p:nvPicPr>
          <p:cNvPr id="7" name="Picture 6">
            <a:extLst>
              <a:ext uri="{FF2B5EF4-FFF2-40B4-BE49-F238E27FC236}">
                <a16:creationId xmlns:a16="http://schemas.microsoft.com/office/drawing/2014/main" id="{7C05BF9A-C3A7-121F-CE19-257A7350C0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99" y="2752107"/>
            <a:ext cx="3733800" cy="3733800"/>
          </a:xfrm>
          <a:prstGeom prst="rect">
            <a:avLst/>
          </a:prstGeom>
        </p:spPr>
      </p:pic>
      <p:pic>
        <p:nvPicPr>
          <p:cNvPr id="4" name="Picture 3">
            <a:extLst>
              <a:ext uri="{FF2B5EF4-FFF2-40B4-BE49-F238E27FC236}">
                <a16:creationId xmlns:a16="http://schemas.microsoft.com/office/drawing/2014/main" id="{6B433E96-D6F7-1961-4388-9B16D179A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0047" y="6097100"/>
            <a:ext cx="696808" cy="633225"/>
          </a:xfrm>
          <a:prstGeom prst="rect">
            <a:avLst/>
          </a:prstGeom>
        </p:spPr>
      </p:pic>
    </p:spTree>
    <p:extLst>
      <p:ext uri="{BB962C8B-B14F-4D97-AF65-F5344CB8AC3E}">
        <p14:creationId xmlns:p14="http://schemas.microsoft.com/office/powerpoint/2010/main" val="28985158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365</TotalTime>
  <Words>627</Words>
  <Application>Microsoft Office PowerPoint</Application>
  <PresentationFormat>Widescreen</PresentationFormat>
  <Paragraphs>112</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Calisto MT</vt:lpstr>
      <vt:lpstr>Wingdings 2</vt:lpstr>
      <vt:lpstr>Slate</vt:lpstr>
      <vt:lpstr>Harrodsburg’s 250th Anniversary Celebration  (Semiquincentennial or Sestercentennial)</vt:lpstr>
      <vt:lpstr>Our Mission</vt:lpstr>
      <vt:lpstr>History of Harrodsburg</vt:lpstr>
      <vt:lpstr>250th Board of Directors</vt:lpstr>
      <vt:lpstr>250th Committee Scope</vt:lpstr>
      <vt:lpstr>250th Celebration Plans</vt:lpstr>
      <vt:lpstr>History Committee</vt:lpstr>
      <vt:lpstr>Children’s Book</vt:lpstr>
      <vt:lpstr>Documentary on Harrodsburg</vt:lpstr>
      <vt:lpstr>Beautification Committee</vt:lpstr>
      <vt:lpstr>Events Committee</vt:lpstr>
      <vt:lpstr>Marketing Committee</vt:lpstr>
      <vt:lpstr>Fundraising Committee</vt:lpstr>
      <vt:lpstr>Goals of the 250th Anniversary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Harrodsburg’s 250th Anniversary Celebration  (Semiquincentennial or Sestercentennial)</dc:title>
  <dc:creator>Windows User</dc:creator>
  <cp:lastModifiedBy>Windows User</cp:lastModifiedBy>
  <cp:revision>9</cp:revision>
  <dcterms:created xsi:type="dcterms:W3CDTF">2022-11-14T18:55:45Z</dcterms:created>
  <dcterms:modified xsi:type="dcterms:W3CDTF">2022-11-15T18:45:58Z</dcterms:modified>
</cp:coreProperties>
</file>