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0A38E6-2417-4E39-A734-EFF04A62ADC5}">
          <p14:sldIdLst>
            <p14:sldId id="256"/>
            <p14:sldId id="257"/>
            <p14:sldId id="265"/>
            <p14:sldId id="259"/>
            <p14:sldId id="260"/>
            <p14:sldId id="261"/>
            <p14:sldId id="266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302"/>
    <a:srgbClr val="14467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68715-ACFE-4D54-A95A-8E0086107C45}" v="1629" dt="2023-06-20T18:48:40.465"/>
    <p1510:client id="{7EE98999-2FD2-4D2B-871F-5512F46D7CD0}" v="1055" dt="2023-06-20T18:45:00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A909C-1D6F-4DA4-BB13-9718C35831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4F5655-B1C1-416D-9204-06182F31CF11}">
      <dgm:prSet/>
      <dgm:spPr/>
      <dgm:t>
        <a:bodyPr/>
        <a:lstStyle/>
        <a:p>
          <a:r>
            <a:rPr lang="en-US">
              <a:solidFill>
                <a:srgbClr val="144679"/>
              </a:solidFill>
              <a:latin typeface="Bahnschrift Condensed" panose="020B0502040204020203" pitchFamily="34" charset="0"/>
            </a:rPr>
            <a:t>Ballard Telephone Cooperative</a:t>
          </a:r>
        </a:p>
      </dgm:t>
    </dgm:pt>
    <dgm:pt modelId="{BBCDEDA9-7BF4-4132-BDAE-26EFFE3E8200}" type="parTrans" cxnId="{4B60E9C1-6B00-4A75-8D7B-74FAC7EEC2E5}">
      <dgm:prSet/>
      <dgm:spPr/>
      <dgm:t>
        <a:bodyPr/>
        <a:lstStyle/>
        <a:p>
          <a:endParaRPr lang="en-US"/>
        </a:p>
      </dgm:t>
    </dgm:pt>
    <dgm:pt modelId="{A7A48EFE-7E66-4D4E-8BDE-5F45D142CFB2}" type="sibTrans" cxnId="{4B60E9C1-6B00-4A75-8D7B-74FAC7EEC2E5}">
      <dgm:prSet/>
      <dgm:spPr/>
      <dgm:t>
        <a:bodyPr/>
        <a:lstStyle/>
        <a:p>
          <a:endParaRPr lang="en-US"/>
        </a:p>
      </dgm:t>
    </dgm:pt>
    <dgm:pt modelId="{74645B75-5967-4594-9904-EC9E7E3BE61C}">
      <dgm:prSet/>
      <dgm:spPr/>
      <dgm:t>
        <a:bodyPr/>
        <a:lstStyle/>
        <a:p>
          <a:r>
            <a:rPr lang="en-US">
              <a:solidFill>
                <a:srgbClr val="144679"/>
              </a:solidFill>
              <a:latin typeface="Bahnschrift Condensed" panose="020B0502040204020203" pitchFamily="34" charset="0"/>
            </a:rPr>
            <a:t>Foothills Communications</a:t>
          </a:r>
        </a:p>
      </dgm:t>
    </dgm:pt>
    <dgm:pt modelId="{E8A97B0E-CE62-40C3-A8D5-C93F8103DA32}" type="parTrans" cxnId="{13B7F6AF-0927-49DA-8B10-8C352DEDF987}">
      <dgm:prSet/>
      <dgm:spPr/>
      <dgm:t>
        <a:bodyPr/>
        <a:lstStyle/>
        <a:p>
          <a:endParaRPr lang="en-US"/>
        </a:p>
      </dgm:t>
    </dgm:pt>
    <dgm:pt modelId="{A0637769-F9F5-486D-A694-F66717CEEA43}" type="sibTrans" cxnId="{13B7F6AF-0927-49DA-8B10-8C352DEDF987}">
      <dgm:prSet/>
      <dgm:spPr/>
      <dgm:t>
        <a:bodyPr/>
        <a:lstStyle/>
        <a:p>
          <a:endParaRPr lang="en-US"/>
        </a:p>
      </dgm:t>
    </dgm:pt>
    <dgm:pt modelId="{E27222A3-A3C4-4F63-878C-6B5BE0319242}">
      <dgm:prSet/>
      <dgm:spPr/>
      <dgm:t>
        <a:bodyPr/>
        <a:lstStyle/>
        <a:p>
          <a:r>
            <a:rPr lang="en-US">
              <a:solidFill>
                <a:srgbClr val="144679"/>
              </a:solidFill>
              <a:latin typeface="Bahnschrift Condensed" panose="020B0502040204020203" pitchFamily="34" charset="0"/>
            </a:rPr>
            <a:t>Thacker-Grigsby Telephone Company, Inc</a:t>
          </a:r>
        </a:p>
      </dgm:t>
    </dgm:pt>
    <dgm:pt modelId="{20A65783-D5C7-4C9A-BF31-585608CC4C6A}" type="parTrans" cxnId="{B54C18B5-FA9D-47E9-80C1-D53629067CD2}">
      <dgm:prSet/>
      <dgm:spPr/>
      <dgm:t>
        <a:bodyPr/>
        <a:lstStyle/>
        <a:p>
          <a:endParaRPr lang="en-US"/>
        </a:p>
      </dgm:t>
    </dgm:pt>
    <dgm:pt modelId="{56889BA3-6EA4-45D5-81AA-8624809F69A1}" type="sibTrans" cxnId="{B54C18B5-FA9D-47E9-80C1-D53629067CD2}">
      <dgm:prSet/>
      <dgm:spPr/>
      <dgm:t>
        <a:bodyPr/>
        <a:lstStyle/>
        <a:p>
          <a:endParaRPr lang="en-US"/>
        </a:p>
      </dgm:t>
    </dgm:pt>
    <dgm:pt modelId="{3611CD24-77DE-4048-9A9A-E830BE399D56}">
      <dgm:prSet/>
      <dgm:spPr/>
      <dgm:t>
        <a:bodyPr/>
        <a:lstStyle/>
        <a:p>
          <a:r>
            <a:rPr lang="en-US">
              <a:solidFill>
                <a:srgbClr val="144679"/>
              </a:solidFill>
              <a:latin typeface="Bahnschrift Condensed" panose="020B0502040204020203" pitchFamily="34" charset="0"/>
            </a:rPr>
            <a:t>People’s Rural Telephone Cooperative</a:t>
          </a:r>
        </a:p>
      </dgm:t>
    </dgm:pt>
    <dgm:pt modelId="{1CF8EB9F-A807-4B47-A3C9-B2681834ACDF}" type="parTrans" cxnId="{10BF9BBD-CA1D-48DE-9A55-705541524C80}">
      <dgm:prSet/>
      <dgm:spPr/>
      <dgm:t>
        <a:bodyPr/>
        <a:lstStyle/>
        <a:p>
          <a:endParaRPr lang="en-US"/>
        </a:p>
      </dgm:t>
    </dgm:pt>
    <dgm:pt modelId="{D28C15F1-7194-47DD-A75F-D7D21599CC14}" type="sibTrans" cxnId="{10BF9BBD-CA1D-48DE-9A55-705541524C80}">
      <dgm:prSet/>
      <dgm:spPr/>
      <dgm:t>
        <a:bodyPr/>
        <a:lstStyle/>
        <a:p>
          <a:endParaRPr lang="en-US"/>
        </a:p>
      </dgm:t>
    </dgm:pt>
    <dgm:pt modelId="{0D175903-E444-4938-8576-DA53C388ED1B}">
      <dgm:prSet/>
      <dgm:spPr/>
      <dgm:t>
        <a:bodyPr/>
        <a:lstStyle/>
        <a:p>
          <a:r>
            <a:rPr lang="en-US">
              <a:solidFill>
                <a:srgbClr val="144679"/>
              </a:solidFill>
              <a:latin typeface="Bahnschrift Condensed" panose="020B0502040204020203" pitchFamily="34" charset="0"/>
            </a:rPr>
            <a:t>LTC Connect</a:t>
          </a:r>
        </a:p>
      </dgm:t>
    </dgm:pt>
    <dgm:pt modelId="{A05EE611-3166-4B2A-9007-74211483FB1E}" type="parTrans" cxnId="{80D6D29C-3E9E-4586-B547-F069861F70D8}">
      <dgm:prSet/>
      <dgm:spPr/>
      <dgm:t>
        <a:bodyPr/>
        <a:lstStyle/>
        <a:p>
          <a:endParaRPr lang="en-US"/>
        </a:p>
      </dgm:t>
    </dgm:pt>
    <dgm:pt modelId="{C364E94E-DC3A-4B3F-8B32-3D2BD10EF4C8}" type="sibTrans" cxnId="{80D6D29C-3E9E-4586-B547-F069861F70D8}">
      <dgm:prSet/>
      <dgm:spPr/>
      <dgm:t>
        <a:bodyPr/>
        <a:lstStyle/>
        <a:p>
          <a:endParaRPr lang="en-US"/>
        </a:p>
      </dgm:t>
    </dgm:pt>
    <dgm:pt modelId="{6D5A5FD1-DE3E-4E72-A9F5-5F32664FA706}">
      <dgm:prSet/>
      <dgm:spPr/>
      <dgm:t>
        <a:bodyPr/>
        <a:lstStyle/>
        <a:p>
          <a:r>
            <a:rPr lang="en-US">
              <a:solidFill>
                <a:srgbClr val="144679"/>
              </a:solidFill>
              <a:latin typeface="Bahnschrift Condensed" panose="020B0502040204020203" pitchFamily="34" charset="0"/>
            </a:rPr>
            <a:t>WK&amp;T</a:t>
          </a:r>
        </a:p>
      </dgm:t>
    </dgm:pt>
    <dgm:pt modelId="{E068E9A4-5FB1-4FB1-8351-160C64BDB974}" type="parTrans" cxnId="{714FFDDB-DFB7-4D9B-BBAA-FDA0113ABD7F}">
      <dgm:prSet/>
      <dgm:spPr/>
      <dgm:t>
        <a:bodyPr/>
        <a:lstStyle/>
        <a:p>
          <a:endParaRPr lang="en-US"/>
        </a:p>
      </dgm:t>
    </dgm:pt>
    <dgm:pt modelId="{2E088301-9147-495F-A5D7-27E682FE1B79}" type="sibTrans" cxnId="{714FFDDB-DFB7-4D9B-BBAA-FDA0113ABD7F}">
      <dgm:prSet/>
      <dgm:spPr/>
      <dgm:t>
        <a:bodyPr/>
        <a:lstStyle/>
        <a:p>
          <a:endParaRPr lang="en-US"/>
        </a:p>
      </dgm:t>
    </dgm:pt>
    <dgm:pt modelId="{E9B4CB09-FDA8-4308-971D-A8D433F49559}">
      <dgm:prSet/>
      <dgm:spPr/>
      <dgm:t>
        <a:bodyPr/>
        <a:lstStyle/>
        <a:p>
          <a:r>
            <a:rPr lang="en-US">
              <a:solidFill>
                <a:srgbClr val="144679"/>
              </a:solidFill>
              <a:latin typeface="Bahnschrift Condensed" panose="020B0502040204020203" pitchFamily="34" charset="0"/>
            </a:rPr>
            <a:t>Mountain Telephone </a:t>
          </a:r>
        </a:p>
      </dgm:t>
    </dgm:pt>
    <dgm:pt modelId="{C7C457B6-784B-4DC8-B2CD-0198899A1AB8}" type="parTrans" cxnId="{099842B6-7C21-488B-92FD-455BD7C7610F}">
      <dgm:prSet/>
      <dgm:spPr/>
      <dgm:t>
        <a:bodyPr/>
        <a:lstStyle/>
        <a:p>
          <a:endParaRPr lang="en-US"/>
        </a:p>
      </dgm:t>
    </dgm:pt>
    <dgm:pt modelId="{DB32E82F-A123-4CD9-A530-11119CFF5A90}" type="sibTrans" cxnId="{099842B6-7C21-488B-92FD-455BD7C7610F}">
      <dgm:prSet/>
      <dgm:spPr/>
      <dgm:t>
        <a:bodyPr/>
        <a:lstStyle/>
        <a:p>
          <a:endParaRPr lang="en-US"/>
        </a:p>
      </dgm:t>
    </dgm:pt>
    <dgm:pt modelId="{9012B37F-259F-48C0-A5F2-75B1B65C51E1}">
      <dgm:prSet/>
      <dgm:spPr/>
      <dgm:t>
        <a:bodyPr/>
        <a:lstStyle/>
        <a:p>
          <a:r>
            <a:rPr lang="en-US">
              <a:solidFill>
                <a:srgbClr val="144679"/>
              </a:solidFill>
              <a:latin typeface="Bahnschrift Condensed" panose="020B0502040204020203" pitchFamily="34" charset="0"/>
            </a:rPr>
            <a:t>South Central Rural Telecommunications Cooperative, Inc </a:t>
          </a:r>
        </a:p>
      </dgm:t>
    </dgm:pt>
    <dgm:pt modelId="{C5041A5E-3106-400C-99A1-D8F395B0A6E6}" type="parTrans" cxnId="{B1103443-82CD-44A2-BC65-F079A3FA0716}">
      <dgm:prSet/>
      <dgm:spPr/>
      <dgm:t>
        <a:bodyPr/>
        <a:lstStyle/>
        <a:p>
          <a:endParaRPr lang="en-US"/>
        </a:p>
      </dgm:t>
    </dgm:pt>
    <dgm:pt modelId="{5B8E56EA-0FF7-4A67-B2CE-74FFD17FE640}" type="sibTrans" cxnId="{B1103443-82CD-44A2-BC65-F079A3FA0716}">
      <dgm:prSet/>
      <dgm:spPr/>
      <dgm:t>
        <a:bodyPr/>
        <a:lstStyle/>
        <a:p>
          <a:endParaRPr lang="en-US"/>
        </a:p>
      </dgm:t>
    </dgm:pt>
    <dgm:pt modelId="{683E9ABB-B0D2-4941-BF0F-2711CF1676D3}" type="pres">
      <dgm:prSet presAssocID="{935A909C-1D6F-4DA4-BB13-9718C358312C}" presName="vert0" presStyleCnt="0">
        <dgm:presLayoutVars>
          <dgm:dir/>
          <dgm:animOne val="branch"/>
          <dgm:animLvl val="lvl"/>
        </dgm:presLayoutVars>
      </dgm:prSet>
      <dgm:spPr/>
    </dgm:pt>
    <dgm:pt modelId="{8BA55A26-90A4-4064-8670-1BA49FBD2A10}" type="pres">
      <dgm:prSet presAssocID="{D14F5655-B1C1-416D-9204-06182F31CF11}" presName="thickLine" presStyleLbl="alignNode1" presStyleIdx="0" presStyleCnt="8"/>
      <dgm:spPr/>
    </dgm:pt>
    <dgm:pt modelId="{A32D967A-B5E5-457A-8E22-93BD3E9E7699}" type="pres">
      <dgm:prSet presAssocID="{D14F5655-B1C1-416D-9204-06182F31CF11}" presName="horz1" presStyleCnt="0"/>
      <dgm:spPr/>
    </dgm:pt>
    <dgm:pt modelId="{C7453BB3-CE1C-4E74-A89D-637A8F738A1D}" type="pres">
      <dgm:prSet presAssocID="{D14F5655-B1C1-416D-9204-06182F31CF11}" presName="tx1" presStyleLbl="revTx" presStyleIdx="0" presStyleCnt="8"/>
      <dgm:spPr/>
    </dgm:pt>
    <dgm:pt modelId="{7B259460-A7EF-4721-8826-205B774A0D58}" type="pres">
      <dgm:prSet presAssocID="{D14F5655-B1C1-416D-9204-06182F31CF11}" presName="vert1" presStyleCnt="0"/>
      <dgm:spPr/>
    </dgm:pt>
    <dgm:pt modelId="{1FCA852F-F53C-4AE8-AB4D-FF6EE2DC6783}" type="pres">
      <dgm:prSet presAssocID="{74645B75-5967-4594-9904-EC9E7E3BE61C}" presName="thickLine" presStyleLbl="alignNode1" presStyleIdx="1" presStyleCnt="8"/>
      <dgm:spPr/>
    </dgm:pt>
    <dgm:pt modelId="{312C3C5E-58D6-465A-91A7-F8FBA8CBB729}" type="pres">
      <dgm:prSet presAssocID="{74645B75-5967-4594-9904-EC9E7E3BE61C}" presName="horz1" presStyleCnt="0"/>
      <dgm:spPr/>
    </dgm:pt>
    <dgm:pt modelId="{AFEEE69B-CADD-4E5C-A608-4E152690D3A8}" type="pres">
      <dgm:prSet presAssocID="{74645B75-5967-4594-9904-EC9E7E3BE61C}" presName="tx1" presStyleLbl="revTx" presStyleIdx="1" presStyleCnt="8"/>
      <dgm:spPr/>
    </dgm:pt>
    <dgm:pt modelId="{F038552C-AEA9-40BA-8105-43ECE7456252}" type="pres">
      <dgm:prSet presAssocID="{74645B75-5967-4594-9904-EC9E7E3BE61C}" presName="vert1" presStyleCnt="0"/>
      <dgm:spPr/>
    </dgm:pt>
    <dgm:pt modelId="{96E93949-A50A-4987-9A73-5E59D9BEEF75}" type="pres">
      <dgm:prSet presAssocID="{E27222A3-A3C4-4F63-878C-6B5BE0319242}" presName="thickLine" presStyleLbl="alignNode1" presStyleIdx="2" presStyleCnt="8"/>
      <dgm:spPr/>
    </dgm:pt>
    <dgm:pt modelId="{286C43EE-ED83-427D-9BB4-2A5200281694}" type="pres">
      <dgm:prSet presAssocID="{E27222A3-A3C4-4F63-878C-6B5BE0319242}" presName="horz1" presStyleCnt="0"/>
      <dgm:spPr/>
    </dgm:pt>
    <dgm:pt modelId="{F3272AF2-C145-4BD1-A434-8787E895ED38}" type="pres">
      <dgm:prSet presAssocID="{E27222A3-A3C4-4F63-878C-6B5BE0319242}" presName="tx1" presStyleLbl="revTx" presStyleIdx="2" presStyleCnt="8"/>
      <dgm:spPr/>
    </dgm:pt>
    <dgm:pt modelId="{2E6F2CA6-5693-473E-9421-A5DE9CDAC2E2}" type="pres">
      <dgm:prSet presAssocID="{E27222A3-A3C4-4F63-878C-6B5BE0319242}" presName="vert1" presStyleCnt="0"/>
      <dgm:spPr/>
    </dgm:pt>
    <dgm:pt modelId="{7822CC68-5872-4DBF-9EEF-E78ADA31A4D8}" type="pres">
      <dgm:prSet presAssocID="{3611CD24-77DE-4048-9A9A-E830BE399D56}" presName="thickLine" presStyleLbl="alignNode1" presStyleIdx="3" presStyleCnt="8"/>
      <dgm:spPr/>
    </dgm:pt>
    <dgm:pt modelId="{41947FE1-D265-4C02-A101-125CDD18E07B}" type="pres">
      <dgm:prSet presAssocID="{3611CD24-77DE-4048-9A9A-E830BE399D56}" presName="horz1" presStyleCnt="0"/>
      <dgm:spPr/>
    </dgm:pt>
    <dgm:pt modelId="{1DEAA373-4D70-4799-B884-F6E8046BF148}" type="pres">
      <dgm:prSet presAssocID="{3611CD24-77DE-4048-9A9A-E830BE399D56}" presName="tx1" presStyleLbl="revTx" presStyleIdx="3" presStyleCnt="8"/>
      <dgm:spPr/>
    </dgm:pt>
    <dgm:pt modelId="{FF591A9E-3AE1-472B-8012-3F8653A99437}" type="pres">
      <dgm:prSet presAssocID="{3611CD24-77DE-4048-9A9A-E830BE399D56}" presName="vert1" presStyleCnt="0"/>
      <dgm:spPr/>
    </dgm:pt>
    <dgm:pt modelId="{3EF11618-3F3A-447D-AFAE-2F97B4EACF11}" type="pres">
      <dgm:prSet presAssocID="{0D175903-E444-4938-8576-DA53C388ED1B}" presName="thickLine" presStyleLbl="alignNode1" presStyleIdx="4" presStyleCnt="8"/>
      <dgm:spPr/>
    </dgm:pt>
    <dgm:pt modelId="{64496005-08FF-41CC-947A-AC6F6FDA755D}" type="pres">
      <dgm:prSet presAssocID="{0D175903-E444-4938-8576-DA53C388ED1B}" presName="horz1" presStyleCnt="0"/>
      <dgm:spPr/>
    </dgm:pt>
    <dgm:pt modelId="{6DDB93EC-B2E6-439E-B775-82301792823C}" type="pres">
      <dgm:prSet presAssocID="{0D175903-E444-4938-8576-DA53C388ED1B}" presName="tx1" presStyleLbl="revTx" presStyleIdx="4" presStyleCnt="8"/>
      <dgm:spPr/>
    </dgm:pt>
    <dgm:pt modelId="{C31CB2B6-3787-4E10-AF2D-EC5CA06AC15F}" type="pres">
      <dgm:prSet presAssocID="{0D175903-E444-4938-8576-DA53C388ED1B}" presName="vert1" presStyleCnt="0"/>
      <dgm:spPr/>
    </dgm:pt>
    <dgm:pt modelId="{03AF3EB7-D3BB-41CB-A7E3-A136A7DD39E1}" type="pres">
      <dgm:prSet presAssocID="{6D5A5FD1-DE3E-4E72-A9F5-5F32664FA706}" presName="thickLine" presStyleLbl="alignNode1" presStyleIdx="5" presStyleCnt="8"/>
      <dgm:spPr/>
    </dgm:pt>
    <dgm:pt modelId="{2FBAF6AF-0F56-48FD-89F9-FD40920FFC4B}" type="pres">
      <dgm:prSet presAssocID="{6D5A5FD1-DE3E-4E72-A9F5-5F32664FA706}" presName="horz1" presStyleCnt="0"/>
      <dgm:spPr/>
    </dgm:pt>
    <dgm:pt modelId="{E29EDA5A-5C9D-4E95-9818-E9901FE25E31}" type="pres">
      <dgm:prSet presAssocID="{6D5A5FD1-DE3E-4E72-A9F5-5F32664FA706}" presName="tx1" presStyleLbl="revTx" presStyleIdx="5" presStyleCnt="8"/>
      <dgm:spPr/>
    </dgm:pt>
    <dgm:pt modelId="{B27F7791-7857-4778-B2DB-0C6BBB2747FC}" type="pres">
      <dgm:prSet presAssocID="{6D5A5FD1-DE3E-4E72-A9F5-5F32664FA706}" presName="vert1" presStyleCnt="0"/>
      <dgm:spPr/>
    </dgm:pt>
    <dgm:pt modelId="{B33F7F74-79B4-4517-B856-C77581A432B8}" type="pres">
      <dgm:prSet presAssocID="{E9B4CB09-FDA8-4308-971D-A8D433F49559}" presName="thickLine" presStyleLbl="alignNode1" presStyleIdx="6" presStyleCnt="8"/>
      <dgm:spPr/>
    </dgm:pt>
    <dgm:pt modelId="{84B59FA1-28B0-468D-8F1B-49F06B364513}" type="pres">
      <dgm:prSet presAssocID="{E9B4CB09-FDA8-4308-971D-A8D433F49559}" presName="horz1" presStyleCnt="0"/>
      <dgm:spPr/>
    </dgm:pt>
    <dgm:pt modelId="{7586897D-18A9-4BCD-B341-D9CA39BC3CA7}" type="pres">
      <dgm:prSet presAssocID="{E9B4CB09-FDA8-4308-971D-A8D433F49559}" presName="tx1" presStyleLbl="revTx" presStyleIdx="6" presStyleCnt="8"/>
      <dgm:spPr/>
    </dgm:pt>
    <dgm:pt modelId="{E14E5944-CBE2-46A6-927F-92AF16989744}" type="pres">
      <dgm:prSet presAssocID="{E9B4CB09-FDA8-4308-971D-A8D433F49559}" presName="vert1" presStyleCnt="0"/>
      <dgm:spPr/>
    </dgm:pt>
    <dgm:pt modelId="{3DEC139F-E235-41B1-9343-1F9A7B2069B1}" type="pres">
      <dgm:prSet presAssocID="{9012B37F-259F-48C0-A5F2-75B1B65C51E1}" presName="thickLine" presStyleLbl="alignNode1" presStyleIdx="7" presStyleCnt="8"/>
      <dgm:spPr/>
    </dgm:pt>
    <dgm:pt modelId="{16DBCB66-A7A5-4F6B-9649-143ECEB68DB4}" type="pres">
      <dgm:prSet presAssocID="{9012B37F-259F-48C0-A5F2-75B1B65C51E1}" presName="horz1" presStyleCnt="0"/>
      <dgm:spPr/>
    </dgm:pt>
    <dgm:pt modelId="{4104F732-39FC-48C8-AAAB-154F1BC6065F}" type="pres">
      <dgm:prSet presAssocID="{9012B37F-259F-48C0-A5F2-75B1B65C51E1}" presName="tx1" presStyleLbl="revTx" presStyleIdx="7" presStyleCnt="8"/>
      <dgm:spPr/>
    </dgm:pt>
    <dgm:pt modelId="{71E9DAD3-14A5-4050-936F-06D1222D8B20}" type="pres">
      <dgm:prSet presAssocID="{9012B37F-259F-48C0-A5F2-75B1B65C51E1}" presName="vert1" presStyleCnt="0"/>
      <dgm:spPr/>
    </dgm:pt>
  </dgm:ptLst>
  <dgm:cxnLst>
    <dgm:cxn modelId="{4860B920-4D65-486B-ADDF-B82298143DE5}" type="presOf" srcId="{6D5A5FD1-DE3E-4E72-A9F5-5F32664FA706}" destId="{E29EDA5A-5C9D-4E95-9818-E9901FE25E31}" srcOrd="0" destOrd="0" presId="urn:microsoft.com/office/officeart/2008/layout/LinedList"/>
    <dgm:cxn modelId="{B1103443-82CD-44A2-BC65-F079A3FA0716}" srcId="{935A909C-1D6F-4DA4-BB13-9718C358312C}" destId="{9012B37F-259F-48C0-A5F2-75B1B65C51E1}" srcOrd="7" destOrd="0" parTransId="{C5041A5E-3106-400C-99A1-D8F395B0A6E6}" sibTransId="{5B8E56EA-0FF7-4A67-B2CE-74FFD17FE640}"/>
    <dgm:cxn modelId="{2727BA6A-011F-4E81-AF22-289D393093C5}" type="presOf" srcId="{E9B4CB09-FDA8-4308-971D-A8D433F49559}" destId="{7586897D-18A9-4BCD-B341-D9CA39BC3CA7}" srcOrd="0" destOrd="0" presId="urn:microsoft.com/office/officeart/2008/layout/LinedList"/>
    <dgm:cxn modelId="{BE7A5E7C-82AC-4B6E-AA4B-39BE0BE1EB37}" type="presOf" srcId="{3611CD24-77DE-4048-9A9A-E830BE399D56}" destId="{1DEAA373-4D70-4799-B884-F6E8046BF148}" srcOrd="0" destOrd="0" presId="urn:microsoft.com/office/officeart/2008/layout/LinedList"/>
    <dgm:cxn modelId="{A8DAAA8C-16E4-49CA-8B03-460E1C065A22}" type="presOf" srcId="{D14F5655-B1C1-416D-9204-06182F31CF11}" destId="{C7453BB3-CE1C-4E74-A89D-637A8F738A1D}" srcOrd="0" destOrd="0" presId="urn:microsoft.com/office/officeart/2008/layout/LinedList"/>
    <dgm:cxn modelId="{80D6D29C-3E9E-4586-B547-F069861F70D8}" srcId="{935A909C-1D6F-4DA4-BB13-9718C358312C}" destId="{0D175903-E444-4938-8576-DA53C388ED1B}" srcOrd="4" destOrd="0" parTransId="{A05EE611-3166-4B2A-9007-74211483FB1E}" sibTransId="{C364E94E-DC3A-4B3F-8B32-3D2BD10EF4C8}"/>
    <dgm:cxn modelId="{139BCDA0-E809-41BE-974B-0924AD1AB3E5}" type="presOf" srcId="{E27222A3-A3C4-4F63-878C-6B5BE0319242}" destId="{F3272AF2-C145-4BD1-A434-8787E895ED38}" srcOrd="0" destOrd="0" presId="urn:microsoft.com/office/officeart/2008/layout/LinedList"/>
    <dgm:cxn modelId="{A37DA6AC-8F9F-47F1-B986-F7FC642B7DD0}" type="presOf" srcId="{0D175903-E444-4938-8576-DA53C388ED1B}" destId="{6DDB93EC-B2E6-439E-B775-82301792823C}" srcOrd="0" destOrd="0" presId="urn:microsoft.com/office/officeart/2008/layout/LinedList"/>
    <dgm:cxn modelId="{13B7F6AF-0927-49DA-8B10-8C352DEDF987}" srcId="{935A909C-1D6F-4DA4-BB13-9718C358312C}" destId="{74645B75-5967-4594-9904-EC9E7E3BE61C}" srcOrd="1" destOrd="0" parTransId="{E8A97B0E-CE62-40C3-A8D5-C93F8103DA32}" sibTransId="{A0637769-F9F5-486D-A694-F66717CEEA43}"/>
    <dgm:cxn modelId="{B54C18B5-FA9D-47E9-80C1-D53629067CD2}" srcId="{935A909C-1D6F-4DA4-BB13-9718C358312C}" destId="{E27222A3-A3C4-4F63-878C-6B5BE0319242}" srcOrd="2" destOrd="0" parTransId="{20A65783-D5C7-4C9A-BF31-585608CC4C6A}" sibTransId="{56889BA3-6EA4-45D5-81AA-8624809F69A1}"/>
    <dgm:cxn modelId="{099842B6-7C21-488B-92FD-455BD7C7610F}" srcId="{935A909C-1D6F-4DA4-BB13-9718C358312C}" destId="{E9B4CB09-FDA8-4308-971D-A8D433F49559}" srcOrd="6" destOrd="0" parTransId="{C7C457B6-784B-4DC8-B2CD-0198899A1AB8}" sibTransId="{DB32E82F-A123-4CD9-A530-11119CFF5A90}"/>
    <dgm:cxn modelId="{10BF9BBD-CA1D-48DE-9A55-705541524C80}" srcId="{935A909C-1D6F-4DA4-BB13-9718C358312C}" destId="{3611CD24-77DE-4048-9A9A-E830BE399D56}" srcOrd="3" destOrd="0" parTransId="{1CF8EB9F-A807-4B47-A3C9-B2681834ACDF}" sibTransId="{D28C15F1-7194-47DD-A75F-D7D21599CC14}"/>
    <dgm:cxn modelId="{4B60E9C1-6B00-4A75-8D7B-74FAC7EEC2E5}" srcId="{935A909C-1D6F-4DA4-BB13-9718C358312C}" destId="{D14F5655-B1C1-416D-9204-06182F31CF11}" srcOrd="0" destOrd="0" parTransId="{BBCDEDA9-7BF4-4132-BDAE-26EFFE3E8200}" sibTransId="{A7A48EFE-7E66-4D4E-8BDE-5F45D142CFB2}"/>
    <dgm:cxn modelId="{249CCED0-6AE5-4DA9-A32D-9E53C95DDF10}" type="presOf" srcId="{935A909C-1D6F-4DA4-BB13-9718C358312C}" destId="{683E9ABB-B0D2-4941-BF0F-2711CF1676D3}" srcOrd="0" destOrd="0" presId="urn:microsoft.com/office/officeart/2008/layout/LinedList"/>
    <dgm:cxn modelId="{5D15A5D6-9146-47F1-A141-82B797E67699}" type="presOf" srcId="{9012B37F-259F-48C0-A5F2-75B1B65C51E1}" destId="{4104F732-39FC-48C8-AAAB-154F1BC6065F}" srcOrd="0" destOrd="0" presId="urn:microsoft.com/office/officeart/2008/layout/LinedList"/>
    <dgm:cxn modelId="{714FFDDB-DFB7-4D9B-BBAA-FDA0113ABD7F}" srcId="{935A909C-1D6F-4DA4-BB13-9718C358312C}" destId="{6D5A5FD1-DE3E-4E72-A9F5-5F32664FA706}" srcOrd="5" destOrd="0" parTransId="{E068E9A4-5FB1-4FB1-8351-160C64BDB974}" sibTransId="{2E088301-9147-495F-A5D7-27E682FE1B79}"/>
    <dgm:cxn modelId="{4AB7A4F6-C814-4950-80B2-4A23168E655D}" type="presOf" srcId="{74645B75-5967-4594-9904-EC9E7E3BE61C}" destId="{AFEEE69B-CADD-4E5C-A608-4E152690D3A8}" srcOrd="0" destOrd="0" presId="urn:microsoft.com/office/officeart/2008/layout/LinedList"/>
    <dgm:cxn modelId="{21CF1547-831A-4F1D-9382-64CA376E85F6}" type="presParOf" srcId="{683E9ABB-B0D2-4941-BF0F-2711CF1676D3}" destId="{8BA55A26-90A4-4064-8670-1BA49FBD2A10}" srcOrd="0" destOrd="0" presId="urn:microsoft.com/office/officeart/2008/layout/LinedList"/>
    <dgm:cxn modelId="{41329CEF-4485-49B8-8397-A1830FC513AA}" type="presParOf" srcId="{683E9ABB-B0D2-4941-BF0F-2711CF1676D3}" destId="{A32D967A-B5E5-457A-8E22-93BD3E9E7699}" srcOrd="1" destOrd="0" presId="urn:microsoft.com/office/officeart/2008/layout/LinedList"/>
    <dgm:cxn modelId="{0DBE7FB7-6A1D-4495-9CFB-62520197E2E1}" type="presParOf" srcId="{A32D967A-B5E5-457A-8E22-93BD3E9E7699}" destId="{C7453BB3-CE1C-4E74-A89D-637A8F738A1D}" srcOrd="0" destOrd="0" presId="urn:microsoft.com/office/officeart/2008/layout/LinedList"/>
    <dgm:cxn modelId="{2B5DE9F3-C677-422F-BA5D-9BBF08221FD6}" type="presParOf" srcId="{A32D967A-B5E5-457A-8E22-93BD3E9E7699}" destId="{7B259460-A7EF-4721-8826-205B774A0D58}" srcOrd="1" destOrd="0" presId="urn:microsoft.com/office/officeart/2008/layout/LinedList"/>
    <dgm:cxn modelId="{451E784B-D0F7-4B68-87F6-C90663A0EA8C}" type="presParOf" srcId="{683E9ABB-B0D2-4941-BF0F-2711CF1676D3}" destId="{1FCA852F-F53C-4AE8-AB4D-FF6EE2DC6783}" srcOrd="2" destOrd="0" presId="urn:microsoft.com/office/officeart/2008/layout/LinedList"/>
    <dgm:cxn modelId="{36B7BDCD-6F48-43C8-B33F-A61362607C10}" type="presParOf" srcId="{683E9ABB-B0D2-4941-BF0F-2711CF1676D3}" destId="{312C3C5E-58D6-465A-91A7-F8FBA8CBB729}" srcOrd="3" destOrd="0" presId="urn:microsoft.com/office/officeart/2008/layout/LinedList"/>
    <dgm:cxn modelId="{E61344F4-C658-4B7A-89AA-5C4394F97760}" type="presParOf" srcId="{312C3C5E-58D6-465A-91A7-F8FBA8CBB729}" destId="{AFEEE69B-CADD-4E5C-A608-4E152690D3A8}" srcOrd="0" destOrd="0" presId="urn:microsoft.com/office/officeart/2008/layout/LinedList"/>
    <dgm:cxn modelId="{2D5939D4-4391-4463-A5E7-A2EFACC9B2EB}" type="presParOf" srcId="{312C3C5E-58D6-465A-91A7-F8FBA8CBB729}" destId="{F038552C-AEA9-40BA-8105-43ECE7456252}" srcOrd="1" destOrd="0" presId="urn:microsoft.com/office/officeart/2008/layout/LinedList"/>
    <dgm:cxn modelId="{E59BF199-C192-4731-80D0-FF0BF5E66011}" type="presParOf" srcId="{683E9ABB-B0D2-4941-BF0F-2711CF1676D3}" destId="{96E93949-A50A-4987-9A73-5E59D9BEEF75}" srcOrd="4" destOrd="0" presId="urn:microsoft.com/office/officeart/2008/layout/LinedList"/>
    <dgm:cxn modelId="{DA1AA2DF-B4FF-4326-A902-296D9A5E610F}" type="presParOf" srcId="{683E9ABB-B0D2-4941-BF0F-2711CF1676D3}" destId="{286C43EE-ED83-427D-9BB4-2A5200281694}" srcOrd="5" destOrd="0" presId="urn:microsoft.com/office/officeart/2008/layout/LinedList"/>
    <dgm:cxn modelId="{916DBB30-2CF1-4689-AC43-1CEAEDE17AB2}" type="presParOf" srcId="{286C43EE-ED83-427D-9BB4-2A5200281694}" destId="{F3272AF2-C145-4BD1-A434-8787E895ED38}" srcOrd="0" destOrd="0" presId="urn:microsoft.com/office/officeart/2008/layout/LinedList"/>
    <dgm:cxn modelId="{42A91DC8-D96D-4F8E-A570-3B3DB7EB887C}" type="presParOf" srcId="{286C43EE-ED83-427D-9BB4-2A5200281694}" destId="{2E6F2CA6-5693-473E-9421-A5DE9CDAC2E2}" srcOrd="1" destOrd="0" presId="urn:microsoft.com/office/officeart/2008/layout/LinedList"/>
    <dgm:cxn modelId="{40591F9E-1DBA-4B36-9CF8-36B432CE2D99}" type="presParOf" srcId="{683E9ABB-B0D2-4941-BF0F-2711CF1676D3}" destId="{7822CC68-5872-4DBF-9EEF-E78ADA31A4D8}" srcOrd="6" destOrd="0" presId="urn:microsoft.com/office/officeart/2008/layout/LinedList"/>
    <dgm:cxn modelId="{08817FBA-8A54-401A-9FC8-722A79780491}" type="presParOf" srcId="{683E9ABB-B0D2-4941-BF0F-2711CF1676D3}" destId="{41947FE1-D265-4C02-A101-125CDD18E07B}" srcOrd="7" destOrd="0" presId="urn:microsoft.com/office/officeart/2008/layout/LinedList"/>
    <dgm:cxn modelId="{51C99F62-7ECD-478E-94C7-DF3E5A269570}" type="presParOf" srcId="{41947FE1-D265-4C02-A101-125CDD18E07B}" destId="{1DEAA373-4D70-4799-B884-F6E8046BF148}" srcOrd="0" destOrd="0" presId="urn:microsoft.com/office/officeart/2008/layout/LinedList"/>
    <dgm:cxn modelId="{3AC11026-34CA-444C-B6FB-40E30265B814}" type="presParOf" srcId="{41947FE1-D265-4C02-A101-125CDD18E07B}" destId="{FF591A9E-3AE1-472B-8012-3F8653A99437}" srcOrd="1" destOrd="0" presId="urn:microsoft.com/office/officeart/2008/layout/LinedList"/>
    <dgm:cxn modelId="{11861AC9-6D90-40E9-AA59-693EEC0D67B1}" type="presParOf" srcId="{683E9ABB-B0D2-4941-BF0F-2711CF1676D3}" destId="{3EF11618-3F3A-447D-AFAE-2F97B4EACF11}" srcOrd="8" destOrd="0" presId="urn:microsoft.com/office/officeart/2008/layout/LinedList"/>
    <dgm:cxn modelId="{A6984A32-883C-4C9E-AB8A-D35DA0F6614C}" type="presParOf" srcId="{683E9ABB-B0D2-4941-BF0F-2711CF1676D3}" destId="{64496005-08FF-41CC-947A-AC6F6FDA755D}" srcOrd="9" destOrd="0" presId="urn:microsoft.com/office/officeart/2008/layout/LinedList"/>
    <dgm:cxn modelId="{A07031B4-F260-440E-9E0E-A194C29561FE}" type="presParOf" srcId="{64496005-08FF-41CC-947A-AC6F6FDA755D}" destId="{6DDB93EC-B2E6-439E-B775-82301792823C}" srcOrd="0" destOrd="0" presId="urn:microsoft.com/office/officeart/2008/layout/LinedList"/>
    <dgm:cxn modelId="{3E84F579-6F6F-475B-95A4-D4E991BC2D69}" type="presParOf" srcId="{64496005-08FF-41CC-947A-AC6F6FDA755D}" destId="{C31CB2B6-3787-4E10-AF2D-EC5CA06AC15F}" srcOrd="1" destOrd="0" presId="urn:microsoft.com/office/officeart/2008/layout/LinedList"/>
    <dgm:cxn modelId="{57D0763B-629A-4C63-A754-9A65B912DF2E}" type="presParOf" srcId="{683E9ABB-B0D2-4941-BF0F-2711CF1676D3}" destId="{03AF3EB7-D3BB-41CB-A7E3-A136A7DD39E1}" srcOrd="10" destOrd="0" presId="urn:microsoft.com/office/officeart/2008/layout/LinedList"/>
    <dgm:cxn modelId="{E30ED5C7-3DA8-43DB-AB5A-8ACA687B8200}" type="presParOf" srcId="{683E9ABB-B0D2-4941-BF0F-2711CF1676D3}" destId="{2FBAF6AF-0F56-48FD-89F9-FD40920FFC4B}" srcOrd="11" destOrd="0" presId="urn:microsoft.com/office/officeart/2008/layout/LinedList"/>
    <dgm:cxn modelId="{F255BF2C-2630-4C12-A787-347D6A16A107}" type="presParOf" srcId="{2FBAF6AF-0F56-48FD-89F9-FD40920FFC4B}" destId="{E29EDA5A-5C9D-4E95-9818-E9901FE25E31}" srcOrd="0" destOrd="0" presId="urn:microsoft.com/office/officeart/2008/layout/LinedList"/>
    <dgm:cxn modelId="{BF40F0B3-2EE8-4156-800C-B17549D5472B}" type="presParOf" srcId="{2FBAF6AF-0F56-48FD-89F9-FD40920FFC4B}" destId="{B27F7791-7857-4778-B2DB-0C6BBB2747FC}" srcOrd="1" destOrd="0" presId="urn:microsoft.com/office/officeart/2008/layout/LinedList"/>
    <dgm:cxn modelId="{34BA1E7E-AB71-4BEB-9254-94F70C160BE5}" type="presParOf" srcId="{683E9ABB-B0D2-4941-BF0F-2711CF1676D3}" destId="{B33F7F74-79B4-4517-B856-C77581A432B8}" srcOrd="12" destOrd="0" presId="urn:microsoft.com/office/officeart/2008/layout/LinedList"/>
    <dgm:cxn modelId="{3F134665-E41B-4B1B-8157-C7FC6D29C666}" type="presParOf" srcId="{683E9ABB-B0D2-4941-BF0F-2711CF1676D3}" destId="{84B59FA1-28B0-468D-8F1B-49F06B364513}" srcOrd="13" destOrd="0" presId="urn:microsoft.com/office/officeart/2008/layout/LinedList"/>
    <dgm:cxn modelId="{5D3C09F6-DABD-4B1A-9E37-3E6D5F53907D}" type="presParOf" srcId="{84B59FA1-28B0-468D-8F1B-49F06B364513}" destId="{7586897D-18A9-4BCD-B341-D9CA39BC3CA7}" srcOrd="0" destOrd="0" presId="urn:microsoft.com/office/officeart/2008/layout/LinedList"/>
    <dgm:cxn modelId="{D57E9432-75F3-4ADE-BAAE-7792449C8972}" type="presParOf" srcId="{84B59FA1-28B0-468D-8F1B-49F06B364513}" destId="{E14E5944-CBE2-46A6-927F-92AF16989744}" srcOrd="1" destOrd="0" presId="urn:microsoft.com/office/officeart/2008/layout/LinedList"/>
    <dgm:cxn modelId="{BAD38447-51CC-4FEC-9801-8F33F2D8C0EB}" type="presParOf" srcId="{683E9ABB-B0D2-4941-BF0F-2711CF1676D3}" destId="{3DEC139F-E235-41B1-9343-1F9A7B2069B1}" srcOrd="14" destOrd="0" presId="urn:microsoft.com/office/officeart/2008/layout/LinedList"/>
    <dgm:cxn modelId="{A10CC057-5C74-4527-AAAF-F6AFA9DD91F8}" type="presParOf" srcId="{683E9ABB-B0D2-4941-BF0F-2711CF1676D3}" destId="{16DBCB66-A7A5-4F6B-9649-143ECEB68DB4}" srcOrd="15" destOrd="0" presId="urn:microsoft.com/office/officeart/2008/layout/LinedList"/>
    <dgm:cxn modelId="{B12A7DD5-3769-40CC-BC7F-F4758D836D29}" type="presParOf" srcId="{16DBCB66-A7A5-4F6B-9649-143ECEB68DB4}" destId="{4104F732-39FC-48C8-AAAB-154F1BC6065F}" srcOrd="0" destOrd="0" presId="urn:microsoft.com/office/officeart/2008/layout/LinedList"/>
    <dgm:cxn modelId="{CC02D146-288D-4273-9CC8-DA512194BB61}" type="presParOf" srcId="{16DBCB66-A7A5-4F6B-9649-143ECEB68DB4}" destId="{71E9DAD3-14A5-4050-936F-06D1222D8B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55A26-90A4-4064-8670-1BA49FBD2A10}">
      <dsp:nvSpPr>
        <dsp:cNvPr id="0" name=""/>
        <dsp:cNvSpPr/>
      </dsp:nvSpPr>
      <dsp:spPr>
        <a:xfrm>
          <a:off x="0" y="0"/>
          <a:ext cx="85990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53BB3-CE1C-4E74-A89D-637A8F738A1D}">
      <dsp:nvSpPr>
        <dsp:cNvPr id="0" name=""/>
        <dsp:cNvSpPr/>
      </dsp:nvSpPr>
      <dsp:spPr>
        <a:xfrm>
          <a:off x="0" y="0"/>
          <a:ext cx="8599098" cy="56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144679"/>
              </a:solidFill>
              <a:latin typeface="Bahnschrift Condensed" panose="020B0502040204020203" pitchFamily="34" charset="0"/>
            </a:rPr>
            <a:t>Ballard Telephone Cooperative</a:t>
          </a:r>
        </a:p>
      </dsp:txBody>
      <dsp:txXfrm>
        <a:off x="0" y="0"/>
        <a:ext cx="8599098" cy="560784"/>
      </dsp:txXfrm>
    </dsp:sp>
    <dsp:sp modelId="{1FCA852F-F53C-4AE8-AB4D-FF6EE2DC6783}">
      <dsp:nvSpPr>
        <dsp:cNvPr id="0" name=""/>
        <dsp:cNvSpPr/>
      </dsp:nvSpPr>
      <dsp:spPr>
        <a:xfrm>
          <a:off x="0" y="560784"/>
          <a:ext cx="85990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EE69B-CADD-4E5C-A608-4E152690D3A8}">
      <dsp:nvSpPr>
        <dsp:cNvPr id="0" name=""/>
        <dsp:cNvSpPr/>
      </dsp:nvSpPr>
      <dsp:spPr>
        <a:xfrm>
          <a:off x="0" y="560784"/>
          <a:ext cx="8599098" cy="56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144679"/>
              </a:solidFill>
              <a:latin typeface="Bahnschrift Condensed" panose="020B0502040204020203" pitchFamily="34" charset="0"/>
            </a:rPr>
            <a:t>Foothills Communications</a:t>
          </a:r>
        </a:p>
      </dsp:txBody>
      <dsp:txXfrm>
        <a:off x="0" y="560784"/>
        <a:ext cx="8599098" cy="560784"/>
      </dsp:txXfrm>
    </dsp:sp>
    <dsp:sp modelId="{96E93949-A50A-4987-9A73-5E59D9BEEF75}">
      <dsp:nvSpPr>
        <dsp:cNvPr id="0" name=""/>
        <dsp:cNvSpPr/>
      </dsp:nvSpPr>
      <dsp:spPr>
        <a:xfrm>
          <a:off x="0" y="1121568"/>
          <a:ext cx="85990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2AF2-C145-4BD1-A434-8787E895ED38}">
      <dsp:nvSpPr>
        <dsp:cNvPr id="0" name=""/>
        <dsp:cNvSpPr/>
      </dsp:nvSpPr>
      <dsp:spPr>
        <a:xfrm>
          <a:off x="0" y="1121568"/>
          <a:ext cx="8599098" cy="56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144679"/>
              </a:solidFill>
              <a:latin typeface="Bahnschrift Condensed" panose="020B0502040204020203" pitchFamily="34" charset="0"/>
            </a:rPr>
            <a:t>Thacker-Grigsby Telephone Company, Inc</a:t>
          </a:r>
        </a:p>
      </dsp:txBody>
      <dsp:txXfrm>
        <a:off x="0" y="1121568"/>
        <a:ext cx="8599098" cy="560784"/>
      </dsp:txXfrm>
    </dsp:sp>
    <dsp:sp modelId="{7822CC68-5872-4DBF-9EEF-E78ADA31A4D8}">
      <dsp:nvSpPr>
        <dsp:cNvPr id="0" name=""/>
        <dsp:cNvSpPr/>
      </dsp:nvSpPr>
      <dsp:spPr>
        <a:xfrm>
          <a:off x="0" y="1682353"/>
          <a:ext cx="85990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AA373-4D70-4799-B884-F6E8046BF148}">
      <dsp:nvSpPr>
        <dsp:cNvPr id="0" name=""/>
        <dsp:cNvSpPr/>
      </dsp:nvSpPr>
      <dsp:spPr>
        <a:xfrm>
          <a:off x="0" y="1682353"/>
          <a:ext cx="8599098" cy="56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144679"/>
              </a:solidFill>
              <a:latin typeface="Bahnschrift Condensed" panose="020B0502040204020203" pitchFamily="34" charset="0"/>
            </a:rPr>
            <a:t>People’s Rural Telephone Cooperative</a:t>
          </a:r>
        </a:p>
      </dsp:txBody>
      <dsp:txXfrm>
        <a:off x="0" y="1682353"/>
        <a:ext cx="8599098" cy="560784"/>
      </dsp:txXfrm>
    </dsp:sp>
    <dsp:sp modelId="{3EF11618-3F3A-447D-AFAE-2F97B4EACF11}">
      <dsp:nvSpPr>
        <dsp:cNvPr id="0" name=""/>
        <dsp:cNvSpPr/>
      </dsp:nvSpPr>
      <dsp:spPr>
        <a:xfrm>
          <a:off x="0" y="2243137"/>
          <a:ext cx="85990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B93EC-B2E6-439E-B775-82301792823C}">
      <dsp:nvSpPr>
        <dsp:cNvPr id="0" name=""/>
        <dsp:cNvSpPr/>
      </dsp:nvSpPr>
      <dsp:spPr>
        <a:xfrm>
          <a:off x="0" y="2243137"/>
          <a:ext cx="8599098" cy="56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144679"/>
              </a:solidFill>
              <a:latin typeface="Bahnschrift Condensed" panose="020B0502040204020203" pitchFamily="34" charset="0"/>
            </a:rPr>
            <a:t>LTC Connect</a:t>
          </a:r>
        </a:p>
      </dsp:txBody>
      <dsp:txXfrm>
        <a:off x="0" y="2243137"/>
        <a:ext cx="8599098" cy="560784"/>
      </dsp:txXfrm>
    </dsp:sp>
    <dsp:sp modelId="{03AF3EB7-D3BB-41CB-A7E3-A136A7DD39E1}">
      <dsp:nvSpPr>
        <dsp:cNvPr id="0" name=""/>
        <dsp:cNvSpPr/>
      </dsp:nvSpPr>
      <dsp:spPr>
        <a:xfrm>
          <a:off x="0" y="2803921"/>
          <a:ext cx="85990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EDA5A-5C9D-4E95-9818-E9901FE25E31}">
      <dsp:nvSpPr>
        <dsp:cNvPr id="0" name=""/>
        <dsp:cNvSpPr/>
      </dsp:nvSpPr>
      <dsp:spPr>
        <a:xfrm>
          <a:off x="0" y="2803921"/>
          <a:ext cx="8599098" cy="56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144679"/>
              </a:solidFill>
              <a:latin typeface="Bahnschrift Condensed" panose="020B0502040204020203" pitchFamily="34" charset="0"/>
            </a:rPr>
            <a:t>WK&amp;T</a:t>
          </a:r>
        </a:p>
      </dsp:txBody>
      <dsp:txXfrm>
        <a:off x="0" y="2803921"/>
        <a:ext cx="8599098" cy="560784"/>
      </dsp:txXfrm>
    </dsp:sp>
    <dsp:sp modelId="{B33F7F74-79B4-4517-B856-C77581A432B8}">
      <dsp:nvSpPr>
        <dsp:cNvPr id="0" name=""/>
        <dsp:cNvSpPr/>
      </dsp:nvSpPr>
      <dsp:spPr>
        <a:xfrm>
          <a:off x="0" y="3364706"/>
          <a:ext cx="85990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6897D-18A9-4BCD-B341-D9CA39BC3CA7}">
      <dsp:nvSpPr>
        <dsp:cNvPr id="0" name=""/>
        <dsp:cNvSpPr/>
      </dsp:nvSpPr>
      <dsp:spPr>
        <a:xfrm>
          <a:off x="0" y="3364706"/>
          <a:ext cx="8599098" cy="56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144679"/>
              </a:solidFill>
              <a:latin typeface="Bahnschrift Condensed" panose="020B0502040204020203" pitchFamily="34" charset="0"/>
            </a:rPr>
            <a:t>Mountain Telephone </a:t>
          </a:r>
        </a:p>
      </dsp:txBody>
      <dsp:txXfrm>
        <a:off x="0" y="3364706"/>
        <a:ext cx="8599098" cy="560784"/>
      </dsp:txXfrm>
    </dsp:sp>
    <dsp:sp modelId="{3DEC139F-E235-41B1-9343-1F9A7B2069B1}">
      <dsp:nvSpPr>
        <dsp:cNvPr id="0" name=""/>
        <dsp:cNvSpPr/>
      </dsp:nvSpPr>
      <dsp:spPr>
        <a:xfrm>
          <a:off x="0" y="3925490"/>
          <a:ext cx="85990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4F732-39FC-48C8-AAAB-154F1BC6065F}">
      <dsp:nvSpPr>
        <dsp:cNvPr id="0" name=""/>
        <dsp:cNvSpPr/>
      </dsp:nvSpPr>
      <dsp:spPr>
        <a:xfrm>
          <a:off x="0" y="3925490"/>
          <a:ext cx="8599098" cy="56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144679"/>
              </a:solidFill>
              <a:latin typeface="Bahnschrift Condensed" panose="020B0502040204020203" pitchFamily="34" charset="0"/>
            </a:rPr>
            <a:t>South Central Rural Telecommunications Cooperative, Inc </a:t>
          </a:r>
        </a:p>
      </dsp:txBody>
      <dsp:txXfrm>
        <a:off x="0" y="3925490"/>
        <a:ext cx="8599098" cy="560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0B0B-5883-E7B0-5921-FD8D03108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D8F7C-CC6C-4C56-9B8D-F3056E6F4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C61DE-ACC4-531E-BD46-77E35B25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6E9C2-0CAD-93E2-F8CA-AFAA906F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71B96-51D9-C6CA-9E6C-2EA1368F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49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B505-9237-F101-C3F5-F886EC17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57C7E-4225-EF6D-F1FB-B19933493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E17C3-A56A-724D-DDF2-E78B67F8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E0242-52B6-4007-C3A6-5DA84646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027E-0B9B-1E8E-EA50-02E20A7F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3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C37F4-7DE7-4D67-2041-18836E4EC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6B492-472A-7825-F0AE-D2F0EE7FE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4A062-E6EA-10A4-840D-DCBF7088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A5BD4-5E80-8281-F24B-619EF739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62995-B3D7-EC5F-811E-24042E24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B42B-B7DF-B4ED-BEF9-BA569278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EA61-03A4-1E9D-5CEA-7F9549679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8C6A-6303-E261-0E38-452D026C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929ED-C5D3-1924-77D8-54979CEA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6945-2C38-6791-4AAB-F49C3C48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9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BBF5-D412-D0BD-C37A-16B2A454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95C70-F8AA-7488-308F-E297DA7FB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44B0E-B151-08FD-DEED-7837DF8A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7AAC7-2B8E-EA29-0468-08BBA808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88231-A242-4589-D21E-D5A6AB5E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1F93-7FF1-77E1-D476-96BBC6A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B3BF-6B8C-6CBB-96D2-257AE883F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4E425-5DC5-B8F8-8379-D25200BE4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E4AA6-A384-58B0-24D6-FA0E262B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FE18-59F8-BC42-6681-41D843E27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F27D0-3848-89B7-4443-EF656958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6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841B-AAE7-E86B-B5EC-E7A61DEF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CBA0-1B78-F9D9-401D-93DF3F61B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616C6-9FC5-DB0C-8AC7-3A9241465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A25F-4A2D-D146-FCBC-860840FB7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2EA9F-607D-4345-A573-D599944BD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D19CA-B582-6DC8-4C93-47C73D99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D21B0-CCDF-CD24-D0C4-57F50192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739B2-AEC1-AA7A-ED05-3E80653A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5DF7-4EF0-8C0F-13BD-8C3C38E8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31167-32AA-F142-C0FD-E3121CD3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89629-5F35-B30F-E9CF-BF4CC5D9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0822A-217F-163E-C0D1-EAD91695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02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F680D-F4AF-1EA8-C9DC-3D457504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D93B-43D3-8CDD-E38E-9D275314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31B57-7FA6-4538-5D2E-29621725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3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C07F-D208-BEE5-D036-8ED53BF8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5C11A-9700-9128-87A7-B5F5928E5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ED720-36C7-5C4E-A15A-E8F879B73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594CA-8661-E6C0-A2C7-ADD62235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B458B-748A-7F9F-814F-0571BC10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F23B0-0164-E580-693C-6595E804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7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87CB-A2DC-E973-7C15-71B7D904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14234-2065-DDC5-AC55-204A1B37B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F2542-150B-E592-C27D-C66133D3D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998CA-5ED5-B29A-9BFE-0BEE1890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21AD-6726-1DD2-71A9-6C1B87EC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8ACF1-4470-1AA9-203E-D32CBDE7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2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12062-B7F7-669F-4555-85BF3E69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50338-4CF0-21CB-7084-057F9AC47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C528-70B8-D240-10A7-69407F511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B11B-5CE4-48BD-B9ED-4C375906728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9C1EE-9F6B-5F3F-A86F-B2803664A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56047-4F8C-80EB-B14D-3EF2727B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D8FCB-58B8-4C2F-98BC-B625E90D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4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A9405-4707-9AC5-066C-82334E6FC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7884" y="0"/>
            <a:ext cx="3946083" cy="6311400"/>
          </a:xfrm>
          <a:noFill/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144679"/>
                </a:solidFill>
                <a:latin typeface="Bahnschrift Condensed"/>
                <a:cs typeface="Arial"/>
              </a:rPr>
              <a:t>The Future of Broadband Deployment</a:t>
            </a:r>
            <a:br>
              <a:rPr lang="en-US" sz="4400" b="1">
                <a:latin typeface="Bahnschrift Condensed" panose="020B0502040204020203" pitchFamily="34" charset="0"/>
                <a:cs typeface="Arial" panose="020B0604020202020204" pitchFamily="34" charset="0"/>
              </a:rPr>
            </a:br>
            <a:br>
              <a:rPr lang="en-US" sz="2400" b="1">
                <a:latin typeface="Bahnschrift Condensed" panose="020B0502040204020203" pitchFamily="34" charset="0"/>
                <a:cs typeface="Arial" panose="020B0604020202020204" pitchFamily="34" charset="0"/>
              </a:rPr>
            </a:br>
            <a:b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solidFill>
                  <a:srgbClr val="144679"/>
                </a:solidFill>
                <a:latin typeface="Bahnschrift Condensed"/>
                <a:cs typeface="Arial"/>
              </a:rPr>
              <a:t>National and State Trends in Broadband Development</a:t>
            </a:r>
            <a:br>
              <a:rPr lang="en-US" sz="2400">
                <a:solidFill>
                  <a:srgbClr val="144679"/>
                </a:solidFill>
                <a:latin typeface="Bahnschrift Condensed"/>
                <a:cs typeface="Arial"/>
              </a:rPr>
            </a:br>
            <a:br>
              <a:rPr lang="en-US" sz="2400">
                <a:latin typeface="Bahnschrift Condensed"/>
                <a:cs typeface="Arial"/>
              </a:rPr>
            </a:br>
            <a:r>
              <a:rPr lang="en-US" sz="2400">
                <a:solidFill>
                  <a:srgbClr val="144679"/>
                </a:solidFill>
                <a:latin typeface="Bahnschrift Condensed"/>
                <a:cs typeface="Arial"/>
              </a:rPr>
              <a:t>Interim Joint Committee on Tourism, Small Business and Information Technology</a:t>
            </a:r>
            <a:br>
              <a:rPr lang="en-US" sz="2400">
                <a:solidFill>
                  <a:srgbClr val="144679"/>
                </a:solidFill>
                <a:latin typeface="Bahnschrift Condensed"/>
                <a:cs typeface="Arial"/>
              </a:rPr>
            </a:br>
            <a:br>
              <a:rPr lang="en-US" sz="2400">
                <a:latin typeface="Bahnschrift Condensed"/>
                <a:cs typeface="Arial"/>
              </a:rPr>
            </a:br>
            <a:r>
              <a:rPr lang="en-US" sz="2400">
                <a:solidFill>
                  <a:srgbClr val="144679"/>
                </a:solidFill>
                <a:latin typeface="Bahnschrift Condensed"/>
                <a:cs typeface="Arial"/>
              </a:rPr>
              <a:t>June 22,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D7E2A-ECD4-127A-7A45-2CA7AB0CB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7" r="11528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86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4D6DC-245E-F113-A1F2-59053D3C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>
                <a:solidFill>
                  <a:srgbClr val="144679"/>
                </a:solidFill>
                <a:latin typeface="Bahnschrift Condensed" panose="020B0502040204020203" pitchFamily="34" charset="0"/>
              </a:rPr>
              <a:t>Questions?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AE4F0A74-4B54-82A4-8071-6AACC21BB7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41" y="5234111"/>
            <a:ext cx="6030515" cy="99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85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AB9FC-220A-B5DF-A7BA-772666C0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34" y="1872099"/>
            <a:ext cx="3482748" cy="3093522"/>
          </a:xfrm>
        </p:spPr>
        <p:txBody>
          <a:bodyPr anchor="b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latin typeface="Bahnschrift Condensed"/>
                <a:ea typeface="Calibri Light"/>
                <a:cs typeface="Calibri Light"/>
              </a:rPr>
              <a:t>KY Rural Broadband Association </a:t>
            </a:r>
            <a:br>
              <a:rPr lang="en-US" sz="4800" b="1">
                <a:solidFill>
                  <a:srgbClr val="FFFFFF"/>
                </a:solidFill>
                <a:latin typeface="Bahnschrift Condensed"/>
                <a:ea typeface="Calibri Light"/>
                <a:cs typeface="Calibri Light"/>
              </a:rPr>
            </a:br>
            <a:r>
              <a:rPr lang="en-US" sz="4800" b="1">
                <a:solidFill>
                  <a:srgbClr val="FFFFFF"/>
                </a:solidFill>
                <a:latin typeface="Bahnschrift Condensed"/>
                <a:ea typeface="Calibri Light"/>
                <a:cs typeface="Calibri Light"/>
              </a:rPr>
              <a:t>Members by the Numbers</a:t>
            </a:r>
            <a:endParaRPr lang="en-US" sz="4800" b="1">
              <a:solidFill>
                <a:srgbClr val="FFFFFF"/>
              </a:solidFill>
              <a:latin typeface="Bahnschrift Condensed" panose="020B0502040204020203" pitchFamily="34" charset="0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CA4D-CD00-E754-6FA0-A923C4DEB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12" y="498766"/>
            <a:ext cx="7283525" cy="56555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>
              <a:solidFill>
                <a:srgbClr val="144679"/>
              </a:solidFill>
              <a:latin typeface="Bahnschrift Condensed"/>
              <a:cs typeface="Times New Roman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0" i="0">
                <a:solidFill>
                  <a:srgbClr val="144679"/>
                </a:solidFill>
                <a:effectLst/>
                <a:latin typeface="Bahnschrift Condensed"/>
                <a:cs typeface="Times New Roman"/>
              </a:rPr>
              <a:t>KYRBA member companies </a:t>
            </a:r>
            <a:r>
              <a:rPr lang="en-US" sz="2600">
                <a:solidFill>
                  <a:srgbClr val="144679"/>
                </a:solidFill>
                <a:latin typeface="Bahnschrift Condensed"/>
                <a:cs typeface="Times New Roman"/>
              </a:rPr>
              <a:t>consist of </a:t>
            </a:r>
            <a:r>
              <a:rPr lang="en-US" sz="2600" b="1">
                <a:solidFill>
                  <a:srgbClr val="144679"/>
                </a:solidFill>
                <a:latin typeface="Bahnschrift Condensed"/>
                <a:cs typeface="Times New Roman"/>
              </a:rPr>
              <a:t>18 community-based</a:t>
            </a:r>
            <a:r>
              <a:rPr lang="en-US" sz="2600">
                <a:solidFill>
                  <a:srgbClr val="144679"/>
                </a:solidFill>
                <a:latin typeface="Bahnschrift Condensed"/>
                <a:cs typeface="Times New Roman"/>
              </a:rPr>
              <a:t> rural broadband providers, which includes one regional wireless carrier and one commercial network carrier. </a:t>
            </a:r>
            <a:endParaRPr lang="en-US" sz="2600">
              <a:ea typeface="Calibri"/>
              <a:cs typeface="Calibri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>
                <a:solidFill>
                  <a:srgbClr val="144679"/>
                </a:solidFill>
                <a:latin typeface="Bahnschrift Condensed"/>
                <a:cs typeface="Times New Roman"/>
              </a:rPr>
              <a:t>KYRBA members serve</a:t>
            </a:r>
            <a:r>
              <a:rPr lang="en-US" sz="2600" b="0" i="0">
                <a:solidFill>
                  <a:srgbClr val="144679"/>
                </a:solidFill>
                <a:effectLst/>
                <a:latin typeface="Bahnschrift Condensed"/>
                <a:cs typeface="Times New Roman"/>
              </a:rPr>
              <a:t> </a:t>
            </a:r>
            <a:r>
              <a:rPr lang="en-US" sz="2600">
                <a:solidFill>
                  <a:srgbClr val="144679"/>
                </a:solidFill>
                <a:latin typeface="Bahnschrift Condensed"/>
                <a:cs typeface="Times New Roman"/>
              </a:rPr>
              <a:t>all or part of </a:t>
            </a:r>
            <a:r>
              <a:rPr lang="en-US" sz="2600" b="1">
                <a:solidFill>
                  <a:srgbClr val="144679"/>
                </a:solidFill>
                <a:latin typeface="Bahnschrift Condensed"/>
                <a:cs typeface="Times New Roman"/>
              </a:rPr>
              <a:t>45 counties </a:t>
            </a:r>
            <a:r>
              <a:rPr lang="en-US" sz="2600">
                <a:solidFill>
                  <a:srgbClr val="144679"/>
                </a:solidFill>
                <a:latin typeface="Bahnschrift Condensed"/>
                <a:cs typeface="Times New Roman"/>
              </a:rPr>
              <a:t>in the commonwealth and</a:t>
            </a:r>
            <a:r>
              <a:rPr lang="en-US" sz="2600" b="0" i="0">
                <a:solidFill>
                  <a:srgbClr val="144679"/>
                </a:solidFill>
                <a:effectLst/>
                <a:latin typeface="Bahnschrift Condensed"/>
                <a:cs typeface="Times New Roman"/>
              </a:rPr>
              <a:t> have deployed approximately </a:t>
            </a:r>
            <a:r>
              <a:rPr lang="en-US" sz="2600" b="1" i="0">
                <a:solidFill>
                  <a:srgbClr val="144679"/>
                </a:solidFill>
                <a:effectLst/>
                <a:latin typeface="Bahnschrift Condensed"/>
                <a:cs typeface="Times New Roman"/>
              </a:rPr>
              <a:t>30,500 miles of fibe</a:t>
            </a:r>
            <a:r>
              <a:rPr lang="en-US" sz="2600" b="0" i="0">
                <a:solidFill>
                  <a:srgbClr val="144679"/>
                </a:solidFill>
                <a:effectLst/>
                <a:latin typeface="Bahnschrift Condensed"/>
                <a:cs typeface="Times New Roman"/>
              </a:rPr>
              <a:t>r across </a:t>
            </a:r>
            <a:r>
              <a:rPr lang="en-US" sz="2600">
                <a:solidFill>
                  <a:srgbClr val="144679"/>
                </a:solidFill>
                <a:latin typeface="Bahnschrift Condensed"/>
                <a:cs typeface="Times New Roman"/>
              </a:rPr>
              <a:t>some of the most remote, rural areas in Kentucky.</a:t>
            </a:r>
            <a:endParaRPr lang="en-US" sz="2600">
              <a:ea typeface="Calibri"/>
              <a:cs typeface="Calibri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>
                <a:solidFill>
                  <a:srgbClr val="144679"/>
                </a:solidFill>
                <a:latin typeface="Bahnschrift Condensed"/>
                <a:cs typeface="Times New Roman"/>
              </a:rPr>
              <a:t>Approximately 217,000 rural homes and business </a:t>
            </a:r>
            <a:r>
              <a:rPr lang="en-US" sz="2600">
                <a:solidFill>
                  <a:srgbClr val="144679"/>
                </a:solidFill>
                <a:latin typeface="Bahnschrift Condensed"/>
                <a:cs typeface="Times New Roman"/>
              </a:rPr>
              <a:t>provided</a:t>
            </a:r>
            <a:r>
              <a:rPr lang="en-US" sz="2600" b="1">
                <a:solidFill>
                  <a:srgbClr val="144679"/>
                </a:solidFill>
                <a:latin typeface="Bahnschrift Condensed"/>
                <a:cs typeface="Times New Roman"/>
              </a:rPr>
              <a:t> </a:t>
            </a:r>
            <a:r>
              <a:rPr lang="en-US" sz="2600">
                <a:solidFill>
                  <a:srgbClr val="144679"/>
                </a:solidFill>
                <a:latin typeface="Bahnschrift Condensed"/>
                <a:cs typeface="Times New Roman"/>
              </a:rPr>
              <a:t>broadband</a:t>
            </a:r>
            <a:r>
              <a:rPr lang="en-US" sz="2600" b="0" i="0">
                <a:solidFill>
                  <a:srgbClr val="144679"/>
                </a:solidFill>
                <a:effectLst/>
                <a:latin typeface="Bahnschrift Condensed"/>
                <a:cs typeface="Times New Roman"/>
              </a:rPr>
              <a:t> </a:t>
            </a:r>
            <a:r>
              <a:rPr lang="en-US" sz="2600">
                <a:solidFill>
                  <a:srgbClr val="144679"/>
                </a:solidFill>
                <a:latin typeface="Bahnschrift Condensed"/>
                <a:cs typeface="Times New Roman"/>
              </a:rPr>
              <a:t>service throughout</a:t>
            </a:r>
            <a:r>
              <a:rPr lang="en-US" sz="2600" b="0" i="0">
                <a:solidFill>
                  <a:srgbClr val="144679"/>
                </a:solidFill>
                <a:effectLst/>
                <a:latin typeface="Bahnschrift Condensed"/>
                <a:cs typeface="Times New Roman"/>
              </a:rPr>
              <a:t> rural Kentucky</a:t>
            </a:r>
            <a:r>
              <a:rPr lang="en-US" sz="2600">
                <a:solidFill>
                  <a:srgbClr val="144679"/>
                </a:solidFill>
                <a:latin typeface="Bahnschrift Condensed"/>
                <a:cs typeface="Times New Roman"/>
              </a:rPr>
              <a:t>.</a:t>
            </a:r>
            <a:endParaRPr lang="en-US" sz="2600" b="0" i="0">
              <a:solidFill>
                <a:srgbClr val="144679"/>
              </a:solidFill>
              <a:effectLst/>
              <a:latin typeface="Bahnschrift Condensed"/>
              <a:cs typeface="Times New Roman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>
                <a:solidFill>
                  <a:srgbClr val="144679"/>
                </a:solidFill>
                <a:latin typeface="Bahnschrift Condensed"/>
                <a:cs typeface="Times New Roman"/>
              </a:rPr>
              <a:t>Nearly 150,000</a:t>
            </a:r>
            <a:r>
              <a:rPr lang="en-US" sz="2600" b="0" i="0">
                <a:solidFill>
                  <a:srgbClr val="FDD302"/>
                </a:solidFill>
                <a:effectLst/>
                <a:latin typeface="Bahnschrift Condensed"/>
                <a:cs typeface="Times New Roman"/>
              </a:rPr>
              <a:t> </a:t>
            </a:r>
            <a:r>
              <a:rPr lang="en-US" sz="2600" b="0" i="0">
                <a:solidFill>
                  <a:srgbClr val="144679"/>
                </a:solidFill>
                <a:effectLst/>
                <a:latin typeface="Bahnschrift Condensed"/>
                <a:cs typeface="Times New Roman"/>
              </a:rPr>
              <a:t>homes and businesses have fiber-to-the-premises available</a:t>
            </a:r>
            <a:r>
              <a:rPr lang="en-US" sz="2600">
                <a:solidFill>
                  <a:srgbClr val="144679"/>
                </a:solidFill>
                <a:latin typeface="Bahnschrift Condensed"/>
                <a:cs typeface="Times New Roman"/>
              </a:rPr>
              <a:t> with access to gigabit service.</a:t>
            </a:r>
            <a:endParaRPr lang="en-US" sz="2600" b="0" i="0">
              <a:solidFill>
                <a:srgbClr val="144679"/>
              </a:solidFill>
              <a:effectLst/>
              <a:latin typeface="Bahnschrift Condensed"/>
              <a:cs typeface="Times New Roman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3000">
              <a:solidFill>
                <a:srgbClr val="144679"/>
              </a:solidFill>
              <a:latin typeface="Bahnschrift Condensed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44014-D890-42FA-EC39-79D00B9FC3D9}"/>
              </a:ext>
            </a:extLst>
          </p:cNvPr>
          <p:cNvSpPr/>
          <p:nvPr/>
        </p:nvSpPr>
        <p:spPr>
          <a:xfrm>
            <a:off x="6094476" y="364689"/>
            <a:ext cx="8586886" cy="45719"/>
          </a:xfrm>
          <a:prstGeom prst="rect">
            <a:avLst/>
          </a:prstGeom>
          <a:solidFill>
            <a:srgbClr val="FDD302"/>
          </a:solidFill>
          <a:ln>
            <a:solidFill>
              <a:srgbClr val="FDD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D30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E3CBC-9B5A-89FE-1E1F-FF8F3C2DD308}"/>
              </a:ext>
            </a:extLst>
          </p:cNvPr>
          <p:cNvSpPr/>
          <p:nvPr/>
        </p:nvSpPr>
        <p:spPr>
          <a:xfrm flipV="1">
            <a:off x="4046139" y="6493311"/>
            <a:ext cx="4806916" cy="45719"/>
          </a:xfrm>
          <a:prstGeom prst="rect">
            <a:avLst/>
          </a:prstGeom>
          <a:solidFill>
            <a:srgbClr val="FDD302"/>
          </a:solidFill>
          <a:ln>
            <a:solidFill>
              <a:srgbClr val="FDD3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D3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26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3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3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9" name="Rectangle 4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4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4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2C6B7-BBB2-ECD6-3C3F-E5E2461C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71" y="783772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>
                <a:solidFill>
                  <a:srgbClr val="144679"/>
                </a:solidFill>
                <a:latin typeface="Bahnschrift Condensed" panose="020B0502040204020203" pitchFamily="34" charset="0"/>
              </a:rPr>
              <a:t>KYRBA Member Investment in the Commonwealth</a:t>
            </a:r>
            <a:endParaRPr lang="en-US" sz="4800">
              <a:solidFill>
                <a:srgbClr val="144679"/>
              </a:solidFill>
              <a:latin typeface="Bahnschrift Condensed" panose="020B0502040204020203" pitchFamily="34" charset="0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91AF9F5-3EBA-5E26-2F68-FE3393BB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28" y="2641133"/>
            <a:ext cx="11091323" cy="37693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rgbClr val="144679"/>
                </a:solidFill>
                <a:latin typeface="Bahnschrift Condensed"/>
                <a:cs typeface="Times New Roman"/>
              </a:rPr>
              <a:t>KYRBA member companies have invested more than </a:t>
            </a:r>
            <a:r>
              <a:rPr lang="en-US" u="sng">
                <a:solidFill>
                  <a:srgbClr val="144679"/>
                </a:solidFill>
                <a:latin typeface="Bahnschrift Condensed"/>
                <a:cs typeface="Times New Roman"/>
              </a:rPr>
              <a:t>$1.78 billion in property, plant and equipment</a:t>
            </a:r>
            <a:r>
              <a:rPr lang="en-US">
                <a:solidFill>
                  <a:srgbClr val="144679"/>
                </a:solidFill>
                <a:latin typeface="Bahnschrift Condensed"/>
                <a:cs typeface="Times New Roman"/>
              </a:rPr>
              <a:t> throughout their operations in the Commonwealth.</a:t>
            </a:r>
            <a:endParaRPr lang="en-US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rgbClr val="144679"/>
                </a:solidFill>
                <a:latin typeface="Bahnschrift Condensed"/>
                <a:cs typeface="Times New Roman"/>
              </a:rPr>
              <a:t>Invested more than </a:t>
            </a:r>
            <a:r>
              <a:rPr lang="en-US" u="sng">
                <a:solidFill>
                  <a:srgbClr val="144679"/>
                </a:solidFill>
                <a:latin typeface="Bahnschrift Condensed"/>
                <a:cs typeface="Times New Roman"/>
              </a:rPr>
              <a:t>$111 million in their fiber networks</a:t>
            </a:r>
            <a:r>
              <a:rPr lang="en-US">
                <a:solidFill>
                  <a:srgbClr val="144679"/>
                </a:solidFill>
                <a:latin typeface="Bahnschrift Condensed"/>
                <a:cs typeface="Times New Roman"/>
              </a:rPr>
              <a:t> over the past year.</a:t>
            </a:r>
            <a:endParaRPr lang="en-US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rgbClr val="144679"/>
                </a:solidFill>
                <a:latin typeface="Bahnschrift Condensed"/>
                <a:cs typeface="Times New Roman"/>
              </a:rPr>
              <a:t>Plan to </a:t>
            </a:r>
            <a:r>
              <a:rPr lang="en-US" u="sng">
                <a:solidFill>
                  <a:srgbClr val="144679"/>
                </a:solidFill>
                <a:latin typeface="Bahnschrift Condensed"/>
                <a:cs typeface="Times New Roman"/>
              </a:rPr>
              <a:t>invest additional $291 million</a:t>
            </a:r>
            <a:r>
              <a:rPr lang="en-US" b="1">
                <a:solidFill>
                  <a:srgbClr val="144679"/>
                </a:solidFill>
                <a:latin typeface="Bahnschrift Condensed"/>
                <a:cs typeface="Times New Roman"/>
              </a:rPr>
              <a:t> </a:t>
            </a:r>
            <a:r>
              <a:rPr lang="en-US">
                <a:solidFill>
                  <a:srgbClr val="144679"/>
                </a:solidFill>
                <a:latin typeface="Bahnschrift Condensed"/>
                <a:cs typeface="Times New Roman"/>
              </a:rPr>
              <a:t>in their fiber networks over the next two years.</a:t>
            </a:r>
            <a:endParaRPr lang="en-US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rgbClr val="144679"/>
                </a:solidFill>
                <a:latin typeface="Bahnschrift Condensed"/>
                <a:cs typeface="Times New Roman"/>
              </a:rPr>
              <a:t>Serving </a:t>
            </a:r>
            <a:r>
              <a:rPr lang="en-US" u="sng">
                <a:solidFill>
                  <a:srgbClr val="144679"/>
                </a:solidFill>
                <a:latin typeface="Bahnschrift Condensed"/>
                <a:cs typeface="Times New Roman"/>
              </a:rPr>
              <a:t>12,537 small businesses and 217 schools</a:t>
            </a:r>
            <a:r>
              <a:rPr lang="en-US" b="1">
                <a:solidFill>
                  <a:srgbClr val="144679"/>
                </a:solidFill>
                <a:latin typeface="Bahnschrift Condensed"/>
                <a:cs typeface="Times New Roman"/>
              </a:rPr>
              <a:t> </a:t>
            </a:r>
            <a:r>
              <a:rPr lang="en-US">
                <a:solidFill>
                  <a:srgbClr val="144679"/>
                </a:solidFill>
                <a:latin typeface="Bahnschrift Condensed"/>
                <a:cs typeface="Times New Roman"/>
              </a:rPr>
              <a:t>in their service territories.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>
                <a:solidFill>
                  <a:srgbClr val="144679"/>
                </a:solidFill>
                <a:latin typeface="Bahnschrift Condensed"/>
                <a:cs typeface="Times New Roman"/>
              </a:rPr>
              <a:t>Responsible for 1,100 direct jobs and more than $40 million in property, sales, payroll and telecom taxes in the past year.</a:t>
            </a:r>
          </a:p>
        </p:txBody>
      </p:sp>
      <p:cxnSp>
        <p:nvCxnSpPr>
          <p:cNvPr id="72" name="Straight Connector 4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9BBC-CE0A-A348-2B45-39F6CE50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230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144679"/>
                </a:solidFill>
                <a:latin typeface="Bahnschrift Condensed" panose="020B0502040204020203" pitchFamily="34" charset="0"/>
              </a:rPr>
              <a:t>Smart Rural Communities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8C9E6AE4-9E81-2C19-E516-C43035E1A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141371"/>
              </p:ext>
            </p:extLst>
          </p:nvPr>
        </p:nvGraphicFramePr>
        <p:xfrm>
          <a:off x="433137" y="1754856"/>
          <a:ext cx="8599098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09DDEC1-B879-EE36-6CA6-DC953F7B6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5884" y="2085619"/>
            <a:ext cx="2372979" cy="2686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20049E-E0E8-B5BD-DA07-FD5394F9C8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503" r="58232"/>
          <a:stretch/>
        </p:blipFill>
        <p:spPr>
          <a:xfrm>
            <a:off x="9264941" y="2085619"/>
            <a:ext cx="2614863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0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2934B-1216-356F-76F5-BA29EAC9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370389"/>
            <a:ext cx="11566358" cy="14270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>
                <a:solidFill>
                  <a:srgbClr val="144679"/>
                </a:solidFill>
                <a:latin typeface="Bahnschrift Condensed"/>
              </a:rPr>
              <a:t>Funding of Broadband </a:t>
            </a:r>
            <a:r>
              <a:rPr lang="en-US" b="1">
                <a:solidFill>
                  <a:srgbClr val="144679"/>
                </a:solidFill>
                <a:latin typeface="Bahnschrift Condensed"/>
              </a:rPr>
              <a:t>D</a:t>
            </a:r>
            <a:r>
              <a:rPr lang="en-US" b="1" kern="1200">
                <a:solidFill>
                  <a:srgbClr val="144679"/>
                </a:solidFill>
                <a:latin typeface="Bahnschrift Condensed"/>
              </a:rPr>
              <a:t>eployment – </a:t>
            </a:r>
            <a:br>
              <a:rPr lang="en-US" b="1">
                <a:solidFill>
                  <a:srgbClr val="144679"/>
                </a:solidFill>
                <a:latin typeface="Bahnschrift Condensed"/>
              </a:rPr>
            </a:br>
            <a:r>
              <a:rPr lang="en-US" b="1">
                <a:solidFill>
                  <a:srgbClr val="144679"/>
                </a:solidFill>
                <a:latin typeface="Bahnschrift Condensed"/>
              </a:rPr>
              <a:t>Current State</a:t>
            </a:r>
            <a:r>
              <a:rPr lang="en-US" b="1" kern="1200">
                <a:solidFill>
                  <a:srgbClr val="144679"/>
                </a:solidFill>
                <a:latin typeface="Bahnschrift Condensed"/>
              </a:rPr>
              <a:t> and </a:t>
            </a:r>
            <a:r>
              <a:rPr lang="en-US" b="1">
                <a:solidFill>
                  <a:srgbClr val="144679"/>
                </a:solidFill>
                <a:latin typeface="Bahnschrift Condensed"/>
              </a:rPr>
              <a:t>F</a:t>
            </a:r>
            <a:r>
              <a:rPr lang="en-US" b="1" kern="1200">
                <a:solidFill>
                  <a:srgbClr val="144679"/>
                </a:solidFill>
                <a:latin typeface="Bahnschrift Condensed"/>
              </a:rPr>
              <a:t>ederal </a:t>
            </a:r>
            <a:r>
              <a:rPr lang="en-US" b="1">
                <a:solidFill>
                  <a:srgbClr val="144679"/>
                </a:solidFill>
                <a:latin typeface="Bahnschrift Condensed"/>
              </a:rPr>
              <a:t>P</a:t>
            </a:r>
            <a:r>
              <a:rPr lang="en-US" b="1" kern="1200">
                <a:solidFill>
                  <a:srgbClr val="144679"/>
                </a:solidFill>
                <a:latin typeface="Bahnschrift Condensed"/>
              </a:rPr>
              <a:t>rograms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0D10E0F-AB0F-0B06-BFAA-7E6C4209B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81139"/>
            <a:ext cx="5169692" cy="1945956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rgbClr val="144679"/>
                </a:solidFill>
                <a:latin typeface="Bahnschrift Condensed"/>
              </a:rPr>
              <a:t>Better Internet Program </a:t>
            </a:r>
            <a:endParaRPr lang="en-US"/>
          </a:p>
          <a:p>
            <a:r>
              <a:rPr lang="en-US" sz="3600">
                <a:solidFill>
                  <a:srgbClr val="144679"/>
                </a:solidFill>
                <a:latin typeface="Bahnschrift Condensed"/>
              </a:rPr>
              <a:t>USDA </a:t>
            </a:r>
            <a:r>
              <a:rPr lang="en-US" sz="3600" err="1">
                <a:solidFill>
                  <a:srgbClr val="144679"/>
                </a:solidFill>
                <a:latin typeface="Bahnschrift Condensed"/>
              </a:rPr>
              <a:t>ReConnect</a:t>
            </a:r>
            <a:endParaRPr lang="en-US" sz="3600">
              <a:solidFill>
                <a:srgbClr val="144679"/>
              </a:solidFill>
              <a:latin typeface="Bahnschrift Condensed"/>
            </a:endParaRPr>
          </a:p>
          <a:p>
            <a:r>
              <a:rPr lang="en-US" sz="3600">
                <a:solidFill>
                  <a:srgbClr val="144679"/>
                </a:solidFill>
                <a:latin typeface="Bahnschrift Condensed"/>
              </a:rPr>
              <a:t>Rural Digital Opportunity Fund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E55E525C-3DBA-942A-3742-7C3D3A2F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8" y="2381139"/>
            <a:ext cx="4536044" cy="30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51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496979-E1AB-1147-936F-2B20B81F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767" y="4829827"/>
            <a:ext cx="7045304" cy="1470201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endParaRPr lang="en-US" sz="6000">
              <a:solidFill>
                <a:srgbClr val="144679"/>
              </a:solidFill>
              <a:latin typeface="Bahnschrift Condensed"/>
            </a:endParaRPr>
          </a:p>
          <a:p>
            <a:pPr marL="0" indent="0">
              <a:buNone/>
            </a:pPr>
            <a:r>
              <a:rPr lang="en-US" sz="6000">
                <a:solidFill>
                  <a:srgbClr val="144679"/>
                </a:solidFill>
                <a:latin typeface="Bahnschrift Condensed"/>
              </a:rPr>
              <a:t>Broadband Equity, Access and Deployment Program</a:t>
            </a:r>
            <a:endParaRPr lang="en-US">
              <a:latin typeface="Bahnschrift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173E3-A000-6CBE-C11A-52AB2674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826" y="1522349"/>
            <a:ext cx="5257269" cy="1543485"/>
          </a:xfrm>
        </p:spPr>
        <p:txBody>
          <a:bodyPr anchor="ctr">
            <a:normAutofit/>
          </a:bodyPr>
          <a:lstStyle/>
          <a:p>
            <a:r>
              <a:rPr lang="en-US" sz="4800" b="1">
                <a:solidFill>
                  <a:srgbClr val="144679"/>
                </a:solidFill>
                <a:latin typeface="Bahnschrift Condensed"/>
              </a:rPr>
              <a:t>Future Funding of Broadband Deployment</a:t>
            </a:r>
          </a:p>
        </p:txBody>
      </p:sp>
      <p:pic>
        <p:nvPicPr>
          <p:cNvPr id="6" name="Picture 5" descr="A person speaking at a podium&#10;&#10;Description automatically generated with medium confidence">
            <a:extLst>
              <a:ext uri="{FF2B5EF4-FFF2-40B4-BE49-F238E27FC236}">
                <a16:creationId xmlns:a16="http://schemas.microsoft.com/office/drawing/2014/main" id="{900B0137-8EF7-61EC-4AAE-4B102464B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64" y="107489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8D6D4-F88E-8BEA-B984-C031F611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85" y="-121623"/>
            <a:ext cx="11344425" cy="1566614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>
                <a:solidFill>
                  <a:srgbClr val="144679"/>
                </a:solidFill>
                <a:latin typeface="Bahnschrift Condensed"/>
              </a:rPr>
              <a:t>BEAD Challenges and Opportunities </a:t>
            </a:r>
            <a:endParaRPr lang="en-US" sz="5400" b="1">
              <a:solidFill>
                <a:srgbClr val="14467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2E16-6B45-B87D-2224-C14FEF33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843" y="2228298"/>
            <a:ext cx="7338311" cy="34826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144679"/>
                </a:solidFill>
                <a:latin typeface="Bahnschrift Condensed"/>
              </a:rPr>
              <a:t>Estimated funding of more than $1 billion to Kentucky (Allocation announcement expected June 30th)</a:t>
            </a:r>
            <a:endParaRPr lang="en-US" sz="3600">
              <a:solidFill>
                <a:srgbClr val="144679"/>
              </a:solidFill>
              <a:latin typeface="Bahnschrift Condensed" panose="020B0502040204020203" pitchFamily="34" charset="0"/>
            </a:endParaRPr>
          </a:p>
          <a:p>
            <a:r>
              <a:rPr lang="en-US" sz="3600">
                <a:solidFill>
                  <a:srgbClr val="144679"/>
                </a:solidFill>
                <a:latin typeface="Bahnschrift Condensed"/>
              </a:rPr>
              <a:t>Mapping and Challenge Process</a:t>
            </a:r>
            <a:endParaRPr lang="en-US" sz="3600">
              <a:solidFill>
                <a:srgbClr val="144679"/>
              </a:solidFill>
              <a:latin typeface="Bahnschrift Condensed" panose="020B0502040204020203" pitchFamily="34" charset="0"/>
            </a:endParaRPr>
          </a:p>
          <a:p>
            <a:r>
              <a:rPr lang="en-US" sz="3600">
                <a:solidFill>
                  <a:srgbClr val="144679"/>
                </a:solidFill>
                <a:latin typeface="Bahnschrift Condensed"/>
              </a:rPr>
              <a:t>Submission of 5-Year Broadband Action Plan</a:t>
            </a:r>
            <a:endParaRPr lang="en-US" sz="3600">
              <a:solidFill>
                <a:srgbClr val="144679"/>
              </a:solidFill>
              <a:latin typeface="Bahnschrift Condensed" panose="020B0502040204020203" pitchFamily="34" charset="0"/>
            </a:endParaRPr>
          </a:p>
          <a:p>
            <a:r>
              <a:rPr lang="en-US" sz="3600">
                <a:solidFill>
                  <a:srgbClr val="144679"/>
                </a:solidFill>
                <a:latin typeface="Bahnschrift Condensed"/>
              </a:rPr>
              <a:t>BEAD Program Requirements  </a:t>
            </a:r>
          </a:p>
          <a:p>
            <a:endParaRPr lang="en-US" sz="3600">
              <a:solidFill>
                <a:srgbClr val="144679"/>
              </a:solidFill>
              <a:latin typeface="Bahnschrift Condensed"/>
            </a:endParaRP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1AB75E0-130F-F5DE-87EA-D5D6762F8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704" b="2698"/>
          <a:stretch/>
        </p:blipFill>
        <p:spPr bwMode="auto">
          <a:xfrm>
            <a:off x="10169691" y="5330041"/>
            <a:ext cx="1805208" cy="8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C65E81-CC2F-B426-15AF-85CD8B8CF1E7}"/>
              </a:ext>
            </a:extLst>
          </p:cNvPr>
          <p:cNvSpPr/>
          <p:nvPr/>
        </p:nvSpPr>
        <p:spPr>
          <a:xfrm flipV="1">
            <a:off x="-69271" y="514351"/>
            <a:ext cx="1862049" cy="45719"/>
          </a:xfrm>
          <a:prstGeom prst="rect">
            <a:avLst/>
          </a:prstGeom>
          <a:solidFill>
            <a:srgbClr val="FDD302"/>
          </a:solidFill>
          <a:ln>
            <a:solidFill>
              <a:srgbClr val="FDD30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D30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F4F47-E0D3-8D0F-4B84-9EA52639A537}"/>
              </a:ext>
            </a:extLst>
          </p:cNvPr>
          <p:cNvSpPr/>
          <p:nvPr/>
        </p:nvSpPr>
        <p:spPr>
          <a:xfrm flipV="1">
            <a:off x="10399222" y="1536581"/>
            <a:ext cx="1862049" cy="45719"/>
          </a:xfrm>
          <a:prstGeom prst="rect">
            <a:avLst/>
          </a:prstGeom>
          <a:solidFill>
            <a:srgbClr val="FDD302"/>
          </a:solidFill>
          <a:ln>
            <a:solidFill>
              <a:srgbClr val="FDD30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D3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36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8D6D4-F88E-8BEA-B984-C031F611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87" y="383265"/>
            <a:ext cx="11344425" cy="1149896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>
                <a:solidFill>
                  <a:srgbClr val="144679"/>
                </a:solidFill>
                <a:latin typeface="Bahnschrift Condensed" panose="020B0502040204020203" pitchFamily="34" charset="0"/>
              </a:rPr>
              <a:t>Issues Impacting Future Broadband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2E16-6B45-B87D-2224-C14FEF33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400" y="2485378"/>
            <a:ext cx="6742999" cy="24349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000" dirty="0">
                <a:solidFill>
                  <a:srgbClr val="144679"/>
                </a:solidFill>
                <a:latin typeface="Bahnschrift Condensed"/>
              </a:rPr>
              <a:t>Workforce development</a:t>
            </a:r>
            <a:endParaRPr lang="en-US" sz="4000" dirty="0">
              <a:solidFill>
                <a:srgbClr val="144679"/>
              </a:solidFill>
              <a:latin typeface="Bahnschrift Condensed" panose="020B0502040204020203" pitchFamily="34" charset="0"/>
            </a:endParaRPr>
          </a:p>
          <a:p>
            <a:r>
              <a:rPr lang="en-US" sz="4000" dirty="0">
                <a:solidFill>
                  <a:srgbClr val="144679"/>
                </a:solidFill>
                <a:latin typeface="Bahnschrift Condensed"/>
              </a:rPr>
              <a:t>Supply chain</a:t>
            </a:r>
            <a:endParaRPr lang="en-US" sz="4000" dirty="0">
              <a:solidFill>
                <a:srgbClr val="144679"/>
              </a:solidFill>
              <a:latin typeface="Bahnschrift Condensed" panose="020B0502040204020203" pitchFamily="34" charset="0"/>
            </a:endParaRPr>
          </a:p>
          <a:p>
            <a:r>
              <a:rPr lang="en-US" sz="4000" dirty="0">
                <a:solidFill>
                  <a:srgbClr val="144679"/>
                </a:solidFill>
                <a:latin typeface="Bahnschrift Condensed"/>
              </a:rPr>
              <a:t>Environmental permitting review process</a:t>
            </a: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1AB75E0-130F-F5DE-87EA-D5D6762F8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704" b="2698"/>
          <a:stretch/>
        </p:blipFill>
        <p:spPr bwMode="auto">
          <a:xfrm>
            <a:off x="10169691" y="5330041"/>
            <a:ext cx="1805208" cy="8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22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CA7DD-D9F6-B68B-48E4-32E7D799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027" y="894895"/>
            <a:ext cx="6112208" cy="16376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500" b="1" kern="1200">
                <a:solidFill>
                  <a:srgbClr val="144679"/>
                </a:solidFill>
                <a:latin typeface="Bahnschrift Condensed" panose="020B0502040204020203" pitchFamily="34" charset="0"/>
              </a:rPr>
              <a:t>Federal Issues Impacting Future Broadband Deployment</a:t>
            </a:r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3285B192-574B-754A-BFAA-CB9C7B6920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704" b="2698"/>
          <a:stretch/>
        </p:blipFill>
        <p:spPr bwMode="auto">
          <a:xfrm>
            <a:off x="9525440" y="5181546"/>
            <a:ext cx="2021387" cy="10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A59D27-9CFE-FAFB-7748-9F659F1F06F6}"/>
              </a:ext>
            </a:extLst>
          </p:cNvPr>
          <p:cNvSpPr txBox="1"/>
          <p:nvPr/>
        </p:nvSpPr>
        <p:spPr>
          <a:xfrm>
            <a:off x="1286708" y="3389337"/>
            <a:ext cx="788193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>
                <a:solidFill>
                  <a:srgbClr val="144679"/>
                </a:solidFill>
                <a:latin typeface="Bahnschrift Condensed"/>
                <a:ea typeface="Calibri" panose="020F0502020204030204"/>
                <a:cs typeface="Calibri" panose="020F0502020204030204"/>
              </a:rPr>
              <a:t>Future of Universal Service Fund</a:t>
            </a:r>
          </a:p>
          <a:p>
            <a:pPr marL="285750" indent="-285750">
              <a:buFont typeface="Arial"/>
              <a:buChar char="•"/>
            </a:pPr>
            <a:r>
              <a:rPr lang="en-US" sz="4000">
                <a:solidFill>
                  <a:srgbClr val="144679"/>
                </a:solidFill>
                <a:latin typeface="Bahnschrift Condensed"/>
                <a:ea typeface="Calibri" panose="020F0502020204030204"/>
                <a:cs typeface="Calibri" panose="020F0502020204030204"/>
              </a:rPr>
              <a:t>Taxation of Broadband Grants </a:t>
            </a:r>
          </a:p>
          <a:p>
            <a:pPr marL="285750" indent="-285750">
              <a:buFont typeface="Arial"/>
              <a:buChar char="•"/>
            </a:pPr>
            <a:r>
              <a:rPr lang="en-US" sz="4000">
                <a:solidFill>
                  <a:srgbClr val="144679"/>
                </a:solidFill>
                <a:latin typeface="Bahnschrift Condensed"/>
                <a:ea typeface="Calibri" panose="020F0502020204030204"/>
                <a:cs typeface="Calibri" panose="020F0502020204030204"/>
              </a:rPr>
              <a:t>2023 Farm Bill Priorities</a:t>
            </a:r>
          </a:p>
        </p:txBody>
      </p:sp>
    </p:spTree>
    <p:extLst>
      <p:ext uri="{BB962C8B-B14F-4D97-AF65-F5344CB8AC3E}">
        <p14:creationId xmlns:p14="http://schemas.microsoft.com/office/powerpoint/2010/main" val="896033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 Condensed</vt:lpstr>
      <vt:lpstr>Calibri</vt:lpstr>
      <vt:lpstr>Calibri Light</vt:lpstr>
      <vt:lpstr>Office Theme</vt:lpstr>
      <vt:lpstr>The Future of Broadband Deployment   National and State Trends in Broadband Development  Interim Joint Committee on Tourism, Small Business and Information Technology  June 22, 2023</vt:lpstr>
      <vt:lpstr>KY Rural Broadband Association  Members by the Numbers</vt:lpstr>
      <vt:lpstr>KYRBA Member Investment in the Commonwealth</vt:lpstr>
      <vt:lpstr>Smart Rural Communities</vt:lpstr>
      <vt:lpstr>Funding of Broadband Deployment –  Current State and Federal Programs</vt:lpstr>
      <vt:lpstr>Future Funding of Broadband Deployment</vt:lpstr>
      <vt:lpstr>BEAD Challenges and Opportunities </vt:lpstr>
      <vt:lpstr>Issues Impacting Future Broadband Deployment</vt:lpstr>
      <vt:lpstr>Federal Issues Impacting Future Broadband Deployment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Broadband Deployment    National and State Trends in Broadband Deployment</dc:title>
  <dc:creator>Erin Druen</dc:creator>
  <cp:lastModifiedBy>Allen, Sasche (LRC)</cp:lastModifiedBy>
  <cp:revision>20</cp:revision>
  <dcterms:created xsi:type="dcterms:W3CDTF">2023-06-19T19:05:12Z</dcterms:created>
  <dcterms:modified xsi:type="dcterms:W3CDTF">2023-06-21T12:49:10Z</dcterms:modified>
</cp:coreProperties>
</file>