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30"/>
  </p:notesMasterIdLst>
  <p:sldIdLst>
    <p:sldId id="257" r:id="rId4"/>
    <p:sldId id="308" r:id="rId5"/>
    <p:sldId id="316" r:id="rId6"/>
    <p:sldId id="321" r:id="rId7"/>
    <p:sldId id="330" r:id="rId8"/>
    <p:sldId id="331" r:id="rId9"/>
    <p:sldId id="323" r:id="rId10"/>
    <p:sldId id="332" r:id="rId11"/>
    <p:sldId id="333" r:id="rId12"/>
    <p:sldId id="334" r:id="rId13"/>
    <p:sldId id="335" r:id="rId14"/>
    <p:sldId id="336" r:id="rId15"/>
    <p:sldId id="337" r:id="rId16"/>
    <p:sldId id="338" r:id="rId17"/>
    <p:sldId id="340" r:id="rId18"/>
    <p:sldId id="339" r:id="rId19"/>
    <p:sldId id="341" r:id="rId20"/>
    <p:sldId id="342" r:id="rId21"/>
    <p:sldId id="343" r:id="rId22"/>
    <p:sldId id="344" r:id="rId23"/>
    <p:sldId id="345" r:id="rId24"/>
    <p:sldId id="346" r:id="rId25"/>
    <p:sldId id="347" r:id="rId26"/>
    <p:sldId id="348" r:id="rId27"/>
    <p:sldId id="349"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6"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C66DC-4DFD-42F3-B773-795574D7B28F}"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2240C-8973-409C-AAB4-7BAFAD966DCD}" type="slidenum">
              <a:rPr lang="en-US" smtClean="0"/>
              <a:t>‹#›</a:t>
            </a:fld>
            <a:endParaRPr lang="en-US"/>
          </a:p>
        </p:txBody>
      </p:sp>
    </p:spTree>
    <p:extLst>
      <p:ext uri="{BB962C8B-B14F-4D97-AF65-F5344CB8AC3E}">
        <p14:creationId xmlns:p14="http://schemas.microsoft.com/office/powerpoint/2010/main" val="143498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41A9-96FD-4D85-A79F-7F9A9DA50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6EF6C-86F6-4104-B196-DC269888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BED5A-4405-4826-945B-5B4E91F11AA9}"/>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97C89973-2A7E-457F-8030-3F95BE813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4E994-D444-4D0D-AB79-6B1CD86539C3}"/>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27157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AFF1-5B69-4837-8754-1DB0BDD0A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405DEC-41FF-4AD7-A242-1FA9EF28F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195C3-1144-49F6-B4AA-F16E9896BCC4}"/>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640DD641-3C1F-4BA7-95D0-67005EBFC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60878-2EA5-4E37-BF22-597CE69BE60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37679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BC9DE-920C-4325-9870-3973DD632F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E8D0C-4A8C-42B2-B117-450D3F39C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5017-A6A6-4CF5-8B29-99C2DCC6C983}"/>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F7F88A16-72A8-4116-A2F2-2E4C60FDD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2813-0284-4983-9383-177C66A5D60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89920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41A9-96FD-4D85-A79F-7F9A9DA50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6EF6C-86F6-4104-B196-DC269888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BED5A-4405-4826-945B-5B4E91F11AA9}"/>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97C89973-2A7E-457F-8030-3F95BE813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4E994-D444-4D0D-AB79-6B1CD86539C3}"/>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218312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D86-FED5-49C5-869E-21881DC6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96E9A-2998-487A-88C4-8AFF74350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B19B7-CD9F-4DCC-A512-98E58E300E7C}"/>
              </a:ext>
            </a:extLst>
          </p:cNvPr>
          <p:cNvSpPr>
            <a:spLocks noGrp="1"/>
          </p:cNvSpPr>
          <p:nvPr>
            <p:ph type="dt" sz="half" idx="10"/>
          </p:nvPr>
        </p:nvSpPr>
        <p:spPr/>
        <p:txBody>
          <a:bodyPr/>
          <a:lstStyle/>
          <a:p>
            <a:fld id="{133702C4-9062-4DBC-A05A-E8125557242B}" type="datetime1">
              <a:rPr lang="en-US" smtClean="0"/>
              <a:t>11/6/2023</a:t>
            </a:fld>
            <a:endParaRPr lang="en-US"/>
          </a:p>
        </p:txBody>
      </p:sp>
      <p:sp>
        <p:nvSpPr>
          <p:cNvPr id="5" name="Footer Placeholder 4">
            <a:extLst>
              <a:ext uri="{FF2B5EF4-FFF2-40B4-BE49-F238E27FC236}">
                <a16:creationId xmlns:a16="http://schemas.microsoft.com/office/drawing/2014/main" id="{D7D0C5F4-A1F4-40D1-99BD-88B8BACC1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9818E-0181-4C32-8BCF-72ED7148A530}"/>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77157702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B062-77C4-49F1-B13E-83E759A8D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3F5BAA-F436-4B8B-AF18-406B69370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AE6B0-B082-4E14-A097-0618499C9FDC}"/>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210E81BC-CCFC-40C7-916A-8F2547856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E2B71-507C-400D-B99A-73CF26AFCB6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61874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5D19-82E9-4153-9ACA-0B7A810C5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0C6B1-6AE2-4318-A391-A507FCB03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85E54-C0E3-4EF2-97C7-41C50A9A5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33994F-DF3E-418B-88C9-F6EB00CC4E80}"/>
              </a:ext>
            </a:extLst>
          </p:cNvPr>
          <p:cNvSpPr>
            <a:spLocks noGrp="1"/>
          </p:cNvSpPr>
          <p:nvPr>
            <p:ph type="dt" sz="half" idx="10"/>
          </p:nvPr>
        </p:nvSpPr>
        <p:spPr/>
        <p:txBody>
          <a:bodyPr/>
          <a:lstStyle/>
          <a:p>
            <a:fld id="{C8CA61D4-22AA-4502-A501-BEBE56D5E30C}" type="datetime1">
              <a:rPr lang="en-US" smtClean="0"/>
              <a:t>11/6/2023</a:t>
            </a:fld>
            <a:endParaRPr lang="en-US"/>
          </a:p>
        </p:txBody>
      </p:sp>
      <p:sp>
        <p:nvSpPr>
          <p:cNvPr id="6" name="Footer Placeholder 5">
            <a:extLst>
              <a:ext uri="{FF2B5EF4-FFF2-40B4-BE49-F238E27FC236}">
                <a16:creationId xmlns:a16="http://schemas.microsoft.com/office/drawing/2014/main" id="{124A8AD5-846C-42B7-8717-CF03603F8D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AD45D-CE31-4F62-96B5-39DB9756006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78369574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4EF4-7BEE-41CB-8758-6B386BF14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939B9F-B78F-4BE1-AB9D-1E96C28EC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75563-8425-4220-A3C9-30154D254D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59F74-7FE9-4FF1-9307-E12CFD949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DA9A1-AB2B-498E-998A-31BD8F2E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E640FC-8722-49A6-B656-9716FB85A099}"/>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8" name="Footer Placeholder 7">
            <a:extLst>
              <a:ext uri="{FF2B5EF4-FFF2-40B4-BE49-F238E27FC236}">
                <a16:creationId xmlns:a16="http://schemas.microsoft.com/office/drawing/2014/main" id="{A50844BD-CFBF-49A5-84AB-6FB04844D6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AF2850-4BB0-4432-B297-816CED6760B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252960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68EE-F929-4C18-AAAE-CC8F27C02E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BB1AF-72CC-4140-AA17-0FC5D7BBD42C}"/>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4" name="Footer Placeholder 3">
            <a:extLst>
              <a:ext uri="{FF2B5EF4-FFF2-40B4-BE49-F238E27FC236}">
                <a16:creationId xmlns:a16="http://schemas.microsoft.com/office/drawing/2014/main" id="{179AA527-96F8-4877-B9B1-9C07B8D56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4FD1F-1B98-49AE-ABCA-E8A6BCA4FE9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12634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316F6-603B-4E12-9FDB-D92BF145D6F1}"/>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3" name="Footer Placeholder 2">
            <a:extLst>
              <a:ext uri="{FF2B5EF4-FFF2-40B4-BE49-F238E27FC236}">
                <a16:creationId xmlns:a16="http://schemas.microsoft.com/office/drawing/2014/main" id="{507E010B-B702-4C8F-8411-00191E926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A9B90-8CE0-4DDE-B746-280E21B40CE6}"/>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72753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182D-7297-4986-B440-2C1DAE381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6F439-23D4-4AF6-86C4-E015FE308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ABFEA-3AD9-46DD-A934-2C28155A5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2CFCE-94EF-449F-A0FF-C88B7E77719D}"/>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6" name="Footer Placeholder 5">
            <a:extLst>
              <a:ext uri="{FF2B5EF4-FFF2-40B4-BE49-F238E27FC236}">
                <a16:creationId xmlns:a16="http://schemas.microsoft.com/office/drawing/2014/main" id="{5F1E855A-CB10-4C9F-9CB3-78F00C206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BD470-DFA0-4DEF-8DDA-1FA978928401}"/>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B34BC017-4CA1-40A7-BB8F-377C658F5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225387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D86-FED5-49C5-869E-21881DC6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96E9A-2998-487A-88C4-8AFF74350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B19B7-CD9F-4DCC-A512-98E58E300E7C}"/>
              </a:ext>
            </a:extLst>
          </p:cNvPr>
          <p:cNvSpPr>
            <a:spLocks noGrp="1"/>
          </p:cNvSpPr>
          <p:nvPr>
            <p:ph type="dt" sz="half" idx="10"/>
          </p:nvPr>
        </p:nvSpPr>
        <p:spPr/>
        <p:txBody>
          <a:bodyPr/>
          <a:lstStyle/>
          <a:p>
            <a:fld id="{133702C4-9062-4DBC-A05A-E8125557242B}" type="datetime1">
              <a:rPr lang="en-US" smtClean="0"/>
              <a:t>11/6/2023</a:t>
            </a:fld>
            <a:endParaRPr lang="en-US"/>
          </a:p>
        </p:txBody>
      </p:sp>
      <p:sp>
        <p:nvSpPr>
          <p:cNvPr id="5" name="Footer Placeholder 4">
            <a:extLst>
              <a:ext uri="{FF2B5EF4-FFF2-40B4-BE49-F238E27FC236}">
                <a16:creationId xmlns:a16="http://schemas.microsoft.com/office/drawing/2014/main" id="{D7D0C5F4-A1F4-40D1-99BD-88B8BACC1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9818E-0181-4C32-8BCF-72ED7148A530}"/>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422401424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EEDA-C7D7-4B48-B4D1-50A148B1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E8121-63E3-4371-88B6-2A820650F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C705957-A7DE-4E2E-AFCB-6F5B54A3B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A5B79-24FE-4FE0-B5CA-62657CC261C4}"/>
              </a:ext>
            </a:extLst>
          </p:cNvPr>
          <p:cNvSpPr>
            <a:spLocks noGrp="1"/>
          </p:cNvSpPr>
          <p:nvPr>
            <p:ph type="dt" sz="half" idx="10"/>
          </p:nvPr>
        </p:nvSpPr>
        <p:spPr/>
        <p:txBody>
          <a:bodyPr/>
          <a:lstStyle/>
          <a:p>
            <a:fld id="{DEE66202-4158-4171-8A2E-4E5A2CCB52B7}" type="datetime1">
              <a:rPr lang="en-US" smtClean="0"/>
              <a:t>11/6/2023</a:t>
            </a:fld>
            <a:endParaRPr lang="en-US"/>
          </a:p>
        </p:txBody>
      </p:sp>
      <p:sp>
        <p:nvSpPr>
          <p:cNvPr id="6" name="Footer Placeholder 5">
            <a:extLst>
              <a:ext uri="{FF2B5EF4-FFF2-40B4-BE49-F238E27FC236}">
                <a16:creationId xmlns:a16="http://schemas.microsoft.com/office/drawing/2014/main" id="{E1B27131-57BD-408E-8CF1-F444D5592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4D31C-7199-4720-B150-6473EBD68098}"/>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669008207"/>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AFF1-5B69-4837-8754-1DB0BDD0A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405DEC-41FF-4AD7-A242-1FA9EF28F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195C3-1144-49F6-B4AA-F16E9896BCC4}"/>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640DD641-3C1F-4BA7-95D0-67005EBFC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60878-2EA5-4E37-BF22-597CE69BE60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485378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BC9DE-920C-4325-9870-3973DD632F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E8D0C-4A8C-42B2-B117-450D3F39C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5017-A6A6-4CF5-8B29-99C2DCC6C983}"/>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F7F88A16-72A8-4116-A2F2-2E4C60FDD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2813-0284-4983-9383-177C66A5D60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808660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41A9-96FD-4D85-A79F-7F9A9DA50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6EF6C-86F6-4104-B196-DC269888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BED5A-4405-4826-945B-5B4E91F11AA9}"/>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97C89973-2A7E-457F-8030-3F95BE813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4E994-D444-4D0D-AB79-6B1CD86539C3}"/>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2159024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D86-FED5-49C5-869E-21881DC6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96E9A-2998-487A-88C4-8AFF74350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B19B7-CD9F-4DCC-A512-98E58E300E7C}"/>
              </a:ext>
            </a:extLst>
          </p:cNvPr>
          <p:cNvSpPr>
            <a:spLocks noGrp="1"/>
          </p:cNvSpPr>
          <p:nvPr>
            <p:ph type="dt" sz="half" idx="10"/>
          </p:nvPr>
        </p:nvSpPr>
        <p:spPr/>
        <p:txBody>
          <a:bodyPr/>
          <a:lstStyle/>
          <a:p>
            <a:fld id="{133702C4-9062-4DBC-A05A-E8125557242B}" type="datetime1">
              <a:rPr lang="en-US" smtClean="0"/>
              <a:t>11/6/2023</a:t>
            </a:fld>
            <a:endParaRPr lang="en-US"/>
          </a:p>
        </p:txBody>
      </p:sp>
      <p:sp>
        <p:nvSpPr>
          <p:cNvPr id="5" name="Footer Placeholder 4">
            <a:extLst>
              <a:ext uri="{FF2B5EF4-FFF2-40B4-BE49-F238E27FC236}">
                <a16:creationId xmlns:a16="http://schemas.microsoft.com/office/drawing/2014/main" id="{D7D0C5F4-A1F4-40D1-99BD-88B8BACC1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9818E-0181-4C32-8BCF-72ED7148A530}"/>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388387346"/>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B062-77C4-49F1-B13E-83E759A8D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3F5BAA-F436-4B8B-AF18-406B69370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AE6B0-B082-4E14-A097-0618499C9FDC}"/>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210E81BC-CCFC-40C7-916A-8F2547856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E2B71-507C-400D-B99A-73CF26AFCB6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990334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5D19-82E9-4153-9ACA-0B7A810C5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0C6B1-6AE2-4318-A391-A507FCB03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85E54-C0E3-4EF2-97C7-41C50A9A5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33994F-DF3E-418B-88C9-F6EB00CC4E80}"/>
              </a:ext>
            </a:extLst>
          </p:cNvPr>
          <p:cNvSpPr>
            <a:spLocks noGrp="1"/>
          </p:cNvSpPr>
          <p:nvPr>
            <p:ph type="dt" sz="half" idx="10"/>
          </p:nvPr>
        </p:nvSpPr>
        <p:spPr/>
        <p:txBody>
          <a:bodyPr/>
          <a:lstStyle/>
          <a:p>
            <a:fld id="{C8CA61D4-22AA-4502-A501-BEBE56D5E30C}" type="datetime1">
              <a:rPr lang="en-US" smtClean="0"/>
              <a:t>11/6/2023</a:t>
            </a:fld>
            <a:endParaRPr lang="en-US"/>
          </a:p>
        </p:txBody>
      </p:sp>
      <p:sp>
        <p:nvSpPr>
          <p:cNvPr id="6" name="Footer Placeholder 5">
            <a:extLst>
              <a:ext uri="{FF2B5EF4-FFF2-40B4-BE49-F238E27FC236}">
                <a16:creationId xmlns:a16="http://schemas.microsoft.com/office/drawing/2014/main" id="{124A8AD5-846C-42B7-8717-CF03603F8D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AD45D-CE31-4F62-96B5-39DB9756006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123869709"/>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4EF4-7BEE-41CB-8758-6B386BF14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939B9F-B78F-4BE1-AB9D-1E96C28EC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75563-8425-4220-A3C9-30154D254D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59F74-7FE9-4FF1-9307-E12CFD949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DA9A1-AB2B-498E-998A-31BD8F2E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E640FC-8722-49A6-B656-9716FB85A099}"/>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8" name="Footer Placeholder 7">
            <a:extLst>
              <a:ext uri="{FF2B5EF4-FFF2-40B4-BE49-F238E27FC236}">
                <a16:creationId xmlns:a16="http://schemas.microsoft.com/office/drawing/2014/main" id="{A50844BD-CFBF-49A5-84AB-6FB04844D6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AF2850-4BB0-4432-B297-816CED6760B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836031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68EE-F929-4C18-AAAE-CC8F27C02E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BB1AF-72CC-4140-AA17-0FC5D7BBD42C}"/>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4" name="Footer Placeholder 3">
            <a:extLst>
              <a:ext uri="{FF2B5EF4-FFF2-40B4-BE49-F238E27FC236}">
                <a16:creationId xmlns:a16="http://schemas.microsoft.com/office/drawing/2014/main" id="{179AA527-96F8-4877-B9B1-9C07B8D56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4FD1F-1B98-49AE-ABCA-E8A6BCA4FE9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529130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316F6-603B-4E12-9FDB-D92BF145D6F1}"/>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3" name="Footer Placeholder 2">
            <a:extLst>
              <a:ext uri="{FF2B5EF4-FFF2-40B4-BE49-F238E27FC236}">
                <a16:creationId xmlns:a16="http://schemas.microsoft.com/office/drawing/2014/main" id="{507E010B-B702-4C8F-8411-00191E926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A9B90-8CE0-4DDE-B746-280E21B40CE6}"/>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412805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B062-77C4-49F1-B13E-83E759A8D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3F5BAA-F436-4B8B-AF18-406B69370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AE6B0-B082-4E14-A097-0618499C9FDC}"/>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210E81BC-CCFC-40C7-916A-8F2547856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E2B71-507C-400D-B99A-73CF26AFCB6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4292101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182D-7297-4986-B440-2C1DAE381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6F439-23D4-4AF6-86C4-E015FE308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ABFEA-3AD9-46DD-A934-2C28155A5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2CFCE-94EF-449F-A0FF-C88B7E77719D}"/>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6" name="Footer Placeholder 5">
            <a:extLst>
              <a:ext uri="{FF2B5EF4-FFF2-40B4-BE49-F238E27FC236}">
                <a16:creationId xmlns:a16="http://schemas.microsoft.com/office/drawing/2014/main" id="{5F1E855A-CB10-4C9F-9CB3-78F00C206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BD470-DFA0-4DEF-8DDA-1FA978928401}"/>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0A337F53-7955-40F4-9FE6-B69C2B3D9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445720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EEDA-C7D7-4B48-B4D1-50A148B1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E8121-63E3-4371-88B6-2A820650F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C705957-A7DE-4E2E-AFCB-6F5B54A3B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A5B79-24FE-4FE0-B5CA-62657CC261C4}"/>
              </a:ext>
            </a:extLst>
          </p:cNvPr>
          <p:cNvSpPr>
            <a:spLocks noGrp="1"/>
          </p:cNvSpPr>
          <p:nvPr>
            <p:ph type="dt" sz="half" idx="10"/>
          </p:nvPr>
        </p:nvSpPr>
        <p:spPr/>
        <p:txBody>
          <a:bodyPr/>
          <a:lstStyle/>
          <a:p>
            <a:fld id="{DEE66202-4158-4171-8A2E-4E5A2CCB52B7}" type="datetime1">
              <a:rPr lang="en-US" smtClean="0"/>
              <a:t>11/6/2023</a:t>
            </a:fld>
            <a:endParaRPr lang="en-US"/>
          </a:p>
        </p:txBody>
      </p:sp>
      <p:sp>
        <p:nvSpPr>
          <p:cNvPr id="6" name="Footer Placeholder 5">
            <a:extLst>
              <a:ext uri="{FF2B5EF4-FFF2-40B4-BE49-F238E27FC236}">
                <a16:creationId xmlns:a16="http://schemas.microsoft.com/office/drawing/2014/main" id="{E1B27131-57BD-408E-8CF1-F444D5592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4D31C-7199-4720-B150-6473EBD68098}"/>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43CEE093-6E1A-4FFD-AD0D-48A60FF387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2640566505"/>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AFF1-5B69-4837-8754-1DB0BDD0A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405DEC-41FF-4AD7-A242-1FA9EF28F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195C3-1144-49F6-B4AA-F16E9896BCC4}"/>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640DD641-3C1F-4BA7-95D0-67005EBFC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60878-2EA5-4E37-BF22-597CE69BE60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677570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BC9DE-920C-4325-9870-3973DD632F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E8D0C-4A8C-42B2-B117-450D3F39C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5017-A6A6-4CF5-8B29-99C2DCC6C983}"/>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5" name="Footer Placeholder 4">
            <a:extLst>
              <a:ext uri="{FF2B5EF4-FFF2-40B4-BE49-F238E27FC236}">
                <a16:creationId xmlns:a16="http://schemas.microsoft.com/office/drawing/2014/main" id="{F7F88A16-72A8-4116-A2F2-2E4C60FDD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2813-0284-4983-9383-177C66A5D60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66223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5D19-82E9-4153-9ACA-0B7A810C5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0C6B1-6AE2-4318-A391-A507FCB03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85E54-C0E3-4EF2-97C7-41C50A9A5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33994F-DF3E-418B-88C9-F6EB00CC4E80}"/>
              </a:ext>
            </a:extLst>
          </p:cNvPr>
          <p:cNvSpPr>
            <a:spLocks noGrp="1"/>
          </p:cNvSpPr>
          <p:nvPr>
            <p:ph type="dt" sz="half" idx="10"/>
          </p:nvPr>
        </p:nvSpPr>
        <p:spPr/>
        <p:txBody>
          <a:bodyPr/>
          <a:lstStyle/>
          <a:p>
            <a:fld id="{C8CA61D4-22AA-4502-A501-BEBE56D5E30C}" type="datetime1">
              <a:rPr lang="en-US" smtClean="0"/>
              <a:t>11/6/2023</a:t>
            </a:fld>
            <a:endParaRPr lang="en-US"/>
          </a:p>
        </p:txBody>
      </p:sp>
      <p:sp>
        <p:nvSpPr>
          <p:cNvPr id="6" name="Footer Placeholder 5">
            <a:extLst>
              <a:ext uri="{FF2B5EF4-FFF2-40B4-BE49-F238E27FC236}">
                <a16:creationId xmlns:a16="http://schemas.microsoft.com/office/drawing/2014/main" id="{124A8AD5-846C-42B7-8717-CF03603F8D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AD45D-CE31-4F62-96B5-39DB9756006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234971957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4EF4-7BEE-41CB-8758-6B386BF14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939B9F-B78F-4BE1-AB9D-1E96C28EC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75563-8425-4220-A3C9-30154D254D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59F74-7FE9-4FF1-9307-E12CFD949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DA9A1-AB2B-498E-998A-31BD8F2E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E640FC-8722-49A6-B656-9716FB85A099}"/>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8" name="Footer Placeholder 7">
            <a:extLst>
              <a:ext uri="{FF2B5EF4-FFF2-40B4-BE49-F238E27FC236}">
                <a16:creationId xmlns:a16="http://schemas.microsoft.com/office/drawing/2014/main" id="{A50844BD-CFBF-49A5-84AB-6FB04844D6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AF2850-4BB0-4432-B297-816CED6760B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62077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68EE-F929-4C18-AAAE-CC8F27C02E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BB1AF-72CC-4140-AA17-0FC5D7BBD42C}"/>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4" name="Footer Placeholder 3">
            <a:extLst>
              <a:ext uri="{FF2B5EF4-FFF2-40B4-BE49-F238E27FC236}">
                <a16:creationId xmlns:a16="http://schemas.microsoft.com/office/drawing/2014/main" id="{179AA527-96F8-4877-B9B1-9C07B8D56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4FD1F-1B98-49AE-ABCA-E8A6BCA4FE9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57759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316F6-603B-4E12-9FDB-D92BF145D6F1}"/>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3" name="Footer Placeholder 2">
            <a:extLst>
              <a:ext uri="{FF2B5EF4-FFF2-40B4-BE49-F238E27FC236}">
                <a16:creationId xmlns:a16="http://schemas.microsoft.com/office/drawing/2014/main" id="{507E010B-B702-4C8F-8411-00191E926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A9B90-8CE0-4DDE-B746-280E21B40CE6}"/>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411050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182D-7297-4986-B440-2C1DAE381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6F439-23D4-4AF6-86C4-E015FE308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ABFEA-3AD9-46DD-A934-2C28155A5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2CFCE-94EF-449F-A0FF-C88B7E77719D}"/>
              </a:ext>
            </a:extLst>
          </p:cNvPr>
          <p:cNvSpPr>
            <a:spLocks noGrp="1"/>
          </p:cNvSpPr>
          <p:nvPr>
            <p:ph type="dt" sz="half" idx="10"/>
          </p:nvPr>
        </p:nvSpPr>
        <p:spPr/>
        <p:txBody>
          <a:bodyPr/>
          <a:lstStyle/>
          <a:p>
            <a:fld id="{7D42ED6C-7B5F-4EC2-BB45-0A551AB33669}" type="datetimeFigureOut">
              <a:rPr lang="en-US" smtClean="0"/>
              <a:t>11/6/2023</a:t>
            </a:fld>
            <a:endParaRPr lang="en-US"/>
          </a:p>
        </p:txBody>
      </p:sp>
      <p:sp>
        <p:nvSpPr>
          <p:cNvPr id="6" name="Footer Placeholder 5">
            <a:extLst>
              <a:ext uri="{FF2B5EF4-FFF2-40B4-BE49-F238E27FC236}">
                <a16:creationId xmlns:a16="http://schemas.microsoft.com/office/drawing/2014/main" id="{5F1E855A-CB10-4C9F-9CB3-78F00C206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BD470-DFA0-4DEF-8DDA-1FA978928401}"/>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0A337F53-7955-40F4-9FE6-B69C2B3D97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89951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EEDA-C7D7-4B48-B4D1-50A148B1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E8121-63E3-4371-88B6-2A820650F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705957-A7DE-4E2E-AFCB-6F5B54A3B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A5B79-24FE-4FE0-B5CA-62657CC261C4}"/>
              </a:ext>
            </a:extLst>
          </p:cNvPr>
          <p:cNvSpPr>
            <a:spLocks noGrp="1"/>
          </p:cNvSpPr>
          <p:nvPr>
            <p:ph type="dt" sz="half" idx="10"/>
          </p:nvPr>
        </p:nvSpPr>
        <p:spPr/>
        <p:txBody>
          <a:bodyPr/>
          <a:lstStyle/>
          <a:p>
            <a:fld id="{DEE66202-4158-4171-8A2E-4E5A2CCB52B7}" type="datetime1">
              <a:rPr lang="en-US" smtClean="0"/>
              <a:t>11/6/2023</a:t>
            </a:fld>
            <a:endParaRPr lang="en-US"/>
          </a:p>
        </p:txBody>
      </p:sp>
      <p:sp>
        <p:nvSpPr>
          <p:cNvPr id="6" name="Footer Placeholder 5">
            <a:extLst>
              <a:ext uri="{FF2B5EF4-FFF2-40B4-BE49-F238E27FC236}">
                <a16:creationId xmlns:a16="http://schemas.microsoft.com/office/drawing/2014/main" id="{E1B27131-57BD-408E-8CF1-F444D5592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4D31C-7199-4720-B150-6473EBD68098}"/>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43CEE093-6E1A-4FFD-AD0D-48A60FF387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3616562854"/>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D1AEB-1DC4-4EF6-A749-091FA3C28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54717-428D-4FE4-931F-FC0CBAB7D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C1ADE-CB46-48C1-967A-E59B2ABF4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2ED6C-7B5F-4EC2-BB45-0A551AB33669}" type="datetimeFigureOut">
              <a:rPr lang="en-US" smtClean="0"/>
              <a:t>11/6/2023</a:t>
            </a:fld>
            <a:endParaRPr lang="en-US" dirty="0"/>
          </a:p>
        </p:txBody>
      </p:sp>
      <p:sp>
        <p:nvSpPr>
          <p:cNvPr id="5" name="Footer Placeholder 4">
            <a:extLst>
              <a:ext uri="{FF2B5EF4-FFF2-40B4-BE49-F238E27FC236}">
                <a16:creationId xmlns:a16="http://schemas.microsoft.com/office/drawing/2014/main" id="{3FBF3229-0585-4F56-AC63-294D31AED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C2E856-7BC4-45FC-AE70-45AB9623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135A-9DAC-4219-B062-A1FBC150D0B7}" type="slidenum">
              <a:rPr lang="en-US" smtClean="0"/>
              <a:t>‹#›</a:t>
            </a:fld>
            <a:endParaRPr lang="en-US"/>
          </a:p>
        </p:txBody>
      </p:sp>
    </p:spTree>
    <p:extLst>
      <p:ext uri="{BB962C8B-B14F-4D97-AF65-F5344CB8AC3E}">
        <p14:creationId xmlns:p14="http://schemas.microsoft.com/office/powerpoint/2010/main" val="528056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D1AEB-1DC4-4EF6-A749-091FA3C28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54717-428D-4FE4-931F-FC0CBAB7D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C1ADE-CB46-48C1-967A-E59B2ABF4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2ED6C-7B5F-4EC2-BB45-0A551AB33669}" type="datetimeFigureOut">
              <a:rPr lang="en-US" smtClean="0"/>
              <a:t>11/6/2023</a:t>
            </a:fld>
            <a:endParaRPr lang="en-US" dirty="0"/>
          </a:p>
        </p:txBody>
      </p:sp>
      <p:sp>
        <p:nvSpPr>
          <p:cNvPr id="5" name="Footer Placeholder 4">
            <a:extLst>
              <a:ext uri="{FF2B5EF4-FFF2-40B4-BE49-F238E27FC236}">
                <a16:creationId xmlns:a16="http://schemas.microsoft.com/office/drawing/2014/main" id="{3FBF3229-0585-4F56-AC63-294D31AED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C2E856-7BC4-45FC-AE70-45AB9623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135A-9DAC-4219-B062-A1FBC150D0B7}" type="slidenum">
              <a:rPr lang="en-US" smtClean="0"/>
              <a:t>‹#›</a:t>
            </a:fld>
            <a:endParaRPr lang="en-US"/>
          </a:p>
        </p:txBody>
      </p:sp>
    </p:spTree>
    <p:extLst>
      <p:ext uri="{BB962C8B-B14F-4D97-AF65-F5344CB8AC3E}">
        <p14:creationId xmlns:p14="http://schemas.microsoft.com/office/powerpoint/2010/main" val="21381261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D1AEB-1DC4-4EF6-A749-091FA3C28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54717-428D-4FE4-931F-FC0CBAB7D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C1ADE-CB46-48C1-967A-E59B2ABF4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2ED6C-7B5F-4EC2-BB45-0A551AB33669}" type="datetimeFigureOut">
              <a:rPr lang="en-US" smtClean="0"/>
              <a:t>11/6/2023</a:t>
            </a:fld>
            <a:endParaRPr lang="en-US" dirty="0"/>
          </a:p>
        </p:txBody>
      </p:sp>
      <p:sp>
        <p:nvSpPr>
          <p:cNvPr id="5" name="Footer Placeholder 4">
            <a:extLst>
              <a:ext uri="{FF2B5EF4-FFF2-40B4-BE49-F238E27FC236}">
                <a16:creationId xmlns:a16="http://schemas.microsoft.com/office/drawing/2014/main" id="{3FBF3229-0585-4F56-AC63-294D31AED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C2E856-7BC4-45FC-AE70-45AB9623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135A-9DAC-4219-B062-A1FBC150D0B7}" type="slidenum">
              <a:rPr lang="en-US" smtClean="0"/>
              <a:t>‹#›</a:t>
            </a:fld>
            <a:endParaRPr lang="en-US"/>
          </a:p>
        </p:txBody>
      </p:sp>
    </p:spTree>
    <p:extLst>
      <p:ext uri="{BB962C8B-B14F-4D97-AF65-F5344CB8AC3E}">
        <p14:creationId xmlns:p14="http://schemas.microsoft.com/office/powerpoint/2010/main" val="13944980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2E393A-B7B2-4505-BA34-F76446F65FC9}"/>
              </a:ext>
            </a:extLst>
          </p:cNvPr>
          <p:cNvSpPr txBox="1"/>
          <p:nvPr/>
        </p:nvSpPr>
        <p:spPr>
          <a:xfrm>
            <a:off x="2219612" y="5230655"/>
            <a:ext cx="7752776" cy="1261884"/>
          </a:xfrm>
          <a:prstGeom prst="rect">
            <a:avLst/>
          </a:prstGeom>
          <a:noFill/>
        </p:spPr>
        <p:txBody>
          <a:bodyPr wrap="square">
            <a:spAutoFit/>
          </a:bodyPr>
          <a:lstStyle/>
          <a:p>
            <a:pPr algn="ctr"/>
            <a:r>
              <a:rPr lang="en-US" sz="2000" b="1" cap="all" dirty="0"/>
              <a:t>Department of Parks Commissioner Russ Meyer</a:t>
            </a:r>
          </a:p>
          <a:p>
            <a:pPr algn="ctr"/>
            <a:r>
              <a:rPr lang="en-US" sz="2000" b="1" cap="all" dirty="0"/>
              <a:t>Department of Parks Deputy Commissioner Ron Vanover</a:t>
            </a:r>
          </a:p>
          <a:p>
            <a:pPr algn="ctr"/>
            <a:endParaRPr lang="en-US" sz="3600" b="1" cap="all" dirty="0"/>
          </a:p>
        </p:txBody>
      </p:sp>
      <p:sp>
        <p:nvSpPr>
          <p:cNvPr id="5" name="TextBox 4">
            <a:extLst>
              <a:ext uri="{FF2B5EF4-FFF2-40B4-BE49-F238E27FC236}">
                <a16:creationId xmlns:a16="http://schemas.microsoft.com/office/drawing/2014/main" id="{3E7EB7F9-19FF-409B-8F3B-91561C647F83}"/>
              </a:ext>
            </a:extLst>
          </p:cNvPr>
          <p:cNvSpPr txBox="1"/>
          <p:nvPr/>
        </p:nvSpPr>
        <p:spPr>
          <a:xfrm>
            <a:off x="2308194" y="365461"/>
            <a:ext cx="7342573" cy="1138773"/>
          </a:xfrm>
          <a:prstGeom prst="rect">
            <a:avLst/>
          </a:prstGeom>
          <a:noFill/>
        </p:spPr>
        <p:txBody>
          <a:bodyPr wrap="square">
            <a:spAutoFit/>
          </a:bodyPr>
          <a:lstStyle/>
          <a:p>
            <a:pPr algn="ctr"/>
            <a:r>
              <a:rPr lang="en-US" sz="2000" b="1" dirty="0"/>
              <a:t>Interim Joint Committee on Tourism, Small Business, </a:t>
            </a:r>
            <a:br>
              <a:rPr lang="en-US" sz="2000" b="1" dirty="0"/>
            </a:br>
            <a:r>
              <a:rPr lang="en-US" sz="2000" b="1" dirty="0"/>
              <a:t>and Information Technology </a:t>
            </a:r>
          </a:p>
          <a:p>
            <a:pPr algn="ctr"/>
            <a:r>
              <a:rPr lang="en-US" sz="2800" b="1" dirty="0"/>
              <a:t>November 9, 2023</a:t>
            </a:r>
          </a:p>
        </p:txBody>
      </p:sp>
    </p:spTree>
    <p:extLst>
      <p:ext uri="{BB962C8B-B14F-4D97-AF65-F5344CB8AC3E}">
        <p14:creationId xmlns:p14="http://schemas.microsoft.com/office/powerpoint/2010/main" val="366968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10</a:t>
            </a:fld>
            <a:endParaRPr lang="en-US"/>
          </a:p>
        </p:txBody>
      </p:sp>
      <p:sp>
        <p:nvSpPr>
          <p:cNvPr id="7" name="Title 1">
            <a:extLst>
              <a:ext uri="{FF2B5EF4-FFF2-40B4-BE49-F238E27FC236}">
                <a16:creationId xmlns:a16="http://schemas.microsoft.com/office/drawing/2014/main" id="{D680E7B3-3B76-EA4A-2278-CD560E118D2D}"/>
              </a:ext>
            </a:extLst>
          </p:cNvPr>
          <p:cNvSpPr>
            <a:spLocks noGrp="1"/>
          </p:cNvSpPr>
          <p:nvPr>
            <p:ph type="title"/>
          </p:nvPr>
        </p:nvSpPr>
        <p:spPr>
          <a:xfrm>
            <a:off x="2681058" y="437742"/>
            <a:ext cx="8672742" cy="1325563"/>
          </a:xfrm>
        </p:spPr>
        <p:txBody>
          <a:bodyPr>
            <a:normAutofit fontScale="90000"/>
          </a:bodyPr>
          <a:lstStyle/>
          <a:p>
            <a:pPr marL="0" marR="0">
              <a:spcBef>
                <a:spcPts val="0"/>
              </a:spcBef>
              <a:spcAft>
                <a:spcPts val="0"/>
              </a:spcAft>
            </a:pPr>
            <a:r>
              <a:rPr lang="en-US" dirty="0"/>
              <a:t>Lake Barkley and Jenny Wiley State Parks Emergency Structural Repairs</a:t>
            </a:r>
          </a:p>
        </p:txBody>
      </p:sp>
      <p:sp>
        <p:nvSpPr>
          <p:cNvPr id="11" name="TextBox 10">
            <a:extLst>
              <a:ext uri="{FF2B5EF4-FFF2-40B4-BE49-F238E27FC236}">
                <a16:creationId xmlns:a16="http://schemas.microsoft.com/office/drawing/2014/main" id="{49A98C00-5D44-76FB-9FEA-D1B337000273}"/>
              </a:ext>
            </a:extLst>
          </p:cNvPr>
          <p:cNvSpPr txBox="1"/>
          <p:nvPr/>
        </p:nvSpPr>
        <p:spPr>
          <a:xfrm>
            <a:off x="2681058" y="1705280"/>
            <a:ext cx="7950200" cy="830997"/>
          </a:xfrm>
          <a:prstGeom prst="rect">
            <a:avLst/>
          </a:prstGeom>
          <a:noFill/>
        </p:spPr>
        <p:txBody>
          <a:bodyPr wrap="square" rtlCol="0">
            <a:spAutoFit/>
          </a:bodyPr>
          <a:lstStyle/>
          <a:p>
            <a:pPr marL="0" marR="0">
              <a:spcBef>
                <a:spcPts val="0"/>
              </a:spcBef>
              <a:spcAft>
                <a:spcPts val="0"/>
              </a:spcAft>
            </a:pPr>
            <a:r>
              <a:rPr lang="en-US" sz="2400" b="1" cap="all" dirty="0"/>
              <a:t>$7.5 Million Lake Barkley State Resort Park Emergency Repairs </a:t>
            </a:r>
          </a:p>
        </p:txBody>
      </p:sp>
      <p:sp>
        <p:nvSpPr>
          <p:cNvPr id="2" name="TextBox 1">
            <a:extLst>
              <a:ext uri="{FF2B5EF4-FFF2-40B4-BE49-F238E27FC236}">
                <a16:creationId xmlns:a16="http://schemas.microsoft.com/office/drawing/2014/main" id="{7854A322-B24C-6BEA-C2C3-E89A2D9DC0C6}"/>
              </a:ext>
            </a:extLst>
          </p:cNvPr>
          <p:cNvSpPr txBox="1"/>
          <p:nvPr/>
        </p:nvSpPr>
        <p:spPr>
          <a:xfrm>
            <a:off x="2681058" y="2536277"/>
            <a:ext cx="8672742" cy="4416594"/>
          </a:xfrm>
          <a:prstGeom prst="rect">
            <a:avLst/>
          </a:prstGeom>
          <a:noFill/>
        </p:spPr>
        <p:txBody>
          <a:bodyPr wrap="square" rtlCol="0">
            <a:spAutoFit/>
          </a:bodyPr>
          <a:lstStyle/>
          <a:p>
            <a:pPr marL="0" marR="0">
              <a:spcBef>
                <a:spcPts val="0"/>
              </a:spcBef>
              <a:spcAft>
                <a:spcPts val="0"/>
              </a:spcAft>
            </a:pPr>
            <a:r>
              <a:rPr lang="en-US" sz="2400" b="1" dirty="0"/>
              <a:t>$6.2 Million (estimated)</a:t>
            </a:r>
          </a:p>
          <a:p>
            <a:pPr marL="0" marR="0">
              <a:spcBef>
                <a:spcPts val="0"/>
              </a:spcBef>
              <a:spcAft>
                <a:spcPts val="0"/>
              </a:spcAft>
            </a:pPr>
            <a:r>
              <a:rPr lang="en-US" b="1" dirty="0"/>
              <a:t>PROJECT 3: Lake Barkley Lodge Structural Repairs Phase 3 (Guest Wings)</a:t>
            </a:r>
          </a:p>
          <a:p>
            <a:pPr marL="0" marR="0">
              <a:spcBef>
                <a:spcPts val="0"/>
              </a:spcBef>
              <a:spcAft>
                <a:spcPts val="0"/>
              </a:spcAft>
            </a:pPr>
            <a:r>
              <a:rPr lang="en-US" b="1" dirty="0"/>
              <a:t>STATUS: Selection will be required for Architect/Engineering Firm for Design</a:t>
            </a:r>
          </a:p>
          <a:p>
            <a:pPr marL="0" marR="0">
              <a:spcBef>
                <a:spcPts val="0"/>
              </a:spcBef>
              <a:spcAft>
                <a:spcPts val="0"/>
              </a:spcAft>
            </a:pPr>
            <a:r>
              <a:rPr lang="en-US" dirty="0"/>
              <a:t>Work includes:</a:t>
            </a:r>
          </a:p>
          <a:p>
            <a:pPr marL="285750" marR="0" indent="-285750">
              <a:spcBef>
                <a:spcPts val="0"/>
              </a:spcBef>
              <a:spcAft>
                <a:spcPts val="80"/>
              </a:spcAft>
              <a:buFont typeface="Arial" panose="020B0604020202020204" pitchFamily="34" charset="0"/>
              <a:buChar char="•"/>
            </a:pPr>
            <a:r>
              <a:rPr lang="en-US" dirty="0"/>
              <a:t>Replacing all column shoe baseplates with the new design incorporated in the fire repairs project. </a:t>
            </a:r>
          </a:p>
          <a:p>
            <a:pPr marL="285750" marR="0" indent="-285750">
              <a:spcBef>
                <a:spcPts val="0"/>
              </a:spcBef>
              <a:spcAft>
                <a:spcPts val="80"/>
              </a:spcAft>
              <a:buFont typeface="Arial" panose="020B0604020202020204" pitchFamily="34" charset="0"/>
              <a:buChar char="•"/>
            </a:pPr>
            <a:r>
              <a:rPr lang="en-US" dirty="0"/>
              <a:t>Repairing and replacing all the guardrails, bringing them up to code with the new infill design incorporated in the fire repairs project. </a:t>
            </a:r>
          </a:p>
          <a:p>
            <a:pPr marL="285750" marR="0" indent="-285750">
              <a:spcBef>
                <a:spcPts val="0"/>
              </a:spcBef>
              <a:spcAft>
                <a:spcPts val="80"/>
              </a:spcAft>
              <a:buFont typeface="Arial" panose="020B0604020202020204" pitchFamily="34" charset="0"/>
              <a:buChar char="•"/>
            </a:pPr>
            <a:r>
              <a:rPr lang="en-US" dirty="0"/>
              <a:t>Replacing wood decking as required. </a:t>
            </a:r>
          </a:p>
          <a:p>
            <a:pPr marL="285750" marR="0" indent="-285750">
              <a:spcBef>
                <a:spcPts val="0"/>
              </a:spcBef>
              <a:spcAft>
                <a:spcPts val="80"/>
              </a:spcAft>
              <a:buFont typeface="Arial" panose="020B0604020202020204" pitchFamily="34" charset="0"/>
              <a:buChar char="•"/>
            </a:pPr>
            <a:r>
              <a:rPr lang="en-US" dirty="0"/>
              <a:t>Localized beam repairs. </a:t>
            </a:r>
          </a:p>
          <a:p>
            <a:pPr marL="285750" marR="0" indent="-285750">
              <a:spcBef>
                <a:spcPts val="0"/>
              </a:spcBef>
              <a:spcAft>
                <a:spcPts val="80"/>
              </a:spcAft>
              <a:buFont typeface="Arial" panose="020B0604020202020204" pitchFamily="34" charset="0"/>
              <a:buChar char="•"/>
            </a:pPr>
            <a:r>
              <a:rPr lang="en-US" dirty="0"/>
              <a:t>Repair and replacement of the end wall structural elements (East Wing both ends and West Wing pool end). </a:t>
            </a:r>
          </a:p>
          <a:p>
            <a:pPr marL="285750" marR="0" indent="-285750">
              <a:spcBef>
                <a:spcPts val="0"/>
              </a:spcBef>
              <a:spcAft>
                <a:spcPts val="80"/>
              </a:spcAft>
              <a:buFont typeface="Arial" panose="020B0604020202020204" pitchFamily="34" charset="0"/>
              <a:buChar char="•"/>
            </a:pPr>
            <a:r>
              <a:rPr lang="en-US" dirty="0"/>
              <a:t>Concrete repairs. </a:t>
            </a:r>
          </a:p>
          <a:p>
            <a:pPr marL="285750" marR="0" indent="-285750">
              <a:spcBef>
                <a:spcPts val="0"/>
              </a:spcBef>
              <a:spcAft>
                <a:spcPts val="0"/>
              </a:spcAft>
              <a:buFont typeface="Arial" panose="020B0604020202020204" pitchFamily="34" charset="0"/>
              <a:buChar char="•"/>
            </a:pPr>
            <a:r>
              <a:rPr lang="en-US" dirty="0"/>
              <a:t>Miscellaneous repairs. </a:t>
            </a:r>
          </a:p>
          <a:p>
            <a:pPr marL="0" marR="0">
              <a:spcBef>
                <a:spcPts val="0"/>
              </a:spcBef>
              <a:spcAft>
                <a:spcPts val="0"/>
              </a:spcAft>
            </a:pPr>
            <a:endParaRPr lang="en-US" b="1" dirty="0"/>
          </a:p>
        </p:txBody>
      </p:sp>
    </p:spTree>
    <p:extLst>
      <p:ext uri="{BB962C8B-B14F-4D97-AF65-F5344CB8AC3E}">
        <p14:creationId xmlns:p14="http://schemas.microsoft.com/office/powerpoint/2010/main" val="260780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11</a:t>
            </a:fld>
            <a:endParaRPr lang="en-US"/>
          </a:p>
        </p:txBody>
      </p:sp>
      <p:sp>
        <p:nvSpPr>
          <p:cNvPr id="7" name="Title 1">
            <a:extLst>
              <a:ext uri="{FF2B5EF4-FFF2-40B4-BE49-F238E27FC236}">
                <a16:creationId xmlns:a16="http://schemas.microsoft.com/office/drawing/2014/main" id="{D680E7B3-3B76-EA4A-2278-CD560E118D2D}"/>
              </a:ext>
            </a:extLst>
          </p:cNvPr>
          <p:cNvSpPr>
            <a:spLocks noGrp="1"/>
          </p:cNvSpPr>
          <p:nvPr>
            <p:ph type="title"/>
          </p:nvPr>
        </p:nvSpPr>
        <p:spPr>
          <a:xfrm>
            <a:off x="2681058" y="437742"/>
            <a:ext cx="8672742" cy="1325563"/>
          </a:xfrm>
        </p:spPr>
        <p:txBody>
          <a:bodyPr>
            <a:normAutofit fontScale="90000"/>
          </a:bodyPr>
          <a:lstStyle/>
          <a:p>
            <a:pPr marL="0" marR="0">
              <a:spcBef>
                <a:spcPts val="0"/>
              </a:spcBef>
              <a:spcAft>
                <a:spcPts val="0"/>
              </a:spcAft>
            </a:pPr>
            <a:r>
              <a:rPr lang="en-US" dirty="0"/>
              <a:t>Lake Barkley and Jenny Wiley State Parks Emergency Structural Repairs</a:t>
            </a:r>
          </a:p>
        </p:txBody>
      </p:sp>
      <p:sp>
        <p:nvSpPr>
          <p:cNvPr id="11" name="TextBox 10">
            <a:extLst>
              <a:ext uri="{FF2B5EF4-FFF2-40B4-BE49-F238E27FC236}">
                <a16:creationId xmlns:a16="http://schemas.microsoft.com/office/drawing/2014/main" id="{49A98C00-5D44-76FB-9FEA-D1B337000273}"/>
              </a:ext>
            </a:extLst>
          </p:cNvPr>
          <p:cNvSpPr txBox="1"/>
          <p:nvPr/>
        </p:nvSpPr>
        <p:spPr>
          <a:xfrm>
            <a:off x="2681058" y="1832279"/>
            <a:ext cx="9333142" cy="830997"/>
          </a:xfrm>
          <a:prstGeom prst="rect">
            <a:avLst/>
          </a:prstGeom>
          <a:noFill/>
        </p:spPr>
        <p:txBody>
          <a:bodyPr wrap="square" rtlCol="0">
            <a:spAutoFit/>
          </a:bodyPr>
          <a:lstStyle/>
          <a:p>
            <a:pPr marL="0" marR="0">
              <a:spcBef>
                <a:spcPts val="0"/>
              </a:spcBef>
              <a:spcAft>
                <a:spcPts val="0"/>
              </a:spcAft>
            </a:pPr>
            <a:r>
              <a:rPr lang="en-US" sz="2400" b="1" cap="all" dirty="0"/>
              <a:t>$5.5 Million Jenny Wiley State Resort Park </a:t>
            </a:r>
            <a:br>
              <a:rPr lang="en-US" sz="2400" b="1" cap="all" dirty="0"/>
            </a:br>
            <a:r>
              <a:rPr lang="en-US" sz="2400" b="1" cap="all" dirty="0"/>
              <a:t>Emergency Repairs</a:t>
            </a:r>
          </a:p>
        </p:txBody>
      </p:sp>
      <p:sp>
        <p:nvSpPr>
          <p:cNvPr id="2" name="TextBox 1">
            <a:extLst>
              <a:ext uri="{FF2B5EF4-FFF2-40B4-BE49-F238E27FC236}">
                <a16:creationId xmlns:a16="http://schemas.microsoft.com/office/drawing/2014/main" id="{7854A322-B24C-6BEA-C2C3-E89A2D9DC0C6}"/>
              </a:ext>
            </a:extLst>
          </p:cNvPr>
          <p:cNvSpPr txBox="1"/>
          <p:nvPr/>
        </p:nvSpPr>
        <p:spPr>
          <a:xfrm>
            <a:off x="2681058" y="2753926"/>
            <a:ext cx="8672742" cy="2993127"/>
          </a:xfrm>
          <a:prstGeom prst="rect">
            <a:avLst/>
          </a:prstGeom>
          <a:noFill/>
        </p:spPr>
        <p:txBody>
          <a:bodyPr wrap="square" rtlCol="0">
            <a:spAutoFit/>
          </a:bodyPr>
          <a:lstStyle/>
          <a:p>
            <a:pPr marL="0" marR="0">
              <a:spcBef>
                <a:spcPts val="0"/>
              </a:spcBef>
              <a:spcAft>
                <a:spcPts val="0"/>
              </a:spcAft>
            </a:pPr>
            <a:r>
              <a:rPr lang="en-US" sz="2400" b="1" dirty="0"/>
              <a:t>$97,000 (allocated)</a:t>
            </a:r>
          </a:p>
          <a:p>
            <a:pPr marL="0" marR="0">
              <a:spcBef>
                <a:spcPts val="0"/>
              </a:spcBef>
              <a:spcAft>
                <a:spcPts val="0"/>
              </a:spcAft>
            </a:pPr>
            <a:r>
              <a:rPr lang="en-US" b="1" dirty="0"/>
              <a:t>PROJECT 1: Jenny Wiley Lodge Emergency Repairs Phase 1 (Urgent)</a:t>
            </a:r>
          </a:p>
          <a:p>
            <a:r>
              <a:rPr lang="en-US" b="1" dirty="0"/>
              <a:t>STATUS: Commencing Design Services </a:t>
            </a:r>
          </a:p>
          <a:p>
            <a:pPr marL="0" marR="0">
              <a:spcBef>
                <a:spcPts val="0"/>
              </a:spcBef>
              <a:spcAft>
                <a:spcPts val="0"/>
              </a:spcAft>
            </a:pPr>
            <a:r>
              <a:rPr lang="en-US" dirty="0"/>
              <a:t>Work includes: </a:t>
            </a:r>
          </a:p>
          <a:p>
            <a:pPr marL="285750" marR="0" indent="-285750">
              <a:spcBef>
                <a:spcPts val="0"/>
              </a:spcBef>
              <a:spcAft>
                <a:spcPts val="90"/>
              </a:spcAft>
              <a:buFont typeface="Arial" panose="020B0604020202020204" pitchFamily="34" charset="0"/>
              <a:buChar char="•"/>
            </a:pPr>
            <a:r>
              <a:rPr lang="en-US" dirty="0"/>
              <a:t>Installing a collar tie for the stability of the structure supporting the main entry roof covering. </a:t>
            </a:r>
          </a:p>
          <a:p>
            <a:pPr marL="285750" marR="0" indent="-285750">
              <a:spcBef>
                <a:spcPts val="0"/>
              </a:spcBef>
              <a:spcAft>
                <a:spcPts val="90"/>
              </a:spcAft>
              <a:buFont typeface="Arial" panose="020B0604020202020204" pitchFamily="34" charset="0"/>
              <a:buChar char="•"/>
            </a:pPr>
            <a:r>
              <a:rPr lang="en-US" dirty="0"/>
              <a:t>Repairing and re-anchoring guardrail posts. </a:t>
            </a:r>
          </a:p>
          <a:p>
            <a:pPr marL="285750" marR="0" indent="-285750">
              <a:spcBef>
                <a:spcPts val="0"/>
              </a:spcBef>
              <a:spcAft>
                <a:spcPts val="90"/>
              </a:spcAft>
              <a:buFont typeface="Arial" panose="020B0604020202020204" pitchFamily="34" charset="0"/>
              <a:buChar char="•"/>
            </a:pPr>
            <a:r>
              <a:rPr lang="en-US" dirty="0"/>
              <a:t>Adding joist hangers to the north walkway of the ABC connector structure.</a:t>
            </a:r>
          </a:p>
          <a:p>
            <a:pPr marL="285750" marR="0" indent="-285750">
              <a:spcBef>
                <a:spcPts val="0"/>
              </a:spcBef>
              <a:spcAft>
                <a:spcPts val="0"/>
              </a:spcAft>
              <a:buFont typeface="Arial" panose="020B0604020202020204" pitchFamily="34" charset="0"/>
              <a:buChar char="•"/>
            </a:pPr>
            <a:r>
              <a:rPr lang="en-US" dirty="0"/>
              <a:t>Conducting a structural analysis of the pool structure. </a:t>
            </a:r>
          </a:p>
          <a:p>
            <a:pPr marL="0" marR="0">
              <a:spcBef>
                <a:spcPts val="0"/>
              </a:spcBef>
              <a:spcAft>
                <a:spcPts val="0"/>
              </a:spcAft>
            </a:pPr>
            <a:endParaRPr lang="en-US" b="1" dirty="0"/>
          </a:p>
        </p:txBody>
      </p:sp>
    </p:spTree>
    <p:extLst>
      <p:ext uri="{BB962C8B-B14F-4D97-AF65-F5344CB8AC3E}">
        <p14:creationId xmlns:p14="http://schemas.microsoft.com/office/powerpoint/2010/main" val="413387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12</a:t>
            </a:fld>
            <a:endParaRPr lang="en-US"/>
          </a:p>
        </p:txBody>
      </p:sp>
      <p:sp>
        <p:nvSpPr>
          <p:cNvPr id="7" name="Title 1">
            <a:extLst>
              <a:ext uri="{FF2B5EF4-FFF2-40B4-BE49-F238E27FC236}">
                <a16:creationId xmlns:a16="http://schemas.microsoft.com/office/drawing/2014/main" id="{D680E7B3-3B76-EA4A-2278-CD560E118D2D}"/>
              </a:ext>
            </a:extLst>
          </p:cNvPr>
          <p:cNvSpPr>
            <a:spLocks noGrp="1"/>
          </p:cNvSpPr>
          <p:nvPr>
            <p:ph type="title"/>
          </p:nvPr>
        </p:nvSpPr>
        <p:spPr>
          <a:xfrm>
            <a:off x="2681058" y="437742"/>
            <a:ext cx="8672742" cy="1325563"/>
          </a:xfrm>
        </p:spPr>
        <p:txBody>
          <a:bodyPr>
            <a:normAutofit fontScale="90000"/>
          </a:bodyPr>
          <a:lstStyle/>
          <a:p>
            <a:pPr marL="0" marR="0">
              <a:spcBef>
                <a:spcPts val="0"/>
              </a:spcBef>
              <a:spcAft>
                <a:spcPts val="0"/>
              </a:spcAft>
            </a:pPr>
            <a:r>
              <a:rPr lang="en-US" dirty="0"/>
              <a:t>Lake Barkley and Jenny Wiley State Parks Emergency Structural Repairs</a:t>
            </a:r>
          </a:p>
        </p:txBody>
      </p:sp>
      <p:sp>
        <p:nvSpPr>
          <p:cNvPr id="11" name="TextBox 10">
            <a:extLst>
              <a:ext uri="{FF2B5EF4-FFF2-40B4-BE49-F238E27FC236}">
                <a16:creationId xmlns:a16="http://schemas.microsoft.com/office/drawing/2014/main" id="{49A98C00-5D44-76FB-9FEA-D1B337000273}"/>
              </a:ext>
            </a:extLst>
          </p:cNvPr>
          <p:cNvSpPr txBox="1"/>
          <p:nvPr/>
        </p:nvSpPr>
        <p:spPr>
          <a:xfrm>
            <a:off x="2681058" y="1832279"/>
            <a:ext cx="9333142" cy="830997"/>
          </a:xfrm>
          <a:prstGeom prst="rect">
            <a:avLst/>
          </a:prstGeom>
          <a:noFill/>
        </p:spPr>
        <p:txBody>
          <a:bodyPr wrap="square" rtlCol="0">
            <a:spAutoFit/>
          </a:bodyPr>
          <a:lstStyle/>
          <a:p>
            <a:pPr marL="0" marR="0">
              <a:spcBef>
                <a:spcPts val="0"/>
              </a:spcBef>
              <a:spcAft>
                <a:spcPts val="0"/>
              </a:spcAft>
            </a:pPr>
            <a:r>
              <a:rPr lang="en-US" sz="2400" b="1" cap="all" dirty="0"/>
              <a:t>$5.5 Million Jenny Wiley State Resort Park </a:t>
            </a:r>
            <a:br>
              <a:rPr lang="en-US" sz="2400" b="1" cap="all" dirty="0"/>
            </a:br>
            <a:r>
              <a:rPr lang="en-US" sz="2400" b="1" cap="all" dirty="0"/>
              <a:t>Emergency Repairs</a:t>
            </a:r>
          </a:p>
        </p:txBody>
      </p:sp>
      <p:sp>
        <p:nvSpPr>
          <p:cNvPr id="2" name="TextBox 1">
            <a:extLst>
              <a:ext uri="{FF2B5EF4-FFF2-40B4-BE49-F238E27FC236}">
                <a16:creationId xmlns:a16="http://schemas.microsoft.com/office/drawing/2014/main" id="{7854A322-B24C-6BEA-C2C3-E89A2D9DC0C6}"/>
              </a:ext>
            </a:extLst>
          </p:cNvPr>
          <p:cNvSpPr txBox="1"/>
          <p:nvPr/>
        </p:nvSpPr>
        <p:spPr>
          <a:xfrm>
            <a:off x="2681058" y="2753926"/>
            <a:ext cx="7716009" cy="1846659"/>
          </a:xfrm>
          <a:prstGeom prst="rect">
            <a:avLst/>
          </a:prstGeom>
          <a:noFill/>
        </p:spPr>
        <p:txBody>
          <a:bodyPr wrap="square" rtlCol="0">
            <a:spAutoFit/>
          </a:bodyPr>
          <a:lstStyle/>
          <a:p>
            <a:pPr marL="0" marR="0">
              <a:spcBef>
                <a:spcPts val="0"/>
              </a:spcBef>
              <a:spcAft>
                <a:spcPts val="0"/>
              </a:spcAft>
            </a:pPr>
            <a:r>
              <a:rPr lang="en-US" sz="2400" b="1" cap="all" dirty="0"/>
              <a:t>$5.4 Million </a:t>
            </a:r>
          </a:p>
          <a:p>
            <a:pPr marL="0" marR="0">
              <a:spcBef>
                <a:spcPts val="0"/>
              </a:spcBef>
              <a:spcAft>
                <a:spcPts val="0"/>
              </a:spcAft>
            </a:pPr>
            <a:r>
              <a:rPr lang="en-US" b="1" dirty="0"/>
              <a:t>PROJECT 2: Jenny Wiley Lodge Emergency Repairs Phase 2 </a:t>
            </a:r>
          </a:p>
          <a:p>
            <a:pPr marL="0" marR="0">
              <a:spcBef>
                <a:spcPts val="0"/>
              </a:spcBef>
              <a:spcAft>
                <a:spcPts val="0"/>
              </a:spcAft>
            </a:pPr>
            <a:r>
              <a:rPr lang="en-US" b="1" dirty="0"/>
              <a:t>STATUS: Selection will be required for Architect/Engineering Firm for Design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project will determine the necessary repairs identified in the report to be completed with the current funding available.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b="1" dirty="0"/>
          </a:p>
        </p:txBody>
      </p:sp>
    </p:spTree>
    <p:extLst>
      <p:ext uri="{BB962C8B-B14F-4D97-AF65-F5344CB8AC3E}">
        <p14:creationId xmlns:p14="http://schemas.microsoft.com/office/powerpoint/2010/main" val="355029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13</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$27 Million</a:t>
            </a:r>
          </a:p>
          <a:p>
            <a:r>
              <a:rPr lang="en-US" sz="2400" cap="all" dirty="0"/>
              <a:t>Building Systems Improvements</a:t>
            </a:r>
            <a:endParaRPr lang="en-US" sz="2400" dirty="0"/>
          </a:p>
        </p:txBody>
      </p:sp>
      <p:graphicFrame>
        <p:nvGraphicFramePr>
          <p:cNvPr id="14" name="Table 13">
            <a:extLst>
              <a:ext uri="{FF2B5EF4-FFF2-40B4-BE49-F238E27FC236}">
                <a16:creationId xmlns:a16="http://schemas.microsoft.com/office/drawing/2014/main" id="{07B15D17-7A8D-679C-8A86-39F1C7D70F35}"/>
              </a:ext>
            </a:extLst>
          </p:cNvPr>
          <p:cNvGraphicFramePr>
            <a:graphicFrameLocks noGrp="1"/>
          </p:cNvGraphicFramePr>
          <p:nvPr>
            <p:extLst>
              <p:ext uri="{D42A27DB-BD31-4B8C-83A1-F6EECF244321}">
                <p14:modId xmlns:p14="http://schemas.microsoft.com/office/powerpoint/2010/main" val="3383608304"/>
              </p:ext>
            </p:extLst>
          </p:nvPr>
        </p:nvGraphicFramePr>
        <p:xfrm>
          <a:off x="482213" y="2605300"/>
          <a:ext cx="11017530" cy="3534934"/>
        </p:xfrm>
        <a:graphic>
          <a:graphicData uri="http://schemas.openxmlformats.org/drawingml/2006/table">
            <a:tbl>
              <a:tblPr>
                <a:tableStyleId>{5C22544A-7EE6-4342-B048-85BDC9FD1C3A}</a:tableStyleId>
              </a:tblPr>
              <a:tblGrid>
                <a:gridCol w="2396066">
                  <a:extLst>
                    <a:ext uri="{9D8B030D-6E8A-4147-A177-3AD203B41FA5}">
                      <a16:colId xmlns:a16="http://schemas.microsoft.com/office/drawing/2014/main" val="2177765932"/>
                    </a:ext>
                  </a:extLst>
                </a:gridCol>
                <a:gridCol w="1275267">
                  <a:extLst>
                    <a:ext uri="{9D8B030D-6E8A-4147-A177-3AD203B41FA5}">
                      <a16:colId xmlns:a16="http://schemas.microsoft.com/office/drawing/2014/main" val="791379403"/>
                    </a:ext>
                  </a:extLst>
                </a:gridCol>
                <a:gridCol w="7346197">
                  <a:extLst>
                    <a:ext uri="{9D8B030D-6E8A-4147-A177-3AD203B41FA5}">
                      <a16:colId xmlns:a16="http://schemas.microsoft.com/office/drawing/2014/main" val="2631428511"/>
                    </a:ext>
                  </a:extLst>
                </a:gridCol>
              </a:tblGrid>
              <a:tr h="333843">
                <a:tc gridSpan="3">
                  <a:txBody>
                    <a:bodyPr/>
                    <a:lstStyle/>
                    <a:p>
                      <a:pPr algn="l" fontAlgn="ctr"/>
                      <a:r>
                        <a:rPr lang="en-US" sz="1600" b="1" u="none" strike="noStrike" dirty="0">
                          <a:effectLst/>
                          <a:latin typeface="Calibri" panose="020F0502020204030204" pitchFamily="34" charset="0"/>
                          <a:cs typeface="Calibri" panose="020F0502020204030204" pitchFamily="34" charset="0"/>
                        </a:rPr>
                        <a:t>Building Systems Repair &amp; Replace</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hMerge="1">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tc hMerge="1">
                  <a:txBody>
                    <a:bodyPr/>
                    <a:lstStyle/>
                    <a:p>
                      <a:endParaRPr lang="en-US"/>
                    </a:p>
                  </a:txBody>
                  <a:tcPr/>
                </a:tc>
                <a:extLst>
                  <a:ext uri="{0D108BD9-81ED-4DB2-BD59-A6C34878D82A}">
                    <a16:rowId xmlns:a16="http://schemas.microsoft.com/office/drawing/2014/main" val="3320572582"/>
                  </a:ext>
                </a:extLst>
              </a:tr>
              <a:tr h="248233">
                <a:tc>
                  <a:txBody>
                    <a:bodyPr/>
                    <a:lstStyle/>
                    <a:p>
                      <a:pPr algn="l" fontAlgn="ctr"/>
                      <a:r>
                        <a:rPr lang="en-US" sz="1600" u="none" strike="noStrike" dirty="0">
                          <a:effectLst/>
                          <a:latin typeface="Calibri" panose="020F0502020204030204" pitchFamily="34" charset="0"/>
                          <a:cs typeface="Calibri" panose="020F0502020204030204" pitchFamily="34" charset="0"/>
                        </a:rPr>
                        <a:t>Barren River State Resort Park</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1600" u="none" strike="noStrike" dirty="0">
                          <a:effectLst/>
                          <a:latin typeface="Calibri" panose="020F0502020204030204" pitchFamily="34" charset="0"/>
                          <a:cs typeface="Calibri" panose="020F0502020204030204" pitchFamily="34" charset="0"/>
                        </a:rPr>
                        <a:t>$750,000.00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rowSpan="5">
                  <a:txBody>
                    <a:bodyPr/>
                    <a:lstStyle/>
                    <a:p>
                      <a:pPr algn="l" fontAlgn="b"/>
                      <a:r>
                        <a:rPr lang="en-US" sz="1600" u="none" strike="noStrike" dirty="0">
                          <a:effectLst/>
                          <a:latin typeface="Calibri" panose="020F0502020204030204" pitchFamily="34" charset="0"/>
                          <a:cs typeface="Calibri" panose="020F0502020204030204" pitchFamily="34" charset="0"/>
                        </a:rPr>
                        <a:t>Replace building HVAC controls. Current </a:t>
                      </a:r>
                      <a:r>
                        <a:rPr lang="en-US" sz="1600" u="none" strike="noStrike" dirty="0" err="1">
                          <a:effectLst/>
                          <a:latin typeface="Calibri" panose="020F0502020204030204" pitchFamily="34" charset="0"/>
                          <a:cs typeface="Calibri" panose="020F0502020204030204" pitchFamily="34" charset="0"/>
                        </a:rPr>
                        <a:t>Solidyne</a:t>
                      </a:r>
                      <a:r>
                        <a:rPr lang="en-US" sz="1600" u="none" strike="noStrike" dirty="0">
                          <a:effectLst/>
                          <a:latin typeface="Calibri" panose="020F0502020204030204" pitchFamily="34" charset="0"/>
                          <a:cs typeface="Calibri" panose="020F0502020204030204" pitchFamily="34" charset="0"/>
                        </a:rPr>
                        <a:t> controls are obsolete and failing. This system controls all aspects of building heating, cooling, and ventilation equipment operation.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extLst>
                  <a:ext uri="{0D108BD9-81ED-4DB2-BD59-A6C34878D82A}">
                    <a16:rowId xmlns:a16="http://schemas.microsoft.com/office/drawing/2014/main" val="2863612342"/>
                  </a:ext>
                </a:extLst>
              </a:tr>
              <a:tr h="230423">
                <a:tc>
                  <a:txBody>
                    <a:bodyPr/>
                    <a:lstStyle/>
                    <a:p>
                      <a:pPr algn="l" fontAlgn="ctr"/>
                      <a:r>
                        <a:rPr lang="en-US" sz="1600" u="none" strike="noStrike" dirty="0">
                          <a:effectLst/>
                          <a:latin typeface="Calibri" panose="020F0502020204030204" pitchFamily="34" charset="0"/>
                          <a:cs typeface="Calibri" panose="020F0502020204030204" pitchFamily="34" charset="0"/>
                        </a:rPr>
                        <a:t>General Butler State Resort Park</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1600" u="none" strike="noStrike" dirty="0">
                          <a:effectLst/>
                          <a:latin typeface="Calibri" panose="020F0502020204030204" pitchFamily="34" charset="0"/>
                          <a:cs typeface="Calibri" panose="020F0502020204030204" pitchFamily="34" charset="0"/>
                        </a:rPr>
                        <a:t>$725,000.00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vMerge="1">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2189049028"/>
                  </a:ext>
                </a:extLst>
              </a:tr>
              <a:tr h="259365">
                <a:tc>
                  <a:txBody>
                    <a:bodyPr/>
                    <a:lstStyle/>
                    <a:p>
                      <a:pPr algn="l" fontAlgn="ctr"/>
                      <a:r>
                        <a:rPr lang="en-US" sz="1600" u="none" strike="noStrike" dirty="0">
                          <a:effectLst/>
                          <a:latin typeface="Calibri" panose="020F0502020204030204" pitchFamily="34" charset="0"/>
                          <a:cs typeface="Calibri" panose="020F0502020204030204" pitchFamily="34" charset="0"/>
                        </a:rPr>
                        <a:t>Pennyrile Forest State Resort Park</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1600" u="none" strike="noStrike">
                          <a:effectLst/>
                          <a:latin typeface="Calibri" panose="020F0502020204030204" pitchFamily="34" charset="0"/>
                          <a:cs typeface="Calibri" panose="020F0502020204030204" pitchFamily="34" charset="0"/>
                        </a:rPr>
                        <a:t>$725,000.00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453" marR="4453" marT="4453" marB="0" anchor="ctr"/>
                </a:tc>
                <a:tc vMerge="1">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1649800725"/>
                  </a:ext>
                </a:extLst>
              </a:tr>
              <a:tr h="259365">
                <a:tc>
                  <a:txBody>
                    <a:bodyPr/>
                    <a:lstStyle/>
                    <a:p>
                      <a:pPr algn="l" fontAlgn="ctr"/>
                      <a:r>
                        <a:rPr lang="en-US" sz="1600" u="none" strike="noStrike" dirty="0">
                          <a:effectLst/>
                          <a:latin typeface="Calibri" panose="020F0502020204030204" pitchFamily="34" charset="0"/>
                          <a:cs typeface="Calibri" panose="020F0502020204030204" pitchFamily="34" charset="0"/>
                        </a:rPr>
                        <a:t>Rough River Dam State Resort Park</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1600" u="none" strike="noStrike" dirty="0">
                          <a:effectLst/>
                          <a:latin typeface="Calibri" panose="020F0502020204030204" pitchFamily="34" charset="0"/>
                          <a:cs typeface="Calibri" panose="020F0502020204030204" pitchFamily="34" charset="0"/>
                        </a:rPr>
                        <a:t>$800,000.00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vMerge="1">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4188896874"/>
                  </a:ext>
                </a:extLst>
              </a:tr>
              <a:tr h="233762">
                <a:tc>
                  <a:txBody>
                    <a:bodyPr/>
                    <a:lstStyle/>
                    <a:p>
                      <a:pPr algn="l" fontAlgn="ctr"/>
                      <a:r>
                        <a:rPr lang="en-US" sz="1600" u="none" strike="noStrike" dirty="0">
                          <a:effectLst/>
                          <a:latin typeface="Calibri" panose="020F0502020204030204" pitchFamily="34" charset="0"/>
                          <a:cs typeface="Calibri" panose="020F0502020204030204" pitchFamily="34" charset="0"/>
                        </a:rPr>
                        <a:t>Dale Hollow State Resort Park</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1600" u="none" strike="noStrike">
                          <a:effectLst/>
                          <a:latin typeface="Calibri" panose="020F0502020204030204" pitchFamily="34" charset="0"/>
                          <a:cs typeface="Calibri" panose="020F0502020204030204" pitchFamily="34" charset="0"/>
                        </a:rPr>
                        <a:t>$800,000.00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453" marR="4453" marT="4453" marB="0" anchor="ctr"/>
                </a:tc>
                <a:tc vMerge="1">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3889786857"/>
                  </a:ext>
                </a:extLst>
              </a:tr>
              <a:tr h="263368">
                <a:tc>
                  <a:txBody>
                    <a:bodyPr/>
                    <a:lstStyle/>
                    <a:p>
                      <a:pPr algn="l" fontAlgn="ctr"/>
                      <a:r>
                        <a:rPr lang="en-US" sz="1600" u="none" strike="noStrike" dirty="0">
                          <a:effectLst/>
                          <a:latin typeface="Calibri" panose="020F0502020204030204" pitchFamily="34" charset="0"/>
                          <a:cs typeface="Calibri" panose="020F0502020204030204" pitchFamily="34" charset="0"/>
                        </a:rPr>
                        <a:t>Parks listed above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1600" u="none" strike="noStrike">
                          <a:effectLst/>
                          <a:latin typeface="Calibri" panose="020F0502020204030204" pitchFamily="34" charset="0"/>
                          <a:cs typeface="Calibri" panose="020F0502020204030204" pitchFamily="34" charset="0"/>
                        </a:rPr>
                        <a:t>$3,083,200.00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b"/>
                      <a:r>
                        <a:rPr lang="en-US" sz="1600" u="none" strike="noStrike" dirty="0">
                          <a:effectLst/>
                          <a:latin typeface="Calibri" panose="020F0502020204030204" pitchFamily="34" charset="0"/>
                          <a:cs typeface="Calibri" panose="020F0502020204030204" pitchFamily="34" charset="0"/>
                        </a:rPr>
                        <a:t>Building envelope and energy reduction projects. These projects would improve guest experience as well as reduce overall energy costs.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1122088107"/>
                  </a:ext>
                </a:extLst>
              </a:tr>
              <a:tr h="178105">
                <a:tc>
                  <a:txBody>
                    <a:bodyPr/>
                    <a:lstStyle/>
                    <a:p>
                      <a:pPr algn="l" fontAlgn="ctr"/>
                      <a:r>
                        <a:rPr lang="en-US" sz="1600" b="1" u="none" strike="noStrike" dirty="0">
                          <a:effectLst/>
                          <a:latin typeface="Calibri" panose="020F0502020204030204" pitchFamily="34" charset="0"/>
                          <a:cs typeface="Calibri" panose="020F0502020204030204" pitchFamily="34" charset="0"/>
                        </a:rPr>
                        <a:t>Total</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1600" b="1" u="none" strike="noStrike" dirty="0">
                          <a:effectLst/>
                          <a:latin typeface="Calibri" panose="020F0502020204030204" pitchFamily="34" charset="0"/>
                          <a:cs typeface="Calibri" panose="020F0502020204030204" pitchFamily="34" charset="0"/>
                        </a:rPr>
                        <a:t>$6,883,200.00</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1188670435"/>
                  </a:ext>
                </a:extLst>
              </a:tr>
            </a:tbl>
          </a:graphicData>
        </a:graphic>
      </p:graphicFrame>
    </p:spTree>
    <p:extLst>
      <p:ext uri="{BB962C8B-B14F-4D97-AF65-F5344CB8AC3E}">
        <p14:creationId xmlns:p14="http://schemas.microsoft.com/office/powerpoint/2010/main" val="392694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14</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$27 Million</a:t>
            </a:r>
          </a:p>
          <a:p>
            <a:r>
              <a:rPr lang="en-US" sz="2400" cap="all" dirty="0"/>
              <a:t>Building Systems Improvements</a:t>
            </a:r>
            <a:endParaRPr lang="en-US" sz="2400" dirty="0"/>
          </a:p>
        </p:txBody>
      </p:sp>
      <p:graphicFrame>
        <p:nvGraphicFramePr>
          <p:cNvPr id="3" name="Table 2">
            <a:extLst>
              <a:ext uri="{FF2B5EF4-FFF2-40B4-BE49-F238E27FC236}">
                <a16:creationId xmlns:a16="http://schemas.microsoft.com/office/drawing/2014/main" id="{05CC6226-DF96-7A4C-0685-9BF0DF91143A}"/>
              </a:ext>
            </a:extLst>
          </p:cNvPr>
          <p:cNvGraphicFramePr>
            <a:graphicFrameLocks noGrp="1"/>
          </p:cNvGraphicFramePr>
          <p:nvPr>
            <p:extLst>
              <p:ext uri="{D42A27DB-BD31-4B8C-83A1-F6EECF244321}">
                <p14:modId xmlns:p14="http://schemas.microsoft.com/office/powerpoint/2010/main" val="3774929779"/>
              </p:ext>
            </p:extLst>
          </p:nvPr>
        </p:nvGraphicFramePr>
        <p:xfrm>
          <a:off x="515470" y="2720997"/>
          <a:ext cx="10515600" cy="2817427"/>
        </p:xfrm>
        <a:graphic>
          <a:graphicData uri="http://schemas.openxmlformats.org/drawingml/2006/table">
            <a:tbl>
              <a:tblPr>
                <a:tableStyleId>{5C22544A-7EE6-4342-B048-85BDC9FD1C3A}</a:tableStyleId>
              </a:tblPr>
              <a:tblGrid>
                <a:gridCol w="2759575">
                  <a:extLst>
                    <a:ext uri="{9D8B030D-6E8A-4147-A177-3AD203B41FA5}">
                      <a16:colId xmlns:a16="http://schemas.microsoft.com/office/drawing/2014/main" val="2108062844"/>
                    </a:ext>
                  </a:extLst>
                </a:gridCol>
                <a:gridCol w="2013235">
                  <a:extLst>
                    <a:ext uri="{9D8B030D-6E8A-4147-A177-3AD203B41FA5}">
                      <a16:colId xmlns:a16="http://schemas.microsoft.com/office/drawing/2014/main" val="933573306"/>
                    </a:ext>
                  </a:extLst>
                </a:gridCol>
                <a:gridCol w="5742790">
                  <a:extLst>
                    <a:ext uri="{9D8B030D-6E8A-4147-A177-3AD203B41FA5}">
                      <a16:colId xmlns:a16="http://schemas.microsoft.com/office/drawing/2014/main" val="1276638102"/>
                    </a:ext>
                  </a:extLst>
                </a:gridCol>
              </a:tblGrid>
              <a:tr h="666015">
                <a:tc gridSpan="3">
                  <a:txBody>
                    <a:bodyPr/>
                    <a:lstStyle/>
                    <a:p>
                      <a:pPr algn="l" fontAlgn="ctr"/>
                      <a:r>
                        <a:rPr lang="en-US" sz="2000" b="1" u="none" strike="noStrike" dirty="0">
                          <a:effectLst/>
                          <a:latin typeface="Calibri" panose="020F0502020204030204" pitchFamily="34" charset="0"/>
                          <a:cs typeface="Calibri" panose="020F0502020204030204" pitchFamily="34" charset="0"/>
                        </a:rPr>
                        <a:t>Life Safety Systems Upgrade &amp; Replace</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tc hMerge="1">
                  <a:txBody>
                    <a:bodyPr/>
                    <a:lstStyle/>
                    <a:p>
                      <a:endParaRPr lang="en-US"/>
                    </a:p>
                  </a:txBody>
                  <a:tcPr/>
                </a:tc>
                <a:extLst>
                  <a:ext uri="{0D108BD9-81ED-4DB2-BD59-A6C34878D82A}">
                    <a16:rowId xmlns:a16="http://schemas.microsoft.com/office/drawing/2014/main" val="89290457"/>
                  </a:ext>
                </a:extLst>
              </a:tr>
              <a:tr h="125786">
                <a:tc>
                  <a:txBody>
                    <a:bodyPr/>
                    <a:lstStyle/>
                    <a:p>
                      <a:pPr algn="l" fontAlgn="ctr"/>
                      <a:r>
                        <a:rPr lang="en-US" sz="2000" u="none" strike="noStrike" dirty="0">
                          <a:effectLst/>
                          <a:latin typeface="Calibri" panose="020F0502020204030204" pitchFamily="34" charset="0"/>
                          <a:cs typeface="Calibri" panose="020F0502020204030204" pitchFamily="34" charset="0"/>
                        </a:rPr>
                        <a:t>All KY State Resort Parks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$2,000,000.00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b"/>
                      <a:r>
                        <a:rPr lang="en-US" sz="2000" u="none" strike="noStrike" dirty="0">
                          <a:effectLst/>
                          <a:latin typeface="Calibri" panose="020F0502020204030204" pitchFamily="34" charset="0"/>
                          <a:cs typeface="Calibri" panose="020F0502020204030204" pitchFamily="34" charset="0"/>
                        </a:rPr>
                        <a:t>Project to replace all lodge and guest entry electronic access control systems at all resort parks.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2300033316"/>
                  </a:ext>
                </a:extLst>
              </a:tr>
              <a:tr h="133579">
                <a:tc>
                  <a:txBody>
                    <a:bodyPr/>
                    <a:lstStyle/>
                    <a:p>
                      <a:pPr algn="l" fontAlgn="ctr"/>
                      <a:r>
                        <a:rPr lang="en-US" sz="2000" u="none" strike="noStrike" dirty="0">
                          <a:effectLst/>
                          <a:latin typeface="Calibri" panose="020F0502020204030204" pitchFamily="34" charset="0"/>
                          <a:cs typeface="Calibri" panose="020F0502020204030204" pitchFamily="34" charset="0"/>
                        </a:rPr>
                        <a:t>Pennyrile Forest State Resort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2000" u="none" strike="noStrike">
                          <a:effectLst/>
                          <a:latin typeface="Calibri" panose="020F0502020204030204" pitchFamily="34" charset="0"/>
                          <a:cs typeface="Calibri" panose="020F0502020204030204" pitchFamily="34" charset="0"/>
                        </a:rPr>
                        <a:t>$500,000.00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b"/>
                      <a:r>
                        <a:rPr lang="en-US" sz="2000" u="none" strike="noStrike" dirty="0">
                          <a:effectLst/>
                          <a:latin typeface="Calibri" panose="020F0502020204030204" pitchFamily="34" charset="0"/>
                          <a:cs typeface="Calibri" panose="020F0502020204030204" pitchFamily="34" charset="0"/>
                        </a:rPr>
                        <a:t>Project to replace fire alarm protection systems, and sprinkler system upgrades.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3746662167"/>
                  </a:ext>
                </a:extLst>
              </a:tr>
              <a:tr h="119108">
                <a:tc>
                  <a:txBody>
                    <a:bodyPr/>
                    <a:lstStyle/>
                    <a:p>
                      <a:pPr algn="l" fontAlgn="ctr"/>
                      <a:r>
                        <a:rPr lang="en-US" sz="2000" u="none" strike="noStrike">
                          <a:effectLst/>
                          <a:latin typeface="Calibri" panose="020F0502020204030204" pitchFamily="34" charset="0"/>
                          <a:cs typeface="Calibri" panose="020F0502020204030204" pitchFamily="34" charset="0"/>
                        </a:rPr>
                        <a:t>Kentucky Dam Village State Resort Park</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$500,000.00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b"/>
                      <a:r>
                        <a:rPr lang="en-US" sz="2000" u="none" strike="noStrike" dirty="0">
                          <a:effectLst/>
                          <a:latin typeface="Calibri" panose="020F0502020204030204" pitchFamily="34" charset="0"/>
                          <a:cs typeface="Calibri" panose="020F0502020204030204" pitchFamily="34" charset="0"/>
                        </a:rPr>
                        <a:t>Project to replace fire alarm protection systems and sprinkler system upgrades.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3219818225"/>
                  </a:ext>
                </a:extLst>
              </a:tr>
              <a:tr h="115768">
                <a:tc>
                  <a:txBody>
                    <a:bodyPr/>
                    <a:lstStyle/>
                    <a:p>
                      <a:pPr algn="l" fontAlgn="ctr"/>
                      <a:r>
                        <a:rPr lang="en-US" sz="2000" b="1" u="none" strike="noStrike">
                          <a:effectLst/>
                          <a:latin typeface="Calibri" panose="020F0502020204030204" pitchFamily="34" charset="0"/>
                          <a:cs typeface="Calibri" panose="020F0502020204030204" pitchFamily="34" charset="0"/>
                        </a:rPr>
                        <a:t>Total</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ctr"/>
                      <a:r>
                        <a:rPr lang="en-US" sz="2000" b="1" u="none" strike="noStrike" dirty="0">
                          <a:effectLst/>
                          <a:latin typeface="Calibri" panose="020F0502020204030204" pitchFamily="34" charset="0"/>
                          <a:cs typeface="Calibri" panose="020F0502020204030204" pitchFamily="34" charset="0"/>
                        </a:rPr>
                        <a:t>$3,000,000.00</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ctr"/>
                </a:tc>
                <a:tc>
                  <a:txBody>
                    <a:bodyPr/>
                    <a:lstStyle/>
                    <a:p>
                      <a:pPr algn="l" fontAlgn="b"/>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4453" marR="4453" marT="4453" marB="0" anchor="b"/>
                </a:tc>
                <a:extLst>
                  <a:ext uri="{0D108BD9-81ED-4DB2-BD59-A6C34878D82A}">
                    <a16:rowId xmlns:a16="http://schemas.microsoft.com/office/drawing/2014/main" val="1533681845"/>
                  </a:ext>
                </a:extLst>
              </a:tr>
            </a:tbl>
          </a:graphicData>
        </a:graphic>
      </p:graphicFrame>
    </p:spTree>
    <p:extLst>
      <p:ext uri="{BB962C8B-B14F-4D97-AF65-F5344CB8AC3E}">
        <p14:creationId xmlns:p14="http://schemas.microsoft.com/office/powerpoint/2010/main" val="254833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15</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$27 Million</a:t>
            </a:r>
          </a:p>
          <a:p>
            <a:r>
              <a:rPr lang="en-US" sz="2400" cap="all" dirty="0"/>
              <a:t>Building Systems Improvements</a:t>
            </a:r>
            <a:endParaRPr lang="en-US" sz="2400" dirty="0"/>
          </a:p>
        </p:txBody>
      </p:sp>
      <p:graphicFrame>
        <p:nvGraphicFramePr>
          <p:cNvPr id="4" name="Table 3">
            <a:extLst>
              <a:ext uri="{FF2B5EF4-FFF2-40B4-BE49-F238E27FC236}">
                <a16:creationId xmlns:a16="http://schemas.microsoft.com/office/drawing/2014/main" id="{FA0331EC-9EF5-E1D2-D432-656935A7B50E}"/>
              </a:ext>
            </a:extLst>
          </p:cNvPr>
          <p:cNvGraphicFramePr>
            <a:graphicFrameLocks noGrp="1"/>
          </p:cNvGraphicFramePr>
          <p:nvPr>
            <p:extLst>
              <p:ext uri="{D42A27DB-BD31-4B8C-83A1-F6EECF244321}">
                <p14:modId xmlns:p14="http://schemas.microsoft.com/office/powerpoint/2010/main" val="4244389758"/>
              </p:ext>
            </p:extLst>
          </p:nvPr>
        </p:nvGraphicFramePr>
        <p:xfrm>
          <a:off x="723900" y="2349541"/>
          <a:ext cx="10515600" cy="4350404"/>
        </p:xfrm>
        <a:graphic>
          <a:graphicData uri="http://schemas.openxmlformats.org/drawingml/2006/table">
            <a:tbl>
              <a:tblPr>
                <a:tableStyleId>{5C22544A-7EE6-4342-B048-85BDC9FD1C3A}</a:tableStyleId>
              </a:tblPr>
              <a:tblGrid>
                <a:gridCol w="2202180">
                  <a:extLst>
                    <a:ext uri="{9D8B030D-6E8A-4147-A177-3AD203B41FA5}">
                      <a16:colId xmlns:a16="http://schemas.microsoft.com/office/drawing/2014/main" val="2950433353"/>
                    </a:ext>
                  </a:extLst>
                </a:gridCol>
                <a:gridCol w="1737360">
                  <a:extLst>
                    <a:ext uri="{9D8B030D-6E8A-4147-A177-3AD203B41FA5}">
                      <a16:colId xmlns:a16="http://schemas.microsoft.com/office/drawing/2014/main" val="3917011003"/>
                    </a:ext>
                  </a:extLst>
                </a:gridCol>
                <a:gridCol w="6576060">
                  <a:extLst>
                    <a:ext uri="{9D8B030D-6E8A-4147-A177-3AD203B41FA5}">
                      <a16:colId xmlns:a16="http://schemas.microsoft.com/office/drawing/2014/main" val="464008185"/>
                    </a:ext>
                  </a:extLst>
                </a:gridCol>
              </a:tblGrid>
              <a:tr h="328345">
                <a:tc gridSpan="3">
                  <a:txBody>
                    <a:bodyPr/>
                    <a:lstStyle/>
                    <a:p>
                      <a:pPr algn="l" fontAlgn="ctr"/>
                      <a:r>
                        <a:rPr lang="en-US" sz="1000" b="1" u="none" strike="noStrike" dirty="0">
                          <a:effectLst/>
                          <a:latin typeface="Calibri" panose="020F0502020204030204" pitchFamily="34" charset="0"/>
                          <a:cs typeface="Calibri" panose="020F0502020204030204" pitchFamily="34" charset="0"/>
                        </a:rPr>
                        <a:t>Structural and Safety Repairs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pPr algn="l" fontAlgn="ct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endParaRPr lang="en-US"/>
                    </a:p>
                  </a:txBody>
                  <a:tcPr/>
                </a:tc>
                <a:extLst>
                  <a:ext uri="{0D108BD9-81ED-4DB2-BD59-A6C34878D82A}">
                    <a16:rowId xmlns:a16="http://schemas.microsoft.com/office/drawing/2014/main" val="3646409338"/>
                  </a:ext>
                </a:extLst>
              </a:tr>
              <a:tr h="144404">
                <a:tc>
                  <a:txBody>
                    <a:bodyPr/>
                    <a:lstStyle/>
                    <a:p>
                      <a:pPr algn="l" fontAlgn="b"/>
                      <a:r>
                        <a:rPr lang="en-US" sz="1000" u="none" strike="noStrike" dirty="0">
                          <a:effectLst/>
                          <a:latin typeface="Calibri" panose="020F0502020204030204" pitchFamily="34" charset="0"/>
                          <a:cs typeface="Calibri" panose="020F0502020204030204" pitchFamily="34" charset="0"/>
                        </a:rPr>
                        <a:t>Barren River State Resort Park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$144,000.00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Concrete repairs, window replacements, and guardrail replacements.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815584127"/>
                  </a:ext>
                </a:extLst>
              </a:tr>
              <a:tr h="266593">
                <a:tc>
                  <a:txBody>
                    <a:bodyPr/>
                    <a:lstStyle/>
                    <a:p>
                      <a:pPr algn="l" fontAlgn="b"/>
                      <a:r>
                        <a:rPr lang="en-US" sz="1000" u="none" strike="noStrike" dirty="0">
                          <a:effectLst/>
                          <a:latin typeface="Calibri" panose="020F0502020204030204" pitchFamily="34" charset="0"/>
                          <a:cs typeface="Calibri" panose="020F0502020204030204" pitchFamily="34" charset="0"/>
                        </a:rPr>
                        <a:t>Blue Licks State Resort Park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$173,900.00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Stair replacement, elevated walkway repairs, balcony repairs, foundation and drainage repairs, slab settlement issues.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430716609"/>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Buckhorn State Resort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$62,400.00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Concrete repairs and coatings, stair reconstruction, and steel repairs.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579857224"/>
                  </a:ext>
                </a:extLst>
              </a:tr>
              <a:tr h="144404">
                <a:tc>
                  <a:txBody>
                    <a:bodyPr/>
                    <a:lstStyle/>
                    <a:p>
                      <a:pPr algn="l" fontAlgn="b"/>
                      <a:r>
                        <a:rPr lang="en-US" sz="1000" u="none" strike="noStrike" dirty="0">
                          <a:effectLst/>
                          <a:latin typeface="Calibri" panose="020F0502020204030204" pitchFamily="34" charset="0"/>
                          <a:cs typeface="Calibri" panose="020F0502020204030204" pitchFamily="34" charset="0"/>
                        </a:rPr>
                        <a:t>Carter Caves State Resort Park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$70,900.00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Repairing spalled concrete, foundation repairs, floor framing repairs, and guardrail repairs. </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741879287"/>
                  </a:ext>
                </a:extLst>
              </a:tr>
              <a:tr h="144404">
                <a:tc>
                  <a:txBody>
                    <a:bodyPr/>
                    <a:lstStyle/>
                    <a:p>
                      <a:pPr algn="l" fontAlgn="b"/>
                      <a:r>
                        <a:rPr lang="en-US" sz="1000" u="none" strike="noStrike" dirty="0">
                          <a:effectLst/>
                          <a:latin typeface="Calibri" panose="020F0502020204030204" pitchFamily="34" charset="0"/>
                          <a:cs typeface="Calibri" panose="020F0502020204030204" pitchFamily="34" charset="0"/>
                        </a:rPr>
                        <a:t>Columbus-Belmont State Park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$15,500.00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Masonry repairs and carpentry repairs.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745105566"/>
                  </a:ext>
                </a:extLst>
              </a:tr>
              <a:tr h="144404">
                <a:tc>
                  <a:txBody>
                    <a:bodyPr/>
                    <a:lstStyle/>
                    <a:p>
                      <a:pPr algn="l" fontAlgn="b"/>
                      <a:r>
                        <a:rPr lang="en-US" sz="1000" u="none" strike="noStrike" dirty="0">
                          <a:effectLst/>
                          <a:latin typeface="Calibri" panose="020F0502020204030204" pitchFamily="34" charset="0"/>
                          <a:cs typeface="Calibri" panose="020F0502020204030204" pitchFamily="34" charset="0"/>
                        </a:rPr>
                        <a:t>Cumberland Falls State Resort Park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$111,500.00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Concrete repairs, waterproofing, column and beam repairs, and rebuilding retaining walls. </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986275108"/>
                  </a:ext>
                </a:extLst>
              </a:tr>
              <a:tr h="144404">
                <a:tc>
                  <a:txBody>
                    <a:bodyPr/>
                    <a:lstStyle/>
                    <a:p>
                      <a:pPr algn="l" fontAlgn="b"/>
                      <a:r>
                        <a:rPr lang="en-US" sz="1000" u="none" strike="noStrike" dirty="0">
                          <a:effectLst/>
                          <a:latin typeface="Calibri" panose="020F0502020204030204" pitchFamily="34" charset="0"/>
                          <a:cs typeface="Calibri" panose="020F0502020204030204" pitchFamily="34" charset="0"/>
                        </a:rPr>
                        <a:t>Dale Hollow State Resort Park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$309,300.00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Concrete pedestrian bridge replacement.</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816449089"/>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E.P. "Tom" Sawyer State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$36,100.00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Concrete repairs.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908063655"/>
                  </a:ext>
                </a:extLst>
              </a:tr>
              <a:tr h="144404">
                <a:tc>
                  <a:txBody>
                    <a:bodyPr/>
                    <a:lstStyle/>
                    <a:p>
                      <a:pPr algn="l" fontAlgn="b"/>
                      <a:r>
                        <a:rPr lang="en-US" sz="1000" u="none" strike="noStrike" dirty="0">
                          <a:effectLst/>
                          <a:latin typeface="Calibri" panose="020F0502020204030204" pitchFamily="34" charset="0"/>
                          <a:cs typeface="Calibri" panose="020F0502020204030204" pitchFamily="34" charset="0"/>
                        </a:rPr>
                        <a:t>Fort Boonesborough State Park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$123,400.00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Timber repairs. </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595253360"/>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General Butler State Resort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$728,300.00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Concrete repairs,  stair rebuilds, carpentry repairs, and new column construction.</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862744253"/>
                  </a:ext>
                </a:extLst>
              </a:tr>
              <a:tr h="144404">
                <a:tc>
                  <a:txBody>
                    <a:bodyPr/>
                    <a:lstStyle/>
                    <a:p>
                      <a:pPr algn="l" fontAlgn="b"/>
                      <a:r>
                        <a:rPr lang="en-US" sz="1000" u="none" strike="noStrike" dirty="0">
                          <a:effectLst/>
                          <a:latin typeface="Calibri" panose="020F0502020204030204" pitchFamily="34" charset="0"/>
                          <a:cs typeface="Calibri" panose="020F0502020204030204" pitchFamily="34" charset="0"/>
                        </a:rPr>
                        <a:t>Greenbo Lake State Resort Park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$219,500.00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Steel repairs, concrete repairs and foundation repairs.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726528947"/>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John James Audubon State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$360,800.00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Various masonry repairs, wood column replacements, misc. wood replacement.</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656534540"/>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Kenlake State Resort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$114,500.00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Wood structural replacements, slab settlement issues.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377789226"/>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Kentucky Dam Village State Resort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$42,600.00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Minor repairs to subfloor, roofs, column replacements.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995492227"/>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Lake Cumberland State Resort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$871,100.00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Repairing spalled concrete, foundation repairs, and duct opening repairs. </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290764032"/>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Natural Bridge State Resort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$76,500.00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Retaining walls, steel repairs, deck replacement, beam delamination, and guardrail repairs. </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9735536"/>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Old Fort Harrod State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$1,514,000.00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Foundation repairs, masonry repairs, timber repairs and replacements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066725229"/>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Pennyrile Forest State Resort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$52,100.00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Steel replacement and painting, masonry repairs,  foundation repairs, and post replacement.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394415607"/>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Perryville Battlefield State Historic Site</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$806,000.00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Foundation repairs, masonry repairs, and carpentry repairs.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872124137"/>
                  </a:ext>
                </a:extLst>
              </a:tr>
              <a:tr h="144404">
                <a:tc>
                  <a:txBody>
                    <a:bodyPr/>
                    <a:lstStyle/>
                    <a:p>
                      <a:pPr algn="l" fontAlgn="b"/>
                      <a:r>
                        <a:rPr lang="en-US" sz="1000" u="none" strike="noStrike">
                          <a:effectLst/>
                          <a:latin typeface="Calibri" panose="020F0502020204030204" pitchFamily="34" charset="0"/>
                          <a:cs typeface="Calibri" panose="020F0502020204030204" pitchFamily="34" charset="0"/>
                        </a:rPr>
                        <a:t>Pine Mountain State Resort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a:effectLst/>
                          <a:latin typeface="Calibri" panose="020F0502020204030204" pitchFamily="34" charset="0"/>
                          <a:cs typeface="Calibri" panose="020F0502020204030204" pitchFamily="34" charset="0"/>
                        </a:rPr>
                        <a:t>$151,200.00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err="1">
                          <a:effectLst/>
                          <a:latin typeface="Calibri" panose="020F0502020204030204" pitchFamily="34" charset="0"/>
                          <a:cs typeface="Calibri" panose="020F0502020204030204" pitchFamily="34" charset="0"/>
                        </a:rPr>
                        <a:t>Cmu</a:t>
                      </a:r>
                      <a:r>
                        <a:rPr lang="en-US" sz="1000" u="none" strike="noStrike" dirty="0">
                          <a:effectLst/>
                          <a:latin typeface="Calibri" panose="020F0502020204030204" pitchFamily="34" charset="0"/>
                          <a:cs typeface="Calibri" panose="020F0502020204030204" pitchFamily="34" charset="0"/>
                        </a:rPr>
                        <a:t> wall reconstructions, foundation repairs, stair replacements, and guardrail repairs. </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012941779"/>
                  </a:ext>
                </a:extLst>
              </a:tr>
              <a:tr h="399889">
                <a:tc>
                  <a:txBody>
                    <a:bodyPr/>
                    <a:lstStyle/>
                    <a:p>
                      <a:pPr algn="l" fontAlgn="b"/>
                      <a:r>
                        <a:rPr lang="en-US" sz="1000" u="none" strike="noStrike">
                          <a:effectLst/>
                          <a:latin typeface="Calibri" panose="020F0502020204030204" pitchFamily="34" charset="0"/>
                          <a:cs typeface="Calibri" panose="020F0502020204030204" pitchFamily="34" charset="0"/>
                        </a:rPr>
                        <a:t>Rough River Dam State Resort Park</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$1,028,200.00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000" u="none" strike="noStrike" dirty="0">
                          <a:effectLst/>
                          <a:latin typeface="Calibri" panose="020F0502020204030204" pitchFamily="34" charset="0"/>
                          <a:cs typeface="Calibri" panose="020F0502020204030204" pitchFamily="34" charset="0"/>
                        </a:rPr>
                        <a:t>Repair and rebuild retaining walls, concrete repairs and sealing, guardrail repairs, masonry repairs, floor settlement repairs, sidewalk replacements, steel cleaning and painting, foundation pier reconstructions, column replacement, foundation repairs and underpinning.</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801670728"/>
                  </a:ext>
                </a:extLst>
              </a:tr>
              <a:tr h="291586">
                <a:tc>
                  <a:txBody>
                    <a:bodyPr/>
                    <a:lstStyle/>
                    <a:p>
                      <a:pPr algn="l" fontAlgn="ctr"/>
                      <a:r>
                        <a:rPr lang="en-US" sz="1000" b="1" u="none" strike="noStrike">
                          <a:effectLst/>
                          <a:latin typeface="Calibri" panose="020F0502020204030204" pitchFamily="34" charset="0"/>
                          <a:cs typeface="Calibri" panose="020F0502020204030204" pitchFamily="34" charset="0"/>
                        </a:rPr>
                        <a:t>Total</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000" b="1" u="none" strike="noStrike" dirty="0">
                          <a:effectLst/>
                          <a:latin typeface="Calibri" panose="020F0502020204030204" pitchFamily="34" charset="0"/>
                          <a:cs typeface="Calibri" panose="020F0502020204030204" pitchFamily="34" charset="0"/>
                        </a:rPr>
                        <a:t>$7,011,800.00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2725309234"/>
                  </a:ext>
                </a:extLst>
              </a:tr>
            </a:tbl>
          </a:graphicData>
        </a:graphic>
      </p:graphicFrame>
    </p:spTree>
    <p:extLst>
      <p:ext uri="{BB962C8B-B14F-4D97-AF65-F5344CB8AC3E}">
        <p14:creationId xmlns:p14="http://schemas.microsoft.com/office/powerpoint/2010/main" val="275975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16</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$27 Million</a:t>
            </a:r>
          </a:p>
          <a:p>
            <a:r>
              <a:rPr lang="en-US" sz="2400" cap="all" dirty="0"/>
              <a:t>Building Systems Improvements</a:t>
            </a:r>
            <a:endParaRPr lang="en-US" sz="2400" dirty="0"/>
          </a:p>
        </p:txBody>
      </p:sp>
      <p:graphicFrame>
        <p:nvGraphicFramePr>
          <p:cNvPr id="6" name="Table 5">
            <a:extLst>
              <a:ext uri="{FF2B5EF4-FFF2-40B4-BE49-F238E27FC236}">
                <a16:creationId xmlns:a16="http://schemas.microsoft.com/office/drawing/2014/main" id="{5CF6D53F-0FEE-D8C1-1518-C99588CDD995}"/>
              </a:ext>
            </a:extLst>
          </p:cNvPr>
          <p:cNvGraphicFramePr>
            <a:graphicFrameLocks noGrp="1"/>
          </p:cNvGraphicFramePr>
          <p:nvPr>
            <p:extLst>
              <p:ext uri="{D42A27DB-BD31-4B8C-83A1-F6EECF244321}">
                <p14:modId xmlns:p14="http://schemas.microsoft.com/office/powerpoint/2010/main" val="659873246"/>
              </p:ext>
            </p:extLst>
          </p:nvPr>
        </p:nvGraphicFramePr>
        <p:xfrm>
          <a:off x="457200" y="2562713"/>
          <a:ext cx="10515600" cy="3263144"/>
        </p:xfrm>
        <a:graphic>
          <a:graphicData uri="http://schemas.openxmlformats.org/drawingml/2006/table">
            <a:tbl>
              <a:tblPr>
                <a:tableStyleId>{5C22544A-7EE6-4342-B048-85BDC9FD1C3A}</a:tableStyleId>
              </a:tblPr>
              <a:tblGrid>
                <a:gridCol w="3710940">
                  <a:extLst>
                    <a:ext uri="{9D8B030D-6E8A-4147-A177-3AD203B41FA5}">
                      <a16:colId xmlns:a16="http://schemas.microsoft.com/office/drawing/2014/main" val="2449452125"/>
                    </a:ext>
                  </a:extLst>
                </a:gridCol>
                <a:gridCol w="1673437">
                  <a:extLst>
                    <a:ext uri="{9D8B030D-6E8A-4147-A177-3AD203B41FA5}">
                      <a16:colId xmlns:a16="http://schemas.microsoft.com/office/drawing/2014/main" val="282847380"/>
                    </a:ext>
                  </a:extLst>
                </a:gridCol>
                <a:gridCol w="5131223">
                  <a:extLst>
                    <a:ext uri="{9D8B030D-6E8A-4147-A177-3AD203B41FA5}">
                      <a16:colId xmlns:a16="http://schemas.microsoft.com/office/drawing/2014/main" val="1202873089"/>
                    </a:ext>
                  </a:extLst>
                </a:gridCol>
              </a:tblGrid>
              <a:tr h="497728">
                <a:tc gridSpan="3">
                  <a:txBody>
                    <a:bodyPr/>
                    <a:lstStyle/>
                    <a:p>
                      <a:pPr algn="l" fontAlgn="ctr"/>
                      <a:r>
                        <a:rPr lang="en-US" sz="2000" b="1" u="none" strike="noStrike" dirty="0">
                          <a:effectLst/>
                          <a:latin typeface="Calibri" panose="020F0502020204030204" pitchFamily="34" charset="0"/>
                          <a:cs typeface="Calibri" panose="020F0502020204030204" pitchFamily="34" charset="0"/>
                        </a:rPr>
                        <a:t>Statewide ADA mobility Improvements (Phase 1)</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hMerge="1">
                  <a:txBody>
                    <a:bodyPr/>
                    <a:lstStyle/>
                    <a:p>
                      <a:endParaRPr lang="en-US"/>
                    </a:p>
                  </a:txBody>
                  <a:tcPr/>
                </a:tc>
                <a:extLst>
                  <a:ext uri="{0D108BD9-81ED-4DB2-BD59-A6C34878D82A}">
                    <a16:rowId xmlns:a16="http://schemas.microsoft.com/office/drawing/2014/main" val="283335940"/>
                  </a:ext>
                </a:extLst>
              </a:tr>
              <a:tr h="288809">
                <a:tc>
                  <a:txBody>
                    <a:bodyPr/>
                    <a:lstStyle/>
                    <a:p>
                      <a:pPr algn="l" fontAlgn="ctr"/>
                      <a:r>
                        <a:rPr lang="en-US" sz="2000" u="none" strike="noStrike" dirty="0">
                          <a:effectLst/>
                          <a:latin typeface="Calibri" panose="020F0502020204030204" pitchFamily="34" charset="0"/>
                          <a:cs typeface="Calibri" panose="020F0502020204030204" pitchFamily="34" charset="0"/>
                        </a:rPr>
                        <a:t>Dale Hollow Bridge Pedways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$315,000.00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2000" u="none" strike="noStrike" dirty="0">
                          <a:effectLst/>
                          <a:latin typeface="Calibri" panose="020F0502020204030204" pitchFamily="34" charset="0"/>
                          <a:cs typeface="Calibri" panose="020F0502020204030204" pitchFamily="34" charset="0"/>
                        </a:rPr>
                        <a:t>Demolish the exposed concrete pedestrian bridge to Lodge Wing A from the parking lot and the covered pedestrian bridge to Lodge Wing A from the Main Lodge.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995475591"/>
                  </a:ext>
                </a:extLst>
              </a:tr>
              <a:tr h="144404">
                <a:tc>
                  <a:txBody>
                    <a:bodyPr/>
                    <a:lstStyle/>
                    <a:p>
                      <a:pPr algn="l" fontAlgn="ctr"/>
                      <a:r>
                        <a:rPr lang="en-US" sz="2000" u="none" strike="noStrike">
                          <a:effectLst/>
                          <a:latin typeface="Calibri" panose="020F0502020204030204" pitchFamily="34" charset="0"/>
                          <a:cs typeface="Calibri" panose="020F0502020204030204" pitchFamily="34" charset="0"/>
                        </a:rPr>
                        <a:t>Cumberland Falls-Clifty Falls Bathroom</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$250,000.00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2000" u="none" strike="noStrike" dirty="0">
                          <a:effectLst/>
                          <a:latin typeface="Calibri" panose="020F0502020204030204" pitchFamily="34" charset="0"/>
                          <a:cs typeface="Calibri" panose="020F0502020204030204" pitchFamily="34" charset="0"/>
                        </a:rPr>
                        <a:t>Renovate to make bathroom facility ADA compliant.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307669900"/>
                  </a:ext>
                </a:extLst>
              </a:tr>
              <a:tr h="144404">
                <a:tc>
                  <a:txBody>
                    <a:bodyPr/>
                    <a:lstStyle/>
                    <a:p>
                      <a:pPr algn="l" fontAlgn="ctr"/>
                      <a:r>
                        <a:rPr lang="en-US" sz="2000" u="none" strike="noStrike">
                          <a:effectLst/>
                          <a:latin typeface="Calibri" panose="020F0502020204030204" pitchFamily="34" charset="0"/>
                          <a:cs typeface="Calibri" panose="020F0502020204030204" pitchFamily="34" charset="0"/>
                        </a:rPr>
                        <a:t>My Old Kentucky Home</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$500,000.00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2000" u="none" strike="noStrike" dirty="0">
                          <a:effectLst/>
                          <a:latin typeface="Calibri" panose="020F0502020204030204" pitchFamily="34" charset="0"/>
                          <a:cs typeface="Calibri" panose="020F0502020204030204" pitchFamily="34" charset="0"/>
                        </a:rPr>
                        <a:t>Demo, design and construction to provide ADA Bathhouse.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15205107"/>
                  </a:ext>
                </a:extLst>
              </a:tr>
              <a:tr h="144404">
                <a:tc>
                  <a:txBody>
                    <a:bodyPr/>
                    <a:lstStyle/>
                    <a:p>
                      <a:pPr algn="l" fontAlgn="ctr"/>
                      <a:r>
                        <a:rPr lang="en-US" sz="2000" b="1" u="none" strike="noStrike" dirty="0">
                          <a:effectLst/>
                          <a:latin typeface="Calibri" panose="020F0502020204030204" pitchFamily="34" charset="0"/>
                          <a:cs typeface="Calibri" panose="020F0502020204030204" pitchFamily="34" charset="0"/>
                        </a:rPr>
                        <a:t>Total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b="1" u="none" strike="noStrike" dirty="0">
                          <a:effectLst/>
                          <a:latin typeface="Calibri" panose="020F0502020204030204" pitchFamily="34" charset="0"/>
                          <a:cs typeface="Calibri" panose="020F0502020204030204" pitchFamily="34" charset="0"/>
                        </a:rPr>
                        <a:t>$1,065,000.00</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604199352"/>
                  </a:ext>
                </a:extLst>
              </a:tr>
            </a:tbl>
          </a:graphicData>
        </a:graphic>
      </p:graphicFrame>
    </p:spTree>
    <p:extLst>
      <p:ext uri="{BB962C8B-B14F-4D97-AF65-F5344CB8AC3E}">
        <p14:creationId xmlns:p14="http://schemas.microsoft.com/office/powerpoint/2010/main" val="307366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17</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$27 Million</a:t>
            </a:r>
          </a:p>
          <a:p>
            <a:r>
              <a:rPr lang="en-US" sz="2400" cap="all" dirty="0"/>
              <a:t>Building Systems Improvements</a:t>
            </a:r>
            <a:endParaRPr lang="en-US" sz="2400" dirty="0"/>
          </a:p>
        </p:txBody>
      </p:sp>
      <p:graphicFrame>
        <p:nvGraphicFramePr>
          <p:cNvPr id="3" name="Table 2">
            <a:extLst>
              <a:ext uri="{FF2B5EF4-FFF2-40B4-BE49-F238E27FC236}">
                <a16:creationId xmlns:a16="http://schemas.microsoft.com/office/drawing/2014/main" id="{A0A0C35F-9B17-A1FC-B525-EBE989D02683}"/>
              </a:ext>
            </a:extLst>
          </p:cNvPr>
          <p:cNvGraphicFramePr>
            <a:graphicFrameLocks noGrp="1"/>
          </p:cNvGraphicFramePr>
          <p:nvPr>
            <p:extLst>
              <p:ext uri="{D42A27DB-BD31-4B8C-83A1-F6EECF244321}">
                <p14:modId xmlns:p14="http://schemas.microsoft.com/office/powerpoint/2010/main" val="3833824806"/>
              </p:ext>
            </p:extLst>
          </p:nvPr>
        </p:nvGraphicFramePr>
        <p:xfrm>
          <a:off x="411480" y="2906527"/>
          <a:ext cx="10515600" cy="2847795"/>
        </p:xfrm>
        <a:graphic>
          <a:graphicData uri="http://schemas.openxmlformats.org/drawingml/2006/table">
            <a:tbl>
              <a:tblPr>
                <a:tableStyleId>{5C22544A-7EE6-4342-B048-85BDC9FD1C3A}</a:tableStyleId>
              </a:tblPr>
              <a:tblGrid>
                <a:gridCol w="3470055">
                  <a:extLst>
                    <a:ext uri="{9D8B030D-6E8A-4147-A177-3AD203B41FA5}">
                      <a16:colId xmlns:a16="http://schemas.microsoft.com/office/drawing/2014/main" val="911644217"/>
                    </a:ext>
                  </a:extLst>
                </a:gridCol>
                <a:gridCol w="2248677">
                  <a:extLst>
                    <a:ext uri="{9D8B030D-6E8A-4147-A177-3AD203B41FA5}">
                      <a16:colId xmlns:a16="http://schemas.microsoft.com/office/drawing/2014/main" val="2856352764"/>
                    </a:ext>
                  </a:extLst>
                </a:gridCol>
                <a:gridCol w="4796868">
                  <a:extLst>
                    <a:ext uri="{9D8B030D-6E8A-4147-A177-3AD203B41FA5}">
                      <a16:colId xmlns:a16="http://schemas.microsoft.com/office/drawing/2014/main" val="3099080608"/>
                    </a:ext>
                  </a:extLst>
                </a:gridCol>
              </a:tblGrid>
              <a:tr h="387179">
                <a:tc gridSpan="3">
                  <a:txBody>
                    <a:bodyPr/>
                    <a:lstStyle/>
                    <a:p>
                      <a:pPr algn="l" fontAlgn="ctr"/>
                      <a:r>
                        <a:rPr lang="en-US" sz="2000" b="1" u="none" strike="noStrike" dirty="0">
                          <a:effectLst/>
                          <a:latin typeface="Calibri" panose="020F0502020204030204" pitchFamily="34" charset="0"/>
                          <a:cs typeface="Calibri" panose="020F0502020204030204" pitchFamily="34" charset="0"/>
                        </a:rPr>
                        <a:t>Dam Safety Reconstruction and Repairs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pPr algn="l" fontAlgn="b"/>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endParaRPr lang="en-US"/>
                    </a:p>
                  </a:txBody>
                  <a:tcPr/>
                </a:tc>
                <a:extLst>
                  <a:ext uri="{0D108BD9-81ED-4DB2-BD59-A6C34878D82A}">
                    <a16:rowId xmlns:a16="http://schemas.microsoft.com/office/drawing/2014/main" val="4049143052"/>
                  </a:ext>
                </a:extLst>
              </a:tr>
              <a:tr h="144404">
                <a:tc>
                  <a:txBody>
                    <a:bodyPr/>
                    <a:lstStyle/>
                    <a:p>
                      <a:pPr algn="l" fontAlgn="ctr"/>
                      <a:r>
                        <a:rPr lang="en-US" sz="2000" u="none" strike="noStrike" dirty="0">
                          <a:effectLst/>
                          <a:latin typeface="Calibri" panose="020F0502020204030204" pitchFamily="34" charset="0"/>
                          <a:cs typeface="Calibri" panose="020F0502020204030204" pitchFamily="34" charset="0"/>
                        </a:rPr>
                        <a:t>Pennyrile State Resort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$3,750,000.00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2000" u="none" strike="noStrike" dirty="0">
                          <a:effectLst/>
                          <a:latin typeface="Calibri" panose="020F0502020204030204" pitchFamily="34" charset="0"/>
                          <a:cs typeface="Calibri" panose="020F0502020204030204" pitchFamily="34" charset="0"/>
                        </a:rPr>
                        <a:t>Make repairs to CCC dam based on estimates from consulting engineering firm.</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3173056720"/>
                  </a:ext>
                </a:extLst>
              </a:tr>
              <a:tr h="144404">
                <a:tc>
                  <a:txBody>
                    <a:bodyPr/>
                    <a:lstStyle/>
                    <a:p>
                      <a:pPr algn="l" fontAlgn="ctr"/>
                      <a:r>
                        <a:rPr lang="en-US" sz="2000" u="none" strike="noStrike">
                          <a:effectLst/>
                          <a:latin typeface="Calibri" panose="020F0502020204030204" pitchFamily="34" charset="0"/>
                          <a:cs typeface="Calibri" panose="020F0502020204030204" pitchFamily="34" charset="0"/>
                        </a:rPr>
                        <a:t>Natural Bridge State Resort Park</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$1,000,000.00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2000" u="none" strike="noStrike" dirty="0">
                          <a:effectLst/>
                          <a:latin typeface="Calibri" panose="020F0502020204030204" pitchFamily="34" charset="0"/>
                          <a:cs typeface="Calibri" panose="020F0502020204030204" pitchFamily="34" charset="0"/>
                        </a:rPr>
                        <a:t>Make repairs to CCC dam based on estimates from consulting engineering firm.</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705766278"/>
                  </a:ext>
                </a:extLst>
              </a:tr>
              <a:tr h="288809">
                <a:tc>
                  <a:txBody>
                    <a:bodyPr/>
                    <a:lstStyle/>
                    <a:p>
                      <a:pPr algn="l" fontAlgn="ctr"/>
                      <a:r>
                        <a:rPr lang="en-US" sz="2000" u="none" strike="noStrike">
                          <a:effectLst/>
                          <a:latin typeface="Calibri" panose="020F0502020204030204" pitchFamily="34" charset="0"/>
                          <a:cs typeface="Calibri" panose="020F0502020204030204" pitchFamily="34" charset="0"/>
                        </a:rPr>
                        <a:t>Mower equipment for dam maintenance</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a:effectLst/>
                          <a:latin typeface="Calibri" panose="020F0502020204030204" pitchFamily="34" charset="0"/>
                          <a:cs typeface="Calibri" panose="020F0502020204030204" pitchFamily="34" charset="0"/>
                        </a:rPr>
                        <a:t>$250,000.00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2000" u="none" strike="noStrike" dirty="0">
                          <a:effectLst/>
                          <a:latin typeface="Calibri" panose="020F0502020204030204" pitchFamily="34" charset="0"/>
                          <a:cs typeface="Calibri" panose="020F0502020204030204" pitchFamily="34" charset="0"/>
                        </a:rPr>
                        <a:t>Purchase specialized slope mower, truck and trailer to use statewide to maintain dams as required by regulatory agencies.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694793225"/>
                  </a:ext>
                </a:extLst>
              </a:tr>
              <a:tr h="144404">
                <a:tc>
                  <a:txBody>
                    <a:bodyPr/>
                    <a:lstStyle/>
                    <a:p>
                      <a:pPr algn="l" fontAlgn="ctr"/>
                      <a:r>
                        <a:rPr lang="en-US" sz="2000" b="1" u="none" strike="noStrike" dirty="0">
                          <a:effectLst/>
                          <a:latin typeface="Calibri" panose="020F0502020204030204" pitchFamily="34" charset="0"/>
                          <a:cs typeface="Calibri" panose="020F0502020204030204" pitchFamily="34" charset="0"/>
                        </a:rPr>
                        <a:t>Total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b="1" u="none" strike="noStrike" dirty="0">
                          <a:effectLst/>
                          <a:latin typeface="Calibri" panose="020F0502020204030204" pitchFamily="34" charset="0"/>
                          <a:cs typeface="Calibri" panose="020F0502020204030204" pitchFamily="34" charset="0"/>
                        </a:rPr>
                        <a:t>$5,000,000.00</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931083957"/>
                  </a:ext>
                </a:extLst>
              </a:tr>
            </a:tbl>
          </a:graphicData>
        </a:graphic>
      </p:graphicFrame>
    </p:spTree>
    <p:extLst>
      <p:ext uri="{BB962C8B-B14F-4D97-AF65-F5344CB8AC3E}">
        <p14:creationId xmlns:p14="http://schemas.microsoft.com/office/powerpoint/2010/main" val="86008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18</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$27 Million</a:t>
            </a:r>
          </a:p>
          <a:p>
            <a:r>
              <a:rPr lang="en-US" sz="2400" cap="all" dirty="0"/>
              <a:t>Building Systems Improvements</a:t>
            </a:r>
            <a:endParaRPr lang="en-US" sz="2400" dirty="0"/>
          </a:p>
        </p:txBody>
      </p:sp>
      <p:graphicFrame>
        <p:nvGraphicFramePr>
          <p:cNvPr id="4" name="Table 3">
            <a:extLst>
              <a:ext uri="{FF2B5EF4-FFF2-40B4-BE49-F238E27FC236}">
                <a16:creationId xmlns:a16="http://schemas.microsoft.com/office/drawing/2014/main" id="{E0FAA867-359F-E69B-9A0E-05B17E37C944}"/>
              </a:ext>
            </a:extLst>
          </p:cNvPr>
          <p:cNvGraphicFramePr>
            <a:graphicFrameLocks noGrp="1"/>
          </p:cNvGraphicFramePr>
          <p:nvPr>
            <p:extLst>
              <p:ext uri="{D42A27DB-BD31-4B8C-83A1-F6EECF244321}">
                <p14:modId xmlns:p14="http://schemas.microsoft.com/office/powerpoint/2010/main" val="735351737"/>
              </p:ext>
            </p:extLst>
          </p:nvPr>
        </p:nvGraphicFramePr>
        <p:xfrm>
          <a:off x="601980" y="2678645"/>
          <a:ext cx="10515600" cy="2205668"/>
        </p:xfrm>
        <a:graphic>
          <a:graphicData uri="http://schemas.openxmlformats.org/drawingml/2006/table">
            <a:tbl>
              <a:tblPr>
                <a:tableStyleId>{5C22544A-7EE6-4342-B048-85BDC9FD1C3A}</a:tableStyleId>
              </a:tblPr>
              <a:tblGrid>
                <a:gridCol w="3268980">
                  <a:extLst>
                    <a:ext uri="{9D8B030D-6E8A-4147-A177-3AD203B41FA5}">
                      <a16:colId xmlns:a16="http://schemas.microsoft.com/office/drawing/2014/main" val="3860363085"/>
                    </a:ext>
                  </a:extLst>
                </a:gridCol>
                <a:gridCol w="1866900">
                  <a:extLst>
                    <a:ext uri="{9D8B030D-6E8A-4147-A177-3AD203B41FA5}">
                      <a16:colId xmlns:a16="http://schemas.microsoft.com/office/drawing/2014/main" val="3719447452"/>
                    </a:ext>
                  </a:extLst>
                </a:gridCol>
                <a:gridCol w="5379720">
                  <a:extLst>
                    <a:ext uri="{9D8B030D-6E8A-4147-A177-3AD203B41FA5}">
                      <a16:colId xmlns:a16="http://schemas.microsoft.com/office/drawing/2014/main" val="746472043"/>
                    </a:ext>
                  </a:extLst>
                </a:gridCol>
              </a:tblGrid>
              <a:tr h="735907">
                <a:tc>
                  <a:txBody>
                    <a:bodyPr/>
                    <a:lstStyle/>
                    <a:p>
                      <a:pPr algn="l" fontAlgn="ctr"/>
                      <a:r>
                        <a:rPr lang="en-US" sz="1600" b="1" u="none" strike="noStrike" dirty="0">
                          <a:effectLst/>
                          <a:latin typeface="Calibri" panose="020F0502020204030204" pitchFamily="34" charset="0"/>
                          <a:cs typeface="Calibri" panose="020F0502020204030204" pitchFamily="34" charset="0"/>
                        </a:rPr>
                        <a:t>Upgrade Recreational Building-Pool EP Tom Sawyer</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600" b="1" u="none" strike="noStrike" dirty="0">
                          <a:effectLst/>
                          <a:latin typeface="Calibri" panose="020F0502020204030204" pitchFamily="34" charset="0"/>
                          <a:cs typeface="Calibri" panose="020F0502020204030204" pitchFamily="34" charset="0"/>
                        </a:rPr>
                        <a:t>$1,280,000.00</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600" u="none" strike="noStrike" dirty="0">
                          <a:effectLst/>
                          <a:latin typeface="Calibri" panose="020F0502020204030204" pitchFamily="34" charset="0"/>
                          <a:cs typeface="Calibri" panose="020F0502020204030204" pitchFamily="34" charset="0"/>
                        </a:rPr>
                        <a:t>Repairs to building components within the recreational building located adjacent to the community pool at E. P. Tom Sawyer State Park. Work to include but not limited to the following items: exterior and interior upgrades of door and window replacement, mechanical upgrades, upgrade electrical/lighting systems and interior finish and furniture. This building is the main artery for the park and needs a complete renovation.</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976983372"/>
                  </a:ext>
                </a:extLst>
              </a:tr>
              <a:tr h="370730">
                <a:tc>
                  <a:txBody>
                    <a:bodyPr/>
                    <a:lstStyle/>
                    <a:p>
                      <a:pPr algn="l" fontAlgn="b"/>
                      <a:r>
                        <a:rPr lang="en-US" sz="1600" b="1" u="none" strike="noStrike" dirty="0">
                          <a:effectLst/>
                          <a:latin typeface="Calibri" panose="020F0502020204030204" pitchFamily="34" charset="0"/>
                          <a:cs typeface="Calibri" panose="020F0502020204030204" pitchFamily="34" charset="0"/>
                        </a:rPr>
                        <a:t>Lake Barkley - Lodge Wing Interior Upgrades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600" b="1" u="none" strike="noStrike" dirty="0">
                          <a:effectLst/>
                          <a:latin typeface="Calibri" panose="020F0502020204030204" pitchFamily="34" charset="0"/>
                          <a:cs typeface="Calibri" panose="020F0502020204030204" pitchFamily="34" charset="0"/>
                        </a:rPr>
                        <a:t>$2,760,000.00</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Project will address room amenities/bathroom upgrades/room HVAC systems for the 62 rooms.</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49323475"/>
                  </a:ext>
                </a:extLst>
              </a:tr>
            </a:tbl>
          </a:graphicData>
        </a:graphic>
      </p:graphicFrame>
    </p:spTree>
    <p:extLst>
      <p:ext uri="{BB962C8B-B14F-4D97-AF65-F5344CB8AC3E}">
        <p14:creationId xmlns:p14="http://schemas.microsoft.com/office/powerpoint/2010/main" val="202288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19</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$22 Million</a:t>
            </a:r>
          </a:p>
          <a:p>
            <a:r>
              <a:rPr lang="en-US" sz="2400" cap="all" dirty="0"/>
              <a:t>Accommodation Hospitality Upgrades</a:t>
            </a:r>
            <a:endParaRPr lang="en-US" sz="2400" dirty="0"/>
          </a:p>
        </p:txBody>
      </p:sp>
      <p:graphicFrame>
        <p:nvGraphicFramePr>
          <p:cNvPr id="6" name="Table 5">
            <a:extLst>
              <a:ext uri="{FF2B5EF4-FFF2-40B4-BE49-F238E27FC236}">
                <a16:creationId xmlns:a16="http://schemas.microsoft.com/office/drawing/2014/main" id="{2EDF7B2B-92E4-BAF2-F2A8-69193420309E}"/>
              </a:ext>
            </a:extLst>
          </p:cNvPr>
          <p:cNvGraphicFramePr>
            <a:graphicFrameLocks noGrp="1"/>
          </p:cNvGraphicFramePr>
          <p:nvPr>
            <p:extLst>
              <p:ext uri="{D42A27DB-BD31-4B8C-83A1-F6EECF244321}">
                <p14:modId xmlns:p14="http://schemas.microsoft.com/office/powerpoint/2010/main" val="695218047"/>
              </p:ext>
            </p:extLst>
          </p:nvPr>
        </p:nvGraphicFramePr>
        <p:xfrm>
          <a:off x="596115" y="2307189"/>
          <a:ext cx="11133619" cy="4479242"/>
        </p:xfrm>
        <a:graphic>
          <a:graphicData uri="http://schemas.openxmlformats.org/drawingml/2006/table">
            <a:tbl>
              <a:tblPr>
                <a:tableStyleId>{5C22544A-7EE6-4342-B048-85BDC9FD1C3A}</a:tableStyleId>
              </a:tblPr>
              <a:tblGrid>
                <a:gridCol w="1921039">
                  <a:extLst>
                    <a:ext uri="{9D8B030D-6E8A-4147-A177-3AD203B41FA5}">
                      <a16:colId xmlns:a16="http://schemas.microsoft.com/office/drawing/2014/main" val="3220330937"/>
                    </a:ext>
                  </a:extLst>
                </a:gridCol>
                <a:gridCol w="1356360">
                  <a:extLst>
                    <a:ext uri="{9D8B030D-6E8A-4147-A177-3AD203B41FA5}">
                      <a16:colId xmlns:a16="http://schemas.microsoft.com/office/drawing/2014/main" val="3926760823"/>
                    </a:ext>
                  </a:extLst>
                </a:gridCol>
                <a:gridCol w="7856220">
                  <a:extLst>
                    <a:ext uri="{9D8B030D-6E8A-4147-A177-3AD203B41FA5}">
                      <a16:colId xmlns:a16="http://schemas.microsoft.com/office/drawing/2014/main" val="883456862"/>
                    </a:ext>
                  </a:extLst>
                </a:gridCol>
              </a:tblGrid>
              <a:tr h="300353">
                <a:tc gridSpan="3">
                  <a:txBody>
                    <a:bodyPr/>
                    <a:lstStyle/>
                    <a:p>
                      <a:pPr algn="l" fontAlgn="ctr"/>
                      <a:r>
                        <a:rPr lang="en-US" sz="800" b="1" u="none" strike="noStrike" dirty="0">
                          <a:effectLst/>
                          <a:latin typeface="Calibri" panose="020F0502020204030204" pitchFamily="34" charset="0"/>
                          <a:cs typeface="Calibri" panose="020F0502020204030204" pitchFamily="34" charset="0"/>
                        </a:rPr>
                        <a:t>Hospitality Upgrades</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ctr"/>
                </a:tc>
                <a:tc hMerge="1">
                  <a:txBody>
                    <a:bodyPr/>
                    <a:lstStyle/>
                    <a:p>
                      <a:pPr algn="l" fontAlgn="ct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ctr"/>
                </a:tc>
                <a:tc hMerge="1">
                  <a:txBody>
                    <a:bodyPr/>
                    <a:lstStyle/>
                    <a:p>
                      <a:endParaRPr lang="en-US"/>
                    </a:p>
                  </a:txBody>
                  <a:tcPr/>
                </a:tc>
                <a:extLst>
                  <a:ext uri="{0D108BD9-81ED-4DB2-BD59-A6C34878D82A}">
                    <a16:rowId xmlns:a16="http://schemas.microsoft.com/office/drawing/2014/main" val="1310875319"/>
                  </a:ext>
                </a:extLst>
              </a:tr>
              <a:tr h="194383">
                <a:tc>
                  <a:txBody>
                    <a:bodyPr/>
                    <a:lstStyle/>
                    <a:p>
                      <a:pPr algn="l" fontAlgn="b"/>
                      <a:r>
                        <a:rPr lang="en-US" sz="800" u="none" strike="noStrike" dirty="0">
                          <a:effectLst/>
                          <a:latin typeface="Calibri" panose="020F0502020204030204" pitchFamily="34" charset="0"/>
                          <a:cs typeface="Calibri" panose="020F0502020204030204" pitchFamily="34" charset="0"/>
                        </a:rPr>
                        <a:t>Barren River State Resort Park</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dirty="0">
                          <a:effectLst/>
                          <a:latin typeface="Calibri" panose="020F0502020204030204" pitchFamily="34" charset="0"/>
                          <a:cs typeface="Calibri" panose="020F0502020204030204" pitchFamily="34" charset="0"/>
                        </a:rPr>
                        <a:t>$784,800.00</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Window treatments, flooring, soft goods, and furnishings in cottages. Tables, chairs, and window treatments in the dining room. Update interiors of 22 cottages with flooring, furniture, case goods, paint and décor.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3320066632"/>
                  </a:ext>
                </a:extLst>
              </a:tr>
              <a:tr h="194383">
                <a:tc>
                  <a:txBody>
                    <a:bodyPr/>
                    <a:lstStyle/>
                    <a:p>
                      <a:pPr algn="l" fontAlgn="b"/>
                      <a:r>
                        <a:rPr lang="en-US" sz="800" u="none" strike="noStrike" dirty="0">
                          <a:effectLst/>
                          <a:latin typeface="Calibri" panose="020F0502020204030204" pitchFamily="34" charset="0"/>
                          <a:cs typeface="Calibri" panose="020F0502020204030204" pitchFamily="34" charset="0"/>
                        </a:rPr>
                        <a:t>Blue Licks State Resort Park</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dirty="0">
                          <a:effectLst/>
                          <a:latin typeface="Calibri" panose="020F0502020204030204" pitchFamily="34" charset="0"/>
                          <a:cs typeface="Calibri" panose="020F0502020204030204" pitchFamily="34" charset="0"/>
                        </a:rPr>
                        <a:t>$903,900.00</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Window treatments, flooring, soft goods, furnishings in 32 lodge rooms, lobby interior upgrades, tables and chairs in dining room</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1353467472"/>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Buckhorn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$1,018,100.00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Interior finishes, furniture, case goods, flooring, and bedding in 36 lodge rooms. Tables and chairs in the dining room. Lobby furniture and interior updates. Update interiors of all 3 cottages with flooring, furniture, case goods, paint and décor,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3156000312"/>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Carter Caves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dirty="0">
                          <a:effectLst/>
                          <a:latin typeface="Calibri" panose="020F0502020204030204" pitchFamily="34" charset="0"/>
                          <a:cs typeface="Calibri" panose="020F0502020204030204" pitchFamily="34" charset="0"/>
                        </a:rPr>
                        <a:t>$462,000.00</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Replace flooring, tables, and chairs in the dining room. Update interiors of all 11 cottages with flooring, furniture, case goods, paint and décor,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1203291368"/>
                  </a:ext>
                </a:extLst>
              </a:tr>
              <a:tr h="291574">
                <a:tc>
                  <a:txBody>
                    <a:bodyPr/>
                    <a:lstStyle/>
                    <a:p>
                      <a:pPr algn="l" fontAlgn="b"/>
                      <a:r>
                        <a:rPr lang="en-US" sz="800" u="none" strike="noStrike">
                          <a:effectLst/>
                          <a:latin typeface="Calibri" panose="020F0502020204030204" pitchFamily="34" charset="0"/>
                          <a:cs typeface="Calibri" panose="020F0502020204030204" pitchFamily="34" charset="0"/>
                        </a:rPr>
                        <a:t>Cumberland Falls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$1,897,800.00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Interior finishes, furniture, case goods, flooring, and bedding in the 20 Woodland lodge rooms. Tables and chairs in the dining room. Lobby furniture and interior updates. Update interiors of all 25 cottages with flooring, furniture, case goods, paint and décor,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2671629483"/>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Dale Hollow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dirty="0">
                          <a:effectLst/>
                          <a:latin typeface="Calibri" panose="020F0502020204030204" pitchFamily="34" charset="0"/>
                          <a:cs typeface="Calibri" panose="020F0502020204030204" pitchFamily="34" charset="0"/>
                        </a:rPr>
                        <a:t>$1,335,500.00</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Update all 60 lodge rooms, including flooring, bedding, case goods, lighting, and décor. Update dining room flooring, tables, and chairs. Update lobby furnishings and décor.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4026556409"/>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General Butler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$845,800.00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Dining room updates include tables, flooring, and window treatments. Interior finishes, including furnishings, case goods, lighting, and décor in 24 cottages.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3670176613"/>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Greenbo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$908,300.00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Update all 36 lodge rooms, including flooring, bedding, case goods, lighting, and décor. Update dining room flooring, tables, and chairs. Update lobby furnishings and décor.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1563027345"/>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Jenny Wiley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$587,800.00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Window treatments in all lodge rooms.  Update interiors of all 18 cottages with flooring, furniture, case goods, paint and décor,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2963551469"/>
                  </a:ext>
                </a:extLst>
              </a:tr>
              <a:tr h="105291">
                <a:tc>
                  <a:txBody>
                    <a:bodyPr/>
                    <a:lstStyle/>
                    <a:p>
                      <a:pPr algn="l" fontAlgn="b"/>
                      <a:r>
                        <a:rPr lang="en-US" sz="800" u="none" strike="noStrike">
                          <a:effectLst/>
                          <a:latin typeface="Calibri" panose="020F0502020204030204" pitchFamily="34" charset="0"/>
                          <a:cs typeface="Calibri" panose="020F0502020204030204" pitchFamily="34" charset="0"/>
                        </a:rPr>
                        <a:t>John James Audubon State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$163,900.00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 Update interiors in each of the 6 cottages with flooring, furniture, case goods, paint and décor,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1877193227"/>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Kenlake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$2,084,600.00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Update interiors of all 48 lodge rooms and 34 cottages furnishings, window treatments, case goods, lighting, and décor. Update dining room furniture, flooring, and décor. Update lobby furniture and décor.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4126059490"/>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Kentucky Dam Village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$3,751,000.00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Updates to  72 of the lodge rooms, 14 rooms in Village Green that will include flooring, décor, bedding, furniture, and case goods. Update Dining room décor furniture. New interior updates in 42 cottages.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2052732456"/>
                  </a:ext>
                </a:extLst>
              </a:tr>
              <a:tr h="324111">
                <a:tc>
                  <a:txBody>
                    <a:bodyPr/>
                    <a:lstStyle/>
                    <a:p>
                      <a:pPr algn="l" fontAlgn="b"/>
                      <a:r>
                        <a:rPr lang="en-US" sz="800" u="none" strike="noStrike">
                          <a:effectLst/>
                          <a:latin typeface="Calibri" panose="020F0502020204030204" pitchFamily="34" charset="0"/>
                          <a:cs typeface="Calibri" panose="020F0502020204030204" pitchFamily="34" charset="0"/>
                        </a:rPr>
                        <a:t>Lake Barkley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$1,757,900.00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Update interiors of Little River Lodge with new furnishings, décor, lighting, bedding, and case goods. Replace 62 HVAC units in the east wing of the main lodge room. Replace flooring, tables, and chairs in the dining room.  Update lodge lobby furnishings, tables, and decor. Replace all furniture, bedding, tables, and appliances in the 13 cottages.  Add mini refrigerators, if possible, to all lodge rooms.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2457559353"/>
                  </a:ext>
                </a:extLst>
              </a:tr>
              <a:tr h="291574">
                <a:tc>
                  <a:txBody>
                    <a:bodyPr/>
                    <a:lstStyle/>
                    <a:p>
                      <a:pPr algn="l" fontAlgn="b"/>
                      <a:r>
                        <a:rPr lang="en-US" sz="800" u="none" strike="noStrike">
                          <a:effectLst/>
                          <a:latin typeface="Calibri" panose="020F0502020204030204" pitchFamily="34" charset="0"/>
                          <a:cs typeface="Calibri" panose="020F0502020204030204" pitchFamily="34" charset="0"/>
                        </a:rPr>
                        <a:t>Lake Cumberland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$2,102,500.00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Address 63 of the 76 lodge rooms for interior renovations (13 have recently been updated). Update 14 Pumpkin Creek lodge rooms. Updates to all lodging rooms and 25 cottages to include finishes, décor, soft goods, case goods, lighting, etc. Also, update Lobby décor and furniture.</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3821008666"/>
                  </a:ext>
                </a:extLst>
              </a:tr>
              <a:tr h="105291">
                <a:tc>
                  <a:txBody>
                    <a:bodyPr/>
                    <a:lstStyle/>
                    <a:p>
                      <a:pPr algn="l" fontAlgn="b"/>
                      <a:r>
                        <a:rPr lang="en-US" sz="800" u="none" strike="noStrike">
                          <a:effectLst/>
                          <a:latin typeface="Calibri" panose="020F0502020204030204" pitchFamily="34" charset="0"/>
                          <a:cs typeface="Calibri" panose="020F0502020204030204" pitchFamily="34" charset="0"/>
                        </a:rPr>
                        <a:t>Natural Bridge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$296,100.00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Update dining room including tables, chairs and window treatments in 8 cottages.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2637786351"/>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Pennyrile Forest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$980,400.00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Replace all furniture, case goods, and bedding in all 24 lodge rooms. Replace tables, chairs, and window treatments in the dining room. Update the 6 cottages to include furniture, bedding, and décor. </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2947731618"/>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Pine Mountain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$1,284,300.00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Renovate all 30 lodge rooms with new bedding, décor, case goods, and furniture. Update dining room tables and chairs. Update Lobby furniture and tables. Replace furniture, bedding, and tables in 21 cottages.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4000724439"/>
                  </a:ext>
                </a:extLst>
              </a:tr>
              <a:tr h="194383">
                <a:tc>
                  <a:txBody>
                    <a:bodyPr/>
                    <a:lstStyle/>
                    <a:p>
                      <a:pPr algn="l" fontAlgn="b"/>
                      <a:r>
                        <a:rPr lang="en-US" sz="800" u="none" strike="noStrike">
                          <a:effectLst/>
                          <a:latin typeface="Calibri" panose="020F0502020204030204" pitchFamily="34" charset="0"/>
                          <a:cs typeface="Calibri" panose="020F0502020204030204" pitchFamily="34" charset="0"/>
                        </a:rPr>
                        <a:t>Rough River State Resort Park</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b"/>
                </a:tc>
                <a:tc>
                  <a:txBody>
                    <a:bodyPr/>
                    <a:lstStyle/>
                    <a:p>
                      <a:pPr algn="l" fontAlgn="ctr"/>
                      <a:r>
                        <a:rPr lang="en-US" sz="800" u="none" strike="noStrike">
                          <a:effectLst/>
                          <a:latin typeface="Calibri" panose="020F0502020204030204" pitchFamily="34" charset="0"/>
                          <a:cs typeface="Calibri" panose="020F0502020204030204" pitchFamily="34" charset="0"/>
                        </a:rPr>
                        <a:t>$835,300.00</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r>
                        <a:rPr lang="en-US" sz="800" u="none" strike="noStrike" dirty="0">
                          <a:effectLst/>
                          <a:latin typeface="Calibri" panose="020F0502020204030204" pitchFamily="34" charset="0"/>
                          <a:cs typeface="Calibri" panose="020F0502020204030204" pitchFamily="34" charset="0"/>
                        </a:rPr>
                        <a:t>Update the dining room, including tables, chairs, and window treatments. Replace the furniture in the lobby. Replace furniture, bedding, and décor in 17 cottages.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824968266"/>
                  </a:ext>
                </a:extLst>
              </a:tr>
              <a:tr h="105291">
                <a:tc>
                  <a:txBody>
                    <a:bodyPr/>
                    <a:lstStyle/>
                    <a:p>
                      <a:pPr algn="l" fontAlgn="ctr"/>
                      <a:r>
                        <a:rPr lang="en-US" sz="800" b="1" u="none" strike="noStrike" dirty="0">
                          <a:effectLst/>
                          <a:latin typeface="Calibri" panose="020F0502020204030204" pitchFamily="34" charset="0"/>
                          <a:cs typeface="Calibri" panose="020F0502020204030204" pitchFamily="34" charset="0"/>
                        </a:rPr>
                        <a:t>Total</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ctr"/>
                      <a:r>
                        <a:rPr lang="en-US" sz="800" b="1" u="none" strike="noStrike" dirty="0">
                          <a:effectLst/>
                          <a:latin typeface="Calibri" panose="020F0502020204030204" pitchFamily="34" charset="0"/>
                          <a:cs typeface="Calibri" panose="020F0502020204030204" pitchFamily="34" charset="0"/>
                        </a:rPr>
                        <a:t>$22,000,000.00</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ctr"/>
                </a:tc>
                <a:tc>
                  <a:txBody>
                    <a:bodyPr/>
                    <a:lstStyle/>
                    <a:p>
                      <a:pPr algn="l"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050" marR="4050" marT="4050" marB="0" anchor="b"/>
                </a:tc>
                <a:extLst>
                  <a:ext uri="{0D108BD9-81ED-4DB2-BD59-A6C34878D82A}">
                    <a16:rowId xmlns:a16="http://schemas.microsoft.com/office/drawing/2014/main" val="3380897505"/>
                  </a:ext>
                </a:extLst>
              </a:tr>
            </a:tbl>
          </a:graphicData>
        </a:graphic>
      </p:graphicFrame>
    </p:spTree>
    <p:extLst>
      <p:ext uri="{BB962C8B-B14F-4D97-AF65-F5344CB8AC3E}">
        <p14:creationId xmlns:p14="http://schemas.microsoft.com/office/powerpoint/2010/main" val="47589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38199" y="365125"/>
            <a:ext cx="7133949" cy="1325563"/>
          </a:xfrm>
        </p:spPr>
        <p:txBody>
          <a:bodyPr/>
          <a:lstStyle/>
          <a:p>
            <a:pPr marL="0" marR="0">
              <a:spcBef>
                <a:spcPts val="0"/>
              </a:spcBef>
              <a:spcAft>
                <a:spcPts val="0"/>
              </a:spcAft>
            </a:pPr>
            <a:r>
              <a:rPr lang="en-US" cap="all" dirty="0"/>
              <a:t>Campground Upgrades $40 Million </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2</a:t>
            </a:fld>
            <a:endParaRPr lang="en-US"/>
          </a:p>
        </p:txBody>
      </p:sp>
      <p:pic>
        <p:nvPicPr>
          <p:cNvPr id="8" name="Graphic 7" descr="Trailer with solid fill">
            <a:extLst>
              <a:ext uri="{FF2B5EF4-FFF2-40B4-BE49-F238E27FC236}">
                <a16:creationId xmlns:a16="http://schemas.microsoft.com/office/drawing/2014/main" id="{200F6D8A-A5DB-F3D1-96B6-12FBF8E680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487" y="1729633"/>
            <a:ext cx="1578008" cy="1578008"/>
          </a:xfrm>
          <a:prstGeom prst="rect">
            <a:avLst/>
          </a:prstGeom>
        </p:spPr>
      </p:pic>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955" y="3550544"/>
            <a:ext cx="1261589" cy="1261589"/>
          </a:xfrm>
          <a:prstGeom prst="rect">
            <a:avLst/>
          </a:prstGeom>
        </p:spPr>
      </p:pic>
      <p:pic>
        <p:nvPicPr>
          <p:cNvPr id="12" name="Graphic 11" descr="Excavator with solid fill">
            <a:extLst>
              <a:ext uri="{FF2B5EF4-FFF2-40B4-BE49-F238E27FC236}">
                <a16:creationId xmlns:a16="http://schemas.microsoft.com/office/drawing/2014/main" id="{DA00F850-8A8A-703F-ADB7-760F9D6159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127" y="5143467"/>
            <a:ext cx="1578008" cy="1578008"/>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2704730" y="2041583"/>
            <a:ext cx="6214369" cy="954107"/>
          </a:xfrm>
          <a:prstGeom prst="rect">
            <a:avLst/>
          </a:prstGeom>
          <a:noFill/>
        </p:spPr>
        <p:txBody>
          <a:bodyPr wrap="square" rtlCol="0">
            <a:spAutoFit/>
          </a:bodyPr>
          <a:lstStyle/>
          <a:p>
            <a:r>
              <a:rPr lang="en-US" sz="3200" b="1" cap="all" dirty="0"/>
              <a:t>$3.7 Million </a:t>
            </a:r>
          </a:p>
          <a:p>
            <a:r>
              <a:rPr lang="en-US" sz="2400" dirty="0"/>
              <a:t>for Project Design for State Park Campgrounds</a:t>
            </a:r>
          </a:p>
        </p:txBody>
      </p:sp>
      <p:sp>
        <p:nvSpPr>
          <p:cNvPr id="16" name="TextBox 15">
            <a:extLst>
              <a:ext uri="{FF2B5EF4-FFF2-40B4-BE49-F238E27FC236}">
                <a16:creationId xmlns:a16="http://schemas.microsoft.com/office/drawing/2014/main" id="{FD3F5142-27F7-8EA3-9FFE-17902E38FB07}"/>
              </a:ext>
            </a:extLst>
          </p:cNvPr>
          <p:cNvSpPr txBox="1"/>
          <p:nvPr/>
        </p:nvSpPr>
        <p:spPr>
          <a:xfrm>
            <a:off x="2764655" y="3689000"/>
            <a:ext cx="6094520" cy="954107"/>
          </a:xfrm>
          <a:prstGeom prst="rect">
            <a:avLst/>
          </a:prstGeom>
          <a:noFill/>
        </p:spPr>
        <p:txBody>
          <a:bodyPr wrap="square">
            <a:spAutoFit/>
          </a:bodyPr>
          <a:lstStyle/>
          <a:p>
            <a:r>
              <a:rPr lang="en-US" sz="3200" b="1" cap="all" dirty="0"/>
              <a:t>$34 Million </a:t>
            </a:r>
          </a:p>
          <a:p>
            <a:r>
              <a:rPr lang="en-US" sz="2400" dirty="0"/>
              <a:t>In-House Construction Costs</a:t>
            </a:r>
          </a:p>
        </p:txBody>
      </p:sp>
      <p:sp>
        <p:nvSpPr>
          <p:cNvPr id="20" name="TextBox 19">
            <a:extLst>
              <a:ext uri="{FF2B5EF4-FFF2-40B4-BE49-F238E27FC236}">
                <a16:creationId xmlns:a16="http://schemas.microsoft.com/office/drawing/2014/main" id="{E4CC8E02-29C7-4F06-9E33-B0036B95C948}"/>
              </a:ext>
            </a:extLst>
          </p:cNvPr>
          <p:cNvSpPr txBox="1"/>
          <p:nvPr/>
        </p:nvSpPr>
        <p:spPr>
          <a:xfrm>
            <a:off x="2621981" y="5452349"/>
            <a:ext cx="7816789" cy="954107"/>
          </a:xfrm>
          <a:prstGeom prst="rect">
            <a:avLst/>
          </a:prstGeom>
          <a:noFill/>
        </p:spPr>
        <p:txBody>
          <a:bodyPr wrap="square">
            <a:spAutoFit/>
          </a:bodyPr>
          <a:lstStyle/>
          <a:p>
            <a:r>
              <a:rPr lang="en-US" sz="3200" b="1" cap="all" dirty="0"/>
              <a:t>$2.2 Million </a:t>
            </a:r>
          </a:p>
          <a:p>
            <a:r>
              <a:rPr lang="en-US" sz="2400" dirty="0"/>
              <a:t>15 New Projects: 24 Bathhouses &amp; 1 Campground Signage</a:t>
            </a:r>
          </a:p>
        </p:txBody>
      </p:sp>
    </p:spTree>
    <p:extLst>
      <p:ext uri="{BB962C8B-B14F-4D97-AF65-F5344CB8AC3E}">
        <p14:creationId xmlns:p14="http://schemas.microsoft.com/office/powerpoint/2010/main" val="302650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20</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$22 Million</a:t>
            </a:r>
          </a:p>
          <a:p>
            <a:r>
              <a:rPr lang="en-US" sz="2400" cap="all" dirty="0"/>
              <a:t>Recreational Amenities Upgrades</a:t>
            </a:r>
            <a:endParaRPr lang="en-US" sz="2400" dirty="0"/>
          </a:p>
        </p:txBody>
      </p:sp>
      <p:graphicFrame>
        <p:nvGraphicFramePr>
          <p:cNvPr id="3" name="Table 2">
            <a:extLst>
              <a:ext uri="{FF2B5EF4-FFF2-40B4-BE49-F238E27FC236}">
                <a16:creationId xmlns:a16="http://schemas.microsoft.com/office/drawing/2014/main" id="{73849000-76F7-856C-45A3-AC8EEA16DBDC}"/>
              </a:ext>
            </a:extLst>
          </p:cNvPr>
          <p:cNvGraphicFramePr>
            <a:graphicFrameLocks noGrp="1"/>
          </p:cNvGraphicFramePr>
          <p:nvPr>
            <p:extLst>
              <p:ext uri="{D42A27DB-BD31-4B8C-83A1-F6EECF244321}">
                <p14:modId xmlns:p14="http://schemas.microsoft.com/office/powerpoint/2010/main" val="3624798546"/>
              </p:ext>
            </p:extLst>
          </p:nvPr>
        </p:nvGraphicFramePr>
        <p:xfrm>
          <a:off x="588917" y="2349541"/>
          <a:ext cx="11148060" cy="4152356"/>
        </p:xfrm>
        <a:graphic>
          <a:graphicData uri="http://schemas.openxmlformats.org/drawingml/2006/table">
            <a:tbl>
              <a:tblPr>
                <a:tableStyleId>{5C22544A-7EE6-4342-B048-85BDC9FD1C3A}</a:tableStyleId>
              </a:tblPr>
              <a:tblGrid>
                <a:gridCol w="2385060">
                  <a:extLst>
                    <a:ext uri="{9D8B030D-6E8A-4147-A177-3AD203B41FA5}">
                      <a16:colId xmlns:a16="http://schemas.microsoft.com/office/drawing/2014/main" val="34920512"/>
                    </a:ext>
                  </a:extLst>
                </a:gridCol>
                <a:gridCol w="1912620">
                  <a:extLst>
                    <a:ext uri="{9D8B030D-6E8A-4147-A177-3AD203B41FA5}">
                      <a16:colId xmlns:a16="http://schemas.microsoft.com/office/drawing/2014/main" val="2096114485"/>
                    </a:ext>
                  </a:extLst>
                </a:gridCol>
                <a:gridCol w="6850380">
                  <a:extLst>
                    <a:ext uri="{9D8B030D-6E8A-4147-A177-3AD203B41FA5}">
                      <a16:colId xmlns:a16="http://schemas.microsoft.com/office/drawing/2014/main" val="3406749925"/>
                    </a:ext>
                  </a:extLst>
                </a:gridCol>
              </a:tblGrid>
              <a:tr h="309683">
                <a:tc gridSpan="3">
                  <a:txBody>
                    <a:bodyPr/>
                    <a:lstStyle/>
                    <a:p>
                      <a:pPr algn="l" fontAlgn="ctr"/>
                      <a:r>
                        <a:rPr lang="en-US" sz="1200" b="1" u="none" strike="noStrike" dirty="0">
                          <a:effectLst/>
                          <a:latin typeface="Calibri" panose="020F0502020204030204" pitchFamily="34" charset="0"/>
                          <a:cs typeface="Calibri" panose="020F0502020204030204" pitchFamily="34" charset="0"/>
                        </a:rPr>
                        <a:t>Pool Improvements and Repairs</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pPr algn="l" fontAlgn="ct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endParaRPr lang="en-US"/>
                    </a:p>
                  </a:txBody>
                  <a:tcPr/>
                </a:tc>
                <a:extLst>
                  <a:ext uri="{0D108BD9-81ED-4DB2-BD59-A6C34878D82A}">
                    <a16:rowId xmlns:a16="http://schemas.microsoft.com/office/drawing/2014/main" val="2212693836"/>
                  </a:ext>
                </a:extLst>
              </a:tr>
              <a:tr h="288809">
                <a:tc>
                  <a:txBody>
                    <a:bodyPr/>
                    <a:lstStyle/>
                    <a:p>
                      <a:pPr algn="l" fontAlgn="b"/>
                      <a:r>
                        <a:rPr lang="en-US" sz="1200" u="none" strike="noStrike" dirty="0">
                          <a:effectLst/>
                          <a:latin typeface="Calibri" panose="020F0502020204030204" pitchFamily="34" charset="0"/>
                          <a:cs typeface="Calibri" panose="020F0502020204030204" pitchFamily="34" charset="0"/>
                        </a:rPr>
                        <a:t>Blue Licks State Resort Park</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$1,750,000.00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Blue Licks Community Pool – Built in 1962. Replace main and wading pools with splash pad; consultant stated pool shell has deteriorated and some walls and floors need to be rebuilt.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234213911"/>
                  </a:ext>
                </a:extLst>
              </a:tr>
              <a:tr h="145793">
                <a:tc>
                  <a:txBody>
                    <a:bodyPr/>
                    <a:lstStyle/>
                    <a:p>
                      <a:pPr algn="l" fontAlgn="ctr"/>
                      <a:r>
                        <a:rPr lang="en-US" sz="1200" u="none" strike="noStrike" dirty="0">
                          <a:effectLst/>
                          <a:latin typeface="Calibri" panose="020F0502020204030204" pitchFamily="34" charset="0"/>
                          <a:cs typeface="Calibri" panose="020F0502020204030204" pitchFamily="34" charset="0"/>
                        </a:rPr>
                        <a:t>Dale Hollow State Resort Park</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200" u="none" strike="noStrike" dirty="0">
                          <a:effectLst/>
                          <a:latin typeface="Calibri" panose="020F0502020204030204" pitchFamily="34" charset="0"/>
                          <a:cs typeface="Calibri" panose="020F0502020204030204" pitchFamily="34" charset="0"/>
                        </a:rPr>
                        <a:t>$1,000,000.00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Dale Hollow Campground Pool - Built in 1974. Needs major renovation or replacement.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961496521"/>
                  </a:ext>
                </a:extLst>
              </a:tr>
              <a:tr h="144404">
                <a:tc>
                  <a:txBody>
                    <a:bodyPr/>
                    <a:lstStyle/>
                    <a:p>
                      <a:pPr algn="l" fontAlgn="ctr"/>
                      <a:r>
                        <a:rPr lang="en-US" sz="1200" u="none" strike="noStrike">
                          <a:effectLst/>
                          <a:latin typeface="Calibri" panose="020F0502020204030204" pitchFamily="34" charset="0"/>
                          <a:cs typeface="Calibri" panose="020F0502020204030204" pitchFamily="34" charset="0"/>
                        </a:rPr>
                        <a:t>Greenbo State Resort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200" u="none" strike="noStrike" dirty="0">
                          <a:effectLst/>
                          <a:latin typeface="Calibri" panose="020F0502020204030204" pitchFamily="34" charset="0"/>
                          <a:cs typeface="Calibri" panose="020F0502020204030204" pitchFamily="34" charset="0"/>
                        </a:rPr>
                        <a:t>$1,500,000.00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Greenbo Lodge Pool – Built in 1970.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018864802"/>
                  </a:ext>
                </a:extLst>
              </a:tr>
              <a:tr h="287420">
                <a:tc>
                  <a:txBody>
                    <a:bodyPr/>
                    <a:lstStyle/>
                    <a:p>
                      <a:pPr algn="l" fontAlgn="ctr"/>
                      <a:r>
                        <a:rPr lang="en-US" sz="1200" u="none" strike="noStrike">
                          <a:effectLst/>
                          <a:latin typeface="Calibri" panose="020F0502020204030204" pitchFamily="34" charset="0"/>
                          <a:cs typeface="Calibri" panose="020F0502020204030204" pitchFamily="34" charset="0"/>
                        </a:rPr>
                        <a:t>Lake Barkley State Resort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200" u="none" strike="noStrike" dirty="0">
                          <a:effectLst/>
                          <a:latin typeface="Calibri" panose="020F0502020204030204" pitchFamily="34" charset="0"/>
                          <a:cs typeface="Calibri" panose="020F0502020204030204" pitchFamily="34" charset="0"/>
                        </a:rPr>
                        <a:t>$1,500,000.00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200" u="none" strike="noStrike" dirty="0">
                          <a:effectLst/>
                          <a:latin typeface="Calibri" panose="020F0502020204030204" pitchFamily="34" charset="0"/>
                          <a:cs typeface="Calibri" panose="020F0502020204030204" pitchFamily="34" charset="0"/>
                        </a:rPr>
                        <a:t>Lake Barkley Lodge Pools - Built in 1962, with many issues over the years. Replace pool body treated with diamond bright surface.</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030407256"/>
                  </a:ext>
                </a:extLst>
              </a:tr>
              <a:tr h="144404">
                <a:tc>
                  <a:txBody>
                    <a:bodyPr/>
                    <a:lstStyle/>
                    <a:p>
                      <a:pPr algn="l" fontAlgn="ctr"/>
                      <a:r>
                        <a:rPr lang="en-US" sz="1200" u="none" strike="noStrike">
                          <a:effectLst/>
                          <a:latin typeface="Calibri" panose="020F0502020204030204" pitchFamily="34" charset="0"/>
                          <a:cs typeface="Calibri" panose="020F0502020204030204" pitchFamily="34" charset="0"/>
                        </a:rPr>
                        <a:t>General Burnside State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200" u="none" strike="noStrike" dirty="0">
                          <a:effectLst/>
                          <a:latin typeface="Calibri" panose="020F0502020204030204" pitchFamily="34" charset="0"/>
                          <a:cs typeface="Calibri" panose="020F0502020204030204" pitchFamily="34" charset="0"/>
                        </a:rPr>
                        <a:t>$2,500,000.00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General Burnside Community Pool- Built in 1978 and closed for the past 20 years.</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281691859"/>
                  </a:ext>
                </a:extLst>
              </a:tr>
              <a:tr h="284643">
                <a:tc>
                  <a:txBody>
                    <a:bodyPr/>
                    <a:lstStyle/>
                    <a:p>
                      <a:pPr algn="l" fontAlgn="b"/>
                      <a:r>
                        <a:rPr lang="en-US" sz="1200" u="none" strike="noStrike">
                          <a:effectLst/>
                          <a:latin typeface="Calibri" panose="020F0502020204030204" pitchFamily="34" charset="0"/>
                          <a:cs typeface="Calibri" panose="020F0502020204030204" pitchFamily="34" charset="0"/>
                        </a:rPr>
                        <a:t>Ft Boonesborough</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$1,450,000.00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Ft Boonesborough Community Pool- Built in 1995. Needs major renovation after being closed for 3 years.</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901354891"/>
                  </a:ext>
                </a:extLst>
              </a:tr>
              <a:tr h="284643">
                <a:tc>
                  <a:txBody>
                    <a:bodyPr/>
                    <a:lstStyle/>
                    <a:p>
                      <a:pPr algn="l" fontAlgn="b"/>
                      <a:r>
                        <a:rPr lang="en-US" sz="1200" u="none" strike="noStrike">
                          <a:effectLst/>
                          <a:latin typeface="Calibri" panose="020F0502020204030204" pitchFamily="34" charset="0"/>
                          <a:cs typeface="Calibri" panose="020F0502020204030204" pitchFamily="34" charset="0"/>
                        </a:rPr>
                        <a:t>Barren River State Resort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$280,000.00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Barren River – The project to replace the pool surface had a major replacement 3 years ago. The paint coating failing and needs liner.</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566608842"/>
                  </a:ext>
                </a:extLst>
              </a:tr>
              <a:tr h="145793">
                <a:tc>
                  <a:txBody>
                    <a:bodyPr/>
                    <a:lstStyle/>
                    <a:p>
                      <a:pPr algn="l" fontAlgn="b"/>
                      <a:r>
                        <a:rPr lang="en-US" sz="1200" u="none" strike="noStrike">
                          <a:effectLst/>
                          <a:latin typeface="Calibri" panose="020F0502020204030204" pitchFamily="34" charset="0"/>
                          <a:cs typeface="Calibri" panose="020F0502020204030204" pitchFamily="34" charset="0"/>
                        </a:rPr>
                        <a:t>Carter Caves State Resort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a:effectLst/>
                          <a:latin typeface="Calibri" panose="020F0502020204030204" pitchFamily="34" charset="0"/>
                          <a:cs typeface="Calibri" panose="020F0502020204030204" pitchFamily="34" charset="0"/>
                        </a:rPr>
                        <a:t>$420,000.00</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Carter Cave Community Pool – Built in 1977. Needs major renovation in Ph C 2023 construction.</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76986571"/>
                  </a:ext>
                </a:extLst>
              </a:tr>
              <a:tr h="145793">
                <a:tc>
                  <a:txBody>
                    <a:bodyPr/>
                    <a:lstStyle/>
                    <a:p>
                      <a:pPr algn="l" fontAlgn="b"/>
                      <a:r>
                        <a:rPr lang="en-US" sz="1200" u="none" strike="noStrike">
                          <a:effectLst/>
                          <a:latin typeface="Calibri" panose="020F0502020204030204" pitchFamily="34" charset="0"/>
                          <a:cs typeface="Calibri" panose="020F0502020204030204" pitchFamily="34" charset="0"/>
                        </a:rPr>
                        <a:t>Dale Hollow State Resort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a:effectLst/>
                          <a:latin typeface="Calibri" panose="020F0502020204030204" pitchFamily="34" charset="0"/>
                          <a:cs typeface="Calibri" panose="020F0502020204030204" pitchFamily="34" charset="0"/>
                        </a:rPr>
                        <a:t>$30,000.00</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Dale Hollow Lodge Pool – Built 1997. Needs replacement pool covers.</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151577400"/>
                  </a:ext>
                </a:extLst>
              </a:tr>
              <a:tr h="284643">
                <a:tc>
                  <a:txBody>
                    <a:bodyPr/>
                    <a:lstStyle/>
                    <a:p>
                      <a:pPr algn="l" fontAlgn="b"/>
                      <a:r>
                        <a:rPr lang="en-US" sz="1200" u="none" strike="noStrike">
                          <a:effectLst/>
                          <a:latin typeface="Calibri" panose="020F0502020204030204" pitchFamily="34" charset="0"/>
                          <a:cs typeface="Calibri" panose="020F0502020204030204" pitchFamily="34" charset="0"/>
                        </a:rPr>
                        <a:t>EP Tom Sawyer</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ctr"/>
                      <a:r>
                        <a:rPr lang="en-US" sz="1200" u="none" strike="noStrike">
                          <a:effectLst/>
                          <a:latin typeface="Calibri" panose="020F0502020204030204" pitchFamily="34" charset="0"/>
                          <a:cs typeface="Calibri" panose="020F0502020204030204" pitchFamily="34" charset="0"/>
                        </a:rPr>
                        <a:t>$325,000.00</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200" u="none" strike="noStrike" dirty="0">
                          <a:effectLst/>
                          <a:latin typeface="Calibri" panose="020F0502020204030204" pitchFamily="34" charset="0"/>
                          <a:cs typeface="Calibri" panose="020F0502020204030204" pitchFamily="34" charset="0"/>
                        </a:rPr>
                        <a:t>EP Tom Community Pool - Built in 1991, with major renovations in the past. Needs groundwater remediation and the deck replaced.</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252320475"/>
                  </a:ext>
                </a:extLst>
              </a:tr>
              <a:tr h="144404">
                <a:tc>
                  <a:txBody>
                    <a:bodyPr/>
                    <a:lstStyle/>
                    <a:p>
                      <a:pPr algn="l" fontAlgn="b"/>
                      <a:r>
                        <a:rPr lang="en-US" sz="1200" u="none" strike="noStrike">
                          <a:effectLst/>
                          <a:latin typeface="Calibri" panose="020F0502020204030204" pitchFamily="34" charset="0"/>
                          <a:cs typeface="Calibri" panose="020F0502020204030204" pitchFamily="34" charset="0"/>
                        </a:rPr>
                        <a:t>General Butler State Resort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a:effectLst/>
                          <a:latin typeface="Calibri" panose="020F0502020204030204" pitchFamily="34" charset="0"/>
                          <a:cs typeface="Calibri" panose="020F0502020204030204" pitchFamily="34" charset="0"/>
                        </a:rPr>
                        <a:t>$280,000.00</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General Butler Lodge Pool – Built in 1995. Replacing a 13-year-old liner system project - currently funded.</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303912314"/>
                  </a:ext>
                </a:extLst>
              </a:tr>
              <a:tr h="145793">
                <a:tc>
                  <a:txBody>
                    <a:bodyPr/>
                    <a:lstStyle/>
                    <a:p>
                      <a:pPr algn="l" fontAlgn="b"/>
                      <a:r>
                        <a:rPr lang="en-US" sz="1200" u="none" strike="noStrike">
                          <a:effectLst/>
                          <a:latin typeface="Calibri" panose="020F0502020204030204" pitchFamily="34" charset="0"/>
                          <a:cs typeface="Calibri" panose="020F0502020204030204" pitchFamily="34" charset="0"/>
                        </a:rPr>
                        <a:t>Greenbo State Resort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a:effectLst/>
                          <a:latin typeface="Calibri" panose="020F0502020204030204" pitchFamily="34" charset="0"/>
                          <a:cs typeface="Calibri" panose="020F0502020204030204" pitchFamily="34" charset="0"/>
                        </a:rPr>
                        <a:t>$325,000.00</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Greenbo Community Pool – Built in 1997. Needs some renovation.</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107676608"/>
                  </a:ext>
                </a:extLst>
              </a:tr>
              <a:tr h="144404">
                <a:tc>
                  <a:txBody>
                    <a:bodyPr/>
                    <a:lstStyle/>
                    <a:p>
                      <a:pPr algn="l" fontAlgn="b"/>
                      <a:r>
                        <a:rPr lang="en-US" sz="1200" u="none" strike="noStrike">
                          <a:effectLst/>
                          <a:latin typeface="Calibri" panose="020F0502020204030204" pitchFamily="34" charset="0"/>
                          <a:cs typeface="Calibri" panose="020F0502020204030204" pitchFamily="34" charset="0"/>
                        </a:rPr>
                        <a:t>Lake Cumberland State Resort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a:effectLst/>
                          <a:latin typeface="Calibri" panose="020F0502020204030204" pitchFamily="34" charset="0"/>
                          <a:cs typeface="Calibri" panose="020F0502020204030204" pitchFamily="34" charset="0"/>
                        </a:rPr>
                        <a:t>$280,000.00</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Lake Cumberland Lodge Indoor Pool - Built in 1965. Needs pool surface replaced.</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872961983"/>
                  </a:ext>
                </a:extLst>
              </a:tr>
              <a:tr h="144404">
                <a:tc>
                  <a:txBody>
                    <a:bodyPr/>
                    <a:lstStyle/>
                    <a:p>
                      <a:pPr algn="l" fontAlgn="b"/>
                      <a:r>
                        <a:rPr lang="en-US" sz="1200" u="none" strike="noStrike">
                          <a:effectLst/>
                          <a:latin typeface="Calibri" panose="020F0502020204030204" pitchFamily="34" charset="0"/>
                          <a:cs typeface="Calibri" panose="020F0502020204030204" pitchFamily="34" charset="0"/>
                        </a:rPr>
                        <a:t>Big Bone</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a:effectLst/>
                          <a:latin typeface="Calibri" panose="020F0502020204030204" pitchFamily="34" charset="0"/>
                          <a:cs typeface="Calibri" panose="020F0502020204030204" pitchFamily="34" charset="0"/>
                        </a:rPr>
                        <a:t>$115,900.00</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Big Bone Campground Pool – Built in 1972. Major upgrade 3 years ago. Minor issues for correction.</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957946404"/>
                  </a:ext>
                </a:extLst>
              </a:tr>
              <a:tr h="144404">
                <a:tc>
                  <a:txBody>
                    <a:bodyPr/>
                    <a:lstStyle/>
                    <a:p>
                      <a:pPr algn="l" fontAlgn="b"/>
                      <a:r>
                        <a:rPr lang="en-US" sz="1200" u="none" strike="noStrike">
                          <a:effectLst/>
                          <a:latin typeface="Calibri" panose="020F0502020204030204" pitchFamily="34" charset="0"/>
                          <a:cs typeface="Calibri" panose="020F0502020204030204" pitchFamily="34" charset="0"/>
                        </a:rPr>
                        <a:t>Pennyrile Forest State Resort Park</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a:effectLst/>
                          <a:latin typeface="Calibri" panose="020F0502020204030204" pitchFamily="34" charset="0"/>
                          <a:cs typeface="Calibri" panose="020F0502020204030204" pitchFamily="34" charset="0"/>
                        </a:rPr>
                        <a:t>$200,000.00</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200" u="none" strike="noStrike" dirty="0">
                          <a:effectLst/>
                          <a:latin typeface="Calibri" panose="020F0502020204030204" pitchFamily="34" charset="0"/>
                          <a:cs typeface="Calibri" panose="020F0502020204030204" pitchFamily="34" charset="0"/>
                        </a:rPr>
                        <a:t>Pennyrile Lodge Pool - 3 Filters need to be repaired and new media. Pool still leaking.</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516187452"/>
                  </a:ext>
                </a:extLst>
              </a:tr>
              <a:tr h="144404">
                <a:tc>
                  <a:txBody>
                    <a:bodyPr/>
                    <a:lstStyle/>
                    <a:p>
                      <a:pPr algn="l" fontAlgn="ctr"/>
                      <a:r>
                        <a:rPr lang="en-US" sz="1200" b="1" u="none" strike="noStrike">
                          <a:effectLst/>
                          <a:latin typeface="Calibri" panose="020F0502020204030204" pitchFamily="34" charset="0"/>
                          <a:cs typeface="Calibri" panose="020F0502020204030204" pitchFamily="34" charset="0"/>
                        </a:rPr>
                        <a:t>Total</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200" b="1" u="none" strike="noStrike" dirty="0">
                          <a:effectLst/>
                          <a:latin typeface="Calibri" panose="020F0502020204030204" pitchFamily="34" charset="0"/>
                          <a:cs typeface="Calibri" panose="020F0502020204030204" pitchFamily="34" charset="0"/>
                        </a:rPr>
                        <a:t>$11,955,900.00</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515031229"/>
                  </a:ext>
                </a:extLst>
              </a:tr>
            </a:tbl>
          </a:graphicData>
        </a:graphic>
      </p:graphicFrame>
    </p:spTree>
    <p:extLst>
      <p:ext uri="{BB962C8B-B14F-4D97-AF65-F5344CB8AC3E}">
        <p14:creationId xmlns:p14="http://schemas.microsoft.com/office/powerpoint/2010/main" val="381489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21</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$22 Million</a:t>
            </a:r>
          </a:p>
          <a:p>
            <a:r>
              <a:rPr lang="en-US" sz="2400" cap="all" dirty="0"/>
              <a:t>Recreational Amenities Upgrades</a:t>
            </a:r>
            <a:endParaRPr lang="en-US" sz="2400" dirty="0"/>
          </a:p>
        </p:txBody>
      </p:sp>
      <p:graphicFrame>
        <p:nvGraphicFramePr>
          <p:cNvPr id="4" name="Table 3">
            <a:extLst>
              <a:ext uri="{FF2B5EF4-FFF2-40B4-BE49-F238E27FC236}">
                <a16:creationId xmlns:a16="http://schemas.microsoft.com/office/drawing/2014/main" id="{3A338015-4A92-4D1F-F599-D4AA5D52DCAB}"/>
              </a:ext>
            </a:extLst>
          </p:cNvPr>
          <p:cNvGraphicFramePr>
            <a:graphicFrameLocks noGrp="1"/>
          </p:cNvGraphicFramePr>
          <p:nvPr>
            <p:extLst>
              <p:ext uri="{D42A27DB-BD31-4B8C-83A1-F6EECF244321}">
                <p14:modId xmlns:p14="http://schemas.microsoft.com/office/powerpoint/2010/main" val="2248898986"/>
              </p:ext>
            </p:extLst>
          </p:nvPr>
        </p:nvGraphicFramePr>
        <p:xfrm>
          <a:off x="821183" y="2678645"/>
          <a:ext cx="5384377" cy="2911162"/>
        </p:xfrm>
        <a:graphic>
          <a:graphicData uri="http://schemas.openxmlformats.org/drawingml/2006/table">
            <a:tbl>
              <a:tblPr>
                <a:tableStyleId>{5C22544A-7EE6-4342-B048-85BDC9FD1C3A}</a:tableStyleId>
              </a:tblPr>
              <a:tblGrid>
                <a:gridCol w="2493936">
                  <a:extLst>
                    <a:ext uri="{9D8B030D-6E8A-4147-A177-3AD203B41FA5}">
                      <a16:colId xmlns:a16="http://schemas.microsoft.com/office/drawing/2014/main" val="2266642675"/>
                    </a:ext>
                  </a:extLst>
                </a:gridCol>
                <a:gridCol w="2890441">
                  <a:extLst>
                    <a:ext uri="{9D8B030D-6E8A-4147-A177-3AD203B41FA5}">
                      <a16:colId xmlns:a16="http://schemas.microsoft.com/office/drawing/2014/main" val="1638724847"/>
                    </a:ext>
                  </a:extLst>
                </a:gridCol>
              </a:tblGrid>
              <a:tr h="749792">
                <a:tc gridSpan="2">
                  <a:txBody>
                    <a:bodyPr/>
                    <a:lstStyle/>
                    <a:p>
                      <a:pPr algn="l" fontAlgn="ctr"/>
                      <a:r>
                        <a:rPr lang="en-US" sz="2000" b="1" u="none" strike="noStrike" dirty="0">
                          <a:effectLst/>
                          <a:latin typeface="Calibri" panose="020F0502020204030204" pitchFamily="34" charset="0"/>
                          <a:cs typeface="Calibri" panose="020F0502020204030204" pitchFamily="34" charset="0"/>
                        </a:rPr>
                        <a:t>Golf Course Irrigation Replacement - Multi Parks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pPr algn="l"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117044176"/>
                  </a:ext>
                </a:extLst>
              </a:tr>
              <a:tr h="144404">
                <a:tc>
                  <a:txBody>
                    <a:bodyPr/>
                    <a:lstStyle/>
                    <a:p>
                      <a:pPr algn="l" fontAlgn="ctr"/>
                      <a:r>
                        <a:rPr lang="en-US" sz="2000" u="none" strike="noStrike" dirty="0">
                          <a:effectLst/>
                          <a:latin typeface="Calibri" panose="020F0502020204030204" pitchFamily="34" charset="0"/>
                          <a:cs typeface="Calibri" panose="020F0502020204030204" pitchFamily="34" charset="0"/>
                        </a:rPr>
                        <a:t>Kentucky Dam Village State Resort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$1,354,500.00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3570267881"/>
                  </a:ext>
                </a:extLst>
              </a:tr>
              <a:tr h="144404">
                <a:tc>
                  <a:txBody>
                    <a:bodyPr/>
                    <a:lstStyle/>
                    <a:p>
                      <a:pPr algn="l" fontAlgn="ctr"/>
                      <a:r>
                        <a:rPr lang="en-US" sz="2000" u="none" strike="noStrike">
                          <a:effectLst/>
                          <a:latin typeface="Calibri" panose="020F0502020204030204" pitchFamily="34" charset="0"/>
                          <a:cs typeface="Calibri" panose="020F0502020204030204" pitchFamily="34" charset="0"/>
                        </a:rPr>
                        <a:t>Lake Barkley State Resort Park</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$1,356,750.00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2970127419"/>
                  </a:ext>
                </a:extLst>
              </a:tr>
              <a:tr h="144404">
                <a:tc>
                  <a:txBody>
                    <a:bodyPr/>
                    <a:lstStyle/>
                    <a:p>
                      <a:pPr algn="l" fontAlgn="ctr"/>
                      <a:r>
                        <a:rPr lang="en-US" sz="2000" u="none" strike="noStrike">
                          <a:effectLst/>
                          <a:latin typeface="Calibri" panose="020F0502020204030204" pitchFamily="34" charset="0"/>
                          <a:cs typeface="Calibri" panose="020F0502020204030204" pitchFamily="34" charset="0"/>
                        </a:rPr>
                        <a:t>Barren River State Park</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$1,320,750.00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3606470733"/>
                  </a:ext>
                </a:extLst>
              </a:tr>
              <a:tr h="144404">
                <a:tc>
                  <a:txBody>
                    <a:bodyPr/>
                    <a:lstStyle/>
                    <a:p>
                      <a:pPr algn="l" fontAlgn="ctr"/>
                      <a:r>
                        <a:rPr lang="en-US" sz="2000" u="none" strike="noStrike">
                          <a:effectLst/>
                          <a:latin typeface="Calibri" panose="020F0502020204030204" pitchFamily="34" charset="0"/>
                          <a:cs typeface="Calibri" panose="020F0502020204030204" pitchFamily="34" charset="0"/>
                        </a:rPr>
                        <a:t>My Old Kentucky Home</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$1,300,500.00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1088214543"/>
                  </a:ext>
                </a:extLst>
              </a:tr>
              <a:tr h="144404">
                <a:tc>
                  <a:txBody>
                    <a:bodyPr/>
                    <a:lstStyle/>
                    <a:p>
                      <a:pPr algn="l" fontAlgn="ctr"/>
                      <a:r>
                        <a:rPr lang="en-US" sz="2000" b="1" u="none" strike="noStrike">
                          <a:effectLst/>
                          <a:latin typeface="Calibri" panose="020F0502020204030204" pitchFamily="34" charset="0"/>
                          <a:cs typeface="Calibri" panose="020F0502020204030204" pitchFamily="34" charset="0"/>
                        </a:rPr>
                        <a:t>Total</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b="1" u="none" strike="noStrike" dirty="0">
                          <a:effectLst/>
                          <a:latin typeface="Calibri" panose="020F0502020204030204" pitchFamily="34" charset="0"/>
                          <a:cs typeface="Calibri" panose="020F0502020204030204" pitchFamily="34" charset="0"/>
                        </a:rPr>
                        <a:t>$5,332,500.00</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4175811884"/>
                  </a:ext>
                </a:extLst>
              </a:tr>
            </a:tbl>
          </a:graphicData>
        </a:graphic>
      </p:graphicFrame>
    </p:spTree>
    <p:extLst>
      <p:ext uri="{BB962C8B-B14F-4D97-AF65-F5344CB8AC3E}">
        <p14:creationId xmlns:p14="http://schemas.microsoft.com/office/powerpoint/2010/main" val="118425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22</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$22 Million</a:t>
            </a:r>
          </a:p>
          <a:p>
            <a:r>
              <a:rPr lang="en-US" sz="2400" cap="all" dirty="0"/>
              <a:t>Recreational Amenities Upgrades</a:t>
            </a:r>
            <a:endParaRPr lang="en-US" sz="2400" dirty="0"/>
          </a:p>
        </p:txBody>
      </p:sp>
      <p:graphicFrame>
        <p:nvGraphicFramePr>
          <p:cNvPr id="3" name="Table 2">
            <a:extLst>
              <a:ext uri="{FF2B5EF4-FFF2-40B4-BE49-F238E27FC236}">
                <a16:creationId xmlns:a16="http://schemas.microsoft.com/office/drawing/2014/main" id="{47A2935A-D7C8-7C6A-6295-2AD55D646DEB}"/>
              </a:ext>
            </a:extLst>
          </p:cNvPr>
          <p:cNvGraphicFramePr>
            <a:graphicFrameLocks noGrp="1"/>
          </p:cNvGraphicFramePr>
          <p:nvPr>
            <p:extLst>
              <p:ext uri="{D42A27DB-BD31-4B8C-83A1-F6EECF244321}">
                <p14:modId xmlns:p14="http://schemas.microsoft.com/office/powerpoint/2010/main" val="3552762479"/>
              </p:ext>
            </p:extLst>
          </p:nvPr>
        </p:nvGraphicFramePr>
        <p:xfrm>
          <a:off x="821183" y="2498787"/>
          <a:ext cx="6366139" cy="3621452"/>
        </p:xfrm>
        <a:graphic>
          <a:graphicData uri="http://schemas.openxmlformats.org/drawingml/2006/table">
            <a:tbl>
              <a:tblPr>
                <a:tableStyleId>{5C22544A-7EE6-4342-B048-85BDC9FD1C3A}</a:tableStyleId>
              </a:tblPr>
              <a:tblGrid>
                <a:gridCol w="3997271">
                  <a:extLst>
                    <a:ext uri="{9D8B030D-6E8A-4147-A177-3AD203B41FA5}">
                      <a16:colId xmlns:a16="http://schemas.microsoft.com/office/drawing/2014/main" val="2719269029"/>
                    </a:ext>
                  </a:extLst>
                </a:gridCol>
                <a:gridCol w="2368868">
                  <a:extLst>
                    <a:ext uri="{9D8B030D-6E8A-4147-A177-3AD203B41FA5}">
                      <a16:colId xmlns:a16="http://schemas.microsoft.com/office/drawing/2014/main" val="31155929"/>
                    </a:ext>
                  </a:extLst>
                </a:gridCol>
              </a:tblGrid>
              <a:tr h="523466">
                <a:tc gridSpan="2">
                  <a:txBody>
                    <a:bodyPr/>
                    <a:lstStyle/>
                    <a:p>
                      <a:pPr algn="l" fontAlgn="b"/>
                      <a:r>
                        <a:rPr lang="en-US" sz="2000" b="1" u="none" strike="noStrike" dirty="0">
                          <a:effectLst/>
                          <a:latin typeface="Calibri" panose="020F0502020204030204" pitchFamily="34" charset="0"/>
                          <a:cs typeface="Calibri" panose="020F0502020204030204" pitchFamily="34" charset="0"/>
                        </a:rPr>
                        <a:t>Statewide - Beach Refurbishment</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hMerge="1">
                  <a:txBody>
                    <a:bodyPr/>
                    <a:lstStyle/>
                    <a:p>
                      <a:pPr algn="l"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568596051"/>
                  </a:ext>
                </a:extLst>
              </a:tr>
              <a:tr h="144404">
                <a:tc>
                  <a:txBody>
                    <a:bodyPr/>
                    <a:lstStyle/>
                    <a:p>
                      <a:pPr algn="l" fontAlgn="b"/>
                      <a:r>
                        <a:rPr lang="en-US" sz="2000" u="none" strike="noStrike" dirty="0">
                          <a:effectLst/>
                          <a:latin typeface="Calibri" panose="020F0502020204030204" pitchFamily="34" charset="0"/>
                          <a:cs typeface="Calibri" panose="020F0502020204030204" pitchFamily="34" charset="0"/>
                        </a:rPr>
                        <a:t>Green River State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2000" u="none" strike="noStrike" dirty="0">
                          <a:effectLst/>
                          <a:latin typeface="Calibri" panose="020F0502020204030204" pitchFamily="34" charset="0"/>
                          <a:cs typeface="Calibri" panose="020F0502020204030204" pitchFamily="34" charset="0"/>
                        </a:rPr>
                        <a:t>$40,000.00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501106461"/>
                  </a:ext>
                </a:extLst>
              </a:tr>
              <a:tr h="144404">
                <a:tc>
                  <a:txBody>
                    <a:bodyPr/>
                    <a:lstStyle/>
                    <a:p>
                      <a:pPr algn="l" fontAlgn="b"/>
                      <a:r>
                        <a:rPr lang="en-US" sz="2000" u="none" strike="noStrike" dirty="0">
                          <a:effectLst/>
                          <a:latin typeface="Calibri" panose="020F0502020204030204" pitchFamily="34" charset="0"/>
                          <a:cs typeface="Calibri" panose="020F0502020204030204" pitchFamily="34" charset="0"/>
                        </a:rPr>
                        <a:t>Barren River State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2000" u="none" strike="noStrike">
                          <a:effectLst/>
                          <a:latin typeface="Calibri" panose="020F0502020204030204" pitchFamily="34" charset="0"/>
                          <a:cs typeface="Calibri" panose="020F0502020204030204" pitchFamily="34" charset="0"/>
                        </a:rPr>
                        <a:t>$108,200.00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087207145"/>
                  </a:ext>
                </a:extLst>
              </a:tr>
              <a:tr h="144404">
                <a:tc>
                  <a:txBody>
                    <a:bodyPr/>
                    <a:lstStyle/>
                    <a:p>
                      <a:pPr algn="l" fontAlgn="b"/>
                      <a:r>
                        <a:rPr lang="en-US" sz="2000" u="none" strike="noStrike" dirty="0">
                          <a:effectLst/>
                          <a:latin typeface="Calibri" panose="020F0502020204030204" pitchFamily="34" charset="0"/>
                          <a:cs typeface="Calibri" panose="020F0502020204030204" pitchFamily="34" charset="0"/>
                        </a:rPr>
                        <a:t>Kentucky Dam Village State Resort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2000" u="none" strike="noStrike" dirty="0">
                          <a:effectLst/>
                          <a:latin typeface="Calibri" panose="020F0502020204030204" pitchFamily="34" charset="0"/>
                          <a:cs typeface="Calibri" panose="020F0502020204030204" pitchFamily="34" charset="0"/>
                        </a:rPr>
                        <a:t>$49,800.00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569405124"/>
                  </a:ext>
                </a:extLst>
              </a:tr>
              <a:tr h="144404">
                <a:tc>
                  <a:txBody>
                    <a:bodyPr/>
                    <a:lstStyle/>
                    <a:p>
                      <a:pPr algn="l" fontAlgn="b"/>
                      <a:r>
                        <a:rPr lang="en-US" sz="2000" u="none" strike="noStrike" dirty="0">
                          <a:effectLst/>
                          <a:latin typeface="Calibri" panose="020F0502020204030204" pitchFamily="34" charset="0"/>
                          <a:cs typeface="Calibri" panose="020F0502020204030204" pitchFamily="34" charset="0"/>
                        </a:rPr>
                        <a:t>Pennyrile Forest State Resort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2000" u="none" strike="noStrike" dirty="0">
                          <a:effectLst/>
                          <a:latin typeface="Calibri" panose="020F0502020204030204" pitchFamily="34" charset="0"/>
                          <a:cs typeface="Calibri" panose="020F0502020204030204" pitchFamily="34" charset="0"/>
                        </a:rPr>
                        <a:t>$22,300.00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015725925"/>
                  </a:ext>
                </a:extLst>
              </a:tr>
              <a:tr h="144404">
                <a:tc>
                  <a:txBody>
                    <a:bodyPr/>
                    <a:lstStyle/>
                    <a:p>
                      <a:pPr algn="l" fontAlgn="b"/>
                      <a:r>
                        <a:rPr lang="en-US" sz="2000" u="none" strike="noStrike" dirty="0">
                          <a:effectLst/>
                          <a:latin typeface="Calibri" panose="020F0502020204030204" pitchFamily="34" charset="0"/>
                          <a:cs typeface="Calibri" panose="020F0502020204030204" pitchFamily="34" charset="0"/>
                        </a:rPr>
                        <a:t>Buckhorn State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2000" u="none" strike="noStrike" dirty="0">
                          <a:effectLst/>
                          <a:latin typeface="Calibri" panose="020F0502020204030204" pitchFamily="34" charset="0"/>
                          <a:cs typeface="Calibri" panose="020F0502020204030204" pitchFamily="34" charset="0"/>
                        </a:rPr>
                        <a:t>$26,000.00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221983328"/>
                  </a:ext>
                </a:extLst>
              </a:tr>
              <a:tr h="144404">
                <a:tc>
                  <a:txBody>
                    <a:bodyPr/>
                    <a:lstStyle/>
                    <a:p>
                      <a:pPr algn="l" fontAlgn="b"/>
                      <a:r>
                        <a:rPr lang="en-US" sz="2000" u="none" strike="noStrike">
                          <a:effectLst/>
                          <a:latin typeface="Calibri" panose="020F0502020204030204" pitchFamily="34" charset="0"/>
                          <a:cs typeface="Calibri" panose="020F0502020204030204" pitchFamily="34" charset="0"/>
                        </a:rPr>
                        <a:t>Lake Malone State Park</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2000" u="none" strike="noStrike" dirty="0">
                          <a:effectLst/>
                          <a:latin typeface="Calibri" panose="020F0502020204030204" pitchFamily="34" charset="0"/>
                          <a:cs typeface="Calibri" panose="020F0502020204030204" pitchFamily="34" charset="0"/>
                        </a:rPr>
                        <a:t>$11,500.00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997348355"/>
                  </a:ext>
                </a:extLst>
              </a:tr>
              <a:tr h="144404">
                <a:tc>
                  <a:txBody>
                    <a:bodyPr/>
                    <a:lstStyle/>
                    <a:p>
                      <a:pPr algn="l" fontAlgn="b"/>
                      <a:r>
                        <a:rPr lang="en-US" sz="2000" u="none" strike="noStrike">
                          <a:effectLst/>
                          <a:latin typeface="Calibri" panose="020F0502020204030204" pitchFamily="34" charset="0"/>
                          <a:cs typeface="Calibri" panose="020F0502020204030204" pitchFamily="34" charset="0"/>
                        </a:rPr>
                        <a:t>Nolin Lake State Park</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2000" u="none" strike="noStrike">
                          <a:effectLst/>
                          <a:latin typeface="Calibri" panose="020F0502020204030204" pitchFamily="34" charset="0"/>
                          <a:cs typeface="Calibri" panose="020F0502020204030204" pitchFamily="34" charset="0"/>
                        </a:rPr>
                        <a:t>$24,800.00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323512010"/>
                  </a:ext>
                </a:extLst>
              </a:tr>
              <a:tr h="144404">
                <a:tc>
                  <a:txBody>
                    <a:bodyPr/>
                    <a:lstStyle/>
                    <a:p>
                      <a:pPr algn="l" fontAlgn="b"/>
                      <a:r>
                        <a:rPr lang="en-US" sz="2000" u="none" strike="noStrike">
                          <a:effectLst/>
                          <a:latin typeface="Calibri" panose="020F0502020204030204" pitchFamily="34" charset="0"/>
                          <a:cs typeface="Calibri" panose="020F0502020204030204" pitchFamily="34" charset="0"/>
                        </a:rPr>
                        <a:t>Lake Barkley State Resort Park</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2000" u="none" strike="noStrike">
                          <a:effectLst/>
                          <a:latin typeface="Calibri" panose="020F0502020204030204" pitchFamily="34" charset="0"/>
                          <a:cs typeface="Calibri" panose="020F0502020204030204" pitchFamily="34" charset="0"/>
                        </a:rPr>
                        <a:t>$64,000.00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794982704"/>
                  </a:ext>
                </a:extLst>
              </a:tr>
              <a:tr h="144404">
                <a:tc>
                  <a:txBody>
                    <a:bodyPr/>
                    <a:lstStyle/>
                    <a:p>
                      <a:pPr algn="l" fontAlgn="ctr"/>
                      <a:r>
                        <a:rPr lang="en-US" sz="2000" b="1" u="none" strike="noStrike" dirty="0">
                          <a:effectLst/>
                          <a:latin typeface="Calibri" panose="020F0502020204030204" pitchFamily="34" charset="0"/>
                          <a:cs typeface="Calibri" panose="020F0502020204030204" pitchFamily="34" charset="0"/>
                        </a:rPr>
                        <a:t>Total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2000" b="1" u="none" strike="noStrike" dirty="0">
                          <a:effectLst/>
                          <a:latin typeface="Calibri" panose="020F0502020204030204" pitchFamily="34" charset="0"/>
                          <a:cs typeface="Calibri" panose="020F0502020204030204" pitchFamily="34" charset="0"/>
                        </a:rPr>
                        <a:t>$346,600.00</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439130216"/>
                  </a:ext>
                </a:extLst>
              </a:tr>
            </a:tbl>
          </a:graphicData>
        </a:graphic>
      </p:graphicFrame>
    </p:spTree>
    <p:extLst>
      <p:ext uri="{BB962C8B-B14F-4D97-AF65-F5344CB8AC3E}">
        <p14:creationId xmlns:p14="http://schemas.microsoft.com/office/powerpoint/2010/main" val="311332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23</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$22 Million</a:t>
            </a:r>
          </a:p>
          <a:p>
            <a:r>
              <a:rPr lang="en-US" sz="2400" cap="all" dirty="0"/>
              <a:t>Recreational Amenities Upgrades</a:t>
            </a:r>
            <a:endParaRPr lang="en-US" sz="2400" dirty="0"/>
          </a:p>
        </p:txBody>
      </p:sp>
      <p:graphicFrame>
        <p:nvGraphicFramePr>
          <p:cNvPr id="4" name="Table 3">
            <a:extLst>
              <a:ext uri="{FF2B5EF4-FFF2-40B4-BE49-F238E27FC236}">
                <a16:creationId xmlns:a16="http://schemas.microsoft.com/office/drawing/2014/main" id="{E94D2515-CF07-E181-F577-3E79DFE58AD4}"/>
              </a:ext>
            </a:extLst>
          </p:cNvPr>
          <p:cNvGraphicFramePr>
            <a:graphicFrameLocks noGrp="1"/>
          </p:cNvGraphicFramePr>
          <p:nvPr>
            <p:extLst>
              <p:ext uri="{D42A27DB-BD31-4B8C-83A1-F6EECF244321}">
                <p14:modId xmlns:p14="http://schemas.microsoft.com/office/powerpoint/2010/main" val="3366434212"/>
              </p:ext>
            </p:extLst>
          </p:nvPr>
        </p:nvGraphicFramePr>
        <p:xfrm>
          <a:off x="731767" y="2349541"/>
          <a:ext cx="10515600" cy="2981282"/>
        </p:xfrm>
        <a:graphic>
          <a:graphicData uri="http://schemas.openxmlformats.org/drawingml/2006/table">
            <a:tbl>
              <a:tblPr>
                <a:tableStyleId>{5C22544A-7EE6-4342-B048-85BDC9FD1C3A}</a:tableStyleId>
              </a:tblPr>
              <a:tblGrid>
                <a:gridCol w="1983440">
                  <a:extLst>
                    <a:ext uri="{9D8B030D-6E8A-4147-A177-3AD203B41FA5}">
                      <a16:colId xmlns:a16="http://schemas.microsoft.com/office/drawing/2014/main" val="132744559"/>
                    </a:ext>
                  </a:extLst>
                </a:gridCol>
                <a:gridCol w="1913092">
                  <a:extLst>
                    <a:ext uri="{9D8B030D-6E8A-4147-A177-3AD203B41FA5}">
                      <a16:colId xmlns:a16="http://schemas.microsoft.com/office/drawing/2014/main" val="786880698"/>
                    </a:ext>
                  </a:extLst>
                </a:gridCol>
                <a:gridCol w="6619068">
                  <a:extLst>
                    <a:ext uri="{9D8B030D-6E8A-4147-A177-3AD203B41FA5}">
                      <a16:colId xmlns:a16="http://schemas.microsoft.com/office/drawing/2014/main" val="886565110"/>
                    </a:ext>
                  </a:extLst>
                </a:gridCol>
              </a:tblGrid>
              <a:tr h="281112">
                <a:tc gridSpan="3">
                  <a:txBody>
                    <a:bodyPr/>
                    <a:lstStyle/>
                    <a:p>
                      <a:pPr algn="l" fontAlgn="b"/>
                      <a:r>
                        <a:rPr lang="en-US" sz="1400" b="1" u="none" strike="noStrike" dirty="0">
                          <a:effectLst/>
                          <a:latin typeface="Calibri" panose="020F0502020204030204" pitchFamily="34" charset="0"/>
                          <a:cs typeface="Calibri" panose="020F0502020204030204" pitchFamily="34" charset="0"/>
                        </a:rPr>
                        <a:t>Bermuda Greens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hMerge="1">
                  <a:txBody>
                    <a:bodyPr/>
                    <a:lstStyle/>
                    <a:p>
                      <a:endParaRPr lang="en-US"/>
                    </a:p>
                  </a:txBody>
                  <a:tcPr/>
                </a:tc>
                <a:extLst>
                  <a:ext uri="{0D108BD9-81ED-4DB2-BD59-A6C34878D82A}">
                    <a16:rowId xmlns:a16="http://schemas.microsoft.com/office/drawing/2014/main" val="3708619926"/>
                  </a:ext>
                </a:extLst>
              </a:tr>
              <a:tr h="1235768">
                <a:tc>
                  <a:txBody>
                    <a:bodyPr/>
                    <a:lstStyle/>
                    <a:p>
                      <a:pPr algn="l" fontAlgn="b"/>
                      <a:r>
                        <a:rPr lang="en-US" sz="1400" u="none" strike="noStrike" dirty="0">
                          <a:effectLst/>
                          <a:latin typeface="Calibri" panose="020F0502020204030204" pitchFamily="34" charset="0"/>
                          <a:cs typeface="Calibri" panose="020F0502020204030204" pitchFamily="34" charset="0"/>
                        </a:rPr>
                        <a:t>Barren River State Park</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$400,000.00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Converting to </a:t>
                      </a:r>
                      <a:r>
                        <a:rPr lang="en-US" sz="1400" u="none" strike="noStrike" dirty="0" err="1">
                          <a:effectLst/>
                          <a:latin typeface="Calibri" panose="020F0502020204030204" pitchFamily="34" charset="0"/>
                          <a:cs typeface="Calibri" panose="020F0502020204030204" pitchFamily="34" charset="0"/>
                        </a:rPr>
                        <a:t>Ultradwarf</a:t>
                      </a:r>
                      <a:r>
                        <a:rPr lang="en-US" sz="1400" u="none" strike="noStrike" dirty="0">
                          <a:effectLst/>
                          <a:latin typeface="Calibri" panose="020F0502020204030204" pitchFamily="34" charset="0"/>
                          <a:cs typeface="Calibri" panose="020F0502020204030204" pitchFamily="34" charset="0"/>
                        </a:rPr>
                        <a:t> Bermudagrass greens will offer an immediate reduction in chemical expenses and an increase in the quality and green speeds desired by the golfers.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1271102128"/>
                  </a:ext>
                </a:extLst>
              </a:tr>
              <a:tr h="1245488">
                <a:tc>
                  <a:txBody>
                    <a:bodyPr/>
                    <a:lstStyle/>
                    <a:p>
                      <a:pPr algn="l" fontAlgn="b"/>
                      <a:r>
                        <a:rPr lang="en-US" sz="1400" u="none" strike="noStrike">
                          <a:effectLst/>
                          <a:latin typeface="Calibri" panose="020F0502020204030204" pitchFamily="34" charset="0"/>
                          <a:cs typeface="Calibri" panose="020F0502020204030204" pitchFamily="34" charset="0"/>
                        </a:rPr>
                        <a:t>Kentucky Dam Village State Resort Park</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ctr"/>
                      <a:r>
                        <a:rPr lang="en-US" sz="1400" u="none" strike="noStrike" dirty="0">
                          <a:effectLst/>
                          <a:latin typeface="Calibri" panose="020F0502020204030204" pitchFamily="34" charset="0"/>
                          <a:cs typeface="Calibri" panose="020F0502020204030204" pitchFamily="34" charset="0"/>
                        </a:rPr>
                        <a:t>$175,000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400" u="none" strike="noStrike" dirty="0">
                          <a:effectLst/>
                          <a:latin typeface="Calibri" panose="020F0502020204030204" pitchFamily="34" charset="0"/>
                          <a:cs typeface="Calibri" panose="020F0502020204030204" pitchFamily="34" charset="0"/>
                        </a:rPr>
                        <a:t>This course is ready to convert. Bermuda greens will offer an immediate reduction in chemical expenses and an increase in green speeds desired by the golfers.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3319240967"/>
                  </a:ext>
                </a:extLst>
              </a:tr>
              <a:tr h="144404">
                <a:tc>
                  <a:txBody>
                    <a:bodyPr/>
                    <a:lstStyle/>
                    <a:p>
                      <a:pPr algn="l" fontAlgn="ctr"/>
                      <a:r>
                        <a:rPr lang="en-US" sz="1400" b="1" u="none" strike="noStrike" dirty="0">
                          <a:effectLst/>
                          <a:latin typeface="Calibri" panose="020F0502020204030204" pitchFamily="34" charset="0"/>
                          <a:cs typeface="Calibri" panose="020F0502020204030204" pitchFamily="34" charset="0"/>
                        </a:rPr>
                        <a:t>Total</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400" b="1" u="none" strike="noStrike" dirty="0">
                          <a:effectLst/>
                          <a:latin typeface="Calibri" panose="020F0502020204030204" pitchFamily="34" charset="0"/>
                          <a:cs typeface="Calibri" panose="020F0502020204030204" pitchFamily="34" charset="0"/>
                        </a:rPr>
                        <a:t>$575,000.00</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21257890"/>
                  </a:ext>
                </a:extLst>
              </a:tr>
            </a:tbl>
          </a:graphicData>
        </a:graphic>
      </p:graphicFrame>
    </p:spTree>
    <p:extLst>
      <p:ext uri="{BB962C8B-B14F-4D97-AF65-F5344CB8AC3E}">
        <p14:creationId xmlns:p14="http://schemas.microsoft.com/office/powerpoint/2010/main" val="3341282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24</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$22 Million</a:t>
            </a:r>
          </a:p>
          <a:p>
            <a:r>
              <a:rPr lang="en-US" sz="2400" cap="all" dirty="0"/>
              <a:t>Recreational Amenities Upgrades</a:t>
            </a:r>
            <a:endParaRPr lang="en-US" sz="2400" dirty="0"/>
          </a:p>
        </p:txBody>
      </p:sp>
      <p:graphicFrame>
        <p:nvGraphicFramePr>
          <p:cNvPr id="3" name="Table 2">
            <a:extLst>
              <a:ext uri="{FF2B5EF4-FFF2-40B4-BE49-F238E27FC236}">
                <a16:creationId xmlns:a16="http://schemas.microsoft.com/office/drawing/2014/main" id="{5804E760-6639-1B6F-98F5-F3DB02AEE5DE}"/>
              </a:ext>
            </a:extLst>
          </p:cNvPr>
          <p:cNvGraphicFramePr>
            <a:graphicFrameLocks noGrp="1"/>
          </p:cNvGraphicFramePr>
          <p:nvPr>
            <p:extLst>
              <p:ext uri="{D42A27DB-BD31-4B8C-83A1-F6EECF244321}">
                <p14:modId xmlns:p14="http://schemas.microsoft.com/office/powerpoint/2010/main" val="2593863986"/>
              </p:ext>
            </p:extLst>
          </p:nvPr>
        </p:nvGraphicFramePr>
        <p:xfrm>
          <a:off x="576020" y="2678645"/>
          <a:ext cx="10777780" cy="3303656"/>
        </p:xfrm>
        <a:graphic>
          <a:graphicData uri="http://schemas.openxmlformats.org/drawingml/2006/table">
            <a:tbl>
              <a:tblPr>
                <a:tableStyleId>{5C22544A-7EE6-4342-B048-85BDC9FD1C3A}</a:tableStyleId>
              </a:tblPr>
              <a:tblGrid>
                <a:gridCol w="3744053">
                  <a:extLst>
                    <a:ext uri="{9D8B030D-6E8A-4147-A177-3AD203B41FA5}">
                      <a16:colId xmlns:a16="http://schemas.microsoft.com/office/drawing/2014/main" val="593644688"/>
                    </a:ext>
                  </a:extLst>
                </a:gridCol>
                <a:gridCol w="1819470">
                  <a:extLst>
                    <a:ext uri="{9D8B030D-6E8A-4147-A177-3AD203B41FA5}">
                      <a16:colId xmlns:a16="http://schemas.microsoft.com/office/drawing/2014/main" val="3421322392"/>
                    </a:ext>
                  </a:extLst>
                </a:gridCol>
                <a:gridCol w="5214257">
                  <a:extLst>
                    <a:ext uri="{9D8B030D-6E8A-4147-A177-3AD203B41FA5}">
                      <a16:colId xmlns:a16="http://schemas.microsoft.com/office/drawing/2014/main" val="2593065091"/>
                    </a:ext>
                  </a:extLst>
                </a:gridCol>
              </a:tblGrid>
              <a:tr h="316482">
                <a:tc gridSpan="3">
                  <a:txBody>
                    <a:bodyPr/>
                    <a:lstStyle/>
                    <a:p>
                      <a:pPr algn="l" fontAlgn="ctr"/>
                      <a:r>
                        <a:rPr lang="en-US" sz="1600" b="1" u="none" strike="noStrike" dirty="0">
                          <a:effectLst/>
                          <a:latin typeface="Calibri" panose="020F0502020204030204" pitchFamily="34" charset="0"/>
                          <a:cs typeface="Calibri" panose="020F0502020204030204" pitchFamily="34" charset="0"/>
                        </a:rPr>
                        <a:t>Playgrounds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pPr algn="l"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tc hMerge="1">
                  <a:txBody>
                    <a:bodyPr/>
                    <a:lstStyle/>
                    <a:p>
                      <a:endParaRPr lang="en-US"/>
                    </a:p>
                  </a:txBody>
                  <a:tcPr/>
                </a:tc>
                <a:extLst>
                  <a:ext uri="{0D108BD9-81ED-4DB2-BD59-A6C34878D82A}">
                    <a16:rowId xmlns:a16="http://schemas.microsoft.com/office/drawing/2014/main" val="3676790575"/>
                  </a:ext>
                </a:extLst>
              </a:tr>
              <a:tr h="144404">
                <a:tc>
                  <a:txBody>
                    <a:bodyPr/>
                    <a:lstStyle/>
                    <a:p>
                      <a:pPr algn="l" fontAlgn="ctr"/>
                      <a:r>
                        <a:rPr lang="en-US" sz="1600" u="none" strike="noStrike" dirty="0">
                          <a:effectLst/>
                          <a:latin typeface="Calibri" panose="020F0502020204030204" pitchFamily="34" charset="0"/>
                          <a:cs typeface="Calibri" panose="020F0502020204030204" pitchFamily="34" charset="0"/>
                        </a:rPr>
                        <a:t>Lake Malone State Park</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600" u="none" strike="noStrike">
                          <a:effectLst/>
                          <a:latin typeface="Calibri" panose="020F0502020204030204" pitchFamily="34" charset="0"/>
                          <a:cs typeface="Calibri" panose="020F0502020204030204" pitchFamily="34" charset="0"/>
                        </a:rPr>
                        <a:t>$200,000.00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600" u="none" strike="noStrike" dirty="0">
                          <a:effectLst/>
                          <a:latin typeface="Calibri" panose="020F0502020204030204" pitchFamily="34" charset="0"/>
                          <a:cs typeface="Calibri" panose="020F0502020204030204" pitchFamily="34" charset="0"/>
                        </a:rPr>
                        <a:t>Partial sponsorship proposed by Muhlenberg County Tourist Commission</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975871460"/>
                  </a:ext>
                </a:extLst>
              </a:tr>
              <a:tr h="144404">
                <a:tc>
                  <a:txBody>
                    <a:bodyPr/>
                    <a:lstStyle/>
                    <a:p>
                      <a:pPr algn="l" fontAlgn="ctr"/>
                      <a:r>
                        <a:rPr lang="en-US" sz="1600" u="none" strike="noStrike">
                          <a:effectLst/>
                          <a:latin typeface="Calibri" panose="020F0502020204030204" pitchFamily="34" charset="0"/>
                          <a:cs typeface="Calibri" panose="020F0502020204030204" pitchFamily="34" charset="0"/>
                        </a:rPr>
                        <a:t>Carter Caves State Park</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600" u="none" strike="noStrike" dirty="0">
                          <a:effectLst/>
                          <a:latin typeface="Calibri" panose="020F0502020204030204" pitchFamily="34" charset="0"/>
                          <a:cs typeface="Calibri" panose="020F0502020204030204" pitchFamily="34" charset="0"/>
                        </a:rPr>
                        <a:t>$150,000.00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r>
                        <a:rPr lang="en-US" sz="1600" u="none" strike="noStrike" dirty="0">
                          <a:effectLst/>
                          <a:latin typeface="Calibri" panose="020F0502020204030204" pitchFamily="34" charset="0"/>
                          <a:cs typeface="Calibri" panose="020F0502020204030204" pitchFamily="34" charset="0"/>
                        </a:rPr>
                        <a:t>Partial sponsorship proposed by Friends of Carter Caves</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347322863"/>
                  </a:ext>
                </a:extLst>
              </a:tr>
              <a:tr h="144404">
                <a:tc>
                  <a:txBody>
                    <a:bodyPr/>
                    <a:lstStyle/>
                    <a:p>
                      <a:pPr algn="l" fontAlgn="b"/>
                      <a:r>
                        <a:rPr lang="en-US" sz="1600" u="none" strike="noStrike">
                          <a:effectLst/>
                          <a:latin typeface="Calibri" panose="020F0502020204030204" pitchFamily="34" charset="0"/>
                          <a:cs typeface="Calibri" panose="020F0502020204030204" pitchFamily="34" charset="0"/>
                        </a:rPr>
                        <a:t>Jefferson Davis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ctr"/>
                      <a:r>
                        <a:rPr lang="en-US" sz="1600" u="none" strike="noStrike" dirty="0">
                          <a:effectLst/>
                          <a:latin typeface="Calibri" panose="020F0502020204030204" pitchFamily="34" charset="0"/>
                          <a:cs typeface="Calibri" panose="020F0502020204030204" pitchFamily="34" charset="0"/>
                        </a:rPr>
                        <a:t>$100,000.00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29067952"/>
                  </a:ext>
                </a:extLst>
              </a:tr>
              <a:tr h="144404">
                <a:tc>
                  <a:txBody>
                    <a:bodyPr/>
                    <a:lstStyle/>
                    <a:p>
                      <a:pPr algn="l" fontAlgn="ctr"/>
                      <a:r>
                        <a:rPr lang="en-US" sz="1600" u="none" strike="noStrike">
                          <a:effectLst/>
                          <a:latin typeface="Calibri" panose="020F0502020204030204" pitchFamily="34" charset="0"/>
                          <a:cs typeface="Calibri" panose="020F0502020204030204" pitchFamily="34" charset="0"/>
                        </a:rPr>
                        <a:t>EP Tom Sawyer State Park</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600" u="none" strike="noStrike" dirty="0">
                          <a:effectLst/>
                          <a:latin typeface="Calibri" panose="020F0502020204030204" pitchFamily="34" charset="0"/>
                          <a:cs typeface="Calibri" panose="020F0502020204030204" pitchFamily="34" charset="0"/>
                        </a:rPr>
                        <a:t>$100,000.00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42021814"/>
                  </a:ext>
                </a:extLst>
              </a:tr>
              <a:tr h="144404">
                <a:tc>
                  <a:txBody>
                    <a:bodyPr/>
                    <a:lstStyle/>
                    <a:p>
                      <a:pPr algn="l" fontAlgn="ctr"/>
                      <a:r>
                        <a:rPr lang="en-US" sz="1600" u="none" strike="noStrike">
                          <a:effectLst/>
                          <a:latin typeface="Calibri" panose="020F0502020204030204" pitchFamily="34" charset="0"/>
                          <a:cs typeface="Calibri" panose="020F0502020204030204" pitchFamily="34" charset="0"/>
                        </a:rPr>
                        <a:t>Ft. Boonesborough State Park</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600" u="none" strike="noStrike" dirty="0">
                          <a:effectLst/>
                          <a:latin typeface="Calibri" panose="020F0502020204030204" pitchFamily="34" charset="0"/>
                          <a:cs typeface="Calibri" panose="020F0502020204030204" pitchFamily="34" charset="0"/>
                        </a:rPr>
                        <a:t>$100,000.00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1842921934"/>
                  </a:ext>
                </a:extLst>
              </a:tr>
              <a:tr h="144404">
                <a:tc>
                  <a:txBody>
                    <a:bodyPr/>
                    <a:lstStyle/>
                    <a:p>
                      <a:pPr algn="l" fontAlgn="ctr"/>
                      <a:r>
                        <a:rPr lang="en-US" sz="1600" u="none" strike="noStrike">
                          <a:effectLst/>
                          <a:latin typeface="Calibri" panose="020F0502020204030204" pitchFamily="34" charset="0"/>
                          <a:cs typeface="Calibri" panose="020F0502020204030204" pitchFamily="34" charset="0"/>
                        </a:rPr>
                        <a:t>Green River State Park</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600" u="none" strike="noStrike" dirty="0">
                          <a:effectLst/>
                          <a:latin typeface="Calibri" panose="020F0502020204030204" pitchFamily="34" charset="0"/>
                          <a:cs typeface="Calibri" panose="020F0502020204030204" pitchFamily="34" charset="0"/>
                        </a:rPr>
                        <a:t>$100,000.00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244970965"/>
                  </a:ext>
                </a:extLst>
              </a:tr>
              <a:tr h="144404">
                <a:tc>
                  <a:txBody>
                    <a:bodyPr/>
                    <a:lstStyle/>
                    <a:p>
                      <a:pPr algn="l" fontAlgn="ctr"/>
                      <a:r>
                        <a:rPr lang="en-US" sz="1600" u="none" strike="noStrike">
                          <a:effectLst/>
                          <a:latin typeface="Calibri" panose="020F0502020204030204" pitchFamily="34" charset="0"/>
                          <a:cs typeface="Calibri" panose="020F0502020204030204" pitchFamily="34" charset="0"/>
                        </a:rPr>
                        <a:t>Kentucky Dam Village State Resort Park</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600" u="none" strike="noStrike" dirty="0">
                          <a:effectLst/>
                          <a:latin typeface="Calibri" panose="020F0502020204030204" pitchFamily="34" charset="0"/>
                          <a:cs typeface="Calibri" panose="020F0502020204030204" pitchFamily="34" charset="0"/>
                        </a:rPr>
                        <a:t>$100,000.00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3104310858"/>
                  </a:ext>
                </a:extLst>
              </a:tr>
              <a:tr h="144404">
                <a:tc>
                  <a:txBody>
                    <a:bodyPr/>
                    <a:lstStyle/>
                    <a:p>
                      <a:pPr algn="l" fontAlgn="b"/>
                      <a:r>
                        <a:rPr lang="en-US" sz="1600" u="none" strike="noStrike">
                          <a:effectLst/>
                          <a:latin typeface="Calibri" panose="020F0502020204030204" pitchFamily="34" charset="0"/>
                          <a:cs typeface="Calibri" panose="020F0502020204030204" pitchFamily="34" charset="0"/>
                        </a:rPr>
                        <a:t>Pennyrile Forest State Resort Park</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ctr"/>
                      <a:r>
                        <a:rPr lang="en-US" sz="1600" u="none" strike="noStrike" dirty="0">
                          <a:effectLst/>
                          <a:latin typeface="Calibri" panose="020F0502020204030204" pitchFamily="34" charset="0"/>
                          <a:cs typeface="Calibri" panose="020F0502020204030204" pitchFamily="34" charset="0"/>
                        </a:rPr>
                        <a:t>$100,000.00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042129661"/>
                  </a:ext>
                </a:extLst>
              </a:tr>
              <a:tr h="144404">
                <a:tc>
                  <a:txBody>
                    <a:bodyPr/>
                    <a:lstStyle/>
                    <a:p>
                      <a:pPr algn="l" fontAlgn="b"/>
                      <a:r>
                        <a:rPr lang="en-US" sz="1600" u="none" strike="noStrike">
                          <a:effectLst/>
                          <a:latin typeface="Calibri" panose="020F0502020204030204" pitchFamily="34" charset="0"/>
                          <a:cs typeface="Calibri" panose="020F0502020204030204" pitchFamily="34" charset="0"/>
                        </a:rPr>
                        <a:t>Big Bone Lick State Park</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ctr"/>
                      <a:r>
                        <a:rPr lang="en-US" sz="1600" u="none" strike="noStrike">
                          <a:effectLst/>
                          <a:latin typeface="Calibri" panose="020F0502020204030204" pitchFamily="34" charset="0"/>
                          <a:cs typeface="Calibri" panose="020F0502020204030204" pitchFamily="34" charset="0"/>
                        </a:rPr>
                        <a:t>$100,000.00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557619505"/>
                  </a:ext>
                </a:extLst>
              </a:tr>
              <a:tr h="144404">
                <a:tc>
                  <a:txBody>
                    <a:bodyPr/>
                    <a:lstStyle/>
                    <a:p>
                      <a:pPr algn="l" fontAlgn="b"/>
                      <a:r>
                        <a:rPr lang="en-US" sz="1600" u="none" strike="noStrike">
                          <a:effectLst/>
                          <a:latin typeface="Calibri" panose="020F0502020204030204" pitchFamily="34" charset="0"/>
                          <a:cs typeface="Calibri" panose="020F0502020204030204" pitchFamily="34" charset="0"/>
                        </a:rPr>
                        <a:t>Additional Projects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b"/>
                </a:tc>
                <a:tc>
                  <a:txBody>
                    <a:bodyPr/>
                    <a:lstStyle/>
                    <a:p>
                      <a:pPr algn="l" fontAlgn="ctr"/>
                      <a:r>
                        <a:rPr lang="en-US" sz="1600" u="none" strike="noStrike">
                          <a:effectLst/>
                          <a:latin typeface="Calibri" panose="020F0502020204030204" pitchFamily="34" charset="0"/>
                          <a:cs typeface="Calibri" panose="020F0502020204030204" pitchFamily="34" charset="0"/>
                        </a:rPr>
                        <a:t>$150,000.00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492722916"/>
                  </a:ext>
                </a:extLst>
              </a:tr>
              <a:tr h="144404">
                <a:tc>
                  <a:txBody>
                    <a:bodyPr/>
                    <a:lstStyle/>
                    <a:p>
                      <a:pPr algn="l" fontAlgn="ctr"/>
                      <a:r>
                        <a:rPr lang="en-US" sz="1600" b="1" u="none" strike="noStrike" dirty="0">
                          <a:effectLst/>
                          <a:latin typeface="Calibri" panose="020F0502020204030204" pitchFamily="34" charset="0"/>
                          <a:cs typeface="Calibri" panose="020F0502020204030204" pitchFamily="34" charset="0"/>
                        </a:rPr>
                        <a:t>Total</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1600" b="1" u="none" strike="noStrike" dirty="0">
                          <a:effectLst/>
                          <a:latin typeface="Calibri" panose="020F0502020204030204" pitchFamily="34" charset="0"/>
                          <a:cs typeface="Calibri" panose="020F0502020204030204" pitchFamily="34" charset="0"/>
                        </a:rPr>
                        <a:t>$1,200,000.00</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4209308862"/>
                  </a:ext>
                </a:extLst>
              </a:tr>
            </a:tbl>
          </a:graphicData>
        </a:graphic>
      </p:graphicFrame>
    </p:spTree>
    <p:extLst>
      <p:ext uri="{BB962C8B-B14F-4D97-AF65-F5344CB8AC3E}">
        <p14:creationId xmlns:p14="http://schemas.microsoft.com/office/powerpoint/2010/main" val="2179770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5A38-5396-68A4-29E8-FECE2BCFBFEA}"/>
              </a:ext>
            </a:extLst>
          </p:cNvPr>
          <p:cNvSpPr>
            <a:spLocks noGrp="1"/>
          </p:cNvSpPr>
          <p:nvPr>
            <p:ph type="title"/>
          </p:nvPr>
        </p:nvSpPr>
        <p:spPr>
          <a:xfrm>
            <a:off x="821183" y="103230"/>
            <a:ext cx="8373534" cy="1325563"/>
          </a:xfrm>
        </p:spPr>
        <p:txBody>
          <a:bodyPr>
            <a:normAutofit/>
          </a:bodyPr>
          <a:lstStyle/>
          <a:p>
            <a:pPr marL="0" marR="0">
              <a:spcBef>
                <a:spcPts val="0"/>
              </a:spcBef>
              <a:spcAft>
                <a:spcPts val="0"/>
              </a:spcAft>
            </a:pPr>
            <a:r>
              <a:rPr lang="en-US" sz="3200" cap="all" dirty="0"/>
              <a:t>Proposal for $71 Million</a:t>
            </a:r>
            <a:br>
              <a:rPr lang="en-US" sz="2800" dirty="0"/>
            </a:br>
            <a:r>
              <a:rPr lang="en-US" sz="2400" dirty="0"/>
              <a:t>$71 million in Unallocated Funds from the $150 million State Park Improvement Project</a:t>
            </a:r>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25</a:t>
            </a:fld>
            <a:endParaRPr lang="en-US"/>
          </a:p>
        </p:txBody>
      </p:sp>
      <p:pic>
        <p:nvPicPr>
          <p:cNvPr id="10" name="Graphic 9" descr="Tools with solid fill">
            <a:extLst>
              <a:ext uri="{FF2B5EF4-FFF2-40B4-BE49-F238E27FC236}">
                <a16:creationId xmlns:a16="http://schemas.microsoft.com/office/drawing/2014/main" id="{2BC7F189-117C-3288-BD16-801175FAB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183" y="1395434"/>
            <a:ext cx="880534" cy="880534"/>
          </a:xfrm>
          <a:prstGeom prst="rect">
            <a:avLst/>
          </a:prstGeom>
        </p:spPr>
      </p:pic>
      <p:sp>
        <p:nvSpPr>
          <p:cNvPr id="13" name="TextBox 12">
            <a:extLst>
              <a:ext uri="{FF2B5EF4-FFF2-40B4-BE49-F238E27FC236}">
                <a16:creationId xmlns:a16="http://schemas.microsoft.com/office/drawing/2014/main" id="{CD7F1A53-FBFA-341B-8569-08AF76D841A6}"/>
              </a:ext>
            </a:extLst>
          </p:cNvPr>
          <p:cNvSpPr txBox="1"/>
          <p:nvPr/>
        </p:nvSpPr>
        <p:spPr>
          <a:xfrm>
            <a:off x="1701717" y="1353082"/>
            <a:ext cx="6214369" cy="954107"/>
          </a:xfrm>
          <a:prstGeom prst="rect">
            <a:avLst/>
          </a:prstGeom>
          <a:noFill/>
        </p:spPr>
        <p:txBody>
          <a:bodyPr wrap="square" rtlCol="0">
            <a:spAutoFit/>
          </a:bodyPr>
          <a:lstStyle/>
          <a:p>
            <a:r>
              <a:rPr lang="en-US" sz="3200" b="1" cap="all" dirty="0"/>
              <a:t>$22 Million</a:t>
            </a:r>
          </a:p>
          <a:p>
            <a:r>
              <a:rPr lang="en-US" sz="2400" cap="all" dirty="0"/>
              <a:t>Recreational Amenities Upgrades</a:t>
            </a:r>
            <a:endParaRPr lang="en-US" sz="2400" dirty="0"/>
          </a:p>
        </p:txBody>
      </p:sp>
      <p:graphicFrame>
        <p:nvGraphicFramePr>
          <p:cNvPr id="4" name="Table 3">
            <a:extLst>
              <a:ext uri="{FF2B5EF4-FFF2-40B4-BE49-F238E27FC236}">
                <a16:creationId xmlns:a16="http://schemas.microsoft.com/office/drawing/2014/main" id="{5FE4E9A3-49CE-FE65-EE5F-F7AE85012E00}"/>
              </a:ext>
            </a:extLst>
          </p:cNvPr>
          <p:cNvGraphicFramePr>
            <a:graphicFrameLocks noGrp="1"/>
          </p:cNvGraphicFramePr>
          <p:nvPr>
            <p:extLst>
              <p:ext uri="{D42A27DB-BD31-4B8C-83A1-F6EECF244321}">
                <p14:modId xmlns:p14="http://schemas.microsoft.com/office/powerpoint/2010/main" val="4158790819"/>
              </p:ext>
            </p:extLst>
          </p:nvPr>
        </p:nvGraphicFramePr>
        <p:xfrm>
          <a:off x="927428" y="2591873"/>
          <a:ext cx="6316751" cy="2683447"/>
        </p:xfrm>
        <a:graphic>
          <a:graphicData uri="http://schemas.openxmlformats.org/drawingml/2006/table">
            <a:tbl>
              <a:tblPr>
                <a:tableStyleId>{5C22544A-7EE6-4342-B048-85BDC9FD1C3A}</a:tableStyleId>
              </a:tblPr>
              <a:tblGrid>
                <a:gridCol w="3786615">
                  <a:extLst>
                    <a:ext uri="{9D8B030D-6E8A-4147-A177-3AD203B41FA5}">
                      <a16:colId xmlns:a16="http://schemas.microsoft.com/office/drawing/2014/main" val="1149069461"/>
                    </a:ext>
                  </a:extLst>
                </a:gridCol>
                <a:gridCol w="2530136">
                  <a:extLst>
                    <a:ext uri="{9D8B030D-6E8A-4147-A177-3AD203B41FA5}">
                      <a16:colId xmlns:a16="http://schemas.microsoft.com/office/drawing/2014/main" val="1670196074"/>
                    </a:ext>
                  </a:extLst>
                </a:gridCol>
              </a:tblGrid>
              <a:tr h="510969">
                <a:tc gridSpan="2">
                  <a:txBody>
                    <a:bodyPr/>
                    <a:lstStyle/>
                    <a:p>
                      <a:pPr algn="l" fontAlgn="ctr"/>
                      <a:r>
                        <a:rPr lang="en-US" sz="2000" b="1" u="none" strike="noStrike" dirty="0">
                          <a:effectLst/>
                          <a:latin typeface="Calibri" panose="020F0502020204030204" pitchFamily="34" charset="0"/>
                          <a:cs typeface="Calibri" panose="020F0502020204030204" pitchFamily="34" charset="0"/>
                        </a:rPr>
                        <a:t>Repair Bunkers at ALL Golf Course Parks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hMerge="1">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b"/>
                </a:tc>
                <a:extLst>
                  <a:ext uri="{0D108BD9-81ED-4DB2-BD59-A6C34878D82A}">
                    <a16:rowId xmlns:a16="http://schemas.microsoft.com/office/drawing/2014/main" val="2991133471"/>
                  </a:ext>
                </a:extLst>
              </a:tr>
              <a:tr h="144404">
                <a:tc>
                  <a:txBody>
                    <a:bodyPr/>
                    <a:lstStyle/>
                    <a:p>
                      <a:pPr algn="l" fontAlgn="ctr"/>
                      <a:r>
                        <a:rPr lang="en-US" sz="2000" u="none" strike="noStrike" dirty="0">
                          <a:effectLst/>
                          <a:latin typeface="Calibri" panose="020F0502020204030204" pitchFamily="34" charset="0"/>
                          <a:cs typeface="Calibri" panose="020F0502020204030204" pitchFamily="34" charset="0"/>
                        </a:rPr>
                        <a:t>Mineral Mounds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a:effectLst/>
                          <a:latin typeface="Calibri" panose="020F0502020204030204" pitchFamily="34" charset="0"/>
                          <a:cs typeface="Calibri" panose="020F0502020204030204" pitchFamily="34" charset="0"/>
                        </a:rPr>
                        <a:t>$220,000.00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1126247830"/>
                  </a:ext>
                </a:extLst>
              </a:tr>
              <a:tr h="144404">
                <a:tc>
                  <a:txBody>
                    <a:bodyPr/>
                    <a:lstStyle/>
                    <a:p>
                      <a:pPr algn="l" fontAlgn="ctr"/>
                      <a:r>
                        <a:rPr lang="en-US" sz="2000" u="none" strike="noStrike" dirty="0">
                          <a:effectLst/>
                          <a:latin typeface="Calibri" panose="020F0502020204030204" pitchFamily="34" charset="0"/>
                          <a:cs typeface="Calibri" panose="020F0502020204030204" pitchFamily="34" charset="0"/>
                        </a:rPr>
                        <a:t>Dale Hollow State Resort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a:effectLst/>
                          <a:latin typeface="Calibri" panose="020F0502020204030204" pitchFamily="34" charset="0"/>
                          <a:cs typeface="Calibri" panose="020F0502020204030204" pitchFamily="34" charset="0"/>
                        </a:rPr>
                        <a:t>$760,000.00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4294543245"/>
                  </a:ext>
                </a:extLst>
              </a:tr>
              <a:tr h="144404">
                <a:tc>
                  <a:txBody>
                    <a:bodyPr/>
                    <a:lstStyle/>
                    <a:p>
                      <a:pPr algn="l" fontAlgn="ctr"/>
                      <a:r>
                        <a:rPr lang="en-US" sz="2000" u="none" strike="noStrike" dirty="0">
                          <a:effectLst/>
                          <a:latin typeface="Calibri" panose="020F0502020204030204" pitchFamily="34" charset="0"/>
                          <a:cs typeface="Calibri" panose="020F0502020204030204" pitchFamily="34" charset="0"/>
                        </a:rPr>
                        <a:t>Grayson Lake State Resort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a:effectLst/>
                          <a:latin typeface="Calibri" panose="020F0502020204030204" pitchFamily="34" charset="0"/>
                          <a:cs typeface="Calibri" panose="020F0502020204030204" pitchFamily="34" charset="0"/>
                        </a:rPr>
                        <a:t>$820,000.00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2027198500"/>
                  </a:ext>
                </a:extLst>
              </a:tr>
              <a:tr h="144404">
                <a:tc>
                  <a:txBody>
                    <a:bodyPr/>
                    <a:lstStyle/>
                    <a:p>
                      <a:pPr algn="l" fontAlgn="ctr"/>
                      <a:r>
                        <a:rPr lang="en-US" sz="2000" u="none" strike="noStrike" dirty="0">
                          <a:effectLst/>
                          <a:latin typeface="Calibri" panose="020F0502020204030204" pitchFamily="34" charset="0"/>
                          <a:cs typeface="Calibri" panose="020F0502020204030204" pitchFamily="34" charset="0"/>
                        </a:rPr>
                        <a:t>General Burnside State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a:effectLst/>
                          <a:latin typeface="Calibri" panose="020F0502020204030204" pitchFamily="34" charset="0"/>
                          <a:cs typeface="Calibri" panose="020F0502020204030204" pitchFamily="34" charset="0"/>
                        </a:rPr>
                        <a:t>$260,000.00</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39799272"/>
                  </a:ext>
                </a:extLst>
              </a:tr>
              <a:tr h="144404">
                <a:tc>
                  <a:txBody>
                    <a:bodyPr/>
                    <a:lstStyle/>
                    <a:p>
                      <a:pPr algn="l" fontAlgn="ctr"/>
                      <a:r>
                        <a:rPr lang="en-US" sz="2000" u="none" strike="noStrike" dirty="0">
                          <a:effectLst/>
                          <a:latin typeface="Calibri" panose="020F0502020204030204" pitchFamily="34" charset="0"/>
                          <a:cs typeface="Calibri" panose="020F0502020204030204" pitchFamily="34" charset="0"/>
                        </a:rPr>
                        <a:t>My Old Kentucky Home State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$260,000.00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2131686301"/>
                  </a:ext>
                </a:extLst>
              </a:tr>
              <a:tr h="144404">
                <a:tc>
                  <a:txBody>
                    <a:bodyPr/>
                    <a:lstStyle/>
                    <a:p>
                      <a:pPr algn="l" fontAlgn="ctr"/>
                      <a:r>
                        <a:rPr lang="en-US" sz="2000" u="none" strike="noStrike" dirty="0" err="1">
                          <a:effectLst/>
                          <a:latin typeface="Calibri" panose="020F0502020204030204" pitchFamily="34" charset="0"/>
                          <a:cs typeface="Calibri" panose="020F0502020204030204" pitchFamily="34" charset="0"/>
                        </a:rPr>
                        <a:t>Yatesville</a:t>
                      </a:r>
                      <a:r>
                        <a:rPr lang="en-US" sz="2000" u="none" strike="noStrike" dirty="0">
                          <a:effectLst/>
                          <a:latin typeface="Calibri" panose="020F0502020204030204" pitchFamily="34" charset="0"/>
                          <a:cs typeface="Calibri" panose="020F0502020204030204" pitchFamily="34" charset="0"/>
                        </a:rPr>
                        <a:t> Lake State Park</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$270,000.00</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3007683103"/>
                  </a:ext>
                </a:extLst>
              </a:tr>
              <a:tr h="144404">
                <a:tc>
                  <a:txBody>
                    <a:bodyPr/>
                    <a:lstStyle/>
                    <a:p>
                      <a:pPr algn="l" fontAlgn="ctr"/>
                      <a:r>
                        <a:rPr lang="en-US" sz="2000" b="1" u="none" strike="noStrike" dirty="0">
                          <a:effectLst/>
                          <a:latin typeface="Calibri" panose="020F0502020204030204" pitchFamily="34" charset="0"/>
                          <a:cs typeface="Calibri" panose="020F0502020204030204" pitchFamily="34" charset="0"/>
                        </a:rPr>
                        <a:t>Total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tc>
                  <a:txBody>
                    <a:bodyPr/>
                    <a:lstStyle/>
                    <a:p>
                      <a:pPr algn="l" fontAlgn="ctr"/>
                      <a:r>
                        <a:rPr lang="en-US" sz="2000" b="1" u="none" strike="noStrike" dirty="0">
                          <a:effectLst/>
                          <a:latin typeface="Calibri" panose="020F0502020204030204" pitchFamily="34" charset="0"/>
                          <a:cs typeface="Calibri" panose="020F0502020204030204" pitchFamily="34" charset="0"/>
                        </a:rPr>
                        <a:t>$2,590,000.00</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5554" marR="5554" marT="5554" marB="0" anchor="ctr"/>
                </a:tc>
                <a:extLst>
                  <a:ext uri="{0D108BD9-81ED-4DB2-BD59-A6C34878D82A}">
                    <a16:rowId xmlns:a16="http://schemas.microsoft.com/office/drawing/2014/main" val="4101276554"/>
                  </a:ext>
                </a:extLst>
              </a:tr>
            </a:tbl>
          </a:graphicData>
        </a:graphic>
      </p:graphicFrame>
    </p:spTree>
    <p:extLst>
      <p:ext uri="{BB962C8B-B14F-4D97-AF65-F5344CB8AC3E}">
        <p14:creationId xmlns:p14="http://schemas.microsoft.com/office/powerpoint/2010/main" val="98970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6C8519-2760-4D34-AD61-3A65B442FC5A}"/>
              </a:ext>
            </a:extLst>
          </p:cNvPr>
          <p:cNvSpPr txBox="1"/>
          <p:nvPr/>
        </p:nvSpPr>
        <p:spPr>
          <a:xfrm>
            <a:off x="4368604" y="4200525"/>
            <a:ext cx="3454792" cy="923330"/>
          </a:xfrm>
          <a:prstGeom prst="rect">
            <a:avLst/>
          </a:prstGeom>
          <a:noFill/>
        </p:spPr>
        <p:txBody>
          <a:bodyPr wrap="none" rtlCol="0">
            <a:spAutoFit/>
          </a:bodyPr>
          <a:lstStyle/>
          <a:p>
            <a:r>
              <a:rPr lang="en-US" sz="5400" dirty="0">
                <a:solidFill>
                  <a:schemeClr val="bg1"/>
                </a:solidFill>
              </a:rPr>
              <a:t>Questions?</a:t>
            </a:r>
          </a:p>
        </p:txBody>
      </p:sp>
      <p:pic>
        <p:nvPicPr>
          <p:cNvPr id="4" name="Picture 3" descr="Logo&#10;&#10;Description automatically generated with medium confidence">
            <a:extLst>
              <a:ext uri="{FF2B5EF4-FFF2-40B4-BE49-F238E27FC236}">
                <a16:creationId xmlns:a16="http://schemas.microsoft.com/office/drawing/2014/main" id="{F88CB1F2-55D5-4A9C-B2FF-F4F0A4420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70" y="563501"/>
            <a:ext cx="6419860" cy="2865499"/>
          </a:xfrm>
          <a:prstGeom prst="rect">
            <a:avLst/>
          </a:prstGeom>
        </p:spPr>
      </p:pic>
    </p:spTree>
    <p:extLst>
      <p:ext uri="{BB962C8B-B14F-4D97-AF65-F5344CB8AC3E}">
        <p14:creationId xmlns:p14="http://schemas.microsoft.com/office/powerpoint/2010/main" val="4089399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2438CD-FDE6-9696-90D3-262DC52E390E}"/>
              </a:ext>
            </a:extLst>
          </p:cNvPr>
          <p:cNvSpPr>
            <a:spLocks noGrp="1"/>
          </p:cNvSpPr>
          <p:nvPr>
            <p:ph idx="1"/>
          </p:nvPr>
        </p:nvSpPr>
        <p:spPr>
          <a:xfrm>
            <a:off x="838199" y="1560392"/>
            <a:ext cx="4114801" cy="5105400"/>
          </a:xfrm>
        </p:spPr>
        <p:txBody>
          <a:bodyPr>
            <a:normAutofit fontScale="40000" lnSpcReduction="20000"/>
          </a:bodyPr>
          <a:lstStyle/>
          <a:p>
            <a:pPr marL="342900" marR="0" lvl="0" indent="-342900">
              <a:lnSpc>
                <a:spcPct val="170000"/>
              </a:lnSpc>
              <a:spcBef>
                <a:spcPts val="0"/>
              </a:spcBef>
              <a:spcAft>
                <a:spcPts val="0"/>
              </a:spcAft>
              <a:buFont typeface="+mj-lt"/>
              <a:buAutoNum type="arabicPeriod"/>
            </a:pPr>
            <a:r>
              <a:rPr lang="en-US" sz="3000" dirty="0"/>
              <a:t>Carter Caves SRP-Renovation 	$183,000</a:t>
            </a:r>
          </a:p>
          <a:p>
            <a:pPr marL="342900" marR="0" lvl="0" indent="-342900">
              <a:lnSpc>
                <a:spcPct val="170000"/>
              </a:lnSpc>
              <a:spcBef>
                <a:spcPts val="0"/>
              </a:spcBef>
              <a:spcAft>
                <a:spcPts val="0"/>
              </a:spcAft>
              <a:buFont typeface="+mj-lt"/>
              <a:buAutoNum type="arabicPeriod"/>
            </a:pPr>
            <a:r>
              <a:rPr lang="en-US" sz="3000" dirty="0"/>
              <a:t>Green River SP- Renovation	$117,800</a:t>
            </a:r>
          </a:p>
          <a:p>
            <a:pPr marL="342900" marR="0" lvl="0" indent="-342900">
              <a:lnSpc>
                <a:spcPct val="170000"/>
              </a:lnSpc>
              <a:spcBef>
                <a:spcPts val="0"/>
              </a:spcBef>
              <a:spcAft>
                <a:spcPts val="0"/>
              </a:spcAft>
              <a:buFont typeface="+mj-lt"/>
              <a:buAutoNum type="arabicPeriod"/>
            </a:pPr>
            <a:r>
              <a:rPr lang="en-US" sz="3000" dirty="0"/>
              <a:t>Big Bone SP- Renovation 	$  82,000</a:t>
            </a:r>
          </a:p>
          <a:p>
            <a:pPr marL="342900" marR="0" lvl="0" indent="-342900">
              <a:lnSpc>
                <a:spcPct val="170000"/>
              </a:lnSpc>
              <a:spcBef>
                <a:spcPts val="0"/>
              </a:spcBef>
              <a:spcAft>
                <a:spcPts val="0"/>
              </a:spcAft>
              <a:buFont typeface="+mj-lt"/>
              <a:buAutoNum type="arabicPeriod"/>
            </a:pPr>
            <a:r>
              <a:rPr lang="en-US" sz="3000" dirty="0"/>
              <a:t>Nolin Lakes SP- Renovation   	$  51,000</a:t>
            </a:r>
          </a:p>
          <a:p>
            <a:pPr marL="342900" marR="0" lvl="0" indent="-342900">
              <a:lnSpc>
                <a:spcPct val="170000"/>
              </a:lnSpc>
              <a:spcBef>
                <a:spcPts val="0"/>
              </a:spcBef>
              <a:spcAft>
                <a:spcPts val="0"/>
              </a:spcAft>
              <a:buFont typeface="+mj-lt"/>
              <a:buAutoNum type="arabicPeriod"/>
            </a:pPr>
            <a:r>
              <a:rPr lang="en-US" sz="3000" dirty="0"/>
              <a:t>General Butler SRP-Renovation 	$154,000</a:t>
            </a:r>
          </a:p>
          <a:p>
            <a:pPr marL="342900" marR="0" lvl="0" indent="-342900">
              <a:lnSpc>
                <a:spcPct val="170000"/>
              </a:lnSpc>
              <a:spcBef>
                <a:spcPts val="0"/>
              </a:spcBef>
              <a:spcAft>
                <a:spcPts val="0"/>
              </a:spcAft>
              <a:buFont typeface="+mj-lt"/>
              <a:buAutoNum type="arabicPeriod"/>
            </a:pPr>
            <a:r>
              <a:rPr lang="en-US" sz="3000" dirty="0"/>
              <a:t>Lake Barkley SRP-Renovation     	$160,000</a:t>
            </a:r>
          </a:p>
          <a:p>
            <a:pPr marL="342900" marR="0" lvl="0" indent="-342900">
              <a:lnSpc>
                <a:spcPct val="170000"/>
              </a:lnSpc>
              <a:spcBef>
                <a:spcPts val="0"/>
              </a:spcBef>
              <a:spcAft>
                <a:spcPts val="0"/>
              </a:spcAft>
              <a:buFont typeface="+mj-lt"/>
              <a:buAutoNum type="arabicPeriod"/>
            </a:pPr>
            <a:r>
              <a:rPr lang="en-US" sz="3000" dirty="0"/>
              <a:t>Kincaid Lake SP-Renovation	$147,700</a:t>
            </a:r>
          </a:p>
          <a:p>
            <a:pPr marL="342900" marR="0" lvl="0" indent="-342900">
              <a:lnSpc>
                <a:spcPct val="170000"/>
              </a:lnSpc>
              <a:spcBef>
                <a:spcPts val="0"/>
              </a:spcBef>
              <a:spcAft>
                <a:spcPts val="0"/>
              </a:spcAft>
              <a:buFont typeface="+mj-lt"/>
              <a:buAutoNum type="arabicPeriod"/>
            </a:pPr>
            <a:r>
              <a:rPr lang="en-US" sz="3000" dirty="0"/>
              <a:t>Natural Bridge SRP Renovation 	$244,200</a:t>
            </a:r>
          </a:p>
          <a:p>
            <a:pPr marL="342900" marR="0" lvl="0" indent="-342900">
              <a:lnSpc>
                <a:spcPct val="170000"/>
              </a:lnSpc>
              <a:spcBef>
                <a:spcPts val="0"/>
              </a:spcBef>
              <a:spcAft>
                <a:spcPts val="0"/>
              </a:spcAft>
              <a:buFont typeface="+mj-lt"/>
              <a:buAutoNum type="arabicPeriod"/>
            </a:pPr>
            <a:r>
              <a:rPr lang="en-US" sz="3000" dirty="0"/>
              <a:t>Greenbo SRP- Renovation	$160,000</a:t>
            </a:r>
          </a:p>
          <a:p>
            <a:pPr marL="342900" marR="0" lvl="0" indent="-342900">
              <a:lnSpc>
                <a:spcPct val="170000"/>
              </a:lnSpc>
              <a:spcBef>
                <a:spcPts val="0"/>
              </a:spcBef>
              <a:spcAft>
                <a:spcPts val="0"/>
              </a:spcAft>
              <a:buFont typeface="+mj-lt"/>
              <a:buAutoNum type="arabicPeriod"/>
            </a:pPr>
            <a:r>
              <a:rPr lang="en-US" sz="3000" dirty="0"/>
              <a:t>Burnside Island SP - Renovation	$142,000</a:t>
            </a:r>
          </a:p>
          <a:p>
            <a:pPr marL="342900" marR="0" lvl="0" indent="-342900">
              <a:lnSpc>
                <a:spcPct val="170000"/>
              </a:lnSpc>
              <a:spcBef>
                <a:spcPts val="0"/>
              </a:spcBef>
              <a:spcAft>
                <a:spcPts val="0"/>
              </a:spcAft>
              <a:buFont typeface="+mj-lt"/>
              <a:buAutoNum type="arabicPeriod"/>
            </a:pPr>
            <a:r>
              <a:rPr lang="en-US" sz="3000" dirty="0" err="1"/>
              <a:t>Yatesville</a:t>
            </a:r>
            <a:r>
              <a:rPr lang="en-US" sz="3000" dirty="0"/>
              <a:t> Lak SP - Renovation	$  92,300</a:t>
            </a:r>
          </a:p>
          <a:p>
            <a:pPr marL="342900" marR="0" lvl="0" indent="-342900">
              <a:lnSpc>
                <a:spcPct val="170000"/>
              </a:lnSpc>
              <a:spcBef>
                <a:spcPts val="0"/>
              </a:spcBef>
              <a:spcAft>
                <a:spcPts val="0"/>
              </a:spcAft>
              <a:buFont typeface="+mj-lt"/>
              <a:buAutoNum type="arabicPeriod"/>
            </a:pPr>
            <a:r>
              <a:rPr lang="en-US" sz="3000" dirty="0"/>
              <a:t>Dale Hollow SRP Signage	$  31,000</a:t>
            </a:r>
          </a:p>
          <a:p>
            <a:pPr marL="342900" marR="0" lvl="0" indent="-342900">
              <a:lnSpc>
                <a:spcPct val="170000"/>
              </a:lnSpc>
              <a:spcBef>
                <a:spcPts val="0"/>
              </a:spcBef>
              <a:spcAft>
                <a:spcPts val="0"/>
              </a:spcAft>
              <a:buFont typeface="+mj-lt"/>
              <a:buAutoNum type="arabicPeriod"/>
            </a:pPr>
            <a:r>
              <a:rPr lang="en-US" sz="3000" dirty="0"/>
              <a:t>Barren River SRP- Renovation	$160,000</a:t>
            </a:r>
          </a:p>
          <a:p>
            <a:pPr marL="342900" marR="0" lvl="0" indent="-342900">
              <a:lnSpc>
                <a:spcPct val="170000"/>
              </a:lnSpc>
              <a:spcBef>
                <a:spcPts val="0"/>
              </a:spcBef>
              <a:spcAft>
                <a:spcPts val="0"/>
              </a:spcAft>
              <a:buFont typeface="+mj-lt"/>
              <a:buAutoNum type="arabicPeriod"/>
            </a:pPr>
            <a:r>
              <a:rPr lang="en-US" sz="3000" dirty="0"/>
              <a:t>Jenny Wiley SRP- Renovation 	$243,500</a:t>
            </a:r>
          </a:p>
          <a:p>
            <a:pPr marL="342900" marR="0" lvl="0" indent="-342900">
              <a:lnSpc>
                <a:spcPct val="170000"/>
              </a:lnSpc>
              <a:spcBef>
                <a:spcPts val="0"/>
              </a:spcBef>
              <a:spcAft>
                <a:spcPts val="0"/>
              </a:spcAft>
              <a:buFont typeface="+mj-lt"/>
              <a:buAutoNum type="arabicPeriod"/>
            </a:pPr>
            <a:r>
              <a:rPr lang="en-US" sz="3000" dirty="0"/>
              <a:t>Cumberland Falls SRP – </a:t>
            </a:r>
            <a:br>
              <a:rPr lang="en-US" sz="3000" dirty="0"/>
            </a:br>
            <a:r>
              <a:rPr lang="en-US" sz="3000" dirty="0" err="1"/>
              <a:t>Clifty</a:t>
            </a:r>
            <a:r>
              <a:rPr lang="en-US" sz="3000" dirty="0"/>
              <a:t> Falls Renovation		$190,000</a:t>
            </a:r>
          </a:p>
          <a:p>
            <a:pPr marL="0" marR="0" lvl="0" indent="0">
              <a:lnSpc>
                <a:spcPct val="170000"/>
              </a:lnSpc>
              <a:spcBef>
                <a:spcPts val="0"/>
              </a:spcBef>
              <a:spcAft>
                <a:spcPts val="0"/>
              </a:spcAft>
              <a:buNone/>
            </a:pPr>
            <a:r>
              <a:rPr lang="en-US" sz="3000" b="1" dirty="0"/>
              <a:t>TOTAL			$2,158,500 </a:t>
            </a:r>
            <a:endParaRPr lang="en-US" dirty="0"/>
          </a:p>
        </p:txBody>
      </p:sp>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3</a:t>
            </a:fld>
            <a:endParaRPr lang="en-US"/>
          </a:p>
        </p:txBody>
      </p:sp>
      <p:sp>
        <p:nvSpPr>
          <p:cNvPr id="7" name="Title 1">
            <a:extLst>
              <a:ext uri="{FF2B5EF4-FFF2-40B4-BE49-F238E27FC236}">
                <a16:creationId xmlns:a16="http://schemas.microsoft.com/office/drawing/2014/main" id="{4AAE648A-E4E6-83AC-EE5D-20B50BD23E69}"/>
              </a:ext>
            </a:extLst>
          </p:cNvPr>
          <p:cNvSpPr>
            <a:spLocks noGrp="1"/>
          </p:cNvSpPr>
          <p:nvPr>
            <p:ph type="title"/>
          </p:nvPr>
        </p:nvSpPr>
        <p:spPr>
          <a:xfrm>
            <a:off x="838199" y="192208"/>
            <a:ext cx="10515600" cy="1325563"/>
          </a:xfrm>
        </p:spPr>
        <p:txBody>
          <a:bodyPr>
            <a:normAutofit fontScale="90000"/>
          </a:bodyPr>
          <a:lstStyle/>
          <a:p>
            <a:pPr marL="0" marR="0">
              <a:lnSpc>
                <a:spcPct val="100000"/>
              </a:lnSpc>
              <a:spcBef>
                <a:spcPts val="0"/>
              </a:spcBef>
            </a:pPr>
            <a:r>
              <a:rPr lang="en-US" sz="4000" cap="all" dirty="0"/>
              <a:t>Campground Bathhouse Upgrades </a:t>
            </a:r>
            <a:br>
              <a:rPr lang="en-US" cap="all" dirty="0"/>
            </a:br>
            <a:r>
              <a:rPr lang="en-US" cap="all" dirty="0"/>
              <a:t>$2.2 Million </a:t>
            </a:r>
            <a:endParaRPr lang="en-US" dirty="0">
              <a:solidFill>
                <a:srgbClr val="00B0F0"/>
              </a:solidFill>
            </a:endParaRPr>
          </a:p>
        </p:txBody>
      </p:sp>
      <p:pic>
        <p:nvPicPr>
          <p:cNvPr id="10" name="Picture 9" descr="A picture containing tree, grass, outdoor, parked&#10;&#10;Description automatically generated">
            <a:extLst>
              <a:ext uri="{FF2B5EF4-FFF2-40B4-BE49-F238E27FC236}">
                <a16:creationId xmlns:a16="http://schemas.microsoft.com/office/drawing/2014/main" id="{909AB50A-370E-0FE5-EFBE-71B71A8ED3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71" t="22179"/>
          <a:stretch/>
        </p:blipFill>
        <p:spPr>
          <a:xfrm>
            <a:off x="8322733" y="911077"/>
            <a:ext cx="3763077" cy="2277269"/>
          </a:xfrm>
          <a:prstGeom prst="rect">
            <a:avLst/>
          </a:prstGeom>
        </p:spPr>
      </p:pic>
      <p:pic>
        <p:nvPicPr>
          <p:cNvPr id="8" name="Picture 7" descr="A group of people sitting at a table outside&#10;&#10;Description automatically generated with medium confidence">
            <a:extLst>
              <a:ext uri="{FF2B5EF4-FFF2-40B4-BE49-F238E27FC236}">
                <a16:creationId xmlns:a16="http://schemas.microsoft.com/office/drawing/2014/main" id="{D398D528-4B0D-EC38-7818-0134E563CF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971" r="3837"/>
          <a:stretch/>
        </p:blipFill>
        <p:spPr>
          <a:xfrm>
            <a:off x="5507370" y="3244030"/>
            <a:ext cx="6578440" cy="3421762"/>
          </a:xfrm>
          <a:prstGeom prst="rect">
            <a:avLst/>
          </a:prstGeom>
        </p:spPr>
      </p:pic>
      <p:pic>
        <p:nvPicPr>
          <p:cNvPr id="13" name="Picture 12" descr="A picture containing grass, tree, outdoor, field&#10;&#10;Description automatically generated">
            <a:extLst>
              <a:ext uri="{FF2B5EF4-FFF2-40B4-BE49-F238E27FC236}">
                <a16:creationId xmlns:a16="http://schemas.microsoft.com/office/drawing/2014/main" id="{6A067DD3-C5AC-97DE-15E5-89781F00FA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03" b="22244"/>
          <a:stretch/>
        </p:blipFill>
        <p:spPr>
          <a:xfrm>
            <a:off x="5507370" y="911078"/>
            <a:ext cx="2713715" cy="2277269"/>
          </a:xfrm>
          <a:prstGeom prst="rect">
            <a:avLst/>
          </a:prstGeom>
        </p:spPr>
      </p:pic>
    </p:spTree>
    <p:extLst>
      <p:ext uri="{BB962C8B-B14F-4D97-AF65-F5344CB8AC3E}">
        <p14:creationId xmlns:p14="http://schemas.microsoft.com/office/powerpoint/2010/main" val="5278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4</a:t>
            </a:fld>
            <a:endParaRPr lang="en-US"/>
          </a:p>
        </p:txBody>
      </p:sp>
      <p:sp>
        <p:nvSpPr>
          <p:cNvPr id="7" name="Title 1">
            <a:extLst>
              <a:ext uri="{FF2B5EF4-FFF2-40B4-BE49-F238E27FC236}">
                <a16:creationId xmlns:a16="http://schemas.microsoft.com/office/drawing/2014/main" id="{4AAE648A-E4E6-83AC-EE5D-20B50BD23E69}"/>
              </a:ext>
            </a:extLst>
          </p:cNvPr>
          <p:cNvSpPr>
            <a:spLocks noGrp="1"/>
          </p:cNvSpPr>
          <p:nvPr>
            <p:ph type="title"/>
          </p:nvPr>
        </p:nvSpPr>
        <p:spPr>
          <a:xfrm>
            <a:off x="838199" y="192208"/>
            <a:ext cx="10515600" cy="1325563"/>
          </a:xfrm>
        </p:spPr>
        <p:txBody>
          <a:bodyPr>
            <a:normAutofit/>
          </a:bodyPr>
          <a:lstStyle/>
          <a:p>
            <a:pPr marL="0" marR="0">
              <a:spcBef>
                <a:spcPts val="0"/>
              </a:spcBef>
              <a:spcAft>
                <a:spcPts val="0"/>
              </a:spcAft>
            </a:pPr>
            <a:r>
              <a:rPr lang="en-US" cap="all" dirty="0"/>
              <a:t>Utility Improvements </a:t>
            </a:r>
            <a:br>
              <a:rPr lang="en-US" cap="all" dirty="0"/>
            </a:br>
            <a:r>
              <a:rPr lang="en-US" cap="all" dirty="0"/>
              <a:t>$20 Million</a:t>
            </a:r>
          </a:p>
        </p:txBody>
      </p:sp>
      <p:sp>
        <p:nvSpPr>
          <p:cNvPr id="6" name="Content Placeholder 5">
            <a:extLst>
              <a:ext uri="{FF2B5EF4-FFF2-40B4-BE49-F238E27FC236}">
                <a16:creationId xmlns:a16="http://schemas.microsoft.com/office/drawing/2014/main" id="{6F0A6D89-2491-D7FD-8F99-33EF82246659}"/>
              </a:ext>
            </a:extLst>
          </p:cNvPr>
          <p:cNvSpPr>
            <a:spLocks noGrp="1"/>
          </p:cNvSpPr>
          <p:nvPr>
            <p:ph idx="1"/>
          </p:nvPr>
        </p:nvSpPr>
        <p:spPr>
          <a:xfrm>
            <a:off x="1972732" y="1770941"/>
            <a:ext cx="7927048" cy="4332239"/>
          </a:xfrm>
        </p:spPr>
        <p:txBody>
          <a:bodyPr>
            <a:noAutofit/>
          </a:bodyPr>
          <a:lstStyle/>
          <a:p>
            <a:pPr marL="342900" marR="0" lvl="0" indent="-342900">
              <a:spcBef>
                <a:spcPts val="0"/>
              </a:spcBef>
              <a:spcAft>
                <a:spcPts val="0"/>
              </a:spcAft>
              <a:buFont typeface="Symbol" panose="05050102010706020507" pitchFamily="18" charset="2"/>
              <a:buChar char=""/>
            </a:pPr>
            <a:r>
              <a:rPr lang="en-US" sz="2000" dirty="0"/>
              <a:t>$13 of the $20 Million approved in the proposal to the Legislature for Kentucky State Parks were for electrical initiatives. Based on preliminary estimates from the Western Ky Rural Electric Cooperatives. </a:t>
            </a:r>
          </a:p>
          <a:p>
            <a:pPr marL="0" marR="0">
              <a:spcBef>
                <a:spcPts val="0"/>
              </a:spcBef>
              <a:spcAft>
                <a:spcPts val="0"/>
              </a:spcAft>
            </a:pPr>
            <a:endParaRPr lang="en-US" sz="2000" dirty="0"/>
          </a:p>
          <a:p>
            <a:pPr marL="342900" marR="0" lvl="0" indent="-342900">
              <a:spcBef>
                <a:spcPts val="0"/>
              </a:spcBef>
              <a:spcAft>
                <a:spcPts val="0"/>
              </a:spcAft>
              <a:buFont typeface="Symbol" panose="05050102010706020507" pitchFamily="18" charset="2"/>
              <a:buChar char=""/>
            </a:pPr>
            <a:r>
              <a:rPr lang="en-US" sz="2000" dirty="0"/>
              <a:t>Currently, the Department of Parks is in the process of consultation with WKRECC on completing an MOA for an engineering assessment. This MOA engineering assessment for $300,000 is for Kenlake and Kentucky Dam Village State Resort Parks only. The assessments are requirements for the Grid Resilience Grants via the Energy and Environment Cabinet. </a:t>
            </a:r>
          </a:p>
        </p:txBody>
      </p:sp>
      <p:pic>
        <p:nvPicPr>
          <p:cNvPr id="3" name="Graphic 2" descr="Electric Tower with solid fill">
            <a:extLst>
              <a:ext uri="{FF2B5EF4-FFF2-40B4-BE49-F238E27FC236}">
                <a16:creationId xmlns:a16="http://schemas.microsoft.com/office/drawing/2014/main" id="{462F5649-8A80-CFCC-E52E-FE5E3D5514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85" y="1643622"/>
            <a:ext cx="1239963" cy="1239963"/>
          </a:xfrm>
          <a:prstGeom prst="rect">
            <a:avLst/>
          </a:prstGeom>
        </p:spPr>
      </p:pic>
      <p:pic>
        <p:nvPicPr>
          <p:cNvPr id="9" name="Graphic 8" descr="Tools with solid fill">
            <a:extLst>
              <a:ext uri="{FF2B5EF4-FFF2-40B4-BE49-F238E27FC236}">
                <a16:creationId xmlns:a16="http://schemas.microsoft.com/office/drawing/2014/main" id="{495F7781-7246-147E-68B0-371DD8BD5A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5950" y="3363444"/>
            <a:ext cx="1147231" cy="1147231"/>
          </a:xfrm>
          <a:prstGeom prst="rect">
            <a:avLst/>
          </a:prstGeom>
        </p:spPr>
      </p:pic>
    </p:spTree>
    <p:extLst>
      <p:ext uri="{BB962C8B-B14F-4D97-AF65-F5344CB8AC3E}">
        <p14:creationId xmlns:p14="http://schemas.microsoft.com/office/powerpoint/2010/main" val="37348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5</a:t>
            </a:fld>
            <a:endParaRPr lang="en-US"/>
          </a:p>
        </p:txBody>
      </p:sp>
      <p:sp>
        <p:nvSpPr>
          <p:cNvPr id="7" name="Title 1">
            <a:extLst>
              <a:ext uri="{FF2B5EF4-FFF2-40B4-BE49-F238E27FC236}">
                <a16:creationId xmlns:a16="http://schemas.microsoft.com/office/drawing/2014/main" id="{4AAE648A-E4E6-83AC-EE5D-20B50BD23E69}"/>
              </a:ext>
            </a:extLst>
          </p:cNvPr>
          <p:cNvSpPr>
            <a:spLocks noGrp="1"/>
          </p:cNvSpPr>
          <p:nvPr>
            <p:ph type="title"/>
          </p:nvPr>
        </p:nvSpPr>
        <p:spPr>
          <a:xfrm>
            <a:off x="838199" y="192208"/>
            <a:ext cx="10515600" cy="1325563"/>
          </a:xfrm>
        </p:spPr>
        <p:txBody>
          <a:bodyPr>
            <a:normAutofit/>
          </a:bodyPr>
          <a:lstStyle/>
          <a:p>
            <a:pPr marL="0" marR="0">
              <a:spcBef>
                <a:spcPts val="0"/>
              </a:spcBef>
              <a:spcAft>
                <a:spcPts val="0"/>
              </a:spcAft>
            </a:pPr>
            <a:r>
              <a:rPr lang="en-US" cap="all" dirty="0"/>
              <a:t>Utility Improvements </a:t>
            </a:r>
            <a:br>
              <a:rPr lang="en-US" cap="all" dirty="0"/>
            </a:br>
            <a:r>
              <a:rPr lang="en-US" cap="all" dirty="0"/>
              <a:t>$20 Million</a:t>
            </a:r>
          </a:p>
        </p:txBody>
      </p:sp>
      <p:sp>
        <p:nvSpPr>
          <p:cNvPr id="10" name="TextBox 9">
            <a:extLst>
              <a:ext uri="{FF2B5EF4-FFF2-40B4-BE49-F238E27FC236}">
                <a16:creationId xmlns:a16="http://schemas.microsoft.com/office/drawing/2014/main" id="{8210975E-C09A-E28A-F3A5-1374269C9806}"/>
              </a:ext>
            </a:extLst>
          </p:cNvPr>
          <p:cNvSpPr txBox="1"/>
          <p:nvPr/>
        </p:nvSpPr>
        <p:spPr>
          <a:xfrm>
            <a:off x="1808579" y="2299006"/>
            <a:ext cx="8322732" cy="2585323"/>
          </a:xfrm>
          <a:prstGeom prst="rect">
            <a:avLst/>
          </a:prstGeom>
          <a:noFill/>
        </p:spPr>
        <p:txBody>
          <a:bodyPr wrap="square" rtlCol="0">
            <a:spAutoFit/>
          </a:bodyPr>
          <a:lstStyle/>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Leveraging these funds to match an $11 million Federal Grid Resilience Grant that will result in a total of $16.5 million for necessary upgrades to the existing electric distribution system to bring them into compliance with electrical safety codes and to be consistent with normal utility construction and maintenance practices, including right-of-way clearings.</a:t>
            </a:r>
            <a:br>
              <a:rPr lang="en-US"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balance of the $20 million will go towards other state parks as electric assessments are completed via partnering with the Kentucky Electrical Cooperatives.. </a:t>
            </a:r>
            <a:endParaRPr lang="en-US" dirty="0"/>
          </a:p>
        </p:txBody>
      </p:sp>
      <p:pic>
        <p:nvPicPr>
          <p:cNvPr id="12" name="Graphic 11" descr="Money with solid fill">
            <a:extLst>
              <a:ext uri="{FF2B5EF4-FFF2-40B4-BE49-F238E27FC236}">
                <a16:creationId xmlns:a16="http://schemas.microsoft.com/office/drawing/2014/main" id="{FAC95DC5-96E8-1080-7008-27081FE3D9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64" y="3842205"/>
            <a:ext cx="1202068" cy="1202068"/>
          </a:xfrm>
          <a:prstGeom prst="rect">
            <a:avLst/>
          </a:prstGeom>
        </p:spPr>
      </p:pic>
      <p:pic>
        <p:nvPicPr>
          <p:cNvPr id="14" name="Graphic 13" descr="Electric Tower with solid fill">
            <a:extLst>
              <a:ext uri="{FF2B5EF4-FFF2-40B4-BE49-F238E27FC236}">
                <a16:creationId xmlns:a16="http://schemas.microsoft.com/office/drawing/2014/main" id="{187AF81A-0A04-FFA3-1886-9563856448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616" y="2384606"/>
            <a:ext cx="1239963" cy="1239963"/>
          </a:xfrm>
          <a:prstGeom prst="rect">
            <a:avLst/>
          </a:prstGeom>
        </p:spPr>
      </p:pic>
    </p:spTree>
    <p:extLst>
      <p:ext uri="{BB962C8B-B14F-4D97-AF65-F5344CB8AC3E}">
        <p14:creationId xmlns:p14="http://schemas.microsoft.com/office/powerpoint/2010/main" val="91487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6</a:t>
            </a:fld>
            <a:endParaRPr lang="en-US"/>
          </a:p>
        </p:txBody>
      </p:sp>
      <p:sp>
        <p:nvSpPr>
          <p:cNvPr id="7" name="Title 1">
            <a:extLst>
              <a:ext uri="{FF2B5EF4-FFF2-40B4-BE49-F238E27FC236}">
                <a16:creationId xmlns:a16="http://schemas.microsoft.com/office/drawing/2014/main" id="{4AAE648A-E4E6-83AC-EE5D-20B50BD23E69}"/>
              </a:ext>
            </a:extLst>
          </p:cNvPr>
          <p:cNvSpPr>
            <a:spLocks noGrp="1"/>
          </p:cNvSpPr>
          <p:nvPr>
            <p:ph type="title"/>
          </p:nvPr>
        </p:nvSpPr>
        <p:spPr>
          <a:xfrm>
            <a:off x="838199" y="192208"/>
            <a:ext cx="10515600" cy="1325563"/>
          </a:xfrm>
        </p:spPr>
        <p:txBody>
          <a:bodyPr>
            <a:normAutofit/>
          </a:bodyPr>
          <a:lstStyle/>
          <a:p>
            <a:pPr marL="0" marR="0">
              <a:spcBef>
                <a:spcPts val="0"/>
              </a:spcBef>
              <a:spcAft>
                <a:spcPts val="0"/>
              </a:spcAft>
            </a:pPr>
            <a:r>
              <a:rPr lang="en-US" cap="all" dirty="0"/>
              <a:t>Utility Improvements </a:t>
            </a:r>
            <a:br>
              <a:rPr lang="en-US" cap="all" dirty="0"/>
            </a:br>
            <a:r>
              <a:rPr lang="en-US" cap="all" dirty="0"/>
              <a:t>$20 Million</a:t>
            </a:r>
          </a:p>
        </p:txBody>
      </p:sp>
      <p:sp>
        <p:nvSpPr>
          <p:cNvPr id="10" name="TextBox 9">
            <a:extLst>
              <a:ext uri="{FF2B5EF4-FFF2-40B4-BE49-F238E27FC236}">
                <a16:creationId xmlns:a16="http://schemas.microsoft.com/office/drawing/2014/main" id="{8210975E-C09A-E28A-F3A5-1374269C9806}"/>
              </a:ext>
            </a:extLst>
          </p:cNvPr>
          <p:cNvSpPr txBox="1"/>
          <p:nvPr/>
        </p:nvSpPr>
        <p:spPr>
          <a:xfrm>
            <a:off x="1879601" y="1517771"/>
            <a:ext cx="7814905" cy="4893647"/>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Additionally, $7 of the $20 Million Utility Improvement funds will fund the repair and replacement of the most critical wastewater plants and lift stations, portable water storage and distribution, and unfunded wastewater sewer plant updates/replacements. </a:t>
            </a:r>
            <a:endParaRPr lang="en-US" sz="24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Present movement includes: The design for the replacement of the water storage tank at Greenbo State Resort Park is underway at an estimated cost of $550,000 (to be determined by bid); Moving forward with Phase III design for wastewater treatment plant at Carter Caves State Resort Park estimated at $3.3 Million; Multiple lift station repairs/replacements and bid via DECCA. </a:t>
            </a:r>
            <a:endParaRPr lang="en-US" sz="2400" dirty="0">
              <a:effectLst/>
              <a:latin typeface="Calibri" panose="020F0502020204030204" pitchFamily="34" charset="0"/>
              <a:ea typeface="Calibri" panose="020F0502020204030204" pitchFamily="34" charset="0"/>
            </a:endParaRPr>
          </a:p>
        </p:txBody>
      </p:sp>
      <p:pic>
        <p:nvPicPr>
          <p:cNvPr id="3" name="Graphic 2" descr="Tools with solid fill">
            <a:extLst>
              <a:ext uri="{FF2B5EF4-FFF2-40B4-BE49-F238E27FC236}">
                <a16:creationId xmlns:a16="http://schemas.microsoft.com/office/drawing/2014/main" id="{AFA16AA5-0E89-3F29-D4CA-E0CE99EDE8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066" y="4565392"/>
            <a:ext cx="914400" cy="914400"/>
          </a:xfrm>
          <a:prstGeom prst="rect">
            <a:avLst/>
          </a:prstGeom>
        </p:spPr>
      </p:pic>
      <p:pic>
        <p:nvPicPr>
          <p:cNvPr id="6" name="Graphic 5" descr="Tools with solid fill">
            <a:extLst>
              <a:ext uri="{FF2B5EF4-FFF2-40B4-BE49-F238E27FC236}">
                <a16:creationId xmlns:a16="http://schemas.microsoft.com/office/drawing/2014/main" id="{982B3530-D624-80FA-AD58-3EB7509942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066" y="2019879"/>
            <a:ext cx="914400" cy="914400"/>
          </a:xfrm>
          <a:prstGeom prst="rect">
            <a:avLst/>
          </a:prstGeom>
        </p:spPr>
      </p:pic>
    </p:spTree>
    <p:extLst>
      <p:ext uri="{BB962C8B-B14F-4D97-AF65-F5344CB8AC3E}">
        <p14:creationId xmlns:p14="http://schemas.microsoft.com/office/powerpoint/2010/main" val="141214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7</a:t>
            </a:fld>
            <a:endParaRPr lang="en-US"/>
          </a:p>
        </p:txBody>
      </p:sp>
      <p:sp>
        <p:nvSpPr>
          <p:cNvPr id="7" name="Title 1">
            <a:extLst>
              <a:ext uri="{FF2B5EF4-FFF2-40B4-BE49-F238E27FC236}">
                <a16:creationId xmlns:a16="http://schemas.microsoft.com/office/drawing/2014/main" id="{D680E7B3-3B76-EA4A-2278-CD560E118D2D}"/>
              </a:ext>
            </a:extLst>
          </p:cNvPr>
          <p:cNvSpPr>
            <a:spLocks noGrp="1"/>
          </p:cNvSpPr>
          <p:nvPr>
            <p:ph type="title"/>
          </p:nvPr>
        </p:nvSpPr>
        <p:spPr>
          <a:xfrm>
            <a:off x="2681057" y="192208"/>
            <a:ext cx="8672742" cy="1325563"/>
          </a:xfrm>
        </p:spPr>
        <p:txBody>
          <a:bodyPr>
            <a:normAutofit/>
          </a:bodyPr>
          <a:lstStyle/>
          <a:p>
            <a:pPr marL="0" marR="0">
              <a:spcBef>
                <a:spcPts val="0"/>
              </a:spcBef>
              <a:spcAft>
                <a:spcPts val="0"/>
              </a:spcAft>
            </a:pPr>
            <a:r>
              <a:rPr lang="en-US" dirty="0"/>
              <a:t>Broadband Upgrades $6 Million</a:t>
            </a:r>
          </a:p>
        </p:txBody>
      </p:sp>
      <p:sp>
        <p:nvSpPr>
          <p:cNvPr id="11" name="TextBox 10">
            <a:extLst>
              <a:ext uri="{FF2B5EF4-FFF2-40B4-BE49-F238E27FC236}">
                <a16:creationId xmlns:a16="http://schemas.microsoft.com/office/drawing/2014/main" id="{49A98C00-5D44-76FB-9FEA-D1B337000273}"/>
              </a:ext>
            </a:extLst>
          </p:cNvPr>
          <p:cNvSpPr txBox="1"/>
          <p:nvPr/>
        </p:nvSpPr>
        <p:spPr>
          <a:xfrm>
            <a:off x="3843867" y="1183723"/>
            <a:ext cx="7950200" cy="1692771"/>
          </a:xfrm>
          <a:prstGeom prst="rect">
            <a:avLst/>
          </a:prstGeom>
          <a:noFill/>
        </p:spPr>
        <p:txBody>
          <a:bodyPr wrap="square" rtlCol="0">
            <a:spAutoFit/>
          </a:bodyPr>
          <a:lstStyle/>
          <a:p>
            <a:r>
              <a:rPr lang="en-US" sz="3200" b="1" cap="all" dirty="0"/>
              <a:t>$1.4 Million </a:t>
            </a:r>
          </a:p>
          <a:p>
            <a:pPr marL="342900" marR="0" lvl="0" indent="-342900">
              <a:spcBef>
                <a:spcPts val="0"/>
              </a:spcBef>
              <a:spcAft>
                <a:spcPts val="0"/>
              </a:spcAft>
              <a:buFont typeface="Symbol" panose="05050102010706020507" pitchFamily="18" charset="2"/>
              <a:buChar char=""/>
            </a:pPr>
            <a:r>
              <a:rPr lang="en-US" dirty="0"/>
              <a:t>Dale Hollow – Design complete, contractor visit complete, waiting on contractor quotes.</a:t>
            </a:r>
          </a:p>
          <a:p>
            <a:pPr marL="342900" marR="0" lvl="0" indent="-342900">
              <a:spcBef>
                <a:spcPts val="0"/>
              </a:spcBef>
              <a:spcAft>
                <a:spcPts val="0"/>
              </a:spcAft>
              <a:buFont typeface="Symbol" panose="05050102010706020507" pitchFamily="18" charset="2"/>
              <a:buChar char=""/>
            </a:pPr>
            <a:r>
              <a:rPr lang="en-US" dirty="0"/>
              <a:t>Paintsville Lake – Design complete, contractor visits being scheduled.</a:t>
            </a:r>
          </a:p>
          <a:p>
            <a:pPr marL="342900" marR="0" lvl="0" indent="-342900">
              <a:spcBef>
                <a:spcPts val="0"/>
              </a:spcBef>
              <a:spcAft>
                <a:spcPts val="0"/>
              </a:spcAft>
              <a:buFont typeface="Symbol" panose="05050102010706020507" pitchFamily="18" charset="2"/>
              <a:buChar char=""/>
            </a:pPr>
            <a:r>
              <a:rPr lang="en-US" dirty="0"/>
              <a:t>Carter Caves – Design complete, contractor visits being scheduled.</a:t>
            </a:r>
          </a:p>
        </p:txBody>
      </p:sp>
      <p:pic>
        <p:nvPicPr>
          <p:cNvPr id="13" name="Graphic 12" descr="Cell Tower with solid fill">
            <a:extLst>
              <a:ext uri="{FF2B5EF4-FFF2-40B4-BE49-F238E27FC236}">
                <a16:creationId xmlns:a16="http://schemas.microsoft.com/office/drawing/2014/main" id="{EBFE8A38-4C58-A94E-5B17-6741FDB1F5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9457" y="1397904"/>
            <a:ext cx="1264410" cy="1264410"/>
          </a:xfrm>
          <a:prstGeom prst="rect">
            <a:avLst/>
          </a:prstGeom>
        </p:spPr>
      </p:pic>
      <p:sp>
        <p:nvSpPr>
          <p:cNvPr id="14" name="TextBox 13">
            <a:extLst>
              <a:ext uri="{FF2B5EF4-FFF2-40B4-BE49-F238E27FC236}">
                <a16:creationId xmlns:a16="http://schemas.microsoft.com/office/drawing/2014/main" id="{18F28C71-A3E7-306B-F39C-7ADB30BCD449}"/>
              </a:ext>
            </a:extLst>
          </p:cNvPr>
          <p:cNvSpPr txBox="1"/>
          <p:nvPr/>
        </p:nvSpPr>
        <p:spPr>
          <a:xfrm>
            <a:off x="2768601" y="2972473"/>
            <a:ext cx="8034866" cy="369332"/>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following campgrounds will be the focus of the remaining funds of $4.6 million:</a:t>
            </a:r>
            <a:endParaRPr lang="en-US" sz="1800" dirty="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EFBD1CA0-8D82-92A9-2503-3121D23AF6E9}"/>
              </a:ext>
            </a:extLst>
          </p:cNvPr>
          <p:cNvSpPr txBox="1"/>
          <p:nvPr/>
        </p:nvSpPr>
        <p:spPr>
          <a:xfrm>
            <a:off x="6855668" y="3528423"/>
            <a:ext cx="2997459" cy="1754326"/>
          </a:xfrm>
          <a:prstGeom prst="rect">
            <a:avLst/>
          </a:prstGeom>
          <a:noFill/>
        </p:spPr>
        <p:txBody>
          <a:bodyPr wrap="square">
            <a:spAutoFit/>
          </a:bodyPr>
          <a:lstStyle/>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Fort Boonesborough</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Lake Cumberland</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General Butler</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Natural Bridge</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Kentucky Dam Village</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Kenlake</a:t>
            </a:r>
            <a:endParaRPr lang="en-US" sz="1800" dirty="0">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974BA2D1-68DB-7203-BE7E-95BBDA6452EA}"/>
              </a:ext>
            </a:extLst>
          </p:cNvPr>
          <p:cNvSpPr txBox="1"/>
          <p:nvPr/>
        </p:nvSpPr>
        <p:spPr>
          <a:xfrm>
            <a:off x="3497455" y="3544672"/>
            <a:ext cx="3145941" cy="1754326"/>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Big Bone Lick</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John James Audubon</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Pennyrile</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Cumberland Falls</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My Old Kentucky Home</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Lake Malone</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6047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8</a:t>
            </a:fld>
            <a:endParaRPr lang="en-US"/>
          </a:p>
        </p:txBody>
      </p:sp>
      <p:sp>
        <p:nvSpPr>
          <p:cNvPr id="7" name="Title 1">
            <a:extLst>
              <a:ext uri="{FF2B5EF4-FFF2-40B4-BE49-F238E27FC236}">
                <a16:creationId xmlns:a16="http://schemas.microsoft.com/office/drawing/2014/main" id="{D680E7B3-3B76-EA4A-2278-CD560E118D2D}"/>
              </a:ext>
            </a:extLst>
          </p:cNvPr>
          <p:cNvSpPr>
            <a:spLocks noGrp="1"/>
          </p:cNvSpPr>
          <p:nvPr>
            <p:ph type="title"/>
          </p:nvPr>
        </p:nvSpPr>
        <p:spPr>
          <a:xfrm>
            <a:off x="2681058" y="437742"/>
            <a:ext cx="8672742" cy="1325563"/>
          </a:xfrm>
        </p:spPr>
        <p:txBody>
          <a:bodyPr>
            <a:normAutofit fontScale="90000"/>
          </a:bodyPr>
          <a:lstStyle/>
          <a:p>
            <a:pPr marL="0" marR="0">
              <a:spcBef>
                <a:spcPts val="0"/>
              </a:spcBef>
              <a:spcAft>
                <a:spcPts val="0"/>
              </a:spcAft>
            </a:pPr>
            <a:r>
              <a:rPr lang="en-US" dirty="0"/>
              <a:t>Lake Barkley and Jenny Wiley State Parks Emergency Structural Repairs</a:t>
            </a:r>
          </a:p>
        </p:txBody>
      </p:sp>
      <p:sp>
        <p:nvSpPr>
          <p:cNvPr id="11" name="TextBox 10">
            <a:extLst>
              <a:ext uri="{FF2B5EF4-FFF2-40B4-BE49-F238E27FC236}">
                <a16:creationId xmlns:a16="http://schemas.microsoft.com/office/drawing/2014/main" id="{49A98C00-5D44-76FB-9FEA-D1B337000273}"/>
              </a:ext>
            </a:extLst>
          </p:cNvPr>
          <p:cNvSpPr txBox="1"/>
          <p:nvPr/>
        </p:nvSpPr>
        <p:spPr>
          <a:xfrm>
            <a:off x="2681058" y="1832279"/>
            <a:ext cx="7950200" cy="830997"/>
          </a:xfrm>
          <a:prstGeom prst="rect">
            <a:avLst/>
          </a:prstGeom>
          <a:noFill/>
        </p:spPr>
        <p:txBody>
          <a:bodyPr wrap="square" rtlCol="0">
            <a:spAutoFit/>
          </a:bodyPr>
          <a:lstStyle/>
          <a:p>
            <a:pPr marL="0" marR="0">
              <a:spcBef>
                <a:spcPts val="0"/>
              </a:spcBef>
              <a:spcAft>
                <a:spcPts val="0"/>
              </a:spcAft>
            </a:pPr>
            <a:r>
              <a:rPr lang="en-US" sz="2400" b="1" cap="all" dirty="0"/>
              <a:t>$7.5 Million Lake Barkley State Resort Park Emergency Repairs </a:t>
            </a:r>
          </a:p>
        </p:txBody>
      </p:sp>
      <p:sp>
        <p:nvSpPr>
          <p:cNvPr id="2" name="TextBox 1">
            <a:extLst>
              <a:ext uri="{FF2B5EF4-FFF2-40B4-BE49-F238E27FC236}">
                <a16:creationId xmlns:a16="http://schemas.microsoft.com/office/drawing/2014/main" id="{7854A322-B24C-6BEA-C2C3-E89A2D9DC0C6}"/>
              </a:ext>
            </a:extLst>
          </p:cNvPr>
          <p:cNvSpPr txBox="1"/>
          <p:nvPr/>
        </p:nvSpPr>
        <p:spPr>
          <a:xfrm>
            <a:off x="2681058" y="2663276"/>
            <a:ext cx="8672742" cy="3257302"/>
          </a:xfrm>
          <a:prstGeom prst="rect">
            <a:avLst/>
          </a:prstGeom>
          <a:noFill/>
        </p:spPr>
        <p:txBody>
          <a:bodyPr wrap="square" rtlCol="0">
            <a:spAutoFit/>
          </a:bodyPr>
          <a:lstStyle/>
          <a:p>
            <a:pPr marL="0" marR="0">
              <a:spcBef>
                <a:spcPts val="0"/>
              </a:spcBef>
              <a:spcAft>
                <a:spcPts val="0"/>
              </a:spcAft>
            </a:pPr>
            <a:r>
              <a:rPr lang="en-US" sz="2400" b="1" dirty="0"/>
              <a:t>$652,700</a:t>
            </a:r>
          </a:p>
          <a:p>
            <a:pPr marL="0" marR="0">
              <a:spcBef>
                <a:spcPts val="0"/>
              </a:spcBef>
              <a:spcAft>
                <a:spcPts val="0"/>
              </a:spcAft>
            </a:pPr>
            <a:r>
              <a:rPr lang="en-US" b="1" dirty="0"/>
              <a:t>PROJECT 1: Lake Barkley Lodge Structural Repairs Phase 1 (Urgent)</a:t>
            </a:r>
          </a:p>
          <a:p>
            <a:pPr marL="0" marR="0">
              <a:spcBef>
                <a:spcPts val="0"/>
              </a:spcBef>
              <a:spcAft>
                <a:spcPts val="0"/>
              </a:spcAft>
            </a:pPr>
            <a:r>
              <a:rPr lang="en-US" b="1" dirty="0"/>
              <a:t>STATUS: Under Construction </a:t>
            </a:r>
          </a:p>
          <a:p>
            <a:pPr marL="0" marR="0">
              <a:spcBef>
                <a:spcPts val="0"/>
              </a:spcBef>
              <a:spcAft>
                <a:spcPts val="0"/>
              </a:spcAft>
            </a:pPr>
            <a:r>
              <a:rPr lang="en-US" dirty="0"/>
              <a:t>Work includes:</a:t>
            </a:r>
          </a:p>
          <a:p>
            <a:pPr marL="285750" marR="0" indent="-285750">
              <a:spcBef>
                <a:spcPts val="0"/>
              </a:spcBef>
              <a:spcAft>
                <a:spcPts val="0"/>
              </a:spcAft>
              <a:buFont typeface="Arial" panose="020B0604020202020204" pitchFamily="34" charset="0"/>
              <a:buChar char="•"/>
            </a:pPr>
            <a:r>
              <a:rPr lang="en-US" dirty="0"/>
              <a:t>Replacing the column bases with new raised pedestals and redesigned base shoe attachments of the 8 columns at the back porch. </a:t>
            </a:r>
          </a:p>
          <a:p>
            <a:pPr marL="285750" marR="0" indent="-285750">
              <a:spcBef>
                <a:spcPts val="0"/>
              </a:spcBef>
              <a:spcAft>
                <a:spcPts val="90"/>
              </a:spcAft>
              <a:buFont typeface="Arial" panose="020B0604020202020204" pitchFamily="34" charset="0"/>
              <a:buChar char="•"/>
            </a:pPr>
            <a:r>
              <a:rPr lang="en-US" dirty="0"/>
              <a:t>Repairing and stiffening the structures of all the pedestrian bridges leading to guest rooms. </a:t>
            </a:r>
          </a:p>
          <a:p>
            <a:pPr marL="285750" marR="0" indent="-285750">
              <a:spcBef>
                <a:spcPts val="0"/>
              </a:spcBef>
              <a:spcAft>
                <a:spcPts val="90"/>
              </a:spcAft>
              <a:buFont typeface="Arial" panose="020B0604020202020204" pitchFamily="34" charset="0"/>
              <a:buChar char="•"/>
            </a:pPr>
            <a:r>
              <a:rPr lang="en-US" dirty="0"/>
              <a:t>Repairing and replacing all the drainage grates (presents a trip hazard to guests). </a:t>
            </a:r>
          </a:p>
          <a:p>
            <a:pPr marL="285750" marR="0" indent="-285750">
              <a:spcBef>
                <a:spcPts val="0"/>
              </a:spcBef>
              <a:spcAft>
                <a:spcPts val="0"/>
              </a:spcAft>
              <a:buFont typeface="Arial" panose="020B0604020202020204" pitchFamily="34" charset="0"/>
              <a:buChar char="•"/>
            </a:pPr>
            <a:r>
              <a:rPr lang="en-US" dirty="0"/>
              <a:t>Replacing the concrete stairs at the back porch and miscellaneous concrete repairs. </a:t>
            </a:r>
          </a:p>
          <a:p>
            <a:pPr marL="0" marR="0">
              <a:spcBef>
                <a:spcPts val="0"/>
              </a:spcBef>
              <a:spcAft>
                <a:spcPts val="0"/>
              </a:spcAft>
            </a:pPr>
            <a:endParaRPr lang="en-US" b="1" dirty="0"/>
          </a:p>
        </p:txBody>
      </p:sp>
    </p:spTree>
    <p:extLst>
      <p:ext uri="{BB962C8B-B14F-4D97-AF65-F5344CB8AC3E}">
        <p14:creationId xmlns:p14="http://schemas.microsoft.com/office/powerpoint/2010/main" val="51574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C562A-3967-664B-B56C-18A933BE9138}"/>
              </a:ext>
            </a:extLst>
          </p:cNvPr>
          <p:cNvSpPr>
            <a:spLocks noGrp="1"/>
          </p:cNvSpPr>
          <p:nvPr>
            <p:ph type="sldNum" sz="quarter" idx="12"/>
          </p:nvPr>
        </p:nvSpPr>
        <p:spPr/>
        <p:txBody>
          <a:bodyPr/>
          <a:lstStyle/>
          <a:p>
            <a:fld id="{73A9135A-9DAC-4219-B062-A1FBC150D0B7}" type="slidenum">
              <a:rPr lang="en-US" smtClean="0"/>
              <a:t>9</a:t>
            </a:fld>
            <a:endParaRPr lang="en-US"/>
          </a:p>
        </p:txBody>
      </p:sp>
      <p:sp>
        <p:nvSpPr>
          <p:cNvPr id="7" name="Title 1">
            <a:extLst>
              <a:ext uri="{FF2B5EF4-FFF2-40B4-BE49-F238E27FC236}">
                <a16:creationId xmlns:a16="http://schemas.microsoft.com/office/drawing/2014/main" id="{D680E7B3-3B76-EA4A-2278-CD560E118D2D}"/>
              </a:ext>
            </a:extLst>
          </p:cNvPr>
          <p:cNvSpPr>
            <a:spLocks noGrp="1"/>
          </p:cNvSpPr>
          <p:nvPr>
            <p:ph type="title"/>
          </p:nvPr>
        </p:nvSpPr>
        <p:spPr>
          <a:xfrm>
            <a:off x="2681058" y="437742"/>
            <a:ext cx="8672742" cy="1325563"/>
          </a:xfrm>
        </p:spPr>
        <p:txBody>
          <a:bodyPr>
            <a:normAutofit fontScale="90000"/>
          </a:bodyPr>
          <a:lstStyle/>
          <a:p>
            <a:pPr marL="0" marR="0">
              <a:spcBef>
                <a:spcPts val="0"/>
              </a:spcBef>
              <a:spcAft>
                <a:spcPts val="0"/>
              </a:spcAft>
            </a:pPr>
            <a:r>
              <a:rPr lang="en-US" dirty="0"/>
              <a:t>Lake Barkley and Jenny Wiley State Parks Emergency Structural Repairs</a:t>
            </a:r>
          </a:p>
        </p:txBody>
      </p:sp>
      <p:sp>
        <p:nvSpPr>
          <p:cNvPr id="11" name="TextBox 10">
            <a:extLst>
              <a:ext uri="{FF2B5EF4-FFF2-40B4-BE49-F238E27FC236}">
                <a16:creationId xmlns:a16="http://schemas.microsoft.com/office/drawing/2014/main" id="{49A98C00-5D44-76FB-9FEA-D1B337000273}"/>
              </a:ext>
            </a:extLst>
          </p:cNvPr>
          <p:cNvSpPr txBox="1"/>
          <p:nvPr/>
        </p:nvSpPr>
        <p:spPr>
          <a:xfrm>
            <a:off x="2681058" y="1832279"/>
            <a:ext cx="7950200" cy="830997"/>
          </a:xfrm>
          <a:prstGeom prst="rect">
            <a:avLst/>
          </a:prstGeom>
          <a:noFill/>
        </p:spPr>
        <p:txBody>
          <a:bodyPr wrap="square" rtlCol="0">
            <a:spAutoFit/>
          </a:bodyPr>
          <a:lstStyle/>
          <a:p>
            <a:pPr marL="0" marR="0">
              <a:spcBef>
                <a:spcPts val="0"/>
              </a:spcBef>
              <a:spcAft>
                <a:spcPts val="0"/>
              </a:spcAft>
            </a:pPr>
            <a:r>
              <a:rPr lang="en-US" sz="2400" b="1" cap="all" dirty="0"/>
              <a:t>$7.5 Million Lake Barkley State Resort Park Emergency Repairs </a:t>
            </a:r>
          </a:p>
        </p:txBody>
      </p:sp>
      <p:sp>
        <p:nvSpPr>
          <p:cNvPr id="2" name="TextBox 1">
            <a:extLst>
              <a:ext uri="{FF2B5EF4-FFF2-40B4-BE49-F238E27FC236}">
                <a16:creationId xmlns:a16="http://schemas.microsoft.com/office/drawing/2014/main" id="{7854A322-B24C-6BEA-C2C3-E89A2D9DC0C6}"/>
              </a:ext>
            </a:extLst>
          </p:cNvPr>
          <p:cNvSpPr txBox="1"/>
          <p:nvPr/>
        </p:nvSpPr>
        <p:spPr>
          <a:xfrm>
            <a:off x="2681058" y="2663276"/>
            <a:ext cx="8672742" cy="3849772"/>
          </a:xfrm>
          <a:prstGeom prst="rect">
            <a:avLst/>
          </a:prstGeom>
          <a:noFill/>
        </p:spPr>
        <p:txBody>
          <a:bodyPr wrap="square" rtlCol="0">
            <a:spAutoFit/>
          </a:bodyPr>
          <a:lstStyle/>
          <a:p>
            <a:pPr marL="0" marR="0">
              <a:spcBef>
                <a:spcPts val="0"/>
              </a:spcBef>
              <a:spcAft>
                <a:spcPts val="0"/>
              </a:spcAft>
            </a:pPr>
            <a:r>
              <a:rPr lang="en-US" sz="2400" b="1" dirty="0"/>
              <a:t>$619,600 (estimated)</a:t>
            </a:r>
          </a:p>
          <a:p>
            <a:pPr marL="0" marR="0">
              <a:spcBef>
                <a:spcPts val="0"/>
              </a:spcBef>
              <a:spcAft>
                <a:spcPts val="0"/>
              </a:spcAft>
            </a:pPr>
            <a:r>
              <a:rPr lang="en-US" b="1" dirty="0"/>
              <a:t>PROJECT 2: Lake Barkley Lodge Structural Repairs Phase 2 (Main Lodge)</a:t>
            </a:r>
          </a:p>
          <a:p>
            <a:pPr marL="0" marR="0">
              <a:spcBef>
                <a:spcPts val="0"/>
              </a:spcBef>
              <a:spcAft>
                <a:spcPts val="0"/>
              </a:spcAft>
            </a:pPr>
            <a:r>
              <a:rPr lang="en-US" b="1" dirty="0"/>
              <a:t>STATUS: Engineering Firm for Design will be Contracted under Master Agreement </a:t>
            </a:r>
          </a:p>
          <a:p>
            <a:pPr marL="0" marR="0">
              <a:spcBef>
                <a:spcPts val="0"/>
              </a:spcBef>
              <a:spcAft>
                <a:spcPts val="0"/>
              </a:spcAft>
            </a:pPr>
            <a:r>
              <a:rPr lang="en-US" dirty="0"/>
              <a:t>Work includes:</a:t>
            </a:r>
          </a:p>
          <a:p>
            <a:pPr marL="285750" marR="0" indent="-285750">
              <a:spcBef>
                <a:spcPts val="0"/>
              </a:spcBef>
              <a:spcAft>
                <a:spcPts val="80"/>
              </a:spcAft>
              <a:buFont typeface="Arial" panose="020B0604020202020204" pitchFamily="34" charset="0"/>
              <a:buChar char="•"/>
            </a:pPr>
            <a:r>
              <a:rPr lang="en-US" dirty="0"/>
              <a:t>Repairing and replacing all the guardrails, bringing them up to code with the new infill design incorporated in the fire repairs project. </a:t>
            </a:r>
          </a:p>
          <a:p>
            <a:pPr marL="285750" marR="0" indent="-285750">
              <a:spcBef>
                <a:spcPts val="0"/>
              </a:spcBef>
              <a:spcAft>
                <a:spcPts val="80"/>
              </a:spcAft>
              <a:buFont typeface="Arial" panose="020B0604020202020204" pitchFamily="34" charset="0"/>
              <a:buChar char="•"/>
            </a:pPr>
            <a:r>
              <a:rPr lang="en-US" dirty="0"/>
              <a:t>Replacing all column shoe baseplates with the new design incorporated in the fire repairs project. </a:t>
            </a:r>
          </a:p>
          <a:p>
            <a:pPr marL="285750" marR="0" indent="-285750">
              <a:spcBef>
                <a:spcPts val="0"/>
              </a:spcBef>
              <a:spcAft>
                <a:spcPts val="80"/>
              </a:spcAft>
              <a:buFont typeface="Arial" panose="020B0604020202020204" pitchFamily="34" charset="0"/>
              <a:buChar char="•"/>
            </a:pPr>
            <a:r>
              <a:rPr lang="en-US" dirty="0"/>
              <a:t>Localized beam replacements. </a:t>
            </a:r>
          </a:p>
          <a:p>
            <a:pPr marL="285750" marR="0" indent="-285750">
              <a:spcBef>
                <a:spcPts val="0"/>
              </a:spcBef>
              <a:spcAft>
                <a:spcPts val="80"/>
              </a:spcAft>
              <a:buFont typeface="Arial" panose="020B0604020202020204" pitchFamily="34" charset="0"/>
              <a:buChar char="•"/>
            </a:pPr>
            <a:r>
              <a:rPr lang="en-US" dirty="0"/>
              <a:t>Replacing wood decking as required. </a:t>
            </a:r>
          </a:p>
          <a:p>
            <a:pPr marL="285750" marR="0" indent="-285750">
              <a:spcBef>
                <a:spcPts val="0"/>
              </a:spcBef>
              <a:spcAft>
                <a:spcPts val="80"/>
              </a:spcAft>
              <a:buFont typeface="Arial" panose="020B0604020202020204" pitchFamily="34" charset="0"/>
              <a:buChar char="•"/>
            </a:pPr>
            <a:r>
              <a:rPr lang="en-US" dirty="0"/>
              <a:t>Concrete repairs. </a:t>
            </a:r>
          </a:p>
          <a:p>
            <a:pPr marL="285750" marR="0" indent="-285750">
              <a:spcBef>
                <a:spcPts val="0"/>
              </a:spcBef>
              <a:spcAft>
                <a:spcPts val="0"/>
              </a:spcAft>
              <a:buFont typeface="Arial" panose="020B0604020202020204" pitchFamily="34" charset="0"/>
              <a:buChar char="•"/>
            </a:pPr>
            <a:r>
              <a:rPr lang="en-US" dirty="0"/>
              <a:t>Miscellaneous repairs. </a:t>
            </a:r>
          </a:p>
          <a:p>
            <a:pPr marL="0" marR="0">
              <a:spcBef>
                <a:spcPts val="0"/>
              </a:spcBef>
              <a:spcAft>
                <a:spcPts val="0"/>
              </a:spcAft>
            </a:pPr>
            <a:endParaRPr lang="en-US" b="1" dirty="0"/>
          </a:p>
        </p:txBody>
      </p:sp>
    </p:spTree>
    <p:extLst>
      <p:ext uri="{BB962C8B-B14F-4D97-AF65-F5344CB8AC3E}">
        <p14:creationId xmlns:p14="http://schemas.microsoft.com/office/powerpoint/2010/main" val="28239236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TAH Theme">
  <a:themeElements>
    <a:clrScheme name="Custom 1">
      <a:dk1>
        <a:srgbClr val="003764"/>
      </a:dk1>
      <a:lt1>
        <a:srgbClr val="FFFFFF"/>
      </a:lt1>
      <a:dk2>
        <a:srgbClr val="5EB3E4"/>
      </a:dk2>
      <a:lt2>
        <a:srgbClr val="E7E6E6"/>
      </a:lt2>
      <a:accent1>
        <a:srgbClr val="003764"/>
      </a:accent1>
      <a:accent2>
        <a:srgbClr val="5EB3E4"/>
      </a:accent2>
      <a:accent3>
        <a:srgbClr val="624B78"/>
      </a:accent3>
      <a:accent4>
        <a:srgbClr val="003764"/>
      </a:accent4>
      <a:accent5>
        <a:srgbClr val="624B78"/>
      </a:accent5>
      <a:accent6>
        <a:srgbClr val="C55A11"/>
      </a:accent6>
      <a:hlink>
        <a:srgbClr val="C00000"/>
      </a:hlink>
      <a:folHlink>
        <a:srgbClr val="3F3F3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AH Theme" id="{C92DD0A5-6D46-40AB-93F9-46607D71A888}" vid="{112E7792-01E5-45B7-A561-A286B21C6598}"/>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H PowerPoint Presentation" id="{1206DF27-6328-4A50-81AB-A90ADC06D49A}" vid="{A53E5894-D939-4A01-A8C5-9E584C2A2B6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3522</TotalTime>
  <Words>3806</Words>
  <Application>Microsoft Office PowerPoint</Application>
  <PresentationFormat>Widescreen</PresentationFormat>
  <Paragraphs>481</Paragraphs>
  <Slides>26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Franklin Gothic Book</vt:lpstr>
      <vt:lpstr>Franklin Gothic Medium</vt:lpstr>
      <vt:lpstr>Symbol</vt:lpstr>
      <vt:lpstr>1_Office Theme</vt:lpstr>
      <vt:lpstr>New TAH Theme</vt:lpstr>
      <vt:lpstr>2_Office Theme</vt:lpstr>
      <vt:lpstr>PowerPoint Presentation</vt:lpstr>
      <vt:lpstr>Campground Upgrades $40 Million </vt:lpstr>
      <vt:lpstr>Campground Bathhouse Upgrades  $2.2 Million </vt:lpstr>
      <vt:lpstr>Utility Improvements  $20 Million</vt:lpstr>
      <vt:lpstr>Utility Improvements  $20 Million</vt:lpstr>
      <vt:lpstr>Utility Improvements  $20 Million</vt:lpstr>
      <vt:lpstr>Broadband Upgrades $6 Million</vt:lpstr>
      <vt:lpstr>Lake Barkley and Jenny Wiley State Parks Emergency Structural Repairs</vt:lpstr>
      <vt:lpstr>Lake Barkley and Jenny Wiley State Parks Emergency Structural Repairs</vt:lpstr>
      <vt:lpstr>Lake Barkley and Jenny Wiley State Parks Emergency Structural Repairs</vt:lpstr>
      <vt:lpstr>Lake Barkley and Jenny Wiley State Parks Emergency Structural Repairs</vt:lpstr>
      <vt:lpstr>Lake Barkley and Jenny Wiley State Parks Emergency Structural Repairs</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Proposal for $71 Million $71 million in Unallocated Funds from the $150 million State Park Improvement Project</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Hatchett, Anita M (TAH)</dc:creator>
  <cp:lastModifiedBy>Hatchett, Anita M (TAH)</cp:lastModifiedBy>
  <cp:revision>74</cp:revision>
  <dcterms:created xsi:type="dcterms:W3CDTF">2020-05-13T19:30:55Z</dcterms:created>
  <dcterms:modified xsi:type="dcterms:W3CDTF">2023-11-06T17:39:06Z</dcterms:modified>
</cp:coreProperties>
</file>