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  <p:sldMasterId id="2147483660" r:id="rId5"/>
    <p:sldMasterId id="2147483680" r:id="rId6"/>
  </p:sldMasterIdLst>
  <p:notesMasterIdLst>
    <p:notesMasterId r:id="rId17"/>
  </p:notesMasterIdLst>
  <p:sldIdLst>
    <p:sldId id="260" r:id="rId7"/>
    <p:sldId id="263" r:id="rId8"/>
    <p:sldId id="275" r:id="rId9"/>
    <p:sldId id="267" r:id="rId10"/>
    <p:sldId id="274" r:id="rId11"/>
    <p:sldId id="272" r:id="rId12"/>
    <p:sldId id="265" r:id="rId13"/>
    <p:sldId id="276" r:id="rId14"/>
    <p:sldId id="278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EEF3"/>
    <a:srgbClr val="004F91"/>
    <a:srgbClr val="DBF5FF"/>
    <a:srgbClr val="FF2E18"/>
    <a:srgbClr val="001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4B52A1-3173-5347-B41D-E392C470F80E}" v="17" dt="2023-10-18T11:13:31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04"/>
    <p:restoredTop sz="86395"/>
  </p:normalViewPr>
  <p:slideViewPr>
    <p:cSldViewPr snapToGrid="0" snapToObjects="1">
      <p:cViewPr varScale="1">
        <p:scale>
          <a:sx n="130" d="100"/>
          <a:sy n="130" d="100"/>
        </p:scale>
        <p:origin x="67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8915C1-BEAA-A843-BFB2-30821281C507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23DD8-2D81-FA4A-A681-158E8F724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3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2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82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86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1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95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9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47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25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23DD8-2D81-FA4A-A681-158E8F724A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43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D810E-B0CB-CD4F-ADE5-28D803C07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2834" y="4189954"/>
            <a:ext cx="3049305" cy="694894"/>
          </a:xfrm>
          <a:prstGeom prst="rect">
            <a:avLst/>
          </a:prstGeom>
        </p:spPr>
      </p:pic>
      <p:pic>
        <p:nvPicPr>
          <p:cNvPr id="11" name="Picture 10" descr="A picture containing text, candelabrum, light, crosswalk&#10;&#10;Description automatically generated">
            <a:extLst>
              <a:ext uri="{FF2B5EF4-FFF2-40B4-BE49-F238E27FC236}">
                <a16:creationId xmlns:a16="http://schemas.microsoft.com/office/drawing/2014/main" id="{E591774A-3FE0-3D4C-9872-A8AFE7D864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5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A12F8505-FB84-DD45-8D9A-27CDAB5671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174" y="4507959"/>
            <a:ext cx="1742599" cy="3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2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Light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4F9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11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0C46D7AB-33C3-8441-9230-1C05FCFD9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174" y="4507959"/>
            <a:ext cx="1742599" cy="3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1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8" name="Generic-USCC-PPT_Session-pattern-insightfulblue.png" descr="Generic-USCC-PPT_Session-pattern-insightfulblue.png">
            <a:extLst>
              <a:ext uri="{FF2B5EF4-FFF2-40B4-BE49-F238E27FC236}">
                <a16:creationId xmlns:a16="http://schemas.microsoft.com/office/drawing/2014/main" id="{D99DEFEC-1703-FC49-B77C-131D0E78F3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4991"/>
          <a:stretch/>
        </p:blipFill>
        <p:spPr>
          <a:xfrm>
            <a:off x="6857659" y="0"/>
            <a:ext cx="2286341" cy="514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21335D8A-9F0A-5F46-9121-F25D28C497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4" y="4507959"/>
            <a:ext cx="1742599" cy="3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663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42992"/>
            <a:ext cx="7999141" cy="997557"/>
          </a:xfrm>
          <a:prstGeom prst="rect">
            <a:avLst/>
          </a:prstGeom>
        </p:spPr>
        <p:txBody>
          <a:bodyPr lIns="228600" tIns="457200" rIns="0" bIns="0" anchor="t" anchorCtr="0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945953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D810E-B0CB-CD4F-ADE5-28D803C07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5120" y="4189954"/>
            <a:ext cx="3044732" cy="694894"/>
          </a:xfrm>
          <a:prstGeom prst="rect">
            <a:avLst/>
          </a:prstGeom>
        </p:spPr>
      </p:pic>
      <p:pic>
        <p:nvPicPr>
          <p:cNvPr id="8" name="Picture 7" descr="A picture containing grate&#10;&#10;Description automatically generated">
            <a:extLst>
              <a:ext uri="{FF2B5EF4-FFF2-40B4-BE49-F238E27FC236}">
                <a16:creationId xmlns:a16="http://schemas.microsoft.com/office/drawing/2014/main" id="{9EA39E99-A562-544F-9979-C775E956C3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62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57C4C-7D0D-814D-99E6-FE0AC2699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1E8FF-5470-A44D-B93E-50A89CC7DF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1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DBF5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19FCFB-4C8F-8C46-924A-880D7D527D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5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Dark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FF2E1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DBB947-1895-D84C-8D11-F65CB013E6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137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20FB8-39E0-AA42-A7D0-425597A989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9142B723-E4EB-C14D-8E9C-D9A306FE0F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5000"/>
          <a:stretch/>
        </p:blipFill>
        <p:spPr>
          <a:xfrm>
            <a:off x="6857998" y="0"/>
            <a:ext cx="2286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5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857C4C-7D0D-814D-99E6-FE0AC26998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6174" y="4508257"/>
            <a:ext cx="1742599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95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C69BA8-27F2-B74B-BD80-8EB953D5B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6174" y="4508257"/>
            <a:ext cx="1742599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-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045CEBD-1597-BC46-8F79-80B66EE7A47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429000" y="0"/>
            <a:ext cx="5715000" cy="51435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5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EE6B09F-68A1-0A43-AFB3-5D29ED0852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2039"/>
            <a:ext cx="2970564" cy="513027"/>
          </a:xfrm>
          <a:prstGeom prst="rect">
            <a:avLst/>
          </a:prstGeom>
        </p:spPr>
        <p:txBody>
          <a:bodyPr lIns="228600" tIns="274320" rIns="0" bIns="0" anchor="t" anchorCtr="0"/>
          <a:lstStyle>
            <a:lvl1pPr algn="l">
              <a:lnSpc>
                <a:spcPts val="2400"/>
              </a:lnSpc>
              <a:defRPr sz="2400" b="0" i="0" spc="0" baseline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E55CD58-3E32-AF4D-9821-A3197D0C66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10988"/>
            <a:ext cx="2970564" cy="3805688"/>
          </a:xfrm>
          <a:prstGeom prst="rect">
            <a:avLst/>
          </a:prstGeom>
        </p:spPr>
        <p:txBody>
          <a:bodyPr lIns="228600" tIns="45720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100" b="0" i="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Body copy here in 11pt.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1FF5FA-4287-6441-B931-BC09ADFBDA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6174" y="4508257"/>
            <a:ext cx="1742599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Quote-Dark"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7014F65-5296-9244-9E4A-6D6149BEC3BE}"/>
              </a:ext>
            </a:extLst>
          </p:cNvPr>
          <p:cNvSpPr/>
          <p:nvPr userDrawn="1"/>
        </p:nvSpPr>
        <p:spPr>
          <a:xfrm>
            <a:off x="5715000" y="-2038"/>
            <a:ext cx="3429000" cy="5147577"/>
          </a:xfrm>
          <a:prstGeom prst="rect">
            <a:avLst/>
          </a:prstGeom>
          <a:solidFill>
            <a:srgbClr val="001F5C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E52739A-1709-A048-898F-FFBCB6135F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5024673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1F5C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BB75BA-9A0F-F44E-89EC-30BA17314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5024673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1F5C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DEE5E-5E69-B644-86B8-4391B337B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0" y="0"/>
            <a:ext cx="2971800" cy="5143500"/>
          </a:xfrm>
          <a:prstGeom prst="rect">
            <a:avLst/>
          </a:prstGeom>
        </p:spPr>
        <p:txBody>
          <a:bodyPr lIns="365760" tIns="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81EEF3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2pPr>
            <a:lvl3pPr marL="6858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3pPr>
            <a:lvl4pPr marL="10287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4pPr>
            <a:lvl5pPr marL="1371600" indent="0">
              <a:buNone/>
              <a:defRPr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5pPr>
          </a:lstStyle>
          <a:p>
            <a:pPr lvl="0"/>
            <a:r>
              <a:rPr lang="en-US" dirty="0"/>
              <a:t>Pullquote 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D1189F-1097-CA47-8A60-0028681FC8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27480" y="4508257"/>
            <a:ext cx="1739986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39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6B019877-13B3-F34E-99FF-9586EB0E14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5000"/>
          <a:stretch/>
        </p:blipFill>
        <p:spPr>
          <a:xfrm>
            <a:off x="6858000" y="0"/>
            <a:ext cx="2286000" cy="51435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0" y="0"/>
            <a:ext cx="5939073" cy="4508626"/>
          </a:xfrm>
          <a:prstGeom prst="rect">
            <a:avLst/>
          </a:prstGeom>
        </p:spPr>
        <p:txBody>
          <a:bodyPr lIns="228600" tIns="91440" rIns="0" bIns="0" anchor="ctr" anchorCtr="0"/>
          <a:lstStyle>
            <a:lvl1pPr marL="0" indent="0">
              <a:lnSpc>
                <a:spcPts val="4200"/>
              </a:lnSpc>
              <a:spcBef>
                <a:spcPts val="0"/>
              </a:spcBef>
              <a:buNone/>
              <a:defRPr sz="4000" b="0" i="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Callout text here.</a:t>
            </a:r>
          </a:p>
          <a:p>
            <a:pPr lvl="0"/>
            <a:r>
              <a:rPr lang="en-US" dirty="0"/>
              <a:t>Try to keep it to three lines max.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761CA0-0AE2-D34E-BDBB-9BD2E60943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6174" y="4508257"/>
            <a:ext cx="1742599" cy="397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04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290160"/>
            <a:ext cx="7999141" cy="1379481"/>
          </a:xfrm>
          <a:prstGeom prst="rect">
            <a:avLst/>
          </a:prstGeom>
        </p:spPr>
        <p:txBody>
          <a:bodyPr lIns="228600" tIns="0" rIns="0" bIns="0" anchor="b"/>
          <a:lstStyle>
            <a:lvl1pPr algn="l"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702122"/>
            <a:ext cx="7999141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05BD810E-B0CB-CD4F-ADE5-28D803C07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834" y="258131"/>
            <a:ext cx="3049305" cy="695937"/>
          </a:xfrm>
          <a:prstGeom prst="rect">
            <a:avLst/>
          </a:prstGeom>
        </p:spPr>
      </p:pic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E1C2BC4A-05CA-914E-9030-4B9ACAF83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858000" cy="816265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0" y="821279"/>
            <a:ext cx="6858000" cy="3505956"/>
          </a:xfrm>
          <a:prstGeom prst="rect">
            <a:avLst/>
          </a:prstGeom>
        </p:spPr>
        <p:txBody>
          <a:bodyPr lIns="274320" tIns="45720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</a:lstStyle>
          <a:p>
            <a:pPr lvl="0"/>
            <a:r>
              <a:rPr lang="en-US" dirty="0"/>
              <a:t>For subtitle, use 24pt. For body copy, use 11pt. For source info, use 8pt.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5D736E1-2676-E340-ADC3-0FC04E5E9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174" y="4507959"/>
            <a:ext cx="1742599" cy="3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64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-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262360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8EEE50-8C20-7D4B-99FA-700A05DCEE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6858000" cy="817880"/>
          </a:xfrm>
          <a:prstGeom prst="rect">
            <a:avLst/>
          </a:prstGeom>
        </p:spPr>
        <p:txBody>
          <a:bodyPr lIns="228600" tIns="274320" rIns="0" bIns="0"/>
          <a:lstStyle>
            <a:lvl1pPr>
              <a:lnSpc>
                <a:spcPts val="5600"/>
              </a:lnSpc>
              <a:defRPr sz="5600" b="0" i="0" spc="-200" baseline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17EC3C-D29A-EF49-911C-138230836465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262360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FDF61168-006F-044C-8BD8-1CAF947FB24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161203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7120F69-8274-9547-B64B-153ADAA17AF6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161203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3188B4A-2444-7A41-830F-51C7A3BAD40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60046" y="817882"/>
            <a:ext cx="2743817" cy="696594"/>
          </a:xfrm>
          <a:prstGeom prst="rect">
            <a:avLst/>
          </a:prstGeom>
        </p:spPr>
        <p:txBody>
          <a:bodyPr lIns="0" tIns="45720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None/>
              <a:defRPr sz="2400" b="0" i="0">
                <a:solidFill>
                  <a:srgbClr val="004F91"/>
                </a:solidFill>
                <a:latin typeface="GT America Lt" pitchFamily="2" charset="77"/>
                <a:ea typeface="GT America Lt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C59DA2A6-E7AE-FB47-B585-E97A5134E990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060046" y="1514476"/>
            <a:ext cx="2743817" cy="1341846"/>
          </a:xfrm>
          <a:prstGeom prst="rect">
            <a:avLst/>
          </a:prstGeom>
        </p:spPr>
        <p:txBody>
          <a:bodyPr lIns="0" tIns="182880" rIns="0" bIns="0"/>
          <a:lstStyle>
            <a:lvl1pPr marL="137160" indent="-13716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b="0" i="0">
                <a:solidFill>
                  <a:srgbClr val="004F91"/>
                </a:solidFill>
                <a:latin typeface="GT America Rg" pitchFamily="2" charset="77"/>
                <a:ea typeface="GT America Rg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  <a:p>
            <a:pPr lvl="0"/>
            <a:r>
              <a:rPr lang="en-US" dirty="0"/>
              <a:t>Bullet point</a:t>
            </a:r>
          </a:p>
        </p:txBody>
      </p:sp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7C69BA8-27F2-B74B-BD80-8EB953D5BD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174" y="4507959"/>
            <a:ext cx="1742599" cy="39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F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28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54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72" r:id="rId5"/>
    <p:sldLayoutId id="2147483668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B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98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tif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58B09-147E-DF40-9E03-B9FBF6AC51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668" y="1366703"/>
            <a:ext cx="7999141" cy="1846215"/>
          </a:xfrm>
        </p:spPr>
        <p:txBody>
          <a:bodyPr/>
          <a:lstStyle/>
          <a:p>
            <a:r>
              <a:rPr lang="en-US" sz="3800" dirty="0"/>
              <a:t>Kentucky General Assembly</a:t>
            </a:r>
            <a:br>
              <a:rPr lang="en-US" sz="2800" dirty="0"/>
            </a:br>
            <a:br>
              <a:rPr lang="en-US" sz="3600" dirty="0"/>
            </a:b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4936B-55B5-194A-9E7C-2827C1355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460" y="3544626"/>
            <a:ext cx="7999141" cy="315992"/>
          </a:xfrm>
        </p:spPr>
        <p:txBody>
          <a:bodyPr/>
          <a:lstStyle/>
          <a:p>
            <a:r>
              <a:rPr lang="en-US" sz="1800" dirty="0"/>
              <a:t>Tom Sullivan | Vice President Small Business Policy </a:t>
            </a:r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C63FE1-9CE0-5B41-AEAA-FA3AA8A8F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80" y="2197547"/>
            <a:ext cx="1493042" cy="149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8C98E3F4-49AB-57CC-14CC-FBC742B6E20B}"/>
              </a:ext>
            </a:extLst>
          </p:cNvPr>
          <p:cNvSpPr txBox="1">
            <a:spLocks/>
          </p:cNvSpPr>
          <p:nvPr/>
        </p:nvSpPr>
        <p:spPr>
          <a:xfrm>
            <a:off x="1078992" y="2628076"/>
            <a:ext cx="5010912" cy="315992"/>
          </a:xfrm>
          <a:prstGeom prst="rect">
            <a:avLst/>
          </a:prstGeom>
        </p:spPr>
        <p:txBody>
          <a:bodyPr lIns="22860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DBF5FF"/>
                </a:solidFill>
                <a:latin typeface="GT America Lt" pitchFamily="2" charset="77"/>
                <a:ea typeface="GT America Lt" pitchFamily="2" charset="77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/>
              <a:t>Tourism, Small Business, and Information Technology Committee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22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FB27AE-058B-C740-8F2F-22ACC588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500" dirty="0"/>
              <a:t>Digital Resources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C1FED15-36D9-2644-906D-5BFB76B33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138" y="3121794"/>
            <a:ext cx="3520440" cy="14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F24DB1B3-0995-D544-86E9-2C02B1A7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182444" y="1287650"/>
            <a:ext cx="5813282" cy="158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36B839-4F06-5E41-AE25-78BD23A0067F}"/>
              </a:ext>
            </a:extLst>
          </p:cNvPr>
          <p:cNvSpPr txBox="1"/>
          <p:nvPr/>
        </p:nvSpPr>
        <p:spPr>
          <a:xfrm>
            <a:off x="4697117" y="578081"/>
            <a:ext cx="46666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DBF5FF"/>
                </a:solidFill>
              </a:rPr>
              <a:t>https://</a:t>
            </a:r>
            <a:r>
              <a:rPr lang="en-US" sz="2400" dirty="0" err="1">
                <a:solidFill>
                  <a:srgbClr val="DBF5FF"/>
                </a:solidFill>
              </a:rPr>
              <a:t>www.uschamber.com</a:t>
            </a:r>
            <a:endParaRPr lang="en-US" sz="2400" dirty="0">
              <a:solidFill>
                <a:srgbClr val="DBF5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AEA9BF-B277-124F-BC21-0B89E2C95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329" y="1081940"/>
            <a:ext cx="374650" cy="406400"/>
          </a:xfrm>
          <a:prstGeom prst="rect">
            <a:avLst/>
          </a:prstGeom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F9C1C1C0-519D-BF40-9605-6147F9B14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265436" y="1285140"/>
            <a:ext cx="2426163" cy="29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79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920717" cy="816265"/>
          </a:xfrm>
        </p:spPr>
        <p:txBody>
          <a:bodyPr/>
          <a:lstStyle/>
          <a:p>
            <a:r>
              <a:rPr lang="en-US" sz="4000"/>
              <a:t>U.S. CHAMBER OF COMMERCE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4C0B-3547-314F-B143-7AE6455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7" y="818772"/>
            <a:ext cx="6858000" cy="3505956"/>
          </a:xfrm>
        </p:spPr>
        <p:txBody>
          <a:bodyPr/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Celebrating 110 year anniversary 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World’s largest business federation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3 Million Members</a:t>
            </a:r>
          </a:p>
          <a:p>
            <a:pPr fontAlgn="base"/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1,600 local &amp; state chambers and 500 associations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Majority of Members are small business owners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8815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920717" cy="816265"/>
          </a:xfrm>
        </p:spPr>
        <p:txBody>
          <a:bodyPr/>
          <a:lstStyle/>
          <a:p>
            <a:r>
              <a:rPr lang="en-US" sz="2800" dirty="0"/>
              <a:t>KENTUCKY CHAMBER LEADERSHIP AND PARTNERSHIP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0C7DB-F434-A612-7AFE-E7DD6A64F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23743" y="1233297"/>
            <a:ext cx="5682343" cy="298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95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65275D-FD11-A440-85B9-9FCC8673035C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DB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920717" cy="8162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004F91"/>
                </a:solidFill>
              </a:rPr>
              <a:t>MetLife &amp; U.S. Chamber </a:t>
            </a:r>
            <a:br>
              <a:rPr lang="en-US" sz="2500" b="1" dirty="0">
                <a:solidFill>
                  <a:srgbClr val="004F91"/>
                </a:solidFill>
              </a:rPr>
            </a:br>
            <a:r>
              <a:rPr lang="en-US" sz="2500" b="1" dirty="0">
                <a:solidFill>
                  <a:srgbClr val="004F91"/>
                </a:solidFill>
              </a:rPr>
              <a:t>Small Business Index for 2023 Q3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4C0B-3547-314F-B143-7AE6455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765" y="953727"/>
            <a:ext cx="4465122" cy="28096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Index is highest level since pandemic.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66% of small business owners are confident in businesses’ health.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72% of small businesses are comfortable with their cash flow.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71% of small business owners anticipate higher revenues in next 12-months.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4F9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4F9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4F91"/>
              </a:solidFill>
            </a:endParaRPr>
          </a:p>
          <a:p>
            <a:endParaRPr lang="en-US" sz="1800" dirty="0">
              <a:solidFill>
                <a:srgbClr val="004F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305D9-C1B3-3D4B-94FB-BAE56C0B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5" y="4396873"/>
            <a:ext cx="1961956" cy="5669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F143B0-8B10-2A4F-856F-FCA1C8559397}"/>
              </a:ext>
            </a:extLst>
          </p:cNvPr>
          <p:cNvSpPr txBox="1">
            <a:spLocks/>
          </p:cNvSpPr>
          <p:nvPr/>
        </p:nvSpPr>
        <p:spPr>
          <a:xfrm>
            <a:off x="4701639" y="336426"/>
            <a:ext cx="4089438" cy="826075"/>
          </a:xfrm>
          <a:prstGeom prst="rect">
            <a:avLst/>
          </a:prstGeom>
        </p:spPr>
        <p:txBody>
          <a:bodyPr lIns="274320" tIns="45720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Small Business Index Score 2017 - 2023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7AE683-CCBA-C347-A795-3D93717083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4647389" y="1486829"/>
            <a:ext cx="4428424" cy="2494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Picture 1" descr="page4image36087936">
            <a:extLst>
              <a:ext uri="{FF2B5EF4-FFF2-40B4-BE49-F238E27FC236}">
                <a16:creationId xmlns:a16="http://schemas.microsoft.com/office/drawing/2014/main" id="{7E2E10C2-6D75-B241-142A-6F6E2D0F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640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08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65275D-FD11-A440-85B9-9FCC8673035C}"/>
              </a:ext>
            </a:extLst>
          </p:cNvPr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DBF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920717" cy="81626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500" b="1" dirty="0">
                <a:solidFill>
                  <a:srgbClr val="004F91"/>
                </a:solidFill>
              </a:rPr>
              <a:t>National Outlook </a:t>
            </a:r>
            <a:br>
              <a:rPr lang="en-US" sz="2500" b="1" dirty="0">
                <a:solidFill>
                  <a:srgbClr val="004F91"/>
                </a:solidFill>
              </a:rPr>
            </a:br>
            <a:endParaRPr lang="en-US" sz="2500" b="1" dirty="0">
              <a:solidFill>
                <a:srgbClr val="004F9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4C0B-3547-314F-B143-7AE6455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3422" y="691596"/>
            <a:ext cx="4299845" cy="398874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43% of small business owners are negative about the national economy compared to 33% who are positive.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4F9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52% of small businesses rank inflation as biggest challenge.</a:t>
            </a:r>
          </a:p>
          <a:p>
            <a:endParaRPr lang="en-US" sz="1800" dirty="0">
              <a:solidFill>
                <a:srgbClr val="004F9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4F91"/>
                </a:solidFill>
              </a:rPr>
              <a:t>Wage hikes are the top inflationary concern.</a:t>
            </a:r>
          </a:p>
          <a:p>
            <a:endParaRPr lang="en-US" sz="1800" dirty="0">
              <a:solidFill>
                <a:srgbClr val="004F91"/>
              </a:solidFill>
            </a:endParaRPr>
          </a:p>
          <a:p>
            <a:endParaRPr lang="en-US" sz="1800" dirty="0">
              <a:solidFill>
                <a:srgbClr val="004F91"/>
              </a:solidFill>
            </a:endParaRPr>
          </a:p>
          <a:p>
            <a:endParaRPr lang="en-US" sz="1800" dirty="0">
              <a:solidFill>
                <a:srgbClr val="004F9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7305D9-C1B3-3D4B-94FB-BAE56C0B8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5" y="4396873"/>
            <a:ext cx="1961956" cy="566928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F143B0-8B10-2A4F-856F-FCA1C8559397}"/>
              </a:ext>
            </a:extLst>
          </p:cNvPr>
          <p:cNvSpPr txBox="1">
            <a:spLocks/>
          </p:cNvSpPr>
          <p:nvPr/>
        </p:nvSpPr>
        <p:spPr>
          <a:xfrm>
            <a:off x="4572000" y="330377"/>
            <a:ext cx="4089438" cy="826075"/>
          </a:xfrm>
          <a:prstGeom prst="rect">
            <a:avLst/>
          </a:prstGeom>
        </p:spPr>
        <p:txBody>
          <a:bodyPr lIns="274320" tIns="457200" rIns="0" bIns="0"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1100" b="0" i="0" kern="1200">
                <a:solidFill>
                  <a:srgbClr val="DBF5FF"/>
                </a:solidFill>
                <a:latin typeface="GT America Rg" pitchFamily="2" charset="77"/>
                <a:ea typeface="GT America Rg" pitchFamily="2" charset="77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7AE683-CCBA-C347-A795-3D93717083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5733288" y="0"/>
            <a:ext cx="2710762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259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1" y="-270746"/>
            <a:ext cx="8920717" cy="816265"/>
          </a:xfrm>
        </p:spPr>
        <p:txBody>
          <a:bodyPr/>
          <a:lstStyle/>
          <a:p>
            <a:r>
              <a:rPr lang="en-US" sz="2400"/>
              <a:t>STATE OF SMALL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4C0B-3547-314F-B143-7AE6455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7" y="818772"/>
            <a:ext cx="6858000" cy="3505956"/>
          </a:xfrm>
        </p:spPr>
        <p:txBody>
          <a:bodyPr/>
          <a:lstStyle/>
          <a:p>
            <a:pPr fontAlgn="base"/>
            <a:endParaRPr lang="en-US" sz="2000"/>
          </a:p>
          <a:p>
            <a:pPr fontAlgn="base"/>
            <a:endParaRPr lang="en-US" sz="20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5B0A2D-F9EA-941F-EB05-B5146BC6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10975" y="2735487"/>
            <a:ext cx="2922046" cy="2012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1BC2DF-1AB7-BA9E-DFD4-6254E6D782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681084" y="749808"/>
            <a:ext cx="5781829" cy="19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8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A7FDD-A4E0-D540-3997-C02F3E6E53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133667"/>
            <a:ext cx="6858000" cy="287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5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D1F752-262C-D44F-A036-B43FF5C6A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2234" y="1255180"/>
            <a:ext cx="6419492" cy="3111810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sz="2200" dirty="0"/>
          </a:p>
          <a:p>
            <a:pPr marL="857250" indent="-857250">
              <a:lnSpc>
                <a:spcPct val="100000"/>
              </a:lnSpc>
              <a:buFont typeface="+mj-lt"/>
              <a:buAutoNum type="romanUcPeriod"/>
            </a:pPr>
            <a:r>
              <a:rPr lang="en-US" sz="2200" dirty="0"/>
              <a:t>Right to a competitive and available workforce </a:t>
            </a:r>
          </a:p>
          <a:p>
            <a:pPr marL="857250" indent="-857250">
              <a:lnSpc>
                <a:spcPct val="100000"/>
              </a:lnSpc>
              <a:buFont typeface="+mj-lt"/>
              <a:buAutoNum type="romanUcPeriod"/>
            </a:pPr>
            <a:r>
              <a:rPr lang="en-US" sz="2200" dirty="0"/>
              <a:t>Right to run a business free from government interference</a:t>
            </a:r>
          </a:p>
          <a:p>
            <a:pPr marL="857250" indent="-857250">
              <a:lnSpc>
                <a:spcPct val="100000"/>
              </a:lnSpc>
              <a:buFont typeface="+mj-lt"/>
              <a:buAutoNum type="romanUcPeriod"/>
            </a:pPr>
            <a:r>
              <a:rPr lang="en-US" sz="2200" dirty="0"/>
              <a:t>Right to operate without fear of lawsuit abuse </a:t>
            </a:r>
          </a:p>
          <a:p>
            <a:pPr marL="857250" indent="-857250">
              <a:lnSpc>
                <a:spcPct val="100000"/>
              </a:lnSpc>
              <a:buFont typeface="+mj-lt"/>
              <a:buAutoNum type="romanUcPeriod"/>
            </a:pPr>
            <a:r>
              <a:rPr lang="en-US" sz="2200" dirty="0"/>
              <a:t>Right to be rewarded for hard work</a:t>
            </a:r>
          </a:p>
          <a:p>
            <a:pPr marL="857250" indent="-857250">
              <a:lnSpc>
                <a:spcPct val="100000"/>
              </a:lnSpc>
              <a:buFont typeface="+mj-lt"/>
              <a:buAutoNum type="romanUcPeriod"/>
            </a:pPr>
            <a:r>
              <a:rPr lang="en-US" sz="2200" dirty="0"/>
              <a:t>Right to take a risk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B74843-5E62-8E4D-ADF9-8341081FC3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2234" y="227013"/>
            <a:ext cx="6858000" cy="815975"/>
          </a:xfrm>
          <a:prstGeom prst="rect">
            <a:avLst/>
          </a:prstGeom>
        </p:spPr>
        <p:txBody>
          <a:bodyPr/>
          <a:lstStyle/>
          <a:p>
            <a:r>
              <a:rPr lang="en-US" sz="4400" dirty="0">
                <a:solidFill>
                  <a:schemeClr val="bg1"/>
                </a:solidFill>
                <a:latin typeface="GT America Rg" pitchFamily="2" charset="77"/>
                <a:ea typeface="GT America Rg" pitchFamily="2" charset="77"/>
              </a:rPr>
              <a:t>Small Business </a:t>
            </a:r>
            <a:br>
              <a:rPr lang="en-US" sz="4400" dirty="0">
                <a:solidFill>
                  <a:schemeClr val="bg1"/>
                </a:solidFill>
                <a:latin typeface="GT America Rg" pitchFamily="2" charset="77"/>
                <a:ea typeface="GT America Rg" pitchFamily="2" charset="77"/>
              </a:rPr>
            </a:br>
            <a:r>
              <a:rPr lang="en-US" sz="4400" dirty="0">
                <a:solidFill>
                  <a:schemeClr val="bg1"/>
                </a:solidFill>
                <a:latin typeface="GT America Rg" pitchFamily="2" charset="77"/>
                <a:ea typeface="GT America Rg" pitchFamily="2" charset="77"/>
              </a:rPr>
              <a:t>Bill of Rights</a:t>
            </a:r>
            <a:br>
              <a:rPr lang="en-US" sz="4400" dirty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216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AA991-3B9E-E543-AD2B-15287B06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41" y="-270746"/>
            <a:ext cx="8920717" cy="816265"/>
          </a:xfrm>
        </p:spPr>
        <p:txBody>
          <a:bodyPr/>
          <a:lstStyle/>
          <a:p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54C0B-3547-314F-B143-7AE6455B9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7" y="818772"/>
            <a:ext cx="6858000" cy="3505956"/>
          </a:xfrm>
        </p:spPr>
        <p:txBody>
          <a:bodyPr/>
          <a:lstStyle/>
          <a:p>
            <a:pPr fontAlgn="base"/>
            <a:endParaRPr lang="en-US" sz="2000"/>
          </a:p>
          <a:p>
            <a:pPr fontAlgn="base"/>
            <a:endParaRPr lang="en-US" sz="200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sz="2000"/>
          </a:p>
          <a:p>
            <a:endParaRPr lang="en-US" sz="20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5B0A2D-F9EA-941F-EB05-B5146BC67D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90139" y="545519"/>
            <a:ext cx="8563720" cy="341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89380"/>
      </p:ext>
    </p:extLst>
  </p:cSld>
  <p:clrMapOvr>
    <a:masterClrMapping/>
  </p:clrMapOvr>
</p:sld>
</file>

<file path=ppt/theme/theme1.xml><?xml version="1.0" encoding="utf-8"?>
<a:theme xmlns:a="http://schemas.openxmlformats.org/drawingml/2006/main" name="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ght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e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88FC4A0A1199446B4DD95C47A5DDEA6" ma:contentTypeVersion="12" ma:contentTypeDescription="Create a new document." ma:contentTypeScope="" ma:versionID="4453dc43e620e0fcb5ba94c6c21ec422">
  <xsd:schema xmlns:xsd="http://www.w3.org/2001/XMLSchema" xmlns:xs="http://www.w3.org/2001/XMLSchema" xmlns:p="http://schemas.microsoft.com/office/2006/metadata/properties" xmlns:ns2="9577bbe0-dd70-4303-b4ad-497fd7fa08c5" xmlns:ns3="aa02be07-314b-4c89-baf1-9d213d1d66c3" targetNamespace="http://schemas.microsoft.com/office/2006/metadata/properties" ma:root="true" ma:fieldsID="ea18b10d276a41911cf84195165249a1" ns2:_="" ns3:_="">
    <xsd:import namespace="9577bbe0-dd70-4303-b4ad-497fd7fa08c5"/>
    <xsd:import namespace="aa02be07-314b-4c89-baf1-9d213d1d6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77bbe0-dd70-4303-b4ad-497fd7fa08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2be07-314b-4c89-baf1-9d213d1d66c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ECAFB29-1861-49EA-B006-0556291505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4B6869-81BE-4B68-A9BB-F4A1004EC9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77bbe0-dd70-4303-b4ad-497fd7fa08c5"/>
    <ds:schemaRef ds:uri="aa02be07-314b-4c89-baf1-9d213d1d6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A87317-4734-42FE-BA6C-C1D641AD491D}">
  <ds:schemaRefs>
    <ds:schemaRef ds:uri="aa02be07-314b-4c89-baf1-9d213d1d66c3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schemas.openxmlformats.org/package/2006/metadata/core-properties"/>
    <ds:schemaRef ds:uri="9577bbe0-dd70-4303-b4ad-497fd7fa08c5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12147</TotalTime>
  <Words>236</Words>
  <Application>Microsoft Office PowerPoint</Application>
  <PresentationFormat>On-screen Show (16:9)</PresentationFormat>
  <Paragraphs>53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GT America Lt</vt:lpstr>
      <vt:lpstr>GT America Rg</vt:lpstr>
      <vt:lpstr>Helvetica Neue Medium</vt:lpstr>
      <vt:lpstr>Dark</vt:lpstr>
      <vt:lpstr>Light</vt:lpstr>
      <vt:lpstr>Red</vt:lpstr>
      <vt:lpstr>Kentucky General Assembly    </vt:lpstr>
      <vt:lpstr>U.S. CHAMBER OF COMMERCE</vt:lpstr>
      <vt:lpstr>KENTUCKY CHAMBER LEADERSHIP AND PARTNERSHIP</vt:lpstr>
      <vt:lpstr>MetLife &amp; U.S. Chamber  Small Business Index for 2023 Q3</vt:lpstr>
      <vt:lpstr>National Outlook  </vt:lpstr>
      <vt:lpstr>STATE OF SMALL BUSINESS</vt:lpstr>
      <vt:lpstr>PowerPoint Presentation</vt:lpstr>
      <vt:lpstr>Small Business  Bill of Rights </vt:lpstr>
      <vt:lpstr>PowerPoint Presentation</vt:lpstr>
      <vt:lpstr>Digital Resources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Trayan, Eileen</dc:creator>
  <cp:keywords/>
  <dc:description/>
  <cp:lastModifiedBy>Charles Aull</cp:lastModifiedBy>
  <cp:revision>115</cp:revision>
  <cp:lastPrinted>2023-02-15T11:12:42Z</cp:lastPrinted>
  <dcterms:created xsi:type="dcterms:W3CDTF">2021-11-03T15:24:50Z</dcterms:created>
  <dcterms:modified xsi:type="dcterms:W3CDTF">2023-10-24T13:48:50Z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0x010100A88FC4A0A1199446B4DD95C47A5DDEA6</vt:lpwstr>
  </property>
</Properties>
</file>