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309" r:id="rId3"/>
    <p:sldId id="310" r:id="rId4"/>
    <p:sldId id="317" r:id="rId5"/>
    <p:sldId id="315" r:id="rId6"/>
    <p:sldId id="330" r:id="rId7"/>
    <p:sldId id="316" r:id="rId8"/>
    <p:sldId id="311" r:id="rId9"/>
    <p:sldId id="307" r:id="rId10"/>
    <p:sldId id="318" r:id="rId11"/>
    <p:sldId id="319" r:id="rId12"/>
    <p:sldId id="326" r:id="rId13"/>
    <p:sldId id="320" r:id="rId14"/>
    <p:sldId id="321" r:id="rId15"/>
    <p:sldId id="322" r:id="rId16"/>
    <p:sldId id="323" r:id="rId17"/>
    <p:sldId id="324" r:id="rId18"/>
    <p:sldId id="325" r:id="rId19"/>
    <p:sldId id="332" r:id="rId20"/>
    <p:sldId id="327" r:id="rId21"/>
    <p:sldId id="328" r:id="rId22"/>
    <p:sldId id="329" r:id="rId23"/>
    <p:sldId id="33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4750" autoAdjust="0"/>
  </p:normalViewPr>
  <p:slideViewPr>
    <p:cSldViewPr snapToGrid="0">
      <p:cViewPr varScale="1">
        <p:scale>
          <a:sx n="46" d="100"/>
          <a:sy n="46" d="100"/>
        </p:scale>
        <p:origin x="1080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/>
              <a:t>Camp</a:t>
            </a:r>
            <a:r>
              <a:rPr lang="en-US" sz="2000" b="1" baseline="0" dirty="0"/>
              <a:t> Nelson NM Base Operating Funds and Project Funds</a:t>
            </a:r>
            <a:endParaRPr lang="en-US" sz="20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Base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FY20</c:v>
                </c:pt>
                <c:pt idx="1">
                  <c:v>FY21</c:v>
                </c:pt>
                <c:pt idx="2">
                  <c:v>FY22</c:v>
                </c:pt>
                <c:pt idx="3">
                  <c:v>FY23</c:v>
                </c:pt>
                <c:pt idx="4">
                  <c:v>FY24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815000</c:v>
                </c:pt>
                <c:pt idx="1">
                  <c:v>685000</c:v>
                </c:pt>
                <c:pt idx="2">
                  <c:v>715000</c:v>
                </c:pt>
                <c:pt idx="3">
                  <c:v>1100000</c:v>
                </c:pt>
                <c:pt idx="4">
                  <c:v>1050000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739-4841-B4E2-F57D9EA0E3A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Project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FY20</c:v>
                </c:pt>
                <c:pt idx="1">
                  <c:v>FY21</c:v>
                </c:pt>
                <c:pt idx="2">
                  <c:v>FY22</c:v>
                </c:pt>
                <c:pt idx="3">
                  <c:v>FY23</c:v>
                </c:pt>
                <c:pt idx="4">
                  <c:v>FY24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321000</c:v>
                </c:pt>
                <c:pt idx="1">
                  <c:v>242000</c:v>
                </c:pt>
                <c:pt idx="2">
                  <c:v>1080000</c:v>
                </c:pt>
                <c:pt idx="3">
                  <c:v>602000</c:v>
                </c:pt>
                <c:pt idx="4">
                  <c:v>1120000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739-4841-B4E2-F57D9EA0E3A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FY20</c:v>
                </c:pt>
                <c:pt idx="1">
                  <c:v>FY21</c:v>
                </c:pt>
                <c:pt idx="2">
                  <c:v>FY22</c:v>
                </c:pt>
                <c:pt idx="3">
                  <c:v>FY23</c:v>
                </c:pt>
                <c:pt idx="4">
                  <c:v>FY24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2-A739-4841-B4E2-F57D9EA0E3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81783456"/>
        <c:axId val="1287245680"/>
      </c:barChart>
      <c:catAx>
        <c:axId val="1281783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7245680"/>
        <c:crosses val="autoZero"/>
        <c:auto val="1"/>
        <c:lblAlgn val="ctr"/>
        <c:lblOffset val="100"/>
        <c:noMultiLvlLbl val="0"/>
      </c:catAx>
      <c:valAx>
        <c:axId val="1287245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1783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/>
              <a:t>Visitation</a:t>
            </a:r>
            <a:r>
              <a:rPr lang="en-US" sz="2000" b="1" baseline="0" dirty="0"/>
              <a:t> to Camp Nelson National Monument</a:t>
            </a:r>
            <a:endParaRPr lang="en-US" sz="20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 Visitors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3"/>
                <c:pt idx="0">
                  <c:v>Jun21/May22</c:v>
                </c:pt>
                <c:pt idx="1">
                  <c:v>Jun22/May23</c:v>
                </c:pt>
                <c:pt idx="2">
                  <c:v>Jun23/May24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7729</c:v>
                </c:pt>
                <c:pt idx="1">
                  <c:v>11710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6D4-4D32-9E6D-FEF47ADC78B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Visitors in Visitor Center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3"/>
                <c:pt idx="0">
                  <c:v>Jun21/May22</c:v>
                </c:pt>
                <c:pt idx="1">
                  <c:v>Jun22/May23</c:v>
                </c:pt>
                <c:pt idx="2">
                  <c:v>Jun23/May24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4719</c:v>
                </c:pt>
                <c:pt idx="1">
                  <c:v>7001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145-4B75-A3AF-E8C4060867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34960336"/>
        <c:axId val="605725232"/>
      </c:lineChart>
      <c:catAx>
        <c:axId val="734960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5725232"/>
        <c:crosses val="autoZero"/>
        <c:auto val="1"/>
        <c:lblAlgn val="ctr"/>
        <c:lblOffset val="100"/>
        <c:noMultiLvlLbl val="0"/>
      </c:catAx>
      <c:valAx>
        <c:axId val="6057252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4960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ACD2F6-ECC2-4284-BF56-BD0B3206EEE1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72075E-182D-4AEA-AA52-F6C6E84DD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599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2075E-182D-4AEA-AA52-F6C6E84DD01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026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2075E-182D-4AEA-AA52-F6C6E84DD01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0131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2075E-182D-4AEA-AA52-F6C6E84DD01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4206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2075E-182D-4AEA-AA52-F6C6E84DD01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8372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2075E-182D-4AEA-AA52-F6C6E84DD01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3552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2075E-182D-4AEA-AA52-F6C6E84DD01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6672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2075E-182D-4AEA-AA52-F6C6E84DD01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279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2075E-182D-4AEA-AA52-F6C6E84DD01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0773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2075E-182D-4AEA-AA52-F6C6E84DD01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37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2075E-182D-4AEA-AA52-F6C6E84DD01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7931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2075E-182D-4AEA-AA52-F6C6E84DD01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372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2075E-182D-4AEA-AA52-F6C6E84DD01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97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2075E-182D-4AEA-AA52-F6C6E84DD01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6242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2075E-182D-4AEA-AA52-F6C6E84DD01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7856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2075E-182D-4AEA-AA52-F6C6E84DD01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4645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2075E-182D-4AEA-AA52-F6C6E84DD01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3649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2075E-182D-4AEA-AA52-F6C6E84DD01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769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2075E-182D-4AEA-AA52-F6C6E84DD01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113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2075E-182D-4AEA-AA52-F6C6E84DD01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4770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2075E-182D-4AEA-AA52-F6C6E84DD01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834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2075E-182D-4AEA-AA52-F6C6E84DD01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7625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2075E-182D-4AEA-AA52-F6C6E84DD01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5034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2075E-182D-4AEA-AA52-F6C6E84DD01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614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A89A6-4CFC-461C-B636-F4E92BFE63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103690-FDEF-43CF-BCBD-A43F8B9645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EB0632-98FC-4CA5-9273-9C07D190A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38BFD-FF60-438D-8C55-0D3A05384C42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836CFD-5525-4BC9-968D-9B9CD7452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312898-767D-4C27-92B5-34F779037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EB0AA-8F8D-4E8C-A568-A12A946BB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954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2B6AF-A17A-471A-96A0-D5AF29BF2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2758A4-77A8-4EAC-AFE3-12D47990A0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114CF5-05E3-41CB-B6A1-1C7CF9B45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38BFD-FF60-438D-8C55-0D3A05384C42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077B9B-FECB-4B2A-AC2E-65749A843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A39FCD-114B-4B71-9E2F-774992D98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EB0AA-8F8D-4E8C-A568-A12A946BB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009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C2AE6E-8689-4CF5-B03F-A1C9645356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18AF34-EB23-4803-8DEB-FC1479CAF2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96B58A-EAA3-4F24-99C9-A9C740DCA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38BFD-FF60-438D-8C55-0D3A05384C42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572324-900E-408B-89D3-3F86E7F01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F87E81-BC94-41F2-9A06-316376A56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EB0AA-8F8D-4E8C-A568-A12A946BB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802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294DA-B75F-4D72-B5A9-D38E38763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695D6B-AD6E-4804-ABDF-C01D7FE125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325A33-899E-44D5-ABDA-CEEBB6447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38BFD-FF60-438D-8C55-0D3A05384C42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0E7529-0A69-4B4D-9931-6CBF7E136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11D9AA-9079-4722-A34D-D800FEB53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EB0AA-8F8D-4E8C-A568-A12A946BB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11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2CF5E-F042-429B-B21D-83CA5B111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0196F2-DE31-4B82-995F-6F0F20968D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FD2B7D-BE3D-4F4E-BA04-68E74147E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38BFD-FF60-438D-8C55-0D3A05384C42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86B5FF-66D7-4AE5-BB45-A459F9C3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843539-6B37-4D8F-963B-5C85B19C9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EB0AA-8F8D-4E8C-A568-A12A946BB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523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2CE2A-6113-4FEE-ADA6-328932BA2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E1D4F5-5195-455B-B243-0EC7021FE4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96820F-8F9D-4EA6-B529-B7DDB4ADDC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712621-008C-4839-A72A-CACAA090E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38BFD-FF60-438D-8C55-0D3A05384C42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C6FFD5-3292-4653-8C65-D99BF5BDB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A6D738-B2C2-4DAF-9FBA-F76AC8BA3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EB0AA-8F8D-4E8C-A568-A12A946BB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299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E5952-FD33-4DFE-93F5-5DFB164C0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4CD33-9F10-4BA4-AAF4-8831C66C7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52106C-DBDC-450A-A2A6-0E7ACC48F4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080466-E6EC-413D-83EC-E9B82B6C85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6032B0-1C03-4FC2-84DA-684EC68B6B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F8DD10-3E98-4AB9-9FEF-DEDF53315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38BFD-FF60-438D-8C55-0D3A05384C42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08CBC9-7C1F-4613-9DE5-0A6CC8B93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9C1916-381C-4E3C-8AE0-7D3C5A2BE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EB0AA-8F8D-4E8C-A568-A12A946BB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292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742DB-C6FB-4E1C-BAD7-8A5BDB2DB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CC9FF6-50A8-4721-98A3-0002A1A70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38BFD-FF60-438D-8C55-0D3A05384C42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6F4C0B-C73A-492B-A423-A0B517ED0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279A2F-7E47-4864-89C9-E99B2A2A5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EB0AA-8F8D-4E8C-A568-A12A946BB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598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90E11E-BD60-414E-9F1B-0BA0F1EC9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38BFD-FF60-438D-8C55-0D3A05384C42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C19EF0-55E4-4F69-9486-D95F9399C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031AE3-5B97-40C3-A94A-AB1C0F523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EB0AA-8F8D-4E8C-A568-A12A946BB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373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0480F-BD53-443A-B74F-BF0D6C49E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08B5D9-55E0-4DAB-A90C-024D37A3E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485977-B10C-4FA9-8592-6F386277B1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A6249F-B087-4A63-A5AA-F8A150AE5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38BFD-FF60-438D-8C55-0D3A05384C42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A05A22-F918-4B73-BAFF-13264C57B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CA1A20-B3AE-4F2D-AAA3-FFB73F581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EB0AA-8F8D-4E8C-A568-A12A946BB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186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A3E73-EAE8-452E-9A82-62B41A4AD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A84205-E020-407D-B8C4-F64F7367BF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7EA6D7-FB2B-4FE8-97B5-DCEA2D57CB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DB695D-EE71-43D1-A420-8C63298A2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38BFD-FF60-438D-8C55-0D3A05384C42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CB215B-75B1-4E28-87ED-8A94E25CC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0C40F8-58EA-4884-A414-3A2ECAE25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EB0AA-8F8D-4E8C-A568-A12A946BB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782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chemeClr val="accent4">
                <a:lumMod val="40000"/>
                <a:lumOff val="60000"/>
              </a:schemeClr>
            </a:gs>
            <a:gs pos="46000">
              <a:schemeClr val="accent4">
                <a:lumMod val="95000"/>
                <a:lumOff val="5000"/>
              </a:schemeClr>
            </a:gs>
            <a:gs pos="100000">
              <a:schemeClr val="accent4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DB6F98-60AD-426E-AD80-DAB117972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143B1A-3830-42EC-970E-07807B100F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D7B49F-7897-4E17-814C-3C405F05B9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138BFD-FF60-438D-8C55-0D3A05384C42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6C867E-66F1-4601-9353-17145C9E0D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9E0150-8567-47B5-B065-D9B71EA12A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EB0AA-8F8D-4E8C-A568-A12A946BB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260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0" Type="http://schemas.openxmlformats.org/officeDocument/2006/relationships/image" Target="../media/image8.jp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eg"/><Relationship Id="rId7" Type="http://schemas.openxmlformats.org/officeDocument/2006/relationships/image" Target="../media/image4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eg"/><Relationship Id="rId9" Type="http://schemas.openxmlformats.org/officeDocument/2006/relationships/image" Target="../media/image45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t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3A69995-0FD3-4328-8A28-A55986FF0F6D}"/>
              </a:ext>
            </a:extLst>
          </p:cNvPr>
          <p:cNvSpPr/>
          <p:nvPr/>
        </p:nvSpPr>
        <p:spPr>
          <a:xfrm>
            <a:off x="0" y="3100"/>
            <a:ext cx="12192000" cy="36576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414BB44-16A1-4377-BB7F-C9A33ACFB604}"/>
              </a:ext>
            </a:extLst>
          </p:cNvPr>
          <p:cNvSpPr txBox="1"/>
          <p:nvPr/>
        </p:nvSpPr>
        <p:spPr>
          <a:xfrm>
            <a:off x="119269" y="0"/>
            <a:ext cx="3665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 Nelson National Monument</a:t>
            </a:r>
          </a:p>
        </p:txBody>
      </p:sp>
      <p:pic>
        <p:nvPicPr>
          <p:cNvPr id="26" name="Picture 25" descr="A picture containing text&#10;&#10;Description automatically generated">
            <a:extLst>
              <a:ext uri="{FF2B5EF4-FFF2-40B4-BE49-F238E27FC236}">
                <a16:creationId xmlns:a16="http://schemas.microsoft.com/office/drawing/2014/main" id="{2BC75DDB-8886-4F24-828E-322212DAA7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0841" y="30501"/>
            <a:ext cx="235872" cy="308329"/>
          </a:xfrm>
          <a:prstGeom prst="rect">
            <a:avLst/>
          </a:prstGeom>
        </p:spPr>
      </p:pic>
      <p:pic>
        <p:nvPicPr>
          <p:cNvPr id="28" name="Picture 27" descr="A picture containing text, outdoor, tree, old&#10;&#10;Description automatically generated">
            <a:extLst>
              <a:ext uri="{FF2B5EF4-FFF2-40B4-BE49-F238E27FC236}">
                <a16:creationId xmlns:a16="http://schemas.microsoft.com/office/drawing/2014/main" id="{D35A2A2B-DF80-4CA0-9E58-726BAEEA50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9" t="30788" r="4795" b="33781"/>
          <a:stretch/>
        </p:blipFill>
        <p:spPr>
          <a:xfrm>
            <a:off x="6847368" y="467211"/>
            <a:ext cx="5220586" cy="1605517"/>
          </a:xfrm>
          <a:prstGeom prst="rect">
            <a:avLst/>
          </a:prstGeom>
        </p:spPr>
      </p:pic>
      <p:pic>
        <p:nvPicPr>
          <p:cNvPr id="36" name="Picture 35" descr="A picture containing outdoor, tree, old, white&#10;&#10;Description automatically generated">
            <a:extLst>
              <a:ext uri="{FF2B5EF4-FFF2-40B4-BE49-F238E27FC236}">
                <a16:creationId xmlns:a16="http://schemas.microsoft.com/office/drawing/2014/main" id="{D22B0D52-B381-40CF-A2FF-A55BD5A84EF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4" t="52641" r="4181"/>
          <a:stretch/>
        </p:blipFill>
        <p:spPr>
          <a:xfrm>
            <a:off x="12658" y="3154460"/>
            <a:ext cx="4796592" cy="2627202"/>
          </a:xfrm>
          <a:prstGeom prst="rect">
            <a:avLst/>
          </a:prstGeom>
        </p:spPr>
      </p:pic>
      <p:pic>
        <p:nvPicPr>
          <p:cNvPr id="38" name="Picture 37" descr="A person with a beard&#10;&#10;Description automatically generated with low confidence">
            <a:extLst>
              <a:ext uri="{FF2B5EF4-FFF2-40B4-BE49-F238E27FC236}">
                <a16:creationId xmlns:a16="http://schemas.microsoft.com/office/drawing/2014/main" id="{E4AD261D-43AA-476D-8327-BAA6D951F0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0" y="623234"/>
            <a:ext cx="2117633" cy="2442337"/>
          </a:xfrm>
          <a:prstGeom prst="rect">
            <a:avLst/>
          </a:prstGeom>
        </p:spPr>
      </p:pic>
      <p:pic>
        <p:nvPicPr>
          <p:cNvPr id="40" name="Picture 39" descr="A picture containing text, old, indoor, black&#10;&#10;Description automatically generated">
            <a:extLst>
              <a:ext uri="{FF2B5EF4-FFF2-40B4-BE49-F238E27FC236}">
                <a16:creationId xmlns:a16="http://schemas.microsoft.com/office/drawing/2014/main" id="{12E6CDBC-B762-4472-947A-C017C1CB506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0" t="17261" r="30136" b="23856"/>
          <a:stretch/>
        </p:blipFill>
        <p:spPr>
          <a:xfrm>
            <a:off x="10314636" y="2213518"/>
            <a:ext cx="1731706" cy="2627202"/>
          </a:xfrm>
          <a:prstGeom prst="rect">
            <a:avLst/>
          </a:prstGeom>
        </p:spPr>
      </p:pic>
      <p:pic>
        <p:nvPicPr>
          <p:cNvPr id="42" name="Picture 41" descr="A person in a suit&#10;&#10;Description automatically generated with medium confidence">
            <a:extLst>
              <a:ext uri="{FF2B5EF4-FFF2-40B4-BE49-F238E27FC236}">
                <a16:creationId xmlns:a16="http://schemas.microsoft.com/office/drawing/2014/main" id="{95B8E7E7-0B97-46D9-A539-833F588575C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5" t="7006" r="5997" b="5501"/>
          <a:stretch/>
        </p:blipFill>
        <p:spPr>
          <a:xfrm>
            <a:off x="4976410" y="2266135"/>
            <a:ext cx="1971352" cy="2833623"/>
          </a:xfrm>
          <a:prstGeom prst="rect">
            <a:avLst/>
          </a:prstGeom>
        </p:spPr>
      </p:pic>
      <p:pic>
        <p:nvPicPr>
          <p:cNvPr id="32" name="Picture 31" descr="A picture containing outdoor, old, house, vintage&#10;&#10;Description automatically generated">
            <a:extLst>
              <a:ext uri="{FF2B5EF4-FFF2-40B4-BE49-F238E27FC236}">
                <a16:creationId xmlns:a16="http://schemas.microsoft.com/office/drawing/2014/main" id="{8E09524D-B37F-4995-990E-B2A1916D237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5" t="57043" r="9409" b="16124"/>
          <a:stretch/>
        </p:blipFill>
        <p:spPr>
          <a:xfrm>
            <a:off x="6425967" y="5024778"/>
            <a:ext cx="5688789" cy="1743740"/>
          </a:xfrm>
          <a:prstGeom prst="rect">
            <a:avLst/>
          </a:prstGeom>
        </p:spPr>
      </p:pic>
      <p:pic>
        <p:nvPicPr>
          <p:cNvPr id="30" name="Picture 29" descr="A group of people outside a building&#10;&#10;Description automatically generated with medium confidence">
            <a:extLst>
              <a:ext uri="{FF2B5EF4-FFF2-40B4-BE49-F238E27FC236}">
                <a16:creationId xmlns:a16="http://schemas.microsoft.com/office/drawing/2014/main" id="{D3D3C5F7-76EE-4AE9-9D55-E92B1DCCC87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6" t="64763" r="52850" b="12719"/>
          <a:stretch/>
        </p:blipFill>
        <p:spPr>
          <a:xfrm>
            <a:off x="1964378" y="5043971"/>
            <a:ext cx="3894161" cy="177115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E38A7087-3655-4F74-BBBD-18AF39D4DD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97574" y="2171079"/>
            <a:ext cx="7885011" cy="1256209"/>
          </a:xfrm>
        </p:spPr>
        <p:txBody>
          <a:bodyPr>
            <a:noAutofit/>
          </a:bodyPr>
          <a:lstStyle/>
          <a:p>
            <a:r>
              <a:rPr lang="en-US" sz="8400" dirty="0">
                <a:latin typeface="Freestyle Script" panose="030804020302050B0404" pitchFamily="66" charset="0"/>
              </a:rPr>
              <a:t> Complicated </a:t>
            </a:r>
          </a:p>
          <a:p>
            <a:r>
              <a:rPr lang="en-US" sz="8400" dirty="0">
                <a:latin typeface="Freestyle Script" panose="030804020302050B0404" pitchFamily="66" charset="0"/>
              </a:rPr>
              <a:t>Soul</a:t>
            </a:r>
          </a:p>
        </p:txBody>
      </p:sp>
      <p:pic>
        <p:nvPicPr>
          <p:cNvPr id="34" name="Picture 33" descr="A picture containing old, ground, outdoor, house&#10;&#10;Description automatically generated">
            <a:extLst>
              <a:ext uri="{FF2B5EF4-FFF2-40B4-BE49-F238E27FC236}">
                <a16:creationId xmlns:a16="http://schemas.microsoft.com/office/drawing/2014/main" id="{4F36D1CA-07D2-4B8D-BC88-9959222EFC3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58" t="59226" r="33544" b="29657"/>
          <a:stretch/>
        </p:blipFill>
        <p:spPr>
          <a:xfrm>
            <a:off x="1604986" y="623567"/>
            <a:ext cx="5331364" cy="1387385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58F07285-BC92-418D-84F3-C28BC347C92F}"/>
              </a:ext>
            </a:extLst>
          </p:cNvPr>
          <p:cNvSpPr txBox="1"/>
          <p:nvPr/>
        </p:nvSpPr>
        <p:spPr>
          <a:xfrm>
            <a:off x="2189053" y="1849629"/>
            <a:ext cx="34874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400" dirty="0">
                <a:latin typeface="Freestyle Script" panose="030804020302050B0404" pitchFamily="66" charset="0"/>
              </a:rPr>
              <a:t>America’s</a:t>
            </a:r>
          </a:p>
        </p:txBody>
      </p:sp>
    </p:spTree>
    <p:extLst>
      <p:ext uri="{BB962C8B-B14F-4D97-AF65-F5344CB8AC3E}">
        <p14:creationId xmlns:p14="http://schemas.microsoft.com/office/powerpoint/2010/main" val="3064150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3A69995-0FD3-4328-8A28-A55986FF0F6D}"/>
              </a:ext>
            </a:extLst>
          </p:cNvPr>
          <p:cNvSpPr/>
          <p:nvPr/>
        </p:nvSpPr>
        <p:spPr>
          <a:xfrm>
            <a:off x="0" y="3100"/>
            <a:ext cx="12192000" cy="36576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D67C52-9B45-4073-AAAA-0CE9D4DE36DA}"/>
              </a:ext>
            </a:extLst>
          </p:cNvPr>
          <p:cNvSpPr txBox="1"/>
          <p:nvPr/>
        </p:nvSpPr>
        <p:spPr>
          <a:xfrm>
            <a:off x="0" y="15424"/>
            <a:ext cx="200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NPS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A3BA1D-F068-49D2-8281-5BEC6C857E72}"/>
              </a:ext>
            </a:extLst>
          </p:cNvPr>
          <p:cNvSpPr txBox="1"/>
          <p:nvPr/>
        </p:nvSpPr>
        <p:spPr>
          <a:xfrm>
            <a:off x="2509676" y="-12032"/>
            <a:ext cx="2901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 Nelson History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E540A7-23BF-43DE-8179-97905FB33D7C}"/>
              </a:ext>
            </a:extLst>
          </p:cNvPr>
          <p:cNvSpPr txBox="1"/>
          <p:nvPr/>
        </p:nvSpPr>
        <p:spPr>
          <a:xfrm>
            <a:off x="5918912" y="-7436"/>
            <a:ext cx="2032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855DF6-53FF-4922-87A1-13278D78A1F6}"/>
              </a:ext>
            </a:extLst>
          </p:cNvPr>
          <p:cNvSpPr txBox="1"/>
          <p:nvPr/>
        </p:nvSpPr>
        <p:spPr>
          <a:xfrm>
            <a:off x="8016757" y="-10428"/>
            <a:ext cx="2231218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ABB2B8-02F3-4F46-A7DF-EB43EAF1CECD}"/>
              </a:ext>
            </a:extLst>
          </p:cNvPr>
          <p:cNvSpPr txBox="1"/>
          <p:nvPr/>
        </p:nvSpPr>
        <p:spPr>
          <a:xfrm>
            <a:off x="10106108" y="0"/>
            <a:ext cx="2101346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48D9AAC8-6A92-203D-AD83-C04CA9589E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47334004"/>
              </p:ext>
            </p:extLst>
          </p:nvPr>
        </p:nvGraphicFramePr>
        <p:xfrm>
          <a:off x="745958" y="719666"/>
          <a:ext cx="10274968" cy="57533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638859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3A69995-0FD3-4328-8A28-A55986FF0F6D}"/>
              </a:ext>
            </a:extLst>
          </p:cNvPr>
          <p:cNvSpPr/>
          <p:nvPr/>
        </p:nvSpPr>
        <p:spPr>
          <a:xfrm>
            <a:off x="0" y="3100"/>
            <a:ext cx="12192000" cy="36576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D67C52-9B45-4073-AAAA-0CE9D4DE36DA}"/>
              </a:ext>
            </a:extLst>
          </p:cNvPr>
          <p:cNvSpPr txBox="1"/>
          <p:nvPr/>
        </p:nvSpPr>
        <p:spPr>
          <a:xfrm>
            <a:off x="0" y="15424"/>
            <a:ext cx="200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NPS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A3BA1D-F068-49D2-8281-5BEC6C857E72}"/>
              </a:ext>
            </a:extLst>
          </p:cNvPr>
          <p:cNvSpPr txBox="1"/>
          <p:nvPr/>
        </p:nvSpPr>
        <p:spPr>
          <a:xfrm>
            <a:off x="2509676" y="-12032"/>
            <a:ext cx="2901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 Nelson History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E540A7-23BF-43DE-8179-97905FB33D7C}"/>
              </a:ext>
            </a:extLst>
          </p:cNvPr>
          <p:cNvSpPr txBox="1"/>
          <p:nvPr/>
        </p:nvSpPr>
        <p:spPr>
          <a:xfrm>
            <a:off x="5918912" y="-7436"/>
            <a:ext cx="2032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855DF6-53FF-4922-87A1-13278D78A1F6}"/>
              </a:ext>
            </a:extLst>
          </p:cNvPr>
          <p:cNvSpPr txBox="1"/>
          <p:nvPr/>
        </p:nvSpPr>
        <p:spPr>
          <a:xfrm>
            <a:off x="8016757" y="-10428"/>
            <a:ext cx="2231218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ABB2B8-02F3-4F46-A7DF-EB43EAF1CECD}"/>
              </a:ext>
            </a:extLst>
          </p:cNvPr>
          <p:cNvSpPr txBox="1"/>
          <p:nvPr/>
        </p:nvSpPr>
        <p:spPr>
          <a:xfrm>
            <a:off x="10106108" y="0"/>
            <a:ext cx="2101346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E41B90F-3E59-F163-B95F-53212211E4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40476066"/>
              </p:ext>
            </p:extLst>
          </p:nvPr>
        </p:nvGraphicFramePr>
        <p:xfrm>
          <a:off x="3231571" y="541422"/>
          <a:ext cx="8511250" cy="60278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9C8083DE-8984-29C4-9D92-731B2C2761D0}"/>
              </a:ext>
            </a:extLst>
          </p:cNvPr>
          <p:cNvSpPr txBox="1"/>
          <p:nvPr/>
        </p:nvSpPr>
        <p:spPr>
          <a:xfrm>
            <a:off x="312821" y="1616340"/>
            <a:ext cx="273116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Visitation to the park during the second full year of operation is up 67% over the first year.</a:t>
            </a:r>
          </a:p>
          <a:p>
            <a:endParaRPr lang="en-US" sz="2400" dirty="0"/>
          </a:p>
          <a:p>
            <a:r>
              <a:rPr lang="en-US" sz="2000" dirty="0"/>
              <a:t>(Jun. and Jul. this year are already up 15% over last year.)</a:t>
            </a:r>
          </a:p>
        </p:txBody>
      </p:sp>
    </p:spTree>
    <p:extLst>
      <p:ext uri="{BB962C8B-B14F-4D97-AF65-F5344CB8AC3E}">
        <p14:creationId xmlns:p14="http://schemas.microsoft.com/office/powerpoint/2010/main" val="27529074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3A69995-0FD3-4328-8A28-A55986FF0F6D}"/>
              </a:ext>
            </a:extLst>
          </p:cNvPr>
          <p:cNvSpPr/>
          <p:nvPr/>
        </p:nvSpPr>
        <p:spPr>
          <a:xfrm>
            <a:off x="0" y="3100"/>
            <a:ext cx="12192000" cy="36576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D67C52-9B45-4073-AAAA-0CE9D4DE36DA}"/>
              </a:ext>
            </a:extLst>
          </p:cNvPr>
          <p:cNvSpPr txBox="1"/>
          <p:nvPr/>
        </p:nvSpPr>
        <p:spPr>
          <a:xfrm>
            <a:off x="0" y="15424"/>
            <a:ext cx="200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NPS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A3BA1D-F068-49D2-8281-5BEC6C857E72}"/>
              </a:ext>
            </a:extLst>
          </p:cNvPr>
          <p:cNvSpPr txBox="1"/>
          <p:nvPr/>
        </p:nvSpPr>
        <p:spPr>
          <a:xfrm>
            <a:off x="2509676" y="-12032"/>
            <a:ext cx="2901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 Nelson History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E540A7-23BF-43DE-8179-97905FB33D7C}"/>
              </a:ext>
            </a:extLst>
          </p:cNvPr>
          <p:cNvSpPr txBox="1"/>
          <p:nvPr/>
        </p:nvSpPr>
        <p:spPr>
          <a:xfrm>
            <a:off x="5918912" y="-7436"/>
            <a:ext cx="2032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855DF6-53FF-4922-87A1-13278D78A1F6}"/>
              </a:ext>
            </a:extLst>
          </p:cNvPr>
          <p:cNvSpPr txBox="1"/>
          <p:nvPr/>
        </p:nvSpPr>
        <p:spPr>
          <a:xfrm>
            <a:off x="8016757" y="-10428"/>
            <a:ext cx="2231218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ABB2B8-02F3-4F46-A7DF-EB43EAF1CECD}"/>
              </a:ext>
            </a:extLst>
          </p:cNvPr>
          <p:cNvSpPr txBox="1"/>
          <p:nvPr/>
        </p:nvSpPr>
        <p:spPr>
          <a:xfrm>
            <a:off x="10106108" y="0"/>
            <a:ext cx="2101346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0204FF6E-246D-DBAB-210C-0C97FA6495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593" y="429535"/>
            <a:ext cx="6551489" cy="63467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6D42D8-1BC1-CA2B-4AE2-D580ECF1A150}"/>
              </a:ext>
            </a:extLst>
          </p:cNvPr>
          <p:cNvSpPr txBox="1"/>
          <p:nvPr/>
        </p:nvSpPr>
        <p:spPr>
          <a:xfrm>
            <a:off x="236306" y="1027410"/>
            <a:ext cx="49007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Monday, the National Park Service released the </a:t>
            </a:r>
          </a:p>
          <a:p>
            <a:endParaRPr lang="en-US" dirty="0"/>
          </a:p>
          <a:p>
            <a:r>
              <a:rPr lang="en-US" dirty="0"/>
              <a:t>“2022 National Park Visitor Spending Effects – Economic Contributions to Local Communities, States, and the Nation” 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6A73C411-BBAC-8C22-3F18-6E70F78AB0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51" y="3428999"/>
            <a:ext cx="5200650" cy="313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9104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3A69995-0FD3-4328-8A28-A55986FF0F6D}"/>
              </a:ext>
            </a:extLst>
          </p:cNvPr>
          <p:cNvSpPr/>
          <p:nvPr/>
        </p:nvSpPr>
        <p:spPr>
          <a:xfrm>
            <a:off x="0" y="3100"/>
            <a:ext cx="12192000" cy="36576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D67C52-9B45-4073-AAAA-0CE9D4DE36DA}"/>
              </a:ext>
            </a:extLst>
          </p:cNvPr>
          <p:cNvSpPr txBox="1"/>
          <p:nvPr/>
        </p:nvSpPr>
        <p:spPr>
          <a:xfrm>
            <a:off x="0" y="15424"/>
            <a:ext cx="200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NPS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A3BA1D-F068-49D2-8281-5BEC6C857E72}"/>
              </a:ext>
            </a:extLst>
          </p:cNvPr>
          <p:cNvSpPr txBox="1"/>
          <p:nvPr/>
        </p:nvSpPr>
        <p:spPr>
          <a:xfrm>
            <a:off x="2509676" y="-12032"/>
            <a:ext cx="2901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 Nelson History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E540A7-23BF-43DE-8179-97905FB33D7C}"/>
              </a:ext>
            </a:extLst>
          </p:cNvPr>
          <p:cNvSpPr txBox="1"/>
          <p:nvPr/>
        </p:nvSpPr>
        <p:spPr>
          <a:xfrm>
            <a:off x="5918912" y="-7436"/>
            <a:ext cx="2032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855DF6-53FF-4922-87A1-13278D78A1F6}"/>
              </a:ext>
            </a:extLst>
          </p:cNvPr>
          <p:cNvSpPr txBox="1"/>
          <p:nvPr/>
        </p:nvSpPr>
        <p:spPr>
          <a:xfrm>
            <a:off x="8016757" y="-10428"/>
            <a:ext cx="2231218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ABB2B8-02F3-4F46-A7DF-EB43EAF1CECD}"/>
              </a:ext>
            </a:extLst>
          </p:cNvPr>
          <p:cNvSpPr txBox="1"/>
          <p:nvPr/>
        </p:nvSpPr>
        <p:spPr>
          <a:xfrm>
            <a:off x="10106108" y="0"/>
            <a:ext cx="2101346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3A55D3-D06F-3795-A2A0-C332B4BD297A}"/>
              </a:ext>
            </a:extLst>
          </p:cNvPr>
          <p:cNvSpPr txBox="1"/>
          <p:nvPr/>
        </p:nvSpPr>
        <p:spPr>
          <a:xfrm>
            <a:off x="336884" y="745958"/>
            <a:ext cx="39944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Commemoration</a:t>
            </a:r>
          </a:p>
          <a:p>
            <a:r>
              <a:rPr lang="en-US" sz="2800" dirty="0"/>
              <a:t>Programs</a:t>
            </a:r>
          </a:p>
        </p:txBody>
      </p:sp>
      <p:pic>
        <p:nvPicPr>
          <p:cNvPr id="6" name="Picture 5" descr="A picture containing sky, outdoor, sunset, line&#10;&#10;Description automatically generated">
            <a:extLst>
              <a:ext uri="{FF2B5EF4-FFF2-40B4-BE49-F238E27FC236}">
                <a16:creationId xmlns:a16="http://schemas.microsoft.com/office/drawing/2014/main" id="{581CB71F-9F6A-C4CA-F61A-0C15B7BBD9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84" y="2983822"/>
            <a:ext cx="5582028" cy="3721352"/>
          </a:xfrm>
          <a:prstGeom prst="rect">
            <a:avLst/>
          </a:prstGeom>
        </p:spPr>
      </p:pic>
      <p:pic>
        <p:nvPicPr>
          <p:cNvPr id="8" name="Picture 7" descr="A picture containing person, outdoor, tree, grass&#10;&#10;Description automatically generated">
            <a:extLst>
              <a:ext uri="{FF2B5EF4-FFF2-40B4-BE49-F238E27FC236}">
                <a16:creationId xmlns:a16="http://schemas.microsoft.com/office/drawing/2014/main" id="{1375E033-FA36-7BBC-6FB6-361DB9FFE5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536" y="3831389"/>
            <a:ext cx="4475201" cy="29834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A5C1C3-56C7-5D23-7D63-2503FF6DB4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0257" y="592947"/>
            <a:ext cx="5111333" cy="3412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822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3A69995-0FD3-4328-8A28-A55986FF0F6D}"/>
              </a:ext>
            </a:extLst>
          </p:cNvPr>
          <p:cNvSpPr/>
          <p:nvPr/>
        </p:nvSpPr>
        <p:spPr>
          <a:xfrm>
            <a:off x="0" y="3100"/>
            <a:ext cx="12192000" cy="36576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D67C52-9B45-4073-AAAA-0CE9D4DE36DA}"/>
              </a:ext>
            </a:extLst>
          </p:cNvPr>
          <p:cNvSpPr txBox="1"/>
          <p:nvPr/>
        </p:nvSpPr>
        <p:spPr>
          <a:xfrm>
            <a:off x="0" y="15424"/>
            <a:ext cx="200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NPS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A3BA1D-F068-49D2-8281-5BEC6C857E72}"/>
              </a:ext>
            </a:extLst>
          </p:cNvPr>
          <p:cNvSpPr txBox="1"/>
          <p:nvPr/>
        </p:nvSpPr>
        <p:spPr>
          <a:xfrm>
            <a:off x="2509676" y="-12032"/>
            <a:ext cx="2901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 Nelson History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E540A7-23BF-43DE-8179-97905FB33D7C}"/>
              </a:ext>
            </a:extLst>
          </p:cNvPr>
          <p:cNvSpPr txBox="1"/>
          <p:nvPr/>
        </p:nvSpPr>
        <p:spPr>
          <a:xfrm>
            <a:off x="5918912" y="-7436"/>
            <a:ext cx="2032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855DF6-53FF-4922-87A1-13278D78A1F6}"/>
              </a:ext>
            </a:extLst>
          </p:cNvPr>
          <p:cNvSpPr txBox="1"/>
          <p:nvPr/>
        </p:nvSpPr>
        <p:spPr>
          <a:xfrm>
            <a:off x="8016757" y="-10428"/>
            <a:ext cx="2231218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ABB2B8-02F3-4F46-A7DF-EB43EAF1CECD}"/>
              </a:ext>
            </a:extLst>
          </p:cNvPr>
          <p:cNvSpPr txBox="1"/>
          <p:nvPr/>
        </p:nvSpPr>
        <p:spPr>
          <a:xfrm>
            <a:off x="10106108" y="0"/>
            <a:ext cx="2101346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3A55D3-D06F-3795-A2A0-C332B4BD297A}"/>
              </a:ext>
            </a:extLst>
          </p:cNvPr>
          <p:cNvSpPr txBox="1"/>
          <p:nvPr/>
        </p:nvSpPr>
        <p:spPr>
          <a:xfrm>
            <a:off x="317290" y="556703"/>
            <a:ext cx="39944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Public </a:t>
            </a:r>
          </a:p>
          <a:p>
            <a:r>
              <a:rPr lang="en-US" sz="2800" dirty="0"/>
              <a:t>Programs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63DA38-C4B4-DF00-C6E6-48DCB15F47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2526" y="2541685"/>
            <a:ext cx="5547841" cy="37005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32C8BF-92F6-37CF-89CA-A8C9FB4925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0935" y="483139"/>
            <a:ext cx="5175953" cy="3115326"/>
          </a:xfrm>
          <a:prstGeom prst="rect">
            <a:avLst/>
          </a:prstGeom>
        </p:spPr>
      </p:pic>
      <p:pic>
        <p:nvPicPr>
          <p:cNvPr id="8" name="Picture 7" descr="A group of people standing on a grassy hill with a flag&#10;&#10;Description automatically generated with low confidence">
            <a:extLst>
              <a:ext uri="{FF2B5EF4-FFF2-40B4-BE49-F238E27FC236}">
                <a16:creationId xmlns:a16="http://schemas.microsoft.com/office/drawing/2014/main" id="{82ECFC7B-467F-C4DA-E362-FFA86CF75B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56" b="9649"/>
          <a:stretch/>
        </p:blipFill>
        <p:spPr>
          <a:xfrm>
            <a:off x="2285795" y="4600610"/>
            <a:ext cx="5666007" cy="2186880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0DBB4AD6-B4D8-27A1-C4F5-6D559F2266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0" y="1682757"/>
            <a:ext cx="2515189" cy="377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7773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3A69995-0FD3-4328-8A28-A55986FF0F6D}"/>
              </a:ext>
            </a:extLst>
          </p:cNvPr>
          <p:cNvSpPr/>
          <p:nvPr/>
        </p:nvSpPr>
        <p:spPr>
          <a:xfrm>
            <a:off x="0" y="3100"/>
            <a:ext cx="12192000" cy="36576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D67C52-9B45-4073-AAAA-0CE9D4DE36DA}"/>
              </a:ext>
            </a:extLst>
          </p:cNvPr>
          <p:cNvSpPr txBox="1"/>
          <p:nvPr/>
        </p:nvSpPr>
        <p:spPr>
          <a:xfrm>
            <a:off x="0" y="15424"/>
            <a:ext cx="200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NPS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A3BA1D-F068-49D2-8281-5BEC6C857E72}"/>
              </a:ext>
            </a:extLst>
          </p:cNvPr>
          <p:cNvSpPr txBox="1"/>
          <p:nvPr/>
        </p:nvSpPr>
        <p:spPr>
          <a:xfrm>
            <a:off x="2509676" y="-12032"/>
            <a:ext cx="2901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 Nelson History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E540A7-23BF-43DE-8179-97905FB33D7C}"/>
              </a:ext>
            </a:extLst>
          </p:cNvPr>
          <p:cNvSpPr txBox="1"/>
          <p:nvPr/>
        </p:nvSpPr>
        <p:spPr>
          <a:xfrm>
            <a:off x="5918912" y="-7436"/>
            <a:ext cx="2032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855DF6-53FF-4922-87A1-13278D78A1F6}"/>
              </a:ext>
            </a:extLst>
          </p:cNvPr>
          <p:cNvSpPr txBox="1"/>
          <p:nvPr/>
        </p:nvSpPr>
        <p:spPr>
          <a:xfrm>
            <a:off x="8016757" y="-10428"/>
            <a:ext cx="2231218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ABB2B8-02F3-4F46-A7DF-EB43EAF1CECD}"/>
              </a:ext>
            </a:extLst>
          </p:cNvPr>
          <p:cNvSpPr txBox="1"/>
          <p:nvPr/>
        </p:nvSpPr>
        <p:spPr>
          <a:xfrm>
            <a:off x="10106108" y="0"/>
            <a:ext cx="2101346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13B847-ECF7-399A-466F-97898186F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899" y="1298225"/>
            <a:ext cx="4194412" cy="47552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5901FD-4DA8-60BF-C479-7B17BDD143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286" y="493483"/>
            <a:ext cx="5145470" cy="3182388"/>
          </a:xfrm>
          <a:prstGeom prst="rect">
            <a:avLst/>
          </a:prstGeom>
        </p:spPr>
      </p:pic>
      <p:pic>
        <p:nvPicPr>
          <p:cNvPr id="8" name="Picture 7" descr="A picture containing text, floor, indoor&#10;&#10;Description automatically generated">
            <a:extLst>
              <a:ext uri="{FF2B5EF4-FFF2-40B4-BE49-F238E27FC236}">
                <a16:creationId xmlns:a16="http://schemas.microsoft.com/office/drawing/2014/main" id="{0136F685-BBA4-3DA4-B99C-5344256E93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8" t="4169"/>
          <a:stretch/>
        </p:blipFill>
        <p:spPr>
          <a:xfrm>
            <a:off x="2755229" y="2651967"/>
            <a:ext cx="5030462" cy="4087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ECEC25-CF21-8EC2-49CF-36F0C32A5E03}"/>
              </a:ext>
            </a:extLst>
          </p:cNvPr>
          <p:cNvSpPr txBox="1"/>
          <p:nvPr/>
        </p:nvSpPr>
        <p:spPr>
          <a:xfrm>
            <a:off x="758445" y="6179851"/>
            <a:ext cx="2244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New exhibits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359D4E-9297-2459-D17D-BF2BE6D8B1ED}"/>
              </a:ext>
            </a:extLst>
          </p:cNvPr>
          <p:cNvSpPr txBox="1"/>
          <p:nvPr/>
        </p:nvSpPr>
        <p:spPr>
          <a:xfrm>
            <a:off x="5619964" y="893852"/>
            <a:ext cx="2165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School Programs</a:t>
            </a:r>
          </a:p>
        </p:txBody>
      </p:sp>
    </p:spTree>
    <p:extLst>
      <p:ext uri="{BB962C8B-B14F-4D97-AF65-F5344CB8AC3E}">
        <p14:creationId xmlns:p14="http://schemas.microsoft.com/office/powerpoint/2010/main" val="35760057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3A69995-0FD3-4328-8A28-A55986FF0F6D}"/>
              </a:ext>
            </a:extLst>
          </p:cNvPr>
          <p:cNvSpPr/>
          <p:nvPr/>
        </p:nvSpPr>
        <p:spPr>
          <a:xfrm>
            <a:off x="0" y="3100"/>
            <a:ext cx="12192000" cy="36576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D67C52-9B45-4073-AAAA-0CE9D4DE36DA}"/>
              </a:ext>
            </a:extLst>
          </p:cNvPr>
          <p:cNvSpPr txBox="1"/>
          <p:nvPr/>
        </p:nvSpPr>
        <p:spPr>
          <a:xfrm>
            <a:off x="0" y="15424"/>
            <a:ext cx="200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NPS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A3BA1D-F068-49D2-8281-5BEC6C857E72}"/>
              </a:ext>
            </a:extLst>
          </p:cNvPr>
          <p:cNvSpPr txBox="1"/>
          <p:nvPr/>
        </p:nvSpPr>
        <p:spPr>
          <a:xfrm>
            <a:off x="2509676" y="-12032"/>
            <a:ext cx="2901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 Nelson History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E540A7-23BF-43DE-8179-97905FB33D7C}"/>
              </a:ext>
            </a:extLst>
          </p:cNvPr>
          <p:cNvSpPr txBox="1"/>
          <p:nvPr/>
        </p:nvSpPr>
        <p:spPr>
          <a:xfrm>
            <a:off x="5918912" y="-7436"/>
            <a:ext cx="2032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855DF6-53FF-4922-87A1-13278D78A1F6}"/>
              </a:ext>
            </a:extLst>
          </p:cNvPr>
          <p:cNvSpPr txBox="1"/>
          <p:nvPr/>
        </p:nvSpPr>
        <p:spPr>
          <a:xfrm>
            <a:off x="8016757" y="-10428"/>
            <a:ext cx="2231218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ABB2B8-02F3-4F46-A7DF-EB43EAF1CECD}"/>
              </a:ext>
            </a:extLst>
          </p:cNvPr>
          <p:cNvSpPr txBox="1"/>
          <p:nvPr/>
        </p:nvSpPr>
        <p:spPr>
          <a:xfrm>
            <a:off x="10106108" y="0"/>
            <a:ext cx="2101346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04875D-56E3-9BDC-8BD4-8FBB3FEA6A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98100" y="1401686"/>
            <a:ext cx="5354053" cy="4015540"/>
          </a:xfrm>
          <a:prstGeom prst="rect">
            <a:avLst/>
          </a:prstGeom>
        </p:spPr>
      </p:pic>
      <p:pic>
        <p:nvPicPr>
          <p:cNvPr id="10" name="Picture 9" descr="A picture containing grass, outdoor, tree, field&#10;&#10;Description automatically generated">
            <a:extLst>
              <a:ext uri="{FF2B5EF4-FFF2-40B4-BE49-F238E27FC236}">
                <a16:creationId xmlns:a16="http://schemas.microsoft.com/office/drawing/2014/main" id="{05C33A48-2E46-D889-FBB2-84202986A7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2" t="3157" b="27545"/>
          <a:stretch/>
        </p:blipFill>
        <p:spPr>
          <a:xfrm>
            <a:off x="1508274" y="3562564"/>
            <a:ext cx="6628601" cy="3208043"/>
          </a:xfrm>
          <a:prstGeom prst="rect">
            <a:avLst/>
          </a:prstGeom>
        </p:spPr>
      </p:pic>
      <p:pic>
        <p:nvPicPr>
          <p:cNvPr id="8" name="Picture 7" descr="A picture containing outdoor, grass, sky&#10;&#10;Description automatically generated">
            <a:extLst>
              <a:ext uri="{FF2B5EF4-FFF2-40B4-BE49-F238E27FC236}">
                <a16:creationId xmlns:a16="http://schemas.microsoft.com/office/drawing/2014/main" id="{5A7E112A-7421-6E0A-C35D-086158C904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03" y="488342"/>
            <a:ext cx="5114395" cy="38357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81974E-3185-F2A9-370C-E2C5A6371BCE}"/>
              </a:ext>
            </a:extLst>
          </p:cNvPr>
          <p:cNvSpPr txBox="1"/>
          <p:nvPr/>
        </p:nvSpPr>
        <p:spPr>
          <a:xfrm>
            <a:off x="5462036" y="1471455"/>
            <a:ext cx="2366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Physical Improvements</a:t>
            </a:r>
          </a:p>
        </p:txBody>
      </p:sp>
    </p:spTree>
    <p:extLst>
      <p:ext uri="{BB962C8B-B14F-4D97-AF65-F5344CB8AC3E}">
        <p14:creationId xmlns:p14="http://schemas.microsoft.com/office/powerpoint/2010/main" val="10707930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3A69995-0FD3-4328-8A28-A55986FF0F6D}"/>
              </a:ext>
            </a:extLst>
          </p:cNvPr>
          <p:cNvSpPr/>
          <p:nvPr/>
        </p:nvSpPr>
        <p:spPr>
          <a:xfrm>
            <a:off x="0" y="3100"/>
            <a:ext cx="12192000" cy="36576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D67C52-9B45-4073-AAAA-0CE9D4DE36DA}"/>
              </a:ext>
            </a:extLst>
          </p:cNvPr>
          <p:cNvSpPr txBox="1"/>
          <p:nvPr/>
        </p:nvSpPr>
        <p:spPr>
          <a:xfrm>
            <a:off x="0" y="15424"/>
            <a:ext cx="200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NPS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A3BA1D-F068-49D2-8281-5BEC6C857E72}"/>
              </a:ext>
            </a:extLst>
          </p:cNvPr>
          <p:cNvSpPr txBox="1"/>
          <p:nvPr/>
        </p:nvSpPr>
        <p:spPr>
          <a:xfrm>
            <a:off x="2509676" y="-12032"/>
            <a:ext cx="2901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 Nelson History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E540A7-23BF-43DE-8179-97905FB33D7C}"/>
              </a:ext>
            </a:extLst>
          </p:cNvPr>
          <p:cNvSpPr txBox="1"/>
          <p:nvPr/>
        </p:nvSpPr>
        <p:spPr>
          <a:xfrm>
            <a:off x="5918912" y="-7436"/>
            <a:ext cx="2032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855DF6-53FF-4922-87A1-13278D78A1F6}"/>
              </a:ext>
            </a:extLst>
          </p:cNvPr>
          <p:cNvSpPr txBox="1"/>
          <p:nvPr/>
        </p:nvSpPr>
        <p:spPr>
          <a:xfrm>
            <a:off x="8016757" y="-10428"/>
            <a:ext cx="2231218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ABB2B8-02F3-4F46-A7DF-EB43EAF1CECD}"/>
              </a:ext>
            </a:extLst>
          </p:cNvPr>
          <p:cNvSpPr txBox="1"/>
          <p:nvPr/>
        </p:nvSpPr>
        <p:spPr>
          <a:xfrm>
            <a:off x="10106108" y="0"/>
            <a:ext cx="2101346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F29D81-A751-43E4-E146-243850BBDC44}"/>
              </a:ext>
            </a:extLst>
          </p:cNvPr>
          <p:cNvSpPr txBox="1"/>
          <p:nvPr/>
        </p:nvSpPr>
        <p:spPr>
          <a:xfrm>
            <a:off x="3356811" y="1816768"/>
            <a:ext cx="76039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chemeClr val="accent1"/>
                </a:solidFill>
              </a:rPr>
              <a:t>•	HSR and preservation project for the Oliver Perry “White” House</a:t>
            </a:r>
          </a:p>
          <a:p>
            <a:r>
              <a:rPr lang="en-US" sz="2800" i="1" dirty="0">
                <a:solidFill>
                  <a:schemeClr val="accent1"/>
                </a:solidFill>
              </a:rPr>
              <a:t>•	Preservation project for the Fee Church</a:t>
            </a:r>
          </a:p>
        </p:txBody>
      </p:sp>
      <p:pic>
        <p:nvPicPr>
          <p:cNvPr id="5" name="Picture 4" descr="A person sitting on the floor with a skateboard&#10;&#10;Description automatically generated with low confidence">
            <a:extLst>
              <a:ext uri="{FF2B5EF4-FFF2-40B4-BE49-F238E27FC236}">
                <a16:creationId xmlns:a16="http://schemas.microsoft.com/office/drawing/2014/main" id="{15802737-66F6-0A3F-8D00-31A0046A18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58" y="1937120"/>
            <a:ext cx="5983706" cy="4487780"/>
          </a:xfrm>
          <a:prstGeom prst="rect">
            <a:avLst/>
          </a:prstGeom>
        </p:spPr>
      </p:pic>
      <p:pic>
        <p:nvPicPr>
          <p:cNvPr id="7" name="Picture 6" descr="A picture containing grass, tree, outdoor, sky&#10;&#10;Description automatically generated">
            <a:extLst>
              <a:ext uri="{FF2B5EF4-FFF2-40B4-BE49-F238E27FC236}">
                <a16:creationId xmlns:a16="http://schemas.microsoft.com/office/drawing/2014/main" id="{82703235-594D-90D6-F7FC-B8D6E57B38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6" t="8772" r="8090" b="27368"/>
          <a:stretch/>
        </p:blipFill>
        <p:spPr>
          <a:xfrm>
            <a:off x="5085348" y="489212"/>
            <a:ext cx="6922168" cy="3538862"/>
          </a:xfrm>
          <a:prstGeom prst="rect">
            <a:avLst/>
          </a:prstGeom>
        </p:spPr>
      </p:pic>
      <p:pic>
        <p:nvPicPr>
          <p:cNvPr id="9" name="Picture 8" descr="A picture containing grass, outdoor, sky, tree&#10;&#10;Description automatically generated">
            <a:extLst>
              <a:ext uri="{FF2B5EF4-FFF2-40B4-BE49-F238E27FC236}">
                <a16:creationId xmlns:a16="http://schemas.microsoft.com/office/drawing/2014/main" id="{331013C0-57AA-7B36-998D-ECF6590B49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850" y="4148426"/>
            <a:ext cx="3516241" cy="26371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CE4338E-5FE1-9E83-6384-463CAA5A0412}"/>
              </a:ext>
            </a:extLst>
          </p:cNvPr>
          <p:cNvSpPr txBox="1"/>
          <p:nvPr/>
        </p:nvSpPr>
        <p:spPr>
          <a:xfrm>
            <a:off x="447718" y="671254"/>
            <a:ext cx="4123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Preservation Work</a:t>
            </a:r>
          </a:p>
        </p:txBody>
      </p:sp>
    </p:spTree>
    <p:extLst>
      <p:ext uri="{BB962C8B-B14F-4D97-AF65-F5344CB8AC3E}">
        <p14:creationId xmlns:p14="http://schemas.microsoft.com/office/powerpoint/2010/main" val="37182413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3A69995-0FD3-4328-8A28-A55986FF0F6D}"/>
              </a:ext>
            </a:extLst>
          </p:cNvPr>
          <p:cNvSpPr/>
          <p:nvPr/>
        </p:nvSpPr>
        <p:spPr>
          <a:xfrm>
            <a:off x="0" y="3100"/>
            <a:ext cx="12192000" cy="36576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D67C52-9B45-4073-AAAA-0CE9D4DE36DA}"/>
              </a:ext>
            </a:extLst>
          </p:cNvPr>
          <p:cNvSpPr txBox="1"/>
          <p:nvPr/>
        </p:nvSpPr>
        <p:spPr>
          <a:xfrm>
            <a:off x="0" y="15424"/>
            <a:ext cx="200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NPS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A3BA1D-F068-49D2-8281-5BEC6C857E72}"/>
              </a:ext>
            </a:extLst>
          </p:cNvPr>
          <p:cNvSpPr txBox="1"/>
          <p:nvPr/>
        </p:nvSpPr>
        <p:spPr>
          <a:xfrm>
            <a:off x="2509676" y="-12032"/>
            <a:ext cx="2901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 Nelson History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E540A7-23BF-43DE-8179-97905FB33D7C}"/>
              </a:ext>
            </a:extLst>
          </p:cNvPr>
          <p:cNvSpPr txBox="1"/>
          <p:nvPr/>
        </p:nvSpPr>
        <p:spPr>
          <a:xfrm>
            <a:off x="5918912" y="-7436"/>
            <a:ext cx="2032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855DF6-53FF-4922-87A1-13278D78A1F6}"/>
              </a:ext>
            </a:extLst>
          </p:cNvPr>
          <p:cNvSpPr txBox="1"/>
          <p:nvPr/>
        </p:nvSpPr>
        <p:spPr>
          <a:xfrm>
            <a:off x="8016757" y="-10428"/>
            <a:ext cx="2231218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ABB2B8-02F3-4F46-A7DF-EB43EAF1CECD}"/>
              </a:ext>
            </a:extLst>
          </p:cNvPr>
          <p:cNvSpPr txBox="1"/>
          <p:nvPr/>
        </p:nvSpPr>
        <p:spPr>
          <a:xfrm>
            <a:off x="10106108" y="0"/>
            <a:ext cx="2101346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</a:t>
            </a:r>
          </a:p>
        </p:txBody>
      </p:sp>
      <p:pic>
        <p:nvPicPr>
          <p:cNvPr id="5" name="Picture 4" descr="A picture containing grass, outdoor, sky, house&#10;&#10;Description automatically generated">
            <a:extLst>
              <a:ext uri="{FF2B5EF4-FFF2-40B4-BE49-F238E27FC236}">
                <a16:creationId xmlns:a16="http://schemas.microsoft.com/office/drawing/2014/main" id="{6C7053E7-6702-198D-61FA-C12B8F067B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61" r="2710" b="18070"/>
          <a:stretch/>
        </p:blipFill>
        <p:spPr>
          <a:xfrm>
            <a:off x="92482" y="5243903"/>
            <a:ext cx="3843793" cy="1511024"/>
          </a:xfrm>
          <a:prstGeom prst="rect">
            <a:avLst/>
          </a:prstGeom>
        </p:spPr>
      </p:pic>
      <p:pic>
        <p:nvPicPr>
          <p:cNvPr id="7" name="Picture 6" descr="A picture containing outdoor, building&#10;&#10;Description automatically generated">
            <a:extLst>
              <a:ext uri="{FF2B5EF4-FFF2-40B4-BE49-F238E27FC236}">
                <a16:creationId xmlns:a16="http://schemas.microsoft.com/office/drawing/2014/main" id="{1D1BFB0C-549B-762F-8CF1-96B1080534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588" y="533090"/>
            <a:ext cx="4451323" cy="3338492"/>
          </a:xfrm>
          <a:prstGeom prst="rect">
            <a:avLst/>
          </a:prstGeom>
        </p:spPr>
      </p:pic>
      <p:pic>
        <p:nvPicPr>
          <p:cNvPr id="9" name="Picture 8" descr="A picture containing ground, outdoor, grass&#10;&#10;Description automatically generated">
            <a:extLst>
              <a:ext uri="{FF2B5EF4-FFF2-40B4-BE49-F238E27FC236}">
                <a16:creationId xmlns:a16="http://schemas.microsoft.com/office/drawing/2014/main" id="{6B414F1C-B9A3-66BA-7C60-D12951433F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07" y="533090"/>
            <a:ext cx="4035136" cy="3026352"/>
          </a:xfrm>
          <a:prstGeom prst="rect">
            <a:avLst/>
          </a:prstGeom>
        </p:spPr>
      </p:pic>
      <p:pic>
        <p:nvPicPr>
          <p:cNvPr id="11" name="Picture 10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B56C5C0F-1068-8D3A-A42F-3400CECC9B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4" t="10016"/>
          <a:stretch/>
        </p:blipFill>
        <p:spPr>
          <a:xfrm>
            <a:off x="4266743" y="1676804"/>
            <a:ext cx="3335845" cy="2337306"/>
          </a:xfrm>
          <a:prstGeom prst="rect">
            <a:avLst/>
          </a:prstGeom>
        </p:spPr>
      </p:pic>
      <p:pic>
        <p:nvPicPr>
          <p:cNvPr id="13" name="Picture 12" descr="Map&#10;&#10;Description automatically generated">
            <a:extLst>
              <a:ext uri="{FF2B5EF4-FFF2-40B4-BE49-F238E27FC236}">
                <a16:creationId xmlns:a16="http://schemas.microsoft.com/office/drawing/2014/main" id="{B58BE506-1423-8F99-E258-A72734DAD91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4" b="5802"/>
          <a:stretch/>
        </p:blipFill>
        <p:spPr>
          <a:xfrm>
            <a:off x="4464242" y="3902703"/>
            <a:ext cx="3263515" cy="2462829"/>
          </a:xfrm>
          <a:prstGeom prst="rect">
            <a:avLst/>
          </a:prstGeom>
        </p:spPr>
      </p:pic>
      <p:pic>
        <p:nvPicPr>
          <p:cNvPr id="6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CBB6F3B-8756-009B-D7EB-9B090A44547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1" t="5482" r="8537" b="12221"/>
          <a:stretch/>
        </p:blipFill>
        <p:spPr>
          <a:xfrm>
            <a:off x="7703746" y="3914308"/>
            <a:ext cx="4249005" cy="2824026"/>
          </a:xfrm>
          <a:prstGeom prst="rect">
            <a:avLst/>
          </a:prstGeom>
        </p:spPr>
      </p:pic>
      <p:pic>
        <p:nvPicPr>
          <p:cNvPr id="10" name="Picture 9" descr="Diagram, map&#10;&#10;Description automatically generated">
            <a:extLst>
              <a:ext uri="{FF2B5EF4-FFF2-40B4-BE49-F238E27FC236}">
                <a16:creationId xmlns:a16="http://schemas.microsoft.com/office/drawing/2014/main" id="{613BD363-AD87-BB3B-097E-3FBD737C56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38" y="3072685"/>
            <a:ext cx="4309775" cy="24152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74FB34-32B3-5AE8-AD48-FC72152E46FC}"/>
              </a:ext>
            </a:extLst>
          </p:cNvPr>
          <p:cNvSpPr txBox="1"/>
          <p:nvPr/>
        </p:nvSpPr>
        <p:spPr>
          <a:xfrm>
            <a:off x="4464242" y="613610"/>
            <a:ext cx="29875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Future Projects </a:t>
            </a:r>
          </a:p>
          <a:p>
            <a:pPr algn="ctr"/>
            <a:r>
              <a:rPr lang="en-US" sz="2400" dirty="0"/>
              <a:t>(3 to 5 Years)</a:t>
            </a:r>
          </a:p>
        </p:txBody>
      </p:sp>
    </p:spTree>
    <p:extLst>
      <p:ext uri="{BB962C8B-B14F-4D97-AF65-F5344CB8AC3E}">
        <p14:creationId xmlns:p14="http://schemas.microsoft.com/office/powerpoint/2010/main" val="22594244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3A69995-0FD3-4328-8A28-A55986FF0F6D}"/>
              </a:ext>
            </a:extLst>
          </p:cNvPr>
          <p:cNvSpPr/>
          <p:nvPr/>
        </p:nvSpPr>
        <p:spPr>
          <a:xfrm>
            <a:off x="0" y="3100"/>
            <a:ext cx="12192000" cy="36576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D67C52-9B45-4073-AAAA-0CE9D4DE36DA}"/>
              </a:ext>
            </a:extLst>
          </p:cNvPr>
          <p:cNvSpPr txBox="1"/>
          <p:nvPr/>
        </p:nvSpPr>
        <p:spPr>
          <a:xfrm>
            <a:off x="0" y="15424"/>
            <a:ext cx="200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NPS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A3BA1D-F068-49D2-8281-5BEC6C857E72}"/>
              </a:ext>
            </a:extLst>
          </p:cNvPr>
          <p:cNvSpPr txBox="1"/>
          <p:nvPr/>
        </p:nvSpPr>
        <p:spPr>
          <a:xfrm>
            <a:off x="2509676" y="-12032"/>
            <a:ext cx="2901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 Nelson History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E540A7-23BF-43DE-8179-97905FB33D7C}"/>
              </a:ext>
            </a:extLst>
          </p:cNvPr>
          <p:cNvSpPr txBox="1"/>
          <p:nvPr/>
        </p:nvSpPr>
        <p:spPr>
          <a:xfrm>
            <a:off x="5918912" y="-7436"/>
            <a:ext cx="2032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855DF6-53FF-4922-87A1-13278D78A1F6}"/>
              </a:ext>
            </a:extLst>
          </p:cNvPr>
          <p:cNvSpPr txBox="1"/>
          <p:nvPr/>
        </p:nvSpPr>
        <p:spPr>
          <a:xfrm>
            <a:off x="8016757" y="-10428"/>
            <a:ext cx="2231218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ABB2B8-02F3-4F46-A7DF-EB43EAF1CECD}"/>
              </a:ext>
            </a:extLst>
          </p:cNvPr>
          <p:cNvSpPr txBox="1"/>
          <p:nvPr/>
        </p:nvSpPr>
        <p:spPr>
          <a:xfrm>
            <a:off x="10106108" y="0"/>
            <a:ext cx="2101346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304743-D6FE-CDC0-8FE1-721ECB6F6D74}"/>
              </a:ext>
            </a:extLst>
          </p:cNvPr>
          <p:cNvSpPr txBox="1"/>
          <p:nvPr/>
        </p:nvSpPr>
        <p:spPr>
          <a:xfrm>
            <a:off x="4081228" y="2967335"/>
            <a:ext cx="367536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Questions?</a:t>
            </a:r>
          </a:p>
          <a:p>
            <a:r>
              <a:rPr lang="en-US" sz="2000" dirty="0"/>
              <a:t>(about the present or the future)</a:t>
            </a:r>
          </a:p>
        </p:txBody>
      </p:sp>
    </p:spTree>
    <p:extLst>
      <p:ext uri="{BB962C8B-B14F-4D97-AF65-F5344CB8AC3E}">
        <p14:creationId xmlns:p14="http://schemas.microsoft.com/office/powerpoint/2010/main" val="3517825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3A69995-0FD3-4328-8A28-A55986FF0F6D}"/>
              </a:ext>
            </a:extLst>
          </p:cNvPr>
          <p:cNvSpPr/>
          <p:nvPr/>
        </p:nvSpPr>
        <p:spPr>
          <a:xfrm>
            <a:off x="0" y="3100"/>
            <a:ext cx="12192000" cy="36576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D67C52-9B45-4073-AAAA-0CE9D4DE36DA}"/>
              </a:ext>
            </a:extLst>
          </p:cNvPr>
          <p:cNvSpPr txBox="1"/>
          <p:nvPr/>
        </p:nvSpPr>
        <p:spPr>
          <a:xfrm>
            <a:off x="0" y="15424"/>
            <a:ext cx="200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NPS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A3BA1D-F068-49D2-8281-5BEC6C857E72}"/>
              </a:ext>
            </a:extLst>
          </p:cNvPr>
          <p:cNvSpPr txBox="1"/>
          <p:nvPr/>
        </p:nvSpPr>
        <p:spPr>
          <a:xfrm>
            <a:off x="2509676" y="-12032"/>
            <a:ext cx="2901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 Nelson History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E540A7-23BF-43DE-8179-97905FB33D7C}"/>
              </a:ext>
            </a:extLst>
          </p:cNvPr>
          <p:cNvSpPr txBox="1"/>
          <p:nvPr/>
        </p:nvSpPr>
        <p:spPr>
          <a:xfrm>
            <a:off x="5918912" y="-7436"/>
            <a:ext cx="2032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855DF6-53FF-4922-87A1-13278D78A1F6}"/>
              </a:ext>
            </a:extLst>
          </p:cNvPr>
          <p:cNvSpPr txBox="1"/>
          <p:nvPr/>
        </p:nvSpPr>
        <p:spPr>
          <a:xfrm>
            <a:off x="8016757" y="-10428"/>
            <a:ext cx="2231218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ABB2B8-02F3-4F46-A7DF-EB43EAF1CECD}"/>
              </a:ext>
            </a:extLst>
          </p:cNvPr>
          <p:cNvSpPr txBox="1"/>
          <p:nvPr/>
        </p:nvSpPr>
        <p:spPr>
          <a:xfrm>
            <a:off x="10106108" y="0"/>
            <a:ext cx="2101346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</a:t>
            </a:r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42E40CFB-3499-BA92-341C-E0C704EFAB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27" y="2869269"/>
            <a:ext cx="856388" cy="1119461"/>
          </a:xfrm>
          <a:prstGeom prst="rect">
            <a:avLst/>
          </a:prstGeom>
        </p:spPr>
      </p:pic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B955AE05-2EAA-A731-5D5E-21DE8A4C4B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917" y="382388"/>
            <a:ext cx="10835083" cy="64609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4F200D-017D-D7FE-59AA-64581B26ADBA}"/>
              </a:ext>
            </a:extLst>
          </p:cNvPr>
          <p:cNvSpPr txBox="1"/>
          <p:nvPr/>
        </p:nvSpPr>
        <p:spPr>
          <a:xfrm>
            <a:off x="3797157" y="1016641"/>
            <a:ext cx="6113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Kentucky’s Magnificent 7</a:t>
            </a:r>
          </a:p>
        </p:txBody>
      </p:sp>
    </p:spTree>
    <p:extLst>
      <p:ext uri="{BB962C8B-B14F-4D97-AF65-F5344CB8AC3E}">
        <p14:creationId xmlns:p14="http://schemas.microsoft.com/office/powerpoint/2010/main" val="3653207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3A69995-0FD3-4328-8A28-A55986FF0F6D}"/>
              </a:ext>
            </a:extLst>
          </p:cNvPr>
          <p:cNvSpPr/>
          <p:nvPr/>
        </p:nvSpPr>
        <p:spPr>
          <a:xfrm>
            <a:off x="0" y="3100"/>
            <a:ext cx="12192000" cy="36576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D67C52-9B45-4073-AAAA-0CE9D4DE36DA}"/>
              </a:ext>
            </a:extLst>
          </p:cNvPr>
          <p:cNvSpPr txBox="1"/>
          <p:nvPr/>
        </p:nvSpPr>
        <p:spPr>
          <a:xfrm>
            <a:off x="0" y="15424"/>
            <a:ext cx="200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NPS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A3BA1D-F068-49D2-8281-5BEC6C857E72}"/>
              </a:ext>
            </a:extLst>
          </p:cNvPr>
          <p:cNvSpPr txBox="1"/>
          <p:nvPr/>
        </p:nvSpPr>
        <p:spPr>
          <a:xfrm>
            <a:off x="2509676" y="-12032"/>
            <a:ext cx="2901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 Nelson History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E540A7-23BF-43DE-8179-97905FB33D7C}"/>
              </a:ext>
            </a:extLst>
          </p:cNvPr>
          <p:cNvSpPr txBox="1"/>
          <p:nvPr/>
        </p:nvSpPr>
        <p:spPr>
          <a:xfrm>
            <a:off x="5918912" y="-7436"/>
            <a:ext cx="2032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855DF6-53FF-4922-87A1-13278D78A1F6}"/>
              </a:ext>
            </a:extLst>
          </p:cNvPr>
          <p:cNvSpPr txBox="1"/>
          <p:nvPr/>
        </p:nvSpPr>
        <p:spPr>
          <a:xfrm>
            <a:off x="8016757" y="-10428"/>
            <a:ext cx="2231218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ABB2B8-02F3-4F46-A7DF-EB43EAF1CECD}"/>
              </a:ext>
            </a:extLst>
          </p:cNvPr>
          <p:cNvSpPr txBox="1"/>
          <p:nvPr/>
        </p:nvSpPr>
        <p:spPr>
          <a:xfrm>
            <a:off x="10106108" y="0"/>
            <a:ext cx="2101346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F29D81-A751-43E4-E146-243850BBDC44}"/>
              </a:ext>
            </a:extLst>
          </p:cNvPr>
          <p:cNvSpPr txBox="1"/>
          <p:nvPr/>
        </p:nvSpPr>
        <p:spPr>
          <a:xfrm>
            <a:off x="412801" y="673768"/>
            <a:ext cx="2956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Regional Signage</a:t>
            </a:r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5BB41454-15D8-1FDA-0BB7-A6C867D976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92458"/>
            <a:ext cx="5702969" cy="6305515"/>
          </a:xfrm>
          <a:prstGeom prst="rect">
            <a:avLst/>
          </a:prstGeom>
        </p:spPr>
      </p:pic>
      <p:pic>
        <p:nvPicPr>
          <p:cNvPr id="6" name="Picture 5" descr="A picture containing text, tree, outdoor, grass&#10;&#10;Description automatically generated">
            <a:extLst>
              <a:ext uri="{FF2B5EF4-FFF2-40B4-BE49-F238E27FC236}">
                <a16:creationId xmlns:a16="http://schemas.microsoft.com/office/drawing/2014/main" id="{DA8E909A-644C-B7F5-E97E-631B76602F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90" y="2119745"/>
            <a:ext cx="5112327" cy="3834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6365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3A69995-0FD3-4328-8A28-A55986FF0F6D}"/>
              </a:ext>
            </a:extLst>
          </p:cNvPr>
          <p:cNvSpPr/>
          <p:nvPr/>
        </p:nvSpPr>
        <p:spPr>
          <a:xfrm>
            <a:off x="0" y="3100"/>
            <a:ext cx="12192000" cy="36576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D67C52-9B45-4073-AAAA-0CE9D4DE36DA}"/>
              </a:ext>
            </a:extLst>
          </p:cNvPr>
          <p:cNvSpPr txBox="1"/>
          <p:nvPr/>
        </p:nvSpPr>
        <p:spPr>
          <a:xfrm>
            <a:off x="0" y="15424"/>
            <a:ext cx="200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NPS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A3BA1D-F068-49D2-8281-5BEC6C857E72}"/>
              </a:ext>
            </a:extLst>
          </p:cNvPr>
          <p:cNvSpPr txBox="1"/>
          <p:nvPr/>
        </p:nvSpPr>
        <p:spPr>
          <a:xfrm>
            <a:off x="2509676" y="-12032"/>
            <a:ext cx="2901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 Nelson History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E540A7-23BF-43DE-8179-97905FB33D7C}"/>
              </a:ext>
            </a:extLst>
          </p:cNvPr>
          <p:cNvSpPr txBox="1"/>
          <p:nvPr/>
        </p:nvSpPr>
        <p:spPr>
          <a:xfrm>
            <a:off x="5918912" y="-7436"/>
            <a:ext cx="2032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855DF6-53FF-4922-87A1-13278D78A1F6}"/>
              </a:ext>
            </a:extLst>
          </p:cNvPr>
          <p:cNvSpPr txBox="1"/>
          <p:nvPr/>
        </p:nvSpPr>
        <p:spPr>
          <a:xfrm>
            <a:off x="8016757" y="-10428"/>
            <a:ext cx="2231218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ABB2B8-02F3-4F46-A7DF-EB43EAF1CECD}"/>
              </a:ext>
            </a:extLst>
          </p:cNvPr>
          <p:cNvSpPr txBox="1"/>
          <p:nvPr/>
        </p:nvSpPr>
        <p:spPr>
          <a:xfrm>
            <a:off x="10106108" y="0"/>
            <a:ext cx="2101346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F29D81-A751-43E4-E146-243850BBDC44}"/>
              </a:ext>
            </a:extLst>
          </p:cNvPr>
          <p:cNvSpPr txBox="1"/>
          <p:nvPr/>
        </p:nvSpPr>
        <p:spPr>
          <a:xfrm>
            <a:off x="197027" y="2719137"/>
            <a:ext cx="43637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Regional Civil War </a:t>
            </a:r>
          </a:p>
          <a:p>
            <a:r>
              <a:rPr lang="en-US" sz="2800" dirty="0"/>
              <a:t>Tourism in Central Kentucky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6A49E950-FE0D-FE7A-9DDA-3BBF4D50A6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763" y="475093"/>
            <a:ext cx="7326436" cy="621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0712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3A69995-0FD3-4328-8A28-A55986FF0F6D}"/>
              </a:ext>
            </a:extLst>
          </p:cNvPr>
          <p:cNvSpPr/>
          <p:nvPr/>
        </p:nvSpPr>
        <p:spPr>
          <a:xfrm>
            <a:off x="0" y="3100"/>
            <a:ext cx="12192000" cy="36576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D67C52-9B45-4073-AAAA-0CE9D4DE36DA}"/>
              </a:ext>
            </a:extLst>
          </p:cNvPr>
          <p:cNvSpPr txBox="1"/>
          <p:nvPr/>
        </p:nvSpPr>
        <p:spPr>
          <a:xfrm>
            <a:off x="0" y="15424"/>
            <a:ext cx="200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NPS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A3BA1D-F068-49D2-8281-5BEC6C857E72}"/>
              </a:ext>
            </a:extLst>
          </p:cNvPr>
          <p:cNvSpPr txBox="1"/>
          <p:nvPr/>
        </p:nvSpPr>
        <p:spPr>
          <a:xfrm>
            <a:off x="2509676" y="-12032"/>
            <a:ext cx="2901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 Nelson History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E540A7-23BF-43DE-8179-97905FB33D7C}"/>
              </a:ext>
            </a:extLst>
          </p:cNvPr>
          <p:cNvSpPr txBox="1"/>
          <p:nvPr/>
        </p:nvSpPr>
        <p:spPr>
          <a:xfrm>
            <a:off x="5918912" y="-7436"/>
            <a:ext cx="2032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855DF6-53FF-4922-87A1-13278D78A1F6}"/>
              </a:ext>
            </a:extLst>
          </p:cNvPr>
          <p:cNvSpPr txBox="1"/>
          <p:nvPr/>
        </p:nvSpPr>
        <p:spPr>
          <a:xfrm>
            <a:off x="8016757" y="-10428"/>
            <a:ext cx="2231218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ABB2B8-02F3-4F46-A7DF-EB43EAF1CECD}"/>
              </a:ext>
            </a:extLst>
          </p:cNvPr>
          <p:cNvSpPr txBox="1"/>
          <p:nvPr/>
        </p:nvSpPr>
        <p:spPr>
          <a:xfrm>
            <a:off x="10106108" y="0"/>
            <a:ext cx="2101346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F29D81-A751-43E4-E146-243850BBDC44}"/>
              </a:ext>
            </a:extLst>
          </p:cNvPr>
          <p:cNvSpPr txBox="1"/>
          <p:nvPr/>
        </p:nvSpPr>
        <p:spPr>
          <a:xfrm>
            <a:off x="412800" y="673768"/>
            <a:ext cx="46579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Promote Kentucky’s Magnificent 7 at the Louisville Airport Baggage Claim</a:t>
            </a:r>
          </a:p>
        </p:txBody>
      </p:sp>
      <p:pic>
        <p:nvPicPr>
          <p:cNvPr id="6" name="Picture 5" descr="A picture containing ceiling, indoor, floor, area&#10;&#10;Description automatically generated">
            <a:extLst>
              <a:ext uri="{FF2B5EF4-FFF2-40B4-BE49-F238E27FC236}">
                <a16:creationId xmlns:a16="http://schemas.microsoft.com/office/drawing/2014/main" id="{2D040DDA-B862-E2D0-0BC8-63AA6411AE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529" y="2826327"/>
            <a:ext cx="5199100" cy="3899325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A4FB60DF-0A93-5878-1339-F356DECE62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36"/>
          <a:stretch/>
        </p:blipFill>
        <p:spPr>
          <a:xfrm>
            <a:off x="5448145" y="422722"/>
            <a:ext cx="5015500" cy="2359963"/>
          </a:xfrm>
          <a:prstGeom prst="rect">
            <a:avLst/>
          </a:prstGeom>
        </p:spPr>
      </p:pic>
      <p:pic>
        <p:nvPicPr>
          <p:cNvPr id="9" name="Picture 8" descr="A picture containing text, ceiling, indoor, shop&#10;&#10;Description automatically generated">
            <a:extLst>
              <a:ext uri="{FF2B5EF4-FFF2-40B4-BE49-F238E27FC236}">
                <a16:creationId xmlns:a16="http://schemas.microsoft.com/office/drawing/2014/main" id="{8740406A-DECF-13E3-16AA-F1389745C9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5" y="2826327"/>
            <a:ext cx="6707626" cy="389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0113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3A69995-0FD3-4328-8A28-A55986FF0F6D}"/>
              </a:ext>
            </a:extLst>
          </p:cNvPr>
          <p:cNvSpPr/>
          <p:nvPr/>
        </p:nvSpPr>
        <p:spPr>
          <a:xfrm>
            <a:off x="0" y="3100"/>
            <a:ext cx="12192000" cy="36576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D67C52-9B45-4073-AAAA-0CE9D4DE36DA}"/>
              </a:ext>
            </a:extLst>
          </p:cNvPr>
          <p:cNvSpPr txBox="1"/>
          <p:nvPr/>
        </p:nvSpPr>
        <p:spPr>
          <a:xfrm>
            <a:off x="0" y="15424"/>
            <a:ext cx="200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NPS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A3BA1D-F068-49D2-8281-5BEC6C857E72}"/>
              </a:ext>
            </a:extLst>
          </p:cNvPr>
          <p:cNvSpPr txBox="1"/>
          <p:nvPr/>
        </p:nvSpPr>
        <p:spPr>
          <a:xfrm>
            <a:off x="2509676" y="-12032"/>
            <a:ext cx="2901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 Nelson History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E540A7-23BF-43DE-8179-97905FB33D7C}"/>
              </a:ext>
            </a:extLst>
          </p:cNvPr>
          <p:cNvSpPr txBox="1"/>
          <p:nvPr/>
        </p:nvSpPr>
        <p:spPr>
          <a:xfrm>
            <a:off x="5918912" y="-7436"/>
            <a:ext cx="2032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855DF6-53FF-4922-87A1-13278D78A1F6}"/>
              </a:ext>
            </a:extLst>
          </p:cNvPr>
          <p:cNvSpPr txBox="1"/>
          <p:nvPr/>
        </p:nvSpPr>
        <p:spPr>
          <a:xfrm>
            <a:off x="8016757" y="-10428"/>
            <a:ext cx="2231218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ABB2B8-02F3-4F46-A7DF-EB43EAF1CECD}"/>
              </a:ext>
            </a:extLst>
          </p:cNvPr>
          <p:cNvSpPr txBox="1"/>
          <p:nvPr/>
        </p:nvSpPr>
        <p:spPr>
          <a:xfrm>
            <a:off x="10106108" y="0"/>
            <a:ext cx="2101346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</a:t>
            </a:r>
          </a:p>
        </p:txBody>
      </p:sp>
      <p:pic>
        <p:nvPicPr>
          <p:cNvPr id="5" name="Picture 4" descr="Two people walking in a field&#10;&#10;Description automatically generated with medium confidence">
            <a:extLst>
              <a:ext uri="{FF2B5EF4-FFF2-40B4-BE49-F238E27FC236}">
                <a16:creationId xmlns:a16="http://schemas.microsoft.com/office/drawing/2014/main" id="{A3C1BBA7-DEDA-FC15-3078-0C39FB5A43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509" y="538056"/>
            <a:ext cx="7286805" cy="5465104"/>
          </a:xfrm>
          <a:prstGeom prst="rect">
            <a:avLst/>
          </a:prstGeom>
        </p:spPr>
      </p:pic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DD996B6A-D1CF-12D3-35EA-3F723F32C1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19" y="2571964"/>
            <a:ext cx="1184199" cy="15479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0B954C-B32F-F157-49A6-8A84A6EC95FA}"/>
              </a:ext>
            </a:extLst>
          </p:cNvPr>
          <p:cNvSpPr txBox="1"/>
          <p:nvPr/>
        </p:nvSpPr>
        <p:spPr>
          <a:xfrm>
            <a:off x="5410698" y="6172356"/>
            <a:ext cx="1370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Thank you </a:t>
            </a:r>
          </a:p>
        </p:txBody>
      </p:sp>
    </p:spTree>
    <p:extLst>
      <p:ext uri="{BB962C8B-B14F-4D97-AF65-F5344CB8AC3E}">
        <p14:creationId xmlns:p14="http://schemas.microsoft.com/office/powerpoint/2010/main" val="1709428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3A69995-0FD3-4328-8A28-A55986FF0F6D}"/>
              </a:ext>
            </a:extLst>
          </p:cNvPr>
          <p:cNvSpPr/>
          <p:nvPr/>
        </p:nvSpPr>
        <p:spPr>
          <a:xfrm>
            <a:off x="0" y="3100"/>
            <a:ext cx="12192000" cy="36576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D67C52-9B45-4073-AAAA-0CE9D4DE36DA}"/>
              </a:ext>
            </a:extLst>
          </p:cNvPr>
          <p:cNvSpPr txBox="1"/>
          <p:nvPr/>
        </p:nvSpPr>
        <p:spPr>
          <a:xfrm>
            <a:off x="0" y="15424"/>
            <a:ext cx="200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NPS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A3BA1D-F068-49D2-8281-5BEC6C857E72}"/>
              </a:ext>
            </a:extLst>
          </p:cNvPr>
          <p:cNvSpPr txBox="1"/>
          <p:nvPr/>
        </p:nvSpPr>
        <p:spPr>
          <a:xfrm>
            <a:off x="2509676" y="-12032"/>
            <a:ext cx="2901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 Nelson History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E540A7-23BF-43DE-8179-97905FB33D7C}"/>
              </a:ext>
            </a:extLst>
          </p:cNvPr>
          <p:cNvSpPr txBox="1"/>
          <p:nvPr/>
        </p:nvSpPr>
        <p:spPr>
          <a:xfrm>
            <a:off x="5918912" y="-7436"/>
            <a:ext cx="2032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855DF6-53FF-4922-87A1-13278D78A1F6}"/>
              </a:ext>
            </a:extLst>
          </p:cNvPr>
          <p:cNvSpPr txBox="1"/>
          <p:nvPr/>
        </p:nvSpPr>
        <p:spPr>
          <a:xfrm>
            <a:off x="8016757" y="-10428"/>
            <a:ext cx="2231218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ABB2B8-02F3-4F46-A7DF-EB43EAF1CECD}"/>
              </a:ext>
            </a:extLst>
          </p:cNvPr>
          <p:cNvSpPr txBox="1"/>
          <p:nvPr/>
        </p:nvSpPr>
        <p:spPr>
          <a:xfrm>
            <a:off x="10106108" y="0"/>
            <a:ext cx="2101346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</a:t>
            </a:r>
          </a:p>
        </p:txBody>
      </p:sp>
      <p:pic>
        <p:nvPicPr>
          <p:cNvPr id="7" name="Picture 6" descr="A field with trees in it&#10;&#10;Description automatically generated with low confidence">
            <a:extLst>
              <a:ext uri="{FF2B5EF4-FFF2-40B4-BE49-F238E27FC236}">
                <a16:creationId xmlns:a16="http://schemas.microsoft.com/office/drawing/2014/main" id="{FCF5EA90-FDB0-8685-D58F-597127820E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2" t="36463" r="214" b="-175"/>
          <a:stretch/>
        </p:blipFill>
        <p:spPr>
          <a:xfrm>
            <a:off x="0" y="382388"/>
            <a:ext cx="12192000" cy="649565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3F9F685-E401-FA6D-E243-699C77C4CFA3}"/>
              </a:ext>
            </a:extLst>
          </p:cNvPr>
          <p:cNvSpPr/>
          <p:nvPr/>
        </p:nvSpPr>
        <p:spPr>
          <a:xfrm>
            <a:off x="296415" y="452730"/>
            <a:ext cx="15888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3"/>
                </a:solidFill>
              </a:rPr>
              <a:t>2023</a:t>
            </a:r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315361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3A69995-0FD3-4328-8A28-A55986FF0F6D}"/>
              </a:ext>
            </a:extLst>
          </p:cNvPr>
          <p:cNvSpPr/>
          <p:nvPr/>
        </p:nvSpPr>
        <p:spPr>
          <a:xfrm>
            <a:off x="0" y="3100"/>
            <a:ext cx="12192000" cy="36576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D67C52-9B45-4073-AAAA-0CE9D4DE36DA}"/>
              </a:ext>
            </a:extLst>
          </p:cNvPr>
          <p:cNvSpPr txBox="1"/>
          <p:nvPr/>
        </p:nvSpPr>
        <p:spPr>
          <a:xfrm>
            <a:off x="0" y="15424"/>
            <a:ext cx="200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NPS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A3BA1D-F068-49D2-8281-5BEC6C857E72}"/>
              </a:ext>
            </a:extLst>
          </p:cNvPr>
          <p:cNvSpPr txBox="1"/>
          <p:nvPr/>
        </p:nvSpPr>
        <p:spPr>
          <a:xfrm>
            <a:off x="2509676" y="-12032"/>
            <a:ext cx="2901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 Nelson History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E540A7-23BF-43DE-8179-97905FB33D7C}"/>
              </a:ext>
            </a:extLst>
          </p:cNvPr>
          <p:cNvSpPr txBox="1"/>
          <p:nvPr/>
        </p:nvSpPr>
        <p:spPr>
          <a:xfrm>
            <a:off x="5918912" y="-7436"/>
            <a:ext cx="2032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855DF6-53FF-4922-87A1-13278D78A1F6}"/>
              </a:ext>
            </a:extLst>
          </p:cNvPr>
          <p:cNvSpPr txBox="1"/>
          <p:nvPr/>
        </p:nvSpPr>
        <p:spPr>
          <a:xfrm>
            <a:off x="8016757" y="-10428"/>
            <a:ext cx="2231218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ABB2B8-02F3-4F46-A7DF-EB43EAF1CECD}"/>
              </a:ext>
            </a:extLst>
          </p:cNvPr>
          <p:cNvSpPr txBox="1"/>
          <p:nvPr/>
        </p:nvSpPr>
        <p:spPr>
          <a:xfrm>
            <a:off x="10106108" y="0"/>
            <a:ext cx="2101346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</a:t>
            </a:r>
          </a:p>
        </p:txBody>
      </p:sp>
      <p:pic>
        <p:nvPicPr>
          <p:cNvPr id="5" name="Picture 4" descr="A picture containing outdoor, tree, old, white&#10;&#10;Description automatically generated">
            <a:extLst>
              <a:ext uri="{FF2B5EF4-FFF2-40B4-BE49-F238E27FC236}">
                <a16:creationId xmlns:a16="http://schemas.microsoft.com/office/drawing/2014/main" id="{8010742C-CF29-0901-537C-BFF1AE5575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45"/>
          <a:stretch/>
        </p:blipFill>
        <p:spPr>
          <a:xfrm>
            <a:off x="0" y="397080"/>
            <a:ext cx="12192000" cy="64669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3F9F685-E401-FA6D-E243-699C77C4CFA3}"/>
              </a:ext>
            </a:extLst>
          </p:cNvPr>
          <p:cNvSpPr/>
          <p:nvPr/>
        </p:nvSpPr>
        <p:spPr>
          <a:xfrm>
            <a:off x="296415" y="452730"/>
            <a:ext cx="15888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1863</a:t>
            </a:r>
          </a:p>
        </p:txBody>
      </p:sp>
    </p:spTree>
    <p:extLst>
      <p:ext uri="{BB962C8B-B14F-4D97-AF65-F5344CB8AC3E}">
        <p14:creationId xmlns:p14="http://schemas.microsoft.com/office/powerpoint/2010/main" val="150553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3A69995-0FD3-4328-8A28-A55986FF0F6D}"/>
              </a:ext>
            </a:extLst>
          </p:cNvPr>
          <p:cNvSpPr/>
          <p:nvPr/>
        </p:nvSpPr>
        <p:spPr>
          <a:xfrm>
            <a:off x="0" y="3100"/>
            <a:ext cx="12192000" cy="36576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D67C52-9B45-4073-AAAA-0CE9D4DE36DA}"/>
              </a:ext>
            </a:extLst>
          </p:cNvPr>
          <p:cNvSpPr txBox="1"/>
          <p:nvPr/>
        </p:nvSpPr>
        <p:spPr>
          <a:xfrm>
            <a:off x="0" y="15424"/>
            <a:ext cx="200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NPS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A3BA1D-F068-49D2-8281-5BEC6C857E72}"/>
              </a:ext>
            </a:extLst>
          </p:cNvPr>
          <p:cNvSpPr txBox="1"/>
          <p:nvPr/>
        </p:nvSpPr>
        <p:spPr>
          <a:xfrm>
            <a:off x="2509676" y="-12032"/>
            <a:ext cx="2901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 Nelson History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E540A7-23BF-43DE-8179-97905FB33D7C}"/>
              </a:ext>
            </a:extLst>
          </p:cNvPr>
          <p:cNvSpPr txBox="1"/>
          <p:nvPr/>
        </p:nvSpPr>
        <p:spPr>
          <a:xfrm>
            <a:off x="5918912" y="-7436"/>
            <a:ext cx="2032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855DF6-53FF-4922-87A1-13278D78A1F6}"/>
              </a:ext>
            </a:extLst>
          </p:cNvPr>
          <p:cNvSpPr txBox="1"/>
          <p:nvPr/>
        </p:nvSpPr>
        <p:spPr>
          <a:xfrm>
            <a:off x="8016757" y="-10428"/>
            <a:ext cx="2231218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ABB2B8-02F3-4F46-A7DF-EB43EAF1CECD}"/>
              </a:ext>
            </a:extLst>
          </p:cNvPr>
          <p:cNvSpPr txBox="1"/>
          <p:nvPr/>
        </p:nvSpPr>
        <p:spPr>
          <a:xfrm>
            <a:off x="10106108" y="0"/>
            <a:ext cx="2101346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3F9F685-E401-FA6D-E243-699C77C4CFA3}"/>
              </a:ext>
            </a:extLst>
          </p:cNvPr>
          <p:cNvSpPr/>
          <p:nvPr/>
        </p:nvSpPr>
        <p:spPr>
          <a:xfrm>
            <a:off x="412623" y="368259"/>
            <a:ext cx="15888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1863</a:t>
            </a:r>
          </a:p>
        </p:txBody>
      </p:sp>
      <p:pic>
        <p:nvPicPr>
          <p:cNvPr id="7" name="Picture 6" descr="A picture containing tree, outdoor, black, white&#10;&#10;Description automatically generated">
            <a:extLst>
              <a:ext uri="{FF2B5EF4-FFF2-40B4-BE49-F238E27FC236}">
                <a16:creationId xmlns:a16="http://schemas.microsoft.com/office/drawing/2014/main" id="{C8059B72-87D5-5253-9A30-ADDE5F3BF4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9" y="1291589"/>
            <a:ext cx="2947231" cy="3745553"/>
          </a:xfrm>
          <a:prstGeom prst="rect">
            <a:avLst/>
          </a:prstGeom>
        </p:spPr>
      </p:pic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E420E942-55F7-0544-3FBC-F12FD16885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5" t="7249" r="5869" b="7018"/>
          <a:stretch/>
        </p:blipFill>
        <p:spPr>
          <a:xfrm>
            <a:off x="5719808" y="481263"/>
            <a:ext cx="6346502" cy="5148330"/>
          </a:xfrm>
          <a:prstGeom prst="rect">
            <a:avLst/>
          </a:prstGeom>
        </p:spPr>
      </p:pic>
      <p:pic>
        <p:nvPicPr>
          <p:cNvPr id="9" name="Picture 8" descr="A picture containing text, white, old, vintage&#10;&#10;Description automatically generated">
            <a:extLst>
              <a:ext uri="{FF2B5EF4-FFF2-40B4-BE49-F238E27FC236}">
                <a16:creationId xmlns:a16="http://schemas.microsoft.com/office/drawing/2014/main" id="{A26BC161-BE1D-CEA4-E711-9E21E6785B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11"/>
          <a:stretch/>
        </p:blipFill>
        <p:spPr>
          <a:xfrm>
            <a:off x="1667492" y="4146865"/>
            <a:ext cx="4937845" cy="269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0609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3A69995-0FD3-4328-8A28-A55986FF0F6D}"/>
              </a:ext>
            </a:extLst>
          </p:cNvPr>
          <p:cNvSpPr/>
          <p:nvPr/>
        </p:nvSpPr>
        <p:spPr>
          <a:xfrm>
            <a:off x="0" y="3100"/>
            <a:ext cx="12192000" cy="36576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D67C52-9B45-4073-AAAA-0CE9D4DE36DA}"/>
              </a:ext>
            </a:extLst>
          </p:cNvPr>
          <p:cNvSpPr txBox="1"/>
          <p:nvPr/>
        </p:nvSpPr>
        <p:spPr>
          <a:xfrm>
            <a:off x="0" y="15424"/>
            <a:ext cx="200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NPS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A3BA1D-F068-49D2-8281-5BEC6C857E72}"/>
              </a:ext>
            </a:extLst>
          </p:cNvPr>
          <p:cNvSpPr txBox="1"/>
          <p:nvPr/>
        </p:nvSpPr>
        <p:spPr>
          <a:xfrm>
            <a:off x="2509676" y="-12032"/>
            <a:ext cx="2901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 Nelson History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E540A7-23BF-43DE-8179-97905FB33D7C}"/>
              </a:ext>
            </a:extLst>
          </p:cNvPr>
          <p:cNvSpPr txBox="1"/>
          <p:nvPr/>
        </p:nvSpPr>
        <p:spPr>
          <a:xfrm>
            <a:off x="5918912" y="-7436"/>
            <a:ext cx="2032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855DF6-53FF-4922-87A1-13278D78A1F6}"/>
              </a:ext>
            </a:extLst>
          </p:cNvPr>
          <p:cNvSpPr txBox="1"/>
          <p:nvPr/>
        </p:nvSpPr>
        <p:spPr>
          <a:xfrm>
            <a:off x="8016757" y="-10428"/>
            <a:ext cx="2231218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ABB2B8-02F3-4F46-A7DF-EB43EAF1CECD}"/>
              </a:ext>
            </a:extLst>
          </p:cNvPr>
          <p:cNvSpPr txBox="1"/>
          <p:nvPr/>
        </p:nvSpPr>
        <p:spPr>
          <a:xfrm>
            <a:off x="10106108" y="0"/>
            <a:ext cx="2101346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</a:t>
            </a:r>
          </a:p>
        </p:txBody>
      </p:sp>
      <p:pic>
        <p:nvPicPr>
          <p:cNvPr id="5" name="Picture 4" descr="A picture containing old, ground, outdoor, house&#10;&#10;Description automatically generated">
            <a:extLst>
              <a:ext uri="{FF2B5EF4-FFF2-40B4-BE49-F238E27FC236}">
                <a16:creationId xmlns:a16="http://schemas.microsoft.com/office/drawing/2014/main" id="{5DB6A13D-DB14-E2DB-5492-3C759C0819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83" t="47214" r="23837" b="24852"/>
          <a:stretch/>
        </p:blipFill>
        <p:spPr>
          <a:xfrm>
            <a:off x="-24609" y="400471"/>
            <a:ext cx="12421849" cy="655378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3F9F685-E401-FA6D-E243-699C77C4CFA3}"/>
              </a:ext>
            </a:extLst>
          </p:cNvPr>
          <p:cNvSpPr/>
          <p:nvPr/>
        </p:nvSpPr>
        <p:spPr>
          <a:xfrm>
            <a:off x="206311" y="633208"/>
            <a:ext cx="15888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1864</a:t>
            </a:r>
          </a:p>
        </p:txBody>
      </p:sp>
    </p:spTree>
    <p:extLst>
      <p:ext uri="{BB962C8B-B14F-4D97-AF65-F5344CB8AC3E}">
        <p14:creationId xmlns:p14="http://schemas.microsoft.com/office/powerpoint/2010/main" val="38548937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3A69995-0FD3-4328-8A28-A55986FF0F6D}"/>
              </a:ext>
            </a:extLst>
          </p:cNvPr>
          <p:cNvSpPr/>
          <p:nvPr/>
        </p:nvSpPr>
        <p:spPr>
          <a:xfrm>
            <a:off x="0" y="3100"/>
            <a:ext cx="12192000" cy="36576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D67C52-9B45-4073-AAAA-0CE9D4DE36DA}"/>
              </a:ext>
            </a:extLst>
          </p:cNvPr>
          <p:cNvSpPr txBox="1"/>
          <p:nvPr/>
        </p:nvSpPr>
        <p:spPr>
          <a:xfrm>
            <a:off x="0" y="15424"/>
            <a:ext cx="200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NPS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A3BA1D-F068-49D2-8281-5BEC6C857E72}"/>
              </a:ext>
            </a:extLst>
          </p:cNvPr>
          <p:cNvSpPr txBox="1"/>
          <p:nvPr/>
        </p:nvSpPr>
        <p:spPr>
          <a:xfrm>
            <a:off x="2509676" y="-12032"/>
            <a:ext cx="2901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 Nelson History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E540A7-23BF-43DE-8179-97905FB33D7C}"/>
              </a:ext>
            </a:extLst>
          </p:cNvPr>
          <p:cNvSpPr txBox="1"/>
          <p:nvPr/>
        </p:nvSpPr>
        <p:spPr>
          <a:xfrm>
            <a:off x="5918912" y="-7436"/>
            <a:ext cx="2032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855DF6-53FF-4922-87A1-13278D78A1F6}"/>
              </a:ext>
            </a:extLst>
          </p:cNvPr>
          <p:cNvSpPr txBox="1"/>
          <p:nvPr/>
        </p:nvSpPr>
        <p:spPr>
          <a:xfrm>
            <a:off x="8016757" y="-10428"/>
            <a:ext cx="2231218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ABB2B8-02F3-4F46-A7DF-EB43EAF1CECD}"/>
              </a:ext>
            </a:extLst>
          </p:cNvPr>
          <p:cNvSpPr txBox="1"/>
          <p:nvPr/>
        </p:nvSpPr>
        <p:spPr>
          <a:xfrm>
            <a:off x="10106108" y="0"/>
            <a:ext cx="2101346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</a:t>
            </a:r>
          </a:p>
        </p:txBody>
      </p:sp>
      <p:pic>
        <p:nvPicPr>
          <p:cNvPr id="5" name="Picture 4" descr="A group of people outside a building&#10;&#10;Description automatically generated with medium confidence">
            <a:extLst>
              <a:ext uri="{FF2B5EF4-FFF2-40B4-BE49-F238E27FC236}">
                <a16:creationId xmlns:a16="http://schemas.microsoft.com/office/drawing/2014/main" id="{ACE3CB79-4807-4C59-B0C7-52B7C96445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6" t="26996" b="4829"/>
          <a:stretch/>
        </p:blipFill>
        <p:spPr>
          <a:xfrm>
            <a:off x="0" y="397080"/>
            <a:ext cx="12191999" cy="648846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3F9F685-E401-FA6D-E243-699C77C4CFA3}"/>
              </a:ext>
            </a:extLst>
          </p:cNvPr>
          <p:cNvSpPr/>
          <p:nvPr/>
        </p:nvSpPr>
        <p:spPr>
          <a:xfrm>
            <a:off x="296415" y="548988"/>
            <a:ext cx="15888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1865</a:t>
            </a:r>
          </a:p>
        </p:txBody>
      </p:sp>
    </p:spTree>
    <p:extLst>
      <p:ext uri="{BB962C8B-B14F-4D97-AF65-F5344CB8AC3E}">
        <p14:creationId xmlns:p14="http://schemas.microsoft.com/office/powerpoint/2010/main" val="36131288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3A69995-0FD3-4328-8A28-A55986FF0F6D}"/>
              </a:ext>
            </a:extLst>
          </p:cNvPr>
          <p:cNvSpPr/>
          <p:nvPr/>
        </p:nvSpPr>
        <p:spPr>
          <a:xfrm>
            <a:off x="0" y="3100"/>
            <a:ext cx="12192000" cy="36576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D67C52-9B45-4073-AAAA-0CE9D4DE36DA}"/>
              </a:ext>
            </a:extLst>
          </p:cNvPr>
          <p:cNvSpPr txBox="1"/>
          <p:nvPr/>
        </p:nvSpPr>
        <p:spPr>
          <a:xfrm>
            <a:off x="0" y="15424"/>
            <a:ext cx="200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NPS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A3BA1D-F068-49D2-8281-5BEC6C857E72}"/>
              </a:ext>
            </a:extLst>
          </p:cNvPr>
          <p:cNvSpPr txBox="1"/>
          <p:nvPr/>
        </p:nvSpPr>
        <p:spPr>
          <a:xfrm>
            <a:off x="2509676" y="-12032"/>
            <a:ext cx="2901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 Nelson History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E540A7-23BF-43DE-8179-97905FB33D7C}"/>
              </a:ext>
            </a:extLst>
          </p:cNvPr>
          <p:cNvSpPr txBox="1"/>
          <p:nvPr/>
        </p:nvSpPr>
        <p:spPr>
          <a:xfrm>
            <a:off x="5918912" y="-7436"/>
            <a:ext cx="2032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855DF6-53FF-4922-87A1-13278D78A1F6}"/>
              </a:ext>
            </a:extLst>
          </p:cNvPr>
          <p:cNvSpPr txBox="1"/>
          <p:nvPr/>
        </p:nvSpPr>
        <p:spPr>
          <a:xfrm>
            <a:off x="8016757" y="-10428"/>
            <a:ext cx="2231218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ABB2B8-02F3-4F46-A7DF-EB43EAF1CECD}"/>
              </a:ext>
            </a:extLst>
          </p:cNvPr>
          <p:cNvSpPr txBox="1"/>
          <p:nvPr/>
        </p:nvSpPr>
        <p:spPr>
          <a:xfrm>
            <a:off x="10106108" y="0"/>
            <a:ext cx="2101346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C083C5-D798-7167-E02A-FE07FA9333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3451" y="817909"/>
            <a:ext cx="7315834" cy="54868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240807-3F67-C91B-5C8B-C80C809178CE}"/>
              </a:ext>
            </a:extLst>
          </p:cNvPr>
          <p:cNvSpPr txBox="1"/>
          <p:nvPr/>
        </p:nvSpPr>
        <p:spPr>
          <a:xfrm>
            <a:off x="224165" y="1169135"/>
            <a:ext cx="4350035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dirty="0"/>
              <a:t>Located 18 miles south of Lexington in southern Jessamine County.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dirty="0"/>
              <a:t>Park was originally created by Jessamine County in 1998.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dirty="0"/>
              <a:t>Added to the NPS by Presidential Proclamation October 26, 2018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dirty="0"/>
              <a:t>3-year co-management agreement between the NPS and Jessamine County until October 2021.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dirty="0"/>
              <a:t>The Park is 465 acres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2361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3A69995-0FD3-4328-8A28-A55986FF0F6D}"/>
              </a:ext>
            </a:extLst>
          </p:cNvPr>
          <p:cNvSpPr/>
          <p:nvPr/>
        </p:nvSpPr>
        <p:spPr>
          <a:xfrm>
            <a:off x="0" y="3100"/>
            <a:ext cx="12192000" cy="36576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D67C52-9B45-4073-AAAA-0CE9D4DE36DA}"/>
              </a:ext>
            </a:extLst>
          </p:cNvPr>
          <p:cNvSpPr txBox="1"/>
          <p:nvPr/>
        </p:nvSpPr>
        <p:spPr>
          <a:xfrm>
            <a:off x="0" y="15424"/>
            <a:ext cx="200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NPS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A3BA1D-F068-49D2-8281-5BEC6C857E72}"/>
              </a:ext>
            </a:extLst>
          </p:cNvPr>
          <p:cNvSpPr txBox="1"/>
          <p:nvPr/>
        </p:nvSpPr>
        <p:spPr>
          <a:xfrm>
            <a:off x="2509676" y="-12032"/>
            <a:ext cx="2901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 Nelson History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E540A7-23BF-43DE-8179-97905FB33D7C}"/>
              </a:ext>
            </a:extLst>
          </p:cNvPr>
          <p:cNvSpPr txBox="1"/>
          <p:nvPr/>
        </p:nvSpPr>
        <p:spPr>
          <a:xfrm>
            <a:off x="5918912" y="-7436"/>
            <a:ext cx="2032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855DF6-53FF-4922-87A1-13278D78A1F6}"/>
              </a:ext>
            </a:extLst>
          </p:cNvPr>
          <p:cNvSpPr txBox="1"/>
          <p:nvPr/>
        </p:nvSpPr>
        <p:spPr>
          <a:xfrm>
            <a:off x="8016757" y="-10428"/>
            <a:ext cx="2231218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ABB2B8-02F3-4F46-A7DF-EB43EAF1CECD}"/>
              </a:ext>
            </a:extLst>
          </p:cNvPr>
          <p:cNvSpPr txBox="1"/>
          <p:nvPr/>
        </p:nvSpPr>
        <p:spPr>
          <a:xfrm>
            <a:off x="10106108" y="0"/>
            <a:ext cx="2101346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BECAB5-D22E-8317-1B6B-2B90C257C16B}"/>
              </a:ext>
            </a:extLst>
          </p:cNvPr>
          <p:cNvSpPr txBox="1"/>
          <p:nvPr/>
        </p:nvSpPr>
        <p:spPr>
          <a:xfrm>
            <a:off x="497573" y="879517"/>
            <a:ext cx="1503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Staffing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E16830-7497-105C-9E01-5F18120A9C2B}"/>
              </a:ext>
            </a:extLst>
          </p:cNvPr>
          <p:cNvSpPr txBox="1"/>
          <p:nvPr/>
        </p:nvSpPr>
        <p:spPr>
          <a:xfrm>
            <a:off x="324056" y="2144286"/>
            <a:ext cx="4042611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9 Permanent Staff</a:t>
            </a:r>
          </a:p>
          <a:p>
            <a:endParaRPr lang="en-US" sz="2400" dirty="0"/>
          </a:p>
          <a:p>
            <a:r>
              <a:rPr lang="en-US" sz="2400" dirty="0"/>
              <a:t>7 part time or seasonal staff</a:t>
            </a:r>
          </a:p>
          <a:p>
            <a:endParaRPr lang="en-US" sz="2400" dirty="0"/>
          </a:p>
          <a:p>
            <a:r>
              <a:rPr lang="en-US" sz="2400" dirty="0"/>
              <a:t>3-5 paid internships</a:t>
            </a:r>
          </a:p>
          <a:p>
            <a:endParaRPr lang="en-US" sz="2400" dirty="0"/>
          </a:p>
          <a:p>
            <a:r>
              <a:rPr lang="en-US" sz="2400" dirty="0"/>
              <a:t>Growing volunteer program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187C1B9-CF4A-4A50-14C9-2415F0FA39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569" y="927875"/>
            <a:ext cx="7702375" cy="5134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0300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2270</TotalTime>
  <Words>412</Words>
  <Application>Microsoft Office PowerPoint</Application>
  <PresentationFormat>Widescreen</PresentationFormat>
  <Paragraphs>183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Freestyle Script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Price, Ernest K</dc:creator>
  <cp:lastModifiedBy>McArthur, Helen (LRC)</cp:lastModifiedBy>
  <cp:revision>125</cp:revision>
  <dcterms:created xsi:type="dcterms:W3CDTF">2022-02-06T13:08:45Z</dcterms:created>
  <dcterms:modified xsi:type="dcterms:W3CDTF">2023-08-22T14:41:32Z</dcterms:modified>
</cp:coreProperties>
</file>