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0" r:id="rId2"/>
    <p:sldId id="266" r:id="rId3"/>
    <p:sldId id="257" r:id="rId4"/>
    <p:sldId id="258" r:id="rId5"/>
    <p:sldId id="274" r:id="rId6"/>
    <p:sldId id="260" r:id="rId7"/>
    <p:sldId id="268" r:id="rId8"/>
    <p:sldId id="269" r:id="rId9"/>
    <p:sldId id="259" r:id="rId10"/>
    <p:sldId id="271" r:id="rId11"/>
    <p:sldId id="272" r:id="rId12"/>
    <p:sldId id="273" r:id="rId13"/>
    <p:sldId id="261" r:id="rId14"/>
    <p:sldId id="262" r:id="rId15"/>
    <p:sldId id="263" r:id="rId16"/>
    <p:sldId id="275" r:id="rId17"/>
    <p:sldId id="276" r:id="rId18"/>
    <p:sldId id="277" r:id="rId19"/>
    <p:sldId id="256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01236"/>
    <a:srgbClr val="001D58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43001B-5EE5-4D6D-888A-FD0D023EF0FB}" v="33" dt="2023-08-08T17:05:11.5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D16B3-7C40-4CC4-9A6E-4507F45B894F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23A17-1CC2-443A-9192-F0640CCD5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150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D16B3-7C40-4CC4-9A6E-4507F45B894F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23A17-1CC2-443A-9192-F0640CCD5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616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D16B3-7C40-4CC4-9A6E-4507F45B894F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23A17-1CC2-443A-9192-F0640CCD5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976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D16B3-7C40-4CC4-9A6E-4507F45B894F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23A17-1CC2-443A-9192-F0640CCD52C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49111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D16B3-7C40-4CC4-9A6E-4507F45B894F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23A17-1CC2-443A-9192-F0640CCD5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710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D16B3-7C40-4CC4-9A6E-4507F45B894F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23A17-1CC2-443A-9192-F0640CCD5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3806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D16B3-7C40-4CC4-9A6E-4507F45B894F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23A17-1CC2-443A-9192-F0640CCD5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7795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D16B3-7C40-4CC4-9A6E-4507F45B894F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23A17-1CC2-443A-9192-F0640CCD5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146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D16B3-7C40-4CC4-9A6E-4507F45B894F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23A17-1CC2-443A-9192-F0640CCD5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275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D16B3-7C40-4CC4-9A6E-4507F45B894F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23A17-1CC2-443A-9192-F0640CCD5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653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D16B3-7C40-4CC4-9A6E-4507F45B894F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23A17-1CC2-443A-9192-F0640CCD5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427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D16B3-7C40-4CC4-9A6E-4507F45B894F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23A17-1CC2-443A-9192-F0640CCD5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996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D16B3-7C40-4CC4-9A6E-4507F45B894F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23A17-1CC2-443A-9192-F0640CCD5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702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D16B3-7C40-4CC4-9A6E-4507F45B894F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23A17-1CC2-443A-9192-F0640CCD5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864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D16B3-7C40-4CC4-9A6E-4507F45B894F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23A17-1CC2-443A-9192-F0640CCD5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377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D16B3-7C40-4CC4-9A6E-4507F45B894F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23A17-1CC2-443A-9192-F0640CCD5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450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D16B3-7C40-4CC4-9A6E-4507F45B894F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23A17-1CC2-443A-9192-F0640CCD5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396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D16B3-7C40-4CC4-9A6E-4507F45B894F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23A17-1CC2-443A-9192-F0640CCD5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0671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f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Helenwdedman@gmail.com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dak@mcplib.info" TargetMode="External"/><Relationship Id="rId4" Type="http://schemas.openxmlformats.org/officeDocument/2006/relationships/hyperlink" Target="mailto:nah1701@yahoo.com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emf"/><Relationship Id="rId5" Type="http://schemas.openxmlformats.org/officeDocument/2006/relationships/image" Target="../media/image8.emf"/><Relationship Id="rId4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F7A1B-6EEA-5848-97F1-4A1B7443D2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893218"/>
            <a:ext cx="12032973" cy="1071563"/>
          </a:xfrm>
        </p:spPr>
        <p:txBody>
          <a:bodyPr>
            <a:normAutofit fontScale="90000"/>
          </a:bodyPr>
          <a:lstStyle/>
          <a:p>
            <a:r>
              <a:rPr lang="en-US" dirty="0"/>
              <a:t>Harrodsburg 250</a:t>
            </a:r>
            <a:r>
              <a:rPr lang="en-US" baseline="30000" dirty="0"/>
              <a:t>th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Celebration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A3E379D-BECF-774A-A8E1-E06EA5E33D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18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22CFBD85-5E76-49B5-2A30-8DADF68DF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Bookman Old Style" panose="02050604050505020204" pitchFamily="18" charset="0"/>
              </a:rPr>
              <a:t>Activities at Morgan Row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3499410-2210-A212-3379-56967326E4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4690" y="1941041"/>
            <a:ext cx="4879199" cy="823912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en-US" dirty="0">
                <a:latin typeface="Bookman Old Style" panose="02050604050505020204" pitchFamily="18" charset="0"/>
              </a:rPr>
              <a:t>Tours of the oldest row house in Kentucky, with all new exhibits</a:t>
            </a:r>
          </a:p>
        </p:txBody>
      </p:sp>
      <p:pic>
        <p:nvPicPr>
          <p:cNvPr id="8" name="Content Placeholder 7" descr="Two-story red brick row house with sign for the Harrodsburg Historical Society Research Library hanging outside.&#10;">
            <a:extLst>
              <a:ext uri="{FF2B5EF4-FFF2-40B4-BE49-F238E27FC236}">
                <a16:creationId xmlns:a16="http://schemas.microsoft.com/office/drawing/2014/main" id="{066AFCBA-31AD-F646-5F04-A62C4B5BF5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589" y="2925349"/>
            <a:ext cx="3431403" cy="3684588"/>
          </a:xfr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A54BA4C-8F0A-F931-38F4-5BF6F0F23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10000"/>
          </a:bodyPr>
          <a:lstStyle/>
          <a:p>
            <a:pPr algn="ctr"/>
            <a:r>
              <a:rPr lang="en-US" dirty="0">
                <a:latin typeface="Bookman Old Style" panose="02050604050505020204" pitchFamily="18" charset="0"/>
              </a:rPr>
              <a:t>Experience Harrodsburg History through the decades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E9E4AD3-E22D-CC7B-DF56-BBC3DF7CF2A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latin typeface="Bookman Old Style" panose="02050604050505020204" pitchFamily="18" charset="0"/>
              </a:rPr>
              <a:t>Tea with historical characters</a:t>
            </a:r>
          </a:p>
          <a:p>
            <a:r>
              <a:rPr lang="en-US" dirty="0">
                <a:latin typeface="Bookman Old Style" panose="02050604050505020204" pitchFamily="18" charset="0"/>
              </a:rPr>
              <a:t>Historical music program</a:t>
            </a:r>
          </a:p>
          <a:p>
            <a:r>
              <a:rPr lang="en-US" dirty="0">
                <a:latin typeface="Bookman Old Style" panose="02050604050505020204" pitchFamily="18" charset="0"/>
              </a:rPr>
              <a:t>Book signings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i="1" dirty="0">
                <a:latin typeface="Bookman Old Style" panose="02050604050505020204" pitchFamily="18" charset="0"/>
              </a:rPr>
              <a:t>African Americans of Mercer Co.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latin typeface="Bookman Old Style" panose="02050604050505020204" pitchFamily="18" charset="0"/>
              </a:rPr>
              <a:t>Eve Kahn on Zoe Anderson Norris</a:t>
            </a:r>
          </a:p>
          <a:p>
            <a:r>
              <a:rPr lang="en-US" dirty="0">
                <a:latin typeface="Bookman Old Style" panose="02050604050505020204" pitchFamily="18" charset="0"/>
              </a:rPr>
              <a:t>Guided, themed walking tours</a:t>
            </a:r>
          </a:p>
          <a:p>
            <a:r>
              <a:rPr lang="en-US" dirty="0">
                <a:latin typeface="Bookman Old Style" panose="02050604050505020204" pitchFamily="18" charset="0"/>
              </a:rPr>
              <a:t>Ghost walks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166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35498-0DA9-AA2C-B1B7-CF038AA38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Bookman Old Style" panose="02050604050505020204" pitchFamily="18" charset="0"/>
              </a:rPr>
              <a:t>Activities for Children and Youth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7FDEDF-5426-3A4B-FC25-D128531D52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1476" y="1866313"/>
            <a:ext cx="4879199" cy="823912"/>
          </a:xfrm>
        </p:spPr>
        <p:txBody>
          <a:bodyPr>
            <a:normAutofit fontScale="70000" lnSpcReduction="20000"/>
          </a:bodyPr>
          <a:lstStyle/>
          <a:p>
            <a:pPr algn="ctr">
              <a:lnSpc>
                <a:spcPct val="110000"/>
              </a:lnSpc>
            </a:pPr>
            <a:r>
              <a:rPr lang="en-US" dirty="0">
                <a:latin typeface="Bookman Old Style" panose="02050604050505020204" pitchFamily="18" charset="0"/>
              </a:rPr>
              <a:t>Old-Time Games</a:t>
            </a:r>
          </a:p>
          <a:p>
            <a:pPr algn="ctr">
              <a:lnSpc>
                <a:spcPct val="110000"/>
              </a:lnSpc>
            </a:pPr>
            <a:r>
              <a:rPr lang="en-US" dirty="0">
                <a:latin typeface="Bookman Old Style" panose="02050604050505020204" pitchFamily="18" charset="0"/>
              </a:rPr>
              <a:t>(with Rotary &amp; Kiwanis)</a:t>
            </a:r>
          </a:p>
        </p:txBody>
      </p:sp>
      <p:pic>
        <p:nvPicPr>
          <p:cNvPr id="8" name="Content Placeholder 7" descr="Children in a kindergarten class in Harrodsburg, Kentucky around 1890.&#10;">
            <a:extLst>
              <a:ext uri="{FF2B5EF4-FFF2-40B4-BE49-F238E27FC236}">
                <a16:creationId xmlns:a16="http://schemas.microsoft.com/office/drawing/2014/main" id="{236499EF-428F-5881-9E8F-741693E2E8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71" y="2759075"/>
            <a:ext cx="3968407" cy="3684588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D29EFF-1ED6-D2CA-1D88-2EF3300F58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2002" y="1935163"/>
            <a:ext cx="4865554" cy="823912"/>
          </a:xfrm>
        </p:spPr>
        <p:txBody>
          <a:bodyPr>
            <a:normAutofit fontScale="70000" lnSpcReduction="20000"/>
          </a:bodyPr>
          <a:lstStyle/>
          <a:p>
            <a:pPr algn="ctr">
              <a:lnSpc>
                <a:spcPct val="120000"/>
              </a:lnSpc>
            </a:pPr>
            <a:r>
              <a:rPr lang="en-US" dirty="0">
                <a:latin typeface="Bookman Old Style" panose="02050604050505020204" pitchFamily="18" charset="0"/>
              </a:rPr>
              <a:t>Recognition of</a:t>
            </a:r>
          </a:p>
          <a:p>
            <a:pPr algn="ctr">
              <a:lnSpc>
                <a:spcPct val="120000"/>
              </a:lnSpc>
            </a:pPr>
            <a:r>
              <a:rPr lang="en-US" dirty="0">
                <a:latin typeface="Bookman Old Style" panose="02050604050505020204" pitchFamily="18" charset="0"/>
              </a:rPr>
              <a:t> Student Presentations (with schools)</a:t>
            </a:r>
          </a:p>
        </p:txBody>
      </p:sp>
      <p:pic>
        <p:nvPicPr>
          <p:cNvPr id="14" name="Content Placeholder 13" descr="Legendary debate coach Bess Devine  Williams with national debate contest winners from Harrodsburg High School in the 1960s.">
            <a:extLst>
              <a:ext uri="{FF2B5EF4-FFF2-40B4-BE49-F238E27FC236}">
                <a16:creationId xmlns:a16="http://schemas.microsoft.com/office/drawing/2014/main" id="{46B2CDD5-3618-F34E-0F6D-E6EAD5DF52A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002" y="2759075"/>
            <a:ext cx="4912784" cy="3684588"/>
          </a:xfrm>
        </p:spPr>
      </p:pic>
    </p:spTree>
    <p:extLst>
      <p:ext uri="{BB962C8B-B14F-4D97-AF65-F5344CB8AC3E}">
        <p14:creationId xmlns:p14="http://schemas.microsoft.com/office/powerpoint/2010/main" val="1388698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A7B8B-6A99-8B06-820C-EF9F6CC78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Bookman Old Style" panose="02050604050505020204" pitchFamily="18" charset="0"/>
              </a:rPr>
              <a:t>Activities at Old Mud Meeting House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CB3167-C616-1A7B-FF73-9DC104AA8D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dirty="0">
                <a:latin typeface="Bookman Old Style" panose="02050604050505020204" pitchFamily="18" charset="0"/>
              </a:rPr>
              <a:t>Oldest Dutch Reformed Church (1800) and only wattle-and-daub structure extant in Kentucky</a:t>
            </a:r>
          </a:p>
        </p:txBody>
      </p:sp>
      <p:pic>
        <p:nvPicPr>
          <p:cNvPr id="8" name="Content Placeholder 7" descr="Old Mud Meeting House is a wattle-and-daub church built in 1800 by the Dutch settlers of Harrodsburg, Kentucky. ">
            <a:extLst>
              <a:ext uri="{FF2B5EF4-FFF2-40B4-BE49-F238E27FC236}">
                <a16:creationId xmlns:a16="http://schemas.microsoft.com/office/drawing/2014/main" id="{7A98026A-10F4-9B1C-394C-459ED99CCF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189" y="2905094"/>
            <a:ext cx="3844428" cy="2886106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D8CF7A-10F0-9BBA-21CF-32034FF7F6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dirty="0">
                <a:latin typeface="Bookman Old Style" panose="02050604050505020204" pitchFamily="18" charset="0"/>
              </a:rPr>
              <a:t>Many Dutch American pioneers and Revolutionary War veterans lie in the cemetery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551C3A-CF82-122D-F4C3-FF6BC12C875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>
                <a:latin typeface="Bookman Old Style" panose="02050604050505020204" pitchFamily="18" charset="0"/>
              </a:rPr>
              <a:t>Church service with period music</a:t>
            </a:r>
          </a:p>
          <a:p>
            <a:r>
              <a:rPr lang="en-US" dirty="0">
                <a:latin typeface="Bookman Old Style" panose="02050604050505020204" pitchFamily="18" charset="0"/>
              </a:rPr>
              <a:t>Historical music concert (Community Choir)</a:t>
            </a:r>
          </a:p>
          <a:p>
            <a:r>
              <a:rPr lang="en-US" dirty="0">
                <a:latin typeface="Bookman Old Style" panose="02050604050505020204" pitchFamily="18" charset="0"/>
              </a:rPr>
              <a:t>Ceremony honoring Revolutionary War veterans buried in the Old Mud Cemetery (S.A.R.)</a:t>
            </a:r>
          </a:p>
        </p:txBody>
      </p:sp>
    </p:spTree>
    <p:extLst>
      <p:ext uri="{BB962C8B-B14F-4D97-AF65-F5344CB8AC3E}">
        <p14:creationId xmlns:p14="http://schemas.microsoft.com/office/powerpoint/2010/main" val="2271028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709A0-6162-A008-6488-80C6BCF3F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4444" y="403639"/>
            <a:ext cx="3480959" cy="1326321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MCPL Events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703EBC-E0D6-DE94-3EF8-2007B00B0E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78" r="18602"/>
          <a:stretch/>
        </p:blipFill>
        <p:spPr>
          <a:xfrm>
            <a:off x="20" y="10"/>
            <a:ext cx="7552924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58098-FE83-B64C-237D-69CF55BF5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4081" y="1881809"/>
            <a:ext cx="3591320" cy="4134678"/>
          </a:xfrm>
        </p:spPr>
        <p:txBody>
          <a:bodyPr>
            <a:normAutofit/>
          </a:bodyPr>
          <a:lstStyle/>
          <a:p>
            <a:r>
              <a:rPr lang="en-US" sz="1800" dirty="0"/>
              <a:t>Trial of James Bridges</a:t>
            </a:r>
          </a:p>
          <a:p>
            <a:r>
              <a:rPr lang="en-US" sz="1800" dirty="0"/>
              <a:t>Children’s Book about Harrodsburg</a:t>
            </a:r>
          </a:p>
          <a:p>
            <a:r>
              <a:rPr lang="en-US" sz="1800" dirty="0"/>
              <a:t>3D Timeline</a:t>
            </a:r>
          </a:p>
          <a:p>
            <a:r>
              <a:rPr lang="en-US" sz="1800" dirty="0"/>
              <a:t>Story telling contest</a:t>
            </a:r>
          </a:p>
          <a:p>
            <a:r>
              <a:rPr lang="en-US" sz="1800" dirty="0"/>
              <a:t>Time Capsule</a:t>
            </a:r>
          </a:p>
          <a:p>
            <a:r>
              <a:rPr lang="en-US" sz="1800" dirty="0"/>
              <a:t>Selfie Stations</a:t>
            </a:r>
          </a:p>
        </p:txBody>
      </p:sp>
      <p:cxnSp>
        <p:nvCxnSpPr>
          <p:cNvPr id="6" name="Straight Connector 8">
            <a:extLst>
              <a:ext uri="{FF2B5EF4-FFF2-40B4-BE49-F238E27FC236}">
                <a16:creationId xmlns:a16="http://schemas.microsoft.com/office/drawing/2014/main" id="{A4F35239-EB86-4ACB-91DE-4989620C2C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92090" y="45720"/>
            <a:ext cx="0" cy="6766560"/>
          </a:xfrm>
          <a:prstGeom prst="line">
            <a:avLst/>
          </a:prstGeom>
          <a:ln w="190500" cap="sq">
            <a:solidFill>
              <a:srgbClr val="FFFFFF"/>
            </a:solidFill>
            <a:miter lim="800000"/>
          </a:ln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1175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BE623-354B-0411-B8B5-73096FAEB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780" y="-83901"/>
            <a:ext cx="10114988" cy="1326321"/>
          </a:xfrm>
        </p:spPr>
        <p:txBody>
          <a:bodyPr/>
          <a:lstStyle/>
          <a:p>
            <a:r>
              <a:rPr lang="en-US" dirty="0"/>
              <a:t>Additional events and Partnerships</a:t>
            </a:r>
          </a:p>
        </p:txBody>
      </p:sp>
      <p:pic>
        <p:nvPicPr>
          <p:cNvPr id="5" name="Picture 4" descr="A building with columns and a street light&#10;&#10;Description automatically generated">
            <a:extLst>
              <a:ext uri="{FF2B5EF4-FFF2-40B4-BE49-F238E27FC236}">
                <a16:creationId xmlns:a16="http://schemas.microsoft.com/office/drawing/2014/main" id="{ECB23E41-2FA5-B94B-0E80-FC9A5AA390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20" y="1107233"/>
            <a:ext cx="7414726" cy="5561045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0FC5B19-F886-909F-43C3-D3B35B6C0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077" y="2753251"/>
            <a:ext cx="4338627" cy="3695136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The list of partnerships continues to grow as local entities provide additional events and program spaces that carry historical significance</a:t>
            </a:r>
          </a:p>
        </p:txBody>
      </p:sp>
    </p:spTree>
    <p:extLst>
      <p:ext uri="{BB962C8B-B14F-4D97-AF65-F5344CB8AC3E}">
        <p14:creationId xmlns:p14="http://schemas.microsoft.com/office/powerpoint/2010/main" val="2456945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FD583-7165-9E69-AF7E-0F4C7E44B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0438" y="-190211"/>
            <a:ext cx="6064898" cy="1326321"/>
          </a:xfrm>
        </p:spPr>
        <p:txBody>
          <a:bodyPr>
            <a:normAutofit/>
          </a:bodyPr>
          <a:lstStyle/>
          <a:p>
            <a:r>
              <a:rPr lang="en-US" sz="2800" dirty="0"/>
              <a:t>James Harrod Trust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B8490-7C8C-8C94-D1E2-A21D3726C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3401" y="855677"/>
            <a:ext cx="5006808" cy="587169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Modernized and promoted our historic walking trails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Conducted “Porch tours” of historic properties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Redid cemetery signs in Harrodsburg’s major cemeteries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Worked with the local Tree Board to plant 60 new trees around FHSP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5" name="Picture 4" descr="A sign in a cemetery&#10;&#10;Description automatically generated">
            <a:extLst>
              <a:ext uri="{FF2B5EF4-FFF2-40B4-BE49-F238E27FC236}">
                <a16:creationId xmlns:a16="http://schemas.microsoft.com/office/drawing/2014/main" id="{8CA297F0-5B2E-F054-4D11-B672A9A17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290" y="3758651"/>
            <a:ext cx="3958293" cy="29687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76204A-0AE6-07A7-F1BC-24B30201C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7292" y="0"/>
            <a:ext cx="3958292" cy="36951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638D79-CD51-A47E-5B92-F40D45A892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0044" y="0"/>
            <a:ext cx="31534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7016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FD583-7165-9E69-AF7E-0F4C7E44B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835" y="270671"/>
            <a:ext cx="10353761" cy="1326321"/>
          </a:xfrm>
        </p:spPr>
        <p:txBody>
          <a:bodyPr/>
          <a:lstStyle/>
          <a:p>
            <a:r>
              <a:rPr lang="en-US" dirty="0"/>
              <a:t>Greenville Springs Preservation</a:t>
            </a:r>
          </a:p>
        </p:txBody>
      </p:sp>
      <p:pic>
        <p:nvPicPr>
          <p:cNvPr id="5" name="Content Placeholder 4" descr="A stone wall with a sign in the middle of a grassy area&#10;&#10;Description automatically generated">
            <a:extLst>
              <a:ext uri="{FF2B5EF4-FFF2-40B4-BE49-F238E27FC236}">
                <a16:creationId xmlns:a16="http://schemas.microsoft.com/office/drawing/2014/main" id="{1D603562-F002-5F74-9C95-664E4FC315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45876" y="2164702"/>
            <a:ext cx="5896835" cy="4422626"/>
          </a:xfrm>
        </p:spPr>
      </p:pic>
      <p:pic>
        <p:nvPicPr>
          <p:cNvPr id="7" name="Picture 6" descr="A stone wall with trees and grass&#10;&#10;Description automatically generated">
            <a:extLst>
              <a:ext uri="{FF2B5EF4-FFF2-40B4-BE49-F238E27FC236}">
                <a16:creationId xmlns:a16="http://schemas.microsoft.com/office/drawing/2014/main" id="{6C579787-7C7A-B7BD-3122-71BC651836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9878" y="2164697"/>
            <a:ext cx="5896838" cy="442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3821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28021-7949-321E-3354-3B2369C4D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65528" y="648635"/>
            <a:ext cx="10353761" cy="1326321"/>
          </a:xfrm>
        </p:spPr>
        <p:txBody>
          <a:bodyPr>
            <a:normAutofit fontScale="90000"/>
          </a:bodyPr>
          <a:lstStyle/>
          <a:p>
            <a:r>
              <a:rPr lang="en-US" dirty="0"/>
              <a:t>Previous</a:t>
            </a:r>
            <a:br>
              <a:rPr lang="en-US" dirty="0"/>
            </a:br>
            <a:r>
              <a:rPr lang="en-US" dirty="0"/>
              <a:t>Preservation </a:t>
            </a:r>
            <a:br>
              <a:rPr lang="en-US" dirty="0"/>
            </a:br>
            <a:r>
              <a:rPr lang="en-US" dirty="0"/>
              <a:t>Efforts</a:t>
            </a:r>
          </a:p>
        </p:txBody>
      </p:sp>
      <p:pic>
        <p:nvPicPr>
          <p:cNvPr id="5" name="Content Placeholder 4" descr="A plaque on a stone wall&#10;&#10;Description automatically generated">
            <a:extLst>
              <a:ext uri="{FF2B5EF4-FFF2-40B4-BE49-F238E27FC236}">
                <a16:creationId xmlns:a16="http://schemas.microsoft.com/office/drawing/2014/main" id="{3E1DD32C-85B9-0787-6F59-4383E2AB67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249370" y="3506778"/>
            <a:ext cx="4410785" cy="3308089"/>
          </a:xfrm>
        </p:spPr>
      </p:pic>
      <p:pic>
        <p:nvPicPr>
          <p:cNvPr id="9" name="Picture 8" descr="A group of gravestones in a grassy area&#10;&#10;Description automatically generated">
            <a:extLst>
              <a:ext uri="{FF2B5EF4-FFF2-40B4-BE49-F238E27FC236}">
                <a16:creationId xmlns:a16="http://schemas.microsoft.com/office/drawing/2014/main" id="{2301FA1D-DEE1-262B-F51A-973A3C63DB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249370" y="137433"/>
            <a:ext cx="4388754" cy="3291566"/>
          </a:xfrm>
          <a:prstGeom prst="rect">
            <a:avLst/>
          </a:prstGeom>
        </p:spPr>
      </p:pic>
      <p:pic>
        <p:nvPicPr>
          <p:cNvPr id="11" name="Picture 10" descr="A group of gravestones in a cemetery&#10;&#10;Description automatically generated">
            <a:extLst>
              <a:ext uri="{FF2B5EF4-FFF2-40B4-BE49-F238E27FC236}">
                <a16:creationId xmlns:a16="http://schemas.microsoft.com/office/drawing/2014/main" id="{E9E5CAF0-B52E-19B4-B755-37B438D4A8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95853" y="2836506"/>
            <a:ext cx="4830998" cy="390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8013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F3130-DEE9-85A7-2A56-E3A7A792B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086" y="102636"/>
            <a:ext cx="10353761" cy="1326321"/>
          </a:xfrm>
        </p:spPr>
        <p:txBody>
          <a:bodyPr/>
          <a:lstStyle/>
          <a:p>
            <a:r>
              <a:rPr lang="en-US" dirty="0"/>
              <a:t>Documentary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B4BBAF-00BA-ACE9-74AA-394E37FD4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8F2BFF-1D7F-45E1-7AD5-12633DC6F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199" y="1206058"/>
            <a:ext cx="11052953" cy="547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248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EFD219-8BCD-4714-AFB2-AA1C6CAA6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1EC517-60C3-78B0-D281-AB3D5AF470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49063" y="1060110"/>
            <a:ext cx="6801998" cy="4737780"/>
          </a:xfrm>
        </p:spPr>
        <p:txBody>
          <a:bodyPr anchor="ctr">
            <a:normAutofit/>
          </a:bodyPr>
          <a:lstStyle/>
          <a:p>
            <a:r>
              <a:rPr lang="en-US" sz="4000" dirty="0"/>
              <a:t>Thank you for your time and support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F0BB8C-8C08-44AD-9EBB-B43BE66A5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06646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700ABB-B87D-C393-4C8E-73D7A6C40A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11967"/>
            <a:ext cx="4066463" cy="6746033"/>
          </a:xfrm>
        </p:spPr>
        <p:txBody>
          <a:bodyPr anchor="ctr"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Helen Dedman	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250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Commission, Chair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James Harrod Trust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u="sng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Helenwdedman@gmail.com</a:t>
            </a:r>
            <a:endParaRPr lang="en-US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( 859) 583-8999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Nancy Hill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Harrodsburg Historical Society</a:t>
            </a:r>
          </a:p>
          <a:p>
            <a:pPr marL="0" indent="0">
              <a:buNone/>
            </a:pPr>
            <a:r>
              <a:rPr lang="en-US" u="sng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nah1701@yahoo.com</a:t>
            </a:r>
            <a:endParaRPr lang="en-US" u="sng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(859) 613-1903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David Kirkpatrick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Mercer Co. Public Library</a:t>
            </a:r>
          </a:p>
          <a:p>
            <a:pPr marL="0" indent="0">
              <a:buNone/>
            </a:pPr>
            <a:r>
              <a:rPr lang="en-US" dirty="0">
                <a:solidFill>
                  <a:srgbClr val="003399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dak@mcplib.info</a:t>
            </a:r>
            <a:endParaRPr lang="en-US" dirty="0">
              <a:solidFill>
                <a:srgbClr val="003399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(859) 734-3680</a:t>
            </a:r>
          </a:p>
          <a:p>
            <a:pPr algn="l"/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9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5E954-5A9B-49CB-AF66-5CA7EA9AA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116" y="-130285"/>
            <a:ext cx="9667612" cy="1325563"/>
          </a:xfrm>
        </p:spPr>
        <p:txBody>
          <a:bodyPr/>
          <a:lstStyle/>
          <a:p>
            <a:r>
              <a:rPr lang="en-US" dirty="0"/>
              <a:t>Beyond Harrodsburg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1D35D-CC28-D389-D508-D88FE0B701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878" y="1098958"/>
            <a:ext cx="4758044" cy="5373148"/>
          </a:xfrm>
        </p:spPr>
        <p:txBody>
          <a:bodyPr>
            <a:normAutofit/>
          </a:bodyPr>
          <a:lstStyle/>
          <a:p>
            <a:r>
              <a:rPr lang="en-US" dirty="0"/>
              <a:t>Create a committee structure that blends local government and volunteers into a cohesive system</a:t>
            </a:r>
          </a:p>
          <a:p>
            <a:endParaRPr lang="en-US" dirty="0"/>
          </a:p>
          <a:p>
            <a:r>
              <a:rPr lang="en-US" dirty="0"/>
              <a:t>Showcase partnerships between organizations that already exist in most Kentucky Communities    (public libraries, civic organizations, and historical societies)</a:t>
            </a:r>
          </a:p>
          <a:p>
            <a:endParaRPr lang="en-US" dirty="0"/>
          </a:p>
          <a:p>
            <a:r>
              <a:rPr lang="en-US" dirty="0"/>
              <a:t>Easily edited, emulated, and implemented by other communities in the state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678213-4A37-A1B2-2406-D8DC99D89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2922" y="840893"/>
            <a:ext cx="6991892" cy="572988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764595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DFDC7-F994-87C7-CF5C-AA3D529FB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-82094"/>
            <a:ext cx="10515600" cy="1325563"/>
          </a:xfrm>
        </p:spPr>
        <p:txBody>
          <a:bodyPr/>
          <a:lstStyle/>
          <a:p>
            <a:r>
              <a:rPr lang="en-US" dirty="0"/>
              <a:t>Historical Overview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0D53CB-FE6E-5AEC-EEBA-3E87E11F7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782" y="939567"/>
            <a:ext cx="8307549" cy="5654180"/>
          </a:xfrm>
        </p:spPr>
        <p:txBody>
          <a:bodyPr>
            <a:normAutofit/>
          </a:bodyPr>
          <a:lstStyle/>
          <a:p>
            <a:r>
              <a:rPr lang="en-US" dirty="0"/>
              <a:t>Harrodsburg was the first settlement west of the Allegheny Mountains and was founded on June 16, 1774</a:t>
            </a:r>
          </a:p>
          <a:p>
            <a:r>
              <a:rPr lang="en-US" dirty="0"/>
              <a:t>Culturally, </a:t>
            </a:r>
          </a:p>
          <a:p>
            <a:pPr lvl="1"/>
            <a:r>
              <a:rPr lang="en-US" dirty="0"/>
              <a:t>Was home to multiple Kentucky Derby winners</a:t>
            </a:r>
          </a:p>
          <a:p>
            <a:pPr lvl="1"/>
            <a:r>
              <a:rPr lang="en-US" dirty="0"/>
              <a:t>Boasted several nationally known resorts like Graham Springs</a:t>
            </a:r>
          </a:p>
          <a:p>
            <a:r>
              <a:rPr lang="en-US" dirty="0"/>
              <a:t>Militarily, </a:t>
            </a:r>
          </a:p>
          <a:p>
            <a:pPr lvl="1"/>
            <a:r>
              <a:rPr lang="en-US" dirty="0"/>
              <a:t>the war for American Independence in the west was planned here </a:t>
            </a:r>
          </a:p>
          <a:p>
            <a:pPr lvl="1"/>
            <a:r>
              <a:rPr lang="en-US" dirty="0"/>
              <a:t>experienced the horrors the Civil War on its doorstep when caring for the wounded from Perryville</a:t>
            </a:r>
          </a:p>
          <a:p>
            <a:pPr lvl="1"/>
            <a:r>
              <a:rPr lang="en-US" dirty="0"/>
              <a:t>Company D of the 192</a:t>
            </a:r>
            <a:r>
              <a:rPr lang="en-US" baseline="30000" dirty="0"/>
              <a:t>nd</a:t>
            </a:r>
            <a:r>
              <a:rPr lang="en-US" dirty="0"/>
              <a:t>  Tank Bn sacrificed so much in the Philippines</a:t>
            </a:r>
          </a:p>
          <a:p>
            <a:r>
              <a:rPr lang="en-US" dirty="0"/>
              <a:t>Politically,</a:t>
            </a:r>
          </a:p>
          <a:p>
            <a:pPr lvl="1"/>
            <a:r>
              <a:rPr lang="en-US" dirty="0"/>
              <a:t>served as the county seat for Kentucky County, Virginia</a:t>
            </a:r>
          </a:p>
          <a:p>
            <a:pPr lvl="1"/>
            <a:r>
              <a:rPr lang="en-US" dirty="0"/>
              <a:t>was home to four governors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94177486-733C-41FA-CA22-B22E6E268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330" y="4133850"/>
            <a:ext cx="3429000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50FE55E5-2B5E-CFD2-A376-A50C571D5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330" y="1243469"/>
            <a:ext cx="3429000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5254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3AD1C-6ED4-7C35-F13B-5400399E3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582" y="342200"/>
            <a:ext cx="5736596" cy="1325563"/>
          </a:xfrm>
        </p:spPr>
        <p:txBody>
          <a:bodyPr/>
          <a:lstStyle/>
          <a:p>
            <a:r>
              <a:rPr lang="en-US" dirty="0"/>
              <a:t>Keeping Public Memory Alive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F0BCB3-3270-657E-3C72-0E8187CD9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1997898"/>
            <a:ext cx="5796298" cy="4351338"/>
          </a:xfrm>
        </p:spPr>
        <p:txBody>
          <a:bodyPr/>
          <a:lstStyle/>
          <a:p>
            <a:pPr algn="just"/>
            <a:r>
              <a:rPr lang="en-US" dirty="0"/>
              <a:t>Harrodsburg has taken its public history very seriously from early on in its history</a:t>
            </a:r>
          </a:p>
          <a:p>
            <a:pPr algn="just"/>
            <a:endParaRPr lang="en-US" dirty="0"/>
          </a:p>
          <a:p>
            <a:r>
              <a:rPr lang="en-US" dirty="0"/>
              <a:t>Tried hard not just to remember the past but to celebrate the “pioneering” spirit of innovation it has embodied since the beginning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6D08BA-05EB-7247-809B-ECF92D7B1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9178" y="12065"/>
            <a:ext cx="62128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003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43DB9-FDA6-D016-A3AC-436F214E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931" y="52105"/>
            <a:ext cx="10353761" cy="1326321"/>
          </a:xfrm>
        </p:spPr>
        <p:txBody>
          <a:bodyPr/>
          <a:lstStyle/>
          <a:p>
            <a:r>
              <a:rPr lang="en-US" dirty="0"/>
              <a:t>The past inspires the future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B4F15BE-CE09-1497-21EE-FDB91C84D94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31572" y="1538570"/>
          <a:ext cx="5863310" cy="44127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Acrobat Document" r:id="rId3" imgW="6391083" imgH="4809868" progId="Acrobat.Document.DC">
                  <p:embed/>
                </p:oleObj>
              </mc:Choice>
              <mc:Fallback>
                <p:oleObj name="Acrobat Document" r:id="rId3" imgW="6391083" imgH="4809868" progId="Acrobat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0B4F15BE-CE09-1497-21EE-FDB91C84D9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31572" y="1538570"/>
                        <a:ext cx="5863310" cy="44127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090E7B74-9E77-BF68-122E-3E21F2C4A2C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6470" y="2902591"/>
          <a:ext cx="5693342" cy="29900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Acrobat Document" r:id="rId5" imgW="3971654" imgH="2085898" progId="Acrobat.Document.DC">
                  <p:embed/>
                </p:oleObj>
              </mc:Choice>
              <mc:Fallback>
                <p:oleObj name="Acrobat Document" r:id="rId5" imgW="3971654" imgH="2085898" progId="Acrobat.Document.DC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090E7B74-9E77-BF68-122E-3E21F2C4A2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6470" y="2902591"/>
                        <a:ext cx="5693342" cy="29900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B506462-C55F-ED7D-CE41-11CA12C31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405" y="5951344"/>
            <a:ext cx="10016456" cy="64036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  Dix Dam                                                                         Old Fort Harrod State Park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479514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68297-A439-9699-BBFE-3E8A4EC71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6612" y="-177225"/>
            <a:ext cx="10353761" cy="1326321"/>
          </a:xfrm>
        </p:spPr>
        <p:txBody>
          <a:bodyPr/>
          <a:lstStyle/>
          <a:p>
            <a:r>
              <a:rPr lang="en-US" dirty="0"/>
              <a:t>History and the arts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7F672F-9D55-DC4D-C3A1-21E1A4F0E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585" y="778312"/>
            <a:ext cx="6837241" cy="369513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1D4F8A-EEB2-503E-4B51-FD50D1996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0593" y="778312"/>
            <a:ext cx="4388243" cy="6004965"/>
          </a:xfrm>
          <a:prstGeom prst="rect">
            <a:avLst/>
          </a:prstGeom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31801AE1-8B7D-3BF5-E4EC-428E09F8C07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9005" y="230736"/>
          <a:ext cx="4781347" cy="3834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Acrobat Document" r:id="rId4" imgW="6590967" imgH="5286336" progId="Acrobat.Document.DC">
                  <p:embed/>
                </p:oleObj>
              </mc:Choice>
              <mc:Fallback>
                <p:oleObj name="Acrobat Document" r:id="rId4" imgW="6590967" imgH="5286336" progId="Acrobat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31801AE1-8B7D-3BF5-E4EC-428E09F8C0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9005" y="230736"/>
                        <a:ext cx="4781347" cy="38347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B59C85E2-EBA2-9F72-2554-D78A8DB055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519" y="4265360"/>
            <a:ext cx="3804505" cy="236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800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25FF3-A0C8-25CC-1B7C-081DD1B3F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B0DA7-8597-89FE-C6BE-84D4D2E12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6788" y="2452643"/>
            <a:ext cx="2828815" cy="167497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71349D-FC81-353C-028F-A8C442CEC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5603" y="0"/>
            <a:ext cx="1021909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F1F2FC-C4DB-E2DF-A463-785F5A0BA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5677"/>
            <a:ext cx="4277619" cy="28774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B6D062-0ACC-9ACA-FEF3-C0FC0751ED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80577"/>
            <a:ext cx="4277620" cy="285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752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77575-71F6-9DE4-4FED-909033400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3EFF3F-1090-38EA-D664-B32ADC8E46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1D9F8B-1950-3CE6-FBE8-CD9A632E8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4668" y="418646"/>
            <a:ext cx="5378863" cy="60742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8B8F10-254B-F41B-E902-6100BBD9E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9466" y="365125"/>
            <a:ext cx="5388686" cy="607422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D2A9FB5-2955-57E4-A156-3107FD1790EF}"/>
              </a:ext>
            </a:extLst>
          </p:cNvPr>
          <p:cNvSpPr/>
          <p:nvPr/>
        </p:nvSpPr>
        <p:spPr>
          <a:xfrm>
            <a:off x="4714613" y="2768367"/>
            <a:ext cx="2642532" cy="1661020"/>
          </a:xfrm>
          <a:prstGeom prst="ellipse">
            <a:avLst/>
          </a:prstGeom>
          <a:solidFill>
            <a:srgbClr val="00123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769B54-C67D-11F6-8A33-F1DE395E3603}"/>
              </a:ext>
            </a:extLst>
          </p:cNvPr>
          <p:cNvSpPr txBox="1"/>
          <p:nvPr/>
        </p:nvSpPr>
        <p:spPr>
          <a:xfrm>
            <a:off x="4924338" y="3120778"/>
            <a:ext cx="22230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Morgan Row Renovation </a:t>
            </a:r>
          </a:p>
        </p:txBody>
      </p:sp>
    </p:spTree>
    <p:extLst>
      <p:ext uri="{BB962C8B-B14F-4D97-AF65-F5344CB8AC3E}">
        <p14:creationId xmlns:p14="http://schemas.microsoft.com/office/powerpoint/2010/main" val="3531019544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6D3B3-D78F-7C7A-75C1-87E6AAF03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6" y="215317"/>
            <a:ext cx="10353761" cy="1325563"/>
          </a:xfrm>
        </p:spPr>
        <p:txBody>
          <a:bodyPr/>
          <a:lstStyle/>
          <a:p>
            <a:pPr algn="ctr"/>
            <a:r>
              <a:rPr lang="en-US" dirty="0">
                <a:latin typeface="Bookman Old Style" panose="02050604050505020204" pitchFamily="18" charset="0"/>
              </a:rPr>
              <a:t>Harrodsburg 250</a:t>
            </a:r>
            <a:r>
              <a:rPr lang="en-US" baseline="30000" dirty="0">
                <a:latin typeface="Bookman Old Style" panose="02050604050505020204" pitchFamily="18" charset="0"/>
              </a:rPr>
              <a:t>th</a:t>
            </a:r>
            <a:r>
              <a:rPr lang="en-US" dirty="0">
                <a:latin typeface="Bookman Old Style" panose="02050604050505020204" pitchFamily="18" charset="0"/>
              </a:rPr>
              <a:t>, Inc.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328FA8-D3F4-C073-CAC6-01AFE0775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4599" y="1666876"/>
            <a:ext cx="5157787" cy="823912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en-US" sz="2900" dirty="0">
                <a:latin typeface="Bookman Old Style" panose="02050604050505020204" pitchFamily="18" charset="0"/>
              </a:rPr>
              <a:t>Monthly Board Meetings</a:t>
            </a:r>
          </a:p>
          <a:p>
            <a:pPr algn="ctr"/>
            <a:r>
              <a:rPr lang="en-US" dirty="0"/>
              <a:t>Beautification, Events, History, Publicity Committees </a:t>
            </a:r>
          </a:p>
        </p:txBody>
      </p:sp>
      <p:pic>
        <p:nvPicPr>
          <p:cNvPr id="12" name="Content Placeholder 11" descr="Antebellum house in Harrodsburg, Ky.: Diamond Point. Large 2-story house with 4 pillars in front, balcony across the front, porch on the side. Now (2023) headquarters of the Harrodsburg Mercer County Tourism Commission and Harrodsburg First.">
            <a:extLst>
              <a:ext uri="{FF2B5EF4-FFF2-40B4-BE49-F238E27FC236}">
                <a16:creationId xmlns:a16="http://schemas.microsoft.com/office/drawing/2014/main" id="{2EF1FE45-4993-6BD0-2380-F412873E9C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891" y="2524919"/>
            <a:ext cx="4912784" cy="3684588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222B8C-152A-38EF-2657-6BB1E46A9F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7101" y="1649559"/>
            <a:ext cx="4865554" cy="823912"/>
          </a:xfrm>
        </p:spPr>
        <p:txBody>
          <a:bodyPr>
            <a:noAutofit/>
          </a:bodyPr>
          <a:lstStyle/>
          <a:p>
            <a:pPr algn="ctr"/>
            <a:r>
              <a:rPr lang="en-US" sz="2000" dirty="0">
                <a:latin typeface="Bookman Old Style" panose="02050604050505020204" pitchFamily="18" charset="0"/>
              </a:rPr>
              <a:t>Organization Leaders </a:t>
            </a:r>
          </a:p>
          <a:p>
            <a:pPr algn="ctr"/>
            <a:r>
              <a:rPr lang="en-US" sz="2000" dirty="0">
                <a:latin typeface="Bookman Old Style" panose="02050604050505020204" pitchFamily="18" charset="0"/>
              </a:rPr>
              <a:t>as Board Members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B6ED785-ABBA-FB8D-A82D-33B77910C8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222921" y="2505075"/>
            <a:ext cx="4044636" cy="3837002"/>
          </a:xfrm>
        </p:spPr>
        <p:txBody>
          <a:bodyPr>
            <a:normAutofit fontScale="92500" lnSpcReduction="10000"/>
          </a:bodyPr>
          <a:lstStyle/>
          <a:p>
            <a:r>
              <a:rPr lang="en-US" sz="1600" dirty="0"/>
              <a:t>Arts Council</a:t>
            </a:r>
          </a:p>
          <a:p>
            <a:r>
              <a:rPr lang="en-US" sz="1600" dirty="0"/>
              <a:t>Campbellsville University</a:t>
            </a:r>
          </a:p>
          <a:p>
            <a:r>
              <a:rPr lang="en-US" sz="1600" dirty="0"/>
              <a:t>Chamber of Commerce</a:t>
            </a:r>
          </a:p>
          <a:p>
            <a:r>
              <a:rPr lang="en-US" sz="1600" dirty="0"/>
              <a:t>Harrodsburg First</a:t>
            </a:r>
          </a:p>
          <a:p>
            <a:r>
              <a:rPr lang="en-US" sz="1600" dirty="0"/>
              <a:t>Harrodsburg Historical Society</a:t>
            </a:r>
          </a:p>
          <a:p>
            <a:r>
              <a:rPr lang="en-US" sz="1600" dirty="0"/>
              <a:t>Lions Club</a:t>
            </a:r>
          </a:p>
          <a:p>
            <a:r>
              <a:rPr lang="en-US" sz="1600" dirty="0"/>
              <a:t>Mercer County Fair &amp; Horse Show</a:t>
            </a:r>
          </a:p>
          <a:p>
            <a:r>
              <a:rPr lang="en-US" sz="1600" dirty="0"/>
              <a:t>Mercer County Public Library</a:t>
            </a:r>
          </a:p>
          <a:p>
            <a:r>
              <a:rPr lang="en-US" sz="1600" dirty="0"/>
              <a:t>Old Fort Harrod State Park</a:t>
            </a:r>
          </a:p>
          <a:p>
            <a:r>
              <a:rPr lang="en-US" sz="1600" dirty="0"/>
              <a:t>Tourism Commission</a:t>
            </a:r>
          </a:p>
        </p:txBody>
      </p:sp>
    </p:spTree>
    <p:extLst>
      <p:ext uri="{BB962C8B-B14F-4D97-AF65-F5344CB8AC3E}">
        <p14:creationId xmlns:p14="http://schemas.microsoft.com/office/powerpoint/2010/main" val="222251488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Damask</Template>
  <TotalTime>368</TotalTime>
  <Words>546</Words>
  <Application>Microsoft Office PowerPoint</Application>
  <PresentationFormat>Widescreen</PresentationFormat>
  <Paragraphs>99</Paragraphs>
  <Slides>19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Bookman Old Style</vt:lpstr>
      <vt:lpstr>Rockwell</vt:lpstr>
      <vt:lpstr>Times New Roman</vt:lpstr>
      <vt:lpstr>Wingdings</vt:lpstr>
      <vt:lpstr>Damask</vt:lpstr>
      <vt:lpstr>Acrobat Document</vt:lpstr>
      <vt:lpstr>Harrodsburg 250th  Celebration</vt:lpstr>
      <vt:lpstr>Beyond Harrodsburg</vt:lpstr>
      <vt:lpstr>Historical Overview</vt:lpstr>
      <vt:lpstr>Keeping Public Memory Alive</vt:lpstr>
      <vt:lpstr>The past inspires the future</vt:lpstr>
      <vt:lpstr>History and the arts</vt:lpstr>
      <vt:lpstr>PowerPoint Presentation</vt:lpstr>
      <vt:lpstr>PowerPoint Presentation</vt:lpstr>
      <vt:lpstr>Harrodsburg 250th, Inc.</vt:lpstr>
      <vt:lpstr>Activities at Morgan Row</vt:lpstr>
      <vt:lpstr>Activities for Children and Youth</vt:lpstr>
      <vt:lpstr>Activities at Old Mud Meeting House</vt:lpstr>
      <vt:lpstr>MCPL Events</vt:lpstr>
      <vt:lpstr>Additional events and Partnerships</vt:lpstr>
      <vt:lpstr>James Harrod Trust</vt:lpstr>
      <vt:lpstr>Greenville Springs Preservation</vt:lpstr>
      <vt:lpstr>Previous Preservation  Efforts</vt:lpstr>
      <vt:lpstr>Documentary</vt:lpstr>
      <vt:lpstr>Thank you for your time and support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David Kirkpatrick</dc:creator>
  <cp:lastModifiedBy>Allen, Sasche (LRC)</cp:lastModifiedBy>
  <cp:revision>12</cp:revision>
  <dcterms:created xsi:type="dcterms:W3CDTF">2023-08-07T14:42:51Z</dcterms:created>
  <dcterms:modified xsi:type="dcterms:W3CDTF">2023-08-21T13:26:17Z</dcterms:modified>
</cp:coreProperties>
</file>