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67" r:id="rId2"/>
    <p:sldMasterId id="2147483686" r:id="rId3"/>
  </p:sldMasterIdLst>
  <p:notesMasterIdLst>
    <p:notesMasterId r:id="rId1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Roboto" panose="02000000000000000000" pitchFamily="2" charset="0"/>
      <p:regular r:id="rId18"/>
      <p:bold r:id="rId19"/>
      <p:italic r:id="rId20"/>
      <p:boldItalic r:id="rId21"/>
    </p:embeddedFont>
    <p:embeddedFont>
      <p:font typeface="Verdana" panose="020B060403050404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j8ZySx+DKOXDCNIAjNk+y5yatB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customschemas.google.com/relationships/presentationmetadata" Target="meta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1.fntdata"/><Relationship Id="rId5" Type="http://schemas.openxmlformats.org/officeDocument/2006/relationships/slide" Target="slides/slide2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2222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9" name="Google Shape;4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Woody Keown: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Today we are celebrating  “Rivers in America’s expansion and the Role the river played in Freedom Journey.</a:t>
            </a:r>
            <a:endParaRPr/>
          </a:p>
        </p:txBody>
      </p:sp>
      <p:sp>
        <p:nvSpPr>
          <p:cNvPr id="452" name="Google Shape;45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Rick Greiwe Slide  – Regional goals</a:t>
            </a:r>
            <a:endParaRPr/>
          </a:p>
        </p:txBody>
      </p:sp>
      <p:sp>
        <p:nvSpPr>
          <p:cNvPr id="470" name="Google Shape;4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03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1600"/>
              <a:buChar char="•"/>
            </a:pPr>
            <a:r>
              <a:rPr lang="en-US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on four stages for four days showcasing the depth of America’s roots musical traditions in bluegrass, blues, jazz, gospel, folk, roots rock, and zydeco. A collection of tributes in honor of America's 250th 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1600"/>
              <a:buChar char="•"/>
            </a:pPr>
            <a:r>
              <a:rPr lang="en-US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featuring top gospel choirs from river cities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1" name="Google Shape;4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Kelly</a:t>
            </a:r>
            <a:endParaRPr/>
          </a:p>
        </p:txBody>
      </p:sp>
      <p:sp>
        <p:nvSpPr>
          <p:cNvPr id="526" name="Google Shape;5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Kelly</a:t>
            </a:r>
            <a:endParaRPr/>
          </a:p>
        </p:txBody>
      </p:sp>
      <p:sp>
        <p:nvSpPr>
          <p:cNvPr id="543" name="Google Shape;5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KK-add logos   Tim takes over on funding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3" name="Google Shape;57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313e583614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4" name="Google Shape;604;g313e583614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31423552d6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0" name="Google Shape;620;g31423552d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bg>
      <p:bgPr>
        <a:blipFill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6"/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" name="Google Shape;86;p26" descr="A black and whit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8294" y="6212588"/>
            <a:ext cx="2675412" cy="60048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6"/>
          <p:cNvSpPr>
            <a:spLocks noGrp="1"/>
          </p:cNvSpPr>
          <p:nvPr>
            <p:ph type="pic" idx="2"/>
          </p:nvPr>
        </p:nvSpPr>
        <p:spPr>
          <a:xfrm>
            <a:off x="514350" y="382958"/>
            <a:ext cx="3081338" cy="1649999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88" name="Google Shape;88;p26"/>
          <p:cNvSpPr>
            <a:spLocks noGrp="1"/>
          </p:cNvSpPr>
          <p:nvPr>
            <p:ph type="pic" idx="3"/>
          </p:nvPr>
        </p:nvSpPr>
        <p:spPr>
          <a:xfrm>
            <a:off x="514350" y="2324987"/>
            <a:ext cx="3081338" cy="1649999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89" name="Google Shape;89;p26"/>
          <p:cNvSpPr>
            <a:spLocks noGrp="1"/>
          </p:cNvSpPr>
          <p:nvPr>
            <p:ph type="pic" idx="4"/>
          </p:nvPr>
        </p:nvSpPr>
        <p:spPr>
          <a:xfrm>
            <a:off x="514350" y="4241964"/>
            <a:ext cx="3081338" cy="1649999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90" name="Google Shape;90;p26"/>
          <p:cNvSpPr txBox="1">
            <a:spLocks noGrp="1"/>
          </p:cNvSpPr>
          <p:nvPr>
            <p:ph type="title"/>
          </p:nvPr>
        </p:nvSpPr>
        <p:spPr>
          <a:xfrm>
            <a:off x="4038599" y="365126"/>
            <a:ext cx="7639049" cy="60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2549A"/>
              </a:buClr>
              <a:buSzPts val="4000"/>
              <a:buFont typeface="Calibri"/>
              <a:buNone/>
              <a:defRPr sz="4000">
                <a:solidFill>
                  <a:srgbClr val="A2549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6"/>
          <p:cNvSpPr txBox="1">
            <a:spLocks noGrp="1"/>
          </p:cNvSpPr>
          <p:nvPr>
            <p:ph type="body" idx="1"/>
          </p:nvPr>
        </p:nvSpPr>
        <p:spPr>
          <a:xfrm>
            <a:off x="4038600" y="1117600"/>
            <a:ext cx="7639050" cy="477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2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bg>
      <p:bgPr>
        <a:blipFill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7"/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27" descr="A black and whit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8294" y="6212588"/>
            <a:ext cx="2675412" cy="60048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7"/>
          <p:cNvSpPr>
            <a:spLocks noGrp="1"/>
          </p:cNvSpPr>
          <p:nvPr>
            <p:ph type="pic" idx="2"/>
          </p:nvPr>
        </p:nvSpPr>
        <p:spPr>
          <a:xfrm>
            <a:off x="514350" y="382958"/>
            <a:ext cx="3081338" cy="1649999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97" name="Google Shape;97;p27"/>
          <p:cNvSpPr>
            <a:spLocks noGrp="1"/>
          </p:cNvSpPr>
          <p:nvPr>
            <p:ph type="pic" idx="3"/>
          </p:nvPr>
        </p:nvSpPr>
        <p:spPr>
          <a:xfrm>
            <a:off x="514350" y="2324987"/>
            <a:ext cx="3081338" cy="1649999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98" name="Google Shape;98;p27"/>
          <p:cNvSpPr>
            <a:spLocks noGrp="1"/>
          </p:cNvSpPr>
          <p:nvPr>
            <p:ph type="pic" idx="4"/>
          </p:nvPr>
        </p:nvSpPr>
        <p:spPr>
          <a:xfrm>
            <a:off x="514350" y="4241964"/>
            <a:ext cx="3081338" cy="1649999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99" name="Google Shape;99;p27"/>
          <p:cNvSpPr txBox="1">
            <a:spLocks noGrp="1"/>
          </p:cNvSpPr>
          <p:nvPr>
            <p:ph type="title"/>
          </p:nvPr>
        </p:nvSpPr>
        <p:spPr>
          <a:xfrm>
            <a:off x="4038599" y="365126"/>
            <a:ext cx="7639049" cy="60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Calibri"/>
              <a:buNone/>
              <a:defRPr sz="4000">
                <a:solidFill>
                  <a:srgbClr val="00B05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7"/>
          <p:cNvSpPr txBox="1">
            <a:spLocks noGrp="1"/>
          </p:cNvSpPr>
          <p:nvPr>
            <p:ph type="body" idx="1"/>
          </p:nvPr>
        </p:nvSpPr>
        <p:spPr>
          <a:xfrm>
            <a:off x="4038600" y="1117600"/>
            <a:ext cx="7639050" cy="477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050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050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050"/>
              </a:buClr>
              <a:buSzPts val="1600"/>
              <a:buChar char="•"/>
              <a:defRPr sz="16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050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2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bg>
      <p:bgPr>
        <a:blipFill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8"/>
          <p:cNvSpPr txBox="1">
            <a:spLocks noGrp="1"/>
          </p:cNvSpPr>
          <p:nvPr>
            <p:ph type="title"/>
          </p:nvPr>
        </p:nvSpPr>
        <p:spPr>
          <a:xfrm>
            <a:off x="2254684" y="365125"/>
            <a:ext cx="9099115" cy="674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8"/>
          <p:cNvSpPr txBox="1">
            <a:spLocks noGrp="1"/>
          </p:cNvSpPr>
          <p:nvPr>
            <p:ph type="body" idx="1"/>
          </p:nvPr>
        </p:nvSpPr>
        <p:spPr>
          <a:xfrm>
            <a:off x="2254684" y="1321707"/>
            <a:ext cx="4395498" cy="4568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8"/>
          <p:cNvSpPr txBox="1">
            <a:spLocks noGrp="1"/>
          </p:cNvSpPr>
          <p:nvPr>
            <p:ph type="body" idx="2"/>
          </p:nvPr>
        </p:nvSpPr>
        <p:spPr>
          <a:xfrm>
            <a:off x="6958302" y="1321707"/>
            <a:ext cx="4395498" cy="4568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28"/>
          <p:cNvSpPr/>
          <p:nvPr/>
        </p:nvSpPr>
        <p:spPr>
          <a:xfrm>
            <a:off x="0" y="5943600"/>
            <a:ext cx="12192000" cy="9144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7" name="Google Shape;107;p28"/>
          <p:cNvCxnSpPr/>
          <p:nvPr/>
        </p:nvCxnSpPr>
        <p:spPr>
          <a:xfrm>
            <a:off x="6096000" y="6085638"/>
            <a:ext cx="0" cy="60048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8" name="Google Shape;108;p28" descr="A logo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80556" y="5830668"/>
            <a:ext cx="1993523" cy="114026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3" name="Google Shape;113;p2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5" name="Google Shape;115;p2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26" name="Google Shape;126;p3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7" name="Google Shape;12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3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4" name="Google Shape;13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>
            <a:spLocks noGrp="1"/>
          </p:cNvSpPr>
          <p:nvPr>
            <p:ph type="pic" idx="2"/>
          </p:nvPr>
        </p:nvSpPr>
        <p:spPr>
          <a:xfrm>
            <a:off x="1050" y="0"/>
            <a:ext cx="12192000" cy="5943600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157" name="Google Shape;157;p15"/>
          <p:cNvSpPr/>
          <p:nvPr/>
        </p:nvSpPr>
        <p:spPr>
          <a:xfrm>
            <a:off x="-75" y="5943600"/>
            <a:ext cx="12192000" cy="914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5"/>
          <p:cNvSpPr txBox="1">
            <a:spLocks noGrp="1"/>
          </p:cNvSpPr>
          <p:nvPr>
            <p:ph type="title"/>
          </p:nvPr>
        </p:nvSpPr>
        <p:spPr>
          <a:xfrm>
            <a:off x="574039" y="365126"/>
            <a:ext cx="65379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  <a:defRPr sz="30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Verdana"/>
              <a:buNone/>
              <a:defRPr sz="3000">
                <a:latin typeface="Verdana"/>
                <a:ea typeface="Verdana"/>
                <a:cs typeface="Verdana"/>
                <a:sym typeface="Verdan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Verdana"/>
              <a:buNone/>
              <a:defRPr sz="3000">
                <a:latin typeface="Verdana"/>
                <a:ea typeface="Verdana"/>
                <a:cs typeface="Verdana"/>
                <a:sym typeface="Verdan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Verdana"/>
              <a:buNone/>
              <a:defRPr sz="3000">
                <a:latin typeface="Verdana"/>
                <a:ea typeface="Verdana"/>
                <a:cs typeface="Verdana"/>
                <a:sym typeface="Verdan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Verdana"/>
              <a:buNone/>
              <a:defRPr sz="3000">
                <a:latin typeface="Verdana"/>
                <a:ea typeface="Verdana"/>
                <a:cs typeface="Verdana"/>
                <a:sym typeface="Verdan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Verdana"/>
              <a:buNone/>
              <a:defRPr sz="3000">
                <a:latin typeface="Verdana"/>
                <a:ea typeface="Verdana"/>
                <a:cs typeface="Verdana"/>
                <a:sym typeface="Verdan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Verdana"/>
              <a:buNone/>
              <a:defRPr sz="3000">
                <a:latin typeface="Verdana"/>
                <a:ea typeface="Verdana"/>
                <a:cs typeface="Verdana"/>
                <a:sym typeface="Verdan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Verdana"/>
              <a:buNone/>
              <a:defRPr sz="3000">
                <a:latin typeface="Verdana"/>
                <a:ea typeface="Verdana"/>
                <a:cs typeface="Verdana"/>
                <a:sym typeface="Verdan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Verdana"/>
              <a:buNone/>
              <a:defRPr sz="3000"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body" idx="1"/>
          </p:nvPr>
        </p:nvSpPr>
        <p:spPr>
          <a:xfrm>
            <a:off x="574040" y="1117600"/>
            <a:ext cx="6537900" cy="4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Char char="•"/>
              <a:defRPr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•"/>
              <a:def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Verdana"/>
              <a:buChar char="•"/>
              <a:defRPr sz="1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Char char="•"/>
              <a:defRPr sz="1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Verdana"/>
              <a:buChar char="•"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•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•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•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•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cxnSp>
        <p:nvCxnSpPr>
          <p:cNvPr id="160" name="Google Shape;160;p15"/>
          <p:cNvCxnSpPr/>
          <p:nvPr/>
        </p:nvCxnSpPr>
        <p:spPr>
          <a:xfrm>
            <a:off x="6096000" y="6100400"/>
            <a:ext cx="0" cy="600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1" name="Google Shape;161;p15"/>
          <p:cNvSpPr txBox="1"/>
          <p:nvPr/>
        </p:nvSpPr>
        <p:spPr>
          <a:xfrm>
            <a:off x="193050" y="5635800"/>
            <a:ext cx="7998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©2024 America's River Roots, Inc.  All images used for education purposes. </a:t>
            </a:r>
            <a:endParaRPr sz="1100" b="0" i="0" u="none" strike="noStrike" cap="non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3" name="Google Shape;16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4200" y="6101481"/>
            <a:ext cx="598325" cy="59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71600" y="5943450"/>
            <a:ext cx="16002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>
            <a:spLocks noGrp="1"/>
          </p:cNvSpPr>
          <p:nvPr>
            <p:ph type="pic" idx="2"/>
          </p:nvPr>
        </p:nvSpPr>
        <p:spPr>
          <a:xfrm>
            <a:off x="1050" y="0"/>
            <a:ext cx="12192000" cy="5943600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19" name="Google Shape;19;p13"/>
          <p:cNvSpPr/>
          <p:nvPr/>
        </p:nvSpPr>
        <p:spPr>
          <a:xfrm>
            <a:off x="-75" y="5943600"/>
            <a:ext cx="12192000" cy="914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13"/>
          <p:cNvSpPr txBox="1">
            <a:spLocks noGrp="1"/>
          </p:cNvSpPr>
          <p:nvPr>
            <p:ph type="title"/>
          </p:nvPr>
        </p:nvSpPr>
        <p:spPr>
          <a:xfrm>
            <a:off x="574039" y="365126"/>
            <a:ext cx="6537959" cy="60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  <a:defRPr sz="30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Verdana"/>
              <a:buNone/>
              <a:defRPr sz="3000">
                <a:latin typeface="Verdana"/>
                <a:ea typeface="Verdana"/>
                <a:cs typeface="Verdana"/>
                <a:sym typeface="Verdan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Verdana"/>
              <a:buNone/>
              <a:defRPr sz="3000">
                <a:latin typeface="Verdana"/>
                <a:ea typeface="Verdana"/>
                <a:cs typeface="Verdana"/>
                <a:sym typeface="Verdan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Verdana"/>
              <a:buNone/>
              <a:defRPr sz="3000">
                <a:latin typeface="Verdana"/>
                <a:ea typeface="Verdana"/>
                <a:cs typeface="Verdana"/>
                <a:sym typeface="Verdan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Verdana"/>
              <a:buNone/>
              <a:defRPr sz="3000">
                <a:latin typeface="Verdana"/>
                <a:ea typeface="Verdana"/>
                <a:cs typeface="Verdana"/>
                <a:sym typeface="Verdan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Verdana"/>
              <a:buNone/>
              <a:defRPr sz="3000">
                <a:latin typeface="Verdana"/>
                <a:ea typeface="Verdana"/>
                <a:cs typeface="Verdana"/>
                <a:sym typeface="Verdan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Verdana"/>
              <a:buNone/>
              <a:defRPr sz="3000">
                <a:latin typeface="Verdana"/>
                <a:ea typeface="Verdana"/>
                <a:cs typeface="Verdana"/>
                <a:sym typeface="Verdan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Verdana"/>
              <a:buNone/>
              <a:defRPr sz="3000">
                <a:latin typeface="Verdana"/>
                <a:ea typeface="Verdana"/>
                <a:cs typeface="Verdana"/>
                <a:sym typeface="Verdan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Verdana"/>
              <a:buNone/>
              <a:defRPr sz="3000"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body" idx="1"/>
          </p:nvPr>
        </p:nvSpPr>
        <p:spPr>
          <a:xfrm>
            <a:off x="574040" y="1117600"/>
            <a:ext cx="6537960" cy="4600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Char char="•"/>
              <a:defRPr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•"/>
              <a:def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Verdana"/>
              <a:buChar char="•"/>
              <a:defRPr sz="1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Char char="•"/>
              <a:defRPr sz="1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Verdana"/>
              <a:buChar char="•"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•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•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•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•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cxnSp>
        <p:nvCxnSpPr>
          <p:cNvPr id="22" name="Google Shape;22;p13"/>
          <p:cNvCxnSpPr/>
          <p:nvPr/>
        </p:nvCxnSpPr>
        <p:spPr>
          <a:xfrm>
            <a:off x="6096000" y="6100400"/>
            <a:ext cx="0" cy="600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" name="Google Shape;23;p13"/>
          <p:cNvSpPr txBox="1"/>
          <p:nvPr/>
        </p:nvSpPr>
        <p:spPr>
          <a:xfrm>
            <a:off x="193050" y="5635800"/>
            <a:ext cx="7998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©2024 America's River Roots, Inc.  All images used for education purposes. </a:t>
            </a:r>
            <a:endParaRPr sz="1100" b="0" i="0" u="none" strike="noStrike" cap="non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1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" name="Google Shape;2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4200" y="6101481"/>
            <a:ext cx="598325" cy="59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71600" y="5943450"/>
            <a:ext cx="16002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title"/>
          </p:nvPr>
        </p:nvSpPr>
        <p:spPr>
          <a:xfrm>
            <a:off x="530308" y="365125"/>
            <a:ext cx="111315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4000"/>
              <a:buFont typeface="Calibri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6"/>
          <p:cNvSpPr/>
          <p:nvPr/>
        </p:nvSpPr>
        <p:spPr>
          <a:xfrm>
            <a:off x="0" y="5943600"/>
            <a:ext cx="12192000" cy="9144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8" name="Google Shape;168;p16"/>
          <p:cNvCxnSpPr/>
          <p:nvPr/>
        </p:nvCxnSpPr>
        <p:spPr>
          <a:xfrm>
            <a:off x="6096000" y="6085638"/>
            <a:ext cx="0" cy="600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9" name="Google Shape;169;p16" descr="A logo with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1037" y="5848140"/>
            <a:ext cx="1891924" cy="108215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4" name="Google Shape;17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7"/>
          <p:cNvSpPr/>
          <p:nvPr/>
        </p:nvSpPr>
        <p:spPr>
          <a:xfrm>
            <a:off x="193040" y="0"/>
            <a:ext cx="7162800" cy="966000"/>
          </a:xfrm>
          <a:prstGeom prst="rect">
            <a:avLst/>
          </a:prstGeom>
          <a:solidFill>
            <a:srgbClr val="A25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37"/>
          <p:cNvSpPr/>
          <p:nvPr/>
        </p:nvSpPr>
        <p:spPr>
          <a:xfrm>
            <a:off x="0" y="5943600"/>
            <a:ext cx="12192000" cy="9144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37"/>
          <p:cNvSpPr>
            <a:spLocks noGrp="1"/>
          </p:cNvSpPr>
          <p:nvPr>
            <p:ph type="pic" idx="2"/>
          </p:nvPr>
        </p:nvSpPr>
        <p:spPr>
          <a:xfrm>
            <a:off x="7355840" y="-1"/>
            <a:ext cx="4837200" cy="2976900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187" name="Google Shape;187;p37"/>
          <p:cNvSpPr txBox="1">
            <a:spLocks noGrp="1"/>
          </p:cNvSpPr>
          <p:nvPr>
            <p:ph type="title"/>
          </p:nvPr>
        </p:nvSpPr>
        <p:spPr>
          <a:xfrm>
            <a:off x="574039" y="365126"/>
            <a:ext cx="65379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7"/>
          <p:cNvSpPr txBox="1">
            <a:spLocks noGrp="1"/>
          </p:cNvSpPr>
          <p:nvPr>
            <p:ph type="body" idx="1"/>
          </p:nvPr>
        </p:nvSpPr>
        <p:spPr>
          <a:xfrm>
            <a:off x="574040" y="1117600"/>
            <a:ext cx="6537900" cy="4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549A"/>
              </a:buClr>
              <a:buSzPts val="2000"/>
              <a:buFont typeface="Calibri"/>
              <a:buChar char="•"/>
              <a:defRPr sz="2000" b="1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37"/>
          <p:cNvSpPr/>
          <p:nvPr/>
        </p:nvSpPr>
        <p:spPr>
          <a:xfrm>
            <a:off x="0" y="0"/>
            <a:ext cx="192900" cy="6858000"/>
          </a:xfrm>
          <a:prstGeom prst="rect">
            <a:avLst/>
          </a:prstGeom>
          <a:solidFill>
            <a:srgbClr val="A25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37"/>
          <p:cNvSpPr>
            <a:spLocks noGrp="1"/>
          </p:cNvSpPr>
          <p:nvPr>
            <p:ph type="pic" idx="3"/>
          </p:nvPr>
        </p:nvSpPr>
        <p:spPr>
          <a:xfrm>
            <a:off x="7355840" y="2968434"/>
            <a:ext cx="4837200" cy="2976900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cxnSp>
        <p:nvCxnSpPr>
          <p:cNvPr id="191" name="Google Shape;191;p37"/>
          <p:cNvCxnSpPr/>
          <p:nvPr/>
        </p:nvCxnSpPr>
        <p:spPr>
          <a:xfrm>
            <a:off x="6096000" y="6085638"/>
            <a:ext cx="0" cy="600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2" name="Google Shape;19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9965" y="5948862"/>
            <a:ext cx="1963984" cy="914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7"/>
          <p:cNvSpPr txBox="1"/>
          <p:nvPr/>
        </p:nvSpPr>
        <p:spPr>
          <a:xfrm>
            <a:off x="193050" y="5635800"/>
            <a:ext cx="7998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©2024 America's River Roots, Inc.  All images used for education purposes. </a:t>
            </a:r>
            <a:endParaRPr sz="1100" b="0" i="0" u="none" strike="noStrike" cap="non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blipFill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9"/>
          <p:cNvSpPr txBox="1">
            <a:spLocks noGrp="1"/>
          </p:cNvSpPr>
          <p:nvPr>
            <p:ph type="title"/>
          </p:nvPr>
        </p:nvSpPr>
        <p:spPr>
          <a:xfrm>
            <a:off x="2154554" y="365126"/>
            <a:ext cx="76389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4000"/>
              <a:buFont typeface="Calibri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9"/>
          <p:cNvSpPr txBox="1">
            <a:spLocks noGrp="1"/>
          </p:cNvSpPr>
          <p:nvPr>
            <p:ph type="body" idx="1"/>
          </p:nvPr>
        </p:nvSpPr>
        <p:spPr>
          <a:xfrm>
            <a:off x="2154555" y="1117600"/>
            <a:ext cx="7639200" cy="47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39"/>
          <p:cNvSpPr/>
          <p:nvPr/>
        </p:nvSpPr>
        <p:spPr>
          <a:xfrm>
            <a:off x="0" y="5943600"/>
            <a:ext cx="12192000" cy="9144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5" name="Google Shape;205;p39"/>
          <p:cNvCxnSpPr/>
          <p:nvPr/>
        </p:nvCxnSpPr>
        <p:spPr>
          <a:xfrm>
            <a:off x="6096000" y="6085638"/>
            <a:ext cx="0" cy="600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06" name="Google Shape;206;p39" descr="A logo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80556" y="5830668"/>
            <a:ext cx="1993523" cy="1140264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2" name="Google Shape;212;p40"/>
          <p:cNvSpPr/>
          <p:nvPr/>
        </p:nvSpPr>
        <p:spPr>
          <a:xfrm>
            <a:off x="0" y="5943600"/>
            <a:ext cx="12192000" cy="9144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40"/>
          <p:cNvSpPr/>
          <p:nvPr/>
        </p:nvSpPr>
        <p:spPr>
          <a:xfrm>
            <a:off x="0" y="0"/>
            <a:ext cx="192900" cy="6858000"/>
          </a:xfrm>
          <a:prstGeom prst="rect">
            <a:avLst/>
          </a:prstGeom>
          <a:solidFill>
            <a:srgbClr val="0978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40"/>
          <p:cNvSpPr/>
          <p:nvPr/>
        </p:nvSpPr>
        <p:spPr>
          <a:xfrm flipH="1">
            <a:off x="7085706" y="1"/>
            <a:ext cx="5106294" cy="5943600"/>
          </a:xfrm>
          <a:custGeom>
            <a:avLst/>
            <a:gdLst/>
            <a:ahLst/>
            <a:cxnLst/>
            <a:rect l="l" t="t" r="r" b="b"/>
            <a:pathLst>
              <a:path w="5106294" h="5943600" extrusionOk="0">
                <a:moveTo>
                  <a:pt x="4476073" y="0"/>
                </a:moveTo>
                <a:lnTo>
                  <a:pt x="0" y="0"/>
                </a:lnTo>
                <a:lnTo>
                  <a:pt x="0" y="5943600"/>
                </a:lnTo>
                <a:lnTo>
                  <a:pt x="4519644" y="5943600"/>
                </a:lnTo>
                <a:lnTo>
                  <a:pt x="4714287" y="5447263"/>
                </a:lnTo>
                <a:cubicBezTo>
                  <a:pt x="4969053" y="4682810"/>
                  <a:pt x="5106294" y="3870039"/>
                  <a:pt x="5106294" y="3027351"/>
                </a:cubicBezTo>
                <a:cubicBezTo>
                  <a:pt x="5106294" y="2184662"/>
                  <a:pt x="4969053" y="1371889"/>
                  <a:pt x="4714287" y="607437"/>
                </a:cubicBezTo>
                <a:close/>
              </a:path>
            </a:pathLst>
          </a:cu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40"/>
          <p:cNvSpPr txBox="1">
            <a:spLocks noGrp="1"/>
          </p:cNvSpPr>
          <p:nvPr>
            <p:ph type="title"/>
          </p:nvPr>
        </p:nvSpPr>
        <p:spPr>
          <a:xfrm>
            <a:off x="574039" y="365126"/>
            <a:ext cx="65379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4000"/>
              <a:buFont typeface="Calibri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40"/>
          <p:cNvSpPr txBox="1">
            <a:spLocks noGrp="1"/>
          </p:cNvSpPr>
          <p:nvPr>
            <p:ph type="body" idx="1"/>
          </p:nvPr>
        </p:nvSpPr>
        <p:spPr>
          <a:xfrm>
            <a:off x="574040" y="1117601"/>
            <a:ext cx="6537900" cy="41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17" name="Google Shape;217;p40"/>
          <p:cNvCxnSpPr/>
          <p:nvPr/>
        </p:nvCxnSpPr>
        <p:spPr>
          <a:xfrm>
            <a:off x="6096000" y="6085638"/>
            <a:ext cx="0" cy="600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18" name="Google Shape;218;p40" descr="A logo with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1037" y="5848140"/>
            <a:ext cx="1891924" cy="1082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bg>
      <p:bgPr>
        <a:blipFill>
          <a:blip r:embed="rId2">
            <a:alphaModFix amt="60000"/>
          </a:blip>
          <a:stretch>
            <a:fillRect/>
          </a:stretch>
        </a:blip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1"/>
          <p:cNvSpPr>
            <a:spLocks noGrp="1"/>
          </p:cNvSpPr>
          <p:nvPr>
            <p:ph type="pic" idx="2"/>
          </p:nvPr>
        </p:nvSpPr>
        <p:spPr>
          <a:xfrm>
            <a:off x="514350" y="382958"/>
            <a:ext cx="3081300" cy="1650000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221" name="Google Shape;221;p41"/>
          <p:cNvSpPr>
            <a:spLocks noGrp="1"/>
          </p:cNvSpPr>
          <p:nvPr>
            <p:ph type="pic" idx="3"/>
          </p:nvPr>
        </p:nvSpPr>
        <p:spPr>
          <a:xfrm>
            <a:off x="514350" y="2324987"/>
            <a:ext cx="3081300" cy="1650000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222" name="Google Shape;222;p41"/>
          <p:cNvSpPr>
            <a:spLocks noGrp="1"/>
          </p:cNvSpPr>
          <p:nvPr>
            <p:ph type="pic" idx="4"/>
          </p:nvPr>
        </p:nvSpPr>
        <p:spPr>
          <a:xfrm>
            <a:off x="514350" y="4241964"/>
            <a:ext cx="3081300" cy="1650000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223" name="Google Shape;223;p41"/>
          <p:cNvSpPr/>
          <p:nvPr/>
        </p:nvSpPr>
        <p:spPr>
          <a:xfrm>
            <a:off x="0" y="6176963"/>
            <a:ext cx="12192000" cy="681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41" descr="A black and whit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8294" y="6212588"/>
            <a:ext cx="2675412" cy="600481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41"/>
          <p:cNvSpPr txBox="1">
            <a:spLocks noGrp="1"/>
          </p:cNvSpPr>
          <p:nvPr>
            <p:ph type="title"/>
          </p:nvPr>
        </p:nvSpPr>
        <p:spPr>
          <a:xfrm>
            <a:off x="4038599" y="365126"/>
            <a:ext cx="76389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14D55"/>
              </a:buClr>
              <a:buSzPts val="4000"/>
              <a:buFont typeface="Calibri"/>
              <a:buNone/>
              <a:defRPr sz="4000">
                <a:solidFill>
                  <a:srgbClr val="D14D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41"/>
          <p:cNvSpPr txBox="1">
            <a:spLocks noGrp="1"/>
          </p:cNvSpPr>
          <p:nvPr>
            <p:ph type="body" idx="1"/>
          </p:nvPr>
        </p:nvSpPr>
        <p:spPr>
          <a:xfrm>
            <a:off x="4038600" y="1117600"/>
            <a:ext cx="7639200" cy="47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4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bg>
      <p:bgPr>
        <a:blipFill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2"/>
          <p:cNvSpPr/>
          <p:nvPr/>
        </p:nvSpPr>
        <p:spPr>
          <a:xfrm>
            <a:off x="0" y="6176963"/>
            <a:ext cx="12192000" cy="681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42" descr="A black and whit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8294" y="6212588"/>
            <a:ext cx="2675412" cy="600481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42"/>
          <p:cNvSpPr>
            <a:spLocks noGrp="1"/>
          </p:cNvSpPr>
          <p:nvPr>
            <p:ph type="pic" idx="2"/>
          </p:nvPr>
        </p:nvSpPr>
        <p:spPr>
          <a:xfrm>
            <a:off x="514350" y="382958"/>
            <a:ext cx="3081300" cy="1650000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232" name="Google Shape;232;p42"/>
          <p:cNvSpPr>
            <a:spLocks noGrp="1"/>
          </p:cNvSpPr>
          <p:nvPr>
            <p:ph type="pic" idx="3"/>
          </p:nvPr>
        </p:nvSpPr>
        <p:spPr>
          <a:xfrm>
            <a:off x="514350" y="2324987"/>
            <a:ext cx="3081300" cy="1650000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233" name="Google Shape;233;p42"/>
          <p:cNvSpPr>
            <a:spLocks noGrp="1"/>
          </p:cNvSpPr>
          <p:nvPr>
            <p:ph type="pic" idx="4"/>
          </p:nvPr>
        </p:nvSpPr>
        <p:spPr>
          <a:xfrm>
            <a:off x="514350" y="4241964"/>
            <a:ext cx="3081300" cy="1650000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234" name="Google Shape;234;p42"/>
          <p:cNvSpPr txBox="1">
            <a:spLocks noGrp="1"/>
          </p:cNvSpPr>
          <p:nvPr>
            <p:ph type="title"/>
          </p:nvPr>
        </p:nvSpPr>
        <p:spPr>
          <a:xfrm>
            <a:off x="4038599" y="365126"/>
            <a:ext cx="76389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2549A"/>
              </a:buClr>
              <a:buSzPts val="4000"/>
              <a:buFont typeface="Calibri"/>
              <a:buNone/>
              <a:defRPr sz="4000">
                <a:solidFill>
                  <a:srgbClr val="A2549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42"/>
          <p:cNvSpPr txBox="1">
            <a:spLocks noGrp="1"/>
          </p:cNvSpPr>
          <p:nvPr>
            <p:ph type="body" idx="1"/>
          </p:nvPr>
        </p:nvSpPr>
        <p:spPr>
          <a:xfrm>
            <a:off x="4038600" y="1117600"/>
            <a:ext cx="7639200" cy="47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6" name="Google Shape;236;p4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bg>
      <p:bgPr>
        <a:blipFill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3"/>
          <p:cNvSpPr/>
          <p:nvPr/>
        </p:nvSpPr>
        <p:spPr>
          <a:xfrm>
            <a:off x="0" y="6176963"/>
            <a:ext cx="12192000" cy="681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p43" descr="A black and whit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8294" y="6212588"/>
            <a:ext cx="2675412" cy="600481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3"/>
          <p:cNvSpPr>
            <a:spLocks noGrp="1"/>
          </p:cNvSpPr>
          <p:nvPr>
            <p:ph type="pic" idx="2"/>
          </p:nvPr>
        </p:nvSpPr>
        <p:spPr>
          <a:xfrm>
            <a:off x="514350" y="382958"/>
            <a:ext cx="3081300" cy="1650000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241" name="Google Shape;241;p43"/>
          <p:cNvSpPr>
            <a:spLocks noGrp="1"/>
          </p:cNvSpPr>
          <p:nvPr>
            <p:ph type="pic" idx="3"/>
          </p:nvPr>
        </p:nvSpPr>
        <p:spPr>
          <a:xfrm>
            <a:off x="514350" y="2324987"/>
            <a:ext cx="3081300" cy="1650000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242" name="Google Shape;242;p43"/>
          <p:cNvSpPr>
            <a:spLocks noGrp="1"/>
          </p:cNvSpPr>
          <p:nvPr>
            <p:ph type="pic" idx="4"/>
          </p:nvPr>
        </p:nvSpPr>
        <p:spPr>
          <a:xfrm>
            <a:off x="514350" y="4241964"/>
            <a:ext cx="3081300" cy="1650000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243" name="Google Shape;243;p43"/>
          <p:cNvSpPr txBox="1">
            <a:spLocks noGrp="1"/>
          </p:cNvSpPr>
          <p:nvPr>
            <p:ph type="title"/>
          </p:nvPr>
        </p:nvSpPr>
        <p:spPr>
          <a:xfrm>
            <a:off x="4038599" y="365126"/>
            <a:ext cx="76389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Calibri"/>
              <a:buNone/>
              <a:defRPr sz="4000">
                <a:solidFill>
                  <a:srgbClr val="00B05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43"/>
          <p:cNvSpPr txBox="1">
            <a:spLocks noGrp="1"/>
          </p:cNvSpPr>
          <p:nvPr>
            <p:ph type="body" idx="1"/>
          </p:nvPr>
        </p:nvSpPr>
        <p:spPr>
          <a:xfrm>
            <a:off x="4038600" y="1117600"/>
            <a:ext cx="7639200" cy="47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050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050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050"/>
              </a:buClr>
              <a:buSzPts val="1600"/>
              <a:buChar char="•"/>
              <a:defRPr sz="16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050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4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>
            <a:spLocks noGrp="1"/>
          </p:cNvSpPr>
          <p:nvPr>
            <p:ph type="title"/>
          </p:nvPr>
        </p:nvSpPr>
        <p:spPr>
          <a:xfrm>
            <a:off x="530308" y="365125"/>
            <a:ext cx="11131383" cy="681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4000"/>
              <a:buFont typeface="Calibri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/>
          <p:nvPr/>
        </p:nvSpPr>
        <p:spPr>
          <a:xfrm>
            <a:off x="0" y="5943600"/>
            <a:ext cx="12192000" cy="9144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" name="Google Shape;30;p19"/>
          <p:cNvCxnSpPr/>
          <p:nvPr/>
        </p:nvCxnSpPr>
        <p:spPr>
          <a:xfrm>
            <a:off x="6096000" y="6085638"/>
            <a:ext cx="0" cy="60048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1" name="Google Shape;31;p19" descr="A logo with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1037" y="5848140"/>
            <a:ext cx="1891924" cy="108215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1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bg>
      <p:bgPr>
        <a:blipFill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4"/>
          <p:cNvSpPr txBox="1">
            <a:spLocks noGrp="1"/>
          </p:cNvSpPr>
          <p:nvPr>
            <p:ph type="title"/>
          </p:nvPr>
        </p:nvSpPr>
        <p:spPr>
          <a:xfrm>
            <a:off x="2254684" y="365125"/>
            <a:ext cx="90990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44"/>
          <p:cNvSpPr txBox="1">
            <a:spLocks noGrp="1"/>
          </p:cNvSpPr>
          <p:nvPr>
            <p:ph type="body" idx="1"/>
          </p:nvPr>
        </p:nvSpPr>
        <p:spPr>
          <a:xfrm>
            <a:off x="2254684" y="1321707"/>
            <a:ext cx="4395600" cy="4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44"/>
          <p:cNvSpPr txBox="1">
            <a:spLocks noGrp="1"/>
          </p:cNvSpPr>
          <p:nvPr>
            <p:ph type="body" idx="2"/>
          </p:nvPr>
        </p:nvSpPr>
        <p:spPr>
          <a:xfrm>
            <a:off x="6958302" y="1321707"/>
            <a:ext cx="4395600" cy="4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0" name="Google Shape;250;p44"/>
          <p:cNvSpPr/>
          <p:nvPr/>
        </p:nvSpPr>
        <p:spPr>
          <a:xfrm>
            <a:off x="0" y="5943600"/>
            <a:ext cx="12192000" cy="9144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1" name="Google Shape;251;p44"/>
          <p:cNvCxnSpPr/>
          <p:nvPr/>
        </p:nvCxnSpPr>
        <p:spPr>
          <a:xfrm>
            <a:off x="6096000" y="6085638"/>
            <a:ext cx="0" cy="600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52" name="Google Shape;252;p44" descr="A logo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80556" y="5830668"/>
            <a:ext cx="1993523" cy="1140264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7" name="Google Shape;257;p4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4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9" name="Google Shape;259;p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0" name="Google Shape;260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70" name="Google Shape;270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1" name="Google Shape;271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277" name="Google Shape;277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8" name="Google Shape;278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49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0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50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0" name="Google Shape;290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8"/>
          <p:cNvSpPr/>
          <p:nvPr/>
        </p:nvSpPr>
        <p:spPr>
          <a:xfrm>
            <a:off x="0" y="5943600"/>
            <a:ext cx="12192000" cy="9144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8"/>
          <p:cNvSpPr>
            <a:spLocks noGrp="1"/>
          </p:cNvSpPr>
          <p:nvPr>
            <p:ph type="pic" idx="2"/>
          </p:nvPr>
        </p:nvSpPr>
        <p:spPr>
          <a:xfrm>
            <a:off x="7355840" y="-1"/>
            <a:ext cx="4837200" cy="5943600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302" name="Google Shape;302;p18"/>
          <p:cNvSpPr txBox="1">
            <a:spLocks noGrp="1"/>
          </p:cNvSpPr>
          <p:nvPr>
            <p:ph type="title"/>
          </p:nvPr>
        </p:nvSpPr>
        <p:spPr>
          <a:xfrm>
            <a:off x="574039" y="365126"/>
            <a:ext cx="65379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4000"/>
              <a:buFont typeface="Calibri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8"/>
          <p:cNvSpPr txBox="1">
            <a:spLocks noGrp="1"/>
          </p:cNvSpPr>
          <p:nvPr>
            <p:ph type="body" idx="1"/>
          </p:nvPr>
        </p:nvSpPr>
        <p:spPr>
          <a:xfrm>
            <a:off x="574040" y="1117600"/>
            <a:ext cx="6537900" cy="4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78BF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4" name="Google Shape;304;p18"/>
          <p:cNvSpPr/>
          <p:nvPr/>
        </p:nvSpPr>
        <p:spPr>
          <a:xfrm>
            <a:off x="0" y="0"/>
            <a:ext cx="192900" cy="6858000"/>
          </a:xfrm>
          <a:prstGeom prst="rect">
            <a:avLst/>
          </a:prstGeom>
          <a:solidFill>
            <a:srgbClr val="0978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5" name="Google Shape;305;p18"/>
          <p:cNvCxnSpPr/>
          <p:nvPr/>
        </p:nvCxnSpPr>
        <p:spPr>
          <a:xfrm>
            <a:off x="6096000" y="6085638"/>
            <a:ext cx="0" cy="600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6" name="Google Shape;30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9965" y="5948862"/>
            <a:ext cx="1963984" cy="91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8"/>
          <p:cNvSpPr txBox="1"/>
          <p:nvPr/>
        </p:nvSpPr>
        <p:spPr>
          <a:xfrm>
            <a:off x="193050" y="5635800"/>
            <a:ext cx="7998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©2024 America's River Roots, Inc.  All images used for education purposes. </a:t>
            </a:r>
            <a:endParaRPr sz="1100" b="0" i="0" u="none" strike="noStrike" cap="non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5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12" name="Google Shape;312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2"/>
          <p:cNvSpPr txBox="1">
            <a:spLocks noGrp="1"/>
          </p:cNvSpPr>
          <p:nvPr>
            <p:ph type="title"/>
          </p:nvPr>
        </p:nvSpPr>
        <p:spPr>
          <a:xfrm>
            <a:off x="530308" y="365125"/>
            <a:ext cx="111315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4000"/>
              <a:buFont typeface="Calibri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52"/>
          <p:cNvSpPr/>
          <p:nvPr/>
        </p:nvSpPr>
        <p:spPr>
          <a:xfrm>
            <a:off x="0" y="5943600"/>
            <a:ext cx="12192000" cy="9144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8" name="Google Shape;318;p52"/>
          <p:cNvCxnSpPr/>
          <p:nvPr/>
        </p:nvCxnSpPr>
        <p:spPr>
          <a:xfrm>
            <a:off x="6096000" y="6085638"/>
            <a:ext cx="0" cy="600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19" name="Google Shape;319;p52" descr="A logo with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1037" y="5848140"/>
            <a:ext cx="1891924" cy="1082151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5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5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4"/>
          <p:cNvSpPr/>
          <p:nvPr/>
        </p:nvSpPr>
        <p:spPr>
          <a:xfrm>
            <a:off x="193040" y="0"/>
            <a:ext cx="7162800" cy="966000"/>
          </a:xfrm>
          <a:prstGeom prst="rect">
            <a:avLst/>
          </a:prstGeom>
          <a:solidFill>
            <a:srgbClr val="A25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54"/>
          <p:cNvSpPr/>
          <p:nvPr/>
        </p:nvSpPr>
        <p:spPr>
          <a:xfrm>
            <a:off x="0" y="5943600"/>
            <a:ext cx="12192000" cy="9144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54"/>
          <p:cNvSpPr>
            <a:spLocks noGrp="1"/>
          </p:cNvSpPr>
          <p:nvPr>
            <p:ph type="pic" idx="2"/>
          </p:nvPr>
        </p:nvSpPr>
        <p:spPr>
          <a:xfrm>
            <a:off x="7355840" y="-1"/>
            <a:ext cx="4837200" cy="2976900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331" name="Google Shape;331;p54"/>
          <p:cNvSpPr txBox="1">
            <a:spLocks noGrp="1"/>
          </p:cNvSpPr>
          <p:nvPr>
            <p:ph type="title"/>
          </p:nvPr>
        </p:nvSpPr>
        <p:spPr>
          <a:xfrm>
            <a:off x="574039" y="365126"/>
            <a:ext cx="65379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54"/>
          <p:cNvSpPr txBox="1">
            <a:spLocks noGrp="1"/>
          </p:cNvSpPr>
          <p:nvPr>
            <p:ph type="body" idx="1"/>
          </p:nvPr>
        </p:nvSpPr>
        <p:spPr>
          <a:xfrm>
            <a:off x="574040" y="1117600"/>
            <a:ext cx="6537900" cy="4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549A"/>
              </a:buClr>
              <a:buSzPts val="2000"/>
              <a:buFont typeface="Calibri"/>
              <a:buChar char="•"/>
              <a:defRPr sz="2000" b="1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3" name="Google Shape;333;p54"/>
          <p:cNvSpPr/>
          <p:nvPr/>
        </p:nvSpPr>
        <p:spPr>
          <a:xfrm>
            <a:off x="0" y="0"/>
            <a:ext cx="192900" cy="6858000"/>
          </a:xfrm>
          <a:prstGeom prst="rect">
            <a:avLst/>
          </a:prstGeom>
          <a:solidFill>
            <a:srgbClr val="A25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54"/>
          <p:cNvSpPr>
            <a:spLocks noGrp="1"/>
          </p:cNvSpPr>
          <p:nvPr>
            <p:ph type="pic" idx="3"/>
          </p:nvPr>
        </p:nvSpPr>
        <p:spPr>
          <a:xfrm>
            <a:off x="7355840" y="2968434"/>
            <a:ext cx="4837200" cy="2976900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cxnSp>
        <p:nvCxnSpPr>
          <p:cNvPr id="335" name="Google Shape;335;p54"/>
          <p:cNvCxnSpPr/>
          <p:nvPr/>
        </p:nvCxnSpPr>
        <p:spPr>
          <a:xfrm>
            <a:off x="6096000" y="6085638"/>
            <a:ext cx="0" cy="600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36" name="Google Shape;336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9965" y="5948862"/>
            <a:ext cx="1963984" cy="91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54"/>
          <p:cNvSpPr txBox="1"/>
          <p:nvPr/>
        </p:nvSpPr>
        <p:spPr>
          <a:xfrm>
            <a:off x="193050" y="5635800"/>
            <a:ext cx="7998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©2024 America's River Roots, Inc.  All images used for education purposes. </a:t>
            </a:r>
            <a:endParaRPr sz="1100" b="0" i="0" u="none" strike="noStrike" cap="non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5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2" name="Google Shape;342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blipFill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6"/>
          <p:cNvSpPr txBox="1">
            <a:spLocks noGrp="1"/>
          </p:cNvSpPr>
          <p:nvPr>
            <p:ph type="title"/>
          </p:nvPr>
        </p:nvSpPr>
        <p:spPr>
          <a:xfrm>
            <a:off x="2154554" y="365126"/>
            <a:ext cx="76389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4000"/>
              <a:buFont typeface="Calibri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56"/>
          <p:cNvSpPr txBox="1">
            <a:spLocks noGrp="1"/>
          </p:cNvSpPr>
          <p:nvPr>
            <p:ph type="body" idx="1"/>
          </p:nvPr>
        </p:nvSpPr>
        <p:spPr>
          <a:xfrm>
            <a:off x="2154555" y="1117600"/>
            <a:ext cx="7639200" cy="47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56"/>
          <p:cNvSpPr/>
          <p:nvPr/>
        </p:nvSpPr>
        <p:spPr>
          <a:xfrm>
            <a:off x="0" y="5943600"/>
            <a:ext cx="12192000" cy="9144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9" name="Google Shape;349;p56"/>
          <p:cNvCxnSpPr/>
          <p:nvPr/>
        </p:nvCxnSpPr>
        <p:spPr>
          <a:xfrm>
            <a:off x="6096000" y="6085638"/>
            <a:ext cx="0" cy="600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50" name="Google Shape;350;p56" descr="A logo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80556" y="5830668"/>
            <a:ext cx="1993523" cy="1140264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5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6" name="Google Shape;356;p57"/>
          <p:cNvSpPr/>
          <p:nvPr/>
        </p:nvSpPr>
        <p:spPr>
          <a:xfrm>
            <a:off x="0" y="5943600"/>
            <a:ext cx="12192000" cy="9144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57"/>
          <p:cNvSpPr/>
          <p:nvPr/>
        </p:nvSpPr>
        <p:spPr>
          <a:xfrm>
            <a:off x="0" y="0"/>
            <a:ext cx="192900" cy="6858000"/>
          </a:xfrm>
          <a:prstGeom prst="rect">
            <a:avLst/>
          </a:prstGeom>
          <a:solidFill>
            <a:srgbClr val="0978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57"/>
          <p:cNvSpPr/>
          <p:nvPr/>
        </p:nvSpPr>
        <p:spPr>
          <a:xfrm flipH="1">
            <a:off x="7085706" y="1"/>
            <a:ext cx="5106294" cy="5943600"/>
          </a:xfrm>
          <a:custGeom>
            <a:avLst/>
            <a:gdLst/>
            <a:ahLst/>
            <a:cxnLst/>
            <a:rect l="l" t="t" r="r" b="b"/>
            <a:pathLst>
              <a:path w="5106294" h="5943600" extrusionOk="0">
                <a:moveTo>
                  <a:pt x="4476073" y="0"/>
                </a:moveTo>
                <a:lnTo>
                  <a:pt x="0" y="0"/>
                </a:lnTo>
                <a:lnTo>
                  <a:pt x="0" y="5943600"/>
                </a:lnTo>
                <a:lnTo>
                  <a:pt x="4519644" y="5943600"/>
                </a:lnTo>
                <a:lnTo>
                  <a:pt x="4714287" y="5447263"/>
                </a:lnTo>
                <a:cubicBezTo>
                  <a:pt x="4969053" y="4682810"/>
                  <a:pt x="5106294" y="3870039"/>
                  <a:pt x="5106294" y="3027351"/>
                </a:cubicBezTo>
                <a:cubicBezTo>
                  <a:pt x="5106294" y="2184662"/>
                  <a:pt x="4969053" y="1371889"/>
                  <a:pt x="4714287" y="607437"/>
                </a:cubicBezTo>
                <a:close/>
              </a:path>
            </a:pathLst>
          </a:cu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57"/>
          <p:cNvSpPr txBox="1">
            <a:spLocks noGrp="1"/>
          </p:cNvSpPr>
          <p:nvPr>
            <p:ph type="title"/>
          </p:nvPr>
        </p:nvSpPr>
        <p:spPr>
          <a:xfrm>
            <a:off x="574039" y="365126"/>
            <a:ext cx="65379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4000"/>
              <a:buFont typeface="Calibri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57"/>
          <p:cNvSpPr txBox="1">
            <a:spLocks noGrp="1"/>
          </p:cNvSpPr>
          <p:nvPr>
            <p:ph type="body" idx="1"/>
          </p:nvPr>
        </p:nvSpPr>
        <p:spPr>
          <a:xfrm>
            <a:off x="574040" y="1117601"/>
            <a:ext cx="6537900" cy="41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61" name="Google Shape;361;p57"/>
          <p:cNvCxnSpPr/>
          <p:nvPr/>
        </p:nvCxnSpPr>
        <p:spPr>
          <a:xfrm>
            <a:off x="6096000" y="6085638"/>
            <a:ext cx="0" cy="600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62" name="Google Shape;362;p57" descr="A logo with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1037" y="5848140"/>
            <a:ext cx="1891924" cy="1082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bg>
      <p:bgPr>
        <a:blipFill>
          <a:blip r:embed="rId2">
            <a:alphaModFix amt="60000"/>
          </a:blip>
          <a:stretch>
            <a:fillRect/>
          </a:stretch>
        </a:blip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8"/>
          <p:cNvSpPr>
            <a:spLocks noGrp="1"/>
          </p:cNvSpPr>
          <p:nvPr>
            <p:ph type="pic" idx="2"/>
          </p:nvPr>
        </p:nvSpPr>
        <p:spPr>
          <a:xfrm>
            <a:off x="514350" y="382958"/>
            <a:ext cx="3081300" cy="1650000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365" name="Google Shape;365;p58"/>
          <p:cNvSpPr>
            <a:spLocks noGrp="1"/>
          </p:cNvSpPr>
          <p:nvPr>
            <p:ph type="pic" idx="3"/>
          </p:nvPr>
        </p:nvSpPr>
        <p:spPr>
          <a:xfrm>
            <a:off x="514350" y="2324987"/>
            <a:ext cx="3081300" cy="1650000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366" name="Google Shape;366;p58"/>
          <p:cNvSpPr>
            <a:spLocks noGrp="1"/>
          </p:cNvSpPr>
          <p:nvPr>
            <p:ph type="pic" idx="4"/>
          </p:nvPr>
        </p:nvSpPr>
        <p:spPr>
          <a:xfrm>
            <a:off x="514350" y="4241964"/>
            <a:ext cx="3081300" cy="1650000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367" name="Google Shape;367;p58"/>
          <p:cNvSpPr/>
          <p:nvPr/>
        </p:nvSpPr>
        <p:spPr>
          <a:xfrm>
            <a:off x="0" y="6176963"/>
            <a:ext cx="12192000" cy="681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" name="Google Shape;368;p58" descr="A black and whit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8294" y="6212588"/>
            <a:ext cx="2675412" cy="600481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8"/>
          <p:cNvSpPr txBox="1">
            <a:spLocks noGrp="1"/>
          </p:cNvSpPr>
          <p:nvPr>
            <p:ph type="title"/>
          </p:nvPr>
        </p:nvSpPr>
        <p:spPr>
          <a:xfrm>
            <a:off x="4038599" y="365126"/>
            <a:ext cx="76389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14D55"/>
              </a:buClr>
              <a:buSzPts val="4000"/>
              <a:buFont typeface="Calibri"/>
              <a:buNone/>
              <a:defRPr sz="4000">
                <a:solidFill>
                  <a:srgbClr val="D14D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58"/>
          <p:cNvSpPr txBox="1">
            <a:spLocks noGrp="1"/>
          </p:cNvSpPr>
          <p:nvPr>
            <p:ph type="body" idx="1"/>
          </p:nvPr>
        </p:nvSpPr>
        <p:spPr>
          <a:xfrm>
            <a:off x="4038600" y="1117600"/>
            <a:ext cx="7639200" cy="47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1" name="Google Shape;371;p5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bg>
      <p:bgPr>
        <a:blipFill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9"/>
          <p:cNvSpPr/>
          <p:nvPr/>
        </p:nvSpPr>
        <p:spPr>
          <a:xfrm>
            <a:off x="0" y="6176963"/>
            <a:ext cx="12192000" cy="681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4" name="Google Shape;374;p59" descr="A black and whit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8294" y="6212588"/>
            <a:ext cx="2675412" cy="600481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59"/>
          <p:cNvSpPr>
            <a:spLocks noGrp="1"/>
          </p:cNvSpPr>
          <p:nvPr>
            <p:ph type="pic" idx="2"/>
          </p:nvPr>
        </p:nvSpPr>
        <p:spPr>
          <a:xfrm>
            <a:off x="514350" y="382958"/>
            <a:ext cx="3081300" cy="1650000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376" name="Google Shape;376;p59"/>
          <p:cNvSpPr>
            <a:spLocks noGrp="1"/>
          </p:cNvSpPr>
          <p:nvPr>
            <p:ph type="pic" idx="3"/>
          </p:nvPr>
        </p:nvSpPr>
        <p:spPr>
          <a:xfrm>
            <a:off x="514350" y="2324987"/>
            <a:ext cx="3081300" cy="1650000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377" name="Google Shape;377;p59"/>
          <p:cNvSpPr>
            <a:spLocks noGrp="1"/>
          </p:cNvSpPr>
          <p:nvPr>
            <p:ph type="pic" idx="4"/>
          </p:nvPr>
        </p:nvSpPr>
        <p:spPr>
          <a:xfrm>
            <a:off x="514350" y="4241964"/>
            <a:ext cx="3081300" cy="1650000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378" name="Google Shape;378;p59"/>
          <p:cNvSpPr txBox="1">
            <a:spLocks noGrp="1"/>
          </p:cNvSpPr>
          <p:nvPr>
            <p:ph type="title"/>
          </p:nvPr>
        </p:nvSpPr>
        <p:spPr>
          <a:xfrm>
            <a:off x="4038599" y="365126"/>
            <a:ext cx="76389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2549A"/>
              </a:buClr>
              <a:buSzPts val="4000"/>
              <a:buFont typeface="Calibri"/>
              <a:buNone/>
              <a:defRPr sz="4000">
                <a:solidFill>
                  <a:srgbClr val="A2549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59"/>
          <p:cNvSpPr txBox="1">
            <a:spLocks noGrp="1"/>
          </p:cNvSpPr>
          <p:nvPr>
            <p:ph type="body" idx="1"/>
          </p:nvPr>
        </p:nvSpPr>
        <p:spPr>
          <a:xfrm>
            <a:off x="4038600" y="1117600"/>
            <a:ext cx="7639200" cy="47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0" name="Google Shape;380;p5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bg>
      <p:bgPr>
        <a:blipFill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0"/>
          <p:cNvSpPr/>
          <p:nvPr/>
        </p:nvSpPr>
        <p:spPr>
          <a:xfrm>
            <a:off x="0" y="6176963"/>
            <a:ext cx="12192000" cy="681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3" name="Google Shape;383;p60" descr="A black and whit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8294" y="6212588"/>
            <a:ext cx="2675412" cy="600481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60"/>
          <p:cNvSpPr>
            <a:spLocks noGrp="1"/>
          </p:cNvSpPr>
          <p:nvPr>
            <p:ph type="pic" idx="2"/>
          </p:nvPr>
        </p:nvSpPr>
        <p:spPr>
          <a:xfrm>
            <a:off x="514350" y="382958"/>
            <a:ext cx="3081300" cy="1650000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385" name="Google Shape;385;p60"/>
          <p:cNvSpPr>
            <a:spLocks noGrp="1"/>
          </p:cNvSpPr>
          <p:nvPr>
            <p:ph type="pic" idx="3"/>
          </p:nvPr>
        </p:nvSpPr>
        <p:spPr>
          <a:xfrm>
            <a:off x="514350" y="2324987"/>
            <a:ext cx="3081300" cy="1650000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386" name="Google Shape;386;p60"/>
          <p:cNvSpPr>
            <a:spLocks noGrp="1"/>
          </p:cNvSpPr>
          <p:nvPr>
            <p:ph type="pic" idx="4"/>
          </p:nvPr>
        </p:nvSpPr>
        <p:spPr>
          <a:xfrm>
            <a:off x="514350" y="4241964"/>
            <a:ext cx="3081300" cy="1650000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387" name="Google Shape;387;p60"/>
          <p:cNvSpPr txBox="1">
            <a:spLocks noGrp="1"/>
          </p:cNvSpPr>
          <p:nvPr>
            <p:ph type="title"/>
          </p:nvPr>
        </p:nvSpPr>
        <p:spPr>
          <a:xfrm>
            <a:off x="4038599" y="365126"/>
            <a:ext cx="76389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Calibri"/>
              <a:buNone/>
              <a:defRPr sz="4000">
                <a:solidFill>
                  <a:srgbClr val="00B05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60"/>
          <p:cNvSpPr txBox="1">
            <a:spLocks noGrp="1"/>
          </p:cNvSpPr>
          <p:nvPr>
            <p:ph type="body" idx="1"/>
          </p:nvPr>
        </p:nvSpPr>
        <p:spPr>
          <a:xfrm>
            <a:off x="4038600" y="1117600"/>
            <a:ext cx="7639200" cy="47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050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050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050"/>
              </a:buClr>
              <a:buSzPts val="1600"/>
              <a:buChar char="•"/>
              <a:defRPr sz="16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050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9" name="Google Shape;389;p6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bg>
      <p:bgPr>
        <a:blipFill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1"/>
          <p:cNvSpPr txBox="1">
            <a:spLocks noGrp="1"/>
          </p:cNvSpPr>
          <p:nvPr>
            <p:ph type="title"/>
          </p:nvPr>
        </p:nvSpPr>
        <p:spPr>
          <a:xfrm>
            <a:off x="2254684" y="365125"/>
            <a:ext cx="90990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61"/>
          <p:cNvSpPr txBox="1">
            <a:spLocks noGrp="1"/>
          </p:cNvSpPr>
          <p:nvPr>
            <p:ph type="body" idx="1"/>
          </p:nvPr>
        </p:nvSpPr>
        <p:spPr>
          <a:xfrm>
            <a:off x="2254684" y="1321707"/>
            <a:ext cx="4395600" cy="4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3" name="Google Shape;393;p61"/>
          <p:cNvSpPr txBox="1">
            <a:spLocks noGrp="1"/>
          </p:cNvSpPr>
          <p:nvPr>
            <p:ph type="body" idx="2"/>
          </p:nvPr>
        </p:nvSpPr>
        <p:spPr>
          <a:xfrm>
            <a:off x="6958302" y="1321707"/>
            <a:ext cx="4395600" cy="4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4" name="Google Shape;394;p61"/>
          <p:cNvSpPr/>
          <p:nvPr/>
        </p:nvSpPr>
        <p:spPr>
          <a:xfrm>
            <a:off x="0" y="5943600"/>
            <a:ext cx="12192000" cy="9144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5" name="Google Shape;395;p61"/>
          <p:cNvCxnSpPr/>
          <p:nvPr/>
        </p:nvCxnSpPr>
        <p:spPr>
          <a:xfrm>
            <a:off x="6096000" y="6085638"/>
            <a:ext cx="0" cy="600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96" name="Google Shape;396;p61" descr="A logo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80556" y="5830668"/>
            <a:ext cx="1993523" cy="1140264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6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6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1" name="Google Shape;401;p6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2" name="Google Shape;402;p6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3" name="Google Shape;403;p6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" name="Google Shape;404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1"/>
          <p:cNvSpPr/>
          <p:nvPr/>
        </p:nvSpPr>
        <p:spPr>
          <a:xfrm>
            <a:off x="193040" y="0"/>
            <a:ext cx="7162800" cy="966038"/>
          </a:xfrm>
          <a:prstGeom prst="rect">
            <a:avLst/>
          </a:prstGeom>
          <a:solidFill>
            <a:srgbClr val="A25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1"/>
          <p:cNvSpPr/>
          <p:nvPr/>
        </p:nvSpPr>
        <p:spPr>
          <a:xfrm>
            <a:off x="0" y="5943600"/>
            <a:ext cx="12192000" cy="9144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21"/>
          <p:cNvSpPr>
            <a:spLocks noGrp="1"/>
          </p:cNvSpPr>
          <p:nvPr>
            <p:ph type="pic" idx="2"/>
          </p:nvPr>
        </p:nvSpPr>
        <p:spPr>
          <a:xfrm>
            <a:off x="7355840" y="-1"/>
            <a:ext cx="4837176" cy="2976881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43" name="Google Shape;43;p21"/>
          <p:cNvSpPr txBox="1">
            <a:spLocks noGrp="1"/>
          </p:cNvSpPr>
          <p:nvPr>
            <p:ph type="title"/>
          </p:nvPr>
        </p:nvSpPr>
        <p:spPr>
          <a:xfrm>
            <a:off x="574039" y="365126"/>
            <a:ext cx="6537959" cy="60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1"/>
          </p:nvPr>
        </p:nvSpPr>
        <p:spPr>
          <a:xfrm>
            <a:off x="574040" y="1117600"/>
            <a:ext cx="6537960" cy="4600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549A"/>
              </a:buClr>
              <a:buSzPts val="2000"/>
              <a:buFont typeface="Calibri"/>
              <a:buChar char="•"/>
              <a:defRPr sz="2000" b="1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1"/>
          <p:cNvSpPr/>
          <p:nvPr/>
        </p:nvSpPr>
        <p:spPr>
          <a:xfrm>
            <a:off x="0" y="0"/>
            <a:ext cx="193040" cy="6858000"/>
          </a:xfrm>
          <a:prstGeom prst="rect">
            <a:avLst/>
          </a:prstGeom>
          <a:solidFill>
            <a:srgbClr val="A25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21"/>
          <p:cNvSpPr>
            <a:spLocks noGrp="1"/>
          </p:cNvSpPr>
          <p:nvPr>
            <p:ph type="pic" idx="3"/>
          </p:nvPr>
        </p:nvSpPr>
        <p:spPr>
          <a:xfrm>
            <a:off x="7355840" y="2968434"/>
            <a:ext cx="4837176" cy="2976881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cxnSp>
        <p:nvCxnSpPr>
          <p:cNvPr id="47" name="Google Shape;47;p21"/>
          <p:cNvCxnSpPr/>
          <p:nvPr/>
        </p:nvCxnSpPr>
        <p:spPr>
          <a:xfrm>
            <a:off x="6096000" y="6085638"/>
            <a:ext cx="0" cy="60048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8" name="Google Shape;4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9965" y="5948862"/>
            <a:ext cx="1963984" cy="91439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21"/>
          <p:cNvSpPr txBox="1"/>
          <p:nvPr/>
        </p:nvSpPr>
        <p:spPr>
          <a:xfrm>
            <a:off x="193050" y="5635800"/>
            <a:ext cx="7998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©2024 America's River Roots, Inc.  All images used for education purposes. </a:t>
            </a:r>
            <a:endParaRPr sz="1100" b="0" i="0" u="none" strike="noStrike" cap="non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14" name="Google Shape;414;p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15" name="Google Shape;415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421" name="Google Shape;421;p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22" name="Google Shape;422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66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8" name="Google Shape;428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7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67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4" name="Google Shape;434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blipFill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3"/>
          <p:cNvSpPr txBox="1">
            <a:spLocks noGrp="1"/>
          </p:cNvSpPr>
          <p:nvPr>
            <p:ph type="title"/>
          </p:nvPr>
        </p:nvSpPr>
        <p:spPr>
          <a:xfrm>
            <a:off x="2154554" y="365126"/>
            <a:ext cx="7639049" cy="60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4000"/>
              <a:buFont typeface="Calibri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body" idx="1"/>
          </p:nvPr>
        </p:nvSpPr>
        <p:spPr>
          <a:xfrm>
            <a:off x="2154555" y="1117600"/>
            <a:ext cx="7639050" cy="477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/>
          <p:nvPr/>
        </p:nvSpPr>
        <p:spPr>
          <a:xfrm>
            <a:off x="0" y="5943600"/>
            <a:ext cx="12192000" cy="9144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" name="Google Shape;61;p23"/>
          <p:cNvCxnSpPr/>
          <p:nvPr/>
        </p:nvCxnSpPr>
        <p:spPr>
          <a:xfrm>
            <a:off x="6096000" y="6085638"/>
            <a:ext cx="0" cy="60048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2" name="Google Shape;62;p23" descr="A logo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80556" y="5830668"/>
            <a:ext cx="1993523" cy="1140264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2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" name="Google Shape;68;p24"/>
          <p:cNvSpPr/>
          <p:nvPr/>
        </p:nvSpPr>
        <p:spPr>
          <a:xfrm>
            <a:off x="0" y="5943600"/>
            <a:ext cx="12192000" cy="9144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4"/>
          <p:cNvSpPr/>
          <p:nvPr/>
        </p:nvSpPr>
        <p:spPr>
          <a:xfrm>
            <a:off x="0" y="0"/>
            <a:ext cx="193040" cy="6858000"/>
          </a:xfrm>
          <a:prstGeom prst="rect">
            <a:avLst/>
          </a:prstGeom>
          <a:solidFill>
            <a:srgbClr val="0978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24"/>
          <p:cNvSpPr/>
          <p:nvPr/>
        </p:nvSpPr>
        <p:spPr>
          <a:xfrm flipH="1">
            <a:off x="7085706" y="1"/>
            <a:ext cx="5106294" cy="5943600"/>
          </a:xfrm>
          <a:custGeom>
            <a:avLst/>
            <a:gdLst/>
            <a:ahLst/>
            <a:cxnLst/>
            <a:rect l="l" t="t" r="r" b="b"/>
            <a:pathLst>
              <a:path w="5106294" h="5943600" extrusionOk="0">
                <a:moveTo>
                  <a:pt x="4476073" y="0"/>
                </a:moveTo>
                <a:lnTo>
                  <a:pt x="0" y="0"/>
                </a:lnTo>
                <a:lnTo>
                  <a:pt x="0" y="5943600"/>
                </a:lnTo>
                <a:lnTo>
                  <a:pt x="4519644" y="5943600"/>
                </a:lnTo>
                <a:lnTo>
                  <a:pt x="4714287" y="5447263"/>
                </a:lnTo>
                <a:cubicBezTo>
                  <a:pt x="4969053" y="4682810"/>
                  <a:pt x="5106294" y="3870039"/>
                  <a:pt x="5106294" y="3027351"/>
                </a:cubicBezTo>
                <a:cubicBezTo>
                  <a:pt x="5106294" y="2184662"/>
                  <a:pt x="4969053" y="1371889"/>
                  <a:pt x="4714287" y="607437"/>
                </a:cubicBezTo>
                <a:close/>
              </a:path>
            </a:pathLst>
          </a:cu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4"/>
          <p:cNvSpPr txBox="1">
            <a:spLocks noGrp="1"/>
          </p:cNvSpPr>
          <p:nvPr>
            <p:ph type="title"/>
          </p:nvPr>
        </p:nvSpPr>
        <p:spPr>
          <a:xfrm>
            <a:off x="574039" y="365126"/>
            <a:ext cx="6537959" cy="60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4000"/>
              <a:buFont typeface="Calibri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body" idx="1"/>
          </p:nvPr>
        </p:nvSpPr>
        <p:spPr>
          <a:xfrm>
            <a:off x="574040" y="1117601"/>
            <a:ext cx="6537960" cy="415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3" name="Google Shape;73;p24"/>
          <p:cNvCxnSpPr/>
          <p:nvPr/>
        </p:nvCxnSpPr>
        <p:spPr>
          <a:xfrm>
            <a:off x="6096000" y="6085638"/>
            <a:ext cx="0" cy="60048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4" name="Google Shape;74;p24" descr="A logo with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1037" y="5848140"/>
            <a:ext cx="1891924" cy="1082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bg>
      <p:bgPr>
        <a:blipFill>
          <a:blip r:embed="rId2">
            <a:alphaModFix amt="60000"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5"/>
          <p:cNvSpPr>
            <a:spLocks noGrp="1"/>
          </p:cNvSpPr>
          <p:nvPr>
            <p:ph type="pic" idx="2"/>
          </p:nvPr>
        </p:nvSpPr>
        <p:spPr>
          <a:xfrm>
            <a:off x="514350" y="382958"/>
            <a:ext cx="3081338" cy="1649999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77" name="Google Shape;77;p25"/>
          <p:cNvSpPr>
            <a:spLocks noGrp="1"/>
          </p:cNvSpPr>
          <p:nvPr>
            <p:ph type="pic" idx="3"/>
          </p:nvPr>
        </p:nvSpPr>
        <p:spPr>
          <a:xfrm>
            <a:off x="514350" y="2324987"/>
            <a:ext cx="3081338" cy="1649999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78" name="Google Shape;78;p25"/>
          <p:cNvSpPr>
            <a:spLocks noGrp="1"/>
          </p:cNvSpPr>
          <p:nvPr>
            <p:ph type="pic" idx="4"/>
          </p:nvPr>
        </p:nvSpPr>
        <p:spPr>
          <a:xfrm>
            <a:off x="514350" y="4241964"/>
            <a:ext cx="3081338" cy="1649999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79" name="Google Shape;79;p25"/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" name="Google Shape;80;p25" descr="A black and whit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8294" y="6212588"/>
            <a:ext cx="2675412" cy="60048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25"/>
          <p:cNvSpPr txBox="1">
            <a:spLocks noGrp="1"/>
          </p:cNvSpPr>
          <p:nvPr>
            <p:ph type="title"/>
          </p:nvPr>
        </p:nvSpPr>
        <p:spPr>
          <a:xfrm>
            <a:off x="4038599" y="365126"/>
            <a:ext cx="7639049" cy="60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14D55"/>
              </a:buClr>
              <a:buSzPts val="4000"/>
              <a:buFont typeface="Calibri"/>
              <a:buNone/>
              <a:defRPr sz="4000">
                <a:solidFill>
                  <a:srgbClr val="D14D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body" idx="1"/>
          </p:nvPr>
        </p:nvSpPr>
        <p:spPr>
          <a:xfrm>
            <a:off x="4038600" y="1117600"/>
            <a:ext cx="7639050" cy="477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978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978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Google Shape;15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Google Shape;15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978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6" name="Google Shape;29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7" name="Google Shape;29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8" name="Google Shape;29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7.jp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7.jpg"/><Relationship Id="rId18" Type="http://schemas.openxmlformats.org/officeDocument/2006/relationships/image" Target="../media/image4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12" Type="http://schemas.openxmlformats.org/officeDocument/2006/relationships/image" Target="../media/image36.jp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0.png"/><Relationship Id="rId20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11" Type="http://schemas.openxmlformats.org/officeDocument/2006/relationships/image" Target="../media/image35.jpg"/><Relationship Id="rId5" Type="http://schemas.openxmlformats.org/officeDocument/2006/relationships/image" Target="../media/image29.jpg"/><Relationship Id="rId15" Type="http://schemas.openxmlformats.org/officeDocument/2006/relationships/image" Target="../media/image39.jpg"/><Relationship Id="rId10" Type="http://schemas.openxmlformats.org/officeDocument/2006/relationships/image" Target="../media/image34.jp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openxmlformats.org/officeDocument/2006/relationships/image" Target="../media/image3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5.jp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13.jpg"/><Relationship Id="rId10" Type="http://schemas.openxmlformats.org/officeDocument/2006/relationships/image" Target="../media/image51.jpg"/><Relationship Id="rId4" Type="http://schemas.openxmlformats.org/officeDocument/2006/relationships/image" Target="../media/image46.jpg"/><Relationship Id="rId9" Type="http://schemas.openxmlformats.org/officeDocument/2006/relationships/image" Target="../media/image5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jpg"/><Relationship Id="rId3" Type="http://schemas.openxmlformats.org/officeDocument/2006/relationships/image" Target="../media/image52.jpg"/><Relationship Id="rId7" Type="http://schemas.openxmlformats.org/officeDocument/2006/relationships/image" Target="../media/image56.png"/><Relationship Id="rId12" Type="http://schemas.openxmlformats.org/officeDocument/2006/relationships/image" Target="../media/image6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5.jpg"/><Relationship Id="rId11" Type="http://schemas.openxmlformats.org/officeDocument/2006/relationships/image" Target="../media/image60.jpg"/><Relationship Id="rId5" Type="http://schemas.openxmlformats.org/officeDocument/2006/relationships/image" Target="../media/image54.jpg"/><Relationship Id="rId10" Type="http://schemas.openxmlformats.org/officeDocument/2006/relationships/image" Target="../media/image59.png"/><Relationship Id="rId4" Type="http://schemas.openxmlformats.org/officeDocument/2006/relationships/image" Target="../media/image53.jpg"/><Relationship Id="rId9" Type="http://schemas.openxmlformats.org/officeDocument/2006/relationships/image" Target="../media/image58.jpg"/><Relationship Id="rId1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8.jp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1"/>
          <p:cNvSpPr txBox="1">
            <a:spLocks noGrp="1"/>
          </p:cNvSpPr>
          <p:nvPr>
            <p:ph type="subTitle" idx="1"/>
          </p:nvPr>
        </p:nvSpPr>
        <p:spPr>
          <a:xfrm>
            <a:off x="1524000" y="4183693"/>
            <a:ext cx="9144000" cy="33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</a:pPr>
            <a:r>
              <a:rPr lang="en-US" sz="13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October 8-12, 2025 • Along the Banks of the Ohio River in Cincinnati and Kentucky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3" name="Google Shape;443;p1"/>
          <p:cNvSpPr txBox="1"/>
          <p:nvPr/>
        </p:nvSpPr>
        <p:spPr>
          <a:xfrm>
            <a:off x="0" y="6534900"/>
            <a:ext cx="799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©2024 America's River Roots, Inc.  All images used for education purposes. 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"/>
          <p:cNvSpPr/>
          <p:nvPr/>
        </p:nvSpPr>
        <p:spPr>
          <a:xfrm>
            <a:off x="6133550" y="2552575"/>
            <a:ext cx="1422000" cy="1454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5" name="Google Shape;44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0975" y="4545700"/>
            <a:ext cx="6101002" cy="23123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"/>
          <p:cNvSpPr/>
          <p:nvPr/>
        </p:nvSpPr>
        <p:spPr>
          <a:xfrm>
            <a:off x="6090975" y="4545625"/>
            <a:ext cx="6101100" cy="2312400"/>
          </a:xfrm>
          <a:prstGeom prst="rect">
            <a:avLst/>
          </a:prstGeom>
          <a:solidFill>
            <a:srgbClr val="D7A41E">
              <a:alpha val="4431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1"/>
          <p:cNvSpPr/>
          <p:nvPr/>
        </p:nvSpPr>
        <p:spPr>
          <a:xfrm>
            <a:off x="2653175" y="2552575"/>
            <a:ext cx="3357300" cy="1454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8" name="Google Shape;44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175" y="2672675"/>
            <a:ext cx="3228019" cy="14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42420" y="2714821"/>
            <a:ext cx="1883187" cy="1129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358478" y="0"/>
            <a:ext cx="4834572" cy="5943601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pic>
      <p:pic>
        <p:nvPicPr>
          <p:cNvPr id="455" name="Google Shape;455;p2" descr="A close-up of a wav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735585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2"/>
          <p:cNvSpPr/>
          <p:nvPr/>
        </p:nvSpPr>
        <p:spPr>
          <a:xfrm>
            <a:off x="0" y="25"/>
            <a:ext cx="7356000" cy="5943600"/>
          </a:xfrm>
          <a:prstGeom prst="rect">
            <a:avLst/>
          </a:prstGeom>
          <a:solidFill>
            <a:srgbClr val="0B5394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2"/>
          <p:cNvSpPr txBox="1">
            <a:spLocks noGrp="1"/>
          </p:cNvSpPr>
          <p:nvPr>
            <p:ph type="title"/>
          </p:nvPr>
        </p:nvSpPr>
        <p:spPr>
          <a:xfrm>
            <a:off x="574052" y="365125"/>
            <a:ext cx="76173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2800"/>
              <a:t>America’s River Roots</a:t>
            </a:r>
            <a:endParaRPr sz="28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2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OUR STORY</a:t>
            </a:r>
            <a:endParaRPr sz="28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8" name="Google Shape;458;p2"/>
          <p:cNvSpPr txBox="1">
            <a:spLocks noGrp="1"/>
          </p:cNvSpPr>
          <p:nvPr>
            <p:ph type="body" idx="1"/>
          </p:nvPr>
        </p:nvSpPr>
        <p:spPr>
          <a:xfrm>
            <a:off x="193050" y="1386750"/>
            <a:ext cx="6998400" cy="44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1900" b="1">
                <a:solidFill>
                  <a:schemeClr val="lt1"/>
                </a:solidFill>
              </a:rPr>
              <a:t>The </a:t>
            </a:r>
            <a:r>
              <a:rPr lang="en-US" sz="1700" b="1">
                <a:solidFill>
                  <a:schemeClr val="lt1"/>
                </a:solidFill>
              </a:rPr>
              <a:t>Ohio River, with its rich history, has played a pivotal role in shaping our nation's growth and diverse cultures. As we approach America's birthday, we are excited to celebrate this heritage and promote cultural tourism.</a:t>
            </a:r>
            <a:br>
              <a:rPr lang="en-US" sz="1700" b="1">
                <a:solidFill>
                  <a:schemeClr val="lt1"/>
                </a:solidFill>
              </a:rPr>
            </a:br>
            <a:endParaRPr sz="1700" b="1">
              <a:solidFill>
                <a:schemeClr val="lt1"/>
              </a:solidFill>
            </a:endParaRPr>
          </a:p>
          <a:p>
            <a:pPr marL="9144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</a:pPr>
            <a:r>
              <a:rPr lang="en-US" sz="1700" b="1">
                <a:solidFill>
                  <a:schemeClr val="lt1"/>
                </a:solidFill>
              </a:rPr>
              <a:t>Promote America’s unique river roots history</a:t>
            </a:r>
            <a:endParaRPr sz="1700" b="1">
              <a:solidFill>
                <a:schemeClr val="lt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700" b="1"/>
          </a:p>
          <a:p>
            <a:pPr marL="9144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</a:pPr>
            <a:r>
              <a:rPr lang="en-US" sz="1700" b="1">
                <a:solidFill>
                  <a:schemeClr val="lt1"/>
                </a:solidFill>
              </a:rPr>
              <a:t>A celebration of music, culture &amp; cuisine </a:t>
            </a:r>
            <a:endParaRPr sz="1700" b="1">
              <a:solidFill>
                <a:schemeClr val="lt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700" b="1"/>
          </a:p>
          <a:p>
            <a:pPr marL="9144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</a:pPr>
            <a:r>
              <a:rPr lang="en-US" sz="1700" b="1">
                <a:solidFill>
                  <a:schemeClr val="lt1"/>
                </a:solidFill>
              </a:rPr>
              <a:t>Kick off to America’s 250th!</a:t>
            </a:r>
            <a:endParaRPr sz="1700" b="1">
              <a:solidFill>
                <a:schemeClr val="lt1"/>
              </a:solidFill>
            </a:endParaRPr>
          </a:p>
        </p:txBody>
      </p:sp>
      <p:sp>
        <p:nvSpPr>
          <p:cNvPr id="459" name="Google Shape;459;p2"/>
          <p:cNvSpPr txBox="1"/>
          <p:nvPr/>
        </p:nvSpPr>
        <p:spPr>
          <a:xfrm>
            <a:off x="193050" y="5635800"/>
            <a:ext cx="79983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700" b="0" i="0" u="none" strike="noStrike" cap="none">
                <a:solidFill>
                  <a:srgbClr val="B7B7B7"/>
                </a:solidFill>
                <a:latin typeface="Verdana"/>
                <a:ea typeface="Verdana"/>
                <a:cs typeface="Verdana"/>
                <a:sym typeface="Verdana"/>
              </a:rPr>
              <a:t>©2024 America's River Roots, Inc.  All images used for education purposes. </a:t>
            </a:r>
            <a:endParaRPr sz="700" b="0" i="0" u="none" strike="noStrike" cap="none">
              <a:solidFill>
                <a:srgbClr val="B7B7B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60" name="Google Shape;46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7400" y="4382475"/>
            <a:ext cx="1883187" cy="1129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92980" y="4259075"/>
            <a:ext cx="1653220" cy="137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"/>
          <p:cNvPicPr preferRelativeResize="0"/>
          <p:nvPr/>
        </p:nvPicPr>
        <p:blipFill rotWithShape="1">
          <a:blip r:embed="rId7">
            <a:alphaModFix/>
          </a:blip>
          <a:srcRect t="21748" b="21748"/>
          <a:stretch/>
        </p:blipFill>
        <p:spPr>
          <a:xfrm>
            <a:off x="2993266" y="4382475"/>
            <a:ext cx="1999716" cy="1129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99974" y="6202193"/>
            <a:ext cx="399050" cy="39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260838" y="6202189"/>
            <a:ext cx="597529" cy="39905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2"/>
          <p:cNvSpPr txBox="1"/>
          <p:nvPr/>
        </p:nvSpPr>
        <p:spPr>
          <a:xfrm>
            <a:off x="-1058512" y="3950700"/>
            <a:ext cx="5835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000"/>
              <a:t>2</a:t>
            </a:fld>
            <a:endParaRPr sz="1000"/>
          </a:p>
        </p:txBody>
      </p:sp>
      <p:sp>
        <p:nvSpPr>
          <p:cNvPr id="467" name="Google Shape;467;p2"/>
          <p:cNvSpPr txBox="1"/>
          <p:nvPr/>
        </p:nvSpPr>
        <p:spPr>
          <a:xfrm>
            <a:off x="10601281" y="5943908"/>
            <a:ext cx="21192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 ASSOCIATION WITH:</a:t>
            </a:r>
            <a:endParaRPr sz="7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50" y="0"/>
            <a:ext cx="12192000" cy="5943601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pic>
      <p:sp>
        <p:nvSpPr>
          <p:cNvPr id="473" name="Google Shape;473;p3"/>
          <p:cNvSpPr/>
          <p:nvPr/>
        </p:nvSpPr>
        <p:spPr>
          <a:xfrm>
            <a:off x="100" y="75"/>
            <a:ext cx="7356000" cy="5943600"/>
          </a:xfrm>
          <a:prstGeom prst="rect">
            <a:avLst/>
          </a:prstGeom>
          <a:solidFill>
            <a:srgbClr val="000000">
              <a:alpha val="6784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3"/>
          <p:cNvSpPr txBox="1">
            <a:spLocks noGrp="1"/>
          </p:cNvSpPr>
          <p:nvPr>
            <p:ph type="title"/>
          </p:nvPr>
        </p:nvSpPr>
        <p:spPr>
          <a:xfrm>
            <a:off x="574039" y="365126"/>
            <a:ext cx="65379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3600"/>
              <a:buFont typeface="Calibri"/>
              <a:buNone/>
            </a:pPr>
            <a:br>
              <a:rPr lang="en-US" sz="2800">
                <a:latin typeface="Verdana"/>
                <a:ea typeface="Verdana"/>
                <a:cs typeface="Verdana"/>
                <a:sym typeface="Verdana"/>
              </a:rPr>
            </a:br>
            <a:r>
              <a:rPr lang="en-US" sz="2800">
                <a:latin typeface="Verdana"/>
                <a:ea typeface="Verdana"/>
                <a:cs typeface="Verdana"/>
                <a:sym typeface="Verdana"/>
              </a:rPr>
              <a:t>Why America’s River Roots?  </a:t>
            </a:r>
            <a:endParaRPr sz="28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5" name="Google Shape;475;p3"/>
          <p:cNvSpPr txBox="1">
            <a:spLocks noGrp="1"/>
          </p:cNvSpPr>
          <p:nvPr>
            <p:ph type="body" idx="1"/>
          </p:nvPr>
        </p:nvSpPr>
        <p:spPr>
          <a:xfrm>
            <a:off x="523300" y="1554525"/>
            <a:ext cx="6537900" cy="43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600" b="1"/>
              <a:t>Celebrate Our Nation’s 250th</a:t>
            </a:r>
            <a:endParaRPr sz="1600" b="1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1600" b="1"/>
          </a:p>
          <a:p>
            <a: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600" b="1"/>
              <a:t>Grow Our Global and National Cultural Tourism Economy</a:t>
            </a:r>
            <a:endParaRPr sz="1600" b="1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1600" b="1"/>
          </a:p>
          <a:p>
            <a: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Verdana"/>
              <a:buChar char="•"/>
            </a:pPr>
            <a:r>
              <a:rPr lang="en-US" sz="1600" b="1">
                <a:latin typeface="Verdana"/>
                <a:ea typeface="Verdana"/>
                <a:cs typeface="Verdana"/>
                <a:sym typeface="Verdana"/>
              </a:rPr>
              <a:t>Showcase Our Multicultural Community and</a:t>
            </a:r>
            <a:r>
              <a:rPr lang="en-US" sz="1600" b="1"/>
              <a:t> World Class Riverfront</a:t>
            </a:r>
            <a:endParaRPr sz="1600" b="1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1600" b="1"/>
          </a:p>
          <a:p>
            <a: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Verdana"/>
              <a:buChar char="•"/>
            </a:pPr>
            <a:r>
              <a:rPr lang="en-US" sz="1600" b="1"/>
              <a:t>Economic Impact, Talent Retention and Attraction</a:t>
            </a:r>
            <a:endParaRPr sz="1600" b="1"/>
          </a:p>
          <a:p>
            <a:pPr marL="914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1600" b="1"/>
          </a:p>
          <a:p>
            <a:pPr marL="137160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1200" b="1"/>
          </a:p>
          <a:p>
            <a:pPr marL="9144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1400" b="1"/>
          </a:p>
        </p:txBody>
      </p:sp>
      <p:pic>
        <p:nvPicPr>
          <p:cNvPr id="476" name="Google Shape;476;p3"/>
          <p:cNvPicPr preferRelativeResize="0"/>
          <p:nvPr/>
        </p:nvPicPr>
        <p:blipFill rotWithShape="1">
          <a:blip r:embed="rId4">
            <a:alphaModFix/>
          </a:blip>
          <a:srcRect l="2808"/>
          <a:stretch/>
        </p:blipFill>
        <p:spPr>
          <a:xfrm>
            <a:off x="10208175" y="6203717"/>
            <a:ext cx="740400" cy="39905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000"/>
              <a:t>3</a:t>
            </a:fld>
            <a:endParaRPr sz="1000"/>
          </a:p>
        </p:txBody>
      </p:sp>
      <p:sp>
        <p:nvSpPr>
          <p:cNvPr id="478" name="Google Shape;478;p3"/>
          <p:cNvSpPr txBox="1"/>
          <p:nvPr/>
        </p:nvSpPr>
        <p:spPr>
          <a:xfrm>
            <a:off x="8296056" y="5943908"/>
            <a:ext cx="21192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 ASSOCIATION WITH:</a:t>
            </a:r>
            <a:endParaRPr sz="7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79" name="Google Shape;479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457750" y="6296725"/>
            <a:ext cx="1084731" cy="323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0" name="Google Shape;480;p3"/>
          <p:cNvGrpSpPr/>
          <p:nvPr/>
        </p:nvGrpSpPr>
        <p:grpSpPr>
          <a:xfrm>
            <a:off x="9326875" y="6203742"/>
            <a:ext cx="805200" cy="399000"/>
            <a:chOff x="9190625" y="6258775"/>
            <a:chExt cx="805200" cy="399000"/>
          </a:xfrm>
        </p:grpSpPr>
        <p:sp>
          <p:nvSpPr>
            <p:cNvPr id="481" name="Google Shape;481;p3"/>
            <p:cNvSpPr/>
            <p:nvPr/>
          </p:nvSpPr>
          <p:spPr>
            <a:xfrm>
              <a:off x="9190625" y="6258775"/>
              <a:ext cx="805200" cy="399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82" name="Google Shape;482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237987" y="6296725"/>
              <a:ext cx="710479" cy="323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3" name="Google Shape;483;p3"/>
          <p:cNvGrpSpPr/>
          <p:nvPr/>
        </p:nvGrpSpPr>
        <p:grpSpPr>
          <a:xfrm>
            <a:off x="8396675" y="6203742"/>
            <a:ext cx="854100" cy="399000"/>
            <a:chOff x="8265625" y="6203742"/>
            <a:chExt cx="854100" cy="399000"/>
          </a:xfrm>
        </p:grpSpPr>
        <p:sp>
          <p:nvSpPr>
            <p:cNvPr id="484" name="Google Shape;484;p3"/>
            <p:cNvSpPr/>
            <p:nvPr/>
          </p:nvSpPr>
          <p:spPr>
            <a:xfrm>
              <a:off x="8265625" y="6203742"/>
              <a:ext cx="854100" cy="399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85" name="Google Shape;485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314600" y="6275939"/>
              <a:ext cx="767026" cy="2545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6" name="Google Shape;486;p3"/>
          <p:cNvGrpSpPr/>
          <p:nvPr/>
        </p:nvGrpSpPr>
        <p:grpSpPr>
          <a:xfrm>
            <a:off x="11024675" y="6203742"/>
            <a:ext cx="833700" cy="399000"/>
            <a:chOff x="10850850" y="6203742"/>
            <a:chExt cx="833700" cy="399000"/>
          </a:xfrm>
        </p:grpSpPr>
        <p:sp>
          <p:nvSpPr>
            <p:cNvPr id="487" name="Google Shape;487;p3"/>
            <p:cNvSpPr/>
            <p:nvPr/>
          </p:nvSpPr>
          <p:spPr>
            <a:xfrm>
              <a:off x="10850850" y="6203742"/>
              <a:ext cx="833700" cy="399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88" name="Google Shape;488;p3"/>
            <p:cNvPicPr preferRelativeResize="0"/>
            <p:nvPr/>
          </p:nvPicPr>
          <p:blipFill rotWithShape="1">
            <a:blip r:embed="rId8">
              <a:alphaModFix/>
            </a:blip>
            <a:srcRect l="7641" t="2066" r="7639"/>
            <a:stretch/>
          </p:blipFill>
          <p:spPr>
            <a:xfrm>
              <a:off x="10872425" y="6226817"/>
              <a:ext cx="770575" cy="3528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" y="0"/>
            <a:ext cx="12192000" cy="5940899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4"/>
          <p:cNvSpPr/>
          <p:nvPr/>
        </p:nvSpPr>
        <p:spPr>
          <a:xfrm>
            <a:off x="100" y="75"/>
            <a:ext cx="7356000" cy="5943600"/>
          </a:xfrm>
          <a:prstGeom prst="rect">
            <a:avLst/>
          </a:prstGeom>
          <a:solidFill>
            <a:srgbClr val="000000">
              <a:alpha val="6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4"/>
          <p:cNvSpPr txBox="1">
            <a:spLocks noGrp="1"/>
          </p:cNvSpPr>
          <p:nvPr>
            <p:ph type="title"/>
          </p:nvPr>
        </p:nvSpPr>
        <p:spPr>
          <a:xfrm>
            <a:off x="574039" y="365126"/>
            <a:ext cx="65379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3600"/>
              <a:buFont typeface="Calibri"/>
              <a:buNone/>
            </a:pPr>
            <a:r>
              <a:rPr lang="en-US" sz="2800">
                <a:latin typeface="Verdana"/>
                <a:ea typeface="Verdana"/>
                <a:cs typeface="Verdana"/>
                <a:sym typeface="Verdana"/>
              </a:rPr>
              <a:t>America’s River Roots </a:t>
            </a:r>
            <a:endParaRPr sz="28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3600"/>
              <a:buFont typeface="Calibri"/>
              <a:buNone/>
            </a:pPr>
            <a:r>
              <a:rPr lang="en-US" sz="2800"/>
              <a:t>MUSIC</a:t>
            </a:r>
            <a:endParaRPr sz="28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6" name="Google Shape;496;p4"/>
          <p:cNvSpPr txBox="1">
            <a:spLocks noGrp="1"/>
          </p:cNvSpPr>
          <p:nvPr>
            <p:ph type="body" idx="1"/>
          </p:nvPr>
        </p:nvSpPr>
        <p:spPr>
          <a:xfrm>
            <a:off x="574050" y="1574100"/>
            <a:ext cx="6423300" cy="3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US" sz="1600" b="1">
                <a:latin typeface="Verdana"/>
                <a:ea typeface="Verdana"/>
                <a:cs typeface="Verdana"/>
                <a:sym typeface="Verdana"/>
              </a:rPr>
              <a:t>National</a:t>
            </a:r>
            <a:r>
              <a:rPr lang="en-US" sz="1600" b="1"/>
              <a:t>ly Recognized and Emerging Artists 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600" b="1"/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US" sz="1600" b="1"/>
              <a:t>8 Free stages on the Ohio and Kentucky Riverfront</a:t>
            </a:r>
            <a:endParaRPr/>
          </a:p>
          <a:p>
            <a:pPr marL="914400" lvl="1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US" sz="1400" b="1">
                <a:latin typeface="Verdana"/>
                <a:ea typeface="Verdana"/>
                <a:cs typeface="Verdana"/>
                <a:sym typeface="Verdana"/>
              </a:rPr>
              <a:t>1 main paid stage</a:t>
            </a:r>
            <a:endParaRPr/>
          </a:p>
          <a:p>
            <a:pPr marL="914400" lvl="1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US" sz="1400" b="1"/>
              <a:t>7 Free stages</a:t>
            </a:r>
            <a:r>
              <a:rPr lang="en-US" sz="140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1">
                <a:latin typeface="Verdana"/>
                <a:ea typeface="Verdana"/>
                <a:cs typeface="Verdana"/>
                <a:sym typeface="Verdana"/>
              </a:rPr>
              <a:t> </a:t>
            </a:r>
            <a:endParaRPr sz="1400" b="1">
              <a:latin typeface="Verdana"/>
              <a:ea typeface="Verdana"/>
              <a:cs typeface="Verdana"/>
              <a:sym typeface="Verdana"/>
            </a:endParaRPr>
          </a:p>
          <a:p>
            <a:pPr marL="914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US" sz="1600" b="1">
                <a:latin typeface="Verdana"/>
                <a:ea typeface="Verdana"/>
                <a:cs typeface="Verdana"/>
                <a:sym typeface="Verdana"/>
              </a:rPr>
              <a:t>River Roots Gospel Revival </a:t>
            </a:r>
            <a:endParaRPr sz="1600" b="1">
              <a:latin typeface="Verdana"/>
              <a:ea typeface="Verdana"/>
              <a:cs typeface="Verdana"/>
              <a:sym typeface="Verdana"/>
            </a:endParaRPr>
          </a:p>
          <a:p>
            <a:pPr marL="914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600" b="1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US" sz="1600" b="1"/>
              <a:t>Cincinnati </a:t>
            </a:r>
            <a:r>
              <a:rPr lang="en-US" sz="1600" b="1">
                <a:latin typeface="Verdana"/>
                <a:ea typeface="Verdana"/>
                <a:cs typeface="Verdana"/>
                <a:sym typeface="Verdana"/>
              </a:rPr>
              <a:t>Black Music Walk of Fame</a:t>
            </a: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marL="914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600" b="1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97" name="Google Shape;49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86004" y="-2098425"/>
            <a:ext cx="1983790" cy="18942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4"/>
          <p:cNvSpPr txBox="1">
            <a:spLocks noGrp="1"/>
          </p:cNvSpPr>
          <p:nvPr>
            <p:ph type="sldNum" idx="12"/>
          </p:nvPr>
        </p:nvSpPr>
        <p:spPr>
          <a:xfrm>
            <a:off x="10994708" y="6283496"/>
            <a:ext cx="102108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000">
                <a:solidFill>
                  <a:schemeClr val="lt1"/>
                </a:solidFill>
              </a:rPr>
              <a:t>4</a:t>
            </a:r>
            <a:endParaRPr/>
          </a:p>
        </p:txBody>
      </p:sp>
      <p:pic>
        <p:nvPicPr>
          <p:cNvPr id="499" name="Google Shape;49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35782" y="8108585"/>
            <a:ext cx="2270157" cy="1513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642792" y="6367669"/>
            <a:ext cx="2693847" cy="1346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107796" y="6283496"/>
            <a:ext cx="2288579" cy="1515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59000" y="1361688"/>
            <a:ext cx="1994126" cy="1463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342800" y="6218477"/>
            <a:ext cx="2056125" cy="137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328650" y="75"/>
            <a:ext cx="1983802" cy="1574036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4"/>
          <p:cNvSpPr txBox="1"/>
          <p:nvPr/>
        </p:nvSpPr>
        <p:spPr>
          <a:xfrm>
            <a:off x="12240575" y="5648400"/>
            <a:ext cx="5486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Image: </a:t>
            </a: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506" name="Google Shape;506;p4"/>
          <p:cNvGrpSpPr/>
          <p:nvPr/>
        </p:nvGrpSpPr>
        <p:grpSpPr>
          <a:xfrm>
            <a:off x="14186000" y="-1337"/>
            <a:ext cx="4834046" cy="5946412"/>
            <a:chOff x="16866675" y="-12"/>
            <a:chExt cx="4834046" cy="5946412"/>
          </a:xfrm>
        </p:grpSpPr>
        <p:pic>
          <p:nvPicPr>
            <p:cNvPr id="507" name="Google Shape;507;p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257654" y="-12"/>
              <a:ext cx="3443067" cy="2294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9306825" y="4189000"/>
              <a:ext cx="2387301" cy="17518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9309723" y="2294800"/>
              <a:ext cx="2387302" cy="18942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4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6866679" y="2289701"/>
              <a:ext cx="2437248" cy="3656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1" name="Google Shape;511;p4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6866675" y="0"/>
              <a:ext cx="1529520" cy="22947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2" name="Google Shape;512;p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353125" y="0"/>
            <a:ext cx="2839927" cy="282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4" descr="A person singing into a microphone with a crowd of people in the background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0219839" y="7908651"/>
            <a:ext cx="3116801" cy="174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6804502" y="7991724"/>
            <a:ext cx="3116801" cy="17467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5" name="Google Shape;515;p4"/>
          <p:cNvGrpSpPr/>
          <p:nvPr/>
        </p:nvGrpSpPr>
        <p:grpSpPr>
          <a:xfrm>
            <a:off x="19441475" y="-103948"/>
            <a:ext cx="4837752" cy="5955107"/>
            <a:chOff x="17961525" y="-8698"/>
            <a:chExt cx="4837752" cy="5955107"/>
          </a:xfrm>
        </p:grpSpPr>
        <p:pic>
          <p:nvPicPr>
            <p:cNvPr id="516" name="Google Shape;516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7965225" y="1361688"/>
              <a:ext cx="1994126" cy="14633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7" name="Google Shape;517;p4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17961525" y="2825025"/>
              <a:ext cx="4834048" cy="3121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8" name="Google Shape;518;p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7961525" y="-8698"/>
              <a:ext cx="2056125" cy="1370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9" name="Google Shape;519;p4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9959350" y="0"/>
              <a:ext cx="2839927" cy="28250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0" name="Google Shape;520;p4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flipH="1">
            <a:off x="7355302" y="2809525"/>
            <a:ext cx="4834048" cy="3136876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4"/>
          <p:cNvSpPr txBox="1"/>
          <p:nvPr/>
        </p:nvSpPr>
        <p:spPr>
          <a:xfrm>
            <a:off x="7389875" y="5652700"/>
            <a:ext cx="1994100" cy="2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Image: ©2023 Buoyant Partners, Inc. </a:t>
            </a: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22" name="Google Shape;522;p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360391" y="1361699"/>
            <a:ext cx="2226248" cy="143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4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9353125" y="-8700"/>
            <a:ext cx="2839925" cy="282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3875" y="2141625"/>
            <a:ext cx="2523376" cy="215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5"/>
          <p:cNvPicPr preferRelativeResize="0"/>
          <p:nvPr/>
        </p:nvPicPr>
        <p:blipFill rotWithShape="1">
          <a:blip r:embed="rId4">
            <a:alphaModFix/>
          </a:blip>
          <a:srcRect r="39664"/>
          <a:stretch/>
        </p:blipFill>
        <p:spPr>
          <a:xfrm>
            <a:off x="0" y="0"/>
            <a:ext cx="735600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5"/>
          <p:cNvSpPr/>
          <p:nvPr/>
        </p:nvSpPr>
        <p:spPr>
          <a:xfrm>
            <a:off x="350" y="1"/>
            <a:ext cx="7356000" cy="5943600"/>
          </a:xfrm>
          <a:prstGeom prst="rect">
            <a:avLst/>
          </a:prstGeom>
          <a:solidFill>
            <a:srgbClr val="000000">
              <a:alpha val="6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5"/>
          <p:cNvSpPr txBox="1">
            <a:spLocks noGrp="1"/>
          </p:cNvSpPr>
          <p:nvPr>
            <p:ph type="title"/>
          </p:nvPr>
        </p:nvSpPr>
        <p:spPr>
          <a:xfrm>
            <a:off x="574039" y="365126"/>
            <a:ext cx="65379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3600"/>
              <a:buFont typeface="Calibri"/>
              <a:buNone/>
            </a:pPr>
            <a:r>
              <a:rPr lang="en-US" sz="2800">
                <a:latin typeface="Verdana"/>
                <a:ea typeface="Verdana"/>
                <a:cs typeface="Verdana"/>
                <a:sym typeface="Verdana"/>
              </a:rPr>
              <a:t>America’s River Roots </a:t>
            </a:r>
            <a:endParaRPr sz="28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3600"/>
              <a:buFont typeface="Calibri"/>
              <a:buNone/>
            </a:pPr>
            <a:r>
              <a:rPr lang="en-US" sz="2800"/>
              <a:t>CUISINE</a:t>
            </a:r>
            <a:endParaRPr sz="28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32" name="Google Shape;532;p5"/>
          <p:cNvSpPr txBox="1">
            <a:spLocks noGrp="1"/>
          </p:cNvSpPr>
          <p:nvPr>
            <p:ph type="body" idx="1"/>
          </p:nvPr>
        </p:nvSpPr>
        <p:spPr>
          <a:xfrm>
            <a:off x="454025" y="1582025"/>
            <a:ext cx="68364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US" sz="1600" b="1">
                <a:latin typeface="Verdana"/>
                <a:ea typeface="Verdana"/>
                <a:cs typeface="Verdana"/>
                <a:sym typeface="Verdana"/>
              </a:rPr>
              <a:t>Multicultural Food </a:t>
            </a:r>
            <a:r>
              <a:rPr lang="en-US" sz="1600" b="1"/>
              <a:t>a</a:t>
            </a:r>
            <a:r>
              <a:rPr lang="en-US" sz="1600" b="1">
                <a:latin typeface="Verdana"/>
                <a:ea typeface="Verdana"/>
                <a:cs typeface="Verdana"/>
                <a:sym typeface="Verdana"/>
              </a:rPr>
              <a:t>nd Products</a:t>
            </a: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600"/>
          </a:p>
          <a:p>
            <a: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Font typeface="Verdana"/>
              <a:buNone/>
            </a:pPr>
            <a:endParaRPr sz="1600"/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US" sz="1600" b="1">
                <a:latin typeface="Verdana"/>
                <a:ea typeface="Verdana"/>
                <a:cs typeface="Verdana"/>
                <a:sym typeface="Verdana"/>
              </a:rPr>
              <a:t>Regional Food Truck </a:t>
            </a:r>
            <a:r>
              <a:rPr lang="en-US" sz="1600" b="1"/>
              <a:t>and</a:t>
            </a:r>
            <a:r>
              <a:rPr lang="en-US" sz="1600" b="1">
                <a:latin typeface="Verdana"/>
                <a:ea typeface="Verdana"/>
                <a:cs typeface="Verdana"/>
                <a:sym typeface="Verdana"/>
              </a:rPr>
              <a:t> Restaurant Row</a:t>
            </a: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600"/>
          </a:p>
          <a:p>
            <a: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Font typeface="Verdana"/>
              <a:buNone/>
            </a:pPr>
            <a:endParaRPr sz="1600" b="1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US" sz="1600" b="1">
                <a:latin typeface="Verdana"/>
                <a:ea typeface="Verdana"/>
                <a:cs typeface="Verdana"/>
                <a:sym typeface="Verdana"/>
              </a:rPr>
              <a:t>Celebrity Chef Presentations at The</a:t>
            </a:r>
            <a:endParaRPr/>
          </a:p>
          <a:p>
            <a:pPr marL="1270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600" b="1"/>
              <a:t>     </a:t>
            </a:r>
            <a:r>
              <a:rPr lang="en-US" sz="1600" b="1">
                <a:latin typeface="Verdana"/>
                <a:ea typeface="Verdana"/>
                <a:cs typeface="Verdana"/>
                <a:sym typeface="Verdana"/>
              </a:rPr>
              <a:t>Metropolitan Club &amp; Anderson Pavilion</a:t>
            </a: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 </a:t>
            </a:r>
            <a:br>
              <a:rPr lang="en-US" sz="1600">
                <a:latin typeface="Verdana"/>
                <a:ea typeface="Verdana"/>
                <a:cs typeface="Verdana"/>
                <a:sym typeface="Verdana"/>
              </a:rPr>
            </a:b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US" sz="1600" b="1">
                <a:latin typeface="Verdana"/>
                <a:ea typeface="Verdana"/>
                <a:cs typeface="Verdana"/>
                <a:sym typeface="Verdana"/>
              </a:rPr>
              <a:t>Bourbon Tasting Sessions</a:t>
            </a: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600" b="1">
              <a:latin typeface="Verdana"/>
              <a:ea typeface="Verdana"/>
              <a:cs typeface="Verdana"/>
              <a:sym typeface="Verdana"/>
            </a:endParaRPr>
          </a:p>
          <a:p>
            <a:pPr marL="914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US" sz="1600" b="1">
                <a:latin typeface="Verdana"/>
                <a:ea typeface="Verdana"/>
                <a:cs typeface="Verdana"/>
                <a:sym typeface="Verdana"/>
              </a:rPr>
              <a:t>Craft Beer Tasting Sessions</a:t>
            </a: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600"/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 b="1"/>
              <a:t>Purple People Bridge “Good and Local” Bazaar</a:t>
            </a:r>
            <a:endParaRPr sz="1600"/>
          </a:p>
          <a:p>
            <a:pPr marL="914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US" sz="1600" b="1">
                <a:latin typeface="Verdana"/>
                <a:ea typeface="Verdana"/>
                <a:cs typeface="Verdana"/>
                <a:sym typeface="Verdana"/>
              </a:rPr>
              <a:t>Themed Riverboat </a:t>
            </a:r>
            <a:r>
              <a:rPr lang="en-US" sz="1600" b="1"/>
              <a:t>O</a:t>
            </a:r>
            <a:r>
              <a:rPr lang="en-US" sz="1600" b="1">
                <a:latin typeface="Verdana"/>
                <a:ea typeface="Verdana"/>
                <a:cs typeface="Verdana"/>
                <a:sym typeface="Verdana"/>
              </a:rPr>
              <a:t>fferings</a:t>
            </a: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33" name="Google Shape;533;p5"/>
          <p:cNvSpPr txBox="1">
            <a:spLocks noGrp="1"/>
          </p:cNvSpPr>
          <p:nvPr>
            <p:ph type="sldNum" idx="12"/>
          </p:nvPr>
        </p:nvSpPr>
        <p:spPr>
          <a:xfrm>
            <a:off x="11044239" y="6272213"/>
            <a:ext cx="1000124" cy="585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000">
                <a:solidFill>
                  <a:schemeClr val="lt1"/>
                </a:solidFill>
              </a:rPr>
              <a:t>5</a:t>
            </a:r>
            <a:endParaRPr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sz="1000"/>
          </a:p>
        </p:txBody>
      </p:sp>
      <p:pic>
        <p:nvPicPr>
          <p:cNvPr id="534" name="Google Shape;53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56475" y="4113716"/>
            <a:ext cx="4835400" cy="183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646025" y="239987"/>
            <a:ext cx="4835400" cy="183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396000" y="2281026"/>
            <a:ext cx="4835400" cy="183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56475" y="75"/>
            <a:ext cx="4835400" cy="228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184612" y="4755400"/>
            <a:ext cx="2917176" cy="192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5"/>
          <p:cNvPicPr preferRelativeResize="0"/>
          <p:nvPr/>
        </p:nvPicPr>
        <p:blipFill rotWithShape="1">
          <a:blip r:embed="rId10">
            <a:alphaModFix/>
          </a:blip>
          <a:srcRect l="50748"/>
          <a:stretch/>
        </p:blipFill>
        <p:spPr>
          <a:xfrm>
            <a:off x="9810475" y="2281075"/>
            <a:ext cx="2381399" cy="18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5"/>
          <p:cNvSpPr txBox="1"/>
          <p:nvPr/>
        </p:nvSpPr>
        <p:spPr>
          <a:xfrm>
            <a:off x="-4983175" y="3821151"/>
            <a:ext cx="3336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Image: Kroger | Chef Paul Sturkey </a:t>
            </a: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" y="28625"/>
            <a:ext cx="9968300" cy="588235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6"/>
          <p:cNvSpPr/>
          <p:nvPr/>
        </p:nvSpPr>
        <p:spPr>
          <a:xfrm>
            <a:off x="100" y="75"/>
            <a:ext cx="7356000" cy="5943600"/>
          </a:xfrm>
          <a:prstGeom prst="rect">
            <a:avLst/>
          </a:prstGeom>
          <a:solidFill>
            <a:srgbClr val="000000">
              <a:alpha val="6784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6"/>
          <p:cNvSpPr txBox="1">
            <a:spLocks noGrp="1"/>
          </p:cNvSpPr>
          <p:nvPr>
            <p:ph type="title"/>
          </p:nvPr>
        </p:nvSpPr>
        <p:spPr>
          <a:xfrm>
            <a:off x="574039" y="365126"/>
            <a:ext cx="65379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3600"/>
              <a:buFont typeface="Calibri"/>
              <a:buNone/>
            </a:pPr>
            <a:r>
              <a:rPr lang="en-US" sz="2800">
                <a:latin typeface="Verdana"/>
                <a:ea typeface="Verdana"/>
                <a:cs typeface="Verdana"/>
                <a:sym typeface="Verdana"/>
              </a:rPr>
              <a:t>America’s River Roots </a:t>
            </a:r>
            <a:endParaRPr sz="28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3600"/>
              <a:buFont typeface="Calibri"/>
              <a:buNone/>
            </a:pPr>
            <a:r>
              <a:rPr lang="en-US" sz="2800"/>
              <a:t>CULTURE</a:t>
            </a:r>
            <a:endParaRPr sz="28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48" name="Google Shape;548;p6"/>
          <p:cNvSpPr txBox="1">
            <a:spLocks noGrp="1"/>
          </p:cNvSpPr>
          <p:nvPr>
            <p:ph type="body" idx="1"/>
          </p:nvPr>
        </p:nvSpPr>
        <p:spPr>
          <a:xfrm>
            <a:off x="572000" y="1623450"/>
            <a:ext cx="6537900" cy="42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 b="1"/>
              <a:t>Featuring Tall Stacks Riverboat Cruises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600" b="1"/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 b="1"/>
              <a:t>River Cities Expo 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600" b="1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•"/>
            </a:pPr>
            <a:r>
              <a:rPr lang="en-US" sz="1600" b="1"/>
              <a:t>Sounds of the River School</a:t>
            </a:r>
            <a:r>
              <a:rPr lang="en-US" sz="1600" b="1">
                <a:latin typeface="Verdana"/>
                <a:ea typeface="Verdana"/>
                <a:cs typeface="Verdana"/>
                <a:sym typeface="Verdana"/>
              </a:rPr>
              <a:t> Program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Verdana"/>
              <a:buNone/>
            </a:pPr>
            <a:endParaRPr sz="1600" b="1"/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 b="1">
                <a:latin typeface="Verdana"/>
                <a:ea typeface="Verdana"/>
                <a:cs typeface="Verdana"/>
                <a:sym typeface="Verdana"/>
              </a:rPr>
              <a:t>River Industry Exhibits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600" b="1"/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 b="1">
                <a:latin typeface="Verdana"/>
                <a:ea typeface="Verdana"/>
                <a:cs typeface="Verdana"/>
                <a:sym typeface="Verdana"/>
              </a:rPr>
              <a:t>Freedom Center</a:t>
            </a:r>
            <a:r>
              <a:rPr lang="en-US" sz="1600" b="1"/>
              <a:t> Speaker Series 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600" b="1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•"/>
            </a:pPr>
            <a:r>
              <a:rPr lang="en-US" sz="1600" b="1">
                <a:latin typeface="Verdana"/>
                <a:ea typeface="Verdana"/>
                <a:cs typeface="Verdana"/>
                <a:sym typeface="Verdana"/>
              </a:rPr>
              <a:t>Regional Cultural Tours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600" b="1"/>
          </a:p>
          <a:p>
            <a:pPr marL="914400" lvl="1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400" b="1">
                <a:latin typeface="Verdana"/>
                <a:ea typeface="Verdana"/>
                <a:cs typeface="Verdana"/>
                <a:sym typeface="Verdana"/>
              </a:rPr>
              <a:t>Keeneland</a:t>
            </a:r>
            <a:r>
              <a:rPr lang="en-US"/>
              <a:t>/</a:t>
            </a:r>
            <a:r>
              <a:rPr lang="en-US" sz="1400" b="1"/>
              <a:t>Kentucky Bourbon Trail</a:t>
            </a:r>
            <a:endParaRPr sz="1400" b="1"/>
          </a:p>
          <a:p>
            <a:pPr marL="914400" lvl="1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400" b="1"/>
              <a:t>Freedom Journey </a:t>
            </a:r>
            <a:endParaRPr sz="1400" b="1"/>
          </a:p>
          <a:p>
            <a:pPr marL="914400" lvl="1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400" b="1"/>
              <a:t>Riverwalk Heritage Tour</a:t>
            </a:r>
            <a:endParaRPr/>
          </a:p>
          <a:p>
            <a:pPr marL="914400" lvl="1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400" b="1"/>
              <a:t>Brewmaster Tour</a:t>
            </a:r>
            <a:endParaRPr/>
          </a:p>
          <a:p>
            <a:pPr marL="914400" lvl="1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400" b="1"/>
              <a:t>UNESCO Earthworks</a:t>
            </a:r>
            <a:endParaRPr sz="1400" b="1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600" b="1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600" b="1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6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49" name="Google Shape;54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490087" y="6240200"/>
            <a:ext cx="2132924" cy="262180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6"/>
          <p:cNvSpPr txBox="1"/>
          <p:nvPr/>
        </p:nvSpPr>
        <p:spPr>
          <a:xfrm>
            <a:off x="7356475" y="5651375"/>
            <a:ext cx="4298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Image: Narrative Quilt by Aminah Robinson at The Underground Railroad Freedom Center</a:t>
            </a: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51" name="Google Shape;551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56100" y="2901700"/>
            <a:ext cx="4835900" cy="304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52451" y="1485700"/>
            <a:ext cx="2439551" cy="14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6"/>
          <p:cNvSpPr txBox="1"/>
          <p:nvPr/>
        </p:nvSpPr>
        <p:spPr>
          <a:xfrm>
            <a:off x="9752449" y="2621800"/>
            <a:ext cx="2439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Image: Cincinnati Enquirer</a:t>
            </a: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554" name="Google Shape;554;p6"/>
          <p:cNvGrpSpPr/>
          <p:nvPr/>
        </p:nvGrpSpPr>
        <p:grpSpPr>
          <a:xfrm>
            <a:off x="15127025" y="6240200"/>
            <a:ext cx="2947851" cy="2947851"/>
            <a:chOff x="8031600" y="6920025"/>
            <a:chExt cx="2947851" cy="2947851"/>
          </a:xfrm>
        </p:grpSpPr>
        <p:pic>
          <p:nvPicPr>
            <p:cNvPr id="555" name="Google Shape;555;p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031600" y="6920025"/>
              <a:ext cx="2947851" cy="29478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6" name="Google Shape;556;p6"/>
            <p:cNvSpPr txBox="1"/>
            <p:nvPr/>
          </p:nvSpPr>
          <p:spPr>
            <a:xfrm>
              <a:off x="8129724" y="9387600"/>
              <a:ext cx="2439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Image: Black Music Walk of Fame | Kathy Wade Jazz Facebook, 2018</a:t>
              </a:r>
              <a:endParaRPr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557" name="Google Shape;557;p6"/>
          <p:cNvGrpSpPr/>
          <p:nvPr/>
        </p:nvGrpSpPr>
        <p:grpSpPr>
          <a:xfrm>
            <a:off x="17800775" y="2914300"/>
            <a:ext cx="5584248" cy="3141150"/>
            <a:chOff x="2284700" y="6985950"/>
            <a:chExt cx="5584248" cy="3141150"/>
          </a:xfrm>
        </p:grpSpPr>
        <p:pic>
          <p:nvPicPr>
            <p:cNvPr id="558" name="Google Shape;558;p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284700" y="6985950"/>
              <a:ext cx="5584248" cy="3141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9" name="Google Shape;559;p6"/>
            <p:cNvSpPr txBox="1"/>
            <p:nvPr/>
          </p:nvSpPr>
          <p:spPr>
            <a:xfrm>
              <a:off x="2372975" y="9750900"/>
              <a:ext cx="29103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Image: Learning Through Art, Inc. | Books Alive! for kids</a:t>
              </a:r>
              <a:endParaRPr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pic>
        <p:nvPicPr>
          <p:cNvPr id="560" name="Google Shape;560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921049" y="1193200"/>
            <a:ext cx="2395976" cy="15267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1" name="Google Shape;561;p6"/>
          <p:cNvGrpSpPr/>
          <p:nvPr/>
        </p:nvGrpSpPr>
        <p:grpSpPr>
          <a:xfrm>
            <a:off x="12495497" y="1485780"/>
            <a:ext cx="2122103" cy="1415840"/>
            <a:chOff x="12419774" y="5618679"/>
            <a:chExt cx="4836151" cy="3226619"/>
          </a:xfrm>
        </p:grpSpPr>
        <p:pic>
          <p:nvPicPr>
            <p:cNvPr id="562" name="Google Shape;562;p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2419775" y="5618679"/>
              <a:ext cx="4836150" cy="32266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3" name="Google Shape;563;p6"/>
            <p:cNvSpPr txBox="1"/>
            <p:nvPr/>
          </p:nvSpPr>
          <p:spPr>
            <a:xfrm>
              <a:off x="12419774" y="7933269"/>
              <a:ext cx="2439600" cy="91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Image: Cincinnati Enquirer</a:t>
              </a:r>
              <a:endParaRPr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564" name="Google Shape;564;p6"/>
          <p:cNvSpPr txBox="1"/>
          <p:nvPr/>
        </p:nvSpPr>
        <p:spPr>
          <a:xfrm>
            <a:off x="7356475" y="5651375"/>
            <a:ext cx="48372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Image: Narrative Quilt by Aminah Robinson at The Underground Railroad Freedom Center</a:t>
            </a: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65" name="Google Shape;565;p6" descr="A group of people in a room with colorful fabrics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438200" y="3126713"/>
            <a:ext cx="4837114" cy="2981325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pic>
      <p:pic>
        <p:nvPicPr>
          <p:cNvPr id="566" name="Google Shape;566;p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56100" y="1485700"/>
            <a:ext cx="2395976" cy="14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126918" y="75"/>
            <a:ext cx="2065080" cy="1485699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6"/>
          <p:cNvSpPr txBox="1"/>
          <p:nvPr/>
        </p:nvSpPr>
        <p:spPr>
          <a:xfrm>
            <a:off x="10126913" y="1193200"/>
            <a:ext cx="2042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Image: Learning Through Art, Inc.</a:t>
            </a: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69" name="Google Shape;569;p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356475" y="75"/>
            <a:ext cx="2770452" cy="148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6"/>
          <p:cNvSpPr txBox="1"/>
          <p:nvPr/>
        </p:nvSpPr>
        <p:spPr>
          <a:xfrm>
            <a:off x="11448789" y="6240200"/>
            <a:ext cx="53728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7"/>
          <p:cNvPicPr preferRelativeResize="0"/>
          <p:nvPr/>
        </p:nvPicPr>
        <p:blipFill rotWithShape="1">
          <a:blip r:embed="rId3">
            <a:alphaModFix/>
          </a:blip>
          <a:srcRect l="5114" b="3043"/>
          <a:stretch/>
        </p:blipFill>
        <p:spPr>
          <a:xfrm>
            <a:off x="0" y="-14950"/>
            <a:ext cx="3907998" cy="5991276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7"/>
          <p:cNvSpPr/>
          <p:nvPr/>
        </p:nvSpPr>
        <p:spPr>
          <a:xfrm>
            <a:off x="75" y="-36850"/>
            <a:ext cx="4118700" cy="6013200"/>
          </a:xfrm>
          <a:prstGeom prst="rect">
            <a:avLst/>
          </a:prstGeom>
          <a:solidFill>
            <a:srgbClr val="000000">
              <a:alpha val="6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7"/>
          <p:cNvSpPr txBox="1"/>
          <p:nvPr/>
        </p:nvSpPr>
        <p:spPr>
          <a:xfrm>
            <a:off x="247925" y="6534900"/>
            <a:ext cx="7998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©2024 America's River Roots, Inc.  All images used for education purposes. 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7"/>
          <p:cNvSpPr txBox="1"/>
          <p:nvPr/>
        </p:nvSpPr>
        <p:spPr>
          <a:xfrm>
            <a:off x="317150" y="1980300"/>
            <a:ext cx="34281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Sponsor Activation Venues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Zone 1: Brady Festival area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Zone 2: Freedom Center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Zone 3: Schmidlapp Garden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Zone 4: Public Landing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Zone 5: Yeatman’s Cove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Zone 6: Sawyer Point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Zone 7: Newport On The Levee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Zone 8: Covington Landing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9" name="Google Shape;579;p7"/>
          <p:cNvSpPr txBox="1">
            <a:spLocks noGrp="1"/>
          </p:cNvSpPr>
          <p:nvPr>
            <p:ph type="title"/>
          </p:nvPr>
        </p:nvSpPr>
        <p:spPr>
          <a:xfrm>
            <a:off x="317152" y="365125"/>
            <a:ext cx="78528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2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OUR FUNDING: </a:t>
            </a:r>
            <a:br>
              <a:rPr lang="en-US" sz="2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Sponsor </a:t>
            </a:r>
            <a:br>
              <a:rPr lang="en-US" sz="2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Commitments</a:t>
            </a:r>
            <a:endParaRPr sz="2800"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0" name="Google Shape;580;p7"/>
          <p:cNvSpPr/>
          <p:nvPr/>
        </p:nvSpPr>
        <p:spPr>
          <a:xfrm rot="-2441362">
            <a:off x="11929963" y="-3122641"/>
            <a:ext cx="127002" cy="127002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7"/>
          <p:cNvSpPr/>
          <p:nvPr/>
        </p:nvSpPr>
        <p:spPr>
          <a:xfrm rot="-2441362">
            <a:off x="12059957" y="-3234430"/>
            <a:ext cx="127002" cy="127002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7"/>
          <p:cNvSpPr/>
          <p:nvPr/>
        </p:nvSpPr>
        <p:spPr>
          <a:xfrm rot="-2441362">
            <a:off x="12189951" y="-3346219"/>
            <a:ext cx="127002" cy="127002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7"/>
          <p:cNvSpPr txBox="1"/>
          <p:nvPr/>
        </p:nvSpPr>
        <p:spPr>
          <a:xfrm>
            <a:off x="11721500" y="-3634450"/>
            <a:ext cx="3657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River Industry </a:t>
            </a:r>
            <a:endParaRPr sz="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Exhibit</a:t>
            </a:r>
            <a:endParaRPr sz="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4" name="Google Shape;584;p7"/>
          <p:cNvSpPr txBox="1"/>
          <p:nvPr/>
        </p:nvSpPr>
        <p:spPr>
          <a:xfrm>
            <a:off x="8095725" y="-2356375"/>
            <a:ext cx="131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Riverwalk Tours </a:t>
            </a:r>
            <a:endParaRPr sz="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5" name="Google Shape;585;p7"/>
          <p:cNvSpPr/>
          <p:nvPr/>
        </p:nvSpPr>
        <p:spPr>
          <a:xfrm rot="-901627">
            <a:off x="8514217" y="-2000608"/>
            <a:ext cx="92565" cy="9256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7"/>
          <p:cNvSpPr/>
          <p:nvPr/>
        </p:nvSpPr>
        <p:spPr>
          <a:xfrm rot="-901627">
            <a:off x="8654346" y="-2038156"/>
            <a:ext cx="92565" cy="9256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7"/>
          <p:cNvSpPr/>
          <p:nvPr/>
        </p:nvSpPr>
        <p:spPr>
          <a:xfrm rot="-901627">
            <a:off x="8785982" y="-2073427"/>
            <a:ext cx="92565" cy="9256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7"/>
          <p:cNvSpPr/>
          <p:nvPr/>
        </p:nvSpPr>
        <p:spPr>
          <a:xfrm rot="-901627">
            <a:off x="8926111" y="-2110975"/>
            <a:ext cx="92565" cy="9256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7"/>
          <p:cNvSpPr/>
          <p:nvPr/>
        </p:nvSpPr>
        <p:spPr>
          <a:xfrm rot="-901627">
            <a:off x="9057747" y="-2146246"/>
            <a:ext cx="92565" cy="9256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7"/>
          <p:cNvSpPr/>
          <p:nvPr/>
        </p:nvSpPr>
        <p:spPr>
          <a:xfrm rot="-901627">
            <a:off x="9197875" y="-2183794"/>
            <a:ext cx="92565" cy="9256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7"/>
          <p:cNvSpPr txBox="1">
            <a:spLocks noGrp="1"/>
          </p:cNvSpPr>
          <p:nvPr>
            <p:ph type="sldNum" idx="12"/>
          </p:nvPr>
        </p:nvSpPr>
        <p:spPr>
          <a:xfrm>
            <a:off x="3062220" y="69372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7</a:t>
            </a:fld>
            <a:endParaRPr sz="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2" name="Google Shape;592;p7"/>
          <p:cNvSpPr/>
          <p:nvPr/>
        </p:nvSpPr>
        <p:spPr>
          <a:xfrm>
            <a:off x="7918575" y="-740225"/>
            <a:ext cx="1428300" cy="1791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River Cusing Tasting</a:t>
            </a:r>
            <a:endParaRPr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3" name="Google Shape;59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2225" y="7224513"/>
            <a:ext cx="2147775" cy="122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907658" y="-133525"/>
            <a:ext cx="457088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7"/>
          <p:cNvSpPr/>
          <p:nvPr/>
        </p:nvSpPr>
        <p:spPr>
          <a:xfrm>
            <a:off x="75" y="-2156675"/>
            <a:ext cx="8757300" cy="1137000"/>
          </a:xfrm>
          <a:prstGeom prst="rect">
            <a:avLst/>
          </a:prstGeom>
          <a:solidFill>
            <a:srgbClr val="A25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7"/>
          <p:cNvSpPr txBox="1">
            <a:spLocks noGrp="1"/>
          </p:cNvSpPr>
          <p:nvPr>
            <p:ph type="title"/>
          </p:nvPr>
        </p:nvSpPr>
        <p:spPr>
          <a:xfrm>
            <a:off x="317227" y="-1791550"/>
            <a:ext cx="78528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2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OUR FUNDING: Sponsor Commitments</a:t>
            </a:r>
            <a:endParaRPr sz="2800" b="1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97" name="Google Shape;597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33434" y="-8752"/>
            <a:ext cx="8130462" cy="599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90338" y="33528"/>
            <a:ext cx="731701" cy="271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44175" y="241049"/>
            <a:ext cx="1522230" cy="724975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7"/>
          <p:cNvSpPr txBox="1"/>
          <p:nvPr/>
        </p:nvSpPr>
        <p:spPr>
          <a:xfrm>
            <a:off x="4622006" y="2253555"/>
            <a:ext cx="924401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7"/>
          <p:cNvSpPr txBox="1"/>
          <p:nvPr/>
        </p:nvSpPr>
        <p:spPr>
          <a:xfrm>
            <a:off x="11759344" y="6324758"/>
            <a:ext cx="26321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13e5836148_0_0"/>
          <p:cNvSpPr/>
          <p:nvPr/>
        </p:nvSpPr>
        <p:spPr>
          <a:xfrm>
            <a:off x="202750" y="25"/>
            <a:ext cx="5188500" cy="5943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7" name="Google Shape;607;g313e5836148_0_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4967667" y="3086638"/>
            <a:ext cx="2297201" cy="2822648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pic>
      <p:pic>
        <p:nvPicPr>
          <p:cNvPr id="608" name="Google Shape;608;g313e5836148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489806" y="3086638"/>
            <a:ext cx="2297201" cy="282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g313e5836148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967690" y="132013"/>
            <a:ext cx="2297201" cy="2822650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g313e5836148_0_0"/>
          <p:cNvSpPr txBox="1">
            <a:spLocks noGrp="1"/>
          </p:cNvSpPr>
          <p:nvPr>
            <p:ph type="title"/>
          </p:nvPr>
        </p:nvSpPr>
        <p:spPr>
          <a:xfrm>
            <a:off x="441300" y="365125"/>
            <a:ext cx="49974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4000"/>
              <a:buFont typeface="Calibri"/>
              <a:buNone/>
            </a:pPr>
            <a:r>
              <a:rPr lang="en-US" sz="2800" b="1">
                <a:latin typeface="Verdana"/>
                <a:ea typeface="Verdana"/>
                <a:cs typeface="Verdana"/>
                <a:sym typeface="Verdana"/>
              </a:rPr>
              <a:t>Our Kentucky Partners</a:t>
            </a:r>
            <a:endParaRPr sz="2800" b="1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11" name="Google Shape;611;g313e5836148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01975" y="6075568"/>
            <a:ext cx="598325" cy="598325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g313e5836148_0_0"/>
          <p:cNvSpPr txBox="1"/>
          <p:nvPr/>
        </p:nvSpPr>
        <p:spPr>
          <a:xfrm>
            <a:off x="14968176" y="2663353"/>
            <a:ext cx="2123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Image: Cincinnati Business Courier</a:t>
            </a: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13" name="Google Shape;613;g313e5836148_0_0"/>
          <p:cNvSpPr txBox="1"/>
          <p:nvPr/>
        </p:nvSpPr>
        <p:spPr>
          <a:xfrm>
            <a:off x="12489798" y="2663353"/>
            <a:ext cx="2123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Image: Cara Owsley / The Enquirer</a:t>
            </a: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14" name="Google Shape;614;g313e5836148_0_0"/>
          <p:cNvSpPr txBox="1"/>
          <p:nvPr/>
        </p:nvSpPr>
        <p:spPr>
          <a:xfrm>
            <a:off x="7355848" y="5651100"/>
            <a:ext cx="44709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Image: Shae Combs / GameDay Communications</a:t>
            </a: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15" name="Google Shape;615;g313e5836148_0_0"/>
          <p:cNvSpPr txBox="1"/>
          <p:nvPr/>
        </p:nvSpPr>
        <p:spPr>
          <a:xfrm>
            <a:off x="12490039" y="5617978"/>
            <a:ext cx="2123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Image: Cincinnati Business Courier</a:t>
            </a: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16" name="Google Shape;616;g313e5836148_0_0"/>
          <p:cNvSpPr txBox="1"/>
          <p:nvPr/>
        </p:nvSpPr>
        <p:spPr>
          <a:xfrm>
            <a:off x="3189954" y="6338986"/>
            <a:ext cx="87543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g313e5836148_0_0"/>
          <p:cNvSpPr txBox="1"/>
          <p:nvPr/>
        </p:nvSpPr>
        <p:spPr>
          <a:xfrm>
            <a:off x="441300" y="831507"/>
            <a:ext cx="3959700" cy="49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BB Riverboats</a:t>
            </a:r>
            <a:endParaRPr sz="900" b="0" i="1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Belle of Louisville Riverboat</a:t>
            </a:r>
            <a:endParaRPr sz="900" b="0" i="1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Campbell County</a:t>
            </a:r>
            <a:endParaRPr sz="900" b="0" i="1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Central Bank</a:t>
            </a:r>
            <a:endParaRPr sz="900" b="0" i="1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Cincinnati/Northern Kentucky International Airport</a:t>
            </a:r>
            <a:endParaRPr sz="900" b="0" i="1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City of Covington </a:t>
            </a:r>
            <a:endParaRPr sz="900" b="0" i="1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City of Newport</a:t>
            </a:r>
            <a:endParaRPr sz="900" b="0" i="1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Corporex</a:t>
            </a:r>
            <a:endParaRPr sz="900" b="0" i="1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CTI Clinical Trial Services</a:t>
            </a:r>
            <a:endParaRPr sz="900" b="0" i="1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David C. Herriman Fund</a:t>
            </a:r>
            <a:endParaRPr sz="900" b="0" i="1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eGateway Capital</a:t>
            </a:r>
            <a:endParaRPr sz="900" b="0" i="1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Fidelity Investments</a:t>
            </a:r>
            <a:endParaRPr sz="900" b="0" i="1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Fischer Homes</a:t>
            </a:r>
            <a:endParaRPr sz="900" b="0" i="1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Haile Foundation</a:t>
            </a:r>
            <a:endParaRPr sz="900" b="0" i="1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Hemmer</a:t>
            </a:r>
            <a:endParaRPr sz="900" b="0" i="1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Horizon Community Funds of NKY</a:t>
            </a:r>
            <a:endParaRPr sz="900" b="0" i="1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Kenton County</a:t>
            </a:r>
            <a:endParaRPr sz="900" b="0" i="1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KLH Engineers</a:t>
            </a:r>
            <a:endParaRPr sz="900" b="0" i="1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Mary M. Miller Riverboat</a:t>
            </a:r>
            <a:endParaRPr sz="900" b="0" i="1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Meet NKY</a:t>
            </a:r>
            <a:endParaRPr sz="900" b="0" i="1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NKY Chamber of Commerce</a:t>
            </a:r>
            <a:endParaRPr sz="900" b="0" i="1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Northern Kentucky University</a:t>
            </a:r>
            <a:endParaRPr sz="900" b="0" i="1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OneNKY Alliance</a:t>
            </a:r>
            <a:endParaRPr sz="900" b="0" i="1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Perfetti Van Melle</a:t>
            </a:r>
            <a:endParaRPr sz="900" b="0" i="1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R.C. Durr Foundation</a:t>
            </a:r>
            <a:endParaRPr sz="900" b="0" i="1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Southbank Partners</a:t>
            </a:r>
            <a:endParaRPr sz="900" b="0" i="1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St. Elizabeth Healthcare</a:t>
            </a:r>
            <a:endParaRPr sz="900" i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Thomas More University</a:t>
            </a:r>
            <a:endParaRPr sz="900" b="0" i="1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Verst Logistics</a:t>
            </a:r>
            <a:endParaRPr sz="900" b="0" i="1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1423552d6a_0_0"/>
          <p:cNvSpPr/>
          <p:nvPr/>
        </p:nvSpPr>
        <p:spPr>
          <a:xfrm>
            <a:off x="202750" y="25"/>
            <a:ext cx="5188500" cy="5943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3" name="Google Shape;623;g31423552d6a_0_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4967667" y="3086638"/>
            <a:ext cx="2297201" cy="2822648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pic>
      <p:pic>
        <p:nvPicPr>
          <p:cNvPr id="624" name="Google Shape;624;g31423552d6a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489806" y="3086638"/>
            <a:ext cx="2297201" cy="282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g31423552d6a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967690" y="132013"/>
            <a:ext cx="2297201" cy="2822650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g31423552d6a_0_0"/>
          <p:cNvSpPr txBox="1">
            <a:spLocks noGrp="1"/>
          </p:cNvSpPr>
          <p:nvPr>
            <p:ph type="title"/>
          </p:nvPr>
        </p:nvSpPr>
        <p:spPr>
          <a:xfrm>
            <a:off x="441300" y="365125"/>
            <a:ext cx="49974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78BF"/>
              </a:buClr>
              <a:buSzPts val="4000"/>
              <a:buFont typeface="Calibri"/>
              <a:buNone/>
            </a:pPr>
            <a:r>
              <a:rPr lang="en-US" sz="2800" b="1">
                <a:latin typeface="Verdana"/>
                <a:ea typeface="Verdana"/>
                <a:cs typeface="Verdana"/>
                <a:sym typeface="Verdana"/>
              </a:rPr>
              <a:t>Our Request to the Kentucky Legislature </a:t>
            </a:r>
            <a:endParaRPr sz="2800" b="1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27" name="Google Shape;627;g31423552d6a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01975" y="6075568"/>
            <a:ext cx="598325" cy="598325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g31423552d6a_0_0"/>
          <p:cNvSpPr txBox="1"/>
          <p:nvPr/>
        </p:nvSpPr>
        <p:spPr>
          <a:xfrm>
            <a:off x="14968176" y="2663353"/>
            <a:ext cx="2123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Image: Cincinnati Business Courier</a:t>
            </a: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29" name="Google Shape;629;g31423552d6a_0_0"/>
          <p:cNvSpPr txBox="1"/>
          <p:nvPr/>
        </p:nvSpPr>
        <p:spPr>
          <a:xfrm>
            <a:off x="12489798" y="2663353"/>
            <a:ext cx="2123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Image: Cara Owsley / The Enquirer</a:t>
            </a: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30" name="Google Shape;630;g31423552d6a_0_0"/>
          <p:cNvSpPr txBox="1"/>
          <p:nvPr/>
        </p:nvSpPr>
        <p:spPr>
          <a:xfrm>
            <a:off x="7355848" y="5651100"/>
            <a:ext cx="44709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Image: Shae Combs / GameDay Communications</a:t>
            </a: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31" name="Google Shape;631;g31423552d6a_0_0"/>
          <p:cNvSpPr txBox="1"/>
          <p:nvPr/>
        </p:nvSpPr>
        <p:spPr>
          <a:xfrm>
            <a:off x="12490039" y="5617978"/>
            <a:ext cx="2123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Image: Cincinnati Business Courier</a:t>
            </a: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32" name="Google Shape;632;g31423552d6a_0_0"/>
          <p:cNvSpPr txBox="1"/>
          <p:nvPr/>
        </p:nvSpPr>
        <p:spPr>
          <a:xfrm>
            <a:off x="3189954" y="6338986"/>
            <a:ext cx="87543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g31423552d6a_0_0"/>
          <p:cNvSpPr txBox="1"/>
          <p:nvPr/>
        </p:nvSpPr>
        <p:spPr>
          <a:xfrm>
            <a:off x="441300" y="1235225"/>
            <a:ext cx="4568100" cy="4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●"/>
            </a:pPr>
            <a:r>
              <a:rPr lang="en-US">
                <a:solidFill>
                  <a:srgbClr val="222222"/>
                </a:solidFill>
                <a:highlight>
                  <a:srgbClr val="FFFFFF"/>
                </a:highlight>
              </a:rPr>
              <a:t>We would respectfully request that the Kentucky 250</a:t>
            </a:r>
            <a:r>
              <a:rPr lang="en-US" baseline="30000">
                <a:solidFill>
                  <a:srgbClr val="222222"/>
                </a:solidFill>
                <a:highlight>
                  <a:srgbClr val="FFFFFF"/>
                </a:highlight>
              </a:rPr>
              <a:t>th</a:t>
            </a:r>
            <a:r>
              <a:rPr lang="en-US">
                <a:solidFill>
                  <a:srgbClr val="222222"/>
                </a:solidFill>
                <a:highlight>
                  <a:srgbClr val="FFFFFF"/>
                </a:highlight>
              </a:rPr>
              <a:t> Planning Commission designate America’s River Roots, Kentucky’s kick off event for the 250</a:t>
            </a:r>
            <a:r>
              <a:rPr lang="en-US" baseline="30000">
                <a:solidFill>
                  <a:srgbClr val="222222"/>
                </a:solidFill>
                <a:highlight>
                  <a:srgbClr val="FFFFFF"/>
                </a:highlight>
              </a:rPr>
              <a:t>th</a:t>
            </a:r>
            <a:r>
              <a:rPr lang="en-US">
                <a:solidFill>
                  <a:srgbClr val="222222"/>
                </a:solidFill>
                <a:highlight>
                  <a:srgbClr val="FFFFFF"/>
                </a:highlight>
              </a:rPr>
              <a:t> anniversary and that the Kentucky Legislature would endorse this designation.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●"/>
            </a:pPr>
            <a:r>
              <a:rPr lang="en-US">
                <a:solidFill>
                  <a:srgbClr val="222222"/>
                </a:solidFill>
                <a:highlight>
                  <a:srgbClr val="FFFFFF"/>
                </a:highlight>
              </a:rPr>
              <a:t>We would additionally request special consideration from the funding allocation by the Kentucky Legislature during the 2024 session for Kentucky’s 250</a:t>
            </a:r>
            <a:r>
              <a:rPr lang="en-US" baseline="30000">
                <a:solidFill>
                  <a:srgbClr val="222222"/>
                </a:solidFill>
                <a:highlight>
                  <a:srgbClr val="FFFFFF"/>
                </a:highlight>
              </a:rPr>
              <a:t>th</a:t>
            </a:r>
            <a:r>
              <a:rPr lang="en-US">
                <a:solidFill>
                  <a:srgbClr val="222222"/>
                </a:solidFill>
                <a:highlight>
                  <a:srgbClr val="FFFFFF"/>
                </a:highlight>
              </a:rPr>
              <a:t> events in the amount of $500,000 and that the Kentucky Legislature would endorse this endowment.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●"/>
            </a:pPr>
            <a:r>
              <a:rPr lang="en-US">
                <a:solidFill>
                  <a:srgbClr val="222222"/>
                </a:solidFill>
                <a:highlight>
                  <a:srgbClr val="FFFFFF"/>
                </a:highlight>
              </a:rPr>
              <a:t>And of course make plans to kick off Kentucky’s celebration in Northern Kentucky next October.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i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978BF"/>
      </a:accent1>
      <a:accent2>
        <a:srgbClr val="ED7D31"/>
      </a:accent2>
      <a:accent3>
        <a:srgbClr val="A5A5A5"/>
      </a:accent3>
      <a:accent4>
        <a:srgbClr val="FFC000"/>
      </a:accent4>
      <a:accent5>
        <a:srgbClr val="0089BA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978BF"/>
      </a:accent1>
      <a:accent2>
        <a:srgbClr val="ED7D31"/>
      </a:accent2>
      <a:accent3>
        <a:srgbClr val="A5A5A5"/>
      </a:accent3>
      <a:accent4>
        <a:srgbClr val="FFC000"/>
      </a:accent4>
      <a:accent5>
        <a:srgbClr val="0089BA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978BF"/>
      </a:accent1>
      <a:accent2>
        <a:srgbClr val="ED7D31"/>
      </a:accent2>
      <a:accent3>
        <a:srgbClr val="A5A5A5"/>
      </a:accent3>
      <a:accent4>
        <a:srgbClr val="FFC000"/>
      </a:accent4>
      <a:accent5>
        <a:srgbClr val="0089BA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769</Words>
  <Application>Microsoft Office PowerPoint</Application>
  <PresentationFormat>Widescreen</PresentationFormat>
  <Paragraphs>158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Calibri</vt:lpstr>
      <vt:lpstr>Verdana</vt:lpstr>
      <vt:lpstr>Roboto</vt:lpstr>
      <vt:lpstr>Arial</vt:lpstr>
      <vt:lpstr>Times New Roman</vt:lpstr>
      <vt:lpstr>Office Theme</vt:lpstr>
      <vt:lpstr>Office Theme</vt:lpstr>
      <vt:lpstr>Office Theme</vt:lpstr>
      <vt:lpstr>PowerPoint Presentation</vt:lpstr>
      <vt:lpstr>America’s River Roots OUR STORY</vt:lpstr>
      <vt:lpstr> Why America’s River Roots?  </vt:lpstr>
      <vt:lpstr>America’s River Roots  MUSIC</vt:lpstr>
      <vt:lpstr>America’s River Roots  CUISINE</vt:lpstr>
      <vt:lpstr>America’s River Roots  CULTURE</vt:lpstr>
      <vt:lpstr>OUR FUNDING:  Sponsor  Commitments</vt:lpstr>
      <vt:lpstr>Our Kentucky Partners</vt:lpstr>
      <vt:lpstr>Our Request to the Kentucky Legislature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Allen, Sasche (LRC)</dc:creator>
  <cp:lastModifiedBy>Allen, Sasche (LRC)</cp:lastModifiedBy>
  <cp:revision>1</cp:revision>
  <dcterms:modified xsi:type="dcterms:W3CDTF">2024-11-13T13:50:18Z</dcterms:modified>
</cp:coreProperties>
</file>