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6"/>
  </p:notes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Raleway Bold" charset="1" panose="00000000000000000000"/>
      <p:regular r:id="rId19"/>
    </p:embeddedFont>
    <p:embeddedFont>
      <p:font typeface="Raleway Medium Italics" charset="1" panose="00000000000000000000"/>
      <p:regular r:id="rId20"/>
    </p:embeddedFont>
    <p:embeddedFont>
      <p:font typeface="Raleway Medium" charset="1" panose="00000000000000000000"/>
      <p:regular r:id="rId21"/>
    </p:embeddedFont>
    <p:embeddedFont>
      <p:font typeface="Raleway" charset="1" panose="00000000000000000000"/>
      <p:regular r:id="rId23"/>
    </p:embeddedFont>
    <p:embeddedFont>
      <p:font typeface="Raleway Italics" charset="1" panose="00000000000000000000"/>
      <p:regular r:id="rId26"/>
    </p:embeddedFont>
    <p:embeddedFont>
      <p:font typeface="Raleway Ultra-Bold"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notesMasters/notesMaster1.xml" Type="http://schemas.openxmlformats.org/officeDocument/2006/relationships/notesMaster"/><Relationship Id="rId17" Target="theme/theme2.xml" Type="http://schemas.openxmlformats.org/officeDocument/2006/relationships/theme"/><Relationship Id="rId18" Target="notesSlides/notesSlide1.xml" Type="http://schemas.openxmlformats.org/officeDocument/2006/relationships/note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fonts/font23.fntdata" Type="http://schemas.openxmlformats.org/officeDocument/2006/relationships/font"/><Relationship Id="rId24" Target="notesSlides/notesSlide3.xml" Type="http://schemas.openxmlformats.org/officeDocument/2006/relationships/notesSlide"/><Relationship Id="rId25" Target="notesSlides/notesSlide4.xml" Type="http://schemas.openxmlformats.org/officeDocument/2006/relationships/notesSlide"/><Relationship Id="rId26" Target="fonts/font26.fntdata" Type="http://schemas.openxmlformats.org/officeDocument/2006/relationships/font"/><Relationship Id="rId27" Target="notesSlides/notesSlide5.xml" Type="http://schemas.openxmlformats.org/officeDocument/2006/relationships/notesSlide"/><Relationship Id="rId28" Target="notesSlides/notesSlide6.xml" Type="http://schemas.openxmlformats.org/officeDocument/2006/relationships/notesSlide"/><Relationship Id="rId29" Target="notesSlides/notesSlide7.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 Id="rId7" Target="../media/image16.jpeg" Type="http://schemas.openxmlformats.org/officeDocument/2006/relationships/image"/><Relationship Id="rId8" Target="../media/image17.jpeg" Type="http://schemas.openxmlformats.org/officeDocument/2006/relationships/image"/><Relationship Id="rId9"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972212" y="-2447748"/>
            <a:ext cx="21289663" cy="15967247"/>
          </a:xfrm>
          <a:custGeom>
            <a:avLst/>
            <a:gdLst/>
            <a:ahLst/>
            <a:cxnLst/>
            <a:rect r="r" b="b" t="t" l="l"/>
            <a:pathLst>
              <a:path h="15967247" w="21289663">
                <a:moveTo>
                  <a:pt x="21289663" y="0"/>
                </a:moveTo>
                <a:lnTo>
                  <a:pt x="0" y="0"/>
                </a:lnTo>
                <a:lnTo>
                  <a:pt x="0" y="15967247"/>
                </a:lnTo>
                <a:lnTo>
                  <a:pt x="21289663" y="15967247"/>
                </a:lnTo>
                <a:lnTo>
                  <a:pt x="21289663" y="0"/>
                </a:lnTo>
                <a:close/>
              </a:path>
            </a:pathLst>
          </a:custGeom>
          <a:blipFill>
            <a:blip r:embed="rId3"/>
            <a:stretch>
              <a:fillRect l="0" t="0" r="0" b="0"/>
            </a:stretch>
          </a:blipFill>
        </p:spPr>
      </p:sp>
      <p:sp>
        <p:nvSpPr>
          <p:cNvPr name="TextBox 3" id="3"/>
          <p:cNvSpPr txBox="true"/>
          <p:nvPr/>
        </p:nvSpPr>
        <p:spPr>
          <a:xfrm rot="0">
            <a:off x="1028700" y="942975"/>
            <a:ext cx="15602307" cy="2603502"/>
          </a:xfrm>
          <a:prstGeom prst="rect">
            <a:avLst/>
          </a:prstGeom>
        </p:spPr>
        <p:txBody>
          <a:bodyPr anchor="t" rtlCol="false" tIns="0" lIns="0" bIns="0" rIns="0">
            <a:spAutoFit/>
          </a:bodyPr>
          <a:lstStyle/>
          <a:p>
            <a:pPr algn="l">
              <a:lnSpc>
                <a:spcPts val="10399"/>
              </a:lnSpc>
            </a:pPr>
            <a:r>
              <a:rPr lang="en-US" b="true" sz="7999">
                <a:solidFill>
                  <a:srgbClr val="FFFFFF"/>
                </a:solidFill>
                <a:latin typeface="Raleway Bold"/>
                <a:ea typeface="Raleway Bold"/>
                <a:cs typeface="Raleway Bold"/>
                <a:sym typeface="Raleway Bold"/>
              </a:rPr>
              <a:t>Kentucky Ohio River Regional Recreation Authority (KORRRA)</a:t>
            </a:r>
          </a:p>
        </p:txBody>
      </p:sp>
      <p:sp>
        <p:nvSpPr>
          <p:cNvPr name="TextBox 4" id="4"/>
          <p:cNvSpPr txBox="true"/>
          <p:nvPr/>
        </p:nvSpPr>
        <p:spPr>
          <a:xfrm rot="0">
            <a:off x="1028700" y="3341328"/>
            <a:ext cx="15358200" cy="1466041"/>
          </a:xfrm>
          <a:prstGeom prst="rect">
            <a:avLst/>
          </a:prstGeom>
        </p:spPr>
        <p:txBody>
          <a:bodyPr anchor="t" rtlCol="false" tIns="0" lIns="0" bIns="0" rIns="0">
            <a:spAutoFit/>
          </a:bodyPr>
          <a:lstStyle/>
          <a:p>
            <a:pPr algn="l">
              <a:lnSpc>
                <a:spcPts val="8819"/>
              </a:lnSpc>
            </a:pPr>
            <a:r>
              <a:rPr lang="en-US" sz="4899" i="true" b="true">
                <a:solidFill>
                  <a:srgbClr val="FFFFFF"/>
                </a:solidFill>
                <a:latin typeface="Raleway Medium Italics"/>
                <a:ea typeface="Raleway Medium Italics"/>
                <a:cs typeface="Raleway Medium Italics"/>
                <a:sym typeface="Raleway Medium Italics"/>
              </a:rPr>
              <a:t>Introduction</a:t>
            </a:r>
          </a:p>
          <a:p>
            <a:pPr algn="l" marL="346710" indent="-115570" lvl="2">
              <a:lnSpc>
                <a:spcPts val="2352"/>
              </a:lnSpc>
            </a:pPr>
          </a:p>
        </p:txBody>
      </p:sp>
      <p:sp>
        <p:nvSpPr>
          <p:cNvPr name="TextBox 5" id="5"/>
          <p:cNvSpPr txBox="true"/>
          <p:nvPr/>
        </p:nvSpPr>
        <p:spPr>
          <a:xfrm rot="0">
            <a:off x="1028700" y="6561242"/>
            <a:ext cx="15358200" cy="2697058"/>
          </a:xfrm>
          <a:prstGeom prst="rect">
            <a:avLst/>
          </a:prstGeom>
        </p:spPr>
        <p:txBody>
          <a:bodyPr anchor="t" rtlCol="false" tIns="0" lIns="0" bIns="0" rIns="0">
            <a:spAutoFit/>
          </a:bodyPr>
          <a:lstStyle/>
          <a:p>
            <a:pPr algn="l">
              <a:lnSpc>
                <a:spcPts val="5160"/>
              </a:lnSpc>
            </a:pPr>
            <a:r>
              <a:rPr lang="en-US" sz="4300" b="true">
                <a:solidFill>
                  <a:srgbClr val="FFFFFF"/>
                </a:solidFill>
                <a:latin typeface="Raleway Medium"/>
                <a:ea typeface="Raleway Medium"/>
                <a:cs typeface="Raleway Medium"/>
                <a:sym typeface="Raleway Medium"/>
              </a:rPr>
              <a:t>Nov. 14, 2024</a:t>
            </a:r>
          </a:p>
          <a:p>
            <a:pPr algn="l">
              <a:lnSpc>
                <a:spcPts val="1679"/>
              </a:lnSpc>
            </a:pPr>
          </a:p>
          <a:p>
            <a:pPr algn="l">
              <a:lnSpc>
                <a:spcPts val="4300"/>
              </a:lnSpc>
            </a:pPr>
            <a:r>
              <a:rPr lang="en-US" sz="4300" b="true">
                <a:solidFill>
                  <a:srgbClr val="FFFFFF"/>
                </a:solidFill>
                <a:latin typeface="Raleway Medium"/>
                <a:ea typeface="Raleway Medium"/>
                <a:cs typeface="Raleway Medium"/>
                <a:sym typeface="Raleway Medium"/>
              </a:rPr>
              <a:t>Interim Joint Committee </a:t>
            </a:r>
          </a:p>
          <a:p>
            <a:pPr algn="l">
              <a:lnSpc>
                <a:spcPts val="4300"/>
              </a:lnSpc>
            </a:pPr>
            <a:r>
              <a:rPr lang="en-US" sz="4300" b="true">
                <a:solidFill>
                  <a:srgbClr val="FFFFFF"/>
                </a:solidFill>
                <a:latin typeface="Raleway Medium"/>
                <a:ea typeface="Raleway Medium"/>
                <a:cs typeface="Raleway Medium"/>
                <a:sym typeface="Raleway Medium"/>
              </a:rPr>
              <a:t>on Tourism, Small Business, </a:t>
            </a:r>
          </a:p>
          <a:p>
            <a:pPr algn="l">
              <a:lnSpc>
                <a:spcPts val="4300"/>
              </a:lnSpc>
            </a:pPr>
            <a:r>
              <a:rPr lang="en-US" sz="4300" b="true">
                <a:solidFill>
                  <a:srgbClr val="FFFFFF"/>
                </a:solidFill>
                <a:latin typeface="Raleway Medium"/>
                <a:ea typeface="Raleway Medium"/>
                <a:cs typeface="Raleway Medium"/>
                <a:sym typeface="Raleway Medium"/>
              </a:rPr>
              <a:t>and Information Technology</a:t>
            </a:r>
          </a:p>
          <a:p>
            <a:pPr algn="l" marL="297182" indent="-99061" lvl="2">
              <a:lnSpc>
                <a:spcPts val="2016"/>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9F9F9"/>
        </a:solidFill>
      </p:bgPr>
    </p:bg>
    <p:spTree>
      <p:nvGrpSpPr>
        <p:cNvPr id="1" name=""/>
        <p:cNvGrpSpPr/>
        <p:nvPr/>
      </p:nvGrpSpPr>
      <p:grpSpPr>
        <a:xfrm>
          <a:off x="0" y="0"/>
          <a:ext cx="0" cy="0"/>
          <a:chOff x="0" y="0"/>
          <a:chExt cx="0" cy="0"/>
        </a:xfrm>
      </p:grpSpPr>
      <p:sp>
        <p:nvSpPr>
          <p:cNvPr name="Freeform 2" id="2"/>
          <p:cNvSpPr/>
          <p:nvPr/>
        </p:nvSpPr>
        <p:spPr>
          <a:xfrm flipH="false" flipV="false" rot="0">
            <a:off x="-282399" y="-1140766"/>
            <a:ext cx="18852798" cy="12568532"/>
          </a:xfrm>
          <a:custGeom>
            <a:avLst/>
            <a:gdLst/>
            <a:ahLst/>
            <a:cxnLst/>
            <a:rect r="r" b="b" t="t" l="l"/>
            <a:pathLst>
              <a:path h="12568532" w="18852798">
                <a:moveTo>
                  <a:pt x="0" y="0"/>
                </a:moveTo>
                <a:lnTo>
                  <a:pt x="18852798" y="0"/>
                </a:lnTo>
                <a:lnTo>
                  <a:pt x="18852798" y="12568532"/>
                </a:lnTo>
                <a:lnTo>
                  <a:pt x="0" y="12568532"/>
                </a:lnTo>
                <a:lnTo>
                  <a:pt x="0" y="0"/>
                </a:lnTo>
                <a:close/>
              </a:path>
            </a:pathLst>
          </a:custGeom>
          <a:blipFill>
            <a:blip r:embed="rId2"/>
            <a:stretch>
              <a:fillRect l="0" t="0" r="0" b="0"/>
            </a:stretch>
          </a:blipFill>
        </p:spPr>
      </p:sp>
      <p:sp>
        <p:nvSpPr>
          <p:cNvPr name="TextBox 3" id="3"/>
          <p:cNvSpPr txBox="true"/>
          <p:nvPr/>
        </p:nvSpPr>
        <p:spPr>
          <a:xfrm rot="0">
            <a:off x="1028700" y="6296025"/>
            <a:ext cx="15836943" cy="2962275"/>
          </a:xfrm>
          <a:prstGeom prst="rect">
            <a:avLst/>
          </a:prstGeom>
        </p:spPr>
        <p:txBody>
          <a:bodyPr anchor="t" rtlCol="false" tIns="0" lIns="0" bIns="0" rIns="0">
            <a:spAutoFit/>
          </a:bodyPr>
          <a:lstStyle/>
          <a:p>
            <a:pPr algn="l">
              <a:lnSpc>
                <a:spcPts val="7800"/>
              </a:lnSpc>
            </a:pPr>
            <a:r>
              <a:rPr lang="en-US" sz="6000" b="true">
                <a:solidFill>
                  <a:srgbClr val="FFFFFF"/>
                </a:solidFill>
                <a:latin typeface="Raleway Ultra-Bold"/>
                <a:ea typeface="Raleway Ultra-Bold"/>
                <a:cs typeface="Raleway Ultra-Bold"/>
                <a:sym typeface="Raleway Ultra-Bold"/>
              </a:rPr>
              <a:t>To help people find adventure, to inspire care for the land and water, and to boost the economies of Ohio River communities. </a:t>
            </a:r>
          </a:p>
        </p:txBody>
      </p:sp>
      <p:sp>
        <p:nvSpPr>
          <p:cNvPr name="TextBox 4" id="4"/>
          <p:cNvSpPr txBox="true"/>
          <p:nvPr/>
        </p:nvSpPr>
        <p:spPr>
          <a:xfrm rot="0">
            <a:off x="1028700" y="6296025"/>
            <a:ext cx="15836943" cy="2962275"/>
          </a:xfrm>
          <a:prstGeom prst="rect">
            <a:avLst/>
          </a:prstGeom>
        </p:spPr>
        <p:txBody>
          <a:bodyPr anchor="t" rtlCol="false" tIns="0" lIns="0" bIns="0" rIns="0">
            <a:spAutoFit/>
          </a:bodyPr>
          <a:lstStyle/>
          <a:p>
            <a:pPr algn="l">
              <a:lnSpc>
                <a:spcPts val="7800"/>
              </a:lnSpc>
            </a:pPr>
            <a:r>
              <a:rPr lang="en-US" sz="6000" b="true">
                <a:solidFill>
                  <a:srgbClr val="FFFFFF"/>
                </a:solidFill>
                <a:latin typeface="Raleway Ultra-Bold"/>
                <a:ea typeface="Raleway Ultra-Bold"/>
                <a:cs typeface="Raleway Ultra-Bold"/>
                <a:sym typeface="Raleway Ultra-Bold"/>
              </a:rPr>
              <a:t>To help people find adventure, to inspire care for the land and water, and to boost the economies of Ohio River communities. </a:t>
            </a:r>
          </a:p>
        </p:txBody>
      </p:sp>
      <p:sp>
        <p:nvSpPr>
          <p:cNvPr name="TextBox 5" id="5"/>
          <p:cNvSpPr txBox="true"/>
          <p:nvPr/>
        </p:nvSpPr>
        <p:spPr>
          <a:xfrm rot="0">
            <a:off x="1028700" y="5000625"/>
            <a:ext cx="14854800" cy="1055370"/>
          </a:xfrm>
          <a:prstGeom prst="rect">
            <a:avLst/>
          </a:prstGeom>
        </p:spPr>
        <p:txBody>
          <a:bodyPr anchor="t" rtlCol="false" tIns="0" lIns="0" bIns="0" rIns="0">
            <a:spAutoFit/>
          </a:bodyPr>
          <a:lstStyle/>
          <a:p>
            <a:pPr algn="l">
              <a:lnSpc>
                <a:spcPts val="8640"/>
              </a:lnSpc>
            </a:pPr>
            <a:r>
              <a:rPr lang="en-US" b="true" sz="6000" i="true">
                <a:solidFill>
                  <a:srgbClr val="FFFFFF"/>
                </a:solidFill>
                <a:latin typeface="Raleway Medium Italics"/>
                <a:ea typeface="Raleway Medium Italics"/>
                <a:cs typeface="Raleway Medium Italics"/>
                <a:sym typeface="Raleway Medium Italics"/>
              </a:rPr>
              <a:t>Mission of the Ohio River Way</a:t>
            </a:r>
          </a:p>
        </p:txBody>
      </p:sp>
      <p:sp>
        <p:nvSpPr>
          <p:cNvPr name="TextBox 6" id="6"/>
          <p:cNvSpPr txBox="true"/>
          <p:nvPr/>
        </p:nvSpPr>
        <p:spPr>
          <a:xfrm rot="0">
            <a:off x="1028700" y="5000625"/>
            <a:ext cx="14854800" cy="1055370"/>
          </a:xfrm>
          <a:prstGeom prst="rect">
            <a:avLst/>
          </a:prstGeom>
        </p:spPr>
        <p:txBody>
          <a:bodyPr anchor="t" rtlCol="false" tIns="0" lIns="0" bIns="0" rIns="0">
            <a:spAutoFit/>
          </a:bodyPr>
          <a:lstStyle/>
          <a:p>
            <a:pPr algn="l">
              <a:lnSpc>
                <a:spcPts val="8640"/>
              </a:lnSpc>
            </a:pPr>
            <a:r>
              <a:rPr lang="en-US" b="true" sz="6000" i="true">
                <a:solidFill>
                  <a:srgbClr val="FFFFFF"/>
                </a:solidFill>
                <a:latin typeface="Raleway Medium Italics"/>
                <a:ea typeface="Raleway Medium Italics"/>
                <a:cs typeface="Raleway Medium Italics"/>
                <a:sym typeface="Raleway Medium Italics"/>
              </a:rPr>
              <a:t>Mission of the Ohio River Way</a:t>
            </a:r>
          </a:p>
        </p:txBody>
      </p:sp>
      <p:sp>
        <p:nvSpPr>
          <p:cNvPr name="TextBox 7" id="7"/>
          <p:cNvSpPr txBox="true"/>
          <p:nvPr/>
        </p:nvSpPr>
        <p:spPr>
          <a:xfrm rot="0">
            <a:off x="1028700" y="5000625"/>
            <a:ext cx="14854800" cy="1055370"/>
          </a:xfrm>
          <a:prstGeom prst="rect">
            <a:avLst/>
          </a:prstGeom>
        </p:spPr>
        <p:txBody>
          <a:bodyPr anchor="t" rtlCol="false" tIns="0" lIns="0" bIns="0" rIns="0">
            <a:spAutoFit/>
          </a:bodyPr>
          <a:lstStyle/>
          <a:p>
            <a:pPr algn="l">
              <a:lnSpc>
                <a:spcPts val="8640"/>
              </a:lnSpc>
            </a:pPr>
            <a:r>
              <a:rPr lang="en-US" b="true" sz="6000" i="true">
                <a:solidFill>
                  <a:srgbClr val="FFFFFF"/>
                </a:solidFill>
                <a:latin typeface="Raleway Medium Italics"/>
                <a:ea typeface="Raleway Medium Italics"/>
                <a:cs typeface="Raleway Medium Italics"/>
                <a:sym typeface="Raleway Medium Italics"/>
              </a:rPr>
              <a:t>Mission of the Ohio River Way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5408" y="3343113"/>
            <a:ext cx="17237183" cy="6329514"/>
            <a:chOff x="0" y="0"/>
            <a:chExt cx="22982911" cy="8439352"/>
          </a:xfrm>
        </p:grpSpPr>
        <p:sp>
          <p:nvSpPr>
            <p:cNvPr name="Freeform 3" id="3"/>
            <p:cNvSpPr/>
            <p:nvPr/>
          </p:nvSpPr>
          <p:spPr>
            <a:xfrm flipH="false" flipV="false" rot="0">
              <a:off x="0" y="66554"/>
              <a:ext cx="22982911" cy="8372798"/>
            </a:xfrm>
            <a:custGeom>
              <a:avLst/>
              <a:gdLst/>
              <a:ahLst/>
              <a:cxnLst/>
              <a:rect r="r" b="b" t="t" l="l"/>
              <a:pathLst>
                <a:path h="8372798" w="22982911">
                  <a:moveTo>
                    <a:pt x="0" y="0"/>
                  </a:moveTo>
                  <a:lnTo>
                    <a:pt x="22982911" y="0"/>
                  </a:lnTo>
                  <a:lnTo>
                    <a:pt x="22982911" y="8372798"/>
                  </a:lnTo>
                  <a:lnTo>
                    <a:pt x="0" y="8372798"/>
                  </a:lnTo>
                  <a:lnTo>
                    <a:pt x="0" y="0"/>
                  </a:lnTo>
                  <a:close/>
                </a:path>
              </a:pathLst>
            </a:custGeom>
            <a:blipFill>
              <a:blip r:embed="rId3"/>
              <a:stretch>
                <a:fillRect l="-3448" t="-72097" r="-3" b="-47395"/>
              </a:stretch>
            </a:blipFill>
          </p:spPr>
        </p:sp>
        <p:grpSp>
          <p:nvGrpSpPr>
            <p:cNvPr name="Group 4" id="4"/>
            <p:cNvGrpSpPr/>
            <p:nvPr/>
          </p:nvGrpSpPr>
          <p:grpSpPr>
            <a:xfrm rot="0">
              <a:off x="1014267" y="0"/>
              <a:ext cx="13938512" cy="247278"/>
              <a:chOff x="0" y="0"/>
              <a:chExt cx="1916806" cy="34005"/>
            </a:xfrm>
          </p:grpSpPr>
          <p:sp>
            <p:nvSpPr>
              <p:cNvPr name="Freeform 5" id="5"/>
              <p:cNvSpPr/>
              <p:nvPr/>
            </p:nvSpPr>
            <p:spPr>
              <a:xfrm flipH="false" flipV="false" rot="0">
                <a:off x="0" y="0"/>
                <a:ext cx="1916805" cy="34005"/>
              </a:xfrm>
              <a:custGeom>
                <a:avLst/>
                <a:gdLst/>
                <a:ahLst/>
                <a:cxnLst/>
                <a:rect r="r" b="b" t="t" l="l"/>
                <a:pathLst>
                  <a:path h="34005" w="1916805">
                    <a:moveTo>
                      <a:pt x="0" y="0"/>
                    </a:moveTo>
                    <a:lnTo>
                      <a:pt x="1916805" y="0"/>
                    </a:lnTo>
                    <a:lnTo>
                      <a:pt x="1916805" y="34005"/>
                    </a:lnTo>
                    <a:lnTo>
                      <a:pt x="0" y="34005"/>
                    </a:lnTo>
                    <a:close/>
                  </a:path>
                </a:pathLst>
              </a:custGeom>
              <a:solidFill>
                <a:srgbClr val="FFFFFF"/>
              </a:solidFill>
            </p:spPr>
          </p:sp>
          <p:sp>
            <p:nvSpPr>
              <p:cNvPr name="TextBox 6" id="6"/>
              <p:cNvSpPr txBox="true"/>
              <p:nvPr/>
            </p:nvSpPr>
            <p:spPr>
              <a:xfrm>
                <a:off x="0" y="-28575"/>
                <a:ext cx="1916806" cy="62580"/>
              </a:xfrm>
              <a:prstGeom prst="rect">
                <a:avLst/>
              </a:prstGeom>
            </p:spPr>
            <p:txBody>
              <a:bodyPr anchor="ctr" rtlCol="false" tIns="59149" lIns="59149" bIns="59149" rIns="59149"/>
              <a:lstStyle/>
              <a:p>
                <a:pPr algn="ctr">
                  <a:lnSpc>
                    <a:spcPts val="1958"/>
                  </a:lnSpc>
                </a:pPr>
              </a:p>
            </p:txBody>
          </p:sp>
        </p:grpSp>
      </p:grpSp>
      <p:sp>
        <p:nvSpPr>
          <p:cNvPr name="TextBox 7" id="7"/>
          <p:cNvSpPr txBox="true"/>
          <p:nvPr/>
        </p:nvSpPr>
        <p:spPr>
          <a:xfrm rot="0">
            <a:off x="909185" y="2147000"/>
            <a:ext cx="8234815" cy="3481864"/>
          </a:xfrm>
          <a:prstGeom prst="rect">
            <a:avLst/>
          </a:prstGeom>
        </p:spPr>
        <p:txBody>
          <a:bodyPr anchor="t" rtlCol="false" tIns="0" lIns="0" bIns="0" rIns="0">
            <a:spAutoFit/>
          </a:bodyPr>
          <a:lstStyle/>
          <a:p>
            <a:pPr algn="l" marL="669291" indent="-334646" lvl="1">
              <a:lnSpc>
                <a:spcPts val="4030"/>
              </a:lnSpc>
              <a:buFont typeface="Arial"/>
              <a:buChar char="•"/>
            </a:pPr>
            <a:r>
              <a:rPr lang="en-US" sz="3100">
                <a:solidFill>
                  <a:srgbClr val="000000"/>
                </a:solidFill>
                <a:latin typeface="Raleway"/>
                <a:ea typeface="Raleway"/>
                <a:cs typeface="Raleway"/>
                <a:sym typeface="Raleway"/>
              </a:rPr>
              <a:t>Modeled after the Kentucky Mountain Regional Recreation Authority (KMRRA)</a:t>
            </a:r>
          </a:p>
          <a:p>
            <a:pPr algn="l">
              <a:lnSpc>
                <a:spcPts val="1299"/>
              </a:lnSpc>
            </a:pPr>
          </a:p>
          <a:p>
            <a:pPr algn="l" marL="669291" indent="-334646" lvl="1">
              <a:lnSpc>
                <a:spcPts val="4030"/>
              </a:lnSpc>
              <a:buFont typeface="Arial"/>
              <a:buChar char="•"/>
            </a:pPr>
            <a:r>
              <a:rPr lang="en-US" sz="3100">
                <a:solidFill>
                  <a:srgbClr val="000000"/>
                </a:solidFill>
                <a:latin typeface="Raleway"/>
                <a:ea typeface="Raleway"/>
                <a:cs typeface="Raleway"/>
                <a:sym typeface="Raleway"/>
              </a:rPr>
              <a:t>KORRRA was enacted in the 2024 session</a:t>
            </a:r>
          </a:p>
          <a:p>
            <a:pPr algn="l">
              <a:lnSpc>
                <a:spcPts val="1299"/>
              </a:lnSpc>
            </a:pPr>
          </a:p>
          <a:p>
            <a:pPr algn="l" marL="669291" indent="-334646" lvl="1">
              <a:lnSpc>
                <a:spcPts val="4340"/>
              </a:lnSpc>
              <a:buFont typeface="Arial"/>
              <a:buChar char="•"/>
            </a:pPr>
            <a:r>
              <a:rPr lang="en-US" sz="3100">
                <a:solidFill>
                  <a:srgbClr val="000000"/>
                </a:solidFill>
                <a:latin typeface="Raleway"/>
                <a:ea typeface="Raleway"/>
                <a:cs typeface="Raleway"/>
                <a:sym typeface="Raleway"/>
              </a:rPr>
              <a:t>All 25 eligible counties have passed a resolution to join KORRRA and KORRRA first met on Nov. 13, 2024</a:t>
            </a:r>
          </a:p>
        </p:txBody>
      </p:sp>
      <p:sp>
        <p:nvSpPr>
          <p:cNvPr name="TextBox 8" id="8"/>
          <p:cNvSpPr txBox="true"/>
          <p:nvPr/>
        </p:nvSpPr>
        <p:spPr>
          <a:xfrm rot="0">
            <a:off x="1028700" y="866775"/>
            <a:ext cx="13047538"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Creation of KORRRA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199648" y="0"/>
            <a:ext cx="10526911" cy="10287000"/>
            <a:chOff x="0" y="0"/>
            <a:chExt cx="7463357" cy="7293266"/>
          </a:xfrm>
        </p:grpSpPr>
        <p:sp>
          <p:nvSpPr>
            <p:cNvPr name="Freeform 3" id="3"/>
            <p:cNvSpPr/>
            <p:nvPr/>
          </p:nvSpPr>
          <p:spPr>
            <a:xfrm flipH="false" flipV="false" rot="0">
              <a:off x="0" y="0"/>
              <a:ext cx="7463409" cy="7293197"/>
            </a:xfrm>
            <a:custGeom>
              <a:avLst/>
              <a:gdLst/>
              <a:ahLst/>
              <a:cxnLst/>
              <a:rect r="r" b="b" t="t" l="l"/>
              <a:pathLst>
                <a:path h="7293197" w="7463409">
                  <a:moveTo>
                    <a:pt x="0" y="0"/>
                  </a:moveTo>
                  <a:lnTo>
                    <a:pt x="7463409" y="0"/>
                  </a:lnTo>
                  <a:lnTo>
                    <a:pt x="7463409" y="7293197"/>
                  </a:lnTo>
                  <a:lnTo>
                    <a:pt x="0" y="7293197"/>
                  </a:lnTo>
                  <a:lnTo>
                    <a:pt x="0" y="0"/>
                  </a:lnTo>
                  <a:close/>
                </a:path>
              </a:pathLst>
            </a:custGeom>
            <a:blipFill>
              <a:blip r:embed="rId3"/>
              <a:stretch>
                <a:fillRect l="-23423" t="0" r="-23423" b="0"/>
              </a:stretch>
            </a:blipFill>
          </p:spPr>
        </p:sp>
      </p:grpSp>
      <p:sp>
        <p:nvSpPr>
          <p:cNvPr name="TextBox 4" id="4"/>
          <p:cNvSpPr txBox="true"/>
          <p:nvPr/>
        </p:nvSpPr>
        <p:spPr>
          <a:xfrm rot="0">
            <a:off x="1028700" y="866775"/>
            <a:ext cx="13047538"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Purpose of KORRRA</a:t>
            </a:r>
          </a:p>
        </p:txBody>
      </p:sp>
      <p:sp>
        <p:nvSpPr>
          <p:cNvPr name="TextBox 5" id="5"/>
          <p:cNvSpPr txBox="true"/>
          <p:nvPr/>
        </p:nvSpPr>
        <p:spPr>
          <a:xfrm rot="0">
            <a:off x="909185" y="2147000"/>
            <a:ext cx="9908024" cy="5058886"/>
          </a:xfrm>
          <a:prstGeom prst="rect">
            <a:avLst/>
          </a:prstGeom>
        </p:spPr>
        <p:txBody>
          <a:bodyPr anchor="t" rtlCol="false" tIns="0" lIns="0" bIns="0" rIns="0">
            <a:spAutoFit/>
          </a:bodyPr>
          <a:lstStyle/>
          <a:p>
            <a:pPr algn="l" marL="669291" indent="-334646" lvl="1">
              <a:lnSpc>
                <a:spcPts val="4030"/>
              </a:lnSpc>
              <a:buFont typeface="Arial"/>
              <a:buChar char="•"/>
            </a:pPr>
            <a:r>
              <a:rPr lang="en-US" sz="3100">
                <a:solidFill>
                  <a:srgbClr val="000000"/>
                </a:solidFill>
                <a:latin typeface="Raleway"/>
                <a:ea typeface="Raleway"/>
                <a:cs typeface="Raleway"/>
                <a:sym typeface="Raleway"/>
              </a:rPr>
              <a:t>148.034 (2): “The purpose of the authority is to </a:t>
            </a:r>
            <a:r>
              <a:rPr lang="en-US" b="true" sz="3100">
                <a:solidFill>
                  <a:srgbClr val="000000"/>
                </a:solidFill>
                <a:latin typeface="Raleway Bold"/>
                <a:ea typeface="Raleway Bold"/>
                <a:cs typeface="Raleway Bold"/>
                <a:sym typeface="Raleway Bold"/>
              </a:rPr>
              <a:t>establish, maintain, and promote a recreational trail system throughout the RA to increase economic development, tourism, and outdoor recreation for residents and visitors</a:t>
            </a:r>
            <a:r>
              <a:rPr lang="en-US" sz="3100">
                <a:solidFill>
                  <a:srgbClr val="000000"/>
                </a:solidFill>
                <a:latin typeface="Raleway"/>
                <a:ea typeface="Raleway"/>
                <a:cs typeface="Raleway"/>
                <a:sym typeface="Raleway"/>
              </a:rPr>
              <a:t>. The recreational trail system shall be located with significant portions of the system situated on private property made available for use through lease, license, easement, or other appropriate legal form by willing landowners.”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866775"/>
            <a:ext cx="8335230"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Structure of KORRRA</a:t>
            </a:r>
          </a:p>
        </p:txBody>
      </p:sp>
      <p:sp>
        <p:nvSpPr>
          <p:cNvPr name="TextBox 3" id="3"/>
          <p:cNvSpPr txBox="true"/>
          <p:nvPr/>
        </p:nvSpPr>
        <p:spPr>
          <a:xfrm rot="0">
            <a:off x="909185" y="2175575"/>
            <a:ext cx="9908024" cy="5824537"/>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000000"/>
                </a:solidFill>
                <a:latin typeface="Raleway"/>
                <a:ea typeface="Raleway"/>
                <a:cs typeface="Raleway"/>
                <a:sym typeface="Raleway"/>
              </a:rPr>
              <a:t>Nine voting members:</a:t>
            </a:r>
          </a:p>
          <a:p>
            <a:pPr algn="l" marL="1338582" indent="-446194" lvl="2">
              <a:lnSpc>
                <a:spcPts val="3720"/>
              </a:lnSpc>
              <a:buFont typeface="Arial"/>
              <a:buChar char="⚬"/>
            </a:pPr>
            <a:r>
              <a:rPr lang="en-US" sz="3100">
                <a:solidFill>
                  <a:srgbClr val="000000"/>
                </a:solidFill>
                <a:latin typeface="Raleway"/>
                <a:ea typeface="Raleway"/>
                <a:cs typeface="Raleway"/>
                <a:sym typeface="Raleway"/>
              </a:rPr>
              <a:t>Six participating counties on rotating three year terms</a:t>
            </a:r>
          </a:p>
          <a:p>
            <a:pPr algn="l" marL="1338582" indent="-446194" lvl="2">
              <a:lnSpc>
                <a:spcPts val="3720"/>
              </a:lnSpc>
              <a:buFont typeface="Arial"/>
              <a:buChar char="⚬"/>
            </a:pPr>
            <a:r>
              <a:rPr lang="en-US" sz="3100">
                <a:solidFill>
                  <a:srgbClr val="000000"/>
                </a:solidFill>
                <a:latin typeface="Raleway"/>
                <a:ea typeface="Raleway"/>
                <a:cs typeface="Raleway"/>
                <a:sym typeface="Raleway"/>
              </a:rPr>
              <a:t>One appointee each from the Tourism, Arts and Heritage Cabinet; the Department for Local Government; and the Department of Fish &amp; Wildlife Resources</a:t>
            </a:r>
          </a:p>
          <a:p>
            <a:pPr algn="l">
              <a:lnSpc>
                <a:spcPts val="1199"/>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Three nonvoting members:</a:t>
            </a:r>
          </a:p>
          <a:p>
            <a:pPr algn="l" marL="1338582" indent="-446194" lvl="2">
              <a:lnSpc>
                <a:spcPts val="3720"/>
              </a:lnSpc>
              <a:buFont typeface="Arial"/>
              <a:buChar char="⚬"/>
            </a:pPr>
            <a:r>
              <a:rPr lang="en-US" sz="3100">
                <a:solidFill>
                  <a:srgbClr val="000000"/>
                </a:solidFill>
                <a:latin typeface="Raleway"/>
                <a:ea typeface="Raleway"/>
                <a:cs typeface="Raleway"/>
                <a:sym typeface="Raleway"/>
              </a:rPr>
              <a:t>One member of the House and one member of the Senate</a:t>
            </a:r>
          </a:p>
          <a:p>
            <a:pPr algn="l" marL="1338582" indent="-446194" lvl="2">
              <a:lnSpc>
                <a:spcPts val="3720"/>
              </a:lnSpc>
              <a:buFont typeface="Arial"/>
              <a:buChar char="⚬"/>
            </a:pPr>
            <a:r>
              <a:rPr lang="en-US" sz="3100">
                <a:solidFill>
                  <a:srgbClr val="000000"/>
                </a:solidFill>
                <a:latin typeface="Raleway"/>
                <a:ea typeface="Raleway"/>
                <a:cs typeface="Raleway"/>
                <a:sym typeface="Raleway"/>
              </a:rPr>
              <a:t>If KORRRA has an Executive Director, they may only cast tie-breaking votes</a:t>
            </a:r>
          </a:p>
        </p:txBody>
      </p:sp>
      <p:pic>
        <p:nvPicPr>
          <p:cNvPr name="Picture 4" id="4"/>
          <p:cNvPicPr>
            <a:picLocks noChangeAspect="true"/>
          </p:cNvPicPr>
          <p:nvPr/>
        </p:nvPicPr>
        <p:blipFill>
          <a:blip r:embed="rId3"/>
          <a:stretch>
            <a:fillRect/>
          </a:stretch>
        </p:blipFill>
        <p:spPr>
          <a:xfrm rot="0">
            <a:off x="9279828" y="3213176"/>
            <a:ext cx="8730839" cy="6772694"/>
          </a:xfrm>
          <a:prstGeom prst="rect">
            <a:avLst/>
          </a:prstGeom>
        </p:spPr>
      </p:pic>
      <p:sp>
        <p:nvSpPr>
          <p:cNvPr name="TextBox 5" id="5"/>
          <p:cNvSpPr txBox="true"/>
          <p:nvPr/>
        </p:nvSpPr>
        <p:spPr>
          <a:xfrm rot="0">
            <a:off x="11267331" y="3331249"/>
            <a:ext cx="5207103" cy="381000"/>
          </a:xfrm>
          <a:prstGeom prst="rect">
            <a:avLst/>
          </a:prstGeom>
        </p:spPr>
        <p:txBody>
          <a:bodyPr anchor="t" rtlCol="false" tIns="0" lIns="0" bIns="0" rIns="0">
            <a:spAutoFit/>
          </a:bodyPr>
          <a:lstStyle/>
          <a:p>
            <a:pPr algn="ctr">
              <a:lnSpc>
                <a:spcPts val="2999"/>
              </a:lnSpc>
            </a:pPr>
            <a:r>
              <a:rPr lang="en-US" sz="2499" i="true">
                <a:solidFill>
                  <a:srgbClr val="000000"/>
                </a:solidFill>
                <a:latin typeface="Raleway Italics"/>
                <a:ea typeface="Raleway Italics"/>
                <a:cs typeface="Raleway Italics"/>
                <a:sym typeface="Raleway Italics"/>
              </a:rPr>
              <a:t>Voting members of KORRRA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866775"/>
            <a:ext cx="13047538"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Structure of KORRRA</a:t>
            </a:r>
          </a:p>
        </p:txBody>
      </p:sp>
      <p:sp>
        <p:nvSpPr>
          <p:cNvPr name="TextBox 3" id="3"/>
          <p:cNvSpPr txBox="true"/>
          <p:nvPr/>
        </p:nvSpPr>
        <p:spPr>
          <a:xfrm rot="0">
            <a:off x="909185" y="2175575"/>
            <a:ext cx="10086392" cy="7036594"/>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000000"/>
                </a:solidFill>
                <a:latin typeface="Raleway"/>
                <a:ea typeface="Raleway"/>
                <a:cs typeface="Raleway"/>
                <a:sym typeface="Raleway"/>
              </a:rPr>
              <a:t>148.034(1) “....The </a:t>
            </a:r>
            <a:r>
              <a:rPr lang="en-US" sz="3100">
                <a:solidFill>
                  <a:srgbClr val="000000"/>
                </a:solidFill>
                <a:latin typeface="Raleway"/>
                <a:ea typeface="Raleway"/>
                <a:cs typeface="Raleway"/>
                <a:sym typeface="Raleway"/>
              </a:rPr>
              <a:t>authority shall be a public body corporate and politic and an instrumentality of the Commonwealth, established with all the general corporate powers incidental thereto. </a:t>
            </a:r>
            <a:r>
              <a:rPr lang="en-US" b="true" sz="3100">
                <a:solidFill>
                  <a:srgbClr val="000000"/>
                </a:solidFill>
                <a:latin typeface="Raleway Bold"/>
                <a:ea typeface="Raleway Bold"/>
                <a:cs typeface="Raleway Bold"/>
                <a:sym typeface="Raleway Bold"/>
              </a:rPr>
              <a:t>The authority shall be attached to the Kentucky Department for Local Government for administrative purposes only.</a:t>
            </a:r>
            <a:r>
              <a:rPr lang="en-US" sz="3100">
                <a:solidFill>
                  <a:srgbClr val="000000"/>
                </a:solidFill>
                <a:latin typeface="Raleway"/>
                <a:ea typeface="Raleway"/>
                <a:cs typeface="Raleway"/>
                <a:sym typeface="Raleway"/>
              </a:rPr>
              <a:t> The authority shall be authorized for an initial period of five (5) years from July 15, 2024, and may be renewed by the General Assembly.....”</a:t>
            </a:r>
          </a:p>
          <a:p>
            <a:pPr algn="l">
              <a:lnSpc>
                <a:spcPts val="1799"/>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The Board shall meet at least quarterly with meetings rotating among participating counties.</a:t>
            </a:r>
          </a:p>
          <a:p>
            <a:pPr algn="l">
              <a:lnSpc>
                <a:spcPts val="1919"/>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Until the Board has secured funds to hire an Executive Director, the Board may seek administrative and management assistance.</a:t>
            </a:r>
          </a:p>
        </p:txBody>
      </p:sp>
      <p:grpSp>
        <p:nvGrpSpPr>
          <p:cNvPr name="Group 4" id="4"/>
          <p:cNvGrpSpPr/>
          <p:nvPr/>
        </p:nvGrpSpPr>
        <p:grpSpPr>
          <a:xfrm rot="0">
            <a:off x="11199648" y="0"/>
            <a:ext cx="7125620" cy="10287000"/>
            <a:chOff x="0" y="0"/>
            <a:chExt cx="5051914" cy="7293266"/>
          </a:xfrm>
        </p:grpSpPr>
        <p:sp>
          <p:nvSpPr>
            <p:cNvPr name="Freeform 5" id="5"/>
            <p:cNvSpPr/>
            <p:nvPr/>
          </p:nvSpPr>
          <p:spPr>
            <a:xfrm flipH="false" flipV="false" rot="0">
              <a:off x="0" y="0"/>
              <a:ext cx="5051966" cy="7293197"/>
            </a:xfrm>
            <a:custGeom>
              <a:avLst/>
              <a:gdLst/>
              <a:ahLst/>
              <a:cxnLst/>
              <a:rect r="r" b="b" t="t" l="l"/>
              <a:pathLst>
                <a:path h="7293197" w="5051966">
                  <a:moveTo>
                    <a:pt x="0" y="0"/>
                  </a:moveTo>
                  <a:lnTo>
                    <a:pt x="5051966" y="0"/>
                  </a:lnTo>
                  <a:lnTo>
                    <a:pt x="5051966" y="7293197"/>
                  </a:lnTo>
                  <a:lnTo>
                    <a:pt x="0" y="7293197"/>
                  </a:lnTo>
                  <a:lnTo>
                    <a:pt x="0" y="0"/>
                  </a:lnTo>
                  <a:close/>
                </a:path>
              </a:pathLst>
            </a:custGeom>
            <a:blipFill>
              <a:blip r:embed="rId3"/>
              <a:stretch>
                <a:fillRect l="-39109" t="0" r="-7783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3438" y="-1788007"/>
            <a:ext cx="19537753" cy="13025168"/>
          </a:xfrm>
          <a:custGeom>
            <a:avLst/>
            <a:gdLst/>
            <a:ahLst/>
            <a:cxnLst/>
            <a:rect r="r" b="b" t="t" l="l"/>
            <a:pathLst>
              <a:path h="13025168" w="19537753">
                <a:moveTo>
                  <a:pt x="0" y="0"/>
                </a:moveTo>
                <a:lnTo>
                  <a:pt x="19537753" y="0"/>
                </a:lnTo>
                <a:lnTo>
                  <a:pt x="19537753" y="13025168"/>
                </a:lnTo>
                <a:lnTo>
                  <a:pt x="0" y="13025168"/>
                </a:lnTo>
                <a:lnTo>
                  <a:pt x="0" y="0"/>
                </a:lnTo>
                <a:close/>
              </a:path>
            </a:pathLst>
          </a:custGeom>
          <a:blipFill>
            <a:blip r:embed="rId2"/>
            <a:stretch>
              <a:fillRect l="0" t="0" r="0" b="0"/>
            </a:stretch>
          </a:blipFill>
        </p:spPr>
      </p:sp>
      <p:sp>
        <p:nvSpPr>
          <p:cNvPr name="Freeform 3" id="3"/>
          <p:cNvSpPr/>
          <p:nvPr/>
        </p:nvSpPr>
        <p:spPr>
          <a:xfrm flipH="false" flipV="false" rot="9062068">
            <a:off x="-7939687" y="-14405839"/>
            <a:ext cx="20303348" cy="20303348"/>
          </a:xfrm>
          <a:custGeom>
            <a:avLst/>
            <a:gdLst/>
            <a:ahLst/>
            <a:cxnLst/>
            <a:rect r="r" b="b" t="t" l="l"/>
            <a:pathLst>
              <a:path h="20303348" w="20303348">
                <a:moveTo>
                  <a:pt x="0" y="0"/>
                </a:moveTo>
                <a:lnTo>
                  <a:pt x="20303348" y="0"/>
                </a:lnTo>
                <a:lnTo>
                  <a:pt x="20303348" y="20303349"/>
                </a:lnTo>
                <a:lnTo>
                  <a:pt x="0" y="203033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51887" y="2275100"/>
            <a:ext cx="15358200" cy="1085040"/>
          </a:xfrm>
          <a:prstGeom prst="rect">
            <a:avLst/>
          </a:prstGeom>
        </p:spPr>
        <p:txBody>
          <a:bodyPr anchor="t" rtlCol="false" tIns="0" lIns="0" bIns="0" rIns="0">
            <a:spAutoFit/>
          </a:bodyPr>
          <a:lstStyle/>
          <a:p>
            <a:pPr algn="l" marL="1057903" indent="-528951" lvl="1">
              <a:lnSpc>
                <a:spcPts val="6369"/>
              </a:lnSpc>
              <a:buFont typeface="Arial"/>
              <a:buChar char="•"/>
            </a:pPr>
            <a:r>
              <a:rPr lang="en-US" sz="4899">
                <a:solidFill>
                  <a:srgbClr val="FFFFFF"/>
                </a:solidFill>
                <a:latin typeface="Raleway"/>
                <a:ea typeface="Raleway"/>
                <a:cs typeface="Raleway"/>
                <a:sym typeface="Raleway"/>
              </a:rPr>
              <a:t>Boosting recreation economies</a:t>
            </a:r>
          </a:p>
          <a:p>
            <a:pPr algn="l" marL="346710" indent="-115570" lvl="2">
              <a:lnSpc>
                <a:spcPts val="2352"/>
              </a:lnSpc>
            </a:pPr>
          </a:p>
        </p:txBody>
      </p:sp>
      <p:sp>
        <p:nvSpPr>
          <p:cNvPr name="TextBox 5" id="5"/>
          <p:cNvSpPr txBox="true"/>
          <p:nvPr/>
        </p:nvSpPr>
        <p:spPr>
          <a:xfrm rot="0">
            <a:off x="1028700" y="942975"/>
            <a:ext cx="15602307" cy="1289052"/>
          </a:xfrm>
          <a:prstGeom prst="rect">
            <a:avLst/>
          </a:prstGeom>
        </p:spPr>
        <p:txBody>
          <a:bodyPr anchor="t" rtlCol="false" tIns="0" lIns="0" bIns="0" rIns="0">
            <a:spAutoFit/>
          </a:bodyPr>
          <a:lstStyle/>
          <a:p>
            <a:pPr algn="l">
              <a:lnSpc>
                <a:spcPts val="10399"/>
              </a:lnSpc>
            </a:pPr>
            <a:r>
              <a:rPr lang="en-US" b="true" sz="7999">
                <a:solidFill>
                  <a:srgbClr val="FFFFFF"/>
                </a:solidFill>
                <a:latin typeface="Raleway Bold"/>
                <a:ea typeface="Raleway Bold"/>
                <a:cs typeface="Raleway Bold"/>
                <a:sym typeface="Raleway Bold"/>
              </a:rPr>
              <a:t>The Ohio River’s Potential</a:t>
            </a:r>
          </a:p>
        </p:txBody>
      </p:sp>
      <p:sp>
        <p:nvSpPr>
          <p:cNvPr name="TextBox 6" id="6"/>
          <p:cNvSpPr txBox="true"/>
          <p:nvPr/>
        </p:nvSpPr>
        <p:spPr>
          <a:xfrm rot="0">
            <a:off x="1028700" y="942975"/>
            <a:ext cx="15602307" cy="1289052"/>
          </a:xfrm>
          <a:prstGeom prst="rect">
            <a:avLst/>
          </a:prstGeom>
        </p:spPr>
        <p:txBody>
          <a:bodyPr anchor="t" rtlCol="false" tIns="0" lIns="0" bIns="0" rIns="0">
            <a:spAutoFit/>
          </a:bodyPr>
          <a:lstStyle/>
          <a:p>
            <a:pPr algn="l">
              <a:lnSpc>
                <a:spcPts val="10399"/>
              </a:lnSpc>
            </a:pPr>
            <a:r>
              <a:rPr lang="en-US" b="true" sz="7999">
                <a:solidFill>
                  <a:srgbClr val="FFFFFF"/>
                </a:solidFill>
                <a:latin typeface="Raleway Bold"/>
                <a:ea typeface="Raleway Bold"/>
                <a:cs typeface="Raleway Bold"/>
                <a:sym typeface="Raleway Bold"/>
              </a:rPr>
              <a:t>The Ohio River’s Potential</a:t>
            </a:r>
          </a:p>
        </p:txBody>
      </p:sp>
      <p:sp>
        <p:nvSpPr>
          <p:cNvPr name="TextBox 7" id="7"/>
          <p:cNvSpPr txBox="true"/>
          <p:nvPr/>
        </p:nvSpPr>
        <p:spPr>
          <a:xfrm rot="0">
            <a:off x="651887" y="2275100"/>
            <a:ext cx="15358200" cy="1085040"/>
          </a:xfrm>
          <a:prstGeom prst="rect">
            <a:avLst/>
          </a:prstGeom>
        </p:spPr>
        <p:txBody>
          <a:bodyPr anchor="t" rtlCol="false" tIns="0" lIns="0" bIns="0" rIns="0">
            <a:spAutoFit/>
          </a:bodyPr>
          <a:lstStyle/>
          <a:p>
            <a:pPr algn="l" marL="1057903" indent="-528951" lvl="1">
              <a:lnSpc>
                <a:spcPts val="6369"/>
              </a:lnSpc>
              <a:buFont typeface="Arial"/>
              <a:buChar char="•"/>
            </a:pPr>
            <a:r>
              <a:rPr lang="en-US" sz="4899">
                <a:solidFill>
                  <a:srgbClr val="FFFFFF"/>
                </a:solidFill>
                <a:latin typeface="Raleway"/>
                <a:ea typeface="Raleway"/>
                <a:cs typeface="Raleway"/>
                <a:sym typeface="Raleway"/>
              </a:rPr>
              <a:t>Boosting recreation economies</a:t>
            </a:r>
          </a:p>
          <a:p>
            <a:pPr algn="l" marL="346710" indent="-115570" lvl="2">
              <a:lnSpc>
                <a:spcPts val="2352"/>
              </a:lnSpc>
            </a:pPr>
          </a:p>
        </p:txBody>
      </p:sp>
      <p:sp>
        <p:nvSpPr>
          <p:cNvPr name="TextBox 8" id="8"/>
          <p:cNvSpPr txBox="true"/>
          <p:nvPr/>
        </p:nvSpPr>
        <p:spPr>
          <a:xfrm rot="0">
            <a:off x="651887" y="2275100"/>
            <a:ext cx="15358200" cy="1085040"/>
          </a:xfrm>
          <a:prstGeom prst="rect">
            <a:avLst/>
          </a:prstGeom>
        </p:spPr>
        <p:txBody>
          <a:bodyPr anchor="t" rtlCol="false" tIns="0" lIns="0" bIns="0" rIns="0">
            <a:spAutoFit/>
          </a:bodyPr>
          <a:lstStyle/>
          <a:p>
            <a:pPr algn="l" marL="1057903" indent="-528951" lvl="1">
              <a:lnSpc>
                <a:spcPts val="6369"/>
              </a:lnSpc>
              <a:buFont typeface="Arial"/>
              <a:buChar char="•"/>
            </a:pPr>
            <a:r>
              <a:rPr lang="en-US" sz="4899">
                <a:solidFill>
                  <a:srgbClr val="FFFFFF"/>
                </a:solidFill>
                <a:latin typeface="Raleway"/>
                <a:ea typeface="Raleway"/>
                <a:cs typeface="Raleway"/>
                <a:sym typeface="Raleway"/>
              </a:rPr>
              <a:t>Boosting recreation economies</a:t>
            </a:r>
          </a:p>
          <a:p>
            <a:pPr algn="l" marL="346710" indent="-115570" lvl="2">
              <a:lnSpc>
                <a:spcPts val="2352"/>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199648" y="0"/>
            <a:ext cx="7125620" cy="10287000"/>
            <a:chOff x="0" y="0"/>
            <a:chExt cx="5051914" cy="7293266"/>
          </a:xfrm>
        </p:grpSpPr>
        <p:sp>
          <p:nvSpPr>
            <p:cNvPr name="Freeform 3" id="3"/>
            <p:cNvSpPr/>
            <p:nvPr/>
          </p:nvSpPr>
          <p:spPr>
            <a:xfrm flipH="false" flipV="false" rot="0">
              <a:off x="0" y="0"/>
              <a:ext cx="5051966" cy="7293197"/>
            </a:xfrm>
            <a:custGeom>
              <a:avLst/>
              <a:gdLst/>
              <a:ahLst/>
              <a:cxnLst/>
              <a:rect r="r" b="b" t="t" l="l"/>
              <a:pathLst>
                <a:path h="7293197" w="5051966">
                  <a:moveTo>
                    <a:pt x="0" y="0"/>
                  </a:moveTo>
                  <a:lnTo>
                    <a:pt x="5051966" y="0"/>
                  </a:lnTo>
                  <a:lnTo>
                    <a:pt x="5051966" y="7293197"/>
                  </a:lnTo>
                  <a:lnTo>
                    <a:pt x="0" y="7293197"/>
                  </a:lnTo>
                  <a:lnTo>
                    <a:pt x="0" y="0"/>
                  </a:lnTo>
                  <a:close/>
                </a:path>
              </a:pathLst>
            </a:custGeom>
            <a:blipFill>
              <a:blip r:embed="rId3"/>
              <a:stretch>
                <a:fillRect l="-62141" t="-18681" r="-126850" b="-14531"/>
              </a:stretch>
            </a:blipFill>
          </p:spPr>
        </p:sp>
      </p:grpSp>
      <p:sp>
        <p:nvSpPr>
          <p:cNvPr name="TextBox 4" id="4"/>
          <p:cNvSpPr txBox="true"/>
          <p:nvPr/>
        </p:nvSpPr>
        <p:spPr>
          <a:xfrm rot="0">
            <a:off x="1028700" y="866775"/>
            <a:ext cx="13047538"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Recreation Economies</a:t>
            </a:r>
          </a:p>
        </p:txBody>
      </p:sp>
      <p:sp>
        <p:nvSpPr>
          <p:cNvPr name="TextBox 5" id="5"/>
          <p:cNvSpPr txBox="true"/>
          <p:nvPr/>
        </p:nvSpPr>
        <p:spPr>
          <a:xfrm rot="0">
            <a:off x="909185" y="2175575"/>
            <a:ext cx="9055513" cy="6103144"/>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000000"/>
                </a:solidFill>
                <a:latin typeface="Raleway"/>
                <a:ea typeface="Raleway"/>
                <a:cs typeface="Raleway"/>
                <a:sym typeface="Raleway"/>
              </a:rPr>
              <a:t>Statewide, wildlife-related recreation contributes $5.9 billion to our economy (KDFWR)</a:t>
            </a:r>
          </a:p>
          <a:p>
            <a:pPr algn="l">
              <a:lnSpc>
                <a:spcPts val="1800"/>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In 2022, the value of the outdoor recreation economy nationally accounted for $563.7 billion of GDP and $1.1 trillion in economic output (US Bureau of Economic Analysis)</a:t>
            </a:r>
          </a:p>
          <a:p>
            <a:pPr algn="l">
              <a:lnSpc>
                <a:spcPts val="1800"/>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Since 2010, investments in the Great Lakes region since 2010—another major waterway with increasing boater registrations—are estimated to generate $2.3b in tourism (University of Michigan)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199648" y="0"/>
            <a:ext cx="7125620" cy="10287000"/>
            <a:chOff x="0" y="0"/>
            <a:chExt cx="5051914" cy="7293266"/>
          </a:xfrm>
        </p:grpSpPr>
        <p:sp>
          <p:nvSpPr>
            <p:cNvPr name="Freeform 3" id="3"/>
            <p:cNvSpPr/>
            <p:nvPr/>
          </p:nvSpPr>
          <p:spPr>
            <a:xfrm flipH="false" flipV="false" rot="0">
              <a:off x="0" y="0"/>
              <a:ext cx="5051966" cy="7293197"/>
            </a:xfrm>
            <a:custGeom>
              <a:avLst/>
              <a:gdLst/>
              <a:ahLst/>
              <a:cxnLst/>
              <a:rect r="r" b="b" t="t" l="l"/>
              <a:pathLst>
                <a:path h="7293197" w="5051966">
                  <a:moveTo>
                    <a:pt x="0" y="0"/>
                  </a:moveTo>
                  <a:lnTo>
                    <a:pt x="5051966" y="0"/>
                  </a:lnTo>
                  <a:lnTo>
                    <a:pt x="5051966" y="7293197"/>
                  </a:lnTo>
                  <a:lnTo>
                    <a:pt x="0" y="7293197"/>
                  </a:lnTo>
                  <a:lnTo>
                    <a:pt x="0" y="0"/>
                  </a:lnTo>
                  <a:close/>
                </a:path>
              </a:pathLst>
            </a:custGeom>
            <a:blipFill>
              <a:blip r:embed="rId3"/>
              <a:stretch>
                <a:fillRect l="-18072" t="0" r="-98867" b="0"/>
              </a:stretch>
            </a:blipFill>
          </p:spPr>
        </p:sp>
      </p:grpSp>
      <p:sp>
        <p:nvSpPr>
          <p:cNvPr name="TextBox 4" id="4"/>
          <p:cNvSpPr txBox="true"/>
          <p:nvPr/>
        </p:nvSpPr>
        <p:spPr>
          <a:xfrm rot="0">
            <a:off x="1028700" y="866775"/>
            <a:ext cx="13047538" cy="1128903"/>
          </a:xfrm>
          <a:prstGeom prst="rect">
            <a:avLst/>
          </a:prstGeom>
        </p:spPr>
        <p:txBody>
          <a:bodyPr anchor="t" rtlCol="false" tIns="0" lIns="0" bIns="0" rIns="0">
            <a:spAutoFit/>
          </a:bodyPr>
          <a:lstStyle/>
          <a:p>
            <a:pPr algn="l">
              <a:lnSpc>
                <a:spcPts val="9216"/>
              </a:lnSpc>
            </a:pPr>
            <a:r>
              <a:rPr lang="en-US" b="true" sz="6400">
                <a:solidFill>
                  <a:srgbClr val="1B2129"/>
                </a:solidFill>
                <a:latin typeface="Raleway Bold"/>
                <a:ea typeface="Raleway Bold"/>
                <a:cs typeface="Raleway Bold"/>
                <a:sym typeface="Raleway Bold"/>
              </a:rPr>
              <a:t>Efforts Elsewhere</a:t>
            </a:r>
          </a:p>
        </p:txBody>
      </p:sp>
      <p:sp>
        <p:nvSpPr>
          <p:cNvPr name="TextBox 5" id="5"/>
          <p:cNvSpPr txBox="true"/>
          <p:nvPr/>
        </p:nvSpPr>
        <p:spPr>
          <a:xfrm rot="0">
            <a:off x="909185" y="2175575"/>
            <a:ext cx="9055513" cy="7277100"/>
          </a:xfrm>
          <a:prstGeom prst="rect">
            <a:avLst/>
          </a:prstGeom>
        </p:spPr>
        <p:txBody>
          <a:bodyPr anchor="t" rtlCol="false" tIns="0" lIns="0" bIns="0" rIns="0">
            <a:spAutoFit/>
          </a:bodyPr>
          <a:lstStyle/>
          <a:p>
            <a:pPr algn="l" marL="669291" indent="-334646" lvl="1">
              <a:lnSpc>
                <a:spcPts val="3720"/>
              </a:lnSpc>
              <a:buFont typeface="Arial"/>
              <a:buChar char="•"/>
            </a:pPr>
            <a:r>
              <a:rPr lang="en-US" sz="3100">
                <a:solidFill>
                  <a:srgbClr val="000000"/>
                </a:solidFill>
                <a:latin typeface="Raleway"/>
                <a:ea typeface="Raleway"/>
                <a:cs typeface="Raleway"/>
                <a:sym typeface="Raleway"/>
              </a:rPr>
              <a:t>On Nov. 12, 2024, the Ohio Senate Agriculture &amp; Natural Resources Committee held a hearing on S.B. 286 creating an Ohio River Commission of Ohio (ORCO)</a:t>
            </a:r>
          </a:p>
          <a:p>
            <a:pPr algn="l">
              <a:lnSpc>
                <a:spcPts val="1800"/>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Earlier this year, Ohio invested $152m into 17 Ohio River waterfronts through “Ohio’s Wonderful Waterfronts Initiatives”</a:t>
            </a:r>
          </a:p>
          <a:p>
            <a:pPr algn="l">
              <a:lnSpc>
                <a:spcPts val="1800"/>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In October, Pennsylvania announced $53m for outdoor recreation projects and launched an Office of Outdoor Recreation in August</a:t>
            </a:r>
          </a:p>
          <a:p>
            <a:pPr algn="l">
              <a:lnSpc>
                <a:spcPts val="1800"/>
              </a:lnSpc>
            </a:pPr>
          </a:p>
          <a:p>
            <a:pPr algn="l" marL="669291" indent="-334646" lvl="1">
              <a:lnSpc>
                <a:spcPts val="3720"/>
              </a:lnSpc>
              <a:buFont typeface="Arial"/>
              <a:buChar char="•"/>
            </a:pPr>
            <a:r>
              <a:rPr lang="en-US" sz="3100">
                <a:solidFill>
                  <a:srgbClr val="000000"/>
                </a:solidFill>
                <a:latin typeface="Raleway"/>
                <a:ea typeface="Raleway"/>
                <a:cs typeface="Raleway"/>
                <a:sym typeface="Raleway"/>
              </a:rPr>
              <a:t>Nationally, the bipartisan Ohio River Congressional Caucus is considering steps to restore the Ohio River Basin on the scale of the Great Lakes Restoration Initiative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625821" y="0"/>
            <a:ext cx="9662179" cy="10287000"/>
            <a:chOff x="0" y="0"/>
            <a:chExt cx="7620000" cy="8112760"/>
          </a:xfrm>
        </p:grpSpPr>
        <p:sp>
          <p:nvSpPr>
            <p:cNvPr name="Freeform 3" id="3"/>
            <p:cNvSpPr/>
            <p:nvPr/>
          </p:nvSpPr>
          <p:spPr>
            <a:xfrm flipH="false" flipV="false" rot="0">
              <a:off x="6271260" y="5450840"/>
              <a:ext cx="1223010" cy="2536190"/>
            </a:xfrm>
            <a:custGeom>
              <a:avLst/>
              <a:gdLst/>
              <a:ahLst/>
              <a:cxnLst/>
              <a:rect r="r" b="b" t="t" l="l"/>
              <a:pathLst>
                <a:path h="2536190" w="1223010">
                  <a:moveTo>
                    <a:pt x="0" y="0"/>
                  </a:moveTo>
                  <a:lnTo>
                    <a:pt x="1223010" y="0"/>
                  </a:lnTo>
                  <a:lnTo>
                    <a:pt x="1223010" y="2536190"/>
                  </a:lnTo>
                  <a:lnTo>
                    <a:pt x="0" y="2536190"/>
                  </a:lnTo>
                  <a:close/>
                </a:path>
              </a:pathLst>
            </a:custGeom>
            <a:blipFill>
              <a:blip r:embed="rId2"/>
              <a:stretch>
                <a:fillRect l="-62041" t="0" r="-149584" b="0"/>
              </a:stretch>
            </a:blipFill>
          </p:spPr>
        </p:sp>
        <p:sp>
          <p:nvSpPr>
            <p:cNvPr name="Freeform 4" id="4"/>
            <p:cNvSpPr/>
            <p:nvPr/>
          </p:nvSpPr>
          <p:spPr>
            <a:xfrm flipH="false" flipV="false" rot="0">
              <a:off x="2992120" y="2788920"/>
              <a:ext cx="4500880" cy="2534920"/>
            </a:xfrm>
            <a:custGeom>
              <a:avLst/>
              <a:gdLst/>
              <a:ahLst/>
              <a:cxnLst/>
              <a:rect r="r" b="b" t="t" l="l"/>
              <a:pathLst>
                <a:path h="2534920" w="4500880">
                  <a:moveTo>
                    <a:pt x="4500880" y="0"/>
                  </a:moveTo>
                  <a:lnTo>
                    <a:pt x="0" y="0"/>
                  </a:lnTo>
                  <a:lnTo>
                    <a:pt x="0" y="2534920"/>
                  </a:lnTo>
                  <a:lnTo>
                    <a:pt x="4500880" y="2534920"/>
                  </a:lnTo>
                  <a:close/>
                </a:path>
              </a:pathLst>
            </a:custGeom>
            <a:blipFill>
              <a:blip r:embed="rId3"/>
              <a:stretch>
                <a:fillRect l="0" t="-9077" r="0" b="-9077"/>
              </a:stretch>
            </a:blipFill>
          </p:spPr>
        </p:sp>
        <p:sp>
          <p:nvSpPr>
            <p:cNvPr name="Freeform 5" id="5"/>
            <p:cNvSpPr/>
            <p:nvPr/>
          </p:nvSpPr>
          <p:spPr>
            <a:xfrm flipH="false" flipV="false" rot="0">
              <a:off x="127000" y="5450840"/>
              <a:ext cx="1959610" cy="2536190"/>
            </a:xfrm>
            <a:custGeom>
              <a:avLst/>
              <a:gdLst/>
              <a:ahLst/>
              <a:cxnLst/>
              <a:rect r="r" b="b" t="t" l="l"/>
              <a:pathLst>
                <a:path h="2536190" w="1959610">
                  <a:moveTo>
                    <a:pt x="0" y="0"/>
                  </a:moveTo>
                  <a:lnTo>
                    <a:pt x="1959610" y="0"/>
                  </a:lnTo>
                  <a:lnTo>
                    <a:pt x="1959610" y="2536190"/>
                  </a:lnTo>
                  <a:lnTo>
                    <a:pt x="0" y="2536190"/>
                  </a:lnTo>
                  <a:close/>
                </a:path>
              </a:pathLst>
            </a:custGeom>
            <a:blipFill>
              <a:blip r:embed="rId4"/>
              <a:stretch>
                <a:fillRect l="-72195" t="0" r="-26085" b="0"/>
              </a:stretch>
            </a:blipFill>
          </p:spPr>
        </p:sp>
        <p:sp>
          <p:nvSpPr>
            <p:cNvPr name="Freeform 6" id="6"/>
            <p:cNvSpPr/>
            <p:nvPr/>
          </p:nvSpPr>
          <p:spPr>
            <a:xfrm flipH="false" flipV="false" rot="0">
              <a:off x="127000" y="2788920"/>
              <a:ext cx="2739390" cy="2534920"/>
            </a:xfrm>
            <a:custGeom>
              <a:avLst/>
              <a:gdLst/>
              <a:ahLst/>
              <a:cxnLst/>
              <a:rect r="r" b="b" t="t" l="l"/>
              <a:pathLst>
                <a:path h="2534920" w="2739390">
                  <a:moveTo>
                    <a:pt x="2086610" y="2534920"/>
                  </a:moveTo>
                  <a:lnTo>
                    <a:pt x="2739390" y="2534920"/>
                  </a:lnTo>
                  <a:lnTo>
                    <a:pt x="2739390" y="0"/>
                  </a:lnTo>
                  <a:lnTo>
                    <a:pt x="0" y="0"/>
                  </a:lnTo>
                  <a:lnTo>
                    <a:pt x="0" y="2534920"/>
                  </a:lnTo>
                  <a:lnTo>
                    <a:pt x="1959610" y="2534920"/>
                  </a:lnTo>
                  <a:close/>
                </a:path>
              </a:pathLst>
            </a:custGeom>
            <a:blipFill>
              <a:blip r:embed="rId5"/>
              <a:stretch>
                <a:fillRect l="-11765" t="0" r="-11765" b="0"/>
              </a:stretch>
            </a:blipFill>
          </p:spPr>
        </p:sp>
        <p:sp>
          <p:nvSpPr>
            <p:cNvPr name="Freeform 7" id="7"/>
            <p:cNvSpPr/>
            <p:nvPr/>
          </p:nvSpPr>
          <p:spPr>
            <a:xfrm flipH="false" flipV="false" rot="0">
              <a:off x="127000" y="127000"/>
              <a:ext cx="1854200" cy="2536190"/>
            </a:xfrm>
            <a:custGeom>
              <a:avLst/>
              <a:gdLst/>
              <a:ahLst/>
              <a:cxnLst/>
              <a:rect r="r" b="b" t="t" l="l"/>
              <a:pathLst>
                <a:path h="2536190" w="1854200">
                  <a:moveTo>
                    <a:pt x="0" y="0"/>
                  </a:moveTo>
                  <a:lnTo>
                    <a:pt x="1854200" y="0"/>
                  </a:lnTo>
                  <a:lnTo>
                    <a:pt x="1854200" y="2536190"/>
                  </a:lnTo>
                  <a:lnTo>
                    <a:pt x="0" y="2536190"/>
                  </a:lnTo>
                  <a:close/>
                </a:path>
              </a:pathLst>
            </a:custGeom>
            <a:blipFill>
              <a:blip r:embed="rId6"/>
              <a:stretch>
                <a:fillRect l="-96489" t="-28327" r="-177394" b="-50092"/>
              </a:stretch>
            </a:blipFill>
          </p:spPr>
        </p:sp>
        <p:sp>
          <p:nvSpPr>
            <p:cNvPr name="Freeform 8" id="8"/>
            <p:cNvSpPr/>
            <p:nvPr/>
          </p:nvSpPr>
          <p:spPr>
            <a:xfrm flipH="false" flipV="false" rot="0">
              <a:off x="5306060" y="127000"/>
              <a:ext cx="2186940" cy="2536190"/>
            </a:xfrm>
            <a:custGeom>
              <a:avLst/>
              <a:gdLst/>
              <a:ahLst/>
              <a:cxnLst/>
              <a:rect r="r" b="b" t="t" l="l"/>
              <a:pathLst>
                <a:path h="2536190" w="2186940">
                  <a:moveTo>
                    <a:pt x="0" y="0"/>
                  </a:moveTo>
                  <a:lnTo>
                    <a:pt x="2186940" y="0"/>
                  </a:lnTo>
                  <a:lnTo>
                    <a:pt x="2186940" y="2536190"/>
                  </a:lnTo>
                  <a:lnTo>
                    <a:pt x="0" y="2536190"/>
                  </a:lnTo>
                  <a:close/>
                </a:path>
              </a:pathLst>
            </a:custGeom>
            <a:blipFill>
              <a:blip r:embed="rId7"/>
              <a:stretch>
                <a:fillRect l="-31490" t="-27390" r="-31792" b="-60340"/>
              </a:stretch>
            </a:blipFill>
          </p:spPr>
        </p:sp>
        <p:sp>
          <p:nvSpPr>
            <p:cNvPr name="Freeform 9" id="9"/>
            <p:cNvSpPr/>
            <p:nvPr/>
          </p:nvSpPr>
          <p:spPr>
            <a:xfrm flipH="false" flipV="false" rot="0">
              <a:off x="2213610" y="5450840"/>
              <a:ext cx="3930650" cy="2534920"/>
            </a:xfrm>
            <a:custGeom>
              <a:avLst/>
              <a:gdLst/>
              <a:ahLst/>
              <a:cxnLst/>
              <a:rect r="r" b="b" t="t" l="l"/>
              <a:pathLst>
                <a:path h="2534920" w="3930650">
                  <a:moveTo>
                    <a:pt x="3930650" y="0"/>
                  </a:moveTo>
                  <a:lnTo>
                    <a:pt x="0" y="0"/>
                  </a:lnTo>
                  <a:lnTo>
                    <a:pt x="0" y="2534921"/>
                  </a:lnTo>
                  <a:lnTo>
                    <a:pt x="3930650" y="2534921"/>
                  </a:lnTo>
                  <a:close/>
                </a:path>
              </a:pathLst>
            </a:custGeom>
            <a:blipFill>
              <a:blip r:embed="rId8"/>
              <a:stretch>
                <a:fillRect l="0" t="-1592" r="0" b="-1592"/>
              </a:stretch>
            </a:blipFill>
          </p:spPr>
        </p:sp>
        <p:sp>
          <p:nvSpPr>
            <p:cNvPr name="Freeform 10" id="10"/>
            <p:cNvSpPr/>
            <p:nvPr/>
          </p:nvSpPr>
          <p:spPr>
            <a:xfrm flipH="false" flipV="false" rot="0">
              <a:off x="2106930" y="127000"/>
              <a:ext cx="3073400" cy="2534920"/>
            </a:xfrm>
            <a:custGeom>
              <a:avLst/>
              <a:gdLst/>
              <a:ahLst/>
              <a:cxnLst/>
              <a:rect r="r" b="b" t="t" l="l"/>
              <a:pathLst>
                <a:path h="2534920" w="3073400">
                  <a:moveTo>
                    <a:pt x="885190" y="2534920"/>
                  </a:moveTo>
                  <a:lnTo>
                    <a:pt x="3073400" y="2534920"/>
                  </a:lnTo>
                  <a:lnTo>
                    <a:pt x="3073400" y="0"/>
                  </a:lnTo>
                  <a:lnTo>
                    <a:pt x="0" y="0"/>
                  </a:lnTo>
                  <a:lnTo>
                    <a:pt x="0" y="2534920"/>
                  </a:lnTo>
                  <a:lnTo>
                    <a:pt x="759460" y="2534920"/>
                  </a:lnTo>
                  <a:close/>
                </a:path>
              </a:pathLst>
            </a:custGeom>
            <a:blipFill>
              <a:blip r:embed="rId9"/>
              <a:stretch>
                <a:fillRect l="-11972" t="0" r="-11972" b="0"/>
              </a:stretch>
            </a:blipFill>
          </p:spPr>
        </p:sp>
      </p:grpSp>
      <p:sp>
        <p:nvSpPr>
          <p:cNvPr name="TextBox 11" id="11"/>
          <p:cNvSpPr txBox="true"/>
          <p:nvPr/>
        </p:nvSpPr>
        <p:spPr>
          <a:xfrm rot="0">
            <a:off x="1028700" y="857250"/>
            <a:ext cx="8231700" cy="1128903"/>
          </a:xfrm>
          <a:prstGeom prst="rect">
            <a:avLst/>
          </a:prstGeom>
        </p:spPr>
        <p:txBody>
          <a:bodyPr anchor="t" rtlCol="false" tIns="0" lIns="0" bIns="0" rIns="0">
            <a:spAutoFit/>
          </a:bodyPr>
          <a:lstStyle/>
          <a:p>
            <a:pPr algn="l">
              <a:lnSpc>
                <a:spcPts val="9216"/>
              </a:lnSpc>
            </a:pPr>
            <a:r>
              <a:rPr lang="en-US" b="true" sz="6400" spc="-96">
                <a:solidFill>
                  <a:srgbClr val="1B2129"/>
                </a:solidFill>
                <a:latin typeface="Raleway Bold"/>
                <a:ea typeface="Raleway Bold"/>
                <a:cs typeface="Raleway Bold"/>
                <a:sym typeface="Raleway Bold"/>
              </a:rPr>
              <a:t>The Ohio River Way</a:t>
            </a:r>
          </a:p>
        </p:txBody>
      </p:sp>
      <p:sp>
        <p:nvSpPr>
          <p:cNvPr name="TextBox 12" id="12"/>
          <p:cNvSpPr txBox="true"/>
          <p:nvPr/>
        </p:nvSpPr>
        <p:spPr>
          <a:xfrm rot="0">
            <a:off x="1028700" y="2284285"/>
            <a:ext cx="7455881" cy="5306187"/>
          </a:xfrm>
          <a:prstGeom prst="rect">
            <a:avLst/>
          </a:prstGeom>
        </p:spPr>
        <p:txBody>
          <a:bodyPr anchor="t" rtlCol="false" tIns="0" lIns="0" bIns="0" rIns="0">
            <a:spAutoFit/>
          </a:bodyPr>
          <a:lstStyle/>
          <a:p>
            <a:pPr algn="l">
              <a:lnSpc>
                <a:spcPts val="4463"/>
              </a:lnSpc>
            </a:pPr>
            <a:r>
              <a:rPr lang="en-US" sz="3099">
                <a:solidFill>
                  <a:srgbClr val="1B2129"/>
                </a:solidFill>
                <a:latin typeface="Raleway"/>
                <a:ea typeface="Raleway"/>
                <a:cs typeface="Raleway"/>
                <a:sym typeface="Raleway"/>
              </a:rPr>
              <a:t>The Ohio River Way is a 308-mile water trail through much of Ohio, Indiana, and Kentucky, exploring the Ohio River’s beauty, history, and culture.</a:t>
            </a:r>
          </a:p>
          <a:p>
            <a:pPr algn="l">
              <a:lnSpc>
                <a:spcPts val="2160"/>
              </a:lnSpc>
            </a:pPr>
          </a:p>
          <a:p>
            <a:pPr algn="l">
              <a:lnSpc>
                <a:spcPts val="4463"/>
              </a:lnSpc>
              <a:spcBef>
                <a:spcPct val="0"/>
              </a:spcBef>
            </a:pPr>
            <a:r>
              <a:rPr lang="en-US" sz="3099">
                <a:solidFill>
                  <a:srgbClr val="1B2129"/>
                </a:solidFill>
                <a:latin typeface="Raleway"/>
                <a:ea typeface="Raleway"/>
                <a:cs typeface="Raleway"/>
                <a:sym typeface="Raleway"/>
              </a:rPr>
              <a:t>As a 501(c)3 nonprofit organization, we connect local governments and organizations throughout our region to share best practices and collaborate on regional projects.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DAGVgiAygF8</dc:identifier>
  <dcterms:modified xsi:type="dcterms:W3CDTF">2011-08-01T06:04:30Z</dcterms:modified>
  <cp:revision>1</cp:revision>
  <dc:title>Slide Deck for KORRRA TSBIT </dc:title>
</cp:coreProperties>
</file>