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Bebas Neu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 Bold" panose="020B0604020202020204" charset="0"/>
      <p:regular r:id="rId24"/>
    </p:embeddedFont>
    <p:embeddedFont>
      <p:font typeface="Cooper Hewitt Bold" panose="020B0604020202020204" charset="0"/>
      <p:regular r:id="rId25"/>
    </p:embeddedFont>
    <p:embeddedFont>
      <p:font typeface="DM Sans" panose="020B0604020202020204" charset="0"/>
      <p:regular r:id="rId26"/>
    </p:embeddedFont>
    <p:embeddedFont>
      <p:font typeface="Germania One" panose="020B0604020202020204" charset="0"/>
      <p:regular r:id="rId27"/>
    </p:embeddedFont>
    <p:embeddedFont>
      <p:font typeface="Inter" panose="020B0604020202020204" charset="0"/>
      <p:regular r:id="rId28"/>
    </p:embeddedFont>
    <p:embeddedFont>
      <p:font typeface="Inter Bold" panose="020B0604020202020204" charset="0"/>
      <p:regular r:id="rId29"/>
    </p:embeddedFont>
    <p:embeddedFont>
      <p:font typeface="Muli Bold" panose="020B0604020202020204" charset="0"/>
      <p:regular r:id="rId30"/>
    </p:embeddedFont>
    <p:embeddedFont>
      <p:font typeface="Muli Heavy" panose="020B0604020202020204" charset="0"/>
      <p:regular r:id="rId31"/>
    </p:embeddedFont>
    <p:embeddedFont>
      <p:font typeface="Rakkas" panose="020B0604020202020204" charset="-7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image" Target="../media/image34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svg"/><Relationship Id="rId15" Type="http://schemas.openxmlformats.org/officeDocument/2006/relationships/image" Target="../media/image46.jpe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7.sv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https://youtube.com/shorts/Fs6sh_PTlBc?si=p8tSfXIJZONtLqJ0" TargetMode="External"/><Relationship Id="rId1" Type="http://schemas.openxmlformats.org/officeDocument/2006/relationships/video" Target="https://youtube.com/shorts/wPLZnS_M1Q4?si=OqgE766wcyO6O8F4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G_hjY46qGUo&amp;t=111s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TjDCxRZ5OEg" TargetMode="Externa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QttysOXWFJU&amp;t=215s" TargetMode="Externa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80031" y="9351544"/>
            <a:ext cx="740300" cy="70556"/>
            <a:chOff x="0" y="0"/>
            <a:chExt cx="987066" cy="9407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4074" cy="94074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0" y="0"/>
            <a:ext cx="16285488" cy="10287000"/>
          </a:xfrm>
          <a:custGeom>
            <a:avLst/>
            <a:gdLst/>
            <a:ahLst/>
            <a:cxnLst/>
            <a:rect l="l" t="t" r="r" b="b"/>
            <a:pathLst>
              <a:path w="16285488" h="10287000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" b="-3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83996" y="474394"/>
            <a:ext cx="4920008" cy="3038105"/>
          </a:xfrm>
          <a:custGeom>
            <a:avLst/>
            <a:gdLst/>
            <a:ahLst/>
            <a:cxnLst/>
            <a:rect l="l" t="t" r="r" b="b"/>
            <a:pathLst>
              <a:path w="4920008" h="3038105">
                <a:moveTo>
                  <a:pt x="0" y="0"/>
                </a:moveTo>
                <a:lnTo>
                  <a:pt x="4920008" y="0"/>
                </a:lnTo>
                <a:lnTo>
                  <a:pt x="4920008" y="3038104"/>
                </a:lnTo>
                <a:lnTo>
                  <a:pt x="0" y="3038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80456" y="8039020"/>
            <a:ext cx="2527088" cy="722025"/>
          </a:xfrm>
          <a:custGeom>
            <a:avLst/>
            <a:gdLst/>
            <a:ahLst/>
            <a:cxnLst/>
            <a:rect l="l" t="t" r="r" b="b"/>
            <a:pathLst>
              <a:path w="2527088" h="722025">
                <a:moveTo>
                  <a:pt x="0" y="0"/>
                </a:moveTo>
                <a:lnTo>
                  <a:pt x="2527088" y="0"/>
                </a:lnTo>
                <a:lnTo>
                  <a:pt x="2527088" y="722025"/>
                </a:lnTo>
                <a:lnTo>
                  <a:pt x="0" y="722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74360" y="3493448"/>
            <a:ext cx="11139280" cy="221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3"/>
              </a:lnSpc>
            </a:pPr>
            <a:r>
              <a:rPr lang="en-US" sz="6402" b="1" spc="294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2024 MOTORSPORTS ECONOMY UPDATE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-1906160" y="4992873"/>
            <a:ext cx="590411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982">
                <a:solidFill>
                  <a:srgbClr val="5E5E5E"/>
                </a:solidFill>
                <a:latin typeface="Bebas Neue"/>
                <a:ea typeface="Bebas Neue"/>
                <a:cs typeface="Bebas Neue"/>
                <a:sym typeface="Bebas Neue"/>
              </a:rPr>
              <a:t>Update</a:t>
            </a:r>
          </a:p>
        </p:txBody>
      </p:sp>
      <p:sp>
        <p:nvSpPr>
          <p:cNvPr id="18" name="TextBox 18"/>
          <p:cNvSpPr txBox="1"/>
          <p:nvPr/>
        </p:nvSpPr>
        <p:spPr>
          <a:xfrm rot="-5400000">
            <a:off x="14220311" y="4992873"/>
            <a:ext cx="590411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982">
                <a:solidFill>
                  <a:srgbClr val="5E5E5E"/>
                </a:solidFill>
                <a:latin typeface="Bebas Neue"/>
                <a:ea typeface="Bebas Neue"/>
                <a:cs typeface="Bebas Neue"/>
                <a:sym typeface="Bebas Neue"/>
              </a:rPr>
              <a:t>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31755" y="5935951"/>
            <a:ext cx="7611910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53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MOVING APPALACHIA FORWARD THROUGH MOTORSPORTS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38045" y="8962289"/>
            <a:ext cx="7611910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spc="459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BY: ERIK HUBBBARD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915" y="785041"/>
            <a:ext cx="3836597" cy="3835089"/>
            <a:chOff x="0" y="0"/>
            <a:chExt cx="5115463" cy="5113451"/>
          </a:xfrm>
        </p:grpSpPr>
        <p:sp>
          <p:nvSpPr>
            <p:cNvPr id="3" name="Freeform 3"/>
            <p:cNvSpPr/>
            <p:nvPr/>
          </p:nvSpPr>
          <p:spPr>
            <a:xfrm>
              <a:off x="705322" y="1001886"/>
              <a:ext cx="3876433" cy="2766804"/>
            </a:xfrm>
            <a:custGeom>
              <a:avLst/>
              <a:gdLst/>
              <a:ahLst/>
              <a:cxnLst/>
              <a:rect l="l" t="t" r="r" b="b"/>
              <a:pathLst>
                <a:path w="3876433" h="2766804">
                  <a:moveTo>
                    <a:pt x="0" y="0"/>
                  </a:moveTo>
                  <a:lnTo>
                    <a:pt x="3876433" y="0"/>
                  </a:lnTo>
                  <a:lnTo>
                    <a:pt x="3876433" y="2766804"/>
                  </a:lnTo>
                  <a:lnTo>
                    <a:pt x="0" y="276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0725276">
              <a:off x="368748" y="48191"/>
              <a:ext cx="4451611" cy="1574382"/>
            </a:xfrm>
            <a:custGeom>
              <a:avLst/>
              <a:gdLst/>
              <a:ahLst/>
              <a:cxnLst/>
              <a:rect l="l" t="t" r="r" b="b"/>
              <a:pathLst>
                <a:path w="4451611" h="1574382">
                  <a:moveTo>
                    <a:pt x="0" y="0"/>
                  </a:moveTo>
                  <a:lnTo>
                    <a:pt x="4451611" y="0"/>
                  </a:lnTo>
                  <a:lnTo>
                    <a:pt x="4451611" y="1574382"/>
                  </a:lnTo>
                  <a:lnTo>
                    <a:pt x="0" y="1574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789913">
              <a:off x="1483540" y="1076195"/>
              <a:ext cx="351779" cy="335148"/>
              <a:chOff x="0" y="0"/>
              <a:chExt cx="1772920" cy="16891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DEAD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 rot="3260308">
              <a:off x="3425516" y="1083357"/>
              <a:ext cx="392457" cy="373902"/>
              <a:chOff x="0" y="0"/>
              <a:chExt cx="1772920" cy="16891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DEAD"/>
              </a:solid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0" y="3441666"/>
              <a:ext cx="1659430" cy="1182344"/>
            </a:xfrm>
            <a:custGeom>
              <a:avLst/>
              <a:gdLst/>
              <a:ahLst/>
              <a:cxnLst/>
              <a:rect l="l" t="t" r="r" b="b"/>
              <a:pathLst>
                <a:path w="1659430" h="1182344">
                  <a:moveTo>
                    <a:pt x="0" y="0"/>
                  </a:moveTo>
                  <a:lnTo>
                    <a:pt x="1659430" y="0"/>
                  </a:lnTo>
                  <a:lnTo>
                    <a:pt x="1659430" y="1182344"/>
                  </a:lnTo>
                  <a:lnTo>
                    <a:pt x="0" y="1182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048046" y="3517193"/>
              <a:ext cx="1067416" cy="1201031"/>
            </a:xfrm>
            <a:custGeom>
              <a:avLst/>
              <a:gdLst/>
              <a:ahLst/>
              <a:cxnLst/>
              <a:rect l="l" t="t" r="r" b="b"/>
              <a:pathLst>
                <a:path w="1067416" h="1201031">
                  <a:moveTo>
                    <a:pt x="0" y="0"/>
                  </a:moveTo>
                  <a:lnTo>
                    <a:pt x="1067417" y="0"/>
                  </a:lnTo>
                  <a:lnTo>
                    <a:pt x="1067417" y="1201031"/>
                  </a:lnTo>
                  <a:lnTo>
                    <a:pt x="0" y="1201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68863" y="4031047"/>
              <a:ext cx="1752881" cy="1082404"/>
            </a:xfrm>
            <a:custGeom>
              <a:avLst/>
              <a:gdLst/>
              <a:ahLst/>
              <a:cxnLst/>
              <a:rect l="l" t="t" r="r" b="b"/>
              <a:pathLst>
                <a:path w="1752881" h="1082404">
                  <a:moveTo>
                    <a:pt x="0" y="0"/>
                  </a:moveTo>
                  <a:lnTo>
                    <a:pt x="1752881" y="0"/>
                  </a:lnTo>
                  <a:lnTo>
                    <a:pt x="1752881" y="1082404"/>
                  </a:lnTo>
                  <a:lnTo>
                    <a:pt x="0" y="1082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904372" y="183317"/>
              <a:ext cx="3478333" cy="556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54"/>
                </a:lnSpc>
              </a:pPr>
              <a:r>
                <a:rPr lang="en-US" sz="1467" spc="101">
                  <a:solidFill>
                    <a:srgbClr val="2C2B2A"/>
                  </a:solidFill>
                  <a:latin typeface="Rakkas"/>
                  <a:ea typeface="Rakkas"/>
                  <a:cs typeface="Rakkas"/>
                  <a:sym typeface="Rakkas"/>
                </a:rPr>
                <a:t>24 HOURS OF APPALACHIA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66331" y="3348064"/>
              <a:ext cx="1754414" cy="328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72"/>
                </a:lnSpc>
              </a:pPr>
              <a:r>
                <a:rPr lang="en-US" sz="908" spc="106">
                  <a:solidFill>
                    <a:srgbClr val="292929"/>
                  </a:solidFill>
                  <a:latin typeface="Rakkas"/>
                  <a:ea typeface="Rakkas"/>
                  <a:cs typeface="Rakkas"/>
                  <a:sym typeface="Rakkas"/>
                </a:rPr>
                <a:t>TO THE MOUNTAINS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52165" y="2481234"/>
              <a:ext cx="1102526" cy="394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46"/>
                </a:lnSpc>
              </a:pPr>
              <a:r>
                <a:rPr lang="en-US" sz="1747" spc="104">
                  <a:solidFill>
                    <a:srgbClr val="FFDEAD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EST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731923" y="2481234"/>
              <a:ext cx="1154004" cy="394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46"/>
                </a:lnSpc>
              </a:pPr>
              <a:r>
                <a:rPr lang="en-US" sz="1747">
                  <a:solidFill>
                    <a:srgbClr val="FFDEAD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2024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3286961" y="461685"/>
            <a:ext cx="4805969" cy="3203979"/>
          </a:xfrm>
          <a:custGeom>
            <a:avLst/>
            <a:gdLst/>
            <a:ahLst/>
            <a:cxnLst/>
            <a:rect l="l" t="t" r="r" b="b"/>
            <a:pathLst>
              <a:path w="4805969" h="3203979">
                <a:moveTo>
                  <a:pt x="0" y="0"/>
                </a:moveTo>
                <a:lnTo>
                  <a:pt x="4805969" y="0"/>
                </a:lnTo>
                <a:lnTo>
                  <a:pt x="4805969" y="3203979"/>
                </a:lnTo>
                <a:lnTo>
                  <a:pt x="0" y="3203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031198" y="656107"/>
            <a:ext cx="4480973" cy="2986586"/>
          </a:xfrm>
          <a:custGeom>
            <a:avLst/>
            <a:gdLst/>
            <a:ahLst/>
            <a:cxnLst/>
            <a:rect l="l" t="t" r="r" b="b"/>
            <a:pathLst>
              <a:path w="4480973" h="2986586">
                <a:moveTo>
                  <a:pt x="0" y="0"/>
                </a:moveTo>
                <a:lnTo>
                  <a:pt x="4480972" y="0"/>
                </a:lnTo>
                <a:lnTo>
                  <a:pt x="4480972" y="2986585"/>
                </a:lnTo>
                <a:lnTo>
                  <a:pt x="0" y="2986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93625" y="3827802"/>
            <a:ext cx="3611881" cy="2708910"/>
          </a:xfrm>
          <a:custGeom>
            <a:avLst/>
            <a:gdLst/>
            <a:ahLst/>
            <a:cxnLst/>
            <a:rect l="l" t="t" r="r" b="b"/>
            <a:pathLst>
              <a:path w="3611881" h="2708910">
                <a:moveTo>
                  <a:pt x="0" y="0"/>
                </a:moveTo>
                <a:lnTo>
                  <a:pt x="3611881" y="0"/>
                </a:lnTo>
                <a:lnTo>
                  <a:pt x="3611881" y="2708910"/>
                </a:lnTo>
                <a:lnTo>
                  <a:pt x="0" y="2708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482031" y="6793675"/>
            <a:ext cx="4805969" cy="2513121"/>
          </a:xfrm>
          <a:custGeom>
            <a:avLst/>
            <a:gdLst/>
            <a:ahLst/>
            <a:cxnLst/>
            <a:rect l="l" t="t" r="r" b="b"/>
            <a:pathLst>
              <a:path w="4805969" h="2513121">
                <a:moveTo>
                  <a:pt x="0" y="0"/>
                </a:moveTo>
                <a:lnTo>
                  <a:pt x="4805969" y="0"/>
                </a:lnTo>
                <a:lnTo>
                  <a:pt x="4805969" y="2513121"/>
                </a:lnTo>
                <a:lnTo>
                  <a:pt x="0" y="25131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389934" y="6788751"/>
            <a:ext cx="3897027" cy="2922770"/>
          </a:xfrm>
          <a:custGeom>
            <a:avLst/>
            <a:gdLst/>
            <a:ahLst/>
            <a:cxnLst/>
            <a:rect l="l" t="t" r="r" b="b"/>
            <a:pathLst>
              <a:path w="3897027" h="2922770">
                <a:moveTo>
                  <a:pt x="0" y="0"/>
                </a:moveTo>
                <a:lnTo>
                  <a:pt x="3897027" y="0"/>
                </a:lnTo>
                <a:lnTo>
                  <a:pt x="3897027" y="2922770"/>
                </a:lnTo>
                <a:lnTo>
                  <a:pt x="0" y="2922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031198" y="3751389"/>
            <a:ext cx="4112802" cy="5778921"/>
          </a:xfrm>
          <a:custGeom>
            <a:avLst/>
            <a:gdLst/>
            <a:ahLst/>
            <a:cxnLst/>
            <a:rect l="l" t="t" r="r" b="b"/>
            <a:pathLst>
              <a:path w="4112802" h="5778921">
                <a:moveTo>
                  <a:pt x="0" y="0"/>
                </a:moveTo>
                <a:lnTo>
                  <a:pt x="4112802" y="0"/>
                </a:lnTo>
                <a:lnTo>
                  <a:pt x="4112802" y="5778921"/>
                </a:lnTo>
                <a:lnTo>
                  <a:pt x="0" y="57789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807550" y="656107"/>
            <a:ext cx="3184031" cy="2669167"/>
          </a:xfrm>
          <a:custGeom>
            <a:avLst/>
            <a:gdLst/>
            <a:ahLst/>
            <a:cxnLst/>
            <a:rect l="l" t="t" r="r" b="b"/>
            <a:pathLst>
              <a:path w="3184031" h="2669167">
                <a:moveTo>
                  <a:pt x="0" y="0"/>
                </a:moveTo>
                <a:lnTo>
                  <a:pt x="3184031" y="0"/>
                </a:lnTo>
                <a:lnTo>
                  <a:pt x="3184031" y="2669166"/>
                </a:lnTo>
                <a:lnTo>
                  <a:pt x="0" y="26691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756477" y="3827802"/>
            <a:ext cx="3866936" cy="2889460"/>
          </a:xfrm>
          <a:custGeom>
            <a:avLst/>
            <a:gdLst/>
            <a:ahLst/>
            <a:cxnLst/>
            <a:rect l="l" t="t" r="r" b="b"/>
            <a:pathLst>
              <a:path w="3866936" h="2889460">
                <a:moveTo>
                  <a:pt x="0" y="0"/>
                </a:moveTo>
                <a:lnTo>
                  <a:pt x="3866936" y="0"/>
                </a:lnTo>
                <a:lnTo>
                  <a:pt x="3866936" y="2889460"/>
                </a:lnTo>
                <a:lnTo>
                  <a:pt x="0" y="28894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3230" y="5048250"/>
            <a:ext cx="4847968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ultimate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test of driving,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navigation, and team work.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282759"/>
            <a:ext cx="4516138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3" name="AutoShape 3"/>
          <p:cNvSpPr/>
          <p:nvPr/>
        </p:nvSpPr>
        <p:spPr>
          <a:xfrm>
            <a:off x="6631460" y="650008"/>
            <a:ext cx="0" cy="925173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849030" y="650008"/>
            <a:ext cx="0" cy="925173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3138865" y="6512436"/>
            <a:ext cx="3035395" cy="3035395"/>
          </a:xfrm>
          <a:custGeom>
            <a:avLst/>
            <a:gdLst/>
            <a:ahLst/>
            <a:cxnLst/>
            <a:rect l="l" t="t" r="r" b="b"/>
            <a:pathLst>
              <a:path w="3035395" h="3035395">
                <a:moveTo>
                  <a:pt x="0" y="0"/>
                </a:moveTo>
                <a:lnTo>
                  <a:pt x="3035395" y="0"/>
                </a:lnTo>
                <a:lnTo>
                  <a:pt x="3035395" y="3035396"/>
                </a:lnTo>
                <a:lnTo>
                  <a:pt x="0" y="303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81274" y="1506174"/>
            <a:ext cx="4896256" cy="3219289"/>
          </a:xfrm>
          <a:custGeom>
            <a:avLst/>
            <a:gdLst/>
            <a:ahLst/>
            <a:cxnLst/>
            <a:rect l="l" t="t" r="r" b="b"/>
            <a:pathLst>
              <a:path w="4896256" h="3219289">
                <a:moveTo>
                  <a:pt x="0" y="0"/>
                </a:moveTo>
                <a:lnTo>
                  <a:pt x="4896256" y="0"/>
                </a:lnTo>
                <a:lnTo>
                  <a:pt x="4896256" y="3219289"/>
                </a:lnTo>
                <a:lnTo>
                  <a:pt x="0" y="3219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1274" y="5103571"/>
            <a:ext cx="4852725" cy="2729658"/>
          </a:xfrm>
          <a:custGeom>
            <a:avLst/>
            <a:gdLst/>
            <a:ahLst/>
            <a:cxnLst/>
            <a:rect l="l" t="t" r="r" b="b"/>
            <a:pathLst>
              <a:path w="4852725" h="2729658">
                <a:moveTo>
                  <a:pt x="0" y="0"/>
                </a:moveTo>
                <a:lnTo>
                  <a:pt x="4852724" y="0"/>
                </a:lnTo>
                <a:lnTo>
                  <a:pt x="4852724" y="2729657"/>
                </a:lnTo>
                <a:lnTo>
                  <a:pt x="0" y="2729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2155" y="1506174"/>
            <a:ext cx="4983684" cy="2803322"/>
          </a:xfrm>
          <a:custGeom>
            <a:avLst/>
            <a:gdLst/>
            <a:ahLst/>
            <a:cxnLst/>
            <a:rect l="l" t="t" r="r" b="b"/>
            <a:pathLst>
              <a:path w="4983684" h="2803322">
                <a:moveTo>
                  <a:pt x="0" y="0"/>
                </a:moveTo>
                <a:lnTo>
                  <a:pt x="4983684" y="0"/>
                </a:lnTo>
                <a:lnTo>
                  <a:pt x="4983684" y="2803323"/>
                </a:lnTo>
                <a:lnTo>
                  <a:pt x="0" y="2803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2155" y="5065471"/>
            <a:ext cx="4983684" cy="3320379"/>
          </a:xfrm>
          <a:custGeom>
            <a:avLst/>
            <a:gdLst/>
            <a:ahLst/>
            <a:cxnLst/>
            <a:rect l="l" t="t" r="r" b="b"/>
            <a:pathLst>
              <a:path w="4983684" h="3320379">
                <a:moveTo>
                  <a:pt x="0" y="0"/>
                </a:moveTo>
                <a:lnTo>
                  <a:pt x="4983684" y="0"/>
                </a:lnTo>
                <a:lnTo>
                  <a:pt x="4983684" y="3320379"/>
                </a:lnTo>
                <a:lnTo>
                  <a:pt x="0" y="3320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3421" y="383308"/>
            <a:ext cx="5637025" cy="173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NATIONAL</a:t>
            </a:r>
          </a:p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EFFORTS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5210" y="2479905"/>
            <a:ext cx="4896256" cy="266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600" spc="462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We are traveling the country to share with the world where the best riding and driving is located. Here in Appalachia.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5210" y="6401725"/>
            <a:ext cx="3392829" cy="230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spc="2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Shining a spotlight on our region and it’s amazing roads, people, and culture.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42910" y="120960"/>
            <a:ext cx="4372985" cy="11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1"/>
              </a:lnSpc>
            </a:pPr>
            <a:r>
              <a:rPr lang="en-US" sz="3441" spc="16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Daytona Beach, FL</a:t>
            </a:r>
          </a:p>
          <a:p>
            <a:pPr algn="ctr">
              <a:lnSpc>
                <a:spcPts val="4779"/>
              </a:lnSpc>
            </a:pPr>
            <a:r>
              <a:rPr lang="en-US" sz="3823" spc="18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Bike Week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5210" y="5563746"/>
            <a:ext cx="3430929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600" spc="17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Awareness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81274" y="8996362"/>
            <a:ext cx="4896256" cy="87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600" spc="462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Over 500,000 people attended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14832" y="8996362"/>
            <a:ext cx="4896256" cy="87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600" spc="462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Over 450,000 people attended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76468" y="120960"/>
            <a:ext cx="4372985" cy="11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1"/>
              </a:lnSpc>
            </a:pPr>
            <a:r>
              <a:rPr lang="en-US" sz="3441" spc="16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Sturgis, SD</a:t>
            </a:r>
          </a:p>
          <a:p>
            <a:pPr algn="ctr">
              <a:lnSpc>
                <a:spcPts val="4779"/>
              </a:lnSpc>
            </a:pPr>
            <a:r>
              <a:rPr lang="en-US" sz="3823" spc="18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Bike Week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4408313"/>
            <a:ext cx="18288000" cy="5904999"/>
          </a:xfrm>
          <a:custGeom>
            <a:avLst/>
            <a:gdLst/>
            <a:ahLst/>
            <a:cxnLst/>
            <a:rect l="l" t="t" r="r" b="b"/>
            <a:pathLst>
              <a:path w="18288000" h="5904999">
                <a:moveTo>
                  <a:pt x="0" y="0"/>
                </a:moveTo>
                <a:lnTo>
                  <a:pt x="18288000" y="0"/>
                </a:lnTo>
                <a:lnTo>
                  <a:pt x="18288000" y="5904999"/>
                </a:lnTo>
                <a:lnTo>
                  <a:pt x="0" y="5904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7" b="-9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4408313"/>
          </a:xfrm>
          <a:custGeom>
            <a:avLst/>
            <a:gdLst/>
            <a:ahLst/>
            <a:cxnLst/>
            <a:rect l="l" t="t" r="r" b="b"/>
            <a:pathLst>
              <a:path w="18288000" h="4408313">
                <a:moveTo>
                  <a:pt x="0" y="0"/>
                </a:moveTo>
                <a:lnTo>
                  <a:pt x="18288000" y="0"/>
                </a:lnTo>
                <a:lnTo>
                  <a:pt x="18288000" y="4408313"/>
                </a:lnTo>
                <a:lnTo>
                  <a:pt x="0" y="4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80" b="-298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034389" y="3279733"/>
            <a:ext cx="4409722" cy="1684598"/>
            <a:chOff x="0" y="0"/>
            <a:chExt cx="812800" cy="3105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310505"/>
            </a:xfrm>
            <a:custGeom>
              <a:avLst/>
              <a:gdLst/>
              <a:ahLst/>
              <a:cxnLst/>
              <a:rect l="l" t="t" r="r" b="b"/>
              <a:pathLst>
                <a:path w="812800" h="310505">
                  <a:moveTo>
                    <a:pt x="609600" y="0"/>
                  </a:moveTo>
                  <a:cubicBezTo>
                    <a:pt x="721824" y="0"/>
                    <a:pt x="812800" y="69509"/>
                    <a:pt x="812800" y="155253"/>
                  </a:cubicBezTo>
                  <a:cubicBezTo>
                    <a:pt x="812800" y="240996"/>
                    <a:pt x="721824" y="310505"/>
                    <a:pt x="609600" y="310505"/>
                  </a:cubicBezTo>
                  <a:lnTo>
                    <a:pt x="203200" y="310505"/>
                  </a:lnTo>
                  <a:cubicBezTo>
                    <a:pt x="90976" y="310505"/>
                    <a:pt x="0" y="240996"/>
                    <a:pt x="0" y="155253"/>
                  </a:cubicBezTo>
                  <a:cubicBezTo>
                    <a:pt x="0" y="6950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367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7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6427808" y="1256857"/>
            <a:ext cx="0" cy="973508"/>
          </a:xfrm>
          <a:prstGeom prst="line">
            <a:avLst/>
          </a:prstGeom>
          <a:ln w="38100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635061" y="7298848"/>
            <a:ext cx="0" cy="777842"/>
          </a:xfrm>
          <a:prstGeom prst="line">
            <a:avLst/>
          </a:prstGeom>
          <a:ln w="38100" cap="rnd">
            <a:solidFill>
              <a:srgbClr val="F27100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>
            <a:off x="9220200" y="7298848"/>
            <a:ext cx="0" cy="777842"/>
          </a:xfrm>
          <a:prstGeom prst="line">
            <a:avLst/>
          </a:prstGeom>
          <a:ln w="38100" cap="rnd">
            <a:solidFill>
              <a:srgbClr val="F27100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10" name="AutoShape 10"/>
          <p:cNvSpPr/>
          <p:nvPr/>
        </p:nvSpPr>
        <p:spPr>
          <a:xfrm>
            <a:off x="15045685" y="7298848"/>
            <a:ext cx="0" cy="777842"/>
          </a:xfrm>
          <a:prstGeom prst="line">
            <a:avLst/>
          </a:prstGeom>
          <a:ln w="38100" cap="rnd">
            <a:solidFill>
              <a:srgbClr val="F27100"/>
            </a:solidFill>
            <a:prstDash val="sysDot"/>
            <a:headEnd type="none" w="sm" len="sm"/>
            <a:tailEnd type="triangle" w="lg" len="med"/>
          </a:ln>
        </p:spPr>
      </p:sp>
      <p:grpSp>
        <p:nvGrpSpPr>
          <p:cNvPr id="11" name="Group 11"/>
          <p:cNvGrpSpPr/>
          <p:nvPr/>
        </p:nvGrpSpPr>
        <p:grpSpPr>
          <a:xfrm>
            <a:off x="1475401" y="3279733"/>
            <a:ext cx="4409722" cy="1684598"/>
            <a:chOff x="0" y="0"/>
            <a:chExt cx="812800" cy="3105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10505"/>
            </a:xfrm>
            <a:custGeom>
              <a:avLst/>
              <a:gdLst/>
              <a:ahLst/>
              <a:cxnLst/>
              <a:rect l="l" t="t" r="r" b="b"/>
              <a:pathLst>
                <a:path w="812800" h="310505">
                  <a:moveTo>
                    <a:pt x="609600" y="0"/>
                  </a:moveTo>
                  <a:cubicBezTo>
                    <a:pt x="721824" y="0"/>
                    <a:pt x="812800" y="69509"/>
                    <a:pt x="812800" y="155253"/>
                  </a:cubicBezTo>
                  <a:cubicBezTo>
                    <a:pt x="812800" y="240996"/>
                    <a:pt x="721824" y="310505"/>
                    <a:pt x="609600" y="310505"/>
                  </a:cubicBezTo>
                  <a:lnTo>
                    <a:pt x="203200" y="310505"/>
                  </a:lnTo>
                  <a:cubicBezTo>
                    <a:pt x="90976" y="310505"/>
                    <a:pt x="0" y="240996"/>
                    <a:pt x="0" y="155253"/>
                  </a:cubicBezTo>
                  <a:cubicBezTo>
                    <a:pt x="0" y="6950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367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7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63613" y="1174080"/>
            <a:ext cx="10757576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0"/>
              </a:lnSpc>
            </a:pPr>
            <a:r>
              <a:rPr lang="en-US" sz="2900" b="1" u="none" strike="noStrike" spc="310">
                <a:solidFill>
                  <a:srgbClr val="F2A413"/>
                </a:solidFill>
                <a:latin typeface="Muli Heavy"/>
                <a:ea typeface="Muli Heavy"/>
                <a:cs typeface="Muli Heavy"/>
                <a:sym typeface="Muli Heavy"/>
              </a:rPr>
              <a:t>CHANGING LIVES AND BRINGING ECONOMIC OPPORTUNITY TO EASTERN KENTUCKY IN A NEW AND  EXCITING WAY.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0680" y="3687057"/>
            <a:ext cx="3899163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4"/>
              </a:lnSpc>
            </a:pPr>
            <a:r>
              <a:rPr lang="en-US" sz="5499" b="1" spc="153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EVENTS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84855" y="3687057"/>
            <a:ext cx="4156389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74"/>
              </a:lnSpc>
              <a:spcBef>
                <a:spcPct val="0"/>
              </a:spcBef>
            </a:pPr>
            <a:r>
              <a:rPr lang="en-US" sz="5499" b="1" u="none" strike="noStrike" spc="153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1870" y="1047586"/>
            <a:ext cx="5164988" cy="132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3"/>
              </a:lnSpc>
            </a:pPr>
            <a:r>
              <a:rPr lang="en-US" sz="8299" b="1" spc="888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IMPACT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95253" y="8238616"/>
            <a:ext cx="3899163" cy="15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400" spc="345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Events bring new dollars</a:t>
            </a:r>
          </a:p>
          <a:p>
            <a:pPr algn="ctr">
              <a:lnSpc>
                <a:spcPts val="3072"/>
              </a:lnSpc>
            </a:pPr>
            <a:r>
              <a:rPr lang="en-US" sz="2400" spc="345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and new faces to the region.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40849" y="8305291"/>
            <a:ext cx="6158701" cy="15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400" spc="345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Over 37,000 verified visitors came to Eastern KY in 2024 thanks to motorsports helping to make KY a 3 day destination.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18035" y="8238616"/>
            <a:ext cx="3455299" cy="15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2"/>
              </a:lnSpc>
              <a:spcBef>
                <a:spcPct val="0"/>
              </a:spcBef>
            </a:pPr>
            <a:r>
              <a:rPr lang="en-US" sz="2400" u="none" strike="noStrike" spc="345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We are on track to meet or surpass last years $38M impact.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33351" y="5211730"/>
            <a:ext cx="4462025" cy="18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400" spc="13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Throughout the region, we host and partner with others to create and realize motorsports events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6759" y="5211730"/>
            <a:ext cx="3264983" cy="18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6"/>
              </a:lnSpc>
              <a:spcBef>
                <a:spcPct val="0"/>
              </a:spcBef>
            </a:pPr>
            <a:r>
              <a:rPr lang="en-US" sz="2400" u="none" strike="noStrike" spc="13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People bring dollars and sometimes</a:t>
            </a:r>
          </a:p>
          <a:p>
            <a:pPr marL="0" lvl="0" indent="0" algn="ctr">
              <a:lnSpc>
                <a:spcPts val="3696"/>
              </a:lnSpc>
              <a:spcBef>
                <a:spcPct val="0"/>
              </a:spcBef>
            </a:pPr>
            <a:r>
              <a:rPr lang="en-US" sz="2400" u="none" strike="noStrike" spc="13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new businesses to the region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48440" y="5211730"/>
            <a:ext cx="4156389" cy="18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6"/>
              </a:lnSpc>
              <a:spcBef>
                <a:spcPct val="0"/>
              </a:spcBef>
            </a:pPr>
            <a:r>
              <a:rPr lang="en-US" sz="2400" u="none" strike="noStrike" spc="13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2023, we were able to account for over $38M in impact directly to the Kentucky economy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821774" y="3279733"/>
            <a:ext cx="4409722" cy="1684598"/>
            <a:chOff x="0" y="0"/>
            <a:chExt cx="812800" cy="3105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310505"/>
            </a:xfrm>
            <a:custGeom>
              <a:avLst/>
              <a:gdLst/>
              <a:ahLst/>
              <a:cxnLst/>
              <a:rect l="l" t="t" r="r" b="b"/>
              <a:pathLst>
                <a:path w="812800" h="310505">
                  <a:moveTo>
                    <a:pt x="609600" y="0"/>
                  </a:moveTo>
                  <a:cubicBezTo>
                    <a:pt x="721824" y="0"/>
                    <a:pt x="812800" y="69509"/>
                    <a:pt x="812800" y="155253"/>
                  </a:cubicBezTo>
                  <a:cubicBezTo>
                    <a:pt x="812800" y="240996"/>
                    <a:pt x="721824" y="310505"/>
                    <a:pt x="609600" y="310505"/>
                  </a:cubicBezTo>
                  <a:lnTo>
                    <a:pt x="203200" y="310505"/>
                  </a:lnTo>
                  <a:cubicBezTo>
                    <a:pt x="90976" y="310505"/>
                    <a:pt x="0" y="240996"/>
                    <a:pt x="0" y="155253"/>
                  </a:cubicBezTo>
                  <a:cubicBezTo>
                    <a:pt x="0" y="6950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12800" cy="367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7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815711" y="3644801"/>
            <a:ext cx="4415785" cy="131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59"/>
              </a:lnSpc>
            </a:pPr>
            <a:r>
              <a:rPr lang="en-US" sz="5499" b="1" u="none" strike="noStrike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ECONOMIC</a:t>
            </a:r>
          </a:p>
          <a:p>
            <a:pPr marL="0" lvl="0" indent="0" algn="ctr">
              <a:lnSpc>
                <a:spcPts val="5059"/>
              </a:lnSpc>
            </a:pPr>
            <a:r>
              <a:rPr lang="en-US" sz="5499" b="1" u="none" strike="noStrike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IMPACT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8560" y="332675"/>
            <a:ext cx="16830880" cy="132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3"/>
              </a:lnSpc>
            </a:pPr>
            <a:r>
              <a:rPr lang="en-US" sz="8299" b="1" spc="888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IMPACT BY THE NUMBERS</a:t>
            </a:r>
          </a:p>
        </p:txBody>
      </p:sp>
      <p:sp>
        <p:nvSpPr>
          <p:cNvPr id="3" name="AutoShape 3"/>
          <p:cNvSpPr/>
          <p:nvPr/>
        </p:nvSpPr>
        <p:spPr>
          <a:xfrm flipH="1">
            <a:off x="708325" y="1658050"/>
            <a:ext cx="16550975" cy="0"/>
          </a:xfrm>
          <a:prstGeom prst="line">
            <a:avLst/>
          </a:prstGeom>
          <a:ln w="28575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051138" y="2030689"/>
            <a:ext cx="2141087" cy="1600463"/>
          </a:xfrm>
          <a:custGeom>
            <a:avLst/>
            <a:gdLst/>
            <a:ahLst/>
            <a:cxnLst/>
            <a:rect l="l" t="t" r="r" b="b"/>
            <a:pathLst>
              <a:path w="2141087" h="1600463">
                <a:moveTo>
                  <a:pt x="0" y="0"/>
                </a:moveTo>
                <a:lnTo>
                  <a:pt x="2141087" y="0"/>
                </a:lnTo>
                <a:lnTo>
                  <a:pt x="2141087" y="1600462"/>
                </a:lnTo>
                <a:lnTo>
                  <a:pt x="0" y="1600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9942" y="3631151"/>
            <a:ext cx="902368" cy="1782455"/>
          </a:xfrm>
          <a:custGeom>
            <a:avLst/>
            <a:gdLst/>
            <a:ahLst/>
            <a:cxnLst/>
            <a:rect l="l" t="t" r="r" b="b"/>
            <a:pathLst>
              <a:path w="902368" h="1782455">
                <a:moveTo>
                  <a:pt x="0" y="0"/>
                </a:moveTo>
                <a:lnTo>
                  <a:pt x="902368" y="0"/>
                </a:lnTo>
                <a:lnTo>
                  <a:pt x="902368" y="1782456"/>
                </a:lnTo>
                <a:lnTo>
                  <a:pt x="0" y="1782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8560" y="3945476"/>
            <a:ext cx="16830880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000" b="1" spc="642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-$325/DAY EXPENDITURE</a:t>
            </a:r>
          </a:p>
        </p:txBody>
      </p:sp>
      <p:sp>
        <p:nvSpPr>
          <p:cNvPr id="7" name="Freeform 7"/>
          <p:cNvSpPr/>
          <p:nvPr/>
        </p:nvSpPr>
        <p:spPr>
          <a:xfrm>
            <a:off x="13772310" y="3631151"/>
            <a:ext cx="902368" cy="1782455"/>
          </a:xfrm>
          <a:custGeom>
            <a:avLst/>
            <a:gdLst/>
            <a:ahLst/>
            <a:cxnLst/>
            <a:rect l="l" t="t" r="r" b="b"/>
            <a:pathLst>
              <a:path w="902368" h="1782455">
                <a:moveTo>
                  <a:pt x="0" y="0"/>
                </a:moveTo>
                <a:lnTo>
                  <a:pt x="902368" y="0"/>
                </a:lnTo>
                <a:lnTo>
                  <a:pt x="902368" y="1782456"/>
                </a:lnTo>
                <a:lnTo>
                  <a:pt x="0" y="1782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23613" y="5143500"/>
            <a:ext cx="2122021" cy="1925734"/>
          </a:xfrm>
          <a:custGeom>
            <a:avLst/>
            <a:gdLst/>
            <a:ahLst/>
            <a:cxnLst/>
            <a:rect l="l" t="t" r="r" b="b"/>
            <a:pathLst>
              <a:path w="2122021" h="1925734">
                <a:moveTo>
                  <a:pt x="0" y="0"/>
                </a:moveTo>
                <a:lnTo>
                  <a:pt x="2122020" y="0"/>
                </a:lnTo>
                <a:lnTo>
                  <a:pt x="2122020" y="1925734"/>
                </a:lnTo>
                <a:lnTo>
                  <a:pt x="0" y="1925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55548" y="7781562"/>
            <a:ext cx="2858150" cy="1772053"/>
          </a:xfrm>
          <a:custGeom>
            <a:avLst/>
            <a:gdLst/>
            <a:ahLst/>
            <a:cxnLst/>
            <a:rect l="l" t="t" r="r" b="b"/>
            <a:pathLst>
              <a:path w="2858150" h="1772053">
                <a:moveTo>
                  <a:pt x="0" y="0"/>
                </a:moveTo>
                <a:lnTo>
                  <a:pt x="2858150" y="0"/>
                </a:lnTo>
                <a:lnTo>
                  <a:pt x="2858150" y="1772053"/>
                </a:lnTo>
                <a:lnTo>
                  <a:pt x="0" y="1772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8560" y="2231723"/>
            <a:ext cx="16830880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000" b="1" spc="642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-37,000+ VISITORS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560" y="5899382"/>
            <a:ext cx="16830880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000" b="1" spc="642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-AVERAGE OF 3+ ROOM NIGHTS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8325" y="8164669"/>
            <a:ext cx="16830880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000" b="1" spc="642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-ESTIMATED 2024 IMPACT: $50M+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20188" y="7048097"/>
            <a:ext cx="6020305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000" b="1" spc="32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*OVER 80 ROOM NIGHTS*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4924973"/>
            <a:ext cx="4516138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4" name="Freeform 4"/>
          <p:cNvSpPr/>
          <p:nvPr/>
        </p:nvSpPr>
        <p:spPr>
          <a:xfrm>
            <a:off x="7540574" y="2683694"/>
            <a:ext cx="4288301" cy="3570010"/>
          </a:xfrm>
          <a:custGeom>
            <a:avLst/>
            <a:gdLst/>
            <a:ahLst/>
            <a:cxnLst/>
            <a:rect l="l" t="t" r="r" b="b"/>
            <a:pathLst>
              <a:path w="4288301" h="3570010">
                <a:moveTo>
                  <a:pt x="0" y="0"/>
                </a:moveTo>
                <a:lnTo>
                  <a:pt x="4288301" y="0"/>
                </a:lnTo>
                <a:lnTo>
                  <a:pt x="4288301" y="3570011"/>
                </a:lnTo>
                <a:lnTo>
                  <a:pt x="0" y="3570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03913" y="6841940"/>
            <a:ext cx="3361623" cy="1328162"/>
          </a:xfrm>
          <a:custGeom>
            <a:avLst/>
            <a:gdLst/>
            <a:ahLst/>
            <a:cxnLst/>
            <a:rect l="l" t="t" r="r" b="b"/>
            <a:pathLst>
              <a:path w="3361623" h="1328162">
                <a:moveTo>
                  <a:pt x="0" y="0"/>
                </a:moveTo>
                <a:lnTo>
                  <a:pt x="3361624" y="0"/>
                </a:lnTo>
                <a:lnTo>
                  <a:pt x="3361624" y="1328162"/>
                </a:lnTo>
                <a:lnTo>
                  <a:pt x="0" y="132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87908" y="421408"/>
            <a:ext cx="4185460" cy="2793795"/>
          </a:xfrm>
          <a:custGeom>
            <a:avLst/>
            <a:gdLst/>
            <a:ahLst/>
            <a:cxnLst/>
            <a:rect l="l" t="t" r="r" b="b"/>
            <a:pathLst>
              <a:path w="4185460" h="2793795">
                <a:moveTo>
                  <a:pt x="0" y="0"/>
                </a:moveTo>
                <a:lnTo>
                  <a:pt x="4185460" y="0"/>
                </a:lnTo>
                <a:lnTo>
                  <a:pt x="4185460" y="2793795"/>
                </a:lnTo>
                <a:lnTo>
                  <a:pt x="0" y="2793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87908" y="3380341"/>
            <a:ext cx="606539" cy="785164"/>
          </a:xfrm>
          <a:custGeom>
            <a:avLst/>
            <a:gdLst/>
            <a:ahLst/>
            <a:cxnLst/>
            <a:rect l="l" t="t" r="r" b="b"/>
            <a:pathLst>
              <a:path w="606539" h="785164">
                <a:moveTo>
                  <a:pt x="0" y="0"/>
                </a:moveTo>
                <a:lnTo>
                  <a:pt x="606539" y="0"/>
                </a:lnTo>
                <a:lnTo>
                  <a:pt x="606539" y="785164"/>
                </a:lnTo>
                <a:lnTo>
                  <a:pt x="0" y="785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66621" y="4998387"/>
            <a:ext cx="2992679" cy="2992679"/>
          </a:xfrm>
          <a:custGeom>
            <a:avLst/>
            <a:gdLst/>
            <a:ahLst/>
            <a:cxnLst/>
            <a:rect l="l" t="t" r="r" b="b"/>
            <a:pathLst>
              <a:path w="2992679" h="2992679">
                <a:moveTo>
                  <a:pt x="0" y="0"/>
                </a:moveTo>
                <a:lnTo>
                  <a:pt x="2992679" y="0"/>
                </a:lnTo>
                <a:lnTo>
                  <a:pt x="2992679" y="2992679"/>
                </a:lnTo>
                <a:lnTo>
                  <a:pt x="0" y="29926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6631460" y="650008"/>
            <a:ext cx="0" cy="925173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2849030" y="650008"/>
            <a:ext cx="0" cy="925173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4575754" y="7683560"/>
            <a:ext cx="1438940" cy="973083"/>
          </a:xfrm>
          <a:custGeom>
            <a:avLst/>
            <a:gdLst/>
            <a:ahLst/>
            <a:cxnLst/>
            <a:rect l="l" t="t" r="r" b="b"/>
            <a:pathLst>
              <a:path w="1438940" h="973083">
                <a:moveTo>
                  <a:pt x="0" y="0"/>
                </a:moveTo>
                <a:lnTo>
                  <a:pt x="1438941" y="0"/>
                </a:lnTo>
                <a:lnTo>
                  <a:pt x="1438941" y="973084"/>
                </a:lnTo>
                <a:lnTo>
                  <a:pt x="0" y="9730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01273" y="5866641"/>
            <a:ext cx="1160387" cy="1256170"/>
          </a:xfrm>
          <a:custGeom>
            <a:avLst/>
            <a:gdLst/>
            <a:ahLst/>
            <a:cxnLst/>
            <a:rect l="l" t="t" r="r" b="b"/>
            <a:pathLst>
              <a:path w="1160387" h="1256170">
                <a:moveTo>
                  <a:pt x="0" y="0"/>
                </a:moveTo>
                <a:lnTo>
                  <a:pt x="1160387" y="0"/>
                </a:lnTo>
                <a:lnTo>
                  <a:pt x="1160387" y="1256171"/>
                </a:lnTo>
                <a:lnTo>
                  <a:pt x="0" y="1256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43421" y="383308"/>
            <a:ext cx="5637025" cy="173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WHERE WE</a:t>
            </a:r>
          </a:p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ARE HEADED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5210" y="2470380"/>
            <a:ext cx="4896256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</a:pPr>
            <a:r>
              <a:rPr lang="en-US" sz="3000" spc="534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Community development thanks to motorsports and partnerships.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2886" y="749022"/>
            <a:ext cx="5173031" cy="176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400" spc="24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Thanks to our relationships throughout Appalachia, we are becoming a regional entity for good.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5210" y="6401725"/>
            <a:ext cx="3392829" cy="311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6"/>
              </a:lnSpc>
            </a:pPr>
            <a:r>
              <a:rPr lang="en-US" sz="2400" spc="240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Bringing awareness to our region and it’s recreational and business opportunities through strategic partnerships.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18712" y="183283"/>
            <a:ext cx="343092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00" spc="14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Regional Efforts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5210" y="5563746"/>
            <a:ext cx="3430929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600" spc="17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Awareness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80539" y="3409028"/>
            <a:ext cx="3392829" cy="87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6"/>
              </a:lnSpc>
            </a:pPr>
            <a:r>
              <a:rPr lang="en-US" sz="2400" spc="240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Evarts High School, Evarts, KY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81274" y="8481505"/>
            <a:ext cx="4896256" cy="132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600" spc="462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ARC ARISE Grant with a potential of $5.5M for Kentucky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14832" y="8481505"/>
            <a:ext cx="4896256" cy="87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600" spc="462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JTF Awards BOA with</a:t>
            </a:r>
          </a:p>
          <a:p>
            <a:pPr algn="ctr">
              <a:lnSpc>
                <a:spcPts val="3562"/>
              </a:lnSpc>
            </a:pPr>
            <a:r>
              <a:rPr lang="en-US" sz="2600" spc="462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$250K grant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5269" y="5157788"/>
            <a:ext cx="4516138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3" name="AutoShape 3"/>
          <p:cNvSpPr/>
          <p:nvPr/>
        </p:nvSpPr>
        <p:spPr>
          <a:xfrm>
            <a:off x="6631460" y="650008"/>
            <a:ext cx="0" cy="925173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974485" y="4685849"/>
            <a:ext cx="9284815" cy="5406995"/>
          </a:xfrm>
          <a:custGeom>
            <a:avLst/>
            <a:gdLst/>
            <a:ahLst/>
            <a:cxnLst/>
            <a:rect l="l" t="t" r="r" b="b"/>
            <a:pathLst>
              <a:path w="9284815" h="5406995">
                <a:moveTo>
                  <a:pt x="0" y="0"/>
                </a:moveTo>
                <a:lnTo>
                  <a:pt x="9284815" y="0"/>
                </a:lnTo>
                <a:lnTo>
                  <a:pt x="9284815" y="5406995"/>
                </a:lnTo>
                <a:lnTo>
                  <a:pt x="0" y="5406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1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74485" y="747285"/>
            <a:ext cx="3596143" cy="3596143"/>
          </a:xfrm>
          <a:custGeom>
            <a:avLst/>
            <a:gdLst/>
            <a:ahLst/>
            <a:cxnLst/>
            <a:rect l="l" t="t" r="r" b="b"/>
            <a:pathLst>
              <a:path w="3596143" h="3596143">
                <a:moveTo>
                  <a:pt x="0" y="0"/>
                </a:moveTo>
                <a:lnTo>
                  <a:pt x="3596143" y="0"/>
                </a:lnTo>
                <a:lnTo>
                  <a:pt x="3596143" y="3596143"/>
                </a:lnTo>
                <a:lnTo>
                  <a:pt x="0" y="3596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3421" y="383308"/>
            <a:ext cx="5637025" cy="216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LEADERSHIP. </a:t>
            </a:r>
          </a:p>
          <a:p>
            <a:pPr algn="l">
              <a:lnSpc>
                <a:spcPts val="5120"/>
              </a:lnSpc>
            </a:pPr>
            <a:r>
              <a:rPr lang="en-US" sz="4000" b="1" spc="428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REDEFINED AND RENEWED.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210" y="2645594"/>
            <a:ext cx="4896256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</a:pPr>
            <a:r>
              <a:rPr lang="en-US" sz="3000" spc="534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Thanks to HB-1 and the 2024 Leadership Kentucky program.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5210" y="6226686"/>
            <a:ext cx="4412950" cy="38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2601" spc="260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By attending KY Leadership 2024, Executive Director, Erik Hubbard is learning what it takes to turn military and trade leadership into Kentucky Leadership.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3421" y="5563746"/>
            <a:ext cx="3430929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600" spc="17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Shift.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63044" y="981075"/>
            <a:ext cx="4896256" cy="306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</a:pPr>
            <a:r>
              <a:rPr lang="en-US" sz="3000" spc="534">
                <a:solidFill>
                  <a:srgbClr val="FF9300"/>
                </a:solidFill>
                <a:latin typeface="Inter"/>
                <a:ea typeface="Inter"/>
                <a:cs typeface="Inter"/>
                <a:sym typeface="Inter"/>
              </a:rPr>
              <a:t>From military and trades leadership, to Executive Director in Leadership Kentucky 2024.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515505" y="3682862"/>
            <a:ext cx="9256990" cy="0"/>
          </a:xfrm>
          <a:prstGeom prst="line">
            <a:avLst/>
          </a:prstGeom>
          <a:ln w="28575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515505" y="5871653"/>
            <a:ext cx="9256990" cy="0"/>
          </a:xfrm>
          <a:prstGeom prst="line">
            <a:avLst/>
          </a:prstGeom>
          <a:ln w="28575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6824900" y="8524553"/>
            <a:ext cx="4638200" cy="1325200"/>
          </a:xfrm>
          <a:custGeom>
            <a:avLst/>
            <a:gdLst/>
            <a:ahLst/>
            <a:cxnLst/>
            <a:rect l="l" t="t" r="r" b="b"/>
            <a:pathLst>
              <a:path w="4638200" h="1325200">
                <a:moveTo>
                  <a:pt x="0" y="0"/>
                </a:moveTo>
                <a:lnTo>
                  <a:pt x="4638200" y="0"/>
                </a:lnTo>
                <a:lnTo>
                  <a:pt x="4638200" y="1325200"/>
                </a:lnTo>
                <a:lnTo>
                  <a:pt x="0" y="132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24900" y="444732"/>
            <a:ext cx="4920008" cy="3038105"/>
          </a:xfrm>
          <a:custGeom>
            <a:avLst/>
            <a:gdLst/>
            <a:ahLst/>
            <a:cxnLst/>
            <a:rect l="l" t="t" r="r" b="b"/>
            <a:pathLst>
              <a:path w="4920008" h="3038105">
                <a:moveTo>
                  <a:pt x="0" y="0"/>
                </a:moveTo>
                <a:lnTo>
                  <a:pt x="4920008" y="0"/>
                </a:lnTo>
                <a:lnTo>
                  <a:pt x="4920008" y="3038105"/>
                </a:lnTo>
                <a:lnTo>
                  <a:pt x="0" y="303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95943" y="3692387"/>
            <a:ext cx="12896114" cy="19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 b="1" spc="40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17897" y="6293163"/>
            <a:ext cx="7852206" cy="151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50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 ARE RACING TOWARD A BRIGHTER FUTURE FOR ALL OF APPALACHIA.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6435" cy="10287000"/>
          </a:xfrm>
          <a:custGeom>
            <a:avLst/>
            <a:gdLst/>
            <a:ahLst/>
            <a:cxnLst/>
            <a:rect l="l" t="t" r="r" b="b"/>
            <a:pathLst>
              <a:path w="12886435" h="10287000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" b="-264"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1167433" y="5143500"/>
            <a:ext cx="8033717" cy="0"/>
          </a:xfrm>
          <a:prstGeom prst="line">
            <a:avLst/>
          </a:prstGeom>
          <a:ln w="28575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3334117" y="0"/>
            <a:ext cx="4506202" cy="10287000"/>
          </a:xfrm>
          <a:custGeom>
            <a:avLst/>
            <a:gdLst/>
            <a:ahLst/>
            <a:cxnLst/>
            <a:rect l="l" t="t" r="r" b="b"/>
            <a:pathLst>
              <a:path w="4506202" h="10287000">
                <a:moveTo>
                  <a:pt x="0" y="0"/>
                </a:moveTo>
                <a:lnTo>
                  <a:pt x="4506201" y="0"/>
                </a:lnTo>
                <a:lnTo>
                  <a:pt x="45062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472" r="-88907" b="-5981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7433" y="981075"/>
            <a:ext cx="8234586" cy="207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19"/>
              </a:lnSpc>
            </a:pPr>
            <a:r>
              <a:rPr lang="en-US" sz="6499" b="1" spc="695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ABOUT OUR</a:t>
            </a:r>
          </a:p>
          <a:p>
            <a:pPr algn="l">
              <a:lnSpc>
                <a:spcPts val="8319"/>
              </a:lnSpc>
            </a:pPr>
            <a:r>
              <a:rPr lang="en-US" sz="6499" b="1" spc="695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NON-PROFIT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7433" y="3473450"/>
            <a:ext cx="8234586" cy="133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9"/>
              </a:lnSpc>
            </a:pPr>
            <a:r>
              <a:rPr lang="en-US" sz="4599" spc="44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Community First. Racing Second.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724829"/>
            <a:ext cx="8172450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spc="-7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We bring economic growth</a:t>
            </a:r>
          </a:p>
          <a:p>
            <a:pPr algn="l">
              <a:lnSpc>
                <a:spcPts val="5319"/>
              </a:lnSpc>
            </a:pPr>
            <a:r>
              <a:rPr lang="en-US" sz="3799" spc="-7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to Appalachian coal towns &amp; communities in need</a:t>
            </a:r>
          </a:p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spc="-7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through all forms of motorsports.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9785" y="5789685"/>
            <a:ext cx="950169" cy="0"/>
          </a:xfrm>
          <a:prstGeom prst="line">
            <a:avLst/>
          </a:prstGeom>
          <a:ln w="19050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540390" y="5818260"/>
            <a:ext cx="950169" cy="0"/>
          </a:xfrm>
          <a:prstGeom prst="line">
            <a:avLst/>
          </a:prstGeom>
          <a:ln w="19050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1862957" y="5808735"/>
            <a:ext cx="950169" cy="0"/>
          </a:xfrm>
          <a:prstGeom prst="line">
            <a:avLst/>
          </a:prstGeom>
          <a:ln w="19050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291395" y="1076700"/>
            <a:ext cx="7852605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OUR AREA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40390" y="4992605"/>
            <a:ext cx="50448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 spc="123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Points of Interest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80454" y="4992605"/>
            <a:ext cx="349408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123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Summary</a:t>
            </a:r>
          </a:p>
        </p:txBody>
      </p:sp>
      <p:sp>
        <p:nvSpPr>
          <p:cNvPr id="8" name="Freeform 8"/>
          <p:cNvSpPr/>
          <p:nvPr/>
        </p:nvSpPr>
        <p:spPr>
          <a:xfrm>
            <a:off x="10489987" y="320700"/>
            <a:ext cx="6769313" cy="4044665"/>
          </a:xfrm>
          <a:custGeom>
            <a:avLst/>
            <a:gdLst/>
            <a:ahLst/>
            <a:cxnLst/>
            <a:rect l="l" t="t" r="r" b="b"/>
            <a:pathLst>
              <a:path w="6769313" h="4044665">
                <a:moveTo>
                  <a:pt x="0" y="0"/>
                </a:moveTo>
                <a:lnTo>
                  <a:pt x="6769313" y="0"/>
                </a:lnTo>
                <a:lnTo>
                  <a:pt x="6769313" y="4044665"/>
                </a:lnTo>
                <a:lnTo>
                  <a:pt x="0" y="4044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038726"/>
            <a:ext cx="7272009" cy="255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spc="-5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Within a 1-day drive of more than 50% of America’s population, Backroads of Appalachia’s routes twist through historic coal towns, secluded highways, and breath-taking views.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9516" y="7287241"/>
            <a:ext cx="2452451" cy="2534834"/>
          </a:xfrm>
          <a:custGeom>
            <a:avLst/>
            <a:gdLst/>
            <a:ahLst/>
            <a:cxnLst/>
            <a:rect l="l" t="t" r="r" b="b"/>
            <a:pathLst>
              <a:path w="2452451" h="2534834">
                <a:moveTo>
                  <a:pt x="0" y="0"/>
                </a:moveTo>
                <a:lnTo>
                  <a:pt x="2452452" y="0"/>
                </a:lnTo>
                <a:lnTo>
                  <a:pt x="2452452" y="2534834"/>
                </a:lnTo>
                <a:lnTo>
                  <a:pt x="0" y="2534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74537" y="1936236"/>
            <a:ext cx="1001798" cy="760114"/>
          </a:xfrm>
          <a:custGeom>
            <a:avLst/>
            <a:gdLst/>
            <a:ahLst/>
            <a:cxnLst/>
            <a:rect l="l" t="t" r="r" b="b"/>
            <a:pathLst>
              <a:path w="1001798" h="760114">
                <a:moveTo>
                  <a:pt x="0" y="0"/>
                </a:moveTo>
                <a:lnTo>
                  <a:pt x="1001798" y="0"/>
                </a:lnTo>
                <a:lnTo>
                  <a:pt x="1001798" y="760114"/>
                </a:lnTo>
                <a:lnTo>
                  <a:pt x="0" y="760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7894841" y="-1328267"/>
            <a:ext cx="6353883" cy="5718495"/>
          </a:xfrm>
          <a:custGeom>
            <a:avLst/>
            <a:gdLst/>
            <a:ahLst/>
            <a:cxnLst/>
            <a:rect l="l" t="t" r="r" b="b"/>
            <a:pathLst>
              <a:path w="6353883" h="5718495">
                <a:moveTo>
                  <a:pt x="0" y="0"/>
                </a:moveTo>
                <a:lnTo>
                  <a:pt x="6353882" y="0"/>
                </a:lnTo>
                <a:lnTo>
                  <a:pt x="6353882" y="5718494"/>
                </a:lnTo>
                <a:lnTo>
                  <a:pt x="0" y="5718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25771" y="7125316"/>
            <a:ext cx="3528914" cy="2487885"/>
          </a:xfrm>
          <a:custGeom>
            <a:avLst/>
            <a:gdLst/>
            <a:ahLst/>
            <a:cxnLst/>
            <a:rect l="l" t="t" r="r" b="b"/>
            <a:pathLst>
              <a:path w="3528914" h="2487885">
                <a:moveTo>
                  <a:pt x="0" y="0"/>
                </a:moveTo>
                <a:lnTo>
                  <a:pt x="3528914" y="0"/>
                </a:lnTo>
                <a:lnTo>
                  <a:pt x="3528914" y="2487885"/>
                </a:lnTo>
                <a:lnTo>
                  <a:pt x="0" y="2487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4992605"/>
            <a:ext cx="349408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 spc="123">
                <a:solidFill>
                  <a:srgbClr val="F2A413"/>
                </a:solidFill>
                <a:latin typeface="Inter Bold"/>
                <a:ea typeface="Inter Bold"/>
                <a:cs typeface="Inter Bold"/>
                <a:sym typeface="Inter Bold"/>
              </a:rPr>
              <a:t>Routes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9785" y="6130906"/>
            <a:ext cx="3196490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0"/>
              </a:lnSpc>
              <a:spcBef>
                <a:spcPct val="0"/>
              </a:spcBef>
            </a:pPr>
            <a:r>
              <a:rPr lang="en-US" sz="3000" u="none" strike="noStrike" spc="15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56 Routes and counting!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51174" y="6022780"/>
            <a:ext cx="2845116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0"/>
              </a:lnSpc>
              <a:spcBef>
                <a:spcPct val="0"/>
              </a:spcBef>
            </a:pPr>
            <a:r>
              <a:rPr lang="en-US" sz="3000" u="none" strike="noStrike" spc="15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1,300+ Points of Interest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62957" y="6158302"/>
            <a:ext cx="5396343" cy="301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0"/>
              </a:lnSpc>
            </a:pPr>
            <a:r>
              <a:rPr lang="en-US" sz="3000" spc="15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 are at the tip of the spear, bringing change to Eastern Kentucky through wayfinding, events, and guiding enthusiasts throughout Appalachia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46500" cy="10287000"/>
          </a:xfrm>
          <a:custGeom>
            <a:avLst/>
            <a:gdLst/>
            <a:ahLst/>
            <a:cxnLst/>
            <a:rect l="l" t="t" r="r" b="b"/>
            <a:pathLst>
              <a:path w="18346500" h="10287000">
                <a:moveTo>
                  <a:pt x="0" y="0"/>
                </a:moveTo>
                <a:lnTo>
                  <a:pt x="18346500" y="0"/>
                </a:lnTo>
                <a:lnTo>
                  <a:pt x="18346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037" t="-51306" r="-24095" b="-5247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92919" y="2037173"/>
            <a:ext cx="7752438" cy="1885549"/>
          </a:xfrm>
          <a:custGeom>
            <a:avLst/>
            <a:gdLst/>
            <a:ahLst/>
            <a:cxnLst/>
            <a:rect l="l" t="t" r="r" b="b"/>
            <a:pathLst>
              <a:path w="7752438" h="1885549">
                <a:moveTo>
                  <a:pt x="0" y="0"/>
                </a:moveTo>
                <a:lnTo>
                  <a:pt x="7752438" y="0"/>
                </a:lnTo>
                <a:lnTo>
                  <a:pt x="7752438" y="1885550"/>
                </a:lnTo>
                <a:lnTo>
                  <a:pt x="0" y="1885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048" t="-264277" r="-135725" b="-3891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100" y="2051596"/>
            <a:ext cx="12155365" cy="2719906"/>
          </a:xfrm>
          <a:custGeom>
            <a:avLst/>
            <a:gdLst/>
            <a:ahLst/>
            <a:cxnLst/>
            <a:rect l="l" t="t" r="r" b="b"/>
            <a:pathLst>
              <a:path w="12155365" h="2719906">
                <a:moveTo>
                  <a:pt x="0" y="0"/>
                </a:moveTo>
                <a:lnTo>
                  <a:pt x="12155365" y="0"/>
                </a:lnTo>
                <a:lnTo>
                  <a:pt x="12155365" y="2719906"/>
                </a:lnTo>
                <a:lnTo>
                  <a:pt x="0" y="2719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708" b="-1405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92919" y="3922723"/>
            <a:ext cx="5995081" cy="3619822"/>
          </a:xfrm>
          <a:custGeom>
            <a:avLst/>
            <a:gdLst/>
            <a:ahLst/>
            <a:cxnLst/>
            <a:rect l="l" t="t" r="r" b="b"/>
            <a:pathLst>
              <a:path w="5995081" h="3619822">
                <a:moveTo>
                  <a:pt x="0" y="0"/>
                </a:moveTo>
                <a:lnTo>
                  <a:pt x="5995081" y="0"/>
                </a:lnTo>
                <a:lnTo>
                  <a:pt x="5995081" y="3619822"/>
                </a:lnTo>
                <a:lnTo>
                  <a:pt x="0" y="361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06" b="-520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25647" y="4971527"/>
            <a:ext cx="273134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Motorcycles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47961" y="4971527"/>
            <a:ext cx="2731346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Motorsports Tourists &amp; Car Clubs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529559" y="6032664"/>
            <a:ext cx="2228951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Drift &amp; Touge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78362" y="9123680"/>
            <a:ext cx="273134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Electric Vehicles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13634" y="9337993"/>
            <a:ext cx="179699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Rally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4410" y="8152130"/>
            <a:ext cx="273134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Overlanding &amp; Off-road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10624" y="2589223"/>
            <a:ext cx="2731346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Hill Climb and Timed Trials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4410" y="3017848"/>
            <a:ext cx="641551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 spc="-7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Driving routes for everyday tourists to boost our communities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7008" y="2076674"/>
            <a:ext cx="1205854" cy="0"/>
          </a:xfrm>
          <a:prstGeom prst="line">
            <a:avLst/>
          </a:prstGeom>
          <a:ln w="19050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8279695" y="1130555"/>
            <a:ext cx="4633469" cy="4022470"/>
          </a:xfrm>
          <a:custGeom>
            <a:avLst/>
            <a:gdLst/>
            <a:ahLst/>
            <a:cxnLst/>
            <a:rect l="l" t="t" r="r" b="b"/>
            <a:pathLst>
              <a:path w="4633469" h="4022470">
                <a:moveTo>
                  <a:pt x="0" y="0"/>
                </a:moveTo>
                <a:lnTo>
                  <a:pt x="4633469" y="0"/>
                </a:lnTo>
                <a:lnTo>
                  <a:pt x="4633469" y="4022470"/>
                </a:lnTo>
                <a:lnTo>
                  <a:pt x="0" y="402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80" r="-658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60645" y="811031"/>
            <a:ext cx="1814524" cy="1360893"/>
          </a:xfrm>
          <a:custGeom>
            <a:avLst/>
            <a:gdLst/>
            <a:ahLst/>
            <a:cxnLst/>
            <a:rect l="l" t="t" r="r" b="b"/>
            <a:pathLst>
              <a:path w="1814524" h="1360893">
                <a:moveTo>
                  <a:pt x="0" y="0"/>
                </a:moveTo>
                <a:lnTo>
                  <a:pt x="1814524" y="0"/>
                </a:lnTo>
                <a:lnTo>
                  <a:pt x="1814524" y="1360893"/>
                </a:lnTo>
                <a:lnTo>
                  <a:pt x="0" y="1360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53672" y="1261207"/>
            <a:ext cx="4692931" cy="3882293"/>
          </a:xfrm>
          <a:custGeom>
            <a:avLst/>
            <a:gdLst/>
            <a:ahLst/>
            <a:cxnLst/>
            <a:rect l="l" t="t" r="r" b="b"/>
            <a:pathLst>
              <a:path w="4692931" h="3882293">
                <a:moveTo>
                  <a:pt x="0" y="0"/>
                </a:moveTo>
                <a:lnTo>
                  <a:pt x="4692931" y="0"/>
                </a:lnTo>
                <a:lnTo>
                  <a:pt x="4692931" y="3882293"/>
                </a:lnTo>
                <a:lnTo>
                  <a:pt x="0" y="3882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173" r="-8366" b="-185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99631" y="1130555"/>
            <a:ext cx="3100208" cy="1263524"/>
          </a:xfrm>
          <a:custGeom>
            <a:avLst/>
            <a:gdLst/>
            <a:ahLst/>
            <a:cxnLst/>
            <a:rect l="l" t="t" r="r" b="b"/>
            <a:pathLst>
              <a:path w="3100208" h="1263524">
                <a:moveTo>
                  <a:pt x="0" y="0"/>
                </a:moveTo>
                <a:lnTo>
                  <a:pt x="3100208" y="0"/>
                </a:lnTo>
                <a:lnTo>
                  <a:pt x="3100208" y="1263524"/>
                </a:lnTo>
                <a:lnTo>
                  <a:pt x="0" y="1263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72" t="-41152" r="-10556" b="-440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55886" y="6477801"/>
            <a:ext cx="4881088" cy="3237788"/>
          </a:xfrm>
          <a:custGeom>
            <a:avLst/>
            <a:gdLst/>
            <a:ahLst/>
            <a:cxnLst/>
            <a:rect l="l" t="t" r="r" b="b"/>
            <a:pathLst>
              <a:path w="4881088" h="3237788">
                <a:moveTo>
                  <a:pt x="0" y="0"/>
                </a:moveTo>
                <a:lnTo>
                  <a:pt x="4881087" y="0"/>
                </a:lnTo>
                <a:lnTo>
                  <a:pt x="4881087" y="3237788"/>
                </a:lnTo>
                <a:lnTo>
                  <a:pt x="0" y="3237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79695" y="6598403"/>
            <a:ext cx="2570732" cy="832274"/>
          </a:xfrm>
          <a:custGeom>
            <a:avLst/>
            <a:gdLst/>
            <a:ahLst/>
            <a:cxnLst/>
            <a:rect l="l" t="t" r="r" b="b"/>
            <a:pathLst>
              <a:path w="2570732" h="832274">
                <a:moveTo>
                  <a:pt x="0" y="0"/>
                </a:moveTo>
                <a:lnTo>
                  <a:pt x="2570732" y="0"/>
                </a:lnTo>
                <a:lnTo>
                  <a:pt x="2570732" y="832275"/>
                </a:lnTo>
                <a:lnTo>
                  <a:pt x="0" y="83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53672" y="6477801"/>
            <a:ext cx="4692931" cy="3237788"/>
          </a:xfrm>
          <a:custGeom>
            <a:avLst/>
            <a:gdLst/>
            <a:ahLst/>
            <a:cxnLst/>
            <a:rect l="l" t="t" r="r" b="b"/>
            <a:pathLst>
              <a:path w="4692931" h="3237788">
                <a:moveTo>
                  <a:pt x="0" y="0"/>
                </a:moveTo>
                <a:lnTo>
                  <a:pt x="4692931" y="0"/>
                </a:lnTo>
                <a:lnTo>
                  <a:pt x="4692931" y="3237788"/>
                </a:lnTo>
                <a:lnTo>
                  <a:pt x="0" y="32377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9327" b="-547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0422" y="7475222"/>
            <a:ext cx="3628124" cy="2240367"/>
          </a:xfrm>
          <a:custGeom>
            <a:avLst/>
            <a:gdLst/>
            <a:ahLst/>
            <a:cxnLst/>
            <a:rect l="l" t="t" r="r" b="b"/>
            <a:pathLst>
              <a:path w="3628124" h="2240367">
                <a:moveTo>
                  <a:pt x="0" y="0"/>
                </a:moveTo>
                <a:lnTo>
                  <a:pt x="3628124" y="0"/>
                </a:lnTo>
                <a:lnTo>
                  <a:pt x="3628124" y="2240367"/>
                </a:lnTo>
                <a:lnTo>
                  <a:pt x="0" y="22403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7008" y="161028"/>
            <a:ext cx="5826834" cy="173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2024 EVENT HIGHLIGHTS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7008" y="2270254"/>
            <a:ext cx="6672179" cy="222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6"/>
              </a:lnSpc>
            </a:pPr>
            <a:r>
              <a:rPr lang="en-US" sz="2900" spc="31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From competition to exhibition to film documentaries, 2024 has been a year to remember with history being made at every twist and turn.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1478" y="135373"/>
            <a:ext cx="2873647" cy="93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2024 Boone Forest Rally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36049" y="5327299"/>
            <a:ext cx="2873647" cy="93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Pine Mountain </a:t>
            </a:r>
          </a:p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Hillclimb 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93580" y="5327299"/>
            <a:ext cx="2873647" cy="93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Appalachian </a:t>
            </a:r>
          </a:p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Application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09433" y="161028"/>
            <a:ext cx="3457794" cy="93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Drift Appalachia</a:t>
            </a:r>
          </a:p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2A413"/>
                </a:solidFill>
                <a:latin typeface="Inter"/>
                <a:ea typeface="Inter"/>
                <a:cs typeface="Inter"/>
                <a:sym typeface="Inter"/>
              </a:rPr>
              <a:t>Special Stage 4 &amp; 5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117495" y="4684397"/>
            <a:ext cx="1205854" cy="0"/>
          </a:xfrm>
          <a:prstGeom prst="line">
            <a:avLst/>
          </a:prstGeom>
          <a:ln w="19050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264632" y="4972750"/>
            <a:ext cx="6672179" cy="222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6"/>
              </a:lnSpc>
            </a:pPr>
            <a:r>
              <a:rPr lang="en-US" sz="2900" spc="31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Thanks to HB-29 and our legislators for believing in us, BOA and EKY is now a domineering entity in the world of motorsports.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6406">
            <a:off x="6458585" y="574907"/>
            <a:ext cx="5370831" cy="2134905"/>
          </a:xfrm>
          <a:custGeom>
            <a:avLst/>
            <a:gdLst/>
            <a:ahLst/>
            <a:cxnLst/>
            <a:rect l="l" t="t" r="r" b="b"/>
            <a:pathLst>
              <a:path w="5370831" h="2134905">
                <a:moveTo>
                  <a:pt x="0" y="0"/>
                </a:moveTo>
                <a:lnTo>
                  <a:pt x="5370830" y="0"/>
                </a:lnTo>
                <a:lnTo>
                  <a:pt x="5370830" y="2134905"/>
                </a:lnTo>
                <a:lnTo>
                  <a:pt x="0" y="2134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829415" y="316936"/>
            <a:ext cx="5429885" cy="96531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028700" y="316936"/>
            <a:ext cx="5429885" cy="965312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6611344" y="316936"/>
            <a:ext cx="5065312" cy="2650846"/>
          </a:xfrm>
          <a:custGeom>
            <a:avLst/>
            <a:gdLst/>
            <a:ahLst/>
            <a:cxnLst/>
            <a:rect l="l" t="t" r="r" b="b"/>
            <a:pathLst>
              <a:path w="5065312" h="2650846">
                <a:moveTo>
                  <a:pt x="0" y="0"/>
                </a:moveTo>
                <a:lnTo>
                  <a:pt x="5065312" y="0"/>
                </a:lnTo>
                <a:lnTo>
                  <a:pt x="5065312" y="2650846"/>
                </a:lnTo>
                <a:lnTo>
                  <a:pt x="0" y="26508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81464" y="8371324"/>
            <a:ext cx="4125072" cy="1165333"/>
          </a:xfrm>
          <a:custGeom>
            <a:avLst/>
            <a:gdLst/>
            <a:ahLst/>
            <a:cxnLst/>
            <a:rect l="l" t="t" r="r" b="b"/>
            <a:pathLst>
              <a:path w="4125072" h="1165333">
                <a:moveTo>
                  <a:pt x="0" y="0"/>
                </a:moveTo>
                <a:lnTo>
                  <a:pt x="4125072" y="0"/>
                </a:lnTo>
                <a:lnTo>
                  <a:pt x="4125072" y="1165332"/>
                </a:lnTo>
                <a:lnTo>
                  <a:pt x="0" y="1165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55086" y="3330530"/>
            <a:ext cx="3577828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The.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Real.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American.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Drift.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Experience.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4926" y="641397"/>
            <a:ext cx="3276176" cy="2457132"/>
          </a:xfrm>
          <a:custGeom>
            <a:avLst/>
            <a:gdLst/>
            <a:ahLst/>
            <a:cxnLst/>
            <a:rect l="l" t="t" r="r" b="b"/>
            <a:pathLst>
              <a:path w="3276176" h="2457132">
                <a:moveTo>
                  <a:pt x="0" y="0"/>
                </a:moveTo>
                <a:lnTo>
                  <a:pt x="3276176" y="0"/>
                </a:lnTo>
                <a:lnTo>
                  <a:pt x="3276176" y="2457133"/>
                </a:lnTo>
                <a:lnTo>
                  <a:pt x="0" y="2457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3055" y="6687151"/>
            <a:ext cx="5033753" cy="1422035"/>
          </a:xfrm>
          <a:custGeom>
            <a:avLst/>
            <a:gdLst/>
            <a:ahLst/>
            <a:cxnLst/>
            <a:rect l="l" t="t" r="r" b="b"/>
            <a:pathLst>
              <a:path w="5033753" h="1422035">
                <a:moveTo>
                  <a:pt x="0" y="0"/>
                </a:moveTo>
                <a:lnTo>
                  <a:pt x="5033754" y="0"/>
                </a:lnTo>
                <a:lnTo>
                  <a:pt x="5033754" y="1422036"/>
                </a:lnTo>
                <a:lnTo>
                  <a:pt x="0" y="1422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891089" y="1712909"/>
            <a:ext cx="13081786" cy="73527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3055" y="3422068"/>
            <a:ext cx="4099917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Rally racing,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 for the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community.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87" y="202403"/>
            <a:ext cx="4722913" cy="1877358"/>
          </a:xfrm>
          <a:custGeom>
            <a:avLst/>
            <a:gdLst/>
            <a:ahLst/>
            <a:cxnLst/>
            <a:rect l="l" t="t" r="r" b="b"/>
            <a:pathLst>
              <a:path w="4722913" h="1877358">
                <a:moveTo>
                  <a:pt x="0" y="0"/>
                </a:moveTo>
                <a:lnTo>
                  <a:pt x="4722912" y="0"/>
                </a:lnTo>
                <a:lnTo>
                  <a:pt x="4722912" y="1877357"/>
                </a:lnTo>
                <a:lnTo>
                  <a:pt x="0" y="18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51324" y="1229385"/>
            <a:ext cx="13827151" cy="7828230"/>
            <a:chOff x="0" y="0"/>
            <a:chExt cx="3641719" cy="20617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1719" cy="2061756"/>
            </a:xfrm>
            <a:custGeom>
              <a:avLst/>
              <a:gdLst/>
              <a:ahLst/>
              <a:cxnLst/>
              <a:rect l="l" t="t" r="r" b="b"/>
              <a:pathLst>
                <a:path w="3641719" h="2061756">
                  <a:moveTo>
                    <a:pt x="20717" y="0"/>
                  </a:moveTo>
                  <a:lnTo>
                    <a:pt x="3621002" y="0"/>
                  </a:lnTo>
                  <a:cubicBezTo>
                    <a:pt x="3626496" y="0"/>
                    <a:pt x="3631766" y="2183"/>
                    <a:pt x="3635651" y="6068"/>
                  </a:cubicBezTo>
                  <a:cubicBezTo>
                    <a:pt x="3639536" y="9953"/>
                    <a:pt x="3641719" y="15222"/>
                    <a:pt x="3641719" y="20717"/>
                  </a:cubicBezTo>
                  <a:lnTo>
                    <a:pt x="3641719" y="2041039"/>
                  </a:lnTo>
                  <a:cubicBezTo>
                    <a:pt x="3641719" y="2052481"/>
                    <a:pt x="3632444" y="2061756"/>
                    <a:pt x="3621002" y="2061756"/>
                  </a:cubicBezTo>
                  <a:lnTo>
                    <a:pt x="20717" y="2061756"/>
                  </a:lnTo>
                  <a:cubicBezTo>
                    <a:pt x="15222" y="2061756"/>
                    <a:pt x="9953" y="2059573"/>
                    <a:pt x="6068" y="2055688"/>
                  </a:cubicBezTo>
                  <a:cubicBezTo>
                    <a:pt x="2183" y="2051803"/>
                    <a:pt x="0" y="2046534"/>
                    <a:pt x="0" y="2041039"/>
                  </a:cubicBezTo>
                  <a:lnTo>
                    <a:pt x="0" y="20717"/>
                  </a:lnTo>
                  <a:cubicBezTo>
                    <a:pt x="0" y="15222"/>
                    <a:pt x="2183" y="9953"/>
                    <a:pt x="6068" y="6068"/>
                  </a:cubicBezTo>
                  <a:cubicBezTo>
                    <a:pt x="9953" y="2183"/>
                    <a:pt x="15222" y="0"/>
                    <a:pt x="20717" y="0"/>
                  </a:cubicBezTo>
                  <a:close/>
                </a:path>
              </a:pathLst>
            </a:custGeom>
            <a:solidFill>
              <a:srgbClr val="9FA0A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41719" cy="211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61736" y="6473865"/>
            <a:ext cx="5263958" cy="1487068"/>
          </a:xfrm>
          <a:custGeom>
            <a:avLst/>
            <a:gdLst/>
            <a:ahLst/>
            <a:cxnLst/>
            <a:rect l="l" t="t" r="r" b="b"/>
            <a:pathLst>
              <a:path w="5263958" h="1487068">
                <a:moveTo>
                  <a:pt x="0" y="0"/>
                </a:moveTo>
                <a:lnTo>
                  <a:pt x="5263958" y="0"/>
                </a:lnTo>
                <a:lnTo>
                  <a:pt x="5263958" y="1487068"/>
                </a:lnTo>
                <a:lnTo>
                  <a:pt x="0" y="148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748564" y="1430070"/>
            <a:ext cx="13213621" cy="742686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815707" y="490654"/>
            <a:ext cx="3328122" cy="1076093"/>
          </a:xfrm>
          <a:custGeom>
            <a:avLst/>
            <a:gdLst/>
            <a:ahLst/>
            <a:cxnLst/>
            <a:rect l="l" t="t" r="r" b="b"/>
            <a:pathLst>
              <a:path w="3328122" h="1076093">
                <a:moveTo>
                  <a:pt x="0" y="0"/>
                </a:moveTo>
                <a:lnTo>
                  <a:pt x="3328122" y="0"/>
                </a:lnTo>
                <a:lnTo>
                  <a:pt x="3328122" y="1076092"/>
                </a:lnTo>
                <a:lnTo>
                  <a:pt x="0" y="1076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1667" y="2861715"/>
            <a:ext cx="3962162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The Pikes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Peak of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Appalachia.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04556" y="2442189"/>
            <a:ext cx="12828272" cy="721027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657600" y="451858"/>
            <a:ext cx="10972800" cy="1739973"/>
          </a:xfrm>
          <a:custGeom>
            <a:avLst/>
            <a:gdLst/>
            <a:ahLst/>
            <a:cxnLst/>
            <a:rect l="l" t="t" r="r" b="b"/>
            <a:pathLst>
              <a:path w="10972800" h="1739973">
                <a:moveTo>
                  <a:pt x="0" y="0"/>
                </a:moveTo>
                <a:lnTo>
                  <a:pt x="10972800" y="0"/>
                </a:lnTo>
                <a:lnTo>
                  <a:pt x="10972800" y="1739972"/>
                </a:lnTo>
                <a:lnTo>
                  <a:pt x="0" y="173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6673" y="3261035"/>
            <a:ext cx="4394597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Appalachian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Application.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is what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winning looks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like.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619</Words>
  <Application>Microsoft Office PowerPoint</Application>
  <PresentationFormat>Custom</PresentationFormat>
  <Paragraphs>110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Canva Sans Bold</vt:lpstr>
      <vt:lpstr>DM Sans</vt:lpstr>
      <vt:lpstr>Arial</vt:lpstr>
      <vt:lpstr>Muli Bold</vt:lpstr>
      <vt:lpstr>Rakkas</vt:lpstr>
      <vt:lpstr>Inter</vt:lpstr>
      <vt:lpstr>Bebas Neue</vt:lpstr>
      <vt:lpstr>Muli Heavy</vt:lpstr>
      <vt:lpstr>Cooper Hewitt Bold</vt:lpstr>
      <vt:lpstr>Inter Bold</vt:lpstr>
      <vt:lpstr>Germania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Jen Copy 2024 BOA KY Update</dc:title>
  <dc:creator>Allen, Sasche (LRC)</dc:creator>
  <cp:lastModifiedBy>Allen, Sasche (LRC)</cp:lastModifiedBy>
  <cp:revision>1</cp:revision>
  <dcterms:created xsi:type="dcterms:W3CDTF">2006-08-16T00:00:00Z</dcterms:created>
  <dcterms:modified xsi:type="dcterms:W3CDTF">2024-10-22T14:30:05Z</dcterms:modified>
  <dc:identifier>DAGUQqTCxZA</dc:identifier>
</cp:coreProperties>
</file>