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Open Sans" panose="020B0606030504020204" pitchFamily="34" charset="0"/>
      <p:regular r:id="rId13"/>
      <p:bold r:id="rId14"/>
      <p:italic r:id="rId15"/>
      <p:boldItalic r:id="rId16"/>
    </p:embeddedFont>
    <p:embeddedFont>
      <p:font typeface="Open Sans SemiBold" panose="020B0706030804020204" pitchFamily="34" charset="0"/>
      <p:regular r:id="rId17"/>
      <p:bold r:id="rId18"/>
      <p:italic r:id="rId19"/>
      <p:boldItalic r:id="rId20"/>
    </p:embeddedFont>
    <p:embeddedFont>
      <p:font typeface="Oswald" panose="00000500000000000000" pitchFamily="2" charset="0"/>
      <p:regular r:id="rId21"/>
      <p:bold r:id="rId22"/>
    </p:embeddedFont>
    <p:embeddedFont>
      <p:font typeface="Oswald Light" panose="00000400000000000000" pitchFamily="2"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9">
          <p15:clr>
            <a:srgbClr val="9AA0A6"/>
          </p15:clr>
        </p15:guide>
        <p15:guide id="2" pos="5436">
          <p15:clr>
            <a:srgbClr val="9AA0A6"/>
          </p15:clr>
        </p15:guide>
        <p15:guide id="3" pos="144">
          <p15:clr>
            <a:srgbClr val="9AA0A6"/>
          </p15:clr>
        </p15:guide>
        <p15:guide id="4" orient="horz" pos="3137">
          <p15:clr>
            <a:srgbClr val="9AA0A6"/>
          </p15:clr>
        </p15:guide>
        <p15:guide id="5" pos="1157">
          <p15:clr>
            <a:srgbClr val="9AA0A6"/>
          </p15:clr>
        </p15:guide>
        <p15:guide id="6" pos="5532">
          <p15:clr>
            <a:srgbClr val="9AA0A6"/>
          </p15:clr>
        </p15:guide>
        <p15:guide id="7" orient="horz" pos="3233">
          <p15:clr>
            <a:srgbClr val="9AA0A6"/>
          </p15:clr>
        </p15:guide>
        <p15:guide id="8" pos="1152">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7Dfz6ErCcOlSefxUupZPN4rLK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802" y="62"/>
      </p:cViewPr>
      <p:guideLst>
        <p:guide orient="horz" pos="339"/>
        <p:guide pos="5436"/>
        <p:guide pos="144"/>
        <p:guide orient="horz" pos="3137"/>
        <p:guide pos="1157"/>
        <p:guide pos="5532"/>
        <p:guide orient="horz" pos="3233"/>
        <p:guide pos="1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ationalaglawcenter.org/state-compilations/recreational-us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9" name="Google Shape;1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739f3fe8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2739f3fe88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Most sandstone arches of anywhere east of the Mississippi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72168ac24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272168ac24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Challenges to RUS that were upheld - Hayloft in Iowa. Tree stand in Kentucky. Woman MTB in Washington and ran into dust from a mower. South Dakota couple rollerblading on a city park trail. Baltimore lost the Promenade case because it was shown they knew about the crack in the pavement and were told to address it and because she was commuting to work.</a:t>
            </a:r>
            <a:endParaRPr/>
          </a:p>
        </p:txBody>
      </p:sp>
      <p:sp>
        <p:nvSpPr>
          <p:cNvPr id="81" name="Google Shape;8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deef1a8db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g2deef1a8db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u="sng">
                <a:solidFill>
                  <a:schemeClr val="hlink"/>
                </a:solidFill>
                <a:hlinkClick r:id="rId3"/>
              </a:rPr>
              <a:t>https://nationalaglawcenter.org/state-compilations/recreational-use/</a:t>
            </a:r>
            <a:r>
              <a:rPr lang="en"/>
              <a:t> </a:t>
            </a:r>
            <a:endParaRPr/>
          </a:p>
          <a:p>
            <a:pPr marL="0" lvl="0" indent="0" algn="l" rtl="0">
              <a:lnSpc>
                <a:spcPct val="100000"/>
              </a:lnSpc>
              <a:spcBef>
                <a:spcPts val="0"/>
              </a:spcBef>
              <a:spcAft>
                <a:spcPts val="0"/>
              </a:spcAft>
              <a:buSzPts val="1100"/>
              <a:buNone/>
            </a:pPr>
            <a:r>
              <a:rPr lang="en"/>
              <a:t>Hunting is almost always first on the list</a:t>
            </a:r>
            <a:endParaRPr/>
          </a:p>
          <a:p>
            <a:pPr marL="0" lvl="0" indent="0" algn="l" rtl="0">
              <a:lnSpc>
                <a:spcPct val="100000"/>
              </a:lnSpc>
              <a:spcBef>
                <a:spcPts val="0"/>
              </a:spcBef>
              <a:spcAft>
                <a:spcPts val="0"/>
              </a:spcAft>
              <a:buSzPts val="1100"/>
              <a:buNone/>
            </a:pPr>
            <a:r>
              <a:rPr lang="en"/>
              <a:t>Florida - water sports</a:t>
            </a:r>
            <a:endParaRPr/>
          </a:p>
          <a:p>
            <a:pPr marL="0" lvl="0" indent="0" algn="l" rtl="0">
              <a:lnSpc>
                <a:spcPct val="100000"/>
              </a:lnSpc>
              <a:spcBef>
                <a:spcPts val="0"/>
              </a:spcBef>
              <a:spcAft>
                <a:spcPts val="0"/>
              </a:spcAft>
              <a:buSzPts val="1100"/>
              <a:buNone/>
            </a:pPr>
            <a:r>
              <a:rPr lang="en"/>
              <a:t>Colorado - long list includes kite flying</a:t>
            </a:r>
            <a:endParaRPr/>
          </a:p>
          <a:p>
            <a:pPr marL="0" lvl="0" indent="0" algn="l" rtl="0">
              <a:lnSpc>
                <a:spcPct val="100000"/>
              </a:lnSpc>
              <a:spcBef>
                <a:spcPts val="0"/>
              </a:spcBef>
              <a:spcAft>
                <a:spcPts val="0"/>
              </a:spcAft>
              <a:buSzPts val="1100"/>
              <a:buNone/>
            </a:pPr>
            <a:r>
              <a:rPr lang="en"/>
              <a:t>Texas - Long list includes disc golf</a:t>
            </a:r>
            <a:endParaRPr/>
          </a:p>
          <a:p>
            <a:pPr marL="0" lvl="0" indent="0" algn="l" rtl="0">
              <a:lnSpc>
                <a:spcPct val="100000"/>
              </a:lnSpc>
              <a:spcBef>
                <a:spcPts val="0"/>
              </a:spcBef>
              <a:spcAft>
                <a:spcPts val="0"/>
              </a:spcAft>
              <a:buSzPts val="1100"/>
              <a:buNone/>
            </a:pPr>
            <a:r>
              <a:rPr lang="en"/>
              <a:t>Montana - Specifically mentions “big game hunting”</a:t>
            </a:r>
            <a:endParaRPr/>
          </a:p>
          <a:p>
            <a:pPr marL="0" lvl="0" indent="0" algn="l" rtl="0">
              <a:lnSpc>
                <a:spcPct val="100000"/>
              </a:lnSpc>
              <a:spcBef>
                <a:spcPts val="0"/>
              </a:spcBef>
              <a:spcAft>
                <a:spcPts val="0"/>
              </a:spcAft>
              <a:buSzPts val="1100"/>
              <a:buNone/>
            </a:pPr>
            <a:r>
              <a:rPr lang="en"/>
              <a:t>Maine - mentions “recreational harvesting” in fields, woods, and ocean</a:t>
            </a:r>
            <a:endParaRPr/>
          </a:p>
          <a:p>
            <a:pPr marL="0" lvl="0" indent="0" algn="l" rtl="0">
              <a:lnSpc>
                <a:spcPct val="100000"/>
              </a:lnSpc>
              <a:spcBef>
                <a:spcPts val="0"/>
              </a:spcBef>
              <a:spcAft>
                <a:spcPts val="0"/>
              </a:spcAft>
              <a:buSzPts val="1100"/>
              <a:buNone/>
            </a:pPr>
            <a:r>
              <a:rPr lang="en"/>
              <a:t>New Hampshire - collecting fire wood</a:t>
            </a:r>
            <a:endParaRPr/>
          </a:p>
          <a:p>
            <a:pPr marL="0" lvl="0" indent="0" algn="l" rtl="0">
              <a:lnSpc>
                <a:spcPct val="100000"/>
              </a:lnSpc>
              <a:spcBef>
                <a:spcPts val="0"/>
              </a:spcBef>
              <a:spcAft>
                <a:spcPts val="0"/>
              </a:spcAft>
              <a:buSzPts val="1100"/>
              <a:buNone/>
            </a:pPr>
            <a:r>
              <a:rPr lang="en"/>
              <a:t>Louisiana - Mentions snowmobiling</a:t>
            </a:r>
            <a:endParaRPr/>
          </a:p>
        </p:txBody>
      </p:sp>
      <p:sp>
        <p:nvSpPr>
          <p:cNvPr id="95" name="Google Shape;95;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a:t>If it grows at the same rate from 2016 to 2020, and there is reason to believe that the rate will increase it would be over 20 million by 2025</a:t>
            </a:r>
            <a:endParaRPr/>
          </a:p>
          <a:p>
            <a:pPr marL="158750" marR="0" lvl="0" indent="0" algn="l" rtl="0">
              <a:lnSpc>
                <a:spcPct val="100000"/>
              </a:lnSpc>
              <a:spcBef>
                <a:spcPts val="0"/>
              </a:spcBef>
              <a:spcAft>
                <a:spcPts val="0"/>
              </a:spcAft>
              <a:buClr>
                <a:srgbClr val="000000"/>
              </a:buClr>
              <a:buSzPts val="1100"/>
              <a:buFont typeface="Arial"/>
              <a:buNone/>
            </a:pPr>
            <a:r>
              <a:rPr lang="en"/>
              <a:t>https://www.fs.usda.gov/features/wellness-benefits-great-outdoors</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7"/>
          <p:cNvSpPr txBox="1"/>
          <p:nvPr/>
        </p:nvSpPr>
        <p:spPr>
          <a:xfrm>
            <a:off x="3490050" y="4789725"/>
            <a:ext cx="2164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FFFFF"/>
                </a:solidFill>
                <a:latin typeface="Calibri"/>
                <a:ea typeface="Calibri"/>
                <a:cs typeface="Calibri"/>
                <a:sym typeface="Calibri"/>
              </a:rPr>
              <a:t>CREATIVE CAMPAIGN | PAGE 2</a:t>
            </a:r>
            <a:endParaRPr sz="1100" b="0" i="0" u="none" strike="noStrike" cap="none">
              <a:solidFill>
                <a:srgbClr val="FFFFFF"/>
              </a:solidFill>
              <a:latin typeface="Calibri"/>
              <a:ea typeface="Calibri"/>
              <a:cs typeface="Calibri"/>
              <a:sym typeface="Calibri"/>
            </a:endParaRPr>
          </a:p>
        </p:txBody>
      </p:sp>
      <p:sp>
        <p:nvSpPr>
          <p:cNvPr id="13" name="Google Shape;13;p27"/>
          <p:cNvSpPr txBox="1"/>
          <p:nvPr/>
        </p:nvSpPr>
        <p:spPr>
          <a:xfrm>
            <a:off x="14718550" y="4295300"/>
            <a:ext cx="548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Google Shape;14;p27"/>
          <p:cNvPicPr preferRelativeResize="0"/>
          <p:nvPr/>
        </p:nvPicPr>
        <p:blipFill rotWithShape="1">
          <a:blip r:embed="rId2">
            <a:alphaModFix/>
          </a:blip>
          <a:srcRect/>
          <a:stretch/>
        </p:blipFill>
        <p:spPr>
          <a:xfrm>
            <a:off x="7722499" y="4295300"/>
            <a:ext cx="1109801" cy="64865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812">
          <p15:clr>
            <a:srgbClr val="FA7B17"/>
          </p15:clr>
        </p15:guide>
        <p15:guide id="2" orient="horz" pos="3137">
          <p15:clr>
            <a:srgbClr val="FA7B17"/>
          </p15:clr>
        </p15:guide>
        <p15:guide id="3" pos="5439">
          <p15:clr>
            <a:srgbClr val="FA7B17"/>
          </p15:clr>
        </p15:guide>
        <p15:guide id="4" pos="144">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8" name="Google Shape;1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28"/>
          <p:cNvPicPr preferRelativeResize="0"/>
          <p:nvPr/>
        </p:nvPicPr>
        <p:blipFill rotWithShape="1">
          <a:blip r:embed="rId2">
            <a:alphaModFix/>
          </a:blip>
          <a:srcRect/>
          <a:stretch/>
        </p:blipFill>
        <p:spPr>
          <a:xfrm>
            <a:off x="7722499" y="4295300"/>
            <a:ext cx="1109801" cy="648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2" name="Google Shape;2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29"/>
          <p:cNvSpPr txBox="1">
            <a:spLocks noGrp="1"/>
          </p:cNvSpPr>
          <p:nvPr>
            <p:ph type="sldNum" idx="2"/>
          </p:nvPr>
        </p:nvSpPr>
        <p:spPr>
          <a:xfrm>
            <a:off x="6741998" y="189300"/>
            <a:ext cx="23091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r>
              <a:rPr lang="en"/>
              <a:t>SIKA MARINE | 2021 CREATIVE CAMPAIGN |</a:t>
            </a: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
        <p:cNvGrpSpPr/>
        <p:nvPr/>
      </p:nvGrpSpPr>
      <p:grpSpPr>
        <a:xfrm>
          <a:off x="0" y="0"/>
          <a:ext cx="0" cy="0"/>
          <a:chOff x="0" y="0"/>
          <a:chExt cx="0" cy="0"/>
        </a:xfrm>
      </p:grpSpPr>
      <p:sp>
        <p:nvSpPr>
          <p:cNvPr id="25" name="Google Shape;25;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6" name="Google Shape;2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 name="Google Shape;3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7" name="Google Shape;3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1" name="Google Shape;41;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3" name="Google Shape;4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
          <p:cNvSpPr/>
          <p:nvPr/>
        </p:nvSpPr>
        <p:spPr>
          <a:xfrm>
            <a:off x="0" y="0"/>
            <a:ext cx="9144000" cy="2721077"/>
          </a:xfrm>
          <a:prstGeom prst="rect">
            <a:avLst/>
          </a:prstGeom>
          <a:solidFill>
            <a:srgbClr val="ED1C24"/>
          </a:solidFill>
          <a:ln w="9525" cap="flat" cmpd="sng">
            <a:solidFill>
              <a:srgbClr val="ED1C2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
          <p:cNvSpPr txBox="1"/>
          <p:nvPr/>
        </p:nvSpPr>
        <p:spPr>
          <a:xfrm>
            <a:off x="0" y="364906"/>
            <a:ext cx="8460000" cy="1972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4800" b="0" i="0" u="none" strike="noStrike" cap="none" dirty="0">
                <a:solidFill>
                  <a:srgbClr val="EEEEEE"/>
                </a:solidFill>
                <a:latin typeface="Oswald Light"/>
                <a:ea typeface="Oswald Light"/>
                <a:cs typeface="Oswald Light"/>
                <a:sym typeface="Oswald Light"/>
              </a:rPr>
              <a:t>Kentucky’s Recreational Use Statute &amp; Rock Climbing: Proposed Changes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300"/>
              <a:buFont typeface="Arial"/>
              <a:buNone/>
            </a:pPr>
            <a:endParaRPr sz="2800" b="0" i="0" u="none" strike="noStrike" cap="none" dirty="0">
              <a:solidFill>
                <a:schemeClr val="lt1"/>
              </a:solidFill>
              <a:latin typeface="Oswald Light"/>
              <a:ea typeface="Oswald Light"/>
              <a:cs typeface="Oswald Light"/>
              <a:sym typeface="Oswald Light"/>
            </a:endParaRPr>
          </a:p>
          <a:p>
            <a:pPr marL="0" marR="0" lvl="0" indent="0" algn="ctr" rtl="0">
              <a:lnSpc>
                <a:spcPct val="100000"/>
              </a:lnSpc>
              <a:spcBef>
                <a:spcPts val="0"/>
              </a:spcBef>
              <a:spcAft>
                <a:spcPts val="0"/>
              </a:spcAft>
              <a:buClr>
                <a:srgbClr val="000000"/>
              </a:buClr>
              <a:buSzPts val="5300"/>
              <a:buFont typeface="Arial"/>
              <a:buNone/>
            </a:pPr>
            <a:r>
              <a:rPr lang="en" sz="2800" b="0" i="0" u="none" strike="noStrike" cap="none" dirty="0">
                <a:solidFill>
                  <a:schemeClr val="lt1"/>
                </a:solidFill>
                <a:latin typeface="Oswald Light"/>
                <a:ea typeface="Oswald Light"/>
                <a:cs typeface="Oswald Light"/>
                <a:sym typeface="Oswald Light"/>
              </a:rPr>
              <a:t>KRS § 150.645 ; § 411.190 C</a:t>
            </a:r>
            <a:endParaRPr sz="2800" b="0" i="0" u="none" strike="noStrike" cap="none" dirty="0">
              <a:solidFill>
                <a:schemeClr val="lt1"/>
              </a:solidFill>
              <a:latin typeface="Oswald Light"/>
              <a:ea typeface="Oswald Light"/>
              <a:cs typeface="Oswald Light"/>
              <a:sym typeface="Oswald Light"/>
            </a:endParaRPr>
          </a:p>
        </p:txBody>
      </p:sp>
      <p:sp>
        <p:nvSpPr>
          <p:cNvPr id="54" name="Google Shape;54;p1"/>
          <p:cNvSpPr txBox="1"/>
          <p:nvPr/>
        </p:nvSpPr>
        <p:spPr>
          <a:xfrm>
            <a:off x="266700" y="3047400"/>
            <a:ext cx="8718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2800" b="0" i="0" u="none" strike="noStrike" cap="none" dirty="0">
                <a:solidFill>
                  <a:schemeClr val="dk1"/>
                </a:solidFill>
                <a:latin typeface="Oswald Light"/>
                <a:ea typeface="Oswald Light"/>
                <a:cs typeface="Oswald Light"/>
                <a:sym typeface="Oswald Light"/>
              </a:rPr>
              <a:t>Billy Simek</a:t>
            </a:r>
            <a:endParaRPr sz="2800" b="0" i="0" u="none" strike="noStrike" cap="none" dirty="0">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000000"/>
              </a:buClr>
              <a:buSzPts val="1100"/>
              <a:buFont typeface="Arial"/>
              <a:buNone/>
            </a:pPr>
            <a:r>
              <a:rPr lang="en" sz="2800" b="0" i="0" u="none" strike="noStrike" cap="none" dirty="0">
                <a:solidFill>
                  <a:schemeClr val="dk1"/>
                </a:solidFill>
                <a:latin typeface="Oswald Light"/>
                <a:ea typeface="Oswald Light"/>
                <a:cs typeface="Oswald Light"/>
                <a:sym typeface="Oswald Light"/>
              </a:rPr>
              <a:t>Jereme Ransick</a:t>
            </a:r>
            <a:endParaRPr sz="2800" b="0" i="0" u="none" strike="noStrike" cap="none" dirty="0">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000000"/>
              </a:buClr>
              <a:buSzPts val="1100"/>
              <a:buFont typeface="Arial"/>
              <a:buNone/>
            </a:pPr>
            <a:r>
              <a:rPr lang="en" sz="2800" b="0" i="0" u="none" strike="noStrike" cap="none" dirty="0">
                <a:solidFill>
                  <a:schemeClr val="dk1"/>
                </a:solidFill>
                <a:latin typeface="Oswald Light"/>
                <a:ea typeface="Oswald Light"/>
                <a:cs typeface="Oswald Light"/>
                <a:sym typeface="Oswald Light"/>
              </a:rPr>
              <a:t>Curtis Rogers</a:t>
            </a:r>
            <a:endParaRPr sz="2800" b="0" i="0" u="none" strike="noStrike" cap="none" dirty="0">
              <a:solidFill>
                <a:schemeClr val="dk1"/>
              </a:solidFill>
              <a:latin typeface="Oswald Light"/>
              <a:ea typeface="Oswald Light"/>
              <a:cs typeface="Oswald Light"/>
              <a:sym typeface="Oswal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8" descr="A person climbing a rock wall&#10;&#10;Description automatically generated"/>
          <p:cNvPicPr preferRelativeResize="0"/>
          <p:nvPr/>
        </p:nvPicPr>
        <p:blipFill rotWithShape="1">
          <a:blip r:embed="rId3">
            <a:alphaModFix/>
          </a:blip>
          <a:srcRect/>
          <a:stretch/>
        </p:blipFill>
        <p:spPr>
          <a:xfrm>
            <a:off x="0" y="0"/>
            <a:ext cx="9198244" cy="5160935"/>
          </a:xfrm>
          <a:prstGeom prst="rect">
            <a:avLst/>
          </a:prstGeom>
          <a:noFill/>
          <a:ln>
            <a:noFill/>
          </a:ln>
        </p:spPr>
      </p:pic>
      <p:sp>
        <p:nvSpPr>
          <p:cNvPr id="122" name="Google Shape;122;p8"/>
          <p:cNvSpPr txBox="1">
            <a:spLocks noGrp="1"/>
          </p:cNvSpPr>
          <p:nvPr>
            <p:ph type="title"/>
          </p:nvPr>
        </p:nvSpPr>
        <p:spPr>
          <a:xfrm>
            <a:off x="4210777" y="1423115"/>
            <a:ext cx="1988545" cy="537422"/>
          </a:xfrm>
          <a:prstGeom prst="rect">
            <a:avLst/>
          </a:prstGeom>
          <a:solidFill>
            <a:schemeClr val="lt1"/>
          </a:solid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solidFill>
                  <a:schemeClr val="dk1"/>
                </a:solidFill>
                <a:latin typeface="Oswald Light"/>
                <a:ea typeface="Oswald Light"/>
                <a:cs typeface="Oswald Light"/>
                <a:sym typeface="Oswald Light"/>
              </a:rPr>
              <a:t>Questions?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2739f3fe883_0_0"/>
          <p:cNvSpPr txBox="1"/>
          <p:nvPr/>
        </p:nvSpPr>
        <p:spPr>
          <a:xfrm>
            <a:off x="6543521" y="63259"/>
            <a:ext cx="2686800" cy="60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000" b="1" i="0" u="none" strike="noStrike" cap="none" dirty="0">
                <a:solidFill>
                  <a:srgbClr val="ED1C24"/>
                </a:solidFill>
                <a:latin typeface="Oswald"/>
                <a:ea typeface="Oswald"/>
                <a:cs typeface="Oswald"/>
                <a:sym typeface="Oswald"/>
              </a:rPr>
              <a:t>The Red River Gorge</a:t>
            </a:r>
            <a:endParaRPr sz="1800" b="0" i="0" u="none" strike="noStrike" cap="none" dirty="0">
              <a:solidFill>
                <a:schemeClr val="dk2"/>
              </a:solidFill>
              <a:latin typeface="Arial"/>
              <a:ea typeface="Arial"/>
              <a:cs typeface="Arial"/>
              <a:sym typeface="Arial"/>
            </a:endParaRPr>
          </a:p>
        </p:txBody>
      </p:sp>
      <p:sp>
        <p:nvSpPr>
          <p:cNvPr id="60" name="Google Shape;60;g2739f3fe883_0_0"/>
          <p:cNvSpPr txBox="1"/>
          <p:nvPr/>
        </p:nvSpPr>
        <p:spPr>
          <a:xfrm>
            <a:off x="100849" y="4374899"/>
            <a:ext cx="6539793" cy="60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rgbClr val="222222"/>
                </a:solidFill>
                <a:latin typeface="Oswald Light"/>
                <a:ea typeface="Oswald Light"/>
                <a:cs typeface="Oswald Light"/>
                <a:sym typeface="Oswald Light"/>
              </a:rPr>
              <a:t>“God must be a climber. I mean, just look at the Red River Gorge.” - Outside 2019</a:t>
            </a:r>
            <a:endParaRPr sz="2300" b="0" i="0" u="none" strike="noStrike" cap="none" dirty="0">
              <a:solidFill>
                <a:schemeClr val="dk2"/>
              </a:solidFill>
              <a:latin typeface="Oswald Light"/>
              <a:ea typeface="Oswald Light"/>
              <a:cs typeface="Oswald Light"/>
              <a:sym typeface="Oswald Light"/>
            </a:endParaRPr>
          </a:p>
        </p:txBody>
      </p:sp>
      <p:pic>
        <p:nvPicPr>
          <p:cNvPr id="61" name="Google Shape;61;g2739f3fe883_0_0"/>
          <p:cNvPicPr preferRelativeResize="0"/>
          <p:nvPr/>
        </p:nvPicPr>
        <p:blipFill rotWithShape="1">
          <a:blip r:embed="rId3">
            <a:alphaModFix/>
          </a:blip>
          <a:srcRect/>
          <a:stretch/>
        </p:blipFill>
        <p:spPr>
          <a:xfrm>
            <a:off x="100850" y="63250"/>
            <a:ext cx="6230308" cy="4311649"/>
          </a:xfrm>
          <a:prstGeom prst="rect">
            <a:avLst/>
          </a:prstGeom>
          <a:noFill/>
          <a:ln>
            <a:noFill/>
          </a:ln>
        </p:spPr>
      </p:pic>
      <p:sp>
        <p:nvSpPr>
          <p:cNvPr id="62" name="Google Shape;62;g2739f3fe883_0_0"/>
          <p:cNvSpPr txBox="1"/>
          <p:nvPr/>
        </p:nvSpPr>
        <p:spPr>
          <a:xfrm>
            <a:off x="6471500" y="538175"/>
            <a:ext cx="2610000" cy="3560934"/>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rgbClr val="000000"/>
              </a:buClr>
              <a:buSzPts val="1800"/>
              <a:buFont typeface="Arial"/>
              <a:buChar char="●"/>
            </a:pPr>
            <a:r>
              <a:rPr lang="en" sz="1400" b="0" i="0" u="none" strike="noStrike" cap="none" dirty="0">
                <a:solidFill>
                  <a:schemeClr val="dk1"/>
                </a:solidFill>
                <a:latin typeface="Oswald Light" panose="00000400000000000000" pitchFamily="2" charset="0"/>
                <a:ea typeface="Oswald Light"/>
                <a:cs typeface="Oswald Light"/>
                <a:sym typeface="Oswald Light"/>
              </a:rPr>
              <a:t>The Red River Gorge is a world-famous destination for climbing.</a:t>
            </a:r>
            <a:endParaRPr dirty="0">
              <a:latin typeface="Oswald Light" panose="00000400000000000000" pitchFamily="2" charset="0"/>
            </a:endParaRPr>
          </a:p>
          <a:p>
            <a:pPr marL="457200" marR="0" lvl="0" indent="-342900" algn="l" rtl="0">
              <a:lnSpc>
                <a:spcPct val="115000"/>
              </a:lnSpc>
              <a:spcBef>
                <a:spcPts val="0"/>
              </a:spcBef>
              <a:spcAft>
                <a:spcPts val="0"/>
              </a:spcAft>
              <a:buClr>
                <a:srgbClr val="000000"/>
              </a:buClr>
              <a:buSzPts val="1800"/>
              <a:buFont typeface="Arial"/>
              <a:buChar char="●"/>
            </a:pPr>
            <a:r>
              <a:rPr lang="en" sz="1400" b="0" i="0" u="none" strike="noStrike" cap="none" dirty="0">
                <a:solidFill>
                  <a:srgbClr val="000000"/>
                </a:solidFill>
                <a:latin typeface="Oswald Light" panose="00000400000000000000" pitchFamily="2" charset="0"/>
                <a:ea typeface="Oswald Light"/>
                <a:cs typeface="Oswald Light"/>
                <a:sym typeface="Oswald Light"/>
              </a:rPr>
              <a:t>About 102,000 climber visits in 2020.</a:t>
            </a:r>
            <a:endParaRPr dirty="0">
              <a:latin typeface="Oswald Light" panose="00000400000000000000" pitchFamily="2" charset="0"/>
            </a:endParaRPr>
          </a:p>
          <a:p>
            <a:pPr marL="457200" marR="0" lvl="0" indent="-342900" algn="l" rtl="0">
              <a:lnSpc>
                <a:spcPct val="115000"/>
              </a:lnSpc>
              <a:spcBef>
                <a:spcPts val="0"/>
              </a:spcBef>
              <a:spcAft>
                <a:spcPts val="0"/>
              </a:spcAft>
              <a:buClr>
                <a:srgbClr val="000000"/>
              </a:buClr>
              <a:buSzPts val="1800"/>
              <a:buFont typeface="Arial"/>
              <a:buChar char="●"/>
            </a:pPr>
            <a:r>
              <a:rPr lang="en" sz="1400" b="0" i="0" u="none" strike="noStrike" cap="none" dirty="0">
                <a:solidFill>
                  <a:srgbClr val="000000"/>
                </a:solidFill>
                <a:latin typeface="Oswald Light" panose="00000400000000000000" pitchFamily="2" charset="0"/>
                <a:ea typeface="Oswald Light"/>
                <a:cs typeface="Oswald Light"/>
                <a:sym typeface="Oswald Light"/>
              </a:rPr>
              <a:t>A large portion of the Midwest, East, and South view the Red River Gorge as their “home crag.”</a:t>
            </a:r>
            <a:endParaRPr dirty="0">
              <a:latin typeface="Oswald Light" panose="00000400000000000000" pitchFamily="2" charset="0"/>
            </a:endParaRPr>
          </a:p>
          <a:p>
            <a:pPr marL="457200" marR="0" lvl="0" indent="-342900" algn="l" rtl="0">
              <a:lnSpc>
                <a:spcPct val="115000"/>
              </a:lnSpc>
              <a:spcBef>
                <a:spcPts val="0"/>
              </a:spcBef>
              <a:spcAft>
                <a:spcPts val="0"/>
              </a:spcAft>
              <a:buClr>
                <a:srgbClr val="000000"/>
              </a:buClr>
              <a:buSzPts val="1800"/>
              <a:buFont typeface="Arial"/>
              <a:buChar char="●"/>
            </a:pPr>
            <a:r>
              <a:rPr lang="en" sz="1400" b="0" i="0" u="none" strike="noStrike" cap="none" dirty="0">
                <a:solidFill>
                  <a:srgbClr val="000000"/>
                </a:solidFill>
                <a:latin typeface="Oswald Light" panose="00000400000000000000" pitchFamily="2" charset="0"/>
                <a:ea typeface="Oswald Light"/>
                <a:cs typeface="Oswald Light"/>
                <a:sym typeface="Oswald Light"/>
              </a:rPr>
              <a:t>International visits are common.</a:t>
            </a:r>
            <a:endParaRPr dirty="0">
              <a:latin typeface="Oswald Light" panose="00000400000000000000" pitchFamily="2" charset="0"/>
            </a:endParaRPr>
          </a:p>
          <a:p>
            <a:pPr marL="457200" marR="0" lvl="0" indent="-342900" algn="l" rtl="0">
              <a:lnSpc>
                <a:spcPct val="115000"/>
              </a:lnSpc>
              <a:spcBef>
                <a:spcPts val="0"/>
              </a:spcBef>
              <a:spcAft>
                <a:spcPts val="0"/>
              </a:spcAft>
              <a:buClr>
                <a:srgbClr val="000000"/>
              </a:buClr>
              <a:buSzPts val="1800"/>
              <a:buFont typeface="Arial"/>
              <a:buChar char="●"/>
            </a:pPr>
            <a:r>
              <a:rPr lang="en" sz="1400" b="0" i="0" u="none" strike="noStrike" cap="none" dirty="0">
                <a:solidFill>
                  <a:srgbClr val="000000"/>
                </a:solidFill>
                <a:latin typeface="Oswald Light" panose="00000400000000000000" pitchFamily="2" charset="0"/>
                <a:ea typeface="Oswald Light"/>
                <a:cs typeface="Oswald Light"/>
                <a:sym typeface="Oswald Light"/>
              </a:rPr>
              <a:t>Remote work means that we are seeing more people move to the area specifically for climbing</a:t>
            </a:r>
            <a:r>
              <a:rPr lang="en" sz="1400" b="0" i="0" u="none" strike="noStrike" cap="none" dirty="0">
                <a:solidFill>
                  <a:srgbClr val="000000"/>
                </a:solidFill>
                <a:latin typeface="Oswald Light"/>
                <a:ea typeface="Oswald Light"/>
                <a:cs typeface="Oswald Light"/>
                <a:sym typeface="Oswald Light"/>
              </a:rPr>
              <a:t>. </a:t>
            </a:r>
            <a:endParaRPr dirty="0"/>
          </a:p>
          <a:p>
            <a:pPr marL="457200" marR="0" lvl="0" indent="-228600" algn="l" rtl="0">
              <a:lnSpc>
                <a:spcPct val="115000"/>
              </a:lnSpc>
              <a:spcBef>
                <a:spcPts val="0"/>
              </a:spcBef>
              <a:spcAft>
                <a:spcPts val="0"/>
              </a:spcAft>
              <a:buClr>
                <a:srgbClr val="000000"/>
              </a:buClr>
              <a:buSzPts val="1800"/>
              <a:buFont typeface="Arial"/>
              <a:buNone/>
            </a:pPr>
            <a:endParaRPr sz="1400" b="0" i="0" u="none" strike="noStrike" cap="none" dirty="0">
              <a:solidFill>
                <a:srgbClr val="000000"/>
              </a:solidFill>
              <a:latin typeface="Oswald Light"/>
              <a:ea typeface="Oswald Light"/>
              <a:cs typeface="Oswald Light"/>
              <a:sym typeface="Oswald Light"/>
            </a:endParaRPr>
          </a:p>
          <a:p>
            <a:pPr marL="457200" marR="0" lvl="0" indent="-228600" algn="l" rtl="0">
              <a:lnSpc>
                <a:spcPct val="115000"/>
              </a:lnSpc>
              <a:spcBef>
                <a:spcPts val="0"/>
              </a:spcBef>
              <a:spcAft>
                <a:spcPts val="0"/>
              </a:spcAft>
              <a:buClr>
                <a:srgbClr val="000000"/>
              </a:buClr>
              <a:buSzPts val="1800"/>
              <a:buFont typeface="Arial"/>
              <a:buNone/>
            </a:pPr>
            <a:endParaRPr sz="1400" b="0" i="0" u="none" strike="noStrike" cap="none" dirty="0">
              <a:solidFill>
                <a:srgbClr val="000000"/>
              </a:solidFill>
              <a:latin typeface="Oswald Light"/>
              <a:ea typeface="Oswald Light"/>
              <a:cs typeface="Oswald Light"/>
              <a:sym typeface="Oswal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p:nvPr/>
        </p:nvSpPr>
        <p:spPr>
          <a:xfrm>
            <a:off x="332475" y="354700"/>
            <a:ext cx="35409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chemeClr val="lt1"/>
                </a:solidFill>
                <a:latin typeface="Calibri"/>
                <a:ea typeface="Calibri"/>
                <a:cs typeface="Calibri"/>
                <a:sym typeface="Calibri"/>
              </a:rPr>
              <a:t>WELCOME</a:t>
            </a:r>
            <a:endParaRPr sz="1700" b="1" i="0" u="none" strike="noStrike" cap="none">
              <a:solidFill>
                <a:srgbClr val="000000"/>
              </a:solidFill>
              <a:latin typeface="Open Sans"/>
              <a:ea typeface="Open Sans"/>
              <a:cs typeface="Open Sans"/>
              <a:sym typeface="Open Sans"/>
            </a:endParaRPr>
          </a:p>
        </p:txBody>
      </p:sp>
      <p:sp>
        <p:nvSpPr>
          <p:cNvPr id="68" name="Google Shape;68;p2"/>
          <p:cNvSpPr/>
          <p:nvPr/>
        </p:nvSpPr>
        <p:spPr>
          <a:xfrm flipH="1">
            <a:off x="0" y="688050"/>
            <a:ext cx="39000" cy="285000"/>
          </a:xfrm>
          <a:prstGeom prst="rect">
            <a:avLst/>
          </a:prstGeom>
          <a:solidFill>
            <a:srgbClr val="ED1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
          <p:cNvSpPr txBox="1"/>
          <p:nvPr/>
        </p:nvSpPr>
        <p:spPr>
          <a:xfrm>
            <a:off x="152400" y="584250"/>
            <a:ext cx="5671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000" b="1" i="0" u="none" strike="noStrike" cap="none" dirty="0">
                <a:solidFill>
                  <a:srgbClr val="ED1C24"/>
                </a:solidFill>
                <a:latin typeface="Oswald"/>
                <a:ea typeface="Oswald"/>
                <a:cs typeface="Oswald"/>
                <a:sym typeface="Oswald"/>
              </a:rPr>
              <a:t>What Is The Red River Gorge Climbers’ Coalition?</a:t>
            </a:r>
            <a:endParaRPr sz="2000" b="1" i="0" u="none" strike="noStrike" cap="none" dirty="0">
              <a:solidFill>
                <a:srgbClr val="ED1C24"/>
              </a:solidFill>
              <a:latin typeface="Oswald"/>
              <a:ea typeface="Oswald"/>
              <a:cs typeface="Oswald"/>
              <a:sym typeface="Oswald"/>
            </a:endParaRPr>
          </a:p>
        </p:txBody>
      </p:sp>
      <p:pic>
        <p:nvPicPr>
          <p:cNvPr id="70" name="Google Shape;70;p2"/>
          <p:cNvPicPr preferRelativeResize="0"/>
          <p:nvPr/>
        </p:nvPicPr>
        <p:blipFill rotWithShape="1">
          <a:blip r:embed="rId3">
            <a:alphaModFix/>
          </a:blip>
          <a:srcRect l="5572" t="4577" r="11878" b="15929"/>
          <a:stretch/>
        </p:blipFill>
        <p:spPr>
          <a:xfrm>
            <a:off x="4720074" y="1220926"/>
            <a:ext cx="4373700" cy="2914976"/>
          </a:xfrm>
          <a:prstGeom prst="rect">
            <a:avLst/>
          </a:prstGeom>
          <a:noFill/>
          <a:ln>
            <a:noFill/>
          </a:ln>
        </p:spPr>
      </p:pic>
      <p:sp>
        <p:nvSpPr>
          <p:cNvPr id="71" name="Google Shape;71;p2"/>
          <p:cNvSpPr txBox="1"/>
          <p:nvPr/>
        </p:nvSpPr>
        <p:spPr>
          <a:xfrm>
            <a:off x="276375" y="1029750"/>
            <a:ext cx="4373700" cy="3273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40000"/>
              </a:lnSpc>
              <a:spcBef>
                <a:spcPts val="1500"/>
              </a:spcBef>
              <a:spcAft>
                <a:spcPts val="0"/>
              </a:spcAft>
              <a:buClr>
                <a:schemeClr val="dk1"/>
              </a:buClr>
              <a:buSzPts val="1400"/>
              <a:buFont typeface="Oswald"/>
              <a:buChar char="●"/>
            </a:pPr>
            <a:r>
              <a:rPr lang="en" sz="1400" b="0" i="0" u="none" strike="noStrike" cap="none" dirty="0">
                <a:solidFill>
                  <a:schemeClr val="dk1"/>
                </a:solidFill>
                <a:highlight>
                  <a:srgbClr val="FFFFFF"/>
                </a:highlight>
                <a:latin typeface="Oswald Light"/>
                <a:ea typeface="Oswald Light"/>
                <a:cs typeface="Oswald Light"/>
                <a:sym typeface="Oswald Light"/>
              </a:rPr>
              <a:t>We are dedicated to securing and protecting open, public access to rock climbing in the Red River Gorge area of Kentucky and promoting conservation of the environment on the lands where we climb.</a:t>
            </a:r>
            <a:endParaRPr sz="1400" b="0" i="0" u="none" strike="noStrike" cap="none" dirty="0">
              <a:solidFill>
                <a:schemeClr val="dk1"/>
              </a:solidFill>
              <a:highlight>
                <a:srgbClr val="FFFFFF"/>
              </a:highlight>
              <a:latin typeface="Oswald Light"/>
              <a:ea typeface="Oswald Light"/>
              <a:cs typeface="Oswald Light"/>
              <a:sym typeface="Oswald Light"/>
            </a:endParaRPr>
          </a:p>
          <a:p>
            <a:pPr marL="457200" marR="0" lvl="0" indent="-317500" algn="l" rtl="0">
              <a:lnSpc>
                <a:spcPct val="140000"/>
              </a:lnSpc>
              <a:spcBef>
                <a:spcPts val="0"/>
              </a:spcBef>
              <a:spcAft>
                <a:spcPts val="0"/>
              </a:spcAft>
              <a:buClr>
                <a:schemeClr val="dk1"/>
              </a:buClr>
              <a:buSzPts val="1400"/>
              <a:buFont typeface="Oswald"/>
              <a:buChar char="●"/>
            </a:pPr>
            <a:r>
              <a:rPr lang="en" sz="1400" b="0" i="0" u="none" strike="noStrike" cap="none" dirty="0">
                <a:solidFill>
                  <a:schemeClr val="dk1"/>
                </a:solidFill>
                <a:highlight>
                  <a:srgbClr val="FFFFFF"/>
                </a:highlight>
                <a:latin typeface="Oswald Light"/>
                <a:ea typeface="Oswald Light"/>
                <a:cs typeface="Oswald Light"/>
                <a:sym typeface="Oswald Light"/>
              </a:rPr>
              <a:t>Founded in 1996 as a response to the closure of public climbing areas and a moratorium on new routes in the DBNF.</a:t>
            </a:r>
            <a:endParaRPr sz="1400" b="0" i="0" u="none" strike="noStrike" cap="none" dirty="0">
              <a:solidFill>
                <a:schemeClr val="dk1"/>
              </a:solidFill>
              <a:highlight>
                <a:srgbClr val="FFFFFF"/>
              </a:highlight>
              <a:latin typeface="Oswald Light"/>
              <a:ea typeface="Oswald Light"/>
              <a:cs typeface="Oswald Light"/>
              <a:sym typeface="Oswald Light"/>
            </a:endParaRPr>
          </a:p>
          <a:p>
            <a:pPr marL="457200" marR="0" lvl="0" indent="-317500" algn="l" rtl="0">
              <a:lnSpc>
                <a:spcPct val="140000"/>
              </a:lnSpc>
              <a:spcBef>
                <a:spcPts val="0"/>
              </a:spcBef>
              <a:spcAft>
                <a:spcPts val="0"/>
              </a:spcAft>
              <a:buClr>
                <a:schemeClr val="dk1"/>
              </a:buClr>
              <a:buSzPts val="1400"/>
              <a:buFont typeface="Oswald"/>
              <a:buChar char="●"/>
            </a:pPr>
            <a:r>
              <a:rPr lang="en" sz="1400" b="0" i="0" u="none" strike="noStrike" cap="none" dirty="0">
                <a:solidFill>
                  <a:schemeClr val="dk1"/>
                </a:solidFill>
                <a:highlight>
                  <a:srgbClr val="FFFFFF"/>
                </a:highlight>
                <a:latin typeface="Oswald Light"/>
                <a:ea typeface="Oswald Light"/>
                <a:cs typeface="Oswald Light"/>
                <a:sym typeface="Oswald Light"/>
              </a:rPr>
              <a:t>2004 we purchased the Pendergrass Murray Recreational Preserve (750 acres).</a:t>
            </a:r>
            <a:endParaRPr sz="1400" b="0" i="0" u="none" strike="noStrike" cap="none" dirty="0">
              <a:solidFill>
                <a:schemeClr val="dk1"/>
              </a:solidFill>
              <a:highlight>
                <a:srgbClr val="FFFFFF"/>
              </a:highlight>
              <a:latin typeface="Oswald Light"/>
              <a:ea typeface="Oswald Light"/>
              <a:cs typeface="Oswald Light"/>
              <a:sym typeface="Oswald Light"/>
            </a:endParaRPr>
          </a:p>
          <a:p>
            <a:pPr marL="457200" marR="0" lvl="0" indent="-317500" algn="l" rtl="0">
              <a:lnSpc>
                <a:spcPct val="140000"/>
              </a:lnSpc>
              <a:spcBef>
                <a:spcPts val="0"/>
              </a:spcBef>
              <a:spcAft>
                <a:spcPts val="0"/>
              </a:spcAft>
              <a:buClr>
                <a:schemeClr val="dk1"/>
              </a:buClr>
              <a:buSzPts val="1400"/>
              <a:buFont typeface="Oswald"/>
              <a:buChar char="●"/>
            </a:pPr>
            <a:r>
              <a:rPr lang="en" sz="1400" b="0" i="0" u="none" strike="noStrike" cap="none" dirty="0">
                <a:solidFill>
                  <a:schemeClr val="dk1"/>
                </a:solidFill>
                <a:highlight>
                  <a:srgbClr val="FFFFFF"/>
                </a:highlight>
                <a:latin typeface="Oswald Light"/>
                <a:ea typeface="Oswald Light"/>
                <a:cs typeface="Oswald Light"/>
                <a:sym typeface="Oswald Light"/>
              </a:rPr>
              <a:t>2012 we purchased Miller Fork Recreational Preserve (309 acres).</a:t>
            </a:r>
            <a:endParaRPr sz="1400" b="0" i="0" u="none" strike="noStrike" cap="none" dirty="0">
              <a:solidFill>
                <a:schemeClr val="dk1"/>
              </a:solidFill>
              <a:highlight>
                <a:srgbClr val="FFFFFF"/>
              </a:highlight>
              <a:latin typeface="Oswald Light"/>
              <a:ea typeface="Oswald Light"/>
              <a:cs typeface="Oswald Light"/>
              <a:sym typeface="Oswald Light"/>
            </a:endParaRPr>
          </a:p>
          <a:p>
            <a:pPr marL="457200" marR="0" lvl="0" indent="-317500" algn="l" rtl="0">
              <a:lnSpc>
                <a:spcPct val="140000"/>
              </a:lnSpc>
              <a:spcBef>
                <a:spcPts val="0"/>
              </a:spcBef>
              <a:spcAft>
                <a:spcPts val="0"/>
              </a:spcAft>
              <a:buClr>
                <a:schemeClr val="dk1"/>
              </a:buClr>
              <a:buSzPts val="1400"/>
              <a:buFont typeface="Oswald"/>
              <a:buChar char="●"/>
            </a:pPr>
            <a:r>
              <a:rPr lang="en" sz="1400" b="0" i="0" u="none" strike="noStrike" cap="none" dirty="0">
                <a:solidFill>
                  <a:schemeClr val="dk1"/>
                </a:solidFill>
                <a:highlight>
                  <a:srgbClr val="FFFFFF"/>
                </a:highlight>
                <a:latin typeface="Oswald Light"/>
                <a:ea typeface="Oswald Light"/>
                <a:cs typeface="Oswald Light"/>
                <a:sym typeface="Oswald Light"/>
              </a:rPr>
              <a:t>2017 we purchased Bald Rock Recreational Preserve (102 acres).</a:t>
            </a:r>
            <a:endParaRPr sz="1400" b="0" i="0" u="none" strike="noStrike" cap="none" dirty="0">
              <a:solidFill>
                <a:schemeClr val="dk1"/>
              </a:solidFill>
              <a:highlight>
                <a:srgbClr val="FFFFFF"/>
              </a:highlight>
              <a:latin typeface="Oswald Light"/>
              <a:ea typeface="Oswald Light"/>
              <a:cs typeface="Oswald Light"/>
              <a:sym typeface="Oswal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g272168ac241_0_2"/>
          <p:cNvPicPr preferRelativeResize="0"/>
          <p:nvPr/>
        </p:nvPicPr>
        <p:blipFill rotWithShape="1">
          <a:blip r:embed="rId3">
            <a:alphaModFix/>
          </a:blip>
          <a:srcRect l="20339" t="9806" r="25391" b="6949"/>
          <a:stretch/>
        </p:blipFill>
        <p:spPr>
          <a:xfrm>
            <a:off x="477723" y="343650"/>
            <a:ext cx="4457100" cy="4456200"/>
          </a:xfrm>
          <a:prstGeom prst="rect">
            <a:avLst/>
          </a:prstGeom>
          <a:noFill/>
          <a:ln>
            <a:noFill/>
          </a:ln>
        </p:spPr>
      </p:pic>
      <p:sp>
        <p:nvSpPr>
          <p:cNvPr id="77" name="Google Shape;77;g272168ac241_0_2"/>
          <p:cNvSpPr txBox="1">
            <a:spLocks noGrp="1"/>
          </p:cNvSpPr>
          <p:nvPr>
            <p:ph type="title"/>
          </p:nvPr>
        </p:nvSpPr>
        <p:spPr>
          <a:xfrm>
            <a:off x="5415366" y="791940"/>
            <a:ext cx="2861100" cy="539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000" b="1" dirty="0">
                <a:solidFill>
                  <a:srgbClr val="FF0000"/>
                </a:solidFill>
                <a:latin typeface="Oswald"/>
                <a:ea typeface="Oswald"/>
                <a:cs typeface="Oswald"/>
                <a:sym typeface="Oswald"/>
              </a:rPr>
              <a:t>Types of Climbing Access</a:t>
            </a:r>
            <a:endParaRPr sz="2000" b="1" dirty="0"/>
          </a:p>
        </p:txBody>
      </p:sp>
      <p:sp>
        <p:nvSpPr>
          <p:cNvPr id="78" name="Google Shape;78;g272168ac241_0_2"/>
          <p:cNvSpPr txBox="1">
            <a:spLocks noGrp="1"/>
          </p:cNvSpPr>
          <p:nvPr>
            <p:ph type="body" idx="1"/>
          </p:nvPr>
        </p:nvSpPr>
        <p:spPr>
          <a:xfrm>
            <a:off x="5175893" y="1331157"/>
            <a:ext cx="3184500" cy="3020400"/>
          </a:xfrm>
          <a:prstGeom prst="rect">
            <a:avLst/>
          </a:prstGeom>
          <a:noFill/>
          <a:ln>
            <a:noFill/>
          </a:ln>
        </p:spPr>
        <p:txBody>
          <a:bodyPr spcFirstLastPara="1" wrap="square" lIns="91425" tIns="91425" rIns="91425" bIns="91425" anchor="t" anchorCtr="0">
            <a:noAutofit/>
          </a:bodyPr>
          <a:lstStyle/>
          <a:p>
            <a:pPr marL="457200" lvl="0" indent="-317500" algn="l" rtl="0">
              <a:lnSpc>
                <a:spcPct val="200000"/>
              </a:lnSpc>
              <a:spcBef>
                <a:spcPts val="0"/>
              </a:spcBef>
              <a:spcAft>
                <a:spcPts val="0"/>
              </a:spcAft>
              <a:buSzPts val="1400"/>
              <a:buChar char="●"/>
            </a:pPr>
            <a:r>
              <a:rPr lang="en" sz="1400" dirty="0">
                <a:solidFill>
                  <a:schemeClr val="dk1"/>
                </a:solidFill>
                <a:latin typeface="Oswald Light"/>
                <a:ea typeface="Oswald Light"/>
                <a:cs typeface="Oswald Light"/>
                <a:sym typeface="Oswald Light"/>
              </a:rPr>
              <a:t>Federal Land</a:t>
            </a:r>
            <a:endParaRPr sz="1400" dirty="0"/>
          </a:p>
          <a:p>
            <a:pPr marL="457200" lvl="0" indent="-317500" algn="l" rtl="0">
              <a:lnSpc>
                <a:spcPct val="200000"/>
              </a:lnSpc>
              <a:spcBef>
                <a:spcPts val="0"/>
              </a:spcBef>
              <a:spcAft>
                <a:spcPts val="0"/>
              </a:spcAft>
              <a:buSzPts val="1400"/>
              <a:buChar char="●"/>
            </a:pPr>
            <a:r>
              <a:rPr lang="en" sz="1400" dirty="0">
                <a:solidFill>
                  <a:schemeClr val="dk1"/>
                </a:solidFill>
                <a:latin typeface="Oswald Light"/>
                <a:ea typeface="Oswald Light"/>
                <a:cs typeface="Oswald Light"/>
                <a:sym typeface="Oswald Light"/>
              </a:rPr>
              <a:t>State Land</a:t>
            </a:r>
            <a:endParaRPr sz="1400" dirty="0"/>
          </a:p>
          <a:p>
            <a:pPr marL="457200" lvl="0" indent="-317500" algn="l" rtl="0">
              <a:lnSpc>
                <a:spcPct val="200000"/>
              </a:lnSpc>
              <a:spcBef>
                <a:spcPts val="0"/>
              </a:spcBef>
              <a:spcAft>
                <a:spcPts val="0"/>
              </a:spcAft>
              <a:buSzPts val="1400"/>
              <a:buChar char="●"/>
            </a:pPr>
            <a:r>
              <a:rPr lang="en" sz="1400" dirty="0">
                <a:solidFill>
                  <a:schemeClr val="dk1"/>
                </a:solidFill>
                <a:latin typeface="Oswald Light"/>
                <a:ea typeface="Oswald Light"/>
                <a:cs typeface="Oswald Light"/>
                <a:sym typeface="Oswald Light"/>
              </a:rPr>
              <a:t>LCO Owned Land</a:t>
            </a:r>
            <a:endParaRPr sz="1400" dirty="0"/>
          </a:p>
          <a:p>
            <a:pPr marL="457200" lvl="0" indent="-317500" algn="l" rtl="0">
              <a:lnSpc>
                <a:spcPct val="200000"/>
              </a:lnSpc>
              <a:spcBef>
                <a:spcPts val="0"/>
              </a:spcBef>
              <a:spcAft>
                <a:spcPts val="0"/>
              </a:spcAft>
              <a:buSzPts val="1400"/>
              <a:buChar char="●"/>
            </a:pPr>
            <a:r>
              <a:rPr lang="en" sz="1400" dirty="0">
                <a:solidFill>
                  <a:schemeClr val="dk1"/>
                </a:solidFill>
                <a:latin typeface="Oswald Light"/>
                <a:ea typeface="Oswald Light"/>
                <a:cs typeface="Oswald Light"/>
                <a:sym typeface="Oswald Light"/>
              </a:rPr>
              <a:t>Privately Held Land Open to the Public</a:t>
            </a:r>
            <a:endParaRPr sz="1400" dirty="0">
              <a:solidFill>
                <a:schemeClr val="dk1"/>
              </a:solidFill>
              <a:latin typeface="Oswald Light"/>
              <a:ea typeface="Oswald Light"/>
              <a:cs typeface="Oswald Light"/>
              <a:sym typeface="Oswald Light"/>
            </a:endParaRPr>
          </a:p>
          <a:p>
            <a:pPr marL="457200" lvl="0" indent="-317500" algn="l" rtl="0">
              <a:lnSpc>
                <a:spcPct val="200000"/>
              </a:lnSpc>
              <a:spcBef>
                <a:spcPts val="0"/>
              </a:spcBef>
              <a:spcAft>
                <a:spcPts val="0"/>
              </a:spcAft>
              <a:buSzPts val="1400"/>
              <a:buChar char="●"/>
            </a:pPr>
            <a:r>
              <a:rPr lang="en" sz="1400" dirty="0">
                <a:solidFill>
                  <a:schemeClr val="dk1"/>
                </a:solidFill>
                <a:latin typeface="Oswald Light"/>
                <a:ea typeface="Oswald Light"/>
                <a:cs typeface="Oswald Light"/>
                <a:sym typeface="Oswald Light"/>
              </a:rPr>
              <a:t>Privately Held Land Closed to the Public </a:t>
            </a:r>
            <a:endParaRPr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4" descr="A person climbing a rock wall&#10;&#10;Description automatically generated"/>
          <p:cNvPicPr preferRelativeResize="0"/>
          <p:nvPr/>
        </p:nvPicPr>
        <p:blipFill rotWithShape="1">
          <a:blip r:embed="rId3">
            <a:alphaModFix/>
          </a:blip>
          <a:srcRect/>
          <a:stretch/>
        </p:blipFill>
        <p:spPr>
          <a:xfrm>
            <a:off x="0" y="0"/>
            <a:ext cx="5669275" cy="4620026"/>
          </a:xfrm>
          <a:prstGeom prst="rect">
            <a:avLst/>
          </a:prstGeom>
          <a:noFill/>
          <a:ln>
            <a:noFill/>
          </a:ln>
        </p:spPr>
      </p:pic>
      <p:sp>
        <p:nvSpPr>
          <p:cNvPr id="84" name="Google Shape;84;p4"/>
          <p:cNvSpPr txBox="1"/>
          <p:nvPr/>
        </p:nvSpPr>
        <p:spPr>
          <a:xfrm>
            <a:off x="5889522" y="-4"/>
            <a:ext cx="305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000" b="1" i="0" u="none" strike="noStrike" cap="none" dirty="0">
                <a:solidFill>
                  <a:srgbClr val="ED1C24"/>
                </a:solidFill>
                <a:latin typeface="Oswald"/>
                <a:ea typeface="Oswald"/>
                <a:cs typeface="Oswald"/>
                <a:sym typeface="Oswald"/>
              </a:rPr>
              <a:t>Recreational Use Statutes</a:t>
            </a:r>
            <a:endParaRPr sz="2000" b="1" i="0" u="none" strike="noStrike" cap="none" dirty="0">
              <a:solidFill>
                <a:srgbClr val="ED1C24"/>
              </a:solidFill>
              <a:latin typeface="Oswald"/>
              <a:ea typeface="Oswald"/>
              <a:cs typeface="Oswald"/>
              <a:sym typeface="Oswald"/>
            </a:endParaRPr>
          </a:p>
        </p:txBody>
      </p:sp>
      <p:sp>
        <p:nvSpPr>
          <p:cNvPr id="85" name="Google Shape;85;p4"/>
          <p:cNvSpPr txBox="1"/>
          <p:nvPr/>
        </p:nvSpPr>
        <p:spPr>
          <a:xfrm>
            <a:off x="5594925" y="513175"/>
            <a:ext cx="3349800" cy="3985666"/>
          </a:xfrm>
          <a:prstGeom prst="rect">
            <a:avLst/>
          </a:prstGeom>
          <a:noFill/>
          <a:ln>
            <a:noFill/>
          </a:ln>
        </p:spPr>
        <p:txBody>
          <a:bodyPr spcFirstLastPara="1" wrap="square" lIns="91425" tIns="45700" rIns="91425" bIns="45700" anchor="t" anchorCtr="0">
            <a:spAutoFit/>
          </a:bodyPr>
          <a:lstStyle/>
          <a:p>
            <a:pPr marL="457200" marR="0" lvl="0" indent="-330200" algn="l" rtl="0">
              <a:lnSpc>
                <a:spcPct val="115000"/>
              </a:lnSpc>
              <a:spcBef>
                <a:spcPts val="0"/>
              </a:spcBef>
              <a:spcAft>
                <a:spcPts val="0"/>
              </a:spcAft>
              <a:buClr>
                <a:srgbClr val="000000"/>
              </a:buClr>
              <a:buSzPts val="1600"/>
              <a:buFont typeface="Arial"/>
              <a:buChar char="●"/>
            </a:pPr>
            <a:r>
              <a:rPr lang="en" sz="1200" dirty="0">
                <a:solidFill>
                  <a:schemeClr val="dk1"/>
                </a:solidFill>
                <a:latin typeface="Oswald Light"/>
                <a:ea typeface="Oswald Light"/>
                <a:cs typeface="Oswald Light"/>
                <a:sym typeface="Oswald Light"/>
              </a:rPr>
              <a:t>1965 the Council of State Gov. created a model RUS in response to increased obesity rates and growing suburban areas.</a:t>
            </a:r>
            <a:endParaRPr sz="1200" dirty="0">
              <a:solidFill>
                <a:schemeClr val="dk1"/>
              </a:solidFill>
              <a:latin typeface="Oswald Light"/>
              <a:ea typeface="Oswald Light"/>
              <a:cs typeface="Oswald Light"/>
              <a:sym typeface="Oswald Light"/>
            </a:endParaRPr>
          </a:p>
          <a:p>
            <a:pPr marL="457200" marR="0" lvl="0" indent="-330200" algn="l" rtl="0">
              <a:lnSpc>
                <a:spcPct val="115000"/>
              </a:lnSpc>
              <a:spcBef>
                <a:spcPts val="0"/>
              </a:spcBef>
              <a:spcAft>
                <a:spcPts val="0"/>
              </a:spcAft>
              <a:buClr>
                <a:srgbClr val="000000"/>
              </a:buClr>
              <a:buSzPts val="1600"/>
              <a:buFont typeface="Arial"/>
              <a:buChar char="●"/>
            </a:pPr>
            <a:r>
              <a:rPr lang="en" sz="1200" b="0" i="0" u="none" strike="noStrike" cap="none" dirty="0">
                <a:solidFill>
                  <a:schemeClr val="dk1"/>
                </a:solidFill>
                <a:latin typeface="Oswald Light"/>
                <a:ea typeface="Oswald Light"/>
                <a:cs typeface="Oswald Light"/>
                <a:sym typeface="Oswald Light"/>
              </a:rPr>
              <a:t>All fifty states have a Recreational Use Statute.</a:t>
            </a:r>
            <a:endParaRPr sz="1200" b="0" i="0" u="none" strike="noStrike" cap="none" dirty="0">
              <a:solidFill>
                <a:srgbClr val="000000"/>
              </a:solidFill>
              <a:latin typeface="Oswald Light"/>
              <a:ea typeface="Oswald Light"/>
              <a:cs typeface="Oswald Light"/>
              <a:sym typeface="Oswald Light"/>
            </a:endParaRPr>
          </a:p>
          <a:p>
            <a:pPr marL="457200" marR="0" lvl="0" indent="-330200" algn="l" rtl="0">
              <a:lnSpc>
                <a:spcPct val="115000"/>
              </a:lnSpc>
              <a:spcBef>
                <a:spcPts val="0"/>
              </a:spcBef>
              <a:spcAft>
                <a:spcPts val="0"/>
              </a:spcAft>
              <a:buClr>
                <a:srgbClr val="000000"/>
              </a:buClr>
              <a:buSzPts val="1600"/>
              <a:buFont typeface="Arial"/>
              <a:buChar char="●"/>
            </a:pPr>
            <a:r>
              <a:rPr lang="en" sz="1200" b="0" i="0" u="none" strike="noStrike" cap="none" dirty="0">
                <a:solidFill>
                  <a:schemeClr val="dk1"/>
                </a:solidFill>
                <a:latin typeface="Oswald Light"/>
                <a:ea typeface="Oswald Light"/>
                <a:cs typeface="Oswald Light"/>
                <a:sym typeface="Oswald Light"/>
              </a:rPr>
              <a:t>All variations provide some form of </a:t>
            </a:r>
            <a:r>
              <a:rPr lang="en" sz="1200" dirty="0">
                <a:solidFill>
                  <a:schemeClr val="dk1"/>
                </a:solidFill>
                <a:latin typeface="Oswald Light"/>
                <a:ea typeface="Oswald Light"/>
                <a:cs typeface="Oswald Light"/>
                <a:sym typeface="Oswald Light"/>
              </a:rPr>
              <a:t>protection</a:t>
            </a:r>
            <a:r>
              <a:rPr lang="en" sz="1200" b="0" i="0" u="none" strike="noStrike" cap="none" dirty="0">
                <a:solidFill>
                  <a:schemeClr val="dk1"/>
                </a:solidFill>
                <a:latin typeface="Oswald Light"/>
                <a:ea typeface="Oswald Light"/>
                <a:cs typeface="Oswald Light"/>
                <a:sym typeface="Oswald Light"/>
              </a:rPr>
              <a:t> to landowners when they allow people to recreate on their land.</a:t>
            </a:r>
            <a:endParaRPr sz="1200" b="0" i="0" u="none" strike="noStrike" cap="none" dirty="0">
              <a:solidFill>
                <a:srgbClr val="000000"/>
              </a:solidFill>
              <a:latin typeface="Oswald Light"/>
              <a:ea typeface="Oswald Light"/>
              <a:cs typeface="Oswald Light"/>
              <a:sym typeface="Oswald Light"/>
            </a:endParaRPr>
          </a:p>
          <a:p>
            <a:pPr marL="457200" marR="0" lvl="4" indent="-330200" algn="l" rtl="0">
              <a:lnSpc>
                <a:spcPct val="115000"/>
              </a:lnSpc>
              <a:spcBef>
                <a:spcPts val="0"/>
              </a:spcBef>
              <a:spcAft>
                <a:spcPts val="0"/>
              </a:spcAft>
              <a:buClr>
                <a:srgbClr val="000000"/>
              </a:buClr>
              <a:buSzPts val="1600"/>
              <a:buFont typeface="Arial"/>
              <a:buChar char="●"/>
            </a:pPr>
            <a:r>
              <a:rPr lang="en" sz="1200" dirty="0">
                <a:solidFill>
                  <a:schemeClr val="dk1"/>
                </a:solidFill>
                <a:latin typeface="Oswald Light"/>
                <a:ea typeface="Oswald Light"/>
                <a:cs typeface="Oswald Light"/>
                <a:sym typeface="Oswald Light"/>
              </a:rPr>
              <a:t>Most RUS </a:t>
            </a:r>
            <a:r>
              <a:rPr lang="en" sz="1200" b="0" i="0" u="none" strike="noStrike" cap="none" dirty="0">
                <a:solidFill>
                  <a:schemeClr val="dk1"/>
                </a:solidFill>
                <a:latin typeface="Oswald Light"/>
                <a:ea typeface="Oswald Light"/>
                <a:cs typeface="Oswald Light"/>
                <a:sym typeface="Oswald Light"/>
              </a:rPr>
              <a:t>state that the landowner owes no duty of care to keep the premises safe or to provide a warning of danger. </a:t>
            </a:r>
            <a:endParaRPr sz="1200" b="0" i="0" u="none" strike="noStrike" cap="none" dirty="0">
              <a:solidFill>
                <a:srgbClr val="000000"/>
              </a:solidFill>
              <a:latin typeface="Oswald Light"/>
              <a:ea typeface="Oswald Light"/>
              <a:cs typeface="Oswald Light"/>
              <a:sym typeface="Oswald Light"/>
            </a:endParaRPr>
          </a:p>
          <a:p>
            <a:pPr marL="457200" marR="0" lvl="4" indent="-330200" algn="l" rtl="0">
              <a:lnSpc>
                <a:spcPct val="115000"/>
              </a:lnSpc>
              <a:spcBef>
                <a:spcPts val="0"/>
              </a:spcBef>
              <a:spcAft>
                <a:spcPts val="0"/>
              </a:spcAft>
              <a:buClr>
                <a:srgbClr val="000000"/>
              </a:buClr>
              <a:buSzPts val="1600"/>
              <a:buFont typeface="Arial"/>
              <a:buChar char="●"/>
            </a:pPr>
            <a:r>
              <a:rPr lang="en" sz="1200" b="0" i="0" u="none" strike="noStrike" cap="none" dirty="0">
                <a:solidFill>
                  <a:schemeClr val="dk1"/>
                </a:solidFill>
                <a:latin typeface="Oswald Light"/>
                <a:ea typeface="Oswald Light"/>
                <a:cs typeface="Oswald Light"/>
                <a:sym typeface="Oswald Light"/>
              </a:rPr>
              <a:t>These statutes don’t apply when the landowner charges a fee for entry or in cases of malicious intent.</a:t>
            </a:r>
            <a:endParaRPr sz="1200" b="0" i="0" u="none" strike="noStrike" cap="none" dirty="0">
              <a:solidFill>
                <a:srgbClr val="000000"/>
              </a:solidFill>
              <a:latin typeface="Oswald Light"/>
              <a:ea typeface="Oswald Light"/>
              <a:cs typeface="Oswald Light"/>
              <a:sym typeface="Oswald Light"/>
            </a:endParaRPr>
          </a:p>
          <a:p>
            <a:pPr marL="457200" marR="0" lvl="4" indent="-330200" algn="l" rtl="0">
              <a:lnSpc>
                <a:spcPct val="115000"/>
              </a:lnSpc>
              <a:spcBef>
                <a:spcPts val="0"/>
              </a:spcBef>
              <a:spcAft>
                <a:spcPts val="0"/>
              </a:spcAft>
              <a:buClr>
                <a:srgbClr val="000000"/>
              </a:buClr>
              <a:buSzPts val="1600"/>
              <a:buFont typeface="Arial"/>
              <a:buChar char="●"/>
            </a:pPr>
            <a:r>
              <a:rPr lang="en" sz="1200" b="0" i="0" u="none" strike="noStrike" cap="none" dirty="0">
                <a:solidFill>
                  <a:schemeClr val="dk1"/>
                </a:solidFill>
                <a:latin typeface="Oswald Light"/>
                <a:ea typeface="Oswald Light"/>
                <a:cs typeface="Oswald Light"/>
                <a:sym typeface="Oswald Light"/>
              </a:rPr>
              <a:t>Each state has its own list of recreational activities specifically mentioned. Some have different definitions of land.</a:t>
            </a:r>
            <a:endParaRPr sz="1200" b="0" i="0" u="none" strike="noStrike" cap="none" dirty="0">
              <a:solidFill>
                <a:srgbClr val="000000"/>
              </a:solidFill>
              <a:latin typeface="Oswald Light"/>
              <a:ea typeface="Oswald Light"/>
              <a:cs typeface="Oswald Light"/>
              <a:sym typeface="Oswald Light"/>
            </a:endParaRPr>
          </a:p>
          <a:p>
            <a:pPr marL="457200" marR="0" lvl="4" indent="-228600" algn="l" rtl="0">
              <a:lnSpc>
                <a:spcPct val="115000"/>
              </a:lnSpc>
              <a:spcBef>
                <a:spcPts val="0"/>
              </a:spcBef>
              <a:spcAft>
                <a:spcPts val="0"/>
              </a:spcAft>
              <a:buClr>
                <a:srgbClr val="000000"/>
              </a:buClr>
              <a:buSzPts val="1800"/>
              <a:buFont typeface="Arial"/>
              <a:buNone/>
            </a:pPr>
            <a:endParaRPr sz="1400" b="0" i="0" u="none" strike="noStrike" cap="none" dirty="0">
              <a:solidFill>
                <a:schemeClr val="dk1"/>
              </a:solidFill>
              <a:latin typeface="Oswald Light"/>
              <a:ea typeface="Oswald Light"/>
              <a:cs typeface="Oswald Light"/>
              <a:sym typeface="Oswald Light"/>
            </a:endParaRPr>
          </a:p>
          <a:p>
            <a:pPr marL="457200" marR="0" lvl="2" indent="-228600" algn="l" rtl="0">
              <a:lnSpc>
                <a:spcPct val="115000"/>
              </a:lnSpc>
              <a:spcBef>
                <a:spcPts val="0"/>
              </a:spcBef>
              <a:spcAft>
                <a:spcPts val="0"/>
              </a:spcAft>
              <a:buClr>
                <a:srgbClr val="000000"/>
              </a:buClr>
              <a:buSzPts val="1800"/>
              <a:buFont typeface="Arial"/>
              <a:buNone/>
            </a:pPr>
            <a:endParaRPr sz="1400" b="0" i="0" u="none" strike="noStrike" cap="none" dirty="0">
              <a:solidFill>
                <a:srgbClr val="000000"/>
              </a:solidFill>
              <a:latin typeface="Oswald Light"/>
              <a:ea typeface="Oswald Light"/>
              <a:cs typeface="Oswald Light"/>
              <a:sym typeface="Oswal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g2deef1a8db9_0_6"/>
          <p:cNvSpPr txBox="1"/>
          <p:nvPr/>
        </p:nvSpPr>
        <p:spPr>
          <a:xfrm>
            <a:off x="5160051" y="809456"/>
            <a:ext cx="3055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2000" b="1" i="0" u="none" strike="noStrike" cap="none" dirty="0">
                <a:solidFill>
                  <a:srgbClr val="ED1C24"/>
                </a:solidFill>
                <a:latin typeface="Oswald"/>
                <a:ea typeface="Oswald"/>
                <a:cs typeface="Oswald"/>
                <a:sym typeface="Oswald"/>
              </a:rPr>
              <a:t>Our Proposal</a:t>
            </a:r>
            <a:endParaRPr sz="2000" b="1" i="0" u="none" strike="noStrike" cap="none" dirty="0">
              <a:solidFill>
                <a:srgbClr val="ED1C24"/>
              </a:solidFill>
              <a:latin typeface="Oswald"/>
              <a:ea typeface="Oswald"/>
              <a:cs typeface="Oswald"/>
              <a:sym typeface="Oswald"/>
            </a:endParaRPr>
          </a:p>
        </p:txBody>
      </p:sp>
      <p:sp>
        <p:nvSpPr>
          <p:cNvPr id="91" name="Google Shape;91;g2deef1a8db9_0_6"/>
          <p:cNvSpPr txBox="1"/>
          <p:nvPr/>
        </p:nvSpPr>
        <p:spPr>
          <a:xfrm>
            <a:off x="4038925" y="1302050"/>
            <a:ext cx="4677900" cy="2935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800"/>
              </a:spcBef>
              <a:spcAft>
                <a:spcPts val="0"/>
              </a:spcAft>
              <a:buClr>
                <a:schemeClr val="dk1"/>
              </a:buClr>
              <a:buSzPts val="1100"/>
              <a:buFont typeface="Arial"/>
              <a:buNone/>
            </a:pPr>
            <a:r>
              <a:rPr lang="en" sz="1600" b="0" i="0" u="none" strike="noStrike" cap="none" dirty="0">
                <a:solidFill>
                  <a:schemeClr val="dk1"/>
                </a:solidFill>
                <a:highlight>
                  <a:srgbClr val="FFFFFF"/>
                </a:highlight>
                <a:latin typeface="Oswald Light"/>
                <a:ea typeface="Oswald Light"/>
                <a:cs typeface="Oswald Light"/>
                <a:sym typeface="Oswald Light"/>
              </a:rPr>
              <a:t>We would like to propose that Kentucky’s Recreational Use Statute be amended to include rock climbing, bouldering, and rappelling as explicitly protected activities. Additionally, we propose that the definition of “land” be expanded to include boulders, rocks, and cliffs. This language would mirror several other states that have amended their Recreational Use Statutes to protect climbing. </a:t>
            </a:r>
            <a:endParaRPr sz="1600" b="0" i="0" u="none" strike="noStrike" cap="none" dirty="0">
              <a:solidFill>
                <a:schemeClr val="dk1"/>
              </a:solidFill>
              <a:latin typeface="Oswald Light"/>
              <a:ea typeface="Oswald Light"/>
              <a:cs typeface="Oswald Light"/>
              <a:sym typeface="Oswald Light"/>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SemiBold"/>
              <a:ea typeface="Open Sans SemiBold"/>
              <a:cs typeface="Open Sans SemiBold"/>
              <a:sym typeface="Open Sans SemiBold"/>
            </a:endParaRPr>
          </a:p>
          <a:p>
            <a:pPr marL="0" marR="0" lvl="0" indent="0" algn="l" rtl="0">
              <a:lnSpc>
                <a:spcPct val="150000"/>
              </a:lnSpc>
              <a:spcBef>
                <a:spcPts val="0"/>
              </a:spcBef>
              <a:spcAft>
                <a:spcPts val="0"/>
              </a:spcAft>
              <a:buClr>
                <a:srgbClr val="000000"/>
              </a:buClr>
              <a:buSzPts val="1000"/>
              <a:buFont typeface="Arial"/>
              <a:buNone/>
            </a:pPr>
            <a:endParaRPr sz="1000" b="0" i="0" u="none" strike="noStrike" cap="none" dirty="0">
              <a:solidFill>
                <a:srgbClr val="000000"/>
              </a:solidFill>
              <a:latin typeface="Open Sans SemiBold"/>
              <a:ea typeface="Open Sans SemiBold"/>
              <a:cs typeface="Open Sans SemiBold"/>
              <a:sym typeface="Open Sans SemiBold"/>
            </a:endParaRPr>
          </a:p>
        </p:txBody>
      </p:sp>
      <p:pic>
        <p:nvPicPr>
          <p:cNvPr id="92" name="Google Shape;92;g2deef1a8db9_0_6"/>
          <p:cNvPicPr preferRelativeResize="0"/>
          <p:nvPr/>
        </p:nvPicPr>
        <p:blipFill rotWithShape="1">
          <a:blip r:embed="rId3">
            <a:alphaModFix/>
          </a:blip>
          <a:srcRect/>
          <a:stretch/>
        </p:blipFill>
        <p:spPr>
          <a:xfrm>
            <a:off x="63100" y="-76200"/>
            <a:ext cx="3635741" cy="5132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body" idx="1"/>
          </p:nvPr>
        </p:nvSpPr>
        <p:spPr>
          <a:xfrm>
            <a:off x="6706100" y="690575"/>
            <a:ext cx="2437800" cy="35754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Virginia</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Tennessee</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Alabama</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Texas</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Colorado</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Washington</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Wisconsin</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Vermont</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New Hampshire</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Maine</a:t>
            </a:r>
            <a:endParaRPr sz="1600" dirty="0">
              <a:solidFill>
                <a:schemeClr val="dk1"/>
              </a:solidFill>
              <a:latin typeface="Oswald Light"/>
              <a:ea typeface="Oswald Light"/>
              <a:cs typeface="Oswald Light"/>
              <a:sym typeface="Oswald Light"/>
            </a:endParaRPr>
          </a:p>
          <a:p>
            <a:pPr marL="457200" lvl="0" indent="-330200" algn="l" rtl="0">
              <a:lnSpc>
                <a:spcPct val="115000"/>
              </a:lnSpc>
              <a:spcBef>
                <a:spcPts val="0"/>
              </a:spcBef>
              <a:spcAft>
                <a:spcPts val="0"/>
              </a:spcAft>
              <a:buClr>
                <a:schemeClr val="dk1"/>
              </a:buClr>
              <a:buSzPts val="1600"/>
              <a:buFont typeface="Oswald Light"/>
              <a:buChar char="●"/>
            </a:pPr>
            <a:r>
              <a:rPr lang="en" sz="1600" dirty="0">
                <a:solidFill>
                  <a:schemeClr val="dk1"/>
                </a:solidFill>
                <a:latin typeface="Oswald Light"/>
                <a:ea typeface="Oswald Light"/>
                <a:cs typeface="Oswald Light"/>
                <a:sym typeface="Oswald Light"/>
              </a:rPr>
              <a:t>West Virginia (late 2023)</a:t>
            </a:r>
            <a:endParaRPr sz="1600" dirty="0">
              <a:solidFill>
                <a:schemeClr val="dk1"/>
              </a:solidFill>
              <a:latin typeface="Oswald Light"/>
              <a:ea typeface="Oswald Light"/>
              <a:cs typeface="Oswald Light"/>
              <a:sym typeface="Oswald Light"/>
            </a:endParaRPr>
          </a:p>
        </p:txBody>
      </p:sp>
      <p:sp>
        <p:nvSpPr>
          <p:cNvPr id="98" name="Google Shape;98;p5"/>
          <p:cNvSpPr txBox="1"/>
          <p:nvPr/>
        </p:nvSpPr>
        <p:spPr>
          <a:xfrm>
            <a:off x="136050" y="137975"/>
            <a:ext cx="84012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dirty="0">
                <a:solidFill>
                  <a:srgbClr val="ED1C24"/>
                </a:solidFill>
                <a:latin typeface="Oswald"/>
                <a:ea typeface="Oswald"/>
                <a:cs typeface="Oswald"/>
                <a:sym typeface="Oswald"/>
              </a:rPr>
              <a:t>Where is climbing specifically mentioned in a Recreational Use Statute?</a:t>
            </a:r>
            <a:endParaRPr sz="2000" b="0" i="0" u="none" strike="noStrike" cap="none" dirty="0">
              <a:solidFill>
                <a:srgbClr val="000000"/>
              </a:solidFill>
              <a:latin typeface="Arial"/>
              <a:ea typeface="Arial"/>
              <a:cs typeface="Arial"/>
              <a:sym typeface="Arial"/>
            </a:endParaRPr>
          </a:p>
        </p:txBody>
      </p:sp>
      <p:sp>
        <p:nvSpPr>
          <p:cNvPr id="99" name="Google Shape;99;p5"/>
          <p:cNvSpPr/>
          <p:nvPr/>
        </p:nvSpPr>
        <p:spPr>
          <a:xfrm flipH="1">
            <a:off x="11596" y="195578"/>
            <a:ext cx="39000" cy="285000"/>
          </a:xfrm>
          <a:prstGeom prst="rect">
            <a:avLst/>
          </a:prstGeom>
          <a:solidFill>
            <a:srgbClr val="ED1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 name="Google Shape;100;p5"/>
          <p:cNvPicPr preferRelativeResize="0"/>
          <p:nvPr/>
        </p:nvPicPr>
        <p:blipFill>
          <a:blip r:embed="rId3">
            <a:alphaModFix/>
          </a:blip>
          <a:stretch>
            <a:fillRect/>
          </a:stretch>
        </p:blipFill>
        <p:spPr>
          <a:xfrm>
            <a:off x="152400" y="690575"/>
            <a:ext cx="6553702" cy="4361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142650" y="584865"/>
            <a:ext cx="2983200" cy="751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2000" b="1" dirty="0">
                <a:solidFill>
                  <a:srgbClr val="FF0000"/>
                </a:solidFill>
                <a:latin typeface="Oswald"/>
                <a:ea typeface="Oswald"/>
                <a:cs typeface="Oswald"/>
                <a:sym typeface="Oswald"/>
              </a:rPr>
              <a:t>Proposed</a:t>
            </a:r>
            <a:r>
              <a:rPr lang="en" sz="2000" b="1" dirty="0">
                <a:latin typeface="Oswald"/>
                <a:ea typeface="Oswald"/>
                <a:cs typeface="Oswald"/>
                <a:sym typeface="Oswald"/>
              </a:rPr>
              <a:t> </a:t>
            </a:r>
            <a:r>
              <a:rPr lang="en" sz="2000" b="1" dirty="0">
                <a:solidFill>
                  <a:srgbClr val="FF0000"/>
                </a:solidFill>
                <a:latin typeface="Oswald"/>
                <a:ea typeface="Oswald"/>
                <a:cs typeface="Oswald"/>
                <a:sym typeface="Oswald"/>
              </a:rPr>
              <a:t>Changes</a:t>
            </a:r>
            <a:endParaRPr sz="2000" b="1" dirty="0"/>
          </a:p>
        </p:txBody>
      </p:sp>
      <p:sp>
        <p:nvSpPr>
          <p:cNvPr id="106" name="Google Shape;106;p3"/>
          <p:cNvSpPr txBox="1">
            <a:spLocks noGrp="1"/>
          </p:cNvSpPr>
          <p:nvPr>
            <p:ph type="body" idx="1"/>
          </p:nvPr>
        </p:nvSpPr>
        <p:spPr>
          <a:xfrm>
            <a:off x="0" y="1183350"/>
            <a:ext cx="3268500" cy="35286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SzPts val="1500"/>
              <a:buChar char="●"/>
            </a:pPr>
            <a:r>
              <a:rPr lang="en" sz="1500" dirty="0">
                <a:solidFill>
                  <a:schemeClr val="dk1"/>
                </a:solidFill>
                <a:latin typeface="Oswald Light"/>
                <a:ea typeface="Oswald Light"/>
                <a:cs typeface="Oswald Light"/>
                <a:sym typeface="Oswald Light"/>
              </a:rPr>
              <a:t>Amend the definition of “land” to include rocks, boulders, and cliffs.</a:t>
            </a:r>
            <a:endParaRPr sz="1500" dirty="0">
              <a:latin typeface="Oswald Light"/>
              <a:ea typeface="Oswald Light"/>
              <a:cs typeface="Oswald Light"/>
              <a:sym typeface="Oswald Light"/>
            </a:endParaRPr>
          </a:p>
          <a:p>
            <a:pPr marL="457200" lvl="0" indent="-323850" algn="l" rtl="0">
              <a:lnSpc>
                <a:spcPct val="115000"/>
              </a:lnSpc>
              <a:spcBef>
                <a:spcPts val="0"/>
              </a:spcBef>
              <a:spcAft>
                <a:spcPts val="0"/>
              </a:spcAft>
              <a:buSzPts val="1500"/>
              <a:buChar char="●"/>
            </a:pPr>
            <a:r>
              <a:rPr lang="en" sz="1500" dirty="0">
                <a:solidFill>
                  <a:schemeClr val="dk1"/>
                </a:solidFill>
                <a:latin typeface="Oswald Light"/>
                <a:ea typeface="Oswald Light"/>
                <a:cs typeface="Oswald Light"/>
                <a:sym typeface="Oswald Light"/>
              </a:rPr>
              <a:t>Explicitly mention rock climbing, bouldering, and rappelling as protected activities.</a:t>
            </a:r>
            <a:endParaRPr sz="1500" dirty="0">
              <a:latin typeface="Oswald Light"/>
              <a:ea typeface="Oswald Light"/>
              <a:cs typeface="Oswald Light"/>
              <a:sym typeface="Oswald Light"/>
            </a:endParaRPr>
          </a:p>
          <a:p>
            <a:pPr marL="457200" lvl="0" indent="-323850" algn="l" rtl="0">
              <a:lnSpc>
                <a:spcPct val="115000"/>
              </a:lnSpc>
              <a:spcBef>
                <a:spcPts val="0"/>
              </a:spcBef>
              <a:spcAft>
                <a:spcPts val="0"/>
              </a:spcAft>
              <a:buSzPts val="1500"/>
              <a:buChar char="●"/>
            </a:pPr>
            <a:r>
              <a:rPr lang="en" sz="1500" dirty="0">
                <a:solidFill>
                  <a:schemeClr val="dk1"/>
                </a:solidFill>
                <a:latin typeface="Oswald Light"/>
                <a:ea typeface="Oswald Light"/>
                <a:cs typeface="Oswald Light"/>
                <a:sym typeface="Oswald Light"/>
              </a:rPr>
              <a:t>Specifically provide the same protections to landowners who allow people to climb on their land as landowners who allow people to hunt on their land. </a:t>
            </a:r>
            <a:endParaRPr sz="1500" dirty="0">
              <a:latin typeface="Oswald Light"/>
              <a:ea typeface="Oswald Light"/>
              <a:cs typeface="Oswald Light"/>
              <a:sym typeface="Oswald Light"/>
            </a:endParaRPr>
          </a:p>
          <a:p>
            <a:pPr marL="114300" lvl="0" indent="0" algn="l" rtl="0">
              <a:lnSpc>
                <a:spcPct val="115000"/>
              </a:lnSpc>
              <a:spcBef>
                <a:spcPts val="0"/>
              </a:spcBef>
              <a:spcAft>
                <a:spcPts val="0"/>
              </a:spcAft>
              <a:buSzPts val="1800"/>
              <a:buNone/>
            </a:pPr>
            <a:endParaRPr sz="1600" dirty="0">
              <a:solidFill>
                <a:schemeClr val="dk1"/>
              </a:solidFill>
              <a:latin typeface="Oswald Light"/>
              <a:ea typeface="Oswald Light"/>
              <a:cs typeface="Oswald Light"/>
              <a:sym typeface="Oswald Light"/>
            </a:endParaRPr>
          </a:p>
        </p:txBody>
      </p:sp>
      <p:pic>
        <p:nvPicPr>
          <p:cNvPr id="107" name="Google Shape;107;p3" descr="A person climbing a rock wall&#10;&#10;Description automatically generated"/>
          <p:cNvPicPr preferRelativeResize="0"/>
          <p:nvPr/>
        </p:nvPicPr>
        <p:blipFill rotWithShape="1">
          <a:blip r:embed="rId3">
            <a:alphaModFix/>
          </a:blip>
          <a:srcRect/>
          <a:stretch/>
        </p:blipFill>
        <p:spPr>
          <a:xfrm>
            <a:off x="3380449" y="359900"/>
            <a:ext cx="5696450" cy="3796674"/>
          </a:xfrm>
          <a:prstGeom prst="rect">
            <a:avLst/>
          </a:prstGeom>
          <a:noFill/>
          <a:ln>
            <a:noFill/>
          </a:ln>
        </p:spPr>
      </p:pic>
      <p:sp>
        <p:nvSpPr>
          <p:cNvPr id="108" name="Google Shape;108;p3"/>
          <p:cNvSpPr/>
          <p:nvPr/>
        </p:nvSpPr>
        <p:spPr>
          <a:xfrm flipH="1">
            <a:off x="0" y="687025"/>
            <a:ext cx="39000" cy="285000"/>
          </a:xfrm>
          <a:prstGeom prst="rect">
            <a:avLst/>
          </a:prstGeom>
          <a:solidFill>
            <a:srgbClr val="ED1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228608" y="233207"/>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2000" b="1">
                <a:solidFill>
                  <a:srgbClr val="FF0000"/>
                </a:solidFill>
                <a:latin typeface="Oswald"/>
                <a:ea typeface="Oswald"/>
                <a:cs typeface="Oswald"/>
                <a:sym typeface="Oswald"/>
              </a:rPr>
              <a:t>Why Amend Kentucky’s Recreational Use Statute?</a:t>
            </a:r>
            <a:endParaRPr sz="2000" b="1"/>
          </a:p>
        </p:txBody>
      </p:sp>
      <p:sp>
        <p:nvSpPr>
          <p:cNvPr id="114" name="Google Shape;114;p7"/>
          <p:cNvSpPr txBox="1">
            <a:spLocks noGrp="1"/>
          </p:cNvSpPr>
          <p:nvPr>
            <p:ph type="body" idx="1"/>
          </p:nvPr>
        </p:nvSpPr>
        <p:spPr>
          <a:xfrm>
            <a:off x="5494075" y="805900"/>
            <a:ext cx="3376200" cy="4567200"/>
          </a:xfrm>
          <a:prstGeom prst="rect">
            <a:avLst/>
          </a:prstGeom>
          <a:noFill/>
          <a:ln>
            <a:noFill/>
          </a:ln>
        </p:spPr>
        <p:txBody>
          <a:bodyPr spcFirstLastPara="1" wrap="square" lIns="91425" tIns="91425" rIns="91425" bIns="91425" anchor="t" anchorCtr="0">
            <a:noAutofit/>
          </a:bodyPr>
          <a:lstStyle/>
          <a:p>
            <a:pPr marL="457200" lvl="0" indent="-340677" algn="l" rtl="0">
              <a:lnSpc>
                <a:spcPct val="115000"/>
              </a:lnSpc>
              <a:spcBef>
                <a:spcPts val="0"/>
              </a:spcBef>
              <a:spcAft>
                <a:spcPts val="0"/>
              </a:spcAft>
              <a:buSzPts val="1450"/>
              <a:buChar char="●"/>
            </a:pPr>
            <a:r>
              <a:rPr lang="en" sz="1300" dirty="0">
                <a:solidFill>
                  <a:schemeClr val="dk1"/>
                </a:solidFill>
                <a:latin typeface="Oswald Light"/>
                <a:ea typeface="Oswald Light"/>
                <a:cs typeface="Oswald Light"/>
                <a:sym typeface="Oswald Light"/>
              </a:rPr>
              <a:t>Kentucky has an extremely high concentration of climbing resources.</a:t>
            </a:r>
            <a:endParaRPr sz="1300" dirty="0">
              <a:solidFill>
                <a:schemeClr val="dk1"/>
              </a:solidFill>
              <a:latin typeface="Oswald Light"/>
              <a:ea typeface="Oswald Light"/>
              <a:cs typeface="Oswald Light"/>
              <a:sym typeface="Oswald Light"/>
            </a:endParaRPr>
          </a:p>
          <a:p>
            <a:pPr marL="457200" lvl="0" indent="-328930" algn="l" rtl="0">
              <a:lnSpc>
                <a:spcPct val="115000"/>
              </a:lnSpc>
              <a:spcBef>
                <a:spcPts val="0"/>
              </a:spcBef>
              <a:spcAft>
                <a:spcPts val="0"/>
              </a:spcAft>
              <a:buClr>
                <a:schemeClr val="dk1"/>
              </a:buClr>
              <a:buSzPts val="1300"/>
              <a:buFont typeface="Oswald Light"/>
              <a:buChar char="●"/>
            </a:pPr>
            <a:r>
              <a:rPr lang="en" sz="1300" dirty="0">
                <a:solidFill>
                  <a:schemeClr val="dk1"/>
                </a:solidFill>
                <a:latin typeface="Oswald Light"/>
                <a:ea typeface="Oswald Light"/>
                <a:cs typeface="Oswald Light"/>
                <a:sym typeface="Oswald Light"/>
              </a:rPr>
              <a:t>The Red River Gorge is one of the premier climbing destinations in the world. Visitors come from across the globe to climb on our sandstone.</a:t>
            </a:r>
            <a:endParaRPr sz="1300" dirty="0">
              <a:solidFill>
                <a:schemeClr val="dk1"/>
              </a:solidFill>
              <a:latin typeface="Oswald Light"/>
              <a:ea typeface="Oswald Light"/>
              <a:cs typeface="Oswald Light"/>
              <a:sym typeface="Oswald Light"/>
            </a:endParaRPr>
          </a:p>
          <a:p>
            <a:pPr marL="457200" lvl="0" indent="-340677" algn="l" rtl="0">
              <a:lnSpc>
                <a:spcPct val="115000"/>
              </a:lnSpc>
              <a:spcBef>
                <a:spcPts val="0"/>
              </a:spcBef>
              <a:spcAft>
                <a:spcPts val="0"/>
              </a:spcAft>
              <a:buSzPts val="1450"/>
              <a:buChar char="●"/>
            </a:pPr>
            <a:r>
              <a:rPr lang="en" sz="1300" dirty="0">
                <a:solidFill>
                  <a:schemeClr val="dk1"/>
                </a:solidFill>
                <a:latin typeface="Oswald Light"/>
                <a:ea typeface="Oswald Light"/>
                <a:cs typeface="Oswald Light"/>
                <a:sym typeface="Oswald Light"/>
              </a:rPr>
              <a:t>Climbing has a significant economic impact in rural areas.</a:t>
            </a:r>
            <a:endParaRPr sz="1300" dirty="0">
              <a:latin typeface="Oswald Light"/>
              <a:ea typeface="Oswald Light"/>
              <a:cs typeface="Oswald Light"/>
              <a:sym typeface="Oswald Light"/>
            </a:endParaRPr>
          </a:p>
          <a:p>
            <a:pPr marL="457200" lvl="0" indent="-340677" algn="l" rtl="0">
              <a:lnSpc>
                <a:spcPct val="115000"/>
              </a:lnSpc>
              <a:spcBef>
                <a:spcPts val="0"/>
              </a:spcBef>
              <a:spcAft>
                <a:spcPts val="0"/>
              </a:spcAft>
              <a:buSzPts val="1450"/>
              <a:buChar char="●"/>
            </a:pPr>
            <a:r>
              <a:rPr lang="en" sz="1300" dirty="0">
                <a:solidFill>
                  <a:schemeClr val="dk1"/>
                </a:solidFill>
                <a:latin typeface="Oswald Light"/>
                <a:ea typeface="Oswald Light"/>
                <a:cs typeface="Oswald Light"/>
                <a:sym typeface="Oswald Light"/>
              </a:rPr>
              <a:t>Land prices are skyrocketing, and resorts/cabin developments are more prevalent in the area. The RRGCC is working with developers to secure access for climbing.</a:t>
            </a:r>
            <a:endParaRPr sz="1300" dirty="0">
              <a:latin typeface="Oswald Light"/>
              <a:ea typeface="Oswald Light"/>
              <a:cs typeface="Oswald Light"/>
              <a:sym typeface="Oswald Light"/>
            </a:endParaRPr>
          </a:p>
          <a:p>
            <a:pPr marL="457200" lvl="0" indent="-340677" algn="l" rtl="0">
              <a:lnSpc>
                <a:spcPct val="115000"/>
              </a:lnSpc>
              <a:spcBef>
                <a:spcPts val="0"/>
              </a:spcBef>
              <a:spcAft>
                <a:spcPts val="0"/>
              </a:spcAft>
              <a:buSzPts val="1450"/>
              <a:buChar char="●"/>
            </a:pPr>
            <a:r>
              <a:rPr lang="en" sz="1300" dirty="0">
                <a:solidFill>
                  <a:schemeClr val="dk1"/>
                </a:solidFill>
                <a:latin typeface="Oswald Light"/>
                <a:ea typeface="Oswald Light"/>
                <a:cs typeface="Oswald Light"/>
                <a:sym typeface="Oswald Light"/>
              </a:rPr>
              <a:t>Climbing is in a period of tremendous growth.</a:t>
            </a:r>
            <a:endParaRPr sz="1300" dirty="0">
              <a:latin typeface="Oswald Light"/>
              <a:ea typeface="Oswald Light"/>
              <a:cs typeface="Oswald Light"/>
              <a:sym typeface="Oswald Light"/>
            </a:endParaRPr>
          </a:p>
          <a:p>
            <a:pPr marL="457200" lvl="0" indent="-340677" algn="l" rtl="0">
              <a:lnSpc>
                <a:spcPct val="115000"/>
              </a:lnSpc>
              <a:spcBef>
                <a:spcPts val="0"/>
              </a:spcBef>
              <a:spcAft>
                <a:spcPts val="0"/>
              </a:spcAft>
              <a:buSzPts val="1450"/>
              <a:buChar char="●"/>
            </a:pPr>
            <a:r>
              <a:rPr lang="en" sz="1300" dirty="0">
                <a:solidFill>
                  <a:schemeClr val="dk1"/>
                </a:solidFill>
                <a:latin typeface="Oswald Light"/>
                <a:ea typeface="Oswald Light"/>
                <a:cs typeface="Oswald Light"/>
                <a:sym typeface="Oswald Light"/>
              </a:rPr>
              <a:t>Promoting outdoor activities promotes the health and well being of our citizens.</a:t>
            </a:r>
            <a:endParaRPr sz="1300" dirty="0">
              <a:latin typeface="Oswald Light"/>
              <a:ea typeface="Oswald Light"/>
              <a:cs typeface="Oswald Light"/>
              <a:sym typeface="Oswald Light"/>
            </a:endParaRPr>
          </a:p>
          <a:p>
            <a:pPr marL="457200" lvl="0" indent="-228600" algn="l" rtl="0">
              <a:lnSpc>
                <a:spcPct val="115000"/>
              </a:lnSpc>
              <a:spcBef>
                <a:spcPts val="0"/>
              </a:spcBef>
              <a:spcAft>
                <a:spcPts val="0"/>
              </a:spcAft>
              <a:buSzPts val="1200"/>
              <a:buNone/>
            </a:pPr>
            <a:endParaRPr sz="1200" dirty="0"/>
          </a:p>
        </p:txBody>
      </p:sp>
      <p:pic>
        <p:nvPicPr>
          <p:cNvPr id="115" name="Google Shape;115;p7" descr="EIS Infographic.png"/>
          <p:cNvPicPr preferRelativeResize="0"/>
          <p:nvPr/>
        </p:nvPicPr>
        <p:blipFill rotWithShape="1">
          <a:blip r:embed="rId3">
            <a:alphaModFix/>
          </a:blip>
          <a:srcRect/>
          <a:stretch/>
        </p:blipFill>
        <p:spPr>
          <a:xfrm>
            <a:off x="70425" y="805900"/>
            <a:ext cx="5571274" cy="3785299"/>
          </a:xfrm>
          <a:prstGeom prst="rect">
            <a:avLst/>
          </a:prstGeom>
          <a:noFill/>
          <a:ln>
            <a:noFill/>
          </a:ln>
        </p:spPr>
      </p:pic>
      <p:sp>
        <p:nvSpPr>
          <p:cNvPr id="116" name="Google Shape;116;p7"/>
          <p:cNvSpPr/>
          <p:nvPr/>
        </p:nvSpPr>
        <p:spPr>
          <a:xfrm flipH="1">
            <a:off x="0" y="327725"/>
            <a:ext cx="39000" cy="285000"/>
          </a:xfrm>
          <a:prstGeom prst="rect">
            <a:avLst/>
          </a:prstGeom>
          <a:solidFill>
            <a:srgbClr val="ED1C2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804</Words>
  <Application>Microsoft Office PowerPoint</Application>
  <PresentationFormat>On-screen Show (16:9)</PresentationFormat>
  <Paragraphs>72</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Oswald Light</vt:lpstr>
      <vt:lpstr>Oswald</vt:lpstr>
      <vt:lpstr>Open Sans</vt:lpstr>
      <vt:lpstr>Open Sans SemiBold</vt:lpstr>
      <vt:lpstr>Arial</vt:lpstr>
      <vt:lpstr>Calibri</vt:lpstr>
      <vt:lpstr>Simple Light</vt:lpstr>
      <vt:lpstr>PowerPoint Presentation</vt:lpstr>
      <vt:lpstr>PowerPoint Presentation</vt:lpstr>
      <vt:lpstr>PowerPoint Presentation</vt:lpstr>
      <vt:lpstr>Types of Climbing Access</vt:lpstr>
      <vt:lpstr>PowerPoint Presentation</vt:lpstr>
      <vt:lpstr>PowerPoint Presentation</vt:lpstr>
      <vt:lpstr>PowerPoint Presentation</vt:lpstr>
      <vt:lpstr>Proposed Changes</vt:lpstr>
      <vt:lpstr>Why Amend Kentucky’s Recreational Use Statute?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Rogers, Curtis</dc:creator>
  <cp:lastModifiedBy>Rogers, Curtis</cp:lastModifiedBy>
  <cp:revision>2</cp:revision>
  <dcterms:modified xsi:type="dcterms:W3CDTF">2024-06-17T11:28:38Z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0x01010023E292A162D23E4B9786DB31F6076CBE</vt:lpwstr>
  </property>
</Properties>
</file>