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  <p:sldMasterId id="2147483708" r:id="rId5"/>
    <p:sldMasterId id="2147483720" r:id="rId6"/>
    <p:sldMasterId id="2147483721" r:id="rId7"/>
    <p:sldMasterId id="2147483722" r:id="rId8"/>
  </p:sldMasterIdLst>
  <p:notesMasterIdLst>
    <p:notesMasterId r:id="rId34"/>
  </p:notesMasterIdLst>
  <p:sldIdLst>
    <p:sldId id="257" r:id="rId9"/>
    <p:sldId id="372" r:id="rId10"/>
    <p:sldId id="373" r:id="rId11"/>
    <p:sldId id="374" r:id="rId12"/>
    <p:sldId id="375" r:id="rId13"/>
    <p:sldId id="376" r:id="rId14"/>
    <p:sldId id="377" r:id="rId15"/>
    <p:sldId id="352" r:id="rId16"/>
    <p:sldId id="378" r:id="rId17"/>
    <p:sldId id="353" r:id="rId18"/>
    <p:sldId id="379" r:id="rId19"/>
    <p:sldId id="362" r:id="rId20"/>
    <p:sldId id="337" r:id="rId21"/>
    <p:sldId id="338" r:id="rId22"/>
    <p:sldId id="363" r:id="rId23"/>
    <p:sldId id="364" r:id="rId24"/>
    <p:sldId id="366" r:id="rId25"/>
    <p:sldId id="367" r:id="rId26"/>
    <p:sldId id="368" r:id="rId27"/>
    <p:sldId id="369" r:id="rId28"/>
    <p:sldId id="370" r:id="rId29"/>
    <p:sldId id="380" r:id="rId30"/>
    <p:sldId id="371" r:id="rId31"/>
    <p:sldId id="365" r:id="rId32"/>
    <p:sldId id="3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65"/>
    <a:srgbClr val="000000"/>
    <a:srgbClr val="333333"/>
    <a:srgbClr val="E7ECEA"/>
    <a:srgbClr val="D9D9D9"/>
    <a:srgbClr val="013765"/>
    <a:srgbClr val="56B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roxima Nova" panose="02000506030000020004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roxima Nova" panose="02000506030000020004" pitchFamily="50" charset="0"/>
              </a:defRPr>
            </a:lvl1pPr>
          </a:lstStyle>
          <a:p>
            <a:fld id="{765C66DC-4DFD-42F3-B773-795574D7B28F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roxima Nova" panose="02000506030000020004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roxima Nova" panose="02000506030000020004" pitchFamily="50" charset="0"/>
              </a:defRPr>
            </a:lvl1pPr>
          </a:lstStyle>
          <a:p>
            <a:fld id="{1242240C-8973-409C-AAB4-7BAFAD966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8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roxima Nova" panose="02000506030000020004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roxima Nova" panose="02000506030000020004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roxima Nova" panose="02000506030000020004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roxima Nova" panose="02000506030000020004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roxima Nova" panose="02000506030000020004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2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77021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3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08457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91910-F1B3-AD33-EB91-A8BCF7A72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A4669-6667-A754-FB6E-DB1F3374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4E88A-30E7-1858-0004-0AB99ACC7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06DD5-25B8-4D45-A960-3FBD7404CB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9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1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56083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5" y="4464843"/>
            <a:ext cx="5913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8363" y="4428114"/>
            <a:ext cx="5830455" cy="1787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roxima Nova" panose="02000506030000020004" pitchFamily="50" charset="0"/>
              </a:defRPr>
            </a:lvl1pPr>
          </a:lstStyle>
          <a:p>
            <a:fld id="{73A9135A-9DAC-4219-B062-A1FBC150D0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5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bg1"/>
          </a:solidFill>
          <a:latin typeface="Proxima Nova" panose="02000506030000020004" pitchFamily="50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fld id="{73A9135A-9DAC-4219-B062-A1FBC150D0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2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Proxima Nova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Proxima Nova" panose="0200050603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Proxima Nova" panose="0200050603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Proxima Nova" panose="0200050603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Proxima Nova" panose="0200050603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Proxima Nova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26" y="365125"/>
            <a:ext cx="9441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1926" y="1825625"/>
            <a:ext cx="94418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9327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fld id="{73A9135A-9DAC-4219-B062-A1FBC150D0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9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rgbClr val="007565"/>
          </a:solidFill>
          <a:latin typeface="Proxima Nova" panose="02000506030000020004" pitchFamily="50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86C1BD-931B-4B18-DD9D-8543D1AA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782" y="365125"/>
            <a:ext cx="77400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DE45A-D77E-7B99-864A-BB40E16BB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9780" y="1825625"/>
            <a:ext cx="80541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13F2F-7BB2-149F-D496-7793A41B5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151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fld id="{45B06DD5-25B8-4D45-A960-3FBD7404CB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9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rgbClr val="007565"/>
          </a:solidFill>
          <a:latin typeface="Proxima Nova" panose="02000506030000020004" pitchFamily="50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AEB54-C9F9-CB20-58BE-FF9EDEE9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60B1D-6045-C573-2790-DAD59C079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E8FBC-7B22-092E-843E-DF4CB41E8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36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fld id="{A1627389-96FC-48B7-AE5B-9BDDD5939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3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bg1"/>
          </a:solidFill>
          <a:latin typeface="Proxima Nova" panose="02000506030000020004" pitchFamily="50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50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9.svg"/><Relationship Id="rId7" Type="http://schemas.openxmlformats.org/officeDocument/2006/relationships/image" Target="../media/image3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svg"/><Relationship Id="rId7" Type="http://schemas.openxmlformats.org/officeDocument/2006/relationships/image" Target="../media/image1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10" Type="http://schemas.openxmlformats.org/officeDocument/2006/relationships/image" Target="../media/image47.jpeg"/><Relationship Id="rId4" Type="http://schemas.openxmlformats.org/officeDocument/2006/relationships/image" Target="../media/image14.png"/><Relationship Id="rId9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18.jpeg"/><Relationship Id="rId4" Type="http://schemas.openxmlformats.org/officeDocument/2006/relationships/image" Target="../media/image14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svg"/><Relationship Id="rId7" Type="http://schemas.openxmlformats.org/officeDocument/2006/relationships/image" Target="../media/image1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2E393A-B7B2-4505-BA34-F76446F65FC9}"/>
              </a:ext>
            </a:extLst>
          </p:cNvPr>
          <p:cNvSpPr txBox="1"/>
          <p:nvPr/>
        </p:nvSpPr>
        <p:spPr>
          <a:xfrm>
            <a:off x="2136396" y="5359659"/>
            <a:ext cx="7919207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cap="all">
                <a:solidFill>
                  <a:schemeClr val="bg1"/>
                </a:solidFill>
                <a:latin typeface="Proxima Nova"/>
              </a:rPr>
              <a:t>Russ Meyer</a:t>
            </a:r>
            <a:br>
              <a:rPr lang="en-US" sz="2400" b="1" cap="all">
                <a:solidFill>
                  <a:schemeClr val="bg1"/>
                </a:solidFill>
                <a:latin typeface="Proxima Nova"/>
              </a:rPr>
            </a:br>
            <a:r>
              <a:rPr lang="en-US" sz="2100" b="1" cap="all">
                <a:solidFill>
                  <a:schemeClr val="bg1"/>
                </a:solidFill>
                <a:latin typeface="Proxima Nova"/>
              </a:rPr>
              <a:t>Commissioner</a:t>
            </a:r>
            <a:r>
              <a:rPr lang="en-US" sz="2400" b="1" cap="all">
                <a:solidFill>
                  <a:schemeClr val="bg1"/>
                </a:solidFill>
                <a:latin typeface="Proxima Nova"/>
              </a:rPr>
              <a:t> </a:t>
            </a:r>
            <a:br>
              <a:rPr lang="en-US" sz="2400" b="1" cap="all">
                <a:latin typeface="Proxima Nova" panose="02000506030000020004" pitchFamily="50" charset="0"/>
              </a:rPr>
            </a:br>
            <a:r>
              <a:rPr lang="en-US" sz="2000" b="1" cap="all">
                <a:solidFill>
                  <a:schemeClr val="bg1"/>
                </a:solidFill>
                <a:latin typeface="Proxima Nova"/>
              </a:rPr>
              <a:t>Department of Parks </a:t>
            </a:r>
            <a:endParaRPr lang="en-US" sz="2000" b="1">
              <a:solidFill>
                <a:schemeClr val="bg1"/>
              </a:solidFill>
              <a:latin typeface="Proxima Nov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EB7F9-19FF-409B-8F3B-91561C647F83}"/>
              </a:ext>
            </a:extLst>
          </p:cNvPr>
          <p:cNvSpPr txBox="1"/>
          <p:nvPr/>
        </p:nvSpPr>
        <p:spPr>
          <a:xfrm>
            <a:off x="1157681" y="4349337"/>
            <a:ext cx="984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Proxima Nova" panose="02000506030000020004" pitchFamily="50" charset="0"/>
              </a:rPr>
              <a:t>Interim Joint Committee on Tourism, Small Business and Information Technology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Proxima Nova" panose="02000506030000020004" pitchFamily="50" charset="0"/>
              </a:rPr>
              <a:t>Sept. 26, 2024</a:t>
            </a:r>
          </a:p>
        </p:txBody>
      </p:sp>
    </p:spTree>
    <p:extLst>
      <p:ext uri="{BB962C8B-B14F-4D97-AF65-F5344CB8AC3E}">
        <p14:creationId xmlns:p14="http://schemas.microsoft.com/office/powerpoint/2010/main" val="3669680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1ACC3-8FA6-5D00-075F-DE85AE45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CD3920-D50C-53E4-072A-E885E023CFD8}"/>
              </a:ext>
            </a:extLst>
          </p:cNvPr>
          <p:cNvSpPr txBox="1"/>
          <p:nvPr/>
        </p:nvSpPr>
        <p:spPr>
          <a:xfrm>
            <a:off x="2340098" y="2229918"/>
            <a:ext cx="9714347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Phase 1: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Lake Barkley Lodge Structural Repairs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Status: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Complete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7565"/>
              </a:solidFill>
              <a:latin typeface="Proxima Nova" panose="02000506030000020004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Phase 2: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Lake Barkley Lodge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Status: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Bids are in the process of being reviewed.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7565"/>
              </a:solidFill>
              <a:latin typeface="Proxima Nova" panose="02000506030000020004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Phase 3: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Lake Barkley Wings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Status: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 Construction document production is ongoing. The project will be bid this fall, and work will begin immediately after.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F6E474-FCEA-65CE-B3A5-E77932512E96}"/>
              </a:ext>
            </a:extLst>
          </p:cNvPr>
          <p:cNvSpPr txBox="1">
            <a:spLocks/>
          </p:cNvSpPr>
          <p:nvPr/>
        </p:nvSpPr>
        <p:spPr>
          <a:xfrm>
            <a:off x="3285937" y="399655"/>
            <a:ext cx="839480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>
                <a:solidFill>
                  <a:srgbClr val="007565"/>
                </a:solidFill>
              </a:rPr>
              <a:t>$7.5 Million</a:t>
            </a:r>
            <a:br>
              <a:rPr lang="en-US" sz="2800">
                <a:solidFill>
                  <a:srgbClr val="007565"/>
                </a:solidFill>
              </a:rPr>
            </a:br>
            <a:r>
              <a:rPr lang="en-US" sz="2400">
                <a:solidFill>
                  <a:srgbClr val="007565"/>
                </a:solidFill>
              </a:rPr>
              <a:t>Lake Barkley State Resort Park Emergency repairs</a:t>
            </a:r>
          </a:p>
        </p:txBody>
      </p:sp>
      <p:pic>
        <p:nvPicPr>
          <p:cNvPr id="9" name="Graphic 8" descr="Tools with solid fill">
            <a:extLst>
              <a:ext uri="{FF2B5EF4-FFF2-40B4-BE49-F238E27FC236}">
                <a16:creationId xmlns:a16="http://schemas.microsoft.com/office/drawing/2014/main" id="{E57FD7E3-7A8A-1168-9295-743124BEC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3062" y="594673"/>
            <a:ext cx="880534" cy="8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23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1ACC3-8FA6-5D00-075F-DE85AE45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CD3920-D50C-53E4-072A-E885E023CFD8}"/>
              </a:ext>
            </a:extLst>
          </p:cNvPr>
          <p:cNvSpPr txBox="1"/>
          <p:nvPr/>
        </p:nvSpPr>
        <p:spPr>
          <a:xfrm>
            <a:off x="2251033" y="2388256"/>
            <a:ext cx="9714347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Phase 1: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Jenny Wiley Lodge Structural Repairs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Status: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Completed pool deck supports and safety railings with Parks Construction Branch.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7565"/>
              </a:solidFill>
              <a:latin typeface="Proxima Nova" panose="02000506030000020004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Phase 2: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Jenny Wiley Lodge Structural Repairs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565"/>
                </a:solidFill>
                <a:latin typeface="Proxima Nova"/>
              </a:rPr>
              <a:t>Status: </a:t>
            </a:r>
            <a:r>
              <a:rPr lang="en-US" sz="2400">
                <a:solidFill>
                  <a:srgbClr val="007565"/>
                </a:solidFill>
                <a:latin typeface="Proxima Nova"/>
              </a:rPr>
              <a:t>In process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rgbClr val="007565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F6E474-FCEA-65CE-B3A5-E77932512E96}"/>
              </a:ext>
            </a:extLst>
          </p:cNvPr>
          <p:cNvSpPr txBox="1">
            <a:spLocks/>
          </p:cNvSpPr>
          <p:nvPr/>
        </p:nvSpPr>
        <p:spPr>
          <a:xfrm>
            <a:off x="3196872" y="449136"/>
            <a:ext cx="839480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>
                <a:solidFill>
                  <a:srgbClr val="007565"/>
                </a:solidFill>
              </a:rPr>
              <a:t>$5.5 Million</a:t>
            </a:r>
            <a:br>
              <a:rPr lang="en-US" sz="2800">
                <a:solidFill>
                  <a:srgbClr val="007565"/>
                </a:solidFill>
              </a:rPr>
            </a:br>
            <a:r>
              <a:rPr lang="en-US" sz="2400">
                <a:solidFill>
                  <a:srgbClr val="007565"/>
                </a:solidFill>
              </a:rPr>
              <a:t>Jenny Wiley State Resort Park Emergency repairs</a:t>
            </a:r>
          </a:p>
        </p:txBody>
      </p:sp>
      <p:pic>
        <p:nvPicPr>
          <p:cNvPr id="9" name="Graphic 8" descr="Tools with solid fill">
            <a:extLst>
              <a:ext uri="{FF2B5EF4-FFF2-40B4-BE49-F238E27FC236}">
                <a16:creationId xmlns:a16="http://schemas.microsoft.com/office/drawing/2014/main" id="{E57FD7E3-7A8A-1168-9295-743124BEC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3997" y="644154"/>
            <a:ext cx="880534" cy="8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5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CFD13-887A-68E4-FD67-00B2A252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FD617-1423-A4BE-B10F-3035F57B201F}"/>
              </a:ext>
            </a:extLst>
          </p:cNvPr>
          <p:cNvSpPr txBox="1"/>
          <p:nvPr/>
        </p:nvSpPr>
        <p:spPr>
          <a:xfrm>
            <a:off x="827807" y="360727"/>
            <a:ext cx="103284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cap="all">
                <a:solidFill>
                  <a:schemeClr val="bg1"/>
                </a:solidFill>
                <a:latin typeface="+mj-lt"/>
              </a:rPr>
              <a:t>$71 Million </a:t>
            </a:r>
          </a:p>
          <a:p>
            <a:pPr algn="ctr"/>
            <a:r>
              <a:rPr lang="en-US" sz="4000" cap="all">
                <a:solidFill>
                  <a:schemeClr val="bg1"/>
                </a:solidFill>
                <a:latin typeface="+mj-lt"/>
              </a:rPr>
              <a:t>State Parks Improvement Projects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B144C-C984-E7A4-4103-2B76A5AB12C3}"/>
              </a:ext>
            </a:extLst>
          </p:cNvPr>
          <p:cNvSpPr txBox="1"/>
          <p:nvPr/>
        </p:nvSpPr>
        <p:spPr>
          <a:xfrm>
            <a:off x="3710370" y="2270522"/>
            <a:ext cx="7450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$27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Building Systems Improvement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Graphic 6" descr="Tools with solid fill">
            <a:extLst>
              <a:ext uri="{FF2B5EF4-FFF2-40B4-BE49-F238E27FC236}">
                <a16:creationId xmlns:a16="http://schemas.microsoft.com/office/drawing/2014/main" id="{D45432BD-A9A6-0270-F619-2599280EC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7406" y="2418570"/>
            <a:ext cx="880534" cy="880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60C28E-C50C-66F7-8870-1E5DA9249588}"/>
              </a:ext>
            </a:extLst>
          </p:cNvPr>
          <p:cNvSpPr txBox="1"/>
          <p:nvPr/>
        </p:nvSpPr>
        <p:spPr>
          <a:xfrm>
            <a:off x="3710371" y="3308287"/>
            <a:ext cx="7450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$22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Accommodation Hospitality Upgrades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9" name="Graphic 8" descr="Tools with solid fill">
            <a:extLst>
              <a:ext uri="{FF2B5EF4-FFF2-40B4-BE49-F238E27FC236}">
                <a16:creationId xmlns:a16="http://schemas.microsoft.com/office/drawing/2014/main" id="{CEC5AC19-9E89-B1C7-CDAF-5D383F828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7406" y="3431169"/>
            <a:ext cx="880534" cy="880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D6F06-88D8-623D-215D-31FCF9F47900}"/>
              </a:ext>
            </a:extLst>
          </p:cNvPr>
          <p:cNvSpPr txBox="1"/>
          <p:nvPr/>
        </p:nvSpPr>
        <p:spPr>
          <a:xfrm>
            <a:off x="3710370" y="4346052"/>
            <a:ext cx="6214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$22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Recreational Amenities Upgrades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11" name="Graphic 10" descr="Tools with solid fill">
            <a:extLst>
              <a:ext uri="{FF2B5EF4-FFF2-40B4-BE49-F238E27FC236}">
                <a16:creationId xmlns:a16="http://schemas.microsoft.com/office/drawing/2014/main" id="{2AAB8879-439C-67ED-4BE5-2CAE69FDC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7406" y="4443767"/>
            <a:ext cx="880534" cy="8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68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13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109" y="541601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03963" y="323887"/>
            <a:ext cx="90791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$27 Million</a:t>
            </a:r>
          </a:p>
          <a:p>
            <a:r>
              <a:rPr lang="en-US" sz="2400" b="1" cap="all">
                <a:latin typeface="Proxima Nova"/>
              </a:rPr>
              <a:t>Building Systems Improvement – </a:t>
            </a:r>
            <a:br>
              <a:rPr lang="en-US" sz="2400" b="1" cap="all">
                <a:latin typeface="Proxima Nova" panose="02000506030000020004" pitchFamily="50" charset="0"/>
              </a:rPr>
            </a:br>
            <a:r>
              <a:rPr lang="en-US" sz="2400" b="1" cap="all">
                <a:latin typeface="Proxima Nova"/>
              </a:rPr>
              <a:t>Building Systems Repair and Replacement</a:t>
            </a:r>
            <a:endParaRPr lang="en-US" sz="2400" b="1">
              <a:latin typeface="Proxima Nova"/>
            </a:endParaRPr>
          </a:p>
        </p:txBody>
      </p:sp>
      <p:pic>
        <p:nvPicPr>
          <p:cNvPr id="4" name="Graphic 3" descr="Money with solid fill">
            <a:extLst>
              <a:ext uri="{FF2B5EF4-FFF2-40B4-BE49-F238E27FC236}">
                <a16:creationId xmlns:a16="http://schemas.microsoft.com/office/drawing/2014/main" id="{38AB2222-C88E-87B6-0608-3F0367730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0382" y="1893453"/>
            <a:ext cx="1110864" cy="1110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349B0-3E09-484A-E67C-60B8195653D7}"/>
              </a:ext>
            </a:extLst>
          </p:cNvPr>
          <p:cNvSpPr txBox="1"/>
          <p:nvPr/>
        </p:nvSpPr>
        <p:spPr>
          <a:xfrm>
            <a:off x="2536388" y="2228289"/>
            <a:ext cx="256031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$6.9 million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534D9D-B22B-35DB-EA8F-F3475AC6B41F}"/>
              </a:ext>
            </a:extLst>
          </p:cNvPr>
          <p:cNvSpPr txBox="1"/>
          <p:nvPr/>
        </p:nvSpPr>
        <p:spPr>
          <a:xfrm>
            <a:off x="2536388" y="3040424"/>
            <a:ext cx="8564460" cy="212365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cap="all"/>
              <a:t>5 park projects: Building Automated systems updates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General Butler, Barren River Lake, Pennyrile Forest, Rough River </a:t>
            </a:r>
            <a:br>
              <a:rPr lang="en-US"/>
            </a:br>
            <a:r>
              <a:rPr lang="en-US"/>
              <a:t>and Dale Hollow Lake</a:t>
            </a:r>
            <a:endParaRPr lang="en-US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cap="all"/>
              <a:t>2 park projects: Building Systems updates</a:t>
            </a:r>
            <a:endParaRPr lang="en-US" sz="2000" b="1" cap="all">
              <a:cs typeface="Arial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Jenny Wiley and Rough River Lake</a:t>
            </a:r>
            <a:endParaRPr lang="en-US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cap="all"/>
              <a:t>1 park project: Chiller Repairs/Replacement</a:t>
            </a:r>
            <a:endParaRPr lang="en-US" sz="2000" b="1" cap="all">
              <a:cs typeface="Arial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Barren River Lake </a:t>
            </a:r>
            <a:endParaRPr lang="en-US" sz="2800" b="1"/>
          </a:p>
        </p:txBody>
      </p:sp>
      <p:pic>
        <p:nvPicPr>
          <p:cNvPr id="9" name="Graphic 8" descr="Trailer with solid fill">
            <a:extLst>
              <a:ext uri="{FF2B5EF4-FFF2-40B4-BE49-F238E27FC236}">
                <a16:creationId xmlns:a16="http://schemas.microsoft.com/office/drawing/2014/main" id="{082B808F-A19B-F96E-E9E8-D1E106736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57" y="3450651"/>
            <a:ext cx="1182315" cy="1182315"/>
          </a:xfrm>
          <a:prstGeom prst="rect">
            <a:avLst/>
          </a:prstGeom>
        </p:spPr>
      </p:pic>
      <p:pic>
        <p:nvPicPr>
          <p:cNvPr id="11" name="Graphic 10" descr="Download with solid fill">
            <a:extLst>
              <a:ext uri="{FF2B5EF4-FFF2-40B4-BE49-F238E27FC236}">
                <a16:creationId xmlns:a16="http://schemas.microsoft.com/office/drawing/2014/main" id="{002DAF83-EABC-048F-FC87-6878EA46C0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7053" y="5387221"/>
            <a:ext cx="1037522" cy="10375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334DBB-1097-E560-90A9-16405064A1D6}"/>
              </a:ext>
            </a:extLst>
          </p:cNvPr>
          <p:cNvSpPr txBox="1"/>
          <p:nvPr/>
        </p:nvSpPr>
        <p:spPr>
          <a:xfrm>
            <a:off x="2536388" y="5440797"/>
            <a:ext cx="6208751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2 projects are In Design </a:t>
            </a:r>
            <a:br>
              <a:rPr lang="en-US" sz="2800" b="1" cap="all"/>
            </a:br>
            <a:r>
              <a:rPr lang="en-US" sz="2800" b="1" cap="all"/>
              <a:t>and 1 Purchase order Issued</a:t>
            </a:r>
          </a:p>
        </p:txBody>
      </p:sp>
    </p:spTree>
    <p:extLst>
      <p:ext uri="{BB962C8B-B14F-4D97-AF65-F5344CB8AC3E}">
        <p14:creationId xmlns:p14="http://schemas.microsoft.com/office/powerpoint/2010/main" val="3926943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14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317" y="356343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43992" y="313991"/>
            <a:ext cx="899101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$27 Million</a:t>
            </a:r>
          </a:p>
          <a:p>
            <a:r>
              <a:rPr lang="en-US" sz="2400" b="1" cap="all">
                <a:latin typeface="Proxima Nova"/>
              </a:rPr>
              <a:t>Building Systems Improvements – </a:t>
            </a:r>
            <a:br>
              <a:rPr lang="en-US" sz="2400" b="1" cap="all">
                <a:latin typeface="Proxima Nova"/>
              </a:rPr>
            </a:br>
            <a:r>
              <a:rPr lang="en-US" sz="2400" b="1" cap="all">
                <a:latin typeface="Proxima Nova"/>
              </a:rPr>
              <a:t>Life Safety System Upgrades and Replacement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21815708-8401-B66E-BC0D-0D0ECF5EE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568" y="5160055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0E910A-AFCA-367B-F4CC-8E2FD08AFE5B}"/>
              </a:ext>
            </a:extLst>
          </p:cNvPr>
          <p:cNvSpPr txBox="1"/>
          <p:nvPr/>
        </p:nvSpPr>
        <p:spPr>
          <a:xfrm>
            <a:off x="2275575" y="5436401"/>
            <a:ext cx="7598321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$137,600 </a:t>
            </a:r>
            <a:br>
              <a:rPr lang="en-US" sz="2800" b="1" cap="all"/>
            </a:br>
            <a:r>
              <a:rPr lang="en-US"/>
              <a:t>for elevator upgrades at Dale Hollow Lake and Jenny Wiley.</a:t>
            </a:r>
            <a:endParaRPr lang="en-US" err="1">
              <a:cs typeface="Arial"/>
            </a:endParaRPr>
          </a:p>
        </p:txBody>
      </p:sp>
      <p:pic>
        <p:nvPicPr>
          <p:cNvPr id="17" name="Graphic 16" descr="Money with solid fill">
            <a:extLst>
              <a:ext uri="{FF2B5EF4-FFF2-40B4-BE49-F238E27FC236}">
                <a16:creationId xmlns:a16="http://schemas.microsoft.com/office/drawing/2014/main" id="{FACF3C54-0311-4AF8-05E7-77356EF66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568" y="4039388"/>
            <a:ext cx="1110864" cy="11108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4FD882-10B5-7A1A-2D91-20367F2A460B}"/>
              </a:ext>
            </a:extLst>
          </p:cNvPr>
          <p:cNvSpPr txBox="1"/>
          <p:nvPr/>
        </p:nvSpPr>
        <p:spPr>
          <a:xfrm>
            <a:off x="2275575" y="4314503"/>
            <a:ext cx="8415992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$14,050 </a:t>
            </a:r>
            <a:br>
              <a:rPr lang="en-US" sz="2800" b="1" cap="all">
                <a:cs typeface="Arial"/>
              </a:rPr>
            </a:br>
            <a:r>
              <a:rPr lang="en-US"/>
              <a:t>for the sprinkler system at John James Audubon.</a:t>
            </a:r>
            <a:endParaRPr lang="en-US" err="1">
              <a:cs typeface="Arial"/>
            </a:endParaRPr>
          </a:p>
        </p:txBody>
      </p:sp>
      <p:pic>
        <p:nvPicPr>
          <p:cNvPr id="19" name="Graphic 18" descr="Money with solid fill">
            <a:extLst>
              <a:ext uri="{FF2B5EF4-FFF2-40B4-BE49-F238E27FC236}">
                <a16:creationId xmlns:a16="http://schemas.microsoft.com/office/drawing/2014/main" id="{BCE0998F-ADF9-CECF-D1AB-D4622E012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568" y="1790565"/>
            <a:ext cx="1110864" cy="11108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E24CC2-4767-1730-6232-253995A4D898}"/>
              </a:ext>
            </a:extLst>
          </p:cNvPr>
          <p:cNvSpPr txBox="1"/>
          <p:nvPr/>
        </p:nvSpPr>
        <p:spPr>
          <a:xfrm>
            <a:off x="2275575" y="2070708"/>
            <a:ext cx="8415992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$2 million </a:t>
            </a:r>
            <a:br>
              <a:rPr lang="en-US" sz="2800" b="1" cap="all"/>
            </a:br>
            <a:r>
              <a:rPr lang="en-US"/>
              <a:t>for door-locking systems at all resort parks.</a:t>
            </a:r>
            <a:endParaRPr lang="en-US" sz="2800" b="1" cap="all">
              <a:cs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B44860-0B32-6DD7-632F-7982B5239E3E}"/>
              </a:ext>
            </a:extLst>
          </p:cNvPr>
          <p:cNvSpPr txBox="1"/>
          <p:nvPr/>
        </p:nvSpPr>
        <p:spPr>
          <a:xfrm>
            <a:off x="2275575" y="3192606"/>
            <a:ext cx="4533613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1 project Completed</a:t>
            </a:r>
          </a:p>
          <a:p>
            <a:r>
              <a:rPr lang="en-US"/>
              <a:t>General Butler</a:t>
            </a:r>
            <a:endParaRPr lang="en-US">
              <a:cs typeface="Arial"/>
            </a:endParaRPr>
          </a:p>
        </p:txBody>
      </p:sp>
      <p:pic>
        <p:nvPicPr>
          <p:cNvPr id="9" name="Graphic 8" descr="Checkbox Checked with solid fill">
            <a:extLst>
              <a:ext uri="{FF2B5EF4-FFF2-40B4-BE49-F238E27FC236}">
                <a16:creationId xmlns:a16="http://schemas.microsoft.com/office/drawing/2014/main" id="{825816B5-215C-F799-8342-12DC68584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6555" y="2883927"/>
            <a:ext cx="1300400" cy="13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30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15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213" y="650458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53888" y="432744"/>
            <a:ext cx="896273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$27 Million</a:t>
            </a:r>
          </a:p>
          <a:p>
            <a:r>
              <a:rPr lang="en-US" sz="2400" b="1" cap="all">
                <a:latin typeface="Proxima Nova"/>
              </a:rPr>
              <a:t>Building Systems Improvements – </a:t>
            </a:r>
            <a:br>
              <a:rPr lang="en-US" sz="2400" b="1" cap="all">
                <a:latin typeface="Proxima Nova"/>
              </a:rPr>
            </a:br>
            <a:r>
              <a:rPr lang="en-US" sz="2400" b="1" cap="all">
                <a:latin typeface="Proxima Nova"/>
              </a:rPr>
              <a:t>Structural and Safety Repairs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56B46620-4054-C7EC-CCE7-52630884A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338" y="2284606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B7DF82-1FF7-7987-3CA3-C372C20989AB}"/>
              </a:ext>
            </a:extLst>
          </p:cNvPr>
          <p:cNvSpPr txBox="1"/>
          <p:nvPr/>
        </p:nvSpPr>
        <p:spPr>
          <a:xfrm>
            <a:off x="2347848" y="2478036"/>
            <a:ext cx="7250703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$275,000 </a:t>
            </a:r>
          </a:p>
          <a:p>
            <a:r>
              <a:rPr lang="en-US"/>
              <a:t>for west state parks design: Dale Hollow Lake and Lake Cumberland.</a:t>
            </a:r>
            <a:endParaRPr lang="en-US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7CE36-340C-9D1D-622E-E2901923EBDC}"/>
              </a:ext>
            </a:extLst>
          </p:cNvPr>
          <p:cNvSpPr txBox="1"/>
          <p:nvPr/>
        </p:nvSpPr>
        <p:spPr>
          <a:xfrm>
            <a:off x="2347847" y="4806975"/>
            <a:ext cx="5196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5 projects are In Design</a:t>
            </a:r>
          </a:p>
        </p:txBody>
      </p:sp>
      <p:pic>
        <p:nvPicPr>
          <p:cNvPr id="11" name="Graphic 10" descr="Download with solid fill">
            <a:extLst>
              <a:ext uri="{FF2B5EF4-FFF2-40B4-BE49-F238E27FC236}">
                <a16:creationId xmlns:a16="http://schemas.microsoft.com/office/drawing/2014/main" id="{F2A817A9-A62E-6D1B-5EF4-44413D14D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118" y="4549824"/>
            <a:ext cx="1037522" cy="1037522"/>
          </a:xfrm>
          <a:prstGeom prst="rect">
            <a:avLst/>
          </a:prstGeom>
        </p:spPr>
      </p:pic>
      <p:pic>
        <p:nvPicPr>
          <p:cNvPr id="12" name="Graphic 11" descr="Money with solid fill">
            <a:extLst>
              <a:ext uri="{FF2B5EF4-FFF2-40B4-BE49-F238E27FC236}">
                <a16:creationId xmlns:a16="http://schemas.microsoft.com/office/drawing/2014/main" id="{EEF3CE17-55D9-D9A8-1C4B-416E96F6F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337" y="3477988"/>
            <a:ext cx="1110864" cy="11108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6A6E25-715D-BA57-FF14-CEE132F3C5D1}"/>
              </a:ext>
            </a:extLst>
          </p:cNvPr>
          <p:cNvSpPr txBox="1"/>
          <p:nvPr/>
        </p:nvSpPr>
        <p:spPr>
          <a:xfrm>
            <a:off x="2347847" y="3671418"/>
            <a:ext cx="8481809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$200,000 </a:t>
            </a:r>
          </a:p>
          <a:p>
            <a:r>
              <a:rPr lang="en-US"/>
              <a:t>for east state parks design: Cumberland Falls, Natural Bridge and Pine Mountain.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4021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16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317" y="670251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43992" y="452537"/>
            <a:ext cx="842834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$27 Million</a:t>
            </a:r>
          </a:p>
          <a:p>
            <a:r>
              <a:rPr lang="en-US" sz="2400" b="1" cap="all">
                <a:latin typeface="Proxima Nova"/>
              </a:rPr>
              <a:t>Building Systems Improvements – </a:t>
            </a:r>
            <a:br>
              <a:rPr lang="en-US" sz="2400" b="1" cap="all">
                <a:latin typeface="Proxima Nova"/>
              </a:rPr>
            </a:br>
            <a:r>
              <a:rPr lang="en-US" sz="2400" b="1" cap="all">
                <a:latin typeface="Proxima Nova"/>
              </a:rPr>
              <a:t>Ada Mobility Improvements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466071C9-F695-EF81-3D6A-B6C9CECAE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507" y="3412763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11F2BC-1BEC-24BF-FA22-7BF81CAFA014}"/>
              </a:ext>
            </a:extLst>
          </p:cNvPr>
          <p:cNvSpPr txBox="1"/>
          <p:nvPr/>
        </p:nvSpPr>
        <p:spPr>
          <a:xfrm>
            <a:off x="2407225" y="3850855"/>
            <a:ext cx="256031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$1.1 Million </a:t>
            </a:r>
            <a:endParaRPr lang="en-US"/>
          </a:p>
        </p:txBody>
      </p:sp>
      <p:pic>
        <p:nvPicPr>
          <p:cNvPr id="4" name="Graphic 3" descr="Trailer with solid fill">
            <a:extLst>
              <a:ext uri="{FF2B5EF4-FFF2-40B4-BE49-F238E27FC236}">
                <a16:creationId xmlns:a16="http://schemas.microsoft.com/office/drawing/2014/main" id="{50C32E82-A9C6-DBC3-3258-2B9756B8F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107" y="2326692"/>
            <a:ext cx="1182315" cy="1182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CC7AF8-7C75-62C5-B967-1B1BE3D2A092}"/>
              </a:ext>
            </a:extLst>
          </p:cNvPr>
          <p:cNvSpPr txBox="1"/>
          <p:nvPr/>
        </p:nvSpPr>
        <p:spPr>
          <a:xfrm>
            <a:off x="2407225" y="2379232"/>
            <a:ext cx="57887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Dale Hollow Lake </a:t>
            </a:r>
            <a:br>
              <a:rPr lang="en-US" sz="2800" b="1" cap="all"/>
            </a:br>
            <a:r>
              <a:rPr lang="en-US" sz="2800" b="1" cap="all"/>
              <a:t>Pedestrian Bridge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8E06C-25D0-48F3-5513-D1027D30A815}"/>
              </a:ext>
            </a:extLst>
          </p:cNvPr>
          <p:cNvSpPr txBox="1"/>
          <p:nvPr/>
        </p:nvSpPr>
        <p:spPr>
          <a:xfrm>
            <a:off x="2407225" y="4877153"/>
            <a:ext cx="4251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Project is in design</a:t>
            </a:r>
          </a:p>
        </p:txBody>
      </p:sp>
      <p:pic>
        <p:nvPicPr>
          <p:cNvPr id="11" name="Graphic 10" descr="Download with solid fill">
            <a:extLst>
              <a:ext uri="{FF2B5EF4-FFF2-40B4-BE49-F238E27FC236}">
                <a16:creationId xmlns:a16="http://schemas.microsoft.com/office/drawing/2014/main" id="{445C5D5B-FDFB-7971-E073-E0B84ED33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5183" y="4559721"/>
            <a:ext cx="1037522" cy="10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88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17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797" y="425616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93472" y="383264"/>
            <a:ext cx="621436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$27 Million</a:t>
            </a:r>
          </a:p>
          <a:p>
            <a:r>
              <a:rPr lang="en-US" sz="2400" b="1" cap="all">
                <a:latin typeface="Proxima Nova"/>
              </a:rPr>
              <a:t>Building Systems Improvements</a:t>
            </a:r>
            <a:endParaRPr lang="en-US" sz="2400" b="1">
              <a:latin typeface="Proxima Nova"/>
            </a:endParaRPr>
          </a:p>
        </p:txBody>
      </p:sp>
      <p:pic>
        <p:nvPicPr>
          <p:cNvPr id="3" name="Graphic 2" descr="Swimming with solid fill">
            <a:extLst>
              <a:ext uri="{FF2B5EF4-FFF2-40B4-BE49-F238E27FC236}">
                <a16:creationId xmlns:a16="http://schemas.microsoft.com/office/drawing/2014/main" id="{782B2DE4-1212-B490-E8B4-9F49A9953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639" y="1958996"/>
            <a:ext cx="1233384" cy="1233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13708-7A35-E057-1970-2CBA69925592}"/>
              </a:ext>
            </a:extLst>
          </p:cNvPr>
          <p:cNvSpPr txBox="1"/>
          <p:nvPr/>
        </p:nvSpPr>
        <p:spPr>
          <a:xfrm>
            <a:off x="2009782" y="2204431"/>
            <a:ext cx="7024487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$1.3 Million </a:t>
            </a:r>
          </a:p>
          <a:p>
            <a:r>
              <a:rPr lang="en-US"/>
              <a:t>toward E.P. Tom Sawyer pool and recreational building upgrades.</a:t>
            </a:r>
            <a:endParaRPr lang="en-US">
              <a:cs typeface="Arial"/>
            </a:endParaRPr>
          </a:p>
        </p:txBody>
      </p:sp>
      <p:pic>
        <p:nvPicPr>
          <p:cNvPr id="9" name="Graphic 8" descr="Excavator with solid fill">
            <a:extLst>
              <a:ext uri="{FF2B5EF4-FFF2-40B4-BE49-F238E27FC236}">
                <a16:creationId xmlns:a16="http://schemas.microsoft.com/office/drawing/2014/main" id="{4C844AAE-8C70-A9A7-C6A6-DAF47037B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7589" y="3333905"/>
            <a:ext cx="1098535" cy="10985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D69D5A-2633-F1D9-0AF1-C20C02AB268B}"/>
              </a:ext>
            </a:extLst>
          </p:cNvPr>
          <p:cNvSpPr txBox="1"/>
          <p:nvPr/>
        </p:nvSpPr>
        <p:spPr>
          <a:xfrm>
            <a:off x="2009782" y="3482347"/>
            <a:ext cx="5463996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$2.8 Million </a:t>
            </a:r>
          </a:p>
          <a:p>
            <a:r>
              <a:rPr lang="en-US"/>
              <a:t>toward Lake Barkley’s lodge wing interior upgrades.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282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18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21" y="465200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34096" y="422848"/>
            <a:ext cx="729582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$22 Million</a:t>
            </a:r>
          </a:p>
          <a:p>
            <a:r>
              <a:rPr lang="en-US" sz="2400" b="1" cap="all">
                <a:latin typeface="Proxima Nova"/>
              </a:rPr>
              <a:t>Accommodation Hospitality Upgrades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B9D231A8-9BF6-1E84-5EBD-66933DCB6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026" y="2076788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8F475B-F5E8-17C7-712D-6F1419311016}"/>
              </a:ext>
            </a:extLst>
          </p:cNvPr>
          <p:cNvSpPr txBox="1"/>
          <p:nvPr/>
        </p:nvSpPr>
        <p:spPr>
          <a:xfrm>
            <a:off x="2377536" y="2270218"/>
            <a:ext cx="4156317" cy="11168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$1 million </a:t>
            </a:r>
          </a:p>
          <a:p>
            <a:r>
              <a:rPr lang="en-US"/>
              <a:t>for mattresses and furnishings at </a:t>
            </a:r>
            <a:br>
              <a:rPr lang="en-US"/>
            </a:br>
            <a:r>
              <a:rPr lang="en-US"/>
              <a:t>various state parks. </a:t>
            </a:r>
            <a:endParaRPr lang="en-US">
              <a:cs typeface="Arial"/>
            </a:endParaRPr>
          </a:p>
        </p:txBody>
      </p:sp>
      <p:pic>
        <p:nvPicPr>
          <p:cNvPr id="4" name="Graphic 3" descr="Money with solid fill">
            <a:extLst>
              <a:ext uri="{FF2B5EF4-FFF2-40B4-BE49-F238E27FC236}">
                <a16:creationId xmlns:a16="http://schemas.microsoft.com/office/drawing/2014/main" id="{60B53456-986D-DD21-D4DE-0F2EE9345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025" y="3921067"/>
            <a:ext cx="1110864" cy="1110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C873B-028E-359F-65D4-26AB3CE6D891}"/>
              </a:ext>
            </a:extLst>
          </p:cNvPr>
          <p:cNvSpPr txBox="1"/>
          <p:nvPr/>
        </p:nvSpPr>
        <p:spPr>
          <a:xfrm>
            <a:off x="2377535" y="3921067"/>
            <a:ext cx="3614104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$21 Million </a:t>
            </a:r>
          </a:p>
          <a:p>
            <a:r>
              <a:rPr lang="en-US"/>
              <a:t>for lodge rooms, cottages and </a:t>
            </a:r>
            <a:br>
              <a:rPr lang="en-US"/>
            </a:br>
            <a:r>
              <a:rPr lang="en-US"/>
              <a:t>common area improvements </a:t>
            </a:r>
            <a:br>
              <a:rPr lang="en-US"/>
            </a:br>
            <a:r>
              <a:rPr lang="en-US"/>
              <a:t>at various state parks.</a:t>
            </a:r>
            <a:endParaRPr lang="en-US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743ABE-C33E-FFCE-A262-CE6509962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915776"/>
            <a:ext cx="5274624" cy="346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18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19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21" y="422848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34096" y="205134"/>
            <a:ext cx="896273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$22 Million</a:t>
            </a:r>
          </a:p>
          <a:p>
            <a:r>
              <a:rPr lang="en-US" sz="2400" b="1" cap="all">
                <a:latin typeface="Proxima Nova"/>
              </a:rPr>
              <a:t>Recreational Amenities Upgrades – </a:t>
            </a:r>
            <a:br>
              <a:rPr lang="en-US" sz="2400" b="1" cap="all">
                <a:latin typeface="Proxima Nova"/>
              </a:rPr>
            </a:br>
            <a:r>
              <a:rPr lang="en-US" sz="2400" b="1" cap="all">
                <a:latin typeface="Proxima Nova"/>
              </a:rPr>
              <a:t>Pool Improvement and repairs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333E5F04-16EA-D596-688C-41FAE1F6A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182" y="2056996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42F5EB-FEB9-612F-FDBD-DC81A835F200}"/>
              </a:ext>
            </a:extLst>
          </p:cNvPr>
          <p:cNvSpPr txBox="1"/>
          <p:nvPr/>
        </p:nvSpPr>
        <p:spPr>
          <a:xfrm>
            <a:off x="1981692" y="2250426"/>
            <a:ext cx="4788490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$12 million </a:t>
            </a:r>
          </a:p>
          <a:p>
            <a:r>
              <a:rPr lang="en-US"/>
              <a:t>for pool improvements at various state parks.</a:t>
            </a:r>
            <a:endParaRPr lang="en-US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C4644A-28DA-8D85-5244-896F7CAC7F09}"/>
              </a:ext>
            </a:extLst>
          </p:cNvPr>
          <p:cNvSpPr txBox="1"/>
          <p:nvPr/>
        </p:nvSpPr>
        <p:spPr>
          <a:xfrm>
            <a:off x="1981692" y="3660411"/>
            <a:ext cx="7024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Consultants have been selected</a:t>
            </a:r>
          </a:p>
        </p:txBody>
      </p:sp>
      <p:pic>
        <p:nvPicPr>
          <p:cNvPr id="8" name="Graphic 7" descr="Ribbon with solid fill">
            <a:extLst>
              <a:ext uri="{FF2B5EF4-FFF2-40B4-BE49-F238E27FC236}">
                <a16:creationId xmlns:a16="http://schemas.microsoft.com/office/drawing/2014/main" id="{F6386594-7377-CB7A-9589-7939C9DBF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2204" y="3367645"/>
            <a:ext cx="1122217" cy="110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8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CFD13-887A-68E4-FD67-00B2A252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FD617-1423-A4BE-B10F-3035F57B201F}"/>
              </a:ext>
            </a:extLst>
          </p:cNvPr>
          <p:cNvSpPr txBox="1"/>
          <p:nvPr/>
        </p:nvSpPr>
        <p:spPr>
          <a:xfrm>
            <a:off x="827807" y="360727"/>
            <a:ext cx="103284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cap="all">
                <a:solidFill>
                  <a:schemeClr val="bg1"/>
                </a:solidFill>
                <a:latin typeface="+mj-lt"/>
              </a:rPr>
              <a:t>$79 Million </a:t>
            </a:r>
          </a:p>
          <a:p>
            <a:pPr algn="ctr"/>
            <a:r>
              <a:rPr lang="en-US" sz="4000" cap="all">
                <a:solidFill>
                  <a:schemeClr val="bg1"/>
                </a:solidFill>
                <a:latin typeface="+mj-lt"/>
              </a:rPr>
              <a:t>State Parks Improvement Projects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B144C-C984-E7A4-4103-2B76A5AB12C3}"/>
              </a:ext>
            </a:extLst>
          </p:cNvPr>
          <p:cNvSpPr txBox="1"/>
          <p:nvPr/>
        </p:nvSpPr>
        <p:spPr>
          <a:xfrm>
            <a:off x="3710370" y="1557457"/>
            <a:ext cx="7450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$40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Campground Upgrades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Graphic 6" descr="Tools with solid fill">
            <a:extLst>
              <a:ext uri="{FF2B5EF4-FFF2-40B4-BE49-F238E27FC236}">
                <a16:creationId xmlns:a16="http://schemas.microsoft.com/office/drawing/2014/main" id="{D45432BD-A9A6-0270-F619-2599280EC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7406" y="1705505"/>
            <a:ext cx="880534" cy="880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60C28E-C50C-66F7-8870-1E5DA9249588}"/>
              </a:ext>
            </a:extLst>
          </p:cNvPr>
          <p:cNvSpPr txBox="1"/>
          <p:nvPr/>
        </p:nvSpPr>
        <p:spPr>
          <a:xfrm>
            <a:off x="3710371" y="2595222"/>
            <a:ext cx="7450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$20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Utility Improvements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9" name="Graphic 8" descr="Tools with solid fill">
            <a:extLst>
              <a:ext uri="{FF2B5EF4-FFF2-40B4-BE49-F238E27FC236}">
                <a16:creationId xmlns:a16="http://schemas.microsoft.com/office/drawing/2014/main" id="{CEC5AC19-9E89-B1C7-CDAF-5D383F828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7406" y="2718104"/>
            <a:ext cx="880534" cy="880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D6F06-88D8-623D-215D-31FCF9F47900}"/>
              </a:ext>
            </a:extLst>
          </p:cNvPr>
          <p:cNvSpPr txBox="1"/>
          <p:nvPr/>
        </p:nvSpPr>
        <p:spPr>
          <a:xfrm>
            <a:off x="3710370" y="3632987"/>
            <a:ext cx="6214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$6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Broadband Upgrades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11" name="Graphic 10" descr="Tools with solid fill">
            <a:extLst>
              <a:ext uri="{FF2B5EF4-FFF2-40B4-BE49-F238E27FC236}">
                <a16:creationId xmlns:a16="http://schemas.microsoft.com/office/drawing/2014/main" id="{2AAB8879-439C-67ED-4BE5-2CAE69FDC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7406" y="3730702"/>
            <a:ext cx="880534" cy="880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0B4ED-54C0-1C0C-E4EF-82DB95B22786}"/>
              </a:ext>
            </a:extLst>
          </p:cNvPr>
          <p:cNvSpPr txBox="1"/>
          <p:nvPr/>
        </p:nvSpPr>
        <p:spPr>
          <a:xfrm>
            <a:off x="3710370" y="4670752"/>
            <a:ext cx="6214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$7.5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Lake Barkley Structural Repairs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7BE753-72E6-C385-BF41-F12E7BD5036D}"/>
              </a:ext>
            </a:extLst>
          </p:cNvPr>
          <p:cNvSpPr txBox="1"/>
          <p:nvPr/>
        </p:nvSpPr>
        <p:spPr>
          <a:xfrm>
            <a:off x="3710370" y="5708517"/>
            <a:ext cx="6214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solidFill>
                  <a:schemeClr val="bg1"/>
                </a:solidFill>
                <a:latin typeface="Proxima Nova" panose="02000506030000020004" pitchFamily="50" charset="0"/>
              </a:rPr>
              <a:t>$5.5 Million</a:t>
            </a:r>
          </a:p>
          <a:p>
            <a:r>
              <a:rPr lang="en-US" sz="2400" cap="all">
                <a:solidFill>
                  <a:schemeClr val="bg1"/>
                </a:solidFill>
                <a:latin typeface="Proxima Nova" panose="02000506030000020004" pitchFamily="50" charset="0"/>
              </a:rPr>
              <a:t>Jenny Wiley Structural Repairs</a:t>
            </a:r>
            <a:endParaRPr lang="en-US" sz="240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12" name="Graphic 11" descr="Tools with solid fill">
            <a:extLst>
              <a:ext uri="{FF2B5EF4-FFF2-40B4-BE49-F238E27FC236}">
                <a16:creationId xmlns:a16="http://schemas.microsoft.com/office/drawing/2014/main" id="{F71EDC65-ED92-F5F1-5265-49BC00C48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7406" y="4743300"/>
            <a:ext cx="880534" cy="880534"/>
          </a:xfrm>
          <a:prstGeom prst="rect">
            <a:avLst/>
          </a:prstGeom>
        </p:spPr>
      </p:pic>
      <p:pic>
        <p:nvPicPr>
          <p:cNvPr id="13" name="Graphic 12" descr="Tools with solid fill">
            <a:extLst>
              <a:ext uri="{FF2B5EF4-FFF2-40B4-BE49-F238E27FC236}">
                <a16:creationId xmlns:a16="http://schemas.microsoft.com/office/drawing/2014/main" id="{54AE6ED5-A58A-F9D0-61EA-18D9FF2DB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7406" y="5755898"/>
            <a:ext cx="880534" cy="8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34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20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213" y="482225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53888" y="264511"/>
            <a:ext cx="729582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 panose="02000506030000020004" pitchFamily="50" charset="0"/>
              </a:rPr>
              <a:t>$22 Million</a:t>
            </a:r>
          </a:p>
          <a:p>
            <a:r>
              <a:rPr lang="en-US" sz="2400" b="1" cap="all">
                <a:latin typeface="Proxima Nova"/>
              </a:rPr>
              <a:t>Recreational Amenities Upgrades – Beach Refurbishment</a:t>
            </a:r>
            <a:endParaRPr lang="en-US" sz="2400" b="1">
              <a:latin typeface="Proxima Nova"/>
            </a:endParaRPr>
          </a:p>
        </p:txBody>
      </p:sp>
      <p:pic>
        <p:nvPicPr>
          <p:cNvPr id="3" name="Graphic 2" descr="Vacation with solid fill">
            <a:extLst>
              <a:ext uri="{FF2B5EF4-FFF2-40B4-BE49-F238E27FC236}">
                <a16:creationId xmlns:a16="http://schemas.microsoft.com/office/drawing/2014/main" id="{3B5A973B-A526-A2E5-E147-ED9E20C44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877" y="1775236"/>
            <a:ext cx="1145931" cy="1145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7423DD-6973-6068-FC33-1ACA20909CAA}"/>
              </a:ext>
            </a:extLst>
          </p:cNvPr>
          <p:cNvSpPr txBox="1"/>
          <p:nvPr/>
        </p:nvSpPr>
        <p:spPr>
          <a:xfrm>
            <a:off x="2113830" y="1809592"/>
            <a:ext cx="711560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$346,600 </a:t>
            </a:r>
          </a:p>
          <a:p>
            <a:r>
              <a:rPr lang="en-US"/>
              <a:t>for beach sand, beach signage and swim area barriers for various state parks.</a:t>
            </a:r>
          </a:p>
        </p:txBody>
      </p:sp>
      <p:pic>
        <p:nvPicPr>
          <p:cNvPr id="9" name="Picture 8" descr="A beach with a volleyball net&#10;&#10;Description automatically generated">
            <a:extLst>
              <a:ext uri="{FF2B5EF4-FFF2-40B4-BE49-F238E27FC236}">
                <a16:creationId xmlns:a16="http://schemas.microsoft.com/office/drawing/2014/main" id="{AF6B7AAE-07FD-63C9-B72D-65376F5EA7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53" y="3396663"/>
            <a:ext cx="3841588" cy="2503435"/>
          </a:xfrm>
          <a:prstGeom prst="rect">
            <a:avLst/>
          </a:prstGeom>
        </p:spPr>
      </p:pic>
      <p:pic>
        <p:nvPicPr>
          <p:cNvPr id="12" name="Picture 11" descr="A row of chairs on a beach&#10;&#10;Description automatically generated">
            <a:extLst>
              <a:ext uri="{FF2B5EF4-FFF2-40B4-BE49-F238E27FC236}">
                <a16:creationId xmlns:a16="http://schemas.microsoft.com/office/drawing/2014/main" id="{0BA2E65D-782F-2214-17D2-D02118C166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62" y="3394300"/>
            <a:ext cx="3405050" cy="2500584"/>
          </a:xfrm>
          <a:prstGeom prst="rect">
            <a:avLst/>
          </a:prstGeom>
        </p:spPr>
      </p:pic>
      <p:pic>
        <p:nvPicPr>
          <p:cNvPr id="15" name="Picture 14" descr="A group of people on a beach&#10;&#10;Description automatically generated">
            <a:extLst>
              <a:ext uri="{FF2B5EF4-FFF2-40B4-BE49-F238E27FC236}">
                <a16:creationId xmlns:a16="http://schemas.microsoft.com/office/drawing/2014/main" id="{2F4AC431-2A14-8C43-2FC1-AACF7B93F1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433" y="3390165"/>
            <a:ext cx="3734988" cy="248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60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21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797" y="530652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93472" y="312938"/>
            <a:ext cx="7295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>
                <a:latin typeface="Proxima Nova" panose="02000506030000020004" pitchFamily="50" charset="0"/>
              </a:rPr>
              <a:t>$22 Million</a:t>
            </a:r>
          </a:p>
          <a:p>
            <a:r>
              <a:rPr lang="en-US" sz="2400" cap="all">
                <a:latin typeface="Proxima Nova" panose="02000506030000020004" pitchFamily="50" charset="0"/>
              </a:rPr>
              <a:t>Recreational Amenities Upgrades – Playground equipment</a:t>
            </a:r>
            <a:endParaRPr lang="en-US" sz="2400">
              <a:latin typeface="Proxima Nova" panose="02000506030000020004" pitchFamily="50" charset="0"/>
            </a:endParaRPr>
          </a:p>
        </p:txBody>
      </p:sp>
      <p:pic>
        <p:nvPicPr>
          <p:cNvPr id="3" name="Graphic 2" descr="Money with solid fill">
            <a:extLst>
              <a:ext uri="{FF2B5EF4-FFF2-40B4-BE49-F238E27FC236}">
                <a16:creationId xmlns:a16="http://schemas.microsoft.com/office/drawing/2014/main" id="{C09FFCB7-F864-75A4-B68C-4EAB2AEE3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004" y="1809079"/>
            <a:ext cx="1110864" cy="1110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F9A978-26F4-FCCE-C647-DC7964A4D42E}"/>
              </a:ext>
            </a:extLst>
          </p:cNvPr>
          <p:cNvSpPr txBox="1"/>
          <p:nvPr/>
        </p:nvSpPr>
        <p:spPr>
          <a:xfrm>
            <a:off x="2148010" y="2143915"/>
            <a:ext cx="256031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$1.2 million </a:t>
            </a:r>
          </a:p>
        </p:txBody>
      </p:sp>
      <p:pic>
        <p:nvPicPr>
          <p:cNvPr id="8" name="Graphic 7" descr="Trailer with solid fill">
            <a:extLst>
              <a:ext uri="{FF2B5EF4-FFF2-40B4-BE49-F238E27FC236}">
                <a16:creationId xmlns:a16="http://schemas.microsoft.com/office/drawing/2014/main" id="{200AD87E-6EF4-2046-B921-4285FBC1E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279" y="3227732"/>
            <a:ext cx="1182315" cy="11823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DC2B74-3F4B-AA91-D5B6-15C3EC722C77}"/>
              </a:ext>
            </a:extLst>
          </p:cNvPr>
          <p:cNvSpPr txBox="1"/>
          <p:nvPr/>
        </p:nvSpPr>
        <p:spPr>
          <a:xfrm>
            <a:off x="2148010" y="3138335"/>
            <a:ext cx="858074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12 park projects</a:t>
            </a:r>
          </a:p>
          <a:p>
            <a:r>
              <a:rPr lang="en-US"/>
              <a:t>Carter Caves, E.P. Tom Sawyer, Jefferson Davis, Kentucky Dam Village, Pennyrile</a:t>
            </a:r>
            <a:br>
              <a:rPr lang="en-US"/>
            </a:br>
            <a:r>
              <a:rPr lang="en-US"/>
              <a:t>Forest, Big Bone Lick, Pine Mountain, </a:t>
            </a:r>
            <a:r>
              <a:rPr lang="en-US" err="1"/>
              <a:t>Yatesville</a:t>
            </a:r>
            <a:r>
              <a:rPr lang="en-US"/>
              <a:t> Lake, Buckhorn Lake, Jenny </a:t>
            </a:r>
            <a:br>
              <a:rPr lang="en-US"/>
            </a:br>
            <a:r>
              <a:rPr lang="en-US"/>
              <a:t>Wiley, Taylorsville Lake and Waveland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39C462-1E85-6512-83BF-28BD3AFE3428}"/>
              </a:ext>
            </a:extLst>
          </p:cNvPr>
          <p:cNvSpPr txBox="1"/>
          <p:nvPr/>
        </p:nvSpPr>
        <p:spPr>
          <a:xfrm>
            <a:off x="2148010" y="4963752"/>
            <a:ext cx="79395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4 projects Completed</a:t>
            </a:r>
          </a:p>
          <a:p>
            <a:r>
              <a:rPr lang="en-US"/>
              <a:t>Carter Caves, E.P. Tom Sawyer, Jefferson Davis and Kentucky Dam Village </a:t>
            </a:r>
          </a:p>
        </p:txBody>
      </p:sp>
      <p:pic>
        <p:nvPicPr>
          <p:cNvPr id="15" name="Graphic 14" descr="Checkbox Checked with solid fill">
            <a:extLst>
              <a:ext uri="{FF2B5EF4-FFF2-40B4-BE49-F238E27FC236}">
                <a16:creationId xmlns:a16="http://schemas.microsoft.com/office/drawing/2014/main" id="{06606798-2F83-130D-5B97-720BC3424F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7236" y="4663738"/>
            <a:ext cx="1300400" cy="13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82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forest, wood&#10;&#10;Description automatically generated">
            <a:extLst>
              <a:ext uri="{FF2B5EF4-FFF2-40B4-BE49-F238E27FC236}">
                <a16:creationId xmlns:a16="http://schemas.microsoft.com/office/drawing/2014/main" id="{5AEC27A2-E034-E155-A1A5-1A006F243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4955" y="925848"/>
            <a:ext cx="6415280" cy="4811460"/>
          </a:xfrm>
          <a:prstGeom prst="rect">
            <a:avLst/>
          </a:prstGeom>
        </p:spPr>
      </p:pic>
      <p:pic>
        <p:nvPicPr>
          <p:cNvPr id="3" name="Picture 2" descr="A picture containing tree, outdoor, ground, green&#10;&#10;Description automatically generated">
            <a:extLst>
              <a:ext uri="{FF2B5EF4-FFF2-40B4-BE49-F238E27FC236}">
                <a16:creationId xmlns:a16="http://schemas.microsoft.com/office/drawing/2014/main" id="{F206F55A-EE9E-BEBF-F7E1-8A02BD657C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3038" r="7189"/>
          <a:stretch/>
        </p:blipFill>
        <p:spPr>
          <a:xfrm>
            <a:off x="3949187" y="3001818"/>
            <a:ext cx="3235679" cy="3537400"/>
          </a:xfrm>
          <a:prstGeom prst="rect">
            <a:avLst/>
          </a:prstGeom>
        </p:spPr>
      </p:pic>
      <p:pic>
        <p:nvPicPr>
          <p:cNvPr id="6" name="Picture 5" descr="A picture containing tree, outdoor, ground, grass&#10;&#10;Description automatically generated">
            <a:extLst>
              <a:ext uri="{FF2B5EF4-FFF2-40B4-BE49-F238E27FC236}">
                <a16:creationId xmlns:a16="http://schemas.microsoft.com/office/drawing/2014/main" id="{337945BC-2619-6303-18DF-4D414052AE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" r="9164" b="12737"/>
          <a:stretch/>
        </p:blipFill>
        <p:spPr>
          <a:xfrm>
            <a:off x="63675" y="3001818"/>
            <a:ext cx="3753513" cy="3537400"/>
          </a:xfrm>
          <a:prstGeom prst="rect">
            <a:avLst/>
          </a:prstGeom>
        </p:spPr>
      </p:pic>
      <p:pic>
        <p:nvPicPr>
          <p:cNvPr id="8" name="Picture 7" descr="A picture containing outdoor, sky, tree, ground&#10;&#10;Description automatically generated">
            <a:extLst>
              <a:ext uri="{FF2B5EF4-FFF2-40B4-BE49-F238E27FC236}">
                <a16:creationId xmlns:a16="http://schemas.microsoft.com/office/drawing/2014/main" id="{4E99000C-A48F-7C2F-E5E9-048E556FFA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0"/>
          <a:stretch/>
        </p:blipFill>
        <p:spPr>
          <a:xfrm>
            <a:off x="63675" y="123234"/>
            <a:ext cx="2239757" cy="2767750"/>
          </a:xfrm>
          <a:prstGeom prst="rect">
            <a:avLst/>
          </a:prstGeom>
        </p:spPr>
      </p:pic>
      <p:pic>
        <p:nvPicPr>
          <p:cNvPr id="11" name="Picture 10" descr="A picture containing tree, outdoor, ground, blue&#10;&#10;Description automatically generated">
            <a:extLst>
              <a:ext uri="{FF2B5EF4-FFF2-40B4-BE49-F238E27FC236}">
                <a16:creationId xmlns:a16="http://schemas.microsoft.com/office/drawing/2014/main" id="{5891A0AC-EE0C-1221-BF1B-115C7A7BFC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0"/>
          <a:stretch/>
        </p:blipFill>
        <p:spPr>
          <a:xfrm>
            <a:off x="2435430" y="123234"/>
            <a:ext cx="4749436" cy="2767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F79F0E-28AE-37C9-B4B9-AB5DC0306167}"/>
              </a:ext>
            </a:extLst>
          </p:cNvPr>
          <p:cNvSpPr txBox="1"/>
          <p:nvPr/>
        </p:nvSpPr>
        <p:spPr>
          <a:xfrm>
            <a:off x="2466000" y="164893"/>
            <a:ext cx="226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cap="all">
                <a:solidFill>
                  <a:schemeClr val="bg1"/>
                </a:solidFill>
              </a:rPr>
              <a:t>Kentucky Dam Village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73DB0F-E77F-4DC6-FEDC-4D7D7E99C648}"/>
              </a:ext>
            </a:extLst>
          </p:cNvPr>
          <p:cNvSpPr txBox="1"/>
          <p:nvPr/>
        </p:nvSpPr>
        <p:spPr>
          <a:xfrm>
            <a:off x="3948899" y="6121167"/>
            <a:ext cx="146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cap="all">
                <a:solidFill>
                  <a:schemeClr val="bg1"/>
                </a:solidFill>
              </a:rPr>
              <a:t>Carter Caves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51532-2A8E-FF15-1A5F-04C35EEE4D41}"/>
              </a:ext>
            </a:extLst>
          </p:cNvPr>
          <p:cNvSpPr txBox="1"/>
          <p:nvPr/>
        </p:nvSpPr>
        <p:spPr>
          <a:xfrm>
            <a:off x="63675" y="6121167"/>
            <a:ext cx="146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cap="all">
                <a:solidFill>
                  <a:schemeClr val="bg1"/>
                </a:solidFill>
              </a:rPr>
              <a:t>Carter Caves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820B1E-F07D-6284-9FA1-17BDCC2FC87F}"/>
              </a:ext>
            </a:extLst>
          </p:cNvPr>
          <p:cNvSpPr txBox="1"/>
          <p:nvPr/>
        </p:nvSpPr>
        <p:spPr>
          <a:xfrm>
            <a:off x="63675" y="164892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cap="all">
                <a:solidFill>
                  <a:schemeClr val="bg1"/>
                </a:solidFill>
              </a:rPr>
              <a:t>Jefferson Davis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CC055-C2A6-8457-B20E-3C4DDBF66D74}"/>
              </a:ext>
            </a:extLst>
          </p:cNvPr>
          <p:cNvSpPr txBox="1"/>
          <p:nvPr/>
        </p:nvSpPr>
        <p:spPr>
          <a:xfrm>
            <a:off x="7448576" y="6121166"/>
            <a:ext cx="1662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cap="all">
                <a:solidFill>
                  <a:schemeClr val="bg1"/>
                </a:solidFill>
              </a:rPr>
              <a:t>E.P. Tom Sawyer</a:t>
            </a:r>
          </a:p>
        </p:txBody>
      </p:sp>
    </p:spTree>
    <p:extLst>
      <p:ext uri="{BB962C8B-B14F-4D97-AF65-F5344CB8AC3E}">
        <p14:creationId xmlns:p14="http://schemas.microsoft.com/office/powerpoint/2010/main" val="1986461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23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213" y="492121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53888" y="274407"/>
            <a:ext cx="890617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$22 Million</a:t>
            </a:r>
          </a:p>
          <a:p>
            <a:r>
              <a:rPr lang="en-US" sz="2400" b="1" cap="all">
                <a:latin typeface="Proxima Nova"/>
              </a:rPr>
              <a:t>Recreational Amenities Upgrades – golf course upgrades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4D8C6A33-2DD4-EAA5-DFDB-C810CCAB0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343" y="1850472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CAAA2F-29E0-57A5-3C4C-133703EFDE6E}"/>
              </a:ext>
            </a:extLst>
          </p:cNvPr>
          <p:cNvSpPr txBox="1"/>
          <p:nvPr/>
        </p:nvSpPr>
        <p:spPr>
          <a:xfrm>
            <a:off x="2098529" y="1857399"/>
            <a:ext cx="7373878" cy="10970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$8.5 million </a:t>
            </a:r>
          </a:p>
          <a:p>
            <a:r>
              <a:rPr lang="en-US"/>
              <a:t>for golf course irrigation replacement, Bermuda greens conversion and bunker repairs.</a:t>
            </a:r>
            <a:endParaRPr lang="en-US">
              <a:cs typeface="Arial"/>
            </a:endParaRPr>
          </a:p>
        </p:txBody>
      </p:sp>
      <p:pic>
        <p:nvPicPr>
          <p:cNvPr id="12" name="Graphic 11" descr="Download with solid fill">
            <a:extLst>
              <a:ext uri="{FF2B5EF4-FFF2-40B4-BE49-F238E27FC236}">
                <a16:creationId xmlns:a16="http://schemas.microsoft.com/office/drawing/2014/main" id="{E51475F7-0CF4-6768-95F1-7CB6D29153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7014" y="3166838"/>
            <a:ext cx="1037522" cy="10375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B03A69-DA1B-488B-711A-9E466C30FCE8}"/>
              </a:ext>
            </a:extLst>
          </p:cNvPr>
          <p:cNvSpPr txBox="1"/>
          <p:nvPr/>
        </p:nvSpPr>
        <p:spPr>
          <a:xfrm>
            <a:off x="2098529" y="3175253"/>
            <a:ext cx="52961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2 projects are in design </a:t>
            </a:r>
            <a:br>
              <a:rPr lang="en-US" sz="2800" b="1" cap="all"/>
            </a:br>
            <a:r>
              <a:rPr lang="en-US" sz="2800" b="1" cap="all"/>
              <a:t>and 1 is under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6A0C11-B737-BFA1-784A-5864E1C9A8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4390" y="4247573"/>
            <a:ext cx="3621975" cy="2410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8519A4-89C9-CC64-34EC-EE8AF41342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559" y="4244819"/>
            <a:ext cx="3631871" cy="2425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491FDB-88EA-3ECC-E991-D2B333527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5532" y="4246024"/>
            <a:ext cx="3572495" cy="241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18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24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109" y="521809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63784" y="304095"/>
            <a:ext cx="904757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$27 Million</a:t>
            </a:r>
          </a:p>
          <a:p>
            <a:r>
              <a:rPr lang="en-US" sz="2400" b="1" cap="all">
                <a:latin typeface="Proxima Nova"/>
              </a:rPr>
              <a:t>Building Systems Improvements – </a:t>
            </a:r>
            <a:br>
              <a:rPr lang="en-US" sz="2400" b="1" cap="all">
                <a:latin typeface="Proxima Nova"/>
              </a:rPr>
            </a:br>
            <a:r>
              <a:rPr lang="en-US" sz="2400" b="1" cap="all">
                <a:latin typeface="Proxima Nova"/>
              </a:rPr>
              <a:t>Dam Safety Reconstruction and Repairs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621F9055-7522-C6D8-670D-03117726C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927" y="2146375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42DBDB-9BEF-08B6-ABBD-EB8DA73E6522}"/>
              </a:ext>
            </a:extLst>
          </p:cNvPr>
          <p:cNvSpPr txBox="1"/>
          <p:nvPr/>
        </p:nvSpPr>
        <p:spPr>
          <a:xfrm>
            <a:off x="2138114" y="2342308"/>
            <a:ext cx="6720736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$5 million </a:t>
            </a:r>
          </a:p>
          <a:p>
            <a:r>
              <a:rPr lang="en-US"/>
              <a:t>for Pennyrile Forest and </a:t>
            </a:r>
            <a:r>
              <a:rPr lang="en-US" err="1"/>
              <a:t>Greenbo</a:t>
            </a:r>
            <a:r>
              <a:rPr lang="en-US"/>
              <a:t> Lake dams.</a:t>
            </a:r>
            <a:endParaRPr lang="en-US">
              <a:cs typeface="Arial"/>
            </a:endParaRPr>
          </a:p>
        </p:txBody>
      </p:sp>
      <p:pic>
        <p:nvPicPr>
          <p:cNvPr id="4" name="Graphic 3" descr="Download with solid fill">
            <a:extLst>
              <a:ext uri="{FF2B5EF4-FFF2-40B4-BE49-F238E27FC236}">
                <a16:creationId xmlns:a16="http://schemas.microsoft.com/office/drawing/2014/main" id="{56067D7E-2836-964C-2252-C90B4AAA3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6598" y="3492429"/>
            <a:ext cx="1037522" cy="1037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19DEE-E676-A870-4B00-C3EDC00209AB}"/>
              </a:ext>
            </a:extLst>
          </p:cNvPr>
          <p:cNvSpPr txBox="1"/>
          <p:nvPr/>
        </p:nvSpPr>
        <p:spPr>
          <a:xfrm>
            <a:off x="2138114" y="3801096"/>
            <a:ext cx="529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2 projects are in design </a:t>
            </a:r>
          </a:p>
        </p:txBody>
      </p:sp>
    </p:spTree>
    <p:extLst>
      <p:ext uri="{BB962C8B-B14F-4D97-AF65-F5344CB8AC3E}">
        <p14:creationId xmlns:p14="http://schemas.microsoft.com/office/powerpoint/2010/main" val="3598309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912EA-E27E-5ECE-FB21-C35B1C4E6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063" y="2480252"/>
            <a:ext cx="9441874" cy="1325563"/>
          </a:xfrm>
        </p:spPr>
        <p:txBody>
          <a:bodyPr>
            <a:normAutofit/>
          </a:bodyPr>
          <a:lstStyle/>
          <a:p>
            <a:pPr algn="ctr"/>
            <a:r>
              <a:rPr lang="en-US" sz="540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222DF-603F-5F2A-6192-B486507B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470" y="6302004"/>
            <a:ext cx="2743200" cy="365125"/>
          </a:xfrm>
        </p:spPr>
        <p:txBody>
          <a:bodyPr/>
          <a:lstStyle/>
          <a:p>
            <a:pPr algn="r"/>
            <a:fld id="{73A9135A-9DAC-4219-B062-A1FBC150D0B7}" type="slidenum">
              <a:rPr lang="en-US" smtClean="0"/>
              <a:pPr algn="r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67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3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927" y="575535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601047" y="561405"/>
            <a:ext cx="850938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$40 Million</a:t>
            </a:r>
          </a:p>
          <a:p>
            <a:r>
              <a:rPr lang="en-US" sz="2400" b="1" cap="all">
                <a:latin typeface="Proxima Nova"/>
              </a:rPr>
              <a:t>Campground Upgrades – Bathhouse Upgrades</a:t>
            </a:r>
            <a:endParaRPr lang="en-US" sz="2400" b="1">
              <a:latin typeface="Proxima Nova" panose="02000506030000020004" pitchFamily="50" charset="0"/>
            </a:endParaRPr>
          </a:p>
        </p:txBody>
      </p:sp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2B7073FC-07CA-4D0F-1373-8E8C25322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324" y="3089552"/>
            <a:ext cx="1563279" cy="15632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EF646B-FEB6-7A69-DC67-38F0D2CE6BB0}"/>
              </a:ext>
            </a:extLst>
          </p:cNvPr>
          <p:cNvSpPr txBox="1"/>
          <p:nvPr/>
        </p:nvSpPr>
        <p:spPr>
          <a:xfrm>
            <a:off x="2206446" y="3454191"/>
            <a:ext cx="8239884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Two bathhouse Renovations Complete </a:t>
            </a:r>
            <a:br>
              <a:rPr lang="en-US" sz="2800" b="1" cap="all"/>
            </a:br>
            <a:r>
              <a:rPr lang="en-US"/>
              <a:t>Barren River Lake and Nolin Lake State Park</a:t>
            </a:r>
          </a:p>
        </p:txBody>
      </p:sp>
      <p:pic>
        <p:nvPicPr>
          <p:cNvPr id="12" name="Graphic 11" descr="Download with solid fill">
            <a:extLst>
              <a:ext uri="{FF2B5EF4-FFF2-40B4-BE49-F238E27FC236}">
                <a16:creationId xmlns:a16="http://schemas.microsoft.com/office/drawing/2014/main" id="{38A6B90D-8D2D-80B7-77C6-4D53432AF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202" y="4648460"/>
            <a:ext cx="1037522" cy="10375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B26684-E8EE-5F3C-FE34-A749AAF8C241}"/>
              </a:ext>
            </a:extLst>
          </p:cNvPr>
          <p:cNvSpPr txBox="1"/>
          <p:nvPr/>
        </p:nvSpPr>
        <p:spPr>
          <a:xfrm>
            <a:off x="2206446" y="4967173"/>
            <a:ext cx="7858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14 bathhouse Renovations underway </a:t>
            </a:r>
          </a:p>
        </p:txBody>
      </p:sp>
      <p:pic>
        <p:nvPicPr>
          <p:cNvPr id="16" name="Graphic 15" descr="Money with solid fill">
            <a:extLst>
              <a:ext uri="{FF2B5EF4-FFF2-40B4-BE49-F238E27FC236}">
                <a16:creationId xmlns:a16="http://schemas.microsoft.com/office/drawing/2014/main" id="{B455A719-3FF7-EFB9-643B-E9AAFDB64B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9338" y="2000863"/>
            <a:ext cx="1110864" cy="11108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AC022C-833E-F6B2-0F06-9461C6CB933B}"/>
              </a:ext>
            </a:extLst>
          </p:cNvPr>
          <p:cNvSpPr txBox="1"/>
          <p:nvPr/>
        </p:nvSpPr>
        <p:spPr>
          <a:xfrm>
            <a:off x="2206446" y="2218208"/>
            <a:ext cx="5814412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$2.1 million </a:t>
            </a:r>
            <a:br>
              <a:rPr lang="en-US" sz="2800" b="1" cap="all"/>
            </a:br>
            <a:r>
              <a:rPr lang="en-US"/>
              <a:t>for parks in-house construction bathhouse renovations.</a:t>
            </a:r>
            <a:endParaRPr lang="en-US" sz="2800" b="1" cap="all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9004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4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213" y="484449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53888" y="442097"/>
            <a:ext cx="729582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$40 Million</a:t>
            </a:r>
          </a:p>
          <a:p>
            <a:r>
              <a:rPr lang="en-US" sz="2400" b="1" cap="all">
                <a:latin typeface="Proxima Nova"/>
              </a:rPr>
              <a:t>Campground Upgrades - West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6F4C9F38-85D8-101B-203B-7EFFD63D9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338" y="1881130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304F3-B60E-4B73-4520-EE6CEDC60B75}"/>
              </a:ext>
            </a:extLst>
          </p:cNvPr>
          <p:cNvSpPr txBox="1"/>
          <p:nvPr/>
        </p:nvSpPr>
        <p:spPr>
          <a:xfrm>
            <a:off x="2347848" y="2048199"/>
            <a:ext cx="3852337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$20 million </a:t>
            </a:r>
            <a:endParaRPr lang="en-US"/>
          </a:p>
          <a:p>
            <a:r>
              <a:rPr lang="en-US">
                <a:cs typeface="Arial" panose="020B0604020202020204"/>
              </a:rPr>
              <a:t>$1.9 million appropriated for design.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FF68CC-3FA4-253F-B03C-D1D10AC7AD89}"/>
              </a:ext>
            </a:extLst>
          </p:cNvPr>
          <p:cNvSpPr txBox="1"/>
          <p:nvPr/>
        </p:nvSpPr>
        <p:spPr>
          <a:xfrm>
            <a:off x="2347847" y="3227234"/>
            <a:ext cx="3852337" cy="123110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15 state park </a:t>
            </a:r>
            <a:br>
              <a:rPr lang="en-US" sz="2800" b="1" cap="all"/>
            </a:br>
            <a:r>
              <a:rPr lang="en-US" sz="2800" b="1" cap="all"/>
              <a:t>projects</a:t>
            </a:r>
          </a:p>
          <a:p>
            <a:r>
              <a:rPr lang="en-US">
                <a:cs typeface="Arial"/>
              </a:rPr>
              <a:t>have been reviewed by consultants.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3A4F50-5552-E52B-2112-FB08B68F50BA}"/>
              </a:ext>
            </a:extLst>
          </p:cNvPr>
          <p:cNvSpPr txBox="1"/>
          <p:nvPr/>
        </p:nvSpPr>
        <p:spPr>
          <a:xfrm>
            <a:off x="2347847" y="4819666"/>
            <a:ext cx="3362908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6 projects are </a:t>
            </a:r>
            <a:br>
              <a:rPr lang="en-US" sz="2800" b="1" cap="all"/>
            </a:br>
            <a:r>
              <a:rPr lang="en-US" sz="2800" b="1" cap="all"/>
              <a:t>in design</a:t>
            </a:r>
          </a:p>
        </p:txBody>
      </p:sp>
      <p:pic>
        <p:nvPicPr>
          <p:cNvPr id="16" name="Graphic 15" descr="Trailer with solid fill">
            <a:extLst>
              <a:ext uri="{FF2B5EF4-FFF2-40B4-BE49-F238E27FC236}">
                <a16:creationId xmlns:a16="http://schemas.microsoft.com/office/drawing/2014/main" id="{E7DD635E-B3C7-2DAE-F663-61087A377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118" y="3247026"/>
            <a:ext cx="1182315" cy="1182315"/>
          </a:xfrm>
          <a:prstGeom prst="rect">
            <a:avLst/>
          </a:prstGeom>
        </p:spPr>
      </p:pic>
      <p:pic>
        <p:nvPicPr>
          <p:cNvPr id="17" name="Graphic 16" descr="Download with solid fill">
            <a:extLst>
              <a:ext uri="{FF2B5EF4-FFF2-40B4-BE49-F238E27FC236}">
                <a16:creationId xmlns:a16="http://schemas.microsoft.com/office/drawing/2014/main" id="{C87DA55D-E26E-5B8E-8F76-3B7E8C40C4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6118" y="4775134"/>
            <a:ext cx="1037522" cy="1037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DCE353-D853-92B8-F4A6-15C677377F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4379" y="292925"/>
            <a:ext cx="4412177" cy="5876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4B455A-DBDF-4D6A-5FD0-778D1B622E47}"/>
              </a:ext>
            </a:extLst>
          </p:cNvPr>
          <p:cNvSpPr txBox="1"/>
          <p:nvPr/>
        </p:nvSpPr>
        <p:spPr>
          <a:xfrm>
            <a:off x="10541221" y="441984"/>
            <a:ext cx="101502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cap="all" err="1">
                <a:solidFill>
                  <a:srgbClr val="000000"/>
                </a:solidFill>
              </a:rPr>
              <a:t>Kenlake</a:t>
            </a:r>
            <a:endParaRPr lang="en-US" err="1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100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5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109" y="497644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63784" y="455293"/>
            <a:ext cx="729582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$40 Million</a:t>
            </a:r>
          </a:p>
          <a:p>
            <a:r>
              <a:rPr lang="en-US" sz="2400" b="1" cap="all">
                <a:latin typeface="Proxima Nova"/>
              </a:rPr>
              <a:t>Campground Upgrades - East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B70FFCE4-C2F5-9092-6C60-A0DE0A586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338" y="1826354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5FE5A-C76A-E25D-E9B5-A58D20410A7E}"/>
              </a:ext>
            </a:extLst>
          </p:cNvPr>
          <p:cNvSpPr txBox="1"/>
          <p:nvPr/>
        </p:nvSpPr>
        <p:spPr>
          <a:xfrm>
            <a:off x="2347847" y="1979744"/>
            <a:ext cx="3852337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$20 million </a:t>
            </a:r>
          </a:p>
          <a:p>
            <a:r>
              <a:rPr lang="en-US">
                <a:cs typeface="Arial"/>
              </a:rPr>
              <a:t>$1.9 million appropriated for design.</a:t>
            </a:r>
            <a:endParaRPr 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1DF41-AF85-A970-B224-0CF36FD55855}"/>
              </a:ext>
            </a:extLst>
          </p:cNvPr>
          <p:cNvSpPr txBox="1"/>
          <p:nvPr/>
        </p:nvSpPr>
        <p:spPr>
          <a:xfrm>
            <a:off x="2347847" y="3275217"/>
            <a:ext cx="3852337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10 park projects</a:t>
            </a:r>
          </a:p>
          <a:p>
            <a:r>
              <a:rPr lang="en-US">
                <a:cs typeface="Arial"/>
              </a:rPr>
              <a:t>have been reviewed by consultants.</a:t>
            </a:r>
            <a:endParaRPr 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A30A3-0FBA-2D50-AF45-715486680567}"/>
              </a:ext>
            </a:extLst>
          </p:cNvPr>
          <p:cNvSpPr txBox="1"/>
          <p:nvPr/>
        </p:nvSpPr>
        <p:spPr>
          <a:xfrm>
            <a:off x="2347847" y="4488108"/>
            <a:ext cx="5196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5 projects are In Design</a:t>
            </a:r>
          </a:p>
        </p:txBody>
      </p:sp>
      <p:pic>
        <p:nvPicPr>
          <p:cNvPr id="9" name="Graphic 8" descr="Trailer with solid fill">
            <a:extLst>
              <a:ext uri="{FF2B5EF4-FFF2-40B4-BE49-F238E27FC236}">
                <a16:creationId xmlns:a16="http://schemas.microsoft.com/office/drawing/2014/main" id="{5BF74E03-474F-6BF7-F8FD-E5616628C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118" y="3069395"/>
            <a:ext cx="1182315" cy="1182315"/>
          </a:xfrm>
          <a:prstGeom prst="rect">
            <a:avLst/>
          </a:prstGeom>
        </p:spPr>
      </p:pic>
      <p:pic>
        <p:nvPicPr>
          <p:cNvPr id="11" name="Graphic 10" descr="Download with solid fill">
            <a:extLst>
              <a:ext uri="{FF2B5EF4-FFF2-40B4-BE49-F238E27FC236}">
                <a16:creationId xmlns:a16="http://schemas.microsoft.com/office/drawing/2014/main" id="{FBBC4781-5A9B-8582-9BCD-1FD6E6E3A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6118" y="4258185"/>
            <a:ext cx="1037522" cy="10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27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6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694" y="507429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503369" y="465077"/>
            <a:ext cx="729582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$20 Million</a:t>
            </a:r>
          </a:p>
          <a:p>
            <a:r>
              <a:rPr lang="en-US" sz="2400" b="1" cap="all">
                <a:latin typeface="Proxima Nova"/>
              </a:rPr>
              <a:t>Utility Improvements</a:t>
            </a:r>
            <a:endParaRPr lang="en-US" sz="2400" b="1">
              <a:latin typeface="Proxima Nov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DDB87-FDA3-7ADC-35E3-57ED1346A3D4}"/>
              </a:ext>
            </a:extLst>
          </p:cNvPr>
          <p:cNvSpPr txBox="1"/>
          <p:nvPr/>
        </p:nvSpPr>
        <p:spPr>
          <a:xfrm>
            <a:off x="2417119" y="1815877"/>
            <a:ext cx="8675145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cap="all"/>
              <a:t>$17 million </a:t>
            </a:r>
          </a:p>
          <a:p>
            <a:r>
              <a:rPr lang="en-US">
                <a:cs typeface="Arial"/>
              </a:rPr>
              <a:t>for federal matching grant for Grid</a:t>
            </a:r>
            <a:r>
              <a:rPr lang="en-US"/>
              <a:t> Resilience Grant project </a:t>
            </a:r>
            <a:br>
              <a:rPr lang="en-US"/>
            </a:br>
            <a:r>
              <a:rPr lang="en-US"/>
              <a:t>at various park locations.</a:t>
            </a:r>
            <a:br>
              <a:rPr lang="en-US" sz="2800"/>
            </a:br>
            <a:endParaRPr lang="en-US" sz="28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Kentucky Dam Village and </a:t>
            </a:r>
            <a:r>
              <a:rPr lang="en-US" sz="2800" err="1">
                <a:cs typeface="Arial"/>
              </a:rPr>
              <a:t>Kenlake</a:t>
            </a:r>
            <a:r>
              <a:rPr lang="en-US" sz="2800">
                <a:cs typeface="Arial"/>
              </a:rPr>
              <a:t> State Resort </a:t>
            </a:r>
            <a:br>
              <a:rPr lang="en-US" sz="2800">
                <a:cs typeface="Arial"/>
              </a:rPr>
            </a:br>
            <a:r>
              <a:rPr lang="en-US" sz="2800">
                <a:cs typeface="Arial"/>
              </a:rPr>
              <a:t>Parks will be the first sites for the grid </a:t>
            </a:r>
            <a:br>
              <a:rPr lang="en-US" sz="2800">
                <a:cs typeface="Arial"/>
              </a:rPr>
            </a:br>
            <a:r>
              <a:rPr lang="en-US" sz="2800">
                <a:cs typeface="Arial"/>
              </a:rPr>
              <a:t>resilience upgrades.</a:t>
            </a:r>
            <a:br>
              <a:rPr lang="en-US" sz="2800">
                <a:cs typeface="Arial"/>
              </a:rPr>
            </a:br>
            <a:endParaRPr lang="en-US" sz="28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Secondary electrical project to follow the </a:t>
            </a:r>
            <a:br>
              <a:rPr lang="en-US" sz="2800">
                <a:cs typeface="Arial"/>
              </a:rPr>
            </a:br>
            <a:r>
              <a:rPr lang="en-US" sz="2800">
                <a:cs typeface="Arial"/>
              </a:rPr>
              <a:t>grid resilience grant project.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4" name="Graphic 3" descr="List with solid fill">
            <a:extLst>
              <a:ext uri="{FF2B5EF4-FFF2-40B4-BE49-F238E27FC236}">
                <a16:creationId xmlns:a16="http://schemas.microsoft.com/office/drawing/2014/main" id="{140E6410-3563-3C89-61BE-DC17F3120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761" y="3486397"/>
            <a:ext cx="1993075" cy="2012867"/>
          </a:xfrm>
          <a:prstGeom prst="rect">
            <a:avLst/>
          </a:prstGeom>
        </p:spPr>
      </p:pic>
      <p:pic>
        <p:nvPicPr>
          <p:cNvPr id="8" name="Graphic 7" descr="Money with solid fill">
            <a:extLst>
              <a:ext uri="{FF2B5EF4-FFF2-40B4-BE49-F238E27FC236}">
                <a16:creationId xmlns:a16="http://schemas.microsoft.com/office/drawing/2014/main" id="{A2E88906-E818-DB40-AF44-3F8EF8B01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9338" y="1816457"/>
            <a:ext cx="1110864" cy="11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36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7</a:t>
            </a:fld>
            <a:endParaRPr lang="en-US"/>
          </a:p>
        </p:txBody>
      </p:sp>
      <p:pic>
        <p:nvPicPr>
          <p:cNvPr id="10" name="Graphic 9" descr="Tools with solid fill">
            <a:extLst>
              <a:ext uri="{FF2B5EF4-FFF2-40B4-BE49-F238E27FC236}">
                <a16:creationId xmlns:a16="http://schemas.microsoft.com/office/drawing/2014/main" id="{2BC7F189-117C-3288-BD16-801175FA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21" y="380656"/>
            <a:ext cx="880534" cy="88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434096" y="338304"/>
            <a:ext cx="799177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$20 Million</a:t>
            </a:r>
          </a:p>
          <a:p>
            <a:r>
              <a:rPr lang="en-US" sz="2400" b="1" cap="all">
                <a:latin typeface="Proxima Nova"/>
              </a:rPr>
              <a:t>Utility Improvements – Wastewater Upgrades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46FA6620-6031-5B00-0038-FAE224B3C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520" y="1858096"/>
            <a:ext cx="1110864" cy="111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8416F3-035B-1B66-3376-CD6AB8FF54B4}"/>
              </a:ext>
            </a:extLst>
          </p:cNvPr>
          <p:cNvSpPr txBox="1"/>
          <p:nvPr/>
        </p:nvSpPr>
        <p:spPr>
          <a:xfrm>
            <a:off x="2140030" y="2051526"/>
            <a:ext cx="6506909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$6.5 million </a:t>
            </a:r>
          </a:p>
          <a:p>
            <a:r>
              <a:rPr lang="en-US">
                <a:cs typeface="Arial"/>
              </a:rPr>
              <a:t>for wastewater collections piping and pump station upgrades.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2CB1E-ED01-20E8-93D7-9264EF2F4C62}"/>
              </a:ext>
            </a:extLst>
          </p:cNvPr>
          <p:cNvSpPr txBox="1"/>
          <p:nvPr/>
        </p:nvSpPr>
        <p:spPr>
          <a:xfrm>
            <a:off x="2151028" y="3290138"/>
            <a:ext cx="3509872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8 park projects</a:t>
            </a:r>
          </a:p>
          <a:p>
            <a:r>
              <a:rPr lang="en-US"/>
              <a:t>have been reviewed for design.</a:t>
            </a:r>
            <a:endParaRPr lang="en-US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E177D-1C43-4540-613C-0478FACEB2C0}"/>
              </a:ext>
            </a:extLst>
          </p:cNvPr>
          <p:cNvSpPr txBox="1"/>
          <p:nvPr/>
        </p:nvSpPr>
        <p:spPr>
          <a:xfrm>
            <a:off x="2140029" y="4762376"/>
            <a:ext cx="5196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4 projects are In Design</a:t>
            </a:r>
          </a:p>
        </p:txBody>
      </p:sp>
      <p:pic>
        <p:nvPicPr>
          <p:cNvPr id="9" name="Graphic 8" descr="Trailer with solid fill">
            <a:extLst>
              <a:ext uri="{FF2B5EF4-FFF2-40B4-BE49-F238E27FC236}">
                <a16:creationId xmlns:a16="http://schemas.microsoft.com/office/drawing/2014/main" id="{0FE28302-CADD-39F3-B088-D960890C9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300" y="3079253"/>
            <a:ext cx="1182315" cy="1182315"/>
          </a:xfrm>
          <a:prstGeom prst="rect">
            <a:avLst/>
          </a:prstGeom>
        </p:spPr>
      </p:pic>
      <p:pic>
        <p:nvPicPr>
          <p:cNvPr id="11" name="Graphic 10" descr="Download with solid fill">
            <a:extLst>
              <a:ext uri="{FF2B5EF4-FFF2-40B4-BE49-F238E27FC236}">
                <a16:creationId xmlns:a16="http://schemas.microsoft.com/office/drawing/2014/main" id="{E9B5BC2F-3959-611F-48FC-0A7932F557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300" y="4505077"/>
            <a:ext cx="1037522" cy="10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4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DB5F9-D5D1-B745-3033-01A2876A3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577" y="1714452"/>
            <a:ext cx="9301567" cy="15076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all">
                <a:solidFill>
                  <a:srgbClr val="007565"/>
                </a:solidFill>
                <a:latin typeface="Proxima Nova"/>
                <a:cs typeface="Arial"/>
              </a:rPr>
              <a:t>The Department of Parks has established </a:t>
            </a:r>
            <a:br>
              <a:rPr lang="en-US" cap="all">
                <a:solidFill>
                  <a:srgbClr val="007565"/>
                </a:solidFill>
                <a:latin typeface="Proxima Nova"/>
                <a:cs typeface="Arial"/>
              </a:rPr>
            </a:br>
            <a:r>
              <a:rPr lang="en-US" b="1" cap="all">
                <a:solidFill>
                  <a:srgbClr val="007565"/>
                </a:solidFill>
                <a:latin typeface="Proxima Nova"/>
                <a:cs typeface="Arial"/>
              </a:rPr>
              <a:t>15 new projects</a:t>
            </a:r>
            <a:r>
              <a:rPr lang="en-US" cap="all">
                <a:solidFill>
                  <a:srgbClr val="007565"/>
                </a:solidFill>
                <a:latin typeface="Proxima Nova"/>
                <a:cs typeface="Arial"/>
              </a:rPr>
              <a:t> for Wi-Fi at the campgrounds. COT is the lead for all projects.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1ACC3-8FA6-5D00-075F-DE85AE45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A picture containing tree, grass, outdoor, trailer&#10;&#10;Description automatically generated">
            <a:extLst>
              <a:ext uri="{FF2B5EF4-FFF2-40B4-BE49-F238E27FC236}">
                <a16:creationId xmlns:a16="http://schemas.microsoft.com/office/drawing/2014/main" id="{05A16442-E395-63A0-D644-AD0568F8A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4" y="3693032"/>
            <a:ext cx="3882006" cy="2588004"/>
          </a:xfrm>
          <a:prstGeom prst="rect">
            <a:avLst/>
          </a:prstGeom>
        </p:spPr>
      </p:pic>
      <p:pic>
        <p:nvPicPr>
          <p:cNvPr id="14" name="Picture 13" descr="A picture containing tree, outdoor, ground, parked&#10;&#10;Description automatically generated">
            <a:extLst>
              <a:ext uri="{FF2B5EF4-FFF2-40B4-BE49-F238E27FC236}">
                <a16:creationId xmlns:a16="http://schemas.microsoft.com/office/drawing/2014/main" id="{5D4B7EB2-610C-67DC-A760-783D9DD12E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91" y="3705094"/>
            <a:ext cx="3435927" cy="2576945"/>
          </a:xfrm>
          <a:prstGeom prst="rect">
            <a:avLst/>
          </a:prstGeom>
        </p:spPr>
      </p:pic>
      <p:pic>
        <p:nvPicPr>
          <p:cNvPr id="16" name="Picture 15" descr="A picture containing grass, tree, outdoor, park&#10;&#10;Description automatically generated">
            <a:extLst>
              <a:ext uri="{FF2B5EF4-FFF2-40B4-BE49-F238E27FC236}">
                <a16:creationId xmlns:a16="http://schemas.microsoft.com/office/drawing/2014/main" id="{A6B68372-8B75-6FF7-B048-6A2669C7A0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/>
          <a:stretch/>
        </p:blipFill>
        <p:spPr>
          <a:xfrm>
            <a:off x="8493778" y="3705094"/>
            <a:ext cx="3544897" cy="2564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ACF80D-F41C-7770-5643-EA30AE3E1C02}"/>
              </a:ext>
            </a:extLst>
          </p:cNvPr>
          <p:cNvSpPr txBox="1"/>
          <p:nvPr/>
        </p:nvSpPr>
        <p:spPr>
          <a:xfrm>
            <a:off x="3205499" y="426431"/>
            <a:ext cx="729582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solidFill>
                  <a:srgbClr val="007565"/>
                </a:solidFill>
                <a:latin typeface="Proxima Nova"/>
              </a:rPr>
              <a:t>$6 Million</a:t>
            </a:r>
          </a:p>
          <a:p>
            <a:r>
              <a:rPr lang="en-US" sz="2400" b="1" cap="all">
                <a:solidFill>
                  <a:srgbClr val="007565"/>
                </a:solidFill>
                <a:latin typeface="Proxima Nova"/>
              </a:rPr>
              <a:t>Broadband Upgrades</a:t>
            </a:r>
            <a:endParaRPr lang="en-US" sz="2400" b="1">
              <a:solidFill>
                <a:srgbClr val="007565"/>
              </a:solidFill>
              <a:latin typeface="Proxima Nova"/>
            </a:endParaRPr>
          </a:p>
        </p:txBody>
      </p:sp>
      <p:pic>
        <p:nvPicPr>
          <p:cNvPr id="12" name="Graphic 11" descr="Cell Tower with solid fill">
            <a:extLst>
              <a:ext uri="{FF2B5EF4-FFF2-40B4-BE49-F238E27FC236}">
                <a16:creationId xmlns:a16="http://schemas.microsoft.com/office/drawing/2014/main" id="{3A5A662F-6BDB-2400-CE48-9AD99EE0E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3824" y="426430"/>
            <a:ext cx="954107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7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7F1A53-FBFA-341B-8569-08AF76D841A6}"/>
              </a:ext>
            </a:extLst>
          </p:cNvPr>
          <p:cNvSpPr txBox="1"/>
          <p:nvPr/>
        </p:nvSpPr>
        <p:spPr>
          <a:xfrm>
            <a:off x="1503369" y="337366"/>
            <a:ext cx="729582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cap="all">
                <a:latin typeface="Proxima Nova"/>
              </a:rPr>
              <a:t>$6 Million</a:t>
            </a:r>
          </a:p>
          <a:p>
            <a:r>
              <a:rPr lang="en-US" sz="2400" b="1" cap="all">
                <a:latin typeface="Proxima Nova"/>
              </a:rPr>
              <a:t>Broadband Upgrades</a:t>
            </a:r>
            <a:endParaRPr lang="en-US" sz="2400" b="1">
              <a:latin typeface="Proxima Nova"/>
            </a:endParaRPr>
          </a:p>
        </p:txBody>
      </p:sp>
      <p:pic>
        <p:nvPicPr>
          <p:cNvPr id="2" name="Graphic 1" descr="Cell Tower with solid fill">
            <a:extLst>
              <a:ext uri="{FF2B5EF4-FFF2-40B4-BE49-F238E27FC236}">
                <a16:creationId xmlns:a16="http://schemas.microsoft.com/office/drawing/2014/main" id="{F49ABD79-95F8-CB7F-F7BF-B2D77D66F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694" y="337365"/>
            <a:ext cx="954107" cy="954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54F4F3-F3F6-0B1C-5994-92E8220C83E7}"/>
              </a:ext>
            </a:extLst>
          </p:cNvPr>
          <p:cNvSpPr txBox="1"/>
          <p:nvPr/>
        </p:nvSpPr>
        <p:spPr>
          <a:xfrm>
            <a:off x="2357744" y="1713031"/>
            <a:ext cx="8379217" cy="163121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cap="all"/>
              <a:t>15 park Campground projects</a:t>
            </a:r>
          </a:p>
          <a:p>
            <a:r>
              <a:rPr lang="en-US"/>
              <a:t>Dale Hollow Lake, Carter Caves, Paintsville Lake, Pennyrile Forest, John James</a:t>
            </a:r>
            <a:br>
              <a:rPr lang="en-US"/>
            </a:br>
            <a:r>
              <a:rPr lang="en-US"/>
              <a:t>Audubon, Big Bone Lick, Lake Malone, Fort Boonesborough, My Old Kentucky</a:t>
            </a:r>
            <a:br>
              <a:rPr lang="en-US"/>
            </a:br>
            <a:r>
              <a:rPr lang="en-US"/>
              <a:t>Home, Lake Cumberland, General Butler, Cumberland Falls, Natural Bridge, </a:t>
            </a:r>
            <a:br>
              <a:rPr lang="en-US"/>
            </a:br>
            <a:r>
              <a:rPr lang="en-US"/>
              <a:t>Kentucky Dam Village and </a:t>
            </a:r>
            <a:r>
              <a:rPr lang="en-US" err="1"/>
              <a:t>Kenlake</a:t>
            </a:r>
            <a:endParaRPr lang="en-US" sz="2800" b="1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018B82-47A5-8512-5411-D9C440A052FD}"/>
              </a:ext>
            </a:extLst>
          </p:cNvPr>
          <p:cNvSpPr txBox="1"/>
          <p:nvPr/>
        </p:nvSpPr>
        <p:spPr>
          <a:xfrm>
            <a:off x="2357744" y="3670066"/>
            <a:ext cx="517321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2 projects Completed</a:t>
            </a:r>
          </a:p>
          <a:p>
            <a:r>
              <a:rPr lang="en-US" cap="all"/>
              <a:t>D</a:t>
            </a:r>
            <a:r>
              <a:rPr lang="en-US"/>
              <a:t>ale Hollow and Carter Caves State Resort Park</a:t>
            </a:r>
            <a:endParaRPr lang="en-US" cap="all"/>
          </a:p>
        </p:txBody>
      </p:sp>
      <p:pic>
        <p:nvPicPr>
          <p:cNvPr id="10" name="Graphic 9" descr="Trailer with solid fill">
            <a:extLst>
              <a:ext uri="{FF2B5EF4-FFF2-40B4-BE49-F238E27FC236}">
                <a16:creationId xmlns:a16="http://schemas.microsoft.com/office/drawing/2014/main" id="{DAA79A3B-95F5-F3F2-57D5-ECD5AC19E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974" y="1949178"/>
            <a:ext cx="1182315" cy="1182315"/>
          </a:xfrm>
          <a:prstGeom prst="rect">
            <a:avLst/>
          </a:prstGeom>
        </p:spPr>
      </p:pic>
      <p:pic>
        <p:nvPicPr>
          <p:cNvPr id="11" name="Graphic 10" descr="Download with solid fill">
            <a:extLst>
              <a:ext uri="{FF2B5EF4-FFF2-40B4-BE49-F238E27FC236}">
                <a16:creationId xmlns:a16="http://schemas.microsoft.com/office/drawing/2014/main" id="{06C33507-2803-4C6F-F3DD-8BC0B0B18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513" y="4737875"/>
            <a:ext cx="1037522" cy="1037522"/>
          </a:xfrm>
          <a:prstGeom prst="rect">
            <a:avLst/>
          </a:prstGeom>
        </p:spPr>
      </p:pic>
      <p:pic>
        <p:nvPicPr>
          <p:cNvPr id="12" name="Graphic 11" descr="Checkbox Checked with solid fill">
            <a:extLst>
              <a:ext uri="{FF2B5EF4-FFF2-40B4-BE49-F238E27FC236}">
                <a16:creationId xmlns:a16="http://schemas.microsoft.com/office/drawing/2014/main" id="{BEA2BDD6-F63B-8FCF-D661-E0237DB1EE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6658" y="3358939"/>
            <a:ext cx="1300400" cy="1300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C0F783-C061-AB9E-112A-D1DAC283235C}"/>
              </a:ext>
            </a:extLst>
          </p:cNvPr>
          <p:cNvSpPr txBox="1"/>
          <p:nvPr/>
        </p:nvSpPr>
        <p:spPr>
          <a:xfrm>
            <a:off x="2357744" y="5033181"/>
            <a:ext cx="5196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/>
              <a:t>3 projects are In Design</a:t>
            </a:r>
          </a:p>
        </p:txBody>
      </p:sp>
    </p:spTree>
    <p:extLst>
      <p:ext uri="{BB962C8B-B14F-4D97-AF65-F5344CB8AC3E}">
        <p14:creationId xmlns:p14="http://schemas.microsoft.com/office/powerpoint/2010/main" val="3941273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rks 100">
      <a:dk1>
        <a:srgbClr val="007565"/>
      </a:dk1>
      <a:lt1>
        <a:srgbClr val="FFFFFF"/>
      </a:lt1>
      <a:dk2>
        <a:srgbClr val="808080"/>
      </a:dk2>
      <a:lt2>
        <a:srgbClr val="E7E6E6"/>
      </a:lt2>
      <a:accent1>
        <a:srgbClr val="003764"/>
      </a:accent1>
      <a:accent2>
        <a:srgbClr val="007565"/>
      </a:accent2>
      <a:accent3>
        <a:srgbClr val="007565"/>
      </a:accent3>
      <a:accent4>
        <a:srgbClr val="003764"/>
      </a:accent4>
      <a:accent5>
        <a:srgbClr val="808080"/>
      </a:accent5>
      <a:accent6>
        <a:srgbClr val="808080"/>
      </a:accent6>
      <a:hlink>
        <a:srgbClr val="007565"/>
      </a:hlink>
      <a:folHlink>
        <a:srgbClr val="00756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 TAH Theme">
  <a:themeElements>
    <a:clrScheme name="Parks 100">
      <a:dk1>
        <a:srgbClr val="007565"/>
      </a:dk1>
      <a:lt1>
        <a:srgbClr val="FFFFFF"/>
      </a:lt1>
      <a:dk2>
        <a:srgbClr val="808080"/>
      </a:dk2>
      <a:lt2>
        <a:srgbClr val="E7E6E6"/>
      </a:lt2>
      <a:accent1>
        <a:srgbClr val="003764"/>
      </a:accent1>
      <a:accent2>
        <a:srgbClr val="5EB3E4"/>
      </a:accent2>
      <a:accent3>
        <a:srgbClr val="624B78"/>
      </a:accent3>
      <a:accent4>
        <a:srgbClr val="003764"/>
      </a:accent4>
      <a:accent5>
        <a:srgbClr val="624B78"/>
      </a:accent5>
      <a:accent6>
        <a:srgbClr val="C55A11"/>
      </a:accent6>
      <a:hlink>
        <a:srgbClr val="C00000"/>
      </a:hlink>
      <a:folHlink>
        <a:srgbClr val="3F3F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AH Theme" id="{C92DD0A5-6D46-40AB-93F9-46607D71A888}" vid="{112E7792-01E5-45B7-A561-A286B21C6598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H PowerPoint Presentation" id="{1206DF27-6328-4A50-81AB-A90ADC06D49A}" vid="{A53E5894-D939-4A01-A8C5-9E584C2A2B69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Proxima Nova Black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79252DBC8C9D4B97D3EDE235C73625" ma:contentTypeVersion="4" ma:contentTypeDescription="Create a new document." ma:contentTypeScope="" ma:versionID="5688f30e7ec757f583a021ecccf72c91">
  <xsd:schema xmlns:xsd="http://www.w3.org/2001/XMLSchema" xmlns:xs="http://www.w3.org/2001/XMLSchema" xmlns:p="http://schemas.microsoft.com/office/2006/metadata/properties" xmlns:ns2="91ff15d6-dfcb-4106-b26d-aec3813fa7d6" targetNamespace="http://schemas.microsoft.com/office/2006/metadata/properties" ma:root="true" ma:fieldsID="d0bf690de98a4d1acaeb7352244df984" ns2:_="">
    <xsd:import namespace="91ff15d6-dfcb-4106-b26d-aec3813fa7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ff15d6-dfcb-4106-b26d-aec3813fa7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990245E-8B19-4E90-919C-2AD1B309FE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446D4E-216D-4120-A962-45DE9553AF70}">
  <ds:schemaRefs>
    <ds:schemaRef ds:uri="91ff15d6-dfcb-4106-b26d-aec3813fa7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32AC8F3-A12E-4D43-84D9-A4FD9F251AF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1011</Words>
  <Application>Microsoft Office PowerPoint</Application>
  <PresentationFormat>Widescreen</PresentationFormat>
  <Paragraphs>177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Courier New</vt:lpstr>
      <vt:lpstr>Proxima Nova</vt:lpstr>
      <vt:lpstr>Proxima Nova Black</vt:lpstr>
      <vt:lpstr>Office Theme</vt:lpstr>
      <vt:lpstr>New TAH Theme</vt:lpstr>
      <vt:lpstr>2_Office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Hatchett, Anita M (TAH)</dc:creator>
  <cp:lastModifiedBy>Allen, Sasche (LRC)</cp:lastModifiedBy>
  <cp:revision>2</cp:revision>
  <dcterms:created xsi:type="dcterms:W3CDTF">2020-05-13T19:30:55Z</dcterms:created>
  <dcterms:modified xsi:type="dcterms:W3CDTF">2024-09-26T15:15:55Z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0x0101006479252DBC8C9D4B97D3EDE235C73625</vt:lpwstr>
  </property>
</Properties>
</file>