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314" r:id="rId5"/>
    <p:sldId id="274" r:id="rId6"/>
    <p:sldId id="275" r:id="rId7"/>
    <p:sldId id="276" r:id="rId8"/>
    <p:sldId id="302" r:id="rId9"/>
    <p:sldId id="278" r:id="rId10"/>
    <p:sldId id="279" r:id="rId11"/>
    <p:sldId id="303" r:id="rId12"/>
    <p:sldId id="281" r:id="rId13"/>
    <p:sldId id="282" r:id="rId14"/>
    <p:sldId id="283" r:id="rId15"/>
    <p:sldId id="284" r:id="rId16"/>
    <p:sldId id="304" r:id="rId17"/>
    <p:sldId id="258" r:id="rId18"/>
    <p:sldId id="287" r:id="rId19"/>
    <p:sldId id="288" r:id="rId20"/>
    <p:sldId id="289" r:id="rId21"/>
    <p:sldId id="305" r:id="rId22"/>
    <p:sldId id="309" r:id="rId23"/>
    <p:sldId id="315" r:id="rId24"/>
    <p:sldId id="316" r:id="rId25"/>
    <p:sldId id="306" r:id="rId26"/>
    <p:sldId id="301" r:id="rId27"/>
    <p:sldId id="307" r:id="rId28"/>
    <p:sldId id="297" r:id="rId29"/>
    <p:sldId id="29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4A3D"/>
    <a:srgbClr val="FFE200"/>
    <a:srgbClr val="CB950F"/>
    <a:srgbClr val="348E84"/>
    <a:srgbClr val="006600"/>
    <a:srgbClr val="0C5520"/>
    <a:srgbClr val="911724"/>
    <a:srgbClr val="CB9510"/>
    <a:srgbClr val="348E83"/>
    <a:srgbClr val="9018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761" autoAdjust="0"/>
  </p:normalViewPr>
  <p:slideViewPr>
    <p:cSldViewPr snapToGrid="0">
      <p:cViewPr varScale="1">
        <p:scale>
          <a:sx n="72" d="100"/>
          <a:sy n="72" d="100"/>
        </p:scale>
        <p:origin x="12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a:t>KPFC Crewmember</a:t>
            </a:r>
            <a:r>
              <a:rPr lang="en-US" sz="3200" baseline="0" dirty="0"/>
              <a:t> Trainings</a:t>
            </a:r>
            <a:endParaRPr lang="en-US" sz="3200" dirty="0"/>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Individuals Trained</c:v>
          </c:tx>
          <c:spPr>
            <a:solidFill>
              <a:schemeClr val="accent1"/>
            </a:solidFill>
            <a:ln>
              <a:noFill/>
            </a:ln>
            <a:effectLst/>
          </c:spPr>
          <c:invertIfNegative val="0"/>
          <c:cat>
            <c:numRef>
              <c:f>Sheet1!$C$2:$C$6</c:f>
              <c:numCache>
                <c:formatCode>General</c:formatCode>
                <c:ptCount val="5"/>
                <c:pt idx="0">
                  <c:v>2021</c:v>
                </c:pt>
                <c:pt idx="1">
                  <c:v>2022</c:v>
                </c:pt>
                <c:pt idx="2">
                  <c:v>2023</c:v>
                </c:pt>
                <c:pt idx="3">
                  <c:v>2024</c:v>
                </c:pt>
                <c:pt idx="4">
                  <c:v>2025</c:v>
                </c:pt>
              </c:numCache>
            </c:numRef>
          </c:cat>
          <c:val>
            <c:numRef>
              <c:f>Sheet1!$A$2:$A$6</c:f>
              <c:numCache>
                <c:formatCode>General</c:formatCode>
                <c:ptCount val="5"/>
                <c:pt idx="0">
                  <c:v>11</c:v>
                </c:pt>
                <c:pt idx="1">
                  <c:v>49</c:v>
                </c:pt>
                <c:pt idx="2">
                  <c:v>133</c:v>
                </c:pt>
                <c:pt idx="3">
                  <c:v>195</c:v>
                </c:pt>
                <c:pt idx="4">
                  <c:v>122</c:v>
                </c:pt>
              </c:numCache>
            </c:numRef>
          </c:val>
          <c:extLst>
            <c:ext xmlns:c16="http://schemas.microsoft.com/office/drawing/2014/chart" uri="{C3380CC4-5D6E-409C-BE32-E72D297353CC}">
              <c16:uniqueId val="{00000000-29B2-4BC3-9D80-0CC129DFF688}"/>
            </c:ext>
          </c:extLst>
        </c:ser>
        <c:dLbls>
          <c:showLegendKey val="0"/>
          <c:showVal val="0"/>
          <c:showCatName val="0"/>
          <c:showSerName val="0"/>
          <c:showPercent val="0"/>
          <c:showBubbleSize val="0"/>
        </c:dLbls>
        <c:gapWidth val="150"/>
        <c:axId val="167698479"/>
        <c:axId val="167698959"/>
      </c:barChart>
      <c:lineChart>
        <c:grouping val="standard"/>
        <c:varyColors val="0"/>
        <c:ser>
          <c:idx val="1"/>
          <c:order val="1"/>
          <c:tx>
            <c:v>Cumulative Trained</c:v>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29B2-4BC3-9D80-0CC129DFF688}"/>
                </c:ext>
              </c:extLst>
            </c:dLbl>
            <c:dLbl>
              <c:idx val="1"/>
              <c:delete val="1"/>
              <c:extLst>
                <c:ext xmlns:c15="http://schemas.microsoft.com/office/drawing/2012/chart" uri="{CE6537A1-D6FC-4f65-9D91-7224C49458BB}"/>
                <c:ext xmlns:c16="http://schemas.microsoft.com/office/drawing/2014/chart" uri="{C3380CC4-5D6E-409C-BE32-E72D297353CC}">
                  <c16:uniqueId val="{00000002-29B2-4BC3-9D80-0CC129DFF688}"/>
                </c:ext>
              </c:extLst>
            </c:dLbl>
            <c:dLbl>
              <c:idx val="2"/>
              <c:delete val="1"/>
              <c:extLst>
                <c:ext xmlns:c15="http://schemas.microsoft.com/office/drawing/2012/chart" uri="{CE6537A1-D6FC-4f65-9D91-7224C49458BB}"/>
                <c:ext xmlns:c16="http://schemas.microsoft.com/office/drawing/2014/chart" uri="{C3380CC4-5D6E-409C-BE32-E72D297353CC}">
                  <c16:uniqueId val="{00000003-29B2-4BC3-9D80-0CC129DFF688}"/>
                </c:ext>
              </c:extLst>
            </c:dLbl>
            <c:dLbl>
              <c:idx val="3"/>
              <c:delete val="1"/>
              <c:extLst>
                <c:ext xmlns:c15="http://schemas.microsoft.com/office/drawing/2012/chart" uri="{CE6537A1-D6FC-4f65-9D91-7224C49458BB}"/>
                <c:ext xmlns:c16="http://schemas.microsoft.com/office/drawing/2014/chart" uri="{C3380CC4-5D6E-409C-BE32-E72D297353CC}">
                  <c16:uniqueId val="{00000004-29B2-4BC3-9D80-0CC129DFF688}"/>
                </c:ext>
              </c:extLst>
            </c:dLbl>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Sheet1!$B$2:$B$6</c:f>
              <c:numCache>
                <c:formatCode>General</c:formatCode>
                <c:ptCount val="5"/>
                <c:pt idx="0">
                  <c:v>11</c:v>
                </c:pt>
                <c:pt idx="1">
                  <c:v>60</c:v>
                </c:pt>
                <c:pt idx="2">
                  <c:v>193</c:v>
                </c:pt>
                <c:pt idx="3">
                  <c:v>388</c:v>
                </c:pt>
                <c:pt idx="4">
                  <c:v>510</c:v>
                </c:pt>
              </c:numCache>
            </c:numRef>
          </c:val>
          <c:smooth val="0"/>
          <c:extLst>
            <c:ext xmlns:c16="http://schemas.microsoft.com/office/drawing/2014/chart" uri="{C3380CC4-5D6E-409C-BE32-E72D297353CC}">
              <c16:uniqueId val="{00000005-29B2-4BC3-9D80-0CC129DFF688}"/>
            </c:ext>
          </c:extLst>
        </c:ser>
        <c:dLbls>
          <c:showLegendKey val="0"/>
          <c:showVal val="0"/>
          <c:showCatName val="0"/>
          <c:showSerName val="0"/>
          <c:showPercent val="0"/>
          <c:showBubbleSize val="0"/>
        </c:dLbls>
        <c:marker val="1"/>
        <c:smooth val="0"/>
        <c:axId val="167698479"/>
        <c:axId val="167698959"/>
      </c:lineChart>
      <c:catAx>
        <c:axId val="167698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67698959"/>
        <c:crosses val="autoZero"/>
        <c:auto val="1"/>
        <c:lblAlgn val="ctr"/>
        <c:lblOffset val="100"/>
        <c:noMultiLvlLbl val="0"/>
      </c:catAx>
      <c:valAx>
        <c:axId val="167698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6984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a:t>KPFC Crewmember</a:t>
            </a:r>
            <a:r>
              <a:rPr lang="en-US" sz="3200" baseline="0" dirty="0"/>
              <a:t> Trainings</a:t>
            </a:r>
            <a:endParaRPr lang="en-US" sz="3200" dirty="0"/>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Individuals Trained</c:v>
          </c:tx>
          <c:spPr>
            <a:solidFill>
              <a:schemeClr val="accent1"/>
            </a:solidFill>
            <a:ln>
              <a:noFill/>
            </a:ln>
            <a:effectLst/>
          </c:spPr>
          <c:invertIfNegative val="0"/>
          <c:cat>
            <c:numRef>
              <c:f>Sheet1!$C$2:$C$6</c:f>
              <c:numCache>
                <c:formatCode>General</c:formatCode>
                <c:ptCount val="5"/>
                <c:pt idx="0">
                  <c:v>2021</c:v>
                </c:pt>
                <c:pt idx="1">
                  <c:v>2022</c:v>
                </c:pt>
                <c:pt idx="2">
                  <c:v>2023</c:v>
                </c:pt>
                <c:pt idx="3">
                  <c:v>2024</c:v>
                </c:pt>
                <c:pt idx="4">
                  <c:v>2025</c:v>
                </c:pt>
              </c:numCache>
            </c:numRef>
          </c:cat>
          <c:val>
            <c:numRef>
              <c:f>Sheet1!$A$2:$A$6</c:f>
              <c:numCache>
                <c:formatCode>General</c:formatCode>
                <c:ptCount val="5"/>
                <c:pt idx="0">
                  <c:v>11</c:v>
                </c:pt>
                <c:pt idx="1">
                  <c:v>49</c:v>
                </c:pt>
                <c:pt idx="2">
                  <c:v>133</c:v>
                </c:pt>
                <c:pt idx="3">
                  <c:v>195</c:v>
                </c:pt>
                <c:pt idx="4">
                  <c:v>122</c:v>
                </c:pt>
              </c:numCache>
            </c:numRef>
          </c:val>
          <c:extLst>
            <c:ext xmlns:c16="http://schemas.microsoft.com/office/drawing/2014/chart" uri="{C3380CC4-5D6E-409C-BE32-E72D297353CC}">
              <c16:uniqueId val="{00000000-29B2-4BC3-9D80-0CC129DFF688}"/>
            </c:ext>
          </c:extLst>
        </c:ser>
        <c:dLbls>
          <c:showLegendKey val="0"/>
          <c:showVal val="0"/>
          <c:showCatName val="0"/>
          <c:showSerName val="0"/>
          <c:showPercent val="0"/>
          <c:showBubbleSize val="0"/>
        </c:dLbls>
        <c:gapWidth val="150"/>
        <c:axId val="167698479"/>
        <c:axId val="167698959"/>
      </c:barChart>
      <c:lineChart>
        <c:grouping val="standard"/>
        <c:varyColors val="0"/>
        <c:ser>
          <c:idx val="1"/>
          <c:order val="1"/>
          <c:tx>
            <c:v>Cumulative Trained</c:v>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29B2-4BC3-9D80-0CC129DFF688}"/>
                </c:ext>
              </c:extLst>
            </c:dLbl>
            <c:dLbl>
              <c:idx val="1"/>
              <c:delete val="1"/>
              <c:extLst>
                <c:ext xmlns:c15="http://schemas.microsoft.com/office/drawing/2012/chart" uri="{CE6537A1-D6FC-4f65-9D91-7224C49458BB}"/>
                <c:ext xmlns:c16="http://schemas.microsoft.com/office/drawing/2014/chart" uri="{C3380CC4-5D6E-409C-BE32-E72D297353CC}">
                  <c16:uniqueId val="{00000002-29B2-4BC3-9D80-0CC129DFF688}"/>
                </c:ext>
              </c:extLst>
            </c:dLbl>
            <c:dLbl>
              <c:idx val="2"/>
              <c:delete val="1"/>
              <c:extLst>
                <c:ext xmlns:c15="http://schemas.microsoft.com/office/drawing/2012/chart" uri="{CE6537A1-D6FC-4f65-9D91-7224C49458BB}"/>
                <c:ext xmlns:c16="http://schemas.microsoft.com/office/drawing/2014/chart" uri="{C3380CC4-5D6E-409C-BE32-E72D297353CC}">
                  <c16:uniqueId val="{00000003-29B2-4BC3-9D80-0CC129DFF688}"/>
                </c:ext>
              </c:extLst>
            </c:dLbl>
            <c:dLbl>
              <c:idx val="3"/>
              <c:delete val="1"/>
              <c:extLst>
                <c:ext xmlns:c15="http://schemas.microsoft.com/office/drawing/2012/chart" uri="{CE6537A1-D6FC-4f65-9D91-7224C49458BB}"/>
                <c:ext xmlns:c16="http://schemas.microsoft.com/office/drawing/2014/chart" uri="{C3380CC4-5D6E-409C-BE32-E72D297353CC}">
                  <c16:uniqueId val="{00000004-29B2-4BC3-9D80-0CC129DFF688}"/>
                </c:ext>
              </c:extLst>
            </c:dLbl>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Sheet1!$B$2:$B$6</c:f>
              <c:numCache>
                <c:formatCode>General</c:formatCode>
                <c:ptCount val="5"/>
                <c:pt idx="0">
                  <c:v>11</c:v>
                </c:pt>
                <c:pt idx="1">
                  <c:v>60</c:v>
                </c:pt>
                <c:pt idx="2">
                  <c:v>193</c:v>
                </c:pt>
                <c:pt idx="3">
                  <c:v>388</c:v>
                </c:pt>
                <c:pt idx="4">
                  <c:v>510</c:v>
                </c:pt>
              </c:numCache>
            </c:numRef>
          </c:val>
          <c:smooth val="0"/>
          <c:extLst>
            <c:ext xmlns:c16="http://schemas.microsoft.com/office/drawing/2014/chart" uri="{C3380CC4-5D6E-409C-BE32-E72D297353CC}">
              <c16:uniqueId val="{00000005-29B2-4BC3-9D80-0CC129DFF688}"/>
            </c:ext>
          </c:extLst>
        </c:ser>
        <c:dLbls>
          <c:showLegendKey val="0"/>
          <c:showVal val="0"/>
          <c:showCatName val="0"/>
          <c:showSerName val="0"/>
          <c:showPercent val="0"/>
          <c:showBubbleSize val="0"/>
        </c:dLbls>
        <c:marker val="1"/>
        <c:smooth val="0"/>
        <c:axId val="167698479"/>
        <c:axId val="167698959"/>
      </c:lineChart>
      <c:catAx>
        <c:axId val="167698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67698959"/>
        <c:crosses val="autoZero"/>
        <c:auto val="1"/>
        <c:lblAlgn val="ctr"/>
        <c:lblOffset val="100"/>
        <c:noMultiLvlLbl val="0"/>
      </c:catAx>
      <c:valAx>
        <c:axId val="167698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6984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a:t>KPFC Crewmember</a:t>
            </a:r>
            <a:r>
              <a:rPr lang="en-US" sz="3200" baseline="0" dirty="0"/>
              <a:t> Trainings</a:t>
            </a:r>
            <a:endParaRPr lang="en-US" sz="3200" dirty="0"/>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Individuals Trained</c:v>
          </c:tx>
          <c:spPr>
            <a:solidFill>
              <a:schemeClr val="accent1"/>
            </a:solidFill>
            <a:ln>
              <a:noFill/>
            </a:ln>
            <a:effectLst/>
          </c:spPr>
          <c:invertIfNegative val="0"/>
          <c:cat>
            <c:numRef>
              <c:f>Sheet1!$C$2:$C$6</c:f>
              <c:numCache>
                <c:formatCode>General</c:formatCode>
                <c:ptCount val="5"/>
                <c:pt idx="0">
                  <c:v>2021</c:v>
                </c:pt>
                <c:pt idx="1">
                  <c:v>2022</c:v>
                </c:pt>
                <c:pt idx="2">
                  <c:v>2023</c:v>
                </c:pt>
                <c:pt idx="3">
                  <c:v>2024</c:v>
                </c:pt>
                <c:pt idx="4">
                  <c:v>2025</c:v>
                </c:pt>
              </c:numCache>
            </c:numRef>
          </c:cat>
          <c:val>
            <c:numRef>
              <c:f>Sheet1!$A$2:$A$6</c:f>
              <c:numCache>
                <c:formatCode>General</c:formatCode>
                <c:ptCount val="5"/>
                <c:pt idx="0">
                  <c:v>11</c:v>
                </c:pt>
                <c:pt idx="1">
                  <c:v>49</c:v>
                </c:pt>
                <c:pt idx="2">
                  <c:v>133</c:v>
                </c:pt>
                <c:pt idx="3">
                  <c:v>195</c:v>
                </c:pt>
                <c:pt idx="4">
                  <c:v>122</c:v>
                </c:pt>
              </c:numCache>
            </c:numRef>
          </c:val>
          <c:extLst>
            <c:ext xmlns:c16="http://schemas.microsoft.com/office/drawing/2014/chart" uri="{C3380CC4-5D6E-409C-BE32-E72D297353CC}">
              <c16:uniqueId val="{00000000-29B2-4BC3-9D80-0CC129DFF688}"/>
            </c:ext>
          </c:extLst>
        </c:ser>
        <c:dLbls>
          <c:showLegendKey val="0"/>
          <c:showVal val="0"/>
          <c:showCatName val="0"/>
          <c:showSerName val="0"/>
          <c:showPercent val="0"/>
          <c:showBubbleSize val="0"/>
        </c:dLbls>
        <c:gapWidth val="150"/>
        <c:axId val="167698479"/>
        <c:axId val="167698959"/>
      </c:barChart>
      <c:lineChart>
        <c:grouping val="standard"/>
        <c:varyColors val="0"/>
        <c:ser>
          <c:idx val="1"/>
          <c:order val="1"/>
          <c:tx>
            <c:v>Cumulative Trained</c:v>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29B2-4BC3-9D80-0CC129DFF688}"/>
                </c:ext>
              </c:extLst>
            </c:dLbl>
            <c:dLbl>
              <c:idx val="1"/>
              <c:delete val="1"/>
              <c:extLst>
                <c:ext xmlns:c15="http://schemas.microsoft.com/office/drawing/2012/chart" uri="{CE6537A1-D6FC-4f65-9D91-7224C49458BB}"/>
                <c:ext xmlns:c16="http://schemas.microsoft.com/office/drawing/2014/chart" uri="{C3380CC4-5D6E-409C-BE32-E72D297353CC}">
                  <c16:uniqueId val="{00000002-29B2-4BC3-9D80-0CC129DFF688}"/>
                </c:ext>
              </c:extLst>
            </c:dLbl>
            <c:dLbl>
              <c:idx val="2"/>
              <c:delete val="1"/>
              <c:extLst>
                <c:ext xmlns:c15="http://schemas.microsoft.com/office/drawing/2012/chart" uri="{CE6537A1-D6FC-4f65-9D91-7224C49458BB}"/>
                <c:ext xmlns:c16="http://schemas.microsoft.com/office/drawing/2014/chart" uri="{C3380CC4-5D6E-409C-BE32-E72D297353CC}">
                  <c16:uniqueId val="{00000003-29B2-4BC3-9D80-0CC129DFF688}"/>
                </c:ext>
              </c:extLst>
            </c:dLbl>
            <c:dLbl>
              <c:idx val="3"/>
              <c:delete val="1"/>
              <c:extLst>
                <c:ext xmlns:c15="http://schemas.microsoft.com/office/drawing/2012/chart" uri="{CE6537A1-D6FC-4f65-9D91-7224C49458BB}"/>
                <c:ext xmlns:c16="http://schemas.microsoft.com/office/drawing/2014/chart" uri="{C3380CC4-5D6E-409C-BE32-E72D297353CC}">
                  <c16:uniqueId val="{00000004-29B2-4BC3-9D80-0CC129DFF688}"/>
                </c:ext>
              </c:extLst>
            </c:dLbl>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Sheet1!$B$2:$B$6</c:f>
              <c:numCache>
                <c:formatCode>General</c:formatCode>
                <c:ptCount val="5"/>
                <c:pt idx="0">
                  <c:v>11</c:v>
                </c:pt>
                <c:pt idx="1">
                  <c:v>60</c:v>
                </c:pt>
                <c:pt idx="2">
                  <c:v>193</c:v>
                </c:pt>
                <c:pt idx="3">
                  <c:v>388</c:v>
                </c:pt>
                <c:pt idx="4">
                  <c:v>510</c:v>
                </c:pt>
              </c:numCache>
            </c:numRef>
          </c:val>
          <c:smooth val="0"/>
          <c:extLst>
            <c:ext xmlns:c16="http://schemas.microsoft.com/office/drawing/2014/chart" uri="{C3380CC4-5D6E-409C-BE32-E72D297353CC}">
              <c16:uniqueId val="{00000005-29B2-4BC3-9D80-0CC129DFF688}"/>
            </c:ext>
          </c:extLst>
        </c:ser>
        <c:dLbls>
          <c:showLegendKey val="0"/>
          <c:showVal val="0"/>
          <c:showCatName val="0"/>
          <c:showSerName val="0"/>
          <c:showPercent val="0"/>
          <c:showBubbleSize val="0"/>
        </c:dLbls>
        <c:marker val="1"/>
        <c:smooth val="0"/>
        <c:axId val="167698479"/>
        <c:axId val="167698959"/>
      </c:lineChart>
      <c:catAx>
        <c:axId val="167698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67698959"/>
        <c:crosses val="autoZero"/>
        <c:auto val="1"/>
        <c:lblAlgn val="ctr"/>
        <c:lblOffset val="100"/>
        <c:noMultiLvlLbl val="0"/>
      </c:catAx>
      <c:valAx>
        <c:axId val="1676989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6984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r>
              <a:rPr lang="en-US" sz="3200" dirty="0"/>
              <a:t>KPFC Certified Burn Bosses Trained </a:t>
            </a:r>
          </a:p>
        </c:rich>
      </c:tx>
      <c:layout>
        <c:manualLayout>
          <c:xMode val="edge"/>
          <c:yMode val="edge"/>
          <c:x val="0.26544418062149028"/>
          <c:y val="3.5113690284681726E-2"/>
        </c:manualLayout>
      </c:layout>
      <c:overlay val="0"/>
      <c:spPr>
        <a:noFill/>
        <a:ln>
          <a:noFill/>
        </a:ln>
        <a:effectLst/>
      </c:spPr>
      <c:txPr>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Individuals Trained</c:v>
          </c:tx>
          <c:spPr>
            <a:solidFill>
              <a:schemeClr val="accent1"/>
            </a:solidFill>
            <a:ln>
              <a:noFill/>
            </a:ln>
            <a:effectLst/>
          </c:spPr>
          <c:invertIfNegative val="0"/>
          <c:cat>
            <c:numRef>
              <c:f>Sheet2!$D$1:$D$7</c:f>
              <c:numCache>
                <c:formatCode>General</c:formatCode>
                <c:ptCount val="7"/>
                <c:pt idx="0">
                  <c:v>2018</c:v>
                </c:pt>
                <c:pt idx="1">
                  <c:v>2019</c:v>
                </c:pt>
                <c:pt idx="2">
                  <c:v>2020</c:v>
                </c:pt>
                <c:pt idx="3">
                  <c:v>2021</c:v>
                </c:pt>
                <c:pt idx="4">
                  <c:v>2022</c:v>
                </c:pt>
                <c:pt idx="5">
                  <c:v>2023</c:v>
                </c:pt>
                <c:pt idx="6">
                  <c:v>2024</c:v>
                </c:pt>
              </c:numCache>
            </c:numRef>
          </c:cat>
          <c:val>
            <c:numRef>
              <c:f>Sheet2!$E$1:$E$7</c:f>
              <c:numCache>
                <c:formatCode>General</c:formatCode>
                <c:ptCount val="7"/>
                <c:pt idx="0">
                  <c:v>44</c:v>
                </c:pt>
                <c:pt idx="1">
                  <c:v>31</c:v>
                </c:pt>
                <c:pt idx="2">
                  <c:v>27</c:v>
                </c:pt>
                <c:pt idx="3">
                  <c:v>20</c:v>
                </c:pt>
                <c:pt idx="4">
                  <c:v>21</c:v>
                </c:pt>
                <c:pt idx="5">
                  <c:v>25</c:v>
                </c:pt>
                <c:pt idx="6">
                  <c:v>19</c:v>
                </c:pt>
              </c:numCache>
            </c:numRef>
          </c:val>
          <c:extLst>
            <c:ext xmlns:c16="http://schemas.microsoft.com/office/drawing/2014/chart" uri="{C3380CC4-5D6E-409C-BE32-E72D297353CC}">
              <c16:uniqueId val="{00000000-044B-4E55-B296-4EFD1752FD18}"/>
            </c:ext>
          </c:extLst>
        </c:ser>
        <c:dLbls>
          <c:showLegendKey val="0"/>
          <c:showVal val="0"/>
          <c:showCatName val="0"/>
          <c:showSerName val="0"/>
          <c:showPercent val="0"/>
          <c:showBubbleSize val="0"/>
        </c:dLbls>
        <c:gapWidth val="150"/>
        <c:axId val="9557647"/>
        <c:axId val="9558127"/>
      </c:barChart>
      <c:lineChart>
        <c:grouping val="standard"/>
        <c:varyColors val="0"/>
        <c:ser>
          <c:idx val="1"/>
          <c:order val="1"/>
          <c:tx>
            <c:v>Cumulative Trained</c:v>
          </c:tx>
          <c:spPr>
            <a:ln w="28575" cap="rnd">
              <a:solidFill>
                <a:schemeClr val="accent2"/>
              </a:solidFill>
              <a:round/>
            </a:ln>
            <a:effectLst/>
          </c:spPr>
          <c:marker>
            <c:symbol val="none"/>
          </c:marker>
          <c:cat>
            <c:numRef>
              <c:f>Sheet2!$D$1:$D$7</c:f>
              <c:numCache>
                <c:formatCode>General</c:formatCode>
                <c:ptCount val="7"/>
                <c:pt idx="0">
                  <c:v>2018</c:v>
                </c:pt>
                <c:pt idx="1">
                  <c:v>2019</c:v>
                </c:pt>
                <c:pt idx="2">
                  <c:v>2020</c:v>
                </c:pt>
                <c:pt idx="3">
                  <c:v>2021</c:v>
                </c:pt>
                <c:pt idx="4">
                  <c:v>2022</c:v>
                </c:pt>
                <c:pt idx="5">
                  <c:v>2023</c:v>
                </c:pt>
                <c:pt idx="6">
                  <c:v>2024</c:v>
                </c:pt>
              </c:numCache>
            </c:numRef>
          </c:cat>
          <c:val>
            <c:numRef>
              <c:f>Sheet2!$F$1:$F$7</c:f>
              <c:numCache>
                <c:formatCode>General</c:formatCode>
                <c:ptCount val="7"/>
                <c:pt idx="0">
                  <c:v>44</c:v>
                </c:pt>
                <c:pt idx="1">
                  <c:v>75</c:v>
                </c:pt>
                <c:pt idx="2">
                  <c:v>102</c:v>
                </c:pt>
                <c:pt idx="3">
                  <c:v>122</c:v>
                </c:pt>
                <c:pt idx="4">
                  <c:v>143</c:v>
                </c:pt>
                <c:pt idx="5">
                  <c:v>168</c:v>
                </c:pt>
                <c:pt idx="6">
                  <c:v>187</c:v>
                </c:pt>
              </c:numCache>
            </c:numRef>
          </c:val>
          <c:smooth val="0"/>
          <c:extLst>
            <c:ext xmlns:c16="http://schemas.microsoft.com/office/drawing/2014/chart" uri="{C3380CC4-5D6E-409C-BE32-E72D297353CC}">
              <c16:uniqueId val="{00000001-044B-4E55-B296-4EFD1752FD18}"/>
            </c:ext>
          </c:extLst>
        </c:ser>
        <c:dLbls>
          <c:showLegendKey val="0"/>
          <c:showVal val="0"/>
          <c:showCatName val="0"/>
          <c:showSerName val="0"/>
          <c:showPercent val="0"/>
          <c:showBubbleSize val="0"/>
        </c:dLbls>
        <c:marker val="1"/>
        <c:smooth val="0"/>
        <c:axId val="9557647"/>
        <c:axId val="9558127"/>
      </c:lineChart>
      <c:catAx>
        <c:axId val="9557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9558127"/>
        <c:crosses val="autoZero"/>
        <c:auto val="1"/>
        <c:lblAlgn val="ctr"/>
        <c:lblOffset val="100"/>
        <c:noMultiLvlLbl val="0"/>
      </c:catAx>
      <c:valAx>
        <c:axId val="9558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57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r>
              <a:rPr lang="en-US" sz="3200" dirty="0"/>
              <a:t>KPFC Certified Burn Bosses Trained </a:t>
            </a:r>
          </a:p>
        </c:rich>
      </c:tx>
      <c:layout>
        <c:manualLayout>
          <c:xMode val="edge"/>
          <c:yMode val="edge"/>
          <c:x val="0.26544418062149028"/>
          <c:y val="3.5113690284681726E-2"/>
        </c:manualLayout>
      </c:layout>
      <c:overlay val="0"/>
      <c:spPr>
        <a:noFill/>
        <a:ln>
          <a:noFill/>
        </a:ln>
        <a:effectLst/>
      </c:spPr>
      <c:txPr>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Individuals Trained</c:v>
          </c:tx>
          <c:spPr>
            <a:solidFill>
              <a:schemeClr val="accent1"/>
            </a:solidFill>
            <a:ln>
              <a:noFill/>
            </a:ln>
            <a:effectLst/>
          </c:spPr>
          <c:invertIfNegative val="0"/>
          <c:cat>
            <c:numRef>
              <c:f>Sheet2!$D$1:$D$7</c:f>
              <c:numCache>
                <c:formatCode>General</c:formatCode>
                <c:ptCount val="7"/>
                <c:pt idx="0">
                  <c:v>2018</c:v>
                </c:pt>
                <c:pt idx="1">
                  <c:v>2019</c:v>
                </c:pt>
                <c:pt idx="2">
                  <c:v>2020</c:v>
                </c:pt>
                <c:pt idx="3">
                  <c:v>2021</c:v>
                </c:pt>
                <c:pt idx="4">
                  <c:v>2022</c:v>
                </c:pt>
                <c:pt idx="5">
                  <c:v>2023</c:v>
                </c:pt>
                <c:pt idx="6">
                  <c:v>2024</c:v>
                </c:pt>
              </c:numCache>
            </c:numRef>
          </c:cat>
          <c:val>
            <c:numRef>
              <c:f>Sheet2!$E$1:$E$7</c:f>
              <c:numCache>
                <c:formatCode>General</c:formatCode>
                <c:ptCount val="7"/>
                <c:pt idx="0">
                  <c:v>44</c:v>
                </c:pt>
                <c:pt idx="1">
                  <c:v>31</c:v>
                </c:pt>
                <c:pt idx="2">
                  <c:v>27</c:v>
                </c:pt>
                <c:pt idx="3">
                  <c:v>20</c:v>
                </c:pt>
                <c:pt idx="4">
                  <c:v>21</c:v>
                </c:pt>
                <c:pt idx="5">
                  <c:v>25</c:v>
                </c:pt>
                <c:pt idx="6">
                  <c:v>19</c:v>
                </c:pt>
              </c:numCache>
            </c:numRef>
          </c:val>
          <c:extLst>
            <c:ext xmlns:c16="http://schemas.microsoft.com/office/drawing/2014/chart" uri="{C3380CC4-5D6E-409C-BE32-E72D297353CC}">
              <c16:uniqueId val="{00000000-044B-4E55-B296-4EFD1752FD18}"/>
            </c:ext>
          </c:extLst>
        </c:ser>
        <c:dLbls>
          <c:showLegendKey val="0"/>
          <c:showVal val="0"/>
          <c:showCatName val="0"/>
          <c:showSerName val="0"/>
          <c:showPercent val="0"/>
          <c:showBubbleSize val="0"/>
        </c:dLbls>
        <c:gapWidth val="150"/>
        <c:axId val="9557647"/>
        <c:axId val="9558127"/>
      </c:barChart>
      <c:lineChart>
        <c:grouping val="standard"/>
        <c:varyColors val="0"/>
        <c:ser>
          <c:idx val="1"/>
          <c:order val="1"/>
          <c:tx>
            <c:v>Cumulative Trained</c:v>
          </c:tx>
          <c:spPr>
            <a:ln w="28575" cap="rnd">
              <a:solidFill>
                <a:schemeClr val="accent2"/>
              </a:solidFill>
              <a:round/>
            </a:ln>
            <a:effectLst/>
          </c:spPr>
          <c:marker>
            <c:symbol val="none"/>
          </c:marker>
          <c:cat>
            <c:numRef>
              <c:f>Sheet2!$D$1:$D$7</c:f>
              <c:numCache>
                <c:formatCode>General</c:formatCode>
                <c:ptCount val="7"/>
                <c:pt idx="0">
                  <c:v>2018</c:v>
                </c:pt>
                <c:pt idx="1">
                  <c:v>2019</c:v>
                </c:pt>
                <c:pt idx="2">
                  <c:v>2020</c:v>
                </c:pt>
                <c:pt idx="3">
                  <c:v>2021</c:v>
                </c:pt>
                <c:pt idx="4">
                  <c:v>2022</c:v>
                </c:pt>
                <c:pt idx="5">
                  <c:v>2023</c:v>
                </c:pt>
                <c:pt idx="6">
                  <c:v>2024</c:v>
                </c:pt>
              </c:numCache>
            </c:numRef>
          </c:cat>
          <c:val>
            <c:numRef>
              <c:f>Sheet2!$F$1:$F$7</c:f>
              <c:numCache>
                <c:formatCode>General</c:formatCode>
                <c:ptCount val="7"/>
                <c:pt idx="0">
                  <c:v>44</c:v>
                </c:pt>
                <c:pt idx="1">
                  <c:v>75</c:v>
                </c:pt>
                <c:pt idx="2">
                  <c:v>102</c:v>
                </c:pt>
                <c:pt idx="3">
                  <c:v>122</c:v>
                </c:pt>
                <c:pt idx="4">
                  <c:v>143</c:v>
                </c:pt>
                <c:pt idx="5">
                  <c:v>168</c:v>
                </c:pt>
                <c:pt idx="6">
                  <c:v>187</c:v>
                </c:pt>
              </c:numCache>
            </c:numRef>
          </c:val>
          <c:smooth val="0"/>
          <c:extLst>
            <c:ext xmlns:c16="http://schemas.microsoft.com/office/drawing/2014/chart" uri="{C3380CC4-5D6E-409C-BE32-E72D297353CC}">
              <c16:uniqueId val="{00000001-044B-4E55-B296-4EFD1752FD18}"/>
            </c:ext>
          </c:extLst>
        </c:ser>
        <c:dLbls>
          <c:showLegendKey val="0"/>
          <c:showVal val="0"/>
          <c:showCatName val="0"/>
          <c:showSerName val="0"/>
          <c:showPercent val="0"/>
          <c:showBubbleSize val="0"/>
        </c:dLbls>
        <c:marker val="1"/>
        <c:smooth val="0"/>
        <c:axId val="9557647"/>
        <c:axId val="9558127"/>
      </c:lineChart>
      <c:catAx>
        <c:axId val="9557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9558127"/>
        <c:crosses val="autoZero"/>
        <c:auto val="1"/>
        <c:lblAlgn val="ctr"/>
        <c:lblOffset val="100"/>
        <c:noMultiLvlLbl val="0"/>
      </c:catAx>
      <c:valAx>
        <c:axId val="9558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57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r>
              <a:rPr lang="en-US" sz="3200" dirty="0"/>
              <a:t>KPFC Certified Burn Bosses Trained </a:t>
            </a:r>
          </a:p>
        </c:rich>
      </c:tx>
      <c:layout>
        <c:manualLayout>
          <c:xMode val="edge"/>
          <c:yMode val="edge"/>
          <c:x val="0.26544418062149028"/>
          <c:y val="3.5113690284681726E-2"/>
        </c:manualLayout>
      </c:layout>
      <c:overlay val="0"/>
      <c:spPr>
        <a:noFill/>
        <a:ln>
          <a:noFill/>
        </a:ln>
        <a:effectLst/>
      </c:spPr>
      <c:txPr>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Individuals Trained</c:v>
          </c:tx>
          <c:spPr>
            <a:solidFill>
              <a:schemeClr val="accent1"/>
            </a:solidFill>
            <a:ln>
              <a:noFill/>
            </a:ln>
            <a:effectLst/>
          </c:spPr>
          <c:invertIfNegative val="0"/>
          <c:cat>
            <c:numRef>
              <c:f>Sheet2!$D$1:$D$7</c:f>
              <c:numCache>
                <c:formatCode>General</c:formatCode>
                <c:ptCount val="7"/>
                <c:pt idx="0">
                  <c:v>2018</c:v>
                </c:pt>
                <c:pt idx="1">
                  <c:v>2019</c:v>
                </c:pt>
                <c:pt idx="2">
                  <c:v>2020</c:v>
                </c:pt>
                <c:pt idx="3">
                  <c:v>2021</c:v>
                </c:pt>
                <c:pt idx="4">
                  <c:v>2022</c:v>
                </c:pt>
                <c:pt idx="5">
                  <c:v>2023</c:v>
                </c:pt>
                <c:pt idx="6">
                  <c:v>2024</c:v>
                </c:pt>
              </c:numCache>
            </c:numRef>
          </c:cat>
          <c:val>
            <c:numRef>
              <c:f>Sheet2!$E$1:$E$7</c:f>
              <c:numCache>
                <c:formatCode>General</c:formatCode>
                <c:ptCount val="7"/>
                <c:pt idx="0">
                  <c:v>44</c:v>
                </c:pt>
                <c:pt idx="1">
                  <c:v>31</c:v>
                </c:pt>
                <c:pt idx="2">
                  <c:v>27</c:v>
                </c:pt>
                <c:pt idx="3">
                  <c:v>20</c:v>
                </c:pt>
                <c:pt idx="4">
                  <c:v>21</c:v>
                </c:pt>
                <c:pt idx="5">
                  <c:v>25</c:v>
                </c:pt>
                <c:pt idx="6">
                  <c:v>19</c:v>
                </c:pt>
              </c:numCache>
            </c:numRef>
          </c:val>
          <c:extLst>
            <c:ext xmlns:c16="http://schemas.microsoft.com/office/drawing/2014/chart" uri="{C3380CC4-5D6E-409C-BE32-E72D297353CC}">
              <c16:uniqueId val="{00000000-044B-4E55-B296-4EFD1752FD18}"/>
            </c:ext>
          </c:extLst>
        </c:ser>
        <c:dLbls>
          <c:showLegendKey val="0"/>
          <c:showVal val="0"/>
          <c:showCatName val="0"/>
          <c:showSerName val="0"/>
          <c:showPercent val="0"/>
          <c:showBubbleSize val="0"/>
        </c:dLbls>
        <c:gapWidth val="150"/>
        <c:axId val="9557647"/>
        <c:axId val="9558127"/>
      </c:barChart>
      <c:lineChart>
        <c:grouping val="standard"/>
        <c:varyColors val="0"/>
        <c:ser>
          <c:idx val="1"/>
          <c:order val="1"/>
          <c:tx>
            <c:v>Cumulative Trained</c:v>
          </c:tx>
          <c:spPr>
            <a:ln w="28575" cap="rnd">
              <a:solidFill>
                <a:schemeClr val="accent2"/>
              </a:solidFill>
              <a:round/>
            </a:ln>
            <a:effectLst/>
          </c:spPr>
          <c:marker>
            <c:symbol val="none"/>
          </c:marker>
          <c:cat>
            <c:numRef>
              <c:f>Sheet2!$D$1:$D$7</c:f>
              <c:numCache>
                <c:formatCode>General</c:formatCode>
                <c:ptCount val="7"/>
                <c:pt idx="0">
                  <c:v>2018</c:v>
                </c:pt>
                <c:pt idx="1">
                  <c:v>2019</c:v>
                </c:pt>
                <c:pt idx="2">
                  <c:v>2020</c:v>
                </c:pt>
                <c:pt idx="3">
                  <c:v>2021</c:v>
                </c:pt>
                <c:pt idx="4">
                  <c:v>2022</c:v>
                </c:pt>
                <c:pt idx="5">
                  <c:v>2023</c:v>
                </c:pt>
                <c:pt idx="6">
                  <c:v>2024</c:v>
                </c:pt>
              </c:numCache>
            </c:numRef>
          </c:cat>
          <c:val>
            <c:numRef>
              <c:f>Sheet2!$F$1:$F$7</c:f>
              <c:numCache>
                <c:formatCode>General</c:formatCode>
                <c:ptCount val="7"/>
                <c:pt idx="0">
                  <c:v>44</c:v>
                </c:pt>
                <c:pt idx="1">
                  <c:v>75</c:v>
                </c:pt>
                <c:pt idx="2">
                  <c:v>102</c:v>
                </c:pt>
                <c:pt idx="3">
                  <c:v>122</c:v>
                </c:pt>
                <c:pt idx="4">
                  <c:v>143</c:v>
                </c:pt>
                <c:pt idx="5">
                  <c:v>168</c:v>
                </c:pt>
                <c:pt idx="6">
                  <c:v>187</c:v>
                </c:pt>
              </c:numCache>
            </c:numRef>
          </c:val>
          <c:smooth val="0"/>
          <c:extLst>
            <c:ext xmlns:c16="http://schemas.microsoft.com/office/drawing/2014/chart" uri="{C3380CC4-5D6E-409C-BE32-E72D297353CC}">
              <c16:uniqueId val="{00000001-044B-4E55-B296-4EFD1752FD18}"/>
            </c:ext>
          </c:extLst>
        </c:ser>
        <c:dLbls>
          <c:showLegendKey val="0"/>
          <c:showVal val="0"/>
          <c:showCatName val="0"/>
          <c:showSerName val="0"/>
          <c:showPercent val="0"/>
          <c:showBubbleSize val="0"/>
        </c:dLbls>
        <c:marker val="1"/>
        <c:smooth val="0"/>
        <c:axId val="9557647"/>
        <c:axId val="9558127"/>
      </c:lineChart>
      <c:catAx>
        <c:axId val="9557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9558127"/>
        <c:crosses val="autoZero"/>
        <c:auto val="1"/>
        <c:lblAlgn val="ctr"/>
        <c:lblOffset val="100"/>
        <c:noMultiLvlLbl val="0"/>
      </c:catAx>
      <c:valAx>
        <c:axId val="9558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57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3.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51240-112C-46A5-9824-C5865D713C7E}"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EBF21-F083-4066-B703-BD57188A4CF3}" type="slidenum">
              <a:rPr lang="en-US" smtClean="0"/>
              <a:t>‹#›</a:t>
            </a:fld>
            <a:endParaRPr lang="en-US"/>
          </a:p>
        </p:txBody>
      </p:sp>
    </p:spTree>
    <p:extLst>
      <p:ext uri="{BB962C8B-B14F-4D97-AF65-F5344CB8AC3E}">
        <p14:creationId xmlns:p14="http://schemas.microsoft.com/office/powerpoint/2010/main" val="3222833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Prescribed fire is not wildfire. It’s applied under specific weather conditions, with trained personnel on site, and clear goals in mind.</a:t>
            </a:r>
          </a:p>
          <a:p>
            <a:r>
              <a:rPr lang="en-US" dirty="0"/>
              <a:t>Make sure to note Brandon’s presentation with high-points and have a smooth transition </a:t>
            </a:r>
          </a:p>
        </p:txBody>
      </p:sp>
      <p:sp>
        <p:nvSpPr>
          <p:cNvPr id="4" name="Slide Number Placeholder 3"/>
          <p:cNvSpPr>
            <a:spLocks noGrp="1"/>
          </p:cNvSpPr>
          <p:nvPr>
            <p:ph type="sldNum" sz="quarter" idx="5"/>
          </p:nvPr>
        </p:nvSpPr>
        <p:spPr/>
        <p:txBody>
          <a:bodyPr/>
          <a:lstStyle/>
          <a:p>
            <a:fld id="{72CEBF21-F083-4066-B703-BD57188A4CF3}" type="slidenum">
              <a:rPr lang="en-US" smtClean="0"/>
              <a:t>1</a:t>
            </a:fld>
            <a:endParaRPr lang="en-US"/>
          </a:p>
        </p:txBody>
      </p:sp>
    </p:spTree>
    <p:extLst>
      <p:ext uri="{BB962C8B-B14F-4D97-AF65-F5344CB8AC3E}">
        <p14:creationId xmlns:p14="http://schemas.microsoft.com/office/powerpoint/2010/main" val="2359529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To boost awareness, we developed </a:t>
            </a:r>
            <a:r>
              <a:rPr lang="en-US"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"Learn and Burn“.</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These are hands-on experiences where landowners who’ve taken the crew course work alongside professionals to conduct a live burn. </a:t>
            </a:r>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17</a:t>
            </a:fld>
            <a:endParaRPr lang="en-US"/>
          </a:p>
        </p:txBody>
      </p:sp>
    </p:spTree>
    <p:extLst>
      <p:ext uri="{BB962C8B-B14F-4D97-AF65-F5344CB8AC3E}">
        <p14:creationId xmlns:p14="http://schemas.microsoft.com/office/powerpoint/2010/main" val="2519308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important synchrony with KRS and KPFC has arisen over the last many years- KRS are developed and the KPFC responds by supporting the interest in those new opportunities. </a:t>
            </a:r>
          </a:p>
          <a:p>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22</a:t>
            </a:fld>
            <a:endParaRPr lang="en-US"/>
          </a:p>
        </p:txBody>
      </p:sp>
    </p:spTree>
    <p:extLst>
      <p:ext uri="{BB962C8B-B14F-4D97-AF65-F5344CB8AC3E}">
        <p14:creationId xmlns:p14="http://schemas.microsoft.com/office/powerpoint/2010/main" val="60674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The KY Prescribed Fire Council has moved down the road on the first 3 roadblocks, however our final roadblock continues to be elusive. Given the history of the Council and the passing and modification of KRS -- we believe a legislative solution could fully unlock the possibilities of safe and ecologically based fire in the Commonwealth.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Currently, Kentucky does not have clear regulatory language for prescribed fire. This legal uncertainty discourages both landowners and contractors from burning, due to fear of lawsuits or financial risk. Without legal clarity, we cannot expect widespread adoption.</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23</a:t>
            </a:fld>
            <a:endParaRPr lang="en-US"/>
          </a:p>
        </p:txBody>
      </p:sp>
    </p:spTree>
    <p:extLst>
      <p:ext uri="{BB962C8B-B14F-4D97-AF65-F5344CB8AC3E}">
        <p14:creationId xmlns:p14="http://schemas.microsoft.com/office/powerpoint/2010/main" val="240772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Other states have already acted.</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Florida and Georgia both have liability protections in place—and as a result, they’ve developed robust prescribed fire economies with hundreds of certified contractors performing burns year-round </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sym typeface="Wingdings" panose="05000000000000000000" pitchFamily="2" charset="2"/>
              </a:rPr>
              <a:t> </a:t>
            </a:r>
            <a:r>
              <a:rPr lang="en-US" dirty="0">
                <a:sym typeface="Wingdings" panose="05000000000000000000" pitchFamily="2" charset="2"/>
              </a:rPr>
              <a:t>this could happen in KY (Gatlinburg)  those states invested in their burn practitioners, and it had results  it is imperative that we do the same in KY </a:t>
            </a:r>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24</a:t>
            </a:fld>
            <a:endParaRPr lang="en-US"/>
          </a:p>
        </p:txBody>
      </p:sp>
    </p:spTree>
    <p:extLst>
      <p:ext uri="{BB962C8B-B14F-4D97-AF65-F5344CB8AC3E}">
        <p14:creationId xmlns:p14="http://schemas.microsoft.com/office/powerpoint/2010/main" val="3630884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Rural Job Creation</a:t>
            </a:r>
            <a:br>
              <a:rPr lang="en-US" sz="1800" dirty="0"/>
            </a:br>
            <a:r>
              <a:rPr lang="en-US" sz="1800" dirty="0"/>
              <a:t>Expanding prescribed fire creates demand for private contractors, equipment suppliers, and burn crews — all rooted in rural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Contractor Industry Growth</a:t>
            </a:r>
            <a:br>
              <a:rPr lang="en-US" sz="1800" dirty="0"/>
            </a:br>
            <a:r>
              <a:rPr lang="en-US" sz="1800" dirty="0"/>
              <a:t>States like </a:t>
            </a:r>
            <a:r>
              <a:rPr lang="en-US" sz="1800" b="1" dirty="0"/>
              <a:t>Florida and Georgia</a:t>
            </a:r>
            <a:r>
              <a:rPr lang="en-US" sz="1800" dirty="0"/>
              <a:t> have robust prescribed fire economies with hundreds of certified contractors performing burns year-round.</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a:buFont typeface="Arial" panose="020B0604020202020204" pitchFamily="34" charset="0"/>
              <a:buNone/>
            </a:pPr>
            <a:r>
              <a:rPr lang="en-US" sz="1800" b="1" dirty="0"/>
              <a:t>Millions in Funding Available</a:t>
            </a:r>
            <a:br>
              <a:rPr lang="en-US" sz="1800" dirty="0"/>
            </a:br>
            <a:r>
              <a:rPr lang="en-US" sz="1800" dirty="0"/>
              <a:t>Landowners can receive payments through NRCS programs like EQIP to implement prescribed fire — but only if liability concerns are addressed.</a:t>
            </a:r>
          </a:p>
          <a:p>
            <a:pPr>
              <a:buFont typeface="Arial" panose="020B0604020202020204" pitchFamily="34" charset="0"/>
              <a:buNone/>
            </a:pPr>
            <a:r>
              <a:rPr lang="en-US" sz="1800" b="1" dirty="0"/>
              <a:t>Local Multiplier Effect</a:t>
            </a:r>
            <a:br>
              <a:rPr lang="en-US" sz="1800" dirty="0"/>
            </a:br>
            <a:r>
              <a:rPr lang="en-US" sz="1800" dirty="0"/>
              <a:t>Every dollar spent on prescribed fire circulates locally — supporting small businesses, agricultural services, and rural infrastructure.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t>Kentucky Is Leaving Money on the Table</a:t>
            </a:r>
            <a:br>
              <a:rPr lang="en-US" sz="1800" dirty="0"/>
            </a:br>
            <a:r>
              <a:rPr lang="en-US" sz="1800" dirty="0"/>
              <a:t>Without liability protections, landowners hesitate to burn and contractors are unwilling to operate — stalling economic activity and conservation progress. </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Kentucky is </a:t>
            </a:r>
            <a:r>
              <a:rPr lang="en-US"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leaving money on the table</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and missing out on both conservation progress and economic development.</a:t>
            </a:r>
          </a:p>
          <a:p>
            <a:pPr>
              <a:buFont typeface="Arial" panose="020B0604020202020204" pitchFamily="34" charset="0"/>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25</a:t>
            </a:fld>
            <a:endParaRPr lang="en-US"/>
          </a:p>
        </p:txBody>
      </p:sp>
    </p:spTree>
    <p:extLst>
      <p:ext uri="{BB962C8B-B14F-4D97-AF65-F5344CB8AC3E}">
        <p14:creationId xmlns:p14="http://schemas.microsoft.com/office/powerpoint/2010/main" val="359869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In closing</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controlled burning is not wildfire. It’s safe. It’s science-based. It’s planned. And it works.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Kentucky Prescribed Fire Council has worked for nearly 20 years to address the barriers to this critical practice. We’ve trained the workforce, certified the leadership, and engaged private landowners. Now we ask for your help in addressing the final piece: </a:t>
            </a:r>
            <a:r>
              <a:rPr lang="en-US"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clear legal protections for those who use prescribed fire responsibly</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This step will unlock the full potential of prescribed fire in Kentucky—supporting wildlife, protecting communities, and growing our rural economy.</a:t>
            </a:r>
          </a:p>
          <a:p>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26</a:t>
            </a:fld>
            <a:endParaRPr lang="en-US"/>
          </a:p>
        </p:txBody>
      </p:sp>
    </p:spTree>
    <p:extLst>
      <p:ext uri="{BB962C8B-B14F-4D97-AF65-F5344CB8AC3E}">
        <p14:creationId xmlns:p14="http://schemas.microsoft.com/office/powerpoint/2010/main" val="1633921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Prescribed fire is also critical for </a:t>
            </a:r>
            <a:r>
              <a:rPr lang="en-US"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wildlife habitat</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Across Kentucky—and much of the southeastern U.S.—many species are in decline. A major driver of this decline is the loss of open land and early successional habitat, which fire helps maintain. It reduces woody encroachment, creates high-quality forage, and provides essential cover for birds and small mammals, including turkeys and quail.</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2</a:t>
            </a:fld>
            <a:endParaRPr lang="en-US"/>
          </a:p>
        </p:txBody>
      </p:sp>
    </p:spTree>
    <p:extLst>
      <p:ext uri="{BB962C8B-B14F-4D97-AF65-F5344CB8AC3E}">
        <p14:creationId xmlns:p14="http://schemas.microsoft.com/office/powerpoint/2010/main" val="2486510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Prescribed fire reduces competition</a:t>
            </a:r>
            <a:r>
              <a:rPr lang="en-US" sz="2800" dirty="0"/>
              <a:t>, allowing slow-</a:t>
            </a:r>
            <a:r>
              <a:rPr lang="en-US" sz="2800" dirty="0" err="1"/>
              <a:t>growi</a:t>
            </a:r>
            <a:r>
              <a:rPr lang="en-US" sz="2800" dirty="0"/>
              <a:t> ng, fire-adapted oaks and hickories to survive and reach the canopy.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Supports wildlife diversity</a:t>
            </a:r>
            <a:r>
              <a:rPr lang="en-US" dirty="0"/>
              <a:t> by creating a mosaic of young, open forest conditions used by nesting birds and early successional species.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Zoonotic disease </a:t>
            </a:r>
            <a:r>
              <a:rPr lang="en-US" dirty="0">
                <a:sym typeface="Wingdings" panose="05000000000000000000" pitchFamily="2" charset="2"/>
              </a:rPr>
              <a:t> ticks and tick-borne diseases have increased rapidly in the state since 2000; some 10-fold </a:t>
            </a:r>
          </a:p>
          <a:p>
            <a:pPr lvl="2"/>
            <a:r>
              <a:rPr lang="en-US" dirty="0"/>
              <a:t>reduces tick habitat → Less leaf litter and cover = fewer ticks</a:t>
            </a:r>
          </a:p>
          <a:p>
            <a:pPr lvl="2"/>
            <a:r>
              <a:rPr lang="en-US" dirty="0"/>
              <a:t>breaks transmission cycle → Fewer ticks = fewer human/host encounters</a:t>
            </a:r>
          </a:p>
          <a:p>
            <a:pPr lvl="2"/>
            <a:r>
              <a:rPr lang="en-US" dirty="0"/>
              <a:t>shifts host makeup → Fire-adapted areas support fewer reservoir species</a:t>
            </a:r>
          </a:p>
          <a:p>
            <a:pPr lvl="2"/>
            <a:r>
              <a:rPr lang="en-US" dirty="0"/>
              <a:t>boosts biodiversity → Diverse ecosystems reduce disease spread ("dilution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3</a:t>
            </a:fld>
            <a:endParaRPr lang="en-US"/>
          </a:p>
        </p:txBody>
      </p:sp>
    </p:spTree>
    <p:extLst>
      <p:ext uri="{BB962C8B-B14F-4D97-AF65-F5344CB8AC3E}">
        <p14:creationId xmlns:p14="http://schemas.microsoft.com/office/powerpoint/2010/main" val="1210766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So, who’s using prescribed fire in Kentucky?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a:t>
            </a:r>
            <a:r>
              <a:rPr lang="en-US"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Kentucky Prescribed Fire Council</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is a partnership of government agencies, nonprofits, businesses, and landowners committed to using safe, effective, and ecologically based fire. The Council was formed in 2008 in response to a shared recognition that fire is essential for the health of Kentucky’s landscapes.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4</a:t>
            </a:fld>
            <a:endParaRPr lang="en-US"/>
          </a:p>
        </p:txBody>
      </p:sp>
    </p:spTree>
    <p:extLst>
      <p:ext uri="{BB962C8B-B14F-4D97-AF65-F5344CB8AC3E}">
        <p14:creationId xmlns:p14="http://schemas.microsoft.com/office/powerpoint/2010/main" val="957778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Back in those early days, the Council identified four major </a:t>
            </a:r>
            <a:r>
              <a:rPr lang="en-US"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roadblocks</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to getting more prescribed fire on the ground: </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6</a:t>
            </a:fld>
            <a:endParaRPr lang="en-US"/>
          </a:p>
        </p:txBody>
      </p:sp>
    </p:spTree>
    <p:extLst>
      <p:ext uri="{BB962C8B-B14F-4D97-AF65-F5344CB8AC3E}">
        <p14:creationId xmlns:p14="http://schemas.microsoft.com/office/powerpoint/2010/main" val="1241872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To build a workforce, we developed a </a:t>
            </a:r>
            <a:r>
              <a:rPr lang="en-US"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Crew Member Training Course.</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This eight-hour course prepares individuals with little to no fire experience to safely assist on burns under the leadership of a certified burn boss.</a:t>
            </a:r>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7</a:t>
            </a:fld>
            <a:endParaRPr lang="en-US"/>
          </a:p>
        </p:txBody>
      </p:sp>
    </p:spTree>
    <p:extLst>
      <p:ext uri="{BB962C8B-B14F-4D97-AF65-F5344CB8AC3E}">
        <p14:creationId xmlns:p14="http://schemas.microsoft.com/office/powerpoint/2010/main" val="287867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Since 2012, we've trained more than 500 individuals.</a:t>
            </a:r>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9</a:t>
            </a:fld>
            <a:endParaRPr lang="en-US"/>
          </a:p>
        </p:txBody>
      </p:sp>
    </p:spTree>
    <p:extLst>
      <p:ext uri="{BB962C8B-B14F-4D97-AF65-F5344CB8AC3E}">
        <p14:creationId xmlns:p14="http://schemas.microsoft.com/office/powerpoint/2010/main" val="874124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To grow leadership capacity, we launched the </a:t>
            </a:r>
            <a:r>
              <a:rPr lang="en-US" sz="1800" b="1"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Certified Burn Boss Program. </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Becoming a burn boss is no small feat—it requires over 160 hours of training and includes planning and executing real burns- in contrast- a person needs at least 60 hours to obtain a driver’s license in the state. Certified Burn Bosses spend countless hours developing a burn plan for each and every burn- outlining critical aspects of weather, fuels, smoke impacts, and personnel to pull off a safe and ecological fire. </a:t>
            </a:r>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12</a:t>
            </a:fld>
            <a:endParaRPr lang="en-US"/>
          </a:p>
        </p:txBody>
      </p:sp>
    </p:spTree>
    <p:extLst>
      <p:ext uri="{BB962C8B-B14F-4D97-AF65-F5344CB8AC3E}">
        <p14:creationId xmlns:p14="http://schemas.microsoft.com/office/powerpoint/2010/main" val="335548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Since launching, we’ve certified 187 burn bosses across a wide range of agencies, contractors, and private landowners.</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2CEBF21-F083-4066-B703-BD57188A4CF3}" type="slidenum">
              <a:rPr lang="en-US" smtClean="0"/>
              <a:t>14</a:t>
            </a:fld>
            <a:endParaRPr lang="en-US"/>
          </a:p>
        </p:txBody>
      </p:sp>
    </p:spTree>
    <p:extLst>
      <p:ext uri="{BB962C8B-B14F-4D97-AF65-F5344CB8AC3E}">
        <p14:creationId xmlns:p14="http://schemas.microsoft.com/office/powerpoint/2010/main" val="983828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94349-0A80-682E-38B9-2F7DD8E534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20E6CE-87DC-D886-3DB6-22822F752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37C9B3-902D-2896-8021-287A1E91FAC6}"/>
              </a:ext>
            </a:extLst>
          </p:cNvPr>
          <p:cNvSpPr>
            <a:spLocks noGrp="1"/>
          </p:cNvSpPr>
          <p:nvPr>
            <p:ph type="dt" sz="half" idx="10"/>
          </p:nvPr>
        </p:nvSpPr>
        <p:spPr/>
        <p:txBody>
          <a:bodyPr/>
          <a:lstStyle/>
          <a:p>
            <a:fld id="{5D50B05D-0D35-4B37-954E-1F3A194211E0}" type="datetimeFigureOut">
              <a:rPr lang="en-US" smtClean="0"/>
              <a:t>7/14/2025</a:t>
            </a:fld>
            <a:endParaRPr lang="en-US"/>
          </a:p>
        </p:txBody>
      </p:sp>
      <p:sp>
        <p:nvSpPr>
          <p:cNvPr id="5" name="Footer Placeholder 4">
            <a:extLst>
              <a:ext uri="{FF2B5EF4-FFF2-40B4-BE49-F238E27FC236}">
                <a16:creationId xmlns:a16="http://schemas.microsoft.com/office/drawing/2014/main" id="{37D2E574-2A32-FD49-39D1-E6BBCE5441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15A04-81D9-A3DC-5125-CC25527B7BFB}"/>
              </a:ext>
            </a:extLst>
          </p:cNvPr>
          <p:cNvSpPr>
            <a:spLocks noGrp="1"/>
          </p:cNvSpPr>
          <p:nvPr>
            <p:ph type="sldNum" sz="quarter" idx="12"/>
          </p:nvPr>
        </p:nvSpPr>
        <p:spPr/>
        <p:txBody>
          <a:bodyPr/>
          <a:lstStyle/>
          <a:p>
            <a:fld id="{98416E8C-7FBE-458F-8B21-84DBBA72D983}" type="slidenum">
              <a:rPr lang="en-US" smtClean="0"/>
              <a:t>‹#›</a:t>
            </a:fld>
            <a:endParaRPr lang="en-US"/>
          </a:p>
        </p:txBody>
      </p:sp>
    </p:spTree>
    <p:extLst>
      <p:ext uri="{BB962C8B-B14F-4D97-AF65-F5344CB8AC3E}">
        <p14:creationId xmlns:p14="http://schemas.microsoft.com/office/powerpoint/2010/main" val="1273864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186A5-22EE-C611-980A-A13E4D4118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0FD99A-39A0-3EE0-C423-B7DAD1D85A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240F5E-31A7-4AE6-49E4-20C4E9341617}"/>
              </a:ext>
            </a:extLst>
          </p:cNvPr>
          <p:cNvSpPr>
            <a:spLocks noGrp="1"/>
          </p:cNvSpPr>
          <p:nvPr>
            <p:ph type="dt" sz="half" idx="10"/>
          </p:nvPr>
        </p:nvSpPr>
        <p:spPr/>
        <p:txBody>
          <a:bodyPr/>
          <a:lstStyle/>
          <a:p>
            <a:fld id="{5D50B05D-0D35-4B37-954E-1F3A194211E0}" type="datetimeFigureOut">
              <a:rPr lang="en-US" smtClean="0"/>
              <a:t>7/14/2025</a:t>
            </a:fld>
            <a:endParaRPr lang="en-US"/>
          </a:p>
        </p:txBody>
      </p:sp>
      <p:sp>
        <p:nvSpPr>
          <p:cNvPr id="5" name="Footer Placeholder 4">
            <a:extLst>
              <a:ext uri="{FF2B5EF4-FFF2-40B4-BE49-F238E27FC236}">
                <a16:creationId xmlns:a16="http://schemas.microsoft.com/office/drawing/2014/main" id="{D2B259AF-F733-F47B-778D-F1CDC1CB0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0684E-D8E1-0889-CE0D-F71423C46FE1}"/>
              </a:ext>
            </a:extLst>
          </p:cNvPr>
          <p:cNvSpPr>
            <a:spLocks noGrp="1"/>
          </p:cNvSpPr>
          <p:nvPr>
            <p:ph type="sldNum" sz="quarter" idx="12"/>
          </p:nvPr>
        </p:nvSpPr>
        <p:spPr/>
        <p:txBody>
          <a:bodyPr/>
          <a:lstStyle/>
          <a:p>
            <a:fld id="{98416E8C-7FBE-458F-8B21-84DBBA72D983}" type="slidenum">
              <a:rPr lang="en-US" smtClean="0"/>
              <a:t>‹#›</a:t>
            </a:fld>
            <a:endParaRPr lang="en-US"/>
          </a:p>
        </p:txBody>
      </p:sp>
    </p:spTree>
    <p:extLst>
      <p:ext uri="{BB962C8B-B14F-4D97-AF65-F5344CB8AC3E}">
        <p14:creationId xmlns:p14="http://schemas.microsoft.com/office/powerpoint/2010/main" val="1418598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1308B0-42F1-3FB1-CB35-9818812173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A8F931-6BA3-B440-98EA-AE29355B22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AEB95-3FBD-D5A6-667D-55B8AA172859}"/>
              </a:ext>
            </a:extLst>
          </p:cNvPr>
          <p:cNvSpPr>
            <a:spLocks noGrp="1"/>
          </p:cNvSpPr>
          <p:nvPr>
            <p:ph type="dt" sz="half" idx="10"/>
          </p:nvPr>
        </p:nvSpPr>
        <p:spPr/>
        <p:txBody>
          <a:bodyPr/>
          <a:lstStyle/>
          <a:p>
            <a:fld id="{5D50B05D-0D35-4B37-954E-1F3A194211E0}" type="datetimeFigureOut">
              <a:rPr lang="en-US" smtClean="0"/>
              <a:t>7/14/2025</a:t>
            </a:fld>
            <a:endParaRPr lang="en-US"/>
          </a:p>
        </p:txBody>
      </p:sp>
      <p:sp>
        <p:nvSpPr>
          <p:cNvPr id="5" name="Footer Placeholder 4">
            <a:extLst>
              <a:ext uri="{FF2B5EF4-FFF2-40B4-BE49-F238E27FC236}">
                <a16:creationId xmlns:a16="http://schemas.microsoft.com/office/drawing/2014/main" id="{EA7CFC1E-5C54-0F5D-669B-41C83C9DD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E042E-8F10-6A5E-8075-9142391AD7ED}"/>
              </a:ext>
            </a:extLst>
          </p:cNvPr>
          <p:cNvSpPr>
            <a:spLocks noGrp="1"/>
          </p:cNvSpPr>
          <p:nvPr>
            <p:ph type="sldNum" sz="quarter" idx="12"/>
          </p:nvPr>
        </p:nvSpPr>
        <p:spPr/>
        <p:txBody>
          <a:bodyPr/>
          <a:lstStyle/>
          <a:p>
            <a:fld id="{98416E8C-7FBE-458F-8B21-84DBBA72D983}" type="slidenum">
              <a:rPr lang="en-US" smtClean="0"/>
              <a:t>‹#›</a:t>
            </a:fld>
            <a:endParaRPr lang="en-US"/>
          </a:p>
        </p:txBody>
      </p:sp>
    </p:spTree>
    <p:extLst>
      <p:ext uri="{BB962C8B-B14F-4D97-AF65-F5344CB8AC3E}">
        <p14:creationId xmlns:p14="http://schemas.microsoft.com/office/powerpoint/2010/main" val="2471262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9870F-8DCC-D32A-C0BD-3EE13910B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E3214E-D5DF-9539-C40F-311FC4BFE9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6D0EB-04BA-1AA2-5CA6-C492D0AC33C9}"/>
              </a:ext>
            </a:extLst>
          </p:cNvPr>
          <p:cNvSpPr>
            <a:spLocks noGrp="1"/>
          </p:cNvSpPr>
          <p:nvPr>
            <p:ph type="dt" sz="half" idx="10"/>
          </p:nvPr>
        </p:nvSpPr>
        <p:spPr/>
        <p:txBody>
          <a:bodyPr/>
          <a:lstStyle/>
          <a:p>
            <a:fld id="{5D50B05D-0D35-4B37-954E-1F3A194211E0}" type="datetimeFigureOut">
              <a:rPr lang="en-US" smtClean="0"/>
              <a:t>7/14/2025</a:t>
            </a:fld>
            <a:endParaRPr lang="en-US"/>
          </a:p>
        </p:txBody>
      </p:sp>
      <p:sp>
        <p:nvSpPr>
          <p:cNvPr id="5" name="Footer Placeholder 4">
            <a:extLst>
              <a:ext uri="{FF2B5EF4-FFF2-40B4-BE49-F238E27FC236}">
                <a16:creationId xmlns:a16="http://schemas.microsoft.com/office/drawing/2014/main" id="{7BB95238-6CA4-1231-AC26-0416CE901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6A5A0-90BE-F88E-2298-F810439B174B}"/>
              </a:ext>
            </a:extLst>
          </p:cNvPr>
          <p:cNvSpPr>
            <a:spLocks noGrp="1"/>
          </p:cNvSpPr>
          <p:nvPr>
            <p:ph type="sldNum" sz="quarter" idx="12"/>
          </p:nvPr>
        </p:nvSpPr>
        <p:spPr/>
        <p:txBody>
          <a:bodyPr/>
          <a:lstStyle/>
          <a:p>
            <a:fld id="{98416E8C-7FBE-458F-8B21-84DBBA72D983}" type="slidenum">
              <a:rPr lang="en-US" smtClean="0"/>
              <a:t>‹#›</a:t>
            </a:fld>
            <a:endParaRPr lang="en-US"/>
          </a:p>
        </p:txBody>
      </p:sp>
    </p:spTree>
    <p:extLst>
      <p:ext uri="{BB962C8B-B14F-4D97-AF65-F5344CB8AC3E}">
        <p14:creationId xmlns:p14="http://schemas.microsoft.com/office/powerpoint/2010/main" val="3646640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7B44-96C8-A6CA-B73B-BC577C7852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A61DCA-8BF2-4198-75F1-13BE784E66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68F4A9-93E3-B7EC-EDEB-AD4AC116634F}"/>
              </a:ext>
            </a:extLst>
          </p:cNvPr>
          <p:cNvSpPr>
            <a:spLocks noGrp="1"/>
          </p:cNvSpPr>
          <p:nvPr>
            <p:ph type="dt" sz="half" idx="10"/>
          </p:nvPr>
        </p:nvSpPr>
        <p:spPr/>
        <p:txBody>
          <a:bodyPr/>
          <a:lstStyle/>
          <a:p>
            <a:fld id="{5D50B05D-0D35-4B37-954E-1F3A194211E0}" type="datetimeFigureOut">
              <a:rPr lang="en-US" smtClean="0"/>
              <a:t>7/14/2025</a:t>
            </a:fld>
            <a:endParaRPr lang="en-US"/>
          </a:p>
        </p:txBody>
      </p:sp>
      <p:sp>
        <p:nvSpPr>
          <p:cNvPr id="5" name="Footer Placeholder 4">
            <a:extLst>
              <a:ext uri="{FF2B5EF4-FFF2-40B4-BE49-F238E27FC236}">
                <a16:creationId xmlns:a16="http://schemas.microsoft.com/office/drawing/2014/main" id="{762A8980-1169-12C2-3448-7E013BF4E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D06D2-13DD-58C5-65EC-9F4C761349C2}"/>
              </a:ext>
            </a:extLst>
          </p:cNvPr>
          <p:cNvSpPr>
            <a:spLocks noGrp="1"/>
          </p:cNvSpPr>
          <p:nvPr>
            <p:ph type="sldNum" sz="quarter" idx="12"/>
          </p:nvPr>
        </p:nvSpPr>
        <p:spPr/>
        <p:txBody>
          <a:bodyPr/>
          <a:lstStyle/>
          <a:p>
            <a:fld id="{98416E8C-7FBE-458F-8B21-84DBBA72D983}" type="slidenum">
              <a:rPr lang="en-US" smtClean="0"/>
              <a:t>‹#›</a:t>
            </a:fld>
            <a:endParaRPr lang="en-US"/>
          </a:p>
        </p:txBody>
      </p:sp>
    </p:spTree>
    <p:extLst>
      <p:ext uri="{BB962C8B-B14F-4D97-AF65-F5344CB8AC3E}">
        <p14:creationId xmlns:p14="http://schemas.microsoft.com/office/powerpoint/2010/main" val="3436602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C2631-4E73-8B24-99E0-54934E5AEE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178F8A-1B85-B56D-6072-032622B8F7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B3C4F8-B75B-6985-1D71-398E79C89D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6DDB5-9DD6-5D8E-7F62-B471FA3F5F03}"/>
              </a:ext>
            </a:extLst>
          </p:cNvPr>
          <p:cNvSpPr>
            <a:spLocks noGrp="1"/>
          </p:cNvSpPr>
          <p:nvPr>
            <p:ph type="dt" sz="half" idx="10"/>
          </p:nvPr>
        </p:nvSpPr>
        <p:spPr/>
        <p:txBody>
          <a:bodyPr/>
          <a:lstStyle/>
          <a:p>
            <a:fld id="{5D50B05D-0D35-4B37-954E-1F3A194211E0}" type="datetimeFigureOut">
              <a:rPr lang="en-US" smtClean="0"/>
              <a:t>7/14/2025</a:t>
            </a:fld>
            <a:endParaRPr lang="en-US"/>
          </a:p>
        </p:txBody>
      </p:sp>
      <p:sp>
        <p:nvSpPr>
          <p:cNvPr id="6" name="Footer Placeholder 5">
            <a:extLst>
              <a:ext uri="{FF2B5EF4-FFF2-40B4-BE49-F238E27FC236}">
                <a16:creationId xmlns:a16="http://schemas.microsoft.com/office/drawing/2014/main" id="{9D8BB617-33ED-5F15-9913-EE3227FF39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76DBA-908D-8A52-5FFF-EA94F5F808AB}"/>
              </a:ext>
            </a:extLst>
          </p:cNvPr>
          <p:cNvSpPr>
            <a:spLocks noGrp="1"/>
          </p:cNvSpPr>
          <p:nvPr>
            <p:ph type="sldNum" sz="quarter" idx="12"/>
          </p:nvPr>
        </p:nvSpPr>
        <p:spPr/>
        <p:txBody>
          <a:bodyPr/>
          <a:lstStyle/>
          <a:p>
            <a:fld id="{98416E8C-7FBE-458F-8B21-84DBBA72D983}" type="slidenum">
              <a:rPr lang="en-US" smtClean="0"/>
              <a:t>‹#›</a:t>
            </a:fld>
            <a:endParaRPr lang="en-US"/>
          </a:p>
        </p:txBody>
      </p:sp>
    </p:spTree>
    <p:extLst>
      <p:ext uri="{BB962C8B-B14F-4D97-AF65-F5344CB8AC3E}">
        <p14:creationId xmlns:p14="http://schemas.microsoft.com/office/powerpoint/2010/main" val="656164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36C3-20DF-B301-7D8D-C9C5483B4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3449AA-1EF0-C29F-9C36-A3D164C89C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36F159-4280-CD99-2649-155D21CDAF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339297-CE3F-48D3-8095-B6E73585FA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FB5BF5-96F0-3A4D-DF6F-04237186B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81FDA9-5E5D-61F1-C6DE-99BB639E57A0}"/>
              </a:ext>
            </a:extLst>
          </p:cNvPr>
          <p:cNvSpPr>
            <a:spLocks noGrp="1"/>
          </p:cNvSpPr>
          <p:nvPr>
            <p:ph type="dt" sz="half" idx="10"/>
          </p:nvPr>
        </p:nvSpPr>
        <p:spPr/>
        <p:txBody>
          <a:bodyPr/>
          <a:lstStyle/>
          <a:p>
            <a:fld id="{5D50B05D-0D35-4B37-954E-1F3A194211E0}" type="datetimeFigureOut">
              <a:rPr lang="en-US" smtClean="0"/>
              <a:t>7/14/2025</a:t>
            </a:fld>
            <a:endParaRPr lang="en-US"/>
          </a:p>
        </p:txBody>
      </p:sp>
      <p:sp>
        <p:nvSpPr>
          <p:cNvPr id="8" name="Footer Placeholder 7">
            <a:extLst>
              <a:ext uri="{FF2B5EF4-FFF2-40B4-BE49-F238E27FC236}">
                <a16:creationId xmlns:a16="http://schemas.microsoft.com/office/drawing/2014/main" id="{552C6823-311C-EDA1-0264-8E0AFF703A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6350D6-2330-464B-C7B4-B1538C42AF4C}"/>
              </a:ext>
            </a:extLst>
          </p:cNvPr>
          <p:cNvSpPr>
            <a:spLocks noGrp="1"/>
          </p:cNvSpPr>
          <p:nvPr>
            <p:ph type="sldNum" sz="quarter" idx="12"/>
          </p:nvPr>
        </p:nvSpPr>
        <p:spPr/>
        <p:txBody>
          <a:bodyPr/>
          <a:lstStyle/>
          <a:p>
            <a:fld id="{98416E8C-7FBE-458F-8B21-84DBBA72D983}" type="slidenum">
              <a:rPr lang="en-US" smtClean="0"/>
              <a:t>‹#›</a:t>
            </a:fld>
            <a:endParaRPr lang="en-US"/>
          </a:p>
        </p:txBody>
      </p:sp>
    </p:spTree>
    <p:extLst>
      <p:ext uri="{BB962C8B-B14F-4D97-AF65-F5344CB8AC3E}">
        <p14:creationId xmlns:p14="http://schemas.microsoft.com/office/powerpoint/2010/main" val="370380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1D65-F9E0-685E-13F6-E3991FFBF8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68AA1F-3520-2438-E75D-73614B66E841}"/>
              </a:ext>
            </a:extLst>
          </p:cNvPr>
          <p:cNvSpPr>
            <a:spLocks noGrp="1"/>
          </p:cNvSpPr>
          <p:nvPr>
            <p:ph type="dt" sz="half" idx="10"/>
          </p:nvPr>
        </p:nvSpPr>
        <p:spPr/>
        <p:txBody>
          <a:bodyPr/>
          <a:lstStyle/>
          <a:p>
            <a:fld id="{5D50B05D-0D35-4B37-954E-1F3A194211E0}" type="datetimeFigureOut">
              <a:rPr lang="en-US" smtClean="0"/>
              <a:t>7/14/2025</a:t>
            </a:fld>
            <a:endParaRPr lang="en-US"/>
          </a:p>
        </p:txBody>
      </p:sp>
      <p:sp>
        <p:nvSpPr>
          <p:cNvPr id="4" name="Footer Placeholder 3">
            <a:extLst>
              <a:ext uri="{FF2B5EF4-FFF2-40B4-BE49-F238E27FC236}">
                <a16:creationId xmlns:a16="http://schemas.microsoft.com/office/drawing/2014/main" id="{9E9EB7E0-BF18-78E5-4075-2EBBE33B91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174C60-6BED-FF0A-93AA-34009C3EA25D}"/>
              </a:ext>
            </a:extLst>
          </p:cNvPr>
          <p:cNvSpPr>
            <a:spLocks noGrp="1"/>
          </p:cNvSpPr>
          <p:nvPr>
            <p:ph type="sldNum" sz="quarter" idx="12"/>
          </p:nvPr>
        </p:nvSpPr>
        <p:spPr/>
        <p:txBody>
          <a:bodyPr/>
          <a:lstStyle/>
          <a:p>
            <a:fld id="{98416E8C-7FBE-458F-8B21-84DBBA72D983}" type="slidenum">
              <a:rPr lang="en-US" smtClean="0"/>
              <a:t>‹#›</a:t>
            </a:fld>
            <a:endParaRPr lang="en-US"/>
          </a:p>
        </p:txBody>
      </p:sp>
    </p:spTree>
    <p:extLst>
      <p:ext uri="{BB962C8B-B14F-4D97-AF65-F5344CB8AC3E}">
        <p14:creationId xmlns:p14="http://schemas.microsoft.com/office/powerpoint/2010/main" val="253458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A263C-9053-9EF2-17A9-21059DAD4BAE}"/>
              </a:ext>
            </a:extLst>
          </p:cNvPr>
          <p:cNvSpPr>
            <a:spLocks noGrp="1"/>
          </p:cNvSpPr>
          <p:nvPr>
            <p:ph type="dt" sz="half" idx="10"/>
          </p:nvPr>
        </p:nvSpPr>
        <p:spPr/>
        <p:txBody>
          <a:bodyPr/>
          <a:lstStyle/>
          <a:p>
            <a:fld id="{5D50B05D-0D35-4B37-954E-1F3A194211E0}" type="datetimeFigureOut">
              <a:rPr lang="en-US" smtClean="0"/>
              <a:t>7/14/2025</a:t>
            </a:fld>
            <a:endParaRPr lang="en-US"/>
          </a:p>
        </p:txBody>
      </p:sp>
      <p:sp>
        <p:nvSpPr>
          <p:cNvPr id="3" name="Footer Placeholder 2">
            <a:extLst>
              <a:ext uri="{FF2B5EF4-FFF2-40B4-BE49-F238E27FC236}">
                <a16:creationId xmlns:a16="http://schemas.microsoft.com/office/drawing/2014/main" id="{B4376207-1CDE-D1D6-293B-12E557FAFF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7F339-A6EB-9351-E969-78D6FABCDB05}"/>
              </a:ext>
            </a:extLst>
          </p:cNvPr>
          <p:cNvSpPr>
            <a:spLocks noGrp="1"/>
          </p:cNvSpPr>
          <p:nvPr>
            <p:ph type="sldNum" sz="quarter" idx="12"/>
          </p:nvPr>
        </p:nvSpPr>
        <p:spPr/>
        <p:txBody>
          <a:bodyPr/>
          <a:lstStyle/>
          <a:p>
            <a:fld id="{98416E8C-7FBE-458F-8B21-84DBBA72D983}" type="slidenum">
              <a:rPr lang="en-US" smtClean="0"/>
              <a:t>‹#›</a:t>
            </a:fld>
            <a:endParaRPr lang="en-US"/>
          </a:p>
        </p:txBody>
      </p:sp>
    </p:spTree>
    <p:extLst>
      <p:ext uri="{BB962C8B-B14F-4D97-AF65-F5344CB8AC3E}">
        <p14:creationId xmlns:p14="http://schemas.microsoft.com/office/powerpoint/2010/main" val="2039084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C18B-D476-370C-4095-B750D9AF4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98D12D-8E1F-30C2-AA65-D774A0F3FE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BAC392-02D5-9E27-17E9-6713E04F09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BB60D1-3F1B-674C-D846-C74DD71B242E}"/>
              </a:ext>
            </a:extLst>
          </p:cNvPr>
          <p:cNvSpPr>
            <a:spLocks noGrp="1"/>
          </p:cNvSpPr>
          <p:nvPr>
            <p:ph type="dt" sz="half" idx="10"/>
          </p:nvPr>
        </p:nvSpPr>
        <p:spPr/>
        <p:txBody>
          <a:bodyPr/>
          <a:lstStyle/>
          <a:p>
            <a:fld id="{5D50B05D-0D35-4B37-954E-1F3A194211E0}" type="datetimeFigureOut">
              <a:rPr lang="en-US" smtClean="0"/>
              <a:t>7/14/2025</a:t>
            </a:fld>
            <a:endParaRPr lang="en-US"/>
          </a:p>
        </p:txBody>
      </p:sp>
      <p:sp>
        <p:nvSpPr>
          <p:cNvPr id="6" name="Footer Placeholder 5">
            <a:extLst>
              <a:ext uri="{FF2B5EF4-FFF2-40B4-BE49-F238E27FC236}">
                <a16:creationId xmlns:a16="http://schemas.microsoft.com/office/drawing/2014/main" id="{1E4F3B29-4F97-8331-0F2F-723E88DC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FE988-DAA3-2721-3C73-8BF67177B83A}"/>
              </a:ext>
            </a:extLst>
          </p:cNvPr>
          <p:cNvSpPr>
            <a:spLocks noGrp="1"/>
          </p:cNvSpPr>
          <p:nvPr>
            <p:ph type="sldNum" sz="quarter" idx="12"/>
          </p:nvPr>
        </p:nvSpPr>
        <p:spPr/>
        <p:txBody>
          <a:bodyPr/>
          <a:lstStyle/>
          <a:p>
            <a:fld id="{98416E8C-7FBE-458F-8B21-84DBBA72D983}" type="slidenum">
              <a:rPr lang="en-US" smtClean="0"/>
              <a:t>‹#›</a:t>
            </a:fld>
            <a:endParaRPr lang="en-US"/>
          </a:p>
        </p:txBody>
      </p:sp>
    </p:spTree>
    <p:extLst>
      <p:ext uri="{BB962C8B-B14F-4D97-AF65-F5344CB8AC3E}">
        <p14:creationId xmlns:p14="http://schemas.microsoft.com/office/powerpoint/2010/main" val="219312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476A4-8D8F-6AB7-CB5A-EAC9DC0679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8BCD3-234A-C874-34DC-E75BDF7909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326CB0-DA78-EBC3-C030-2CAD9849DA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09BB8B-EFF3-1DF1-5C27-47FC37AE93C7}"/>
              </a:ext>
            </a:extLst>
          </p:cNvPr>
          <p:cNvSpPr>
            <a:spLocks noGrp="1"/>
          </p:cNvSpPr>
          <p:nvPr>
            <p:ph type="dt" sz="half" idx="10"/>
          </p:nvPr>
        </p:nvSpPr>
        <p:spPr/>
        <p:txBody>
          <a:bodyPr/>
          <a:lstStyle/>
          <a:p>
            <a:fld id="{5D50B05D-0D35-4B37-954E-1F3A194211E0}" type="datetimeFigureOut">
              <a:rPr lang="en-US" smtClean="0"/>
              <a:t>7/14/2025</a:t>
            </a:fld>
            <a:endParaRPr lang="en-US"/>
          </a:p>
        </p:txBody>
      </p:sp>
      <p:sp>
        <p:nvSpPr>
          <p:cNvPr id="6" name="Footer Placeholder 5">
            <a:extLst>
              <a:ext uri="{FF2B5EF4-FFF2-40B4-BE49-F238E27FC236}">
                <a16:creationId xmlns:a16="http://schemas.microsoft.com/office/drawing/2014/main" id="{100F9F56-50BC-A154-CCEC-651596B7C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9CFE39-2C69-45FE-C555-E83B9216857C}"/>
              </a:ext>
            </a:extLst>
          </p:cNvPr>
          <p:cNvSpPr>
            <a:spLocks noGrp="1"/>
          </p:cNvSpPr>
          <p:nvPr>
            <p:ph type="sldNum" sz="quarter" idx="12"/>
          </p:nvPr>
        </p:nvSpPr>
        <p:spPr/>
        <p:txBody>
          <a:bodyPr/>
          <a:lstStyle/>
          <a:p>
            <a:fld id="{98416E8C-7FBE-458F-8B21-84DBBA72D983}" type="slidenum">
              <a:rPr lang="en-US" smtClean="0"/>
              <a:t>‹#›</a:t>
            </a:fld>
            <a:endParaRPr lang="en-US"/>
          </a:p>
        </p:txBody>
      </p:sp>
    </p:spTree>
    <p:extLst>
      <p:ext uri="{BB962C8B-B14F-4D97-AF65-F5344CB8AC3E}">
        <p14:creationId xmlns:p14="http://schemas.microsoft.com/office/powerpoint/2010/main" val="340654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EB7E58-A7B3-B54A-ABD3-F228D62E8D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D532F8-9792-D1F2-459C-9C3C488EAC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C092C-BDB2-9C41-DC73-A7B9CC1673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0B05D-0D35-4B37-954E-1F3A194211E0}" type="datetimeFigureOut">
              <a:rPr lang="en-US" smtClean="0"/>
              <a:t>7/14/2025</a:t>
            </a:fld>
            <a:endParaRPr lang="en-US"/>
          </a:p>
        </p:txBody>
      </p:sp>
      <p:sp>
        <p:nvSpPr>
          <p:cNvPr id="5" name="Footer Placeholder 4">
            <a:extLst>
              <a:ext uri="{FF2B5EF4-FFF2-40B4-BE49-F238E27FC236}">
                <a16:creationId xmlns:a16="http://schemas.microsoft.com/office/drawing/2014/main" id="{8E9F31E1-F720-8DE1-993C-C65497CCD6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CCA002-3835-BF5E-0BC8-7CF0C89FDE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16E8C-7FBE-458F-8B21-84DBBA72D983}" type="slidenum">
              <a:rPr lang="en-US" smtClean="0"/>
              <a:t>‹#›</a:t>
            </a:fld>
            <a:endParaRPr lang="en-US"/>
          </a:p>
        </p:txBody>
      </p:sp>
    </p:spTree>
    <p:extLst>
      <p:ext uri="{BB962C8B-B14F-4D97-AF65-F5344CB8AC3E}">
        <p14:creationId xmlns:p14="http://schemas.microsoft.com/office/powerpoint/2010/main" val="2305356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g"/><Relationship Id="rId7"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r chart&#10;&#10;Description automatically generated">
            <a:extLst>
              <a:ext uri="{FF2B5EF4-FFF2-40B4-BE49-F238E27FC236}">
                <a16:creationId xmlns:a16="http://schemas.microsoft.com/office/drawing/2014/main" id="{9635162A-357C-7940-78A3-302BC45673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ubtitle 2">
            <a:extLst>
              <a:ext uri="{FF2B5EF4-FFF2-40B4-BE49-F238E27FC236}">
                <a16:creationId xmlns:a16="http://schemas.microsoft.com/office/drawing/2014/main" id="{0FCE0B0B-D15C-8285-7DF2-5CC59B0917CA}"/>
              </a:ext>
            </a:extLst>
          </p:cNvPr>
          <p:cNvSpPr txBox="1">
            <a:spLocks/>
          </p:cNvSpPr>
          <p:nvPr/>
        </p:nvSpPr>
        <p:spPr>
          <a:xfrm>
            <a:off x="0" y="103701"/>
            <a:ext cx="12192000" cy="469307"/>
          </a:xfrm>
          <a:prstGeom prst="rect">
            <a:avLst/>
          </a:prstGeom>
          <a:solidFill>
            <a:srgbClr val="911724"/>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Prescribed Fire</a:t>
            </a:r>
          </a:p>
        </p:txBody>
      </p:sp>
      <p:sp>
        <p:nvSpPr>
          <p:cNvPr id="2" name="Subtitle 2">
            <a:extLst>
              <a:ext uri="{FF2B5EF4-FFF2-40B4-BE49-F238E27FC236}">
                <a16:creationId xmlns:a16="http://schemas.microsoft.com/office/drawing/2014/main" id="{3BE068C9-3312-4084-6F4A-BCB983DB945D}"/>
              </a:ext>
            </a:extLst>
          </p:cNvPr>
          <p:cNvSpPr txBox="1">
            <a:spLocks/>
          </p:cNvSpPr>
          <p:nvPr/>
        </p:nvSpPr>
        <p:spPr>
          <a:xfrm>
            <a:off x="2241765" y="2577850"/>
            <a:ext cx="7708470" cy="5022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8000" b="1" dirty="0">
                <a:solidFill>
                  <a:srgbClr val="006600"/>
                </a:solidFill>
                <a:latin typeface="Franklin Gothic Medium" panose="020B0603020102020204" pitchFamily="34" charset="0"/>
                <a:ea typeface="Open Sans Extrabold" panose="020B0906030804020204" pitchFamily="34" charset="0"/>
                <a:cs typeface="Open Sans Extrabold" panose="020B0906030804020204" pitchFamily="34" charset="0"/>
              </a:rPr>
              <a:t>Lighting the Way</a:t>
            </a:r>
          </a:p>
        </p:txBody>
      </p:sp>
      <p:sp>
        <p:nvSpPr>
          <p:cNvPr id="3" name="TextBox 2">
            <a:extLst>
              <a:ext uri="{FF2B5EF4-FFF2-40B4-BE49-F238E27FC236}">
                <a16:creationId xmlns:a16="http://schemas.microsoft.com/office/drawing/2014/main" id="{15FF7793-4DF4-F0D5-4A2E-1D8EAF9B550F}"/>
              </a:ext>
            </a:extLst>
          </p:cNvPr>
          <p:cNvSpPr txBox="1"/>
          <p:nvPr/>
        </p:nvSpPr>
        <p:spPr>
          <a:xfrm>
            <a:off x="2344988" y="5398366"/>
            <a:ext cx="7522202" cy="461665"/>
          </a:xfrm>
          <a:prstGeom prst="rect">
            <a:avLst/>
          </a:prstGeom>
          <a:noFill/>
        </p:spPr>
        <p:txBody>
          <a:bodyPr wrap="square" rtlCol="0">
            <a:spAutoFit/>
          </a:bodyPr>
          <a:lstStyle/>
          <a:p>
            <a:pPr algn="ctr"/>
            <a:r>
              <a:rPr lang="en-US" sz="2400" dirty="0"/>
              <a:t>The Future of Prescribed Fire in Kentucky</a:t>
            </a:r>
            <a:endParaRPr lang="en-US" sz="2400" dirty="0">
              <a:latin typeface="Georgia" panose="02040502050405020303" pitchFamily="18" charset="0"/>
            </a:endParaRPr>
          </a:p>
        </p:txBody>
      </p:sp>
      <p:pic>
        <p:nvPicPr>
          <p:cNvPr id="4" name="Picture 3">
            <a:extLst>
              <a:ext uri="{FF2B5EF4-FFF2-40B4-BE49-F238E27FC236}">
                <a16:creationId xmlns:a16="http://schemas.microsoft.com/office/drawing/2014/main" id="{2CABA2A1-91B6-77A4-5028-2C493BFA9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5427" y="5236668"/>
            <a:ext cx="2159221" cy="1246725"/>
          </a:xfrm>
          <a:prstGeom prst="rect">
            <a:avLst/>
          </a:prstGeom>
        </p:spPr>
      </p:pic>
    </p:spTree>
    <p:extLst>
      <p:ext uri="{BB962C8B-B14F-4D97-AF65-F5344CB8AC3E}">
        <p14:creationId xmlns:p14="http://schemas.microsoft.com/office/powerpoint/2010/main" val="2996909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r chart&#10;&#10;Description automatically generated">
            <a:extLst>
              <a:ext uri="{FF2B5EF4-FFF2-40B4-BE49-F238E27FC236}">
                <a16:creationId xmlns:a16="http://schemas.microsoft.com/office/drawing/2014/main" id="{BFE6C61E-DD83-F8A7-A3F3-B2B8C41A8A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Content Placeholder 3">
            <a:extLst>
              <a:ext uri="{FF2B5EF4-FFF2-40B4-BE49-F238E27FC236}">
                <a16:creationId xmlns:a16="http://schemas.microsoft.com/office/drawing/2014/main" id="{6B6734DA-7C49-E135-B580-CF549A5B8BFE}"/>
              </a:ext>
            </a:extLst>
          </p:cNvPr>
          <p:cNvGraphicFramePr>
            <a:graphicFrameLocks/>
          </p:cNvGraphicFramePr>
          <p:nvPr/>
        </p:nvGraphicFramePr>
        <p:xfrm>
          <a:off x="2055137" y="589359"/>
          <a:ext cx="9791654" cy="527728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C22F309-FDD3-5D53-248F-0367B4DF0A4F}"/>
              </a:ext>
            </a:extLst>
          </p:cNvPr>
          <p:cNvSpPr txBox="1"/>
          <p:nvPr/>
        </p:nvSpPr>
        <p:spPr>
          <a:xfrm>
            <a:off x="2515143" y="2369782"/>
            <a:ext cx="6097508" cy="754694"/>
          </a:xfrm>
          <a:prstGeom prst="rect">
            <a:avLst/>
          </a:prstGeom>
          <a:noFill/>
        </p:spPr>
        <p:txBody>
          <a:bodyPr wrap="square">
            <a:spAutoFit/>
          </a:bodyPr>
          <a:lstStyle/>
          <a:p>
            <a:pPr marL="514350" indent="-514350">
              <a:lnSpc>
                <a:spcPct val="150000"/>
              </a:lnSpc>
              <a:buSzPct val="100000"/>
              <a:buFont typeface="+mj-lt"/>
              <a:buAutoNum type="arabicPeriod"/>
            </a:pPr>
            <a:r>
              <a:rPr lang="en-US" sz="3200" dirty="0"/>
              <a:t>Limited Workforce Capacity</a:t>
            </a:r>
          </a:p>
        </p:txBody>
      </p:sp>
      <p:sp>
        <p:nvSpPr>
          <p:cNvPr id="2" name="Subtitle 2">
            <a:extLst>
              <a:ext uri="{FF2B5EF4-FFF2-40B4-BE49-F238E27FC236}">
                <a16:creationId xmlns:a16="http://schemas.microsoft.com/office/drawing/2014/main" id="{49812739-71BF-583C-3DB1-7426B623C7BB}"/>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spTree>
    <p:extLst>
      <p:ext uri="{BB962C8B-B14F-4D97-AF65-F5344CB8AC3E}">
        <p14:creationId xmlns:p14="http://schemas.microsoft.com/office/powerpoint/2010/main" val="3836272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r chart&#10;&#10;Description automatically generated">
            <a:extLst>
              <a:ext uri="{FF2B5EF4-FFF2-40B4-BE49-F238E27FC236}">
                <a16:creationId xmlns:a16="http://schemas.microsoft.com/office/drawing/2014/main" id="{BFE6C61E-DD83-F8A7-A3F3-B2B8C41A8A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Content Placeholder 3">
            <a:extLst>
              <a:ext uri="{FF2B5EF4-FFF2-40B4-BE49-F238E27FC236}">
                <a16:creationId xmlns:a16="http://schemas.microsoft.com/office/drawing/2014/main" id="{6B6734DA-7C49-E135-B580-CF549A5B8BFE}"/>
              </a:ext>
            </a:extLst>
          </p:cNvPr>
          <p:cNvGraphicFramePr>
            <a:graphicFrameLocks/>
          </p:cNvGraphicFramePr>
          <p:nvPr/>
        </p:nvGraphicFramePr>
        <p:xfrm>
          <a:off x="2055137" y="589359"/>
          <a:ext cx="9791654" cy="527728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C22F309-FDD3-5D53-248F-0367B4DF0A4F}"/>
              </a:ext>
            </a:extLst>
          </p:cNvPr>
          <p:cNvSpPr txBox="1"/>
          <p:nvPr/>
        </p:nvSpPr>
        <p:spPr>
          <a:xfrm>
            <a:off x="2515143" y="2369782"/>
            <a:ext cx="6097508" cy="754694"/>
          </a:xfrm>
          <a:prstGeom prst="rect">
            <a:avLst/>
          </a:prstGeom>
          <a:noFill/>
        </p:spPr>
        <p:txBody>
          <a:bodyPr wrap="square">
            <a:spAutoFit/>
          </a:bodyPr>
          <a:lstStyle/>
          <a:p>
            <a:pPr marL="514350" indent="-514350">
              <a:lnSpc>
                <a:spcPct val="150000"/>
              </a:lnSpc>
              <a:buSzPct val="100000"/>
              <a:buFont typeface="+mj-lt"/>
              <a:buAutoNum type="arabicPeriod"/>
            </a:pPr>
            <a:r>
              <a:rPr lang="en-US" sz="3200" dirty="0"/>
              <a:t>Limited Workforce Capacity</a:t>
            </a:r>
          </a:p>
        </p:txBody>
      </p:sp>
      <p:pic>
        <p:nvPicPr>
          <p:cNvPr id="10" name="Picture 9" descr="A picture containing text, plant&#10;&#10;AI-generated content may be incorrect.">
            <a:extLst>
              <a:ext uri="{FF2B5EF4-FFF2-40B4-BE49-F238E27FC236}">
                <a16:creationId xmlns:a16="http://schemas.microsoft.com/office/drawing/2014/main" id="{539BE66F-BC3B-6682-0ED2-29A3432CE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1810" y="1337054"/>
            <a:ext cx="3906641" cy="2605730"/>
          </a:xfrm>
          <a:prstGeom prst="rect">
            <a:avLst/>
          </a:prstGeom>
        </p:spPr>
      </p:pic>
      <p:sp>
        <p:nvSpPr>
          <p:cNvPr id="2" name="Subtitle 2">
            <a:extLst>
              <a:ext uri="{FF2B5EF4-FFF2-40B4-BE49-F238E27FC236}">
                <a16:creationId xmlns:a16="http://schemas.microsoft.com/office/drawing/2014/main" id="{4CCA9685-7399-5D23-DCAE-FC19867E5634}"/>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spTree>
    <p:extLst>
      <p:ext uri="{BB962C8B-B14F-4D97-AF65-F5344CB8AC3E}">
        <p14:creationId xmlns:p14="http://schemas.microsoft.com/office/powerpoint/2010/main" val="966858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r chart&#10;&#10;Description automatically generated">
            <a:extLst>
              <a:ext uri="{FF2B5EF4-FFF2-40B4-BE49-F238E27FC236}">
                <a16:creationId xmlns:a16="http://schemas.microsoft.com/office/drawing/2014/main" id="{9635162A-357C-7940-78A3-302BC45673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86BF931D-942C-5A16-A552-EAD284B9C510}"/>
              </a:ext>
            </a:extLst>
          </p:cNvPr>
          <p:cNvSpPr txBox="1">
            <a:spLocks/>
          </p:cNvSpPr>
          <p:nvPr/>
        </p:nvSpPr>
        <p:spPr>
          <a:xfrm>
            <a:off x="2020777" y="906328"/>
            <a:ext cx="7708470" cy="502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6600"/>
                </a:solidFill>
                <a:ea typeface="Open Sans Extrabold" panose="020B0906030804020204" pitchFamily="34" charset="0"/>
                <a:cs typeface="Open Sans Extrabold" panose="020B0906030804020204" pitchFamily="34" charset="0"/>
              </a:rPr>
              <a:t>Roadblocks </a:t>
            </a:r>
            <a:r>
              <a:rPr lang="en-US" sz="2800" b="1" dirty="0">
                <a:solidFill>
                  <a:srgbClr val="006600"/>
                </a:solidFill>
                <a:sym typeface="Wingdings" panose="05000000000000000000" pitchFamily="2" charset="2"/>
              </a:rPr>
              <a:t> Solutions</a:t>
            </a:r>
            <a:endParaRPr lang="en-US" b="1" dirty="0">
              <a:solidFill>
                <a:srgbClr val="006600"/>
              </a:solidFill>
              <a:ea typeface="Open Sans Extrabold" panose="020B0906030804020204" pitchFamily="34" charset="0"/>
              <a:cs typeface="Open Sans Extrabold" panose="020B0906030804020204" pitchFamily="34" charset="0"/>
            </a:endParaRPr>
          </a:p>
        </p:txBody>
      </p:sp>
      <p:pic>
        <p:nvPicPr>
          <p:cNvPr id="10" name="Picture 9">
            <a:extLst>
              <a:ext uri="{FF2B5EF4-FFF2-40B4-BE49-F238E27FC236}">
                <a16:creationId xmlns:a16="http://schemas.microsoft.com/office/drawing/2014/main" id="{E7E41EB3-E16B-7192-E899-E39EA44102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9273" y="2979271"/>
            <a:ext cx="2445959" cy="1412286"/>
          </a:xfrm>
          <a:prstGeom prst="rect">
            <a:avLst/>
          </a:prstGeom>
        </p:spPr>
      </p:pic>
      <p:pic>
        <p:nvPicPr>
          <p:cNvPr id="3" name="Picture 2">
            <a:extLst>
              <a:ext uri="{FF2B5EF4-FFF2-40B4-BE49-F238E27FC236}">
                <a16:creationId xmlns:a16="http://schemas.microsoft.com/office/drawing/2014/main" id="{E9CFCADD-A284-D6A6-1C36-5693E0E04F28}"/>
              </a:ext>
            </a:extLst>
          </p:cNvPr>
          <p:cNvPicPr>
            <a:picLocks noChangeAspect="1"/>
          </p:cNvPicPr>
          <p:nvPr/>
        </p:nvPicPr>
        <p:blipFill>
          <a:blip r:embed="rId5"/>
          <a:stretch>
            <a:fillRect/>
          </a:stretch>
        </p:blipFill>
        <p:spPr>
          <a:xfrm>
            <a:off x="7012194" y="906328"/>
            <a:ext cx="4758353" cy="4652500"/>
          </a:xfrm>
          <a:prstGeom prst="rect">
            <a:avLst/>
          </a:prstGeom>
        </p:spPr>
      </p:pic>
      <p:sp>
        <p:nvSpPr>
          <p:cNvPr id="8" name="Content Placeholder 2">
            <a:extLst>
              <a:ext uri="{FF2B5EF4-FFF2-40B4-BE49-F238E27FC236}">
                <a16:creationId xmlns:a16="http://schemas.microsoft.com/office/drawing/2014/main" id="{F8F1C5EC-6586-DCC6-9D16-34D475977DBA}"/>
              </a:ext>
            </a:extLst>
          </p:cNvPr>
          <p:cNvSpPr txBox="1">
            <a:spLocks/>
          </p:cNvSpPr>
          <p:nvPr/>
        </p:nvSpPr>
        <p:spPr>
          <a:xfrm>
            <a:off x="2029738" y="1431135"/>
            <a:ext cx="4217153" cy="2231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2. Shortage of Certified Burn Bosses</a:t>
            </a:r>
          </a:p>
          <a:p>
            <a:r>
              <a:rPr lang="en-US" sz="1800" dirty="0"/>
              <a:t>New efforts are underway to expand certification opportunities and grow the number of experienced burn leaders</a:t>
            </a:r>
          </a:p>
        </p:txBody>
      </p:sp>
      <p:sp>
        <p:nvSpPr>
          <p:cNvPr id="13" name="TextBox 12">
            <a:extLst>
              <a:ext uri="{FF2B5EF4-FFF2-40B4-BE49-F238E27FC236}">
                <a16:creationId xmlns:a16="http://schemas.microsoft.com/office/drawing/2014/main" id="{24F0A69D-699D-3A53-654E-B65114169C30}"/>
              </a:ext>
            </a:extLst>
          </p:cNvPr>
          <p:cNvSpPr txBox="1"/>
          <p:nvPr/>
        </p:nvSpPr>
        <p:spPr>
          <a:xfrm>
            <a:off x="1317176" y="5780856"/>
            <a:ext cx="9557648" cy="371127"/>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Professional </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level</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training</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over 160 total hours of class and field work for certification</a:t>
            </a:r>
          </a:p>
        </p:txBody>
      </p:sp>
      <p:sp>
        <p:nvSpPr>
          <p:cNvPr id="15" name="Subtitle 2">
            <a:extLst>
              <a:ext uri="{FF2B5EF4-FFF2-40B4-BE49-F238E27FC236}">
                <a16:creationId xmlns:a16="http://schemas.microsoft.com/office/drawing/2014/main" id="{3B0F7642-ECF4-74D8-1C98-78AEF9C88DB0}"/>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sp>
        <p:nvSpPr>
          <p:cNvPr id="16" name="Content Placeholder 2">
            <a:extLst>
              <a:ext uri="{FF2B5EF4-FFF2-40B4-BE49-F238E27FC236}">
                <a16:creationId xmlns:a16="http://schemas.microsoft.com/office/drawing/2014/main" id="{867061E9-15A3-1C52-C5F9-220E06E27BD8}"/>
              </a:ext>
            </a:extLst>
          </p:cNvPr>
          <p:cNvSpPr txBox="1">
            <a:spLocks/>
          </p:cNvSpPr>
          <p:nvPr/>
        </p:nvSpPr>
        <p:spPr>
          <a:xfrm>
            <a:off x="3081052" y="4359164"/>
            <a:ext cx="2212684" cy="723370"/>
          </a:xfrm>
          <a:prstGeom prst="rect">
            <a:avLst/>
          </a:prstGeom>
          <a:solidFill>
            <a:srgbClr val="2B4A3D"/>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baseline="-25000" dirty="0">
                <a:solidFill>
                  <a:schemeClr val="bg1"/>
                </a:solidFill>
              </a:rPr>
              <a:t>Kentucky Certified</a:t>
            </a:r>
          </a:p>
          <a:p>
            <a:pPr marL="0" indent="0" algn="ctr">
              <a:lnSpc>
                <a:spcPct val="100000"/>
              </a:lnSpc>
              <a:spcBef>
                <a:spcPts val="0"/>
              </a:spcBef>
              <a:buNone/>
            </a:pPr>
            <a:r>
              <a:rPr lang="en-US" b="1" baseline="-25000" dirty="0">
                <a:solidFill>
                  <a:schemeClr val="bg1"/>
                </a:solidFill>
              </a:rPr>
              <a:t>Burn Boss</a:t>
            </a:r>
          </a:p>
        </p:txBody>
      </p:sp>
    </p:spTree>
    <p:extLst>
      <p:ext uri="{BB962C8B-B14F-4D97-AF65-F5344CB8AC3E}">
        <p14:creationId xmlns:p14="http://schemas.microsoft.com/office/powerpoint/2010/main" val="3332283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r chart&#10;&#10;Description automatically generated">
            <a:extLst>
              <a:ext uri="{FF2B5EF4-FFF2-40B4-BE49-F238E27FC236}">
                <a16:creationId xmlns:a16="http://schemas.microsoft.com/office/drawing/2014/main" id="{BFE6C61E-DD83-F8A7-A3F3-B2B8C41A8A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2C9E49E-601F-4543-B1CD-395BD9CC3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899" y="748016"/>
            <a:ext cx="2925189" cy="1688991"/>
          </a:xfrm>
          <a:prstGeom prst="rect">
            <a:avLst/>
          </a:prstGeom>
        </p:spPr>
      </p:pic>
      <p:sp>
        <p:nvSpPr>
          <p:cNvPr id="37" name="Subtitle 2">
            <a:extLst>
              <a:ext uri="{FF2B5EF4-FFF2-40B4-BE49-F238E27FC236}">
                <a16:creationId xmlns:a16="http://schemas.microsoft.com/office/drawing/2014/main" id="{798DF2E1-0B01-B79A-93CA-5B5DD10DE237}"/>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lumMod val="95000"/>
                  </a:schemeClr>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pic>
        <p:nvPicPr>
          <p:cNvPr id="3" name="Picture 2">
            <a:extLst>
              <a:ext uri="{FF2B5EF4-FFF2-40B4-BE49-F238E27FC236}">
                <a16:creationId xmlns:a16="http://schemas.microsoft.com/office/drawing/2014/main" id="{34363CE0-62AF-415C-DCFE-1674A2918D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7095" y="2907063"/>
            <a:ext cx="11623887" cy="3291025"/>
          </a:xfrm>
          <a:prstGeom prst="rect">
            <a:avLst/>
          </a:prstGeom>
        </p:spPr>
      </p:pic>
    </p:spTree>
    <p:extLst>
      <p:ext uri="{BB962C8B-B14F-4D97-AF65-F5344CB8AC3E}">
        <p14:creationId xmlns:p14="http://schemas.microsoft.com/office/powerpoint/2010/main" val="627007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r chart&#10;&#10;Description automatically generated">
            <a:extLst>
              <a:ext uri="{FF2B5EF4-FFF2-40B4-BE49-F238E27FC236}">
                <a16:creationId xmlns:a16="http://schemas.microsoft.com/office/drawing/2014/main" id="{BFE6C61E-DD83-F8A7-A3F3-B2B8C41A8AA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Content Placeholder 6">
            <a:extLst>
              <a:ext uri="{FF2B5EF4-FFF2-40B4-BE49-F238E27FC236}">
                <a16:creationId xmlns:a16="http://schemas.microsoft.com/office/drawing/2014/main" id="{1BEE764F-000E-FC66-9B72-84373EF3BC85}"/>
              </a:ext>
            </a:extLst>
          </p:cNvPr>
          <p:cNvGraphicFramePr>
            <a:graphicFrameLocks/>
          </p:cNvGraphicFramePr>
          <p:nvPr>
            <p:extLst>
              <p:ext uri="{D42A27DB-BD31-4B8C-83A1-F6EECF244321}">
                <p14:modId xmlns:p14="http://schemas.microsoft.com/office/powerpoint/2010/main" val="1518363695"/>
              </p:ext>
            </p:extLst>
          </p:nvPr>
        </p:nvGraphicFramePr>
        <p:xfrm>
          <a:off x="1859133" y="587611"/>
          <a:ext cx="10008470" cy="527817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483B5652-F1B8-0467-D7D0-6B8D50CAF6F9}"/>
              </a:ext>
            </a:extLst>
          </p:cNvPr>
          <p:cNvSpPr txBox="1"/>
          <p:nvPr/>
        </p:nvSpPr>
        <p:spPr>
          <a:xfrm>
            <a:off x="11208983" y="1122839"/>
            <a:ext cx="983017" cy="707886"/>
          </a:xfrm>
          <a:prstGeom prst="rect">
            <a:avLst/>
          </a:prstGeom>
          <a:noFill/>
        </p:spPr>
        <p:txBody>
          <a:bodyPr wrap="square" rtlCol="0">
            <a:spAutoFit/>
          </a:bodyPr>
          <a:lstStyle/>
          <a:p>
            <a:r>
              <a:rPr lang="en-US" sz="4000" b="1" dirty="0"/>
              <a:t>187</a:t>
            </a:r>
          </a:p>
        </p:txBody>
      </p:sp>
      <p:sp>
        <p:nvSpPr>
          <p:cNvPr id="9" name="Subtitle 2">
            <a:extLst>
              <a:ext uri="{FF2B5EF4-FFF2-40B4-BE49-F238E27FC236}">
                <a16:creationId xmlns:a16="http://schemas.microsoft.com/office/drawing/2014/main" id="{1447D318-9398-8D99-3B9F-212B117A9011}"/>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spTree>
    <p:extLst>
      <p:ext uri="{BB962C8B-B14F-4D97-AF65-F5344CB8AC3E}">
        <p14:creationId xmlns:p14="http://schemas.microsoft.com/office/powerpoint/2010/main" val="3820803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r chart&#10;&#10;Description automatically generated">
            <a:extLst>
              <a:ext uri="{FF2B5EF4-FFF2-40B4-BE49-F238E27FC236}">
                <a16:creationId xmlns:a16="http://schemas.microsoft.com/office/drawing/2014/main" id="{BFE6C61E-DD83-F8A7-A3F3-B2B8C41A8A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Content Placeholder 6">
            <a:extLst>
              <a:ext uri="{FF2B5EF4-FFF2-40B4-BE49-F238E27FC236}">
                <a16:creationId xmlns:a16="http://schemas.microsoft.com/office/drawing/2014/main" id="{1BEE764F-000E-FC66-9B72-84373EF3BC85}"/>
              </a:ext>
            </a:extLst>
          </p:cNvPr>
          <p:cNvGraphicFramePr>
            <a:graphicFrameLocks/>
          </p:cNvGraphicFramePr>
          <p:nvPr/>
        </p:nvGraphicFramePr>
        <p:xfrm>
          <a:off x="1859133" y="587611"/>
          <a:ext cx="10008470" cy="527817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83B5652-F1B8-0467-D7D0-6B8D50CAF6F9}"/>
              </a:ext>
            </a:extLst>
          </p:cNvPr>
          <p:cNvSpPr txBox="1"/>
          <p:nvPr/>
        </p:nvSpPr>
        <p:spPr>
          <a:xfrm>
            <a:off x="11208983" y="1122839"/>
            <a:ext cx="983017" cy="707886"/>
          </a:xfrm>
          <a:prstGeom prst="rect">
            <a:avLst/>
          </a:prstGeom>
          <a:noFill/>
        </p:spPr>
        <p:txBody>
          <a:bodyPr wrap="square" rtlCol="0">
            <a:spAutoFit/>
          </a:bodyPr>
          <a:lstStyle/>
          <a:p>
            <a:r>
              <a:rPr lang="en-US" sz="4000" b="1" dirty="0"/>
              <a:t>187</a:t>
            </a:r>
          </a:p>
        </p:txBody>
      </p:sp>
      <p:sp>
        <p:nvSpPr>
          <p:cNvPr id="7" name="TextBox 6">
            <a:extLst>
              <a:ext uri="{FF2B5EF4-FFF2-40B4-BE49-F238E27FC236}">
                <a16:creationId xmlns:a16="http://schemas.microsoft.com/office/drawing/2014/main" id="{EA97C44C-6389-55BE-E602-C4EC51F8FE60}"/>
              </a:ext>
            </a:extLst>
          </p:cNvPr>
          <p:cNvSpPr txBox="1"/>
          <p:nvPr/>
        </p:nvSpPr>
        <p:spPr>
          <a:xfrm>
            <a:off x="2515143" y="2369782"/>
            <a:ext cx="6097508" cy="754694"/>
          </a:xfrm>
          <a:prstGeom prst="rect">
            <a:avLst/>
          </a:prstGeom>
          <a:noFill/>
        </p:spPr>
        <p:txBody>
          <a:bodyPr wrap="square">
            <a:spAutoFit/>
          </a:bodyPr>
          <a:lstStyle/>
          <a:p>
            <a:pPr>
              <a:lnSpc>
                <a:spcPct val="150000"/>
              </a:lnSpc>
              <a:buSzPct val="100000"/>
            </a:pPr>
            <a:r>
              <a:rPr lang="en-US" sz="3200" dirty="0"/>
              <a:t>2. Shortage of Certified Burn Bosses</a:t>
            </a:r>
          </a:p>
        </p:txBody>
      </p:sp>
      <p:sp>
        <p:nvSpPr>
          <p:cNvPr id="4" name="Subtitle 2">
            <a:extLst>
              <a:ext uri="{FF2B5EF4-FFF2-40B4-BE49-F238E27FC236}">
                <a16:creationId xmlns:a16="http://schemas.microsoft.com/office/drawing/2014/main" id="{196340A5-7FBA-61A9-DDAA-C9A0C6EE980C}"/>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spTree>
    <p:extLst>
      <p:ext uri="{BB962C8B-B14F-4D97-AF65-F5344CB8AC3E}">
        <p14:creationId xmlns:p14="http://schemas.microsoft.com/office/powerpoint/2010/main" val="3693171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r chart&#10;&#10;Description automatically generated">
            <a:extLst>
              <a:ext uri="{FF2B5EF4-FFF2-40B4-BE49-F238E27FC236}">
                <a16:creationId xmlns:a16="http://schemas.microsoft.com/office/drawing/2014/main" id="{BFE6C61E-DD83-F8A7-A3F3-B2B8C41A8A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Content Placeholder 6">
            <a:extLst>
              <a:ext uri="{FF2B5EF4-FFF2-40B4-BE49-F238E27FC236}">
                <a16:creationId xmlns:a16="http://schemas.microsoft.com/office/drawing/2014/main" id="{1BEE764F-000E-FC66-9B72-84373EF3BC85}"/>
              </a:ext>
            </a:extLst>
          </p:cNvPr>
          <p:cNvGraphicFramePr>
            <a:graphicFrameLocks/>
          </p:cNvGraphicFramePr>
          <p:nvPr/>
        </p:nvGraphicFramePr>
        <p:xfrm>
          <a:off x="1859133" y="587611"/>
          <a:ext cx="10008470" cy="527817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83B5652-F1B8-0467-D7D0-6B8D50CAF6F9}"/>
              </a:ext>
            </a:extLst>
          </p:cNvPr>
          <p:cNvSpPr txBox="1"/>
          <p:nvPr/>
        </p:nvSpPr>
        <p:spPr>
          <a:xfrm>
            <a:off x="11208983" y="1122839"/>
            <a:ext cx="983017" cy="707886"/>
          </a:xfrm>
          <a:prstGeom prst="rect">
            <a:avLst/>
          </a:prstGeom>
          <a:noFill/>
        </p:spPr>
        <p:txBody>
          <a:bodyPr wrap="square" rtlCol="0">
            <a:spAutoFit/>
          </a:bodyPr>
          <a:lstStyle/>
          <a:p>
            <a:r>
              <a:rPr lang="en-US" sz="4000" b="1" dirty="0"/>
              <a:t>187</a:t>
            </a:r>
          </a:p>
        </p:txBody>
      </p:sp>
      <p:sp>
        <p:nvSpPr>
          <p:cNvPr id="7" name="TextBox 6">
            <a:extLst>
              <a:ext uri="{FF2B5EF4-FFF2-40B4-BE49-F238E27FC236}">
                <a16:creationId xmlns:a16="http://schemas.microsoft.com/office/drawing/2014/main" id="{EA97C44C-6389-55BE-E602-C4EC51F8FE60}"/>
              </a:ext>
            </a:extLst>
          </p:cNvPr>
          <p:cNvSpPr txBox="1"/>
          <p:nvPr/>
        </p:nvSpPr>
        <p:spPr>
          <a:xfrm>
            <a:off x="2515143" y="2369782"/>
            <a:ext cx="6097508" cy="754694"/>
          </a:xfrm>
          <a:prstGeom prst="rect">
            <a:avLst/>
          </a:prstGeom>
          <a:noFill/>
        </p:spPr>
        <p:txBody>
          <a:bodyPr wrap="square">
            <a:spAutoFit/>
          </a:bodyPr>
          <a:lstStyle/>
          <a:p>
            <a:pPr>
              <a:lnSpc>
                <a:spcPct val="150000"/>
              </a:lnSpc>
              <a:buSzPct val="100000"/>
            </a:pPr>
            <a:r>
              <a:rPr lang="en-US" sz="3200" dirty="0"/>
              <a:t>2. Shortage of Certified Burn Bosses</a:t>
            </a:r>
          </a:p>
        </p:txBody>
      </p:sp>
      <p:pic>
        <p:nvPicPr>
          <p:cNvPr id="8" name="Picture 7" descr="A picture containing text, plant&#10;&#10;AI-generated content may be incorrect.">
            <a:extLst>
              <a:ext uri="{FF2B5EF4-FFF2-40B4-BE49-F238E27FC236}">
                <a16:creationId xmlns:a16="http://schemas.microsoft.com/office/drawing/2014/main" id="{19AF599C-266F-83FB-3BD5-C189FE7B1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1810" y="1337054"/>
            <a:ext cx="3906641" cy="2605730"/>
          </a:xfrm>
          <a:prstGeom prst="rect">
            <a:avLst/>
          </a:prstGeom>
        </p:spPr>
      </p:pic>
      <p:sp>
        <p:nvSpPr>
          <p:cNvPr id="4" name="Subtitle 2">
            <a:extLst>
              <a:ext uri="{FF2B5EF4-FFF2-40B4-BE49-F238E27FC236}">
                <a16:creationId xmlns:a16="http://schemas.microsoft.com/office/drawing/2014/main" id="{2BCB139B-8F90-966B-F08B-B0E8FFB5695E}"/>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spTree>
    <p:extLst>
      <p:ext uri="{BB962C8B-B14F-4D97-AF65-F5344CB8AC3E}">
        <p14:creationId xmlns:p14="http://schemas.microsoft.com/office/powerpoint/2010/main" val="1285585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r chart&#10;&#10;Description automatically generated">
            <a:extLst>
              <a:ext uri="{FF2B5EF4-FFF2-40B4-BE49-F238E27FC236}">
                <a16:creationId xmlns:a16="http://schemas.microsoft.com/office/drawing/2014/main" id="{9635162A-357C-7940-78A3-302BC45673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86BF931D-942C-5A16-A552-EAD284B9C510}"/>
              </a:ext>
            </a:extLst>
          </p:cNvPr>
          <p:cNvSpPr txBox="1">
            <a:spLocks/>
          </p:cNvSpPr>
          <p:nvPr/>
        </p:nvSpPr>
        <p:spPr>
          <a:xfrm>
            <a:off x="2020777" y="906328"/>
            <a:ext cx="7708470" cy="502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6600"/>
                </a:solidFill>
                <a:ea typeface="Open Sans Extrabold" panose="020B0906030804020204" pitchFamily="34" charset="0"/>
                <a:cs typeface="Open Sans Extrabold" panose="020B0906030804020204" pitchFamily="34" charset="0"/>
              </a:rPr>
              <a:t>Roadblocks </a:t>
            </a:r>
            <a:r>
              <a:rPr lang="en-US" sz="2800" b="1" dirty="0">
                <a:solidFill>
                  <a:srgbClr val="006600"/>
                </a:solidFill>
                <a:sym typeface="Wingdings" panose="05000000000000000000" pitchFamily="2" charset="2"/>
              </a:rPr>
              <a:t> Solutions</a:t>
            </a:r>
            <a:endParaRPr lang="en-US" b="1" dirty="0">
              <a:solidFill>
                <a:srgbClr val="006600"/>
              </a:solidFill>
              <a:ea typeface="Open Sans Extrabold" panose="020B0906030804020204" pitchFamily="34" charset="0"/>
              <a:cs typeface="Open Sans Extrabold" panose="020B0906030804020204" pitchFamily="34" charset="0"/>
            </a:endParaRPr>
          </a:p>
        </p:txBody>
      </p:sp>
      <p:sp>
        <p:nvSpPr>
          <p:cNvPr id="8" name="Content Placeholder 2">
            <a:extLst>
              <a:ext uri="{FF2B5EF4-FFF2-40B4-BE49-F238E27FC236}">
                <a16:creationId xmlns:a16="http://schemas.microsoft.com/office/drawing/2014/main" id="{F8F1C5EC-6586-DCC6-9D16-34D475977DBA}"/>
              </a:ext>
            </a:extLst>
          </p:cNvPr>
          <p:cNvSpPr txBox="1">
            <a:spLocks/>
          </p:cNvSpPr>
          <p:nvPr/>
        </p:nvSpPr>
        <p:spPr>
          <a:xfrm>
            <a:off x="2029738" y="1431136"/>
            <a:ext cx="5068179" cy="16393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3. Low Landowner Awareness</a:t>
            </a:r>
          </a:p>
          <a:p>
            <a:pPr lvl="1"/>
            <a:r>
              <a:rPr lang="en-US" sz="1800" dirty="0"/>
              <a:t>Outreach by agencies and the Kentucky Prescribed Fire Council has significantly improved public understanding and interest in prescribed fire</a:t>
            </a:r>
          </a:p>
        </p:txBody>
      </p:sp>
      <p:pic>
        <p:nvPicPr>
          <p:cNvPr id="7" name="Picture 6" descr="A picture containing outdoor&#10;&#10;Description automatically generated">
            <a:extLst>
              <a:ext uri="{FF2B5EF4-FFF2-40B4-BE49-F238E27FC236}">
                <a16:creationId xmlns:a16="http://schemas.microsoft.com/office/drawing/2014/main" id="{C74291CF-35BF-E33B-4725-CD5908B049ED}"/>
              </a:ext>
            </a:extLst>
          </p:cNvPr>
          <p:cNvPicPr>
            <a:picLocks noChangeAspect="1"/>
          </p:cNvPicPr>
          <p:nvPr/>
        </p:nvPicPr>
        <p:blipFill>
          <a:blip r:embed="rId4"/>
          <a:srcRect l="27812"/>
          <a:stretch/>
        </p:blipFill>
        <p:spPr>
          <a:xfrm rot="5400000">
            <a:off x="486576" y="3224730"/>
            <a:ext cx="3086322" cy="3206545"/>
          </a:xfrm>
          <a:prstGeom prst="rect">
            <a:avLst/>
          </a:prstGeom>
        </p:spPr>
      </p:pic>
      <p:pic>
        <p:nvPicPr>
          <p:cNvPr id="9" name="Picture 8" descr="A group of people in a library&#10;&#10;Description automatically generated with medium confidence">
            <a:extLst>
              <a:ext uri="{FF2B5EF4-FFF2-40B4-BE49-F238E27FC236}">
                <a16:creationId xmlns:a16="http://schemas.microsoft.com/office/drawing/2014/main" id="{87269094-1D20-7411-BB18-93D1FE46731E}"/>
              </a:ext>
            </a:extLst>
          </p:cNvPr>
          <p:cNvPicPr>
            <a:picLocks noChangeAspect="1"/>
          </p:cNvPicPr>
          <p:nvPr/>
        </p:nvPicPr>
        <p:blipFill>
          <a:blip r:embed="rId5"/>
          <a:stretch>
            <a:fillRect/>
          </a:stretch>
        </p:blipFill>
        <p:spPr>
          <a:xfrm>
            <a:off x="7984361" y="3429000"/>
            <a:ext cx="3918811" cy="2939108"/>
          </a:xfrm>
          <a:prstGeom prst="rect">
            <a:avLst/>
          </a:prstGeom>
        </p:spPr>
      </p:pic>
      <p:pic>
        <p:nvPicPr>
          <p:cNvPr id="11" name="Picture 10" descr="A picture containing text, outdoor, person, yellow&#10;&#10;Description automatically generated">
            <a:extLst>
              <a:ext uri="{FF2B5EF4-FFF2-40B4-BE49-F238E27FC236}">
                <a16:creationId xmlns:a16="http://schemas.microsoft.com/office/drawing/2014/main" id="{67725232-AA5F-2489-4CE2-D9EFFD0B5FF7}"/>
              </a:ext>
            </a:extLst>
          </p:cNvPr>
          <p:cNvPicPr>
            <a:picLocks noChangeAspect="1"/>
          </p:cNvPicPr>
          <p:nvPr/>
        </p:nvPicPr>
        <p:blipFill>
          <a:blip r:embed="rId6"/>
          <a:srcRect t="7203"/>
          <a:stretch/>
        </p:blipFill>
        <p:spPr>
          <a:xfrm>
            <a:off x="3741475" y="3293449"/>
            <a:ext cx="2067210" cy="3086323"/>
          </a:xfrm>
          <a:prstGeom prst="rect">
            <a:avLst/>
          </a:prstGeom>
        </p:spPr>
      </p:pic>
      <p:pic>
        <p:nvPicPr>
          <p:cNvPr id="15" name="Picture 14" descr="A picture containing grass, outdoor, sky, field&#10;&#10;AI-generated content may be incorrect.">
            <a:extLst>
              <a:ext uri="{FF2B5EF4-FFF2-40B4-BE49-F238E27FC236}">
                <a16:creationId xmlns:a16="http://schemas.microsoft.com/office/drawing/2014/main" id="{4A0727AF-DAD2-C456-F97F-8948A78246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6405" y="708559"/>
            <a:ext cx="3894722" cy="2584890"/>
          </a:xfrm>
          <a:prstGeom prst="rect">
            <a:avLst/>
          </a:prstGeom>
        </p:spPr>
      </p:pic>
      <p:pic>
        <p:nvPicPr>
          <p:cNvPr id="10" name="Picture 9">
            <a:extLst>
              <a:ext uri="{FF2B5EF4-FFF2-40B4-BE49-F238E27FC236}">
                <a16:creationId xmlns:a16="http://schemas.microsoft.com/office/drawing/2014/main" id="{E7E41EB3-E16B-7192-E899-E39EA44102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1041" y="3759431"/>
            <a:ext cx="1972864" cy="1139123"/>
          </a:xfrm>
          <a:prstGeom prst="rect">
            <a:avLst/>
          </a:prstGeom>
        </p:spPr>
      </p:pic>
      <p:sp>
        <p:nvSpPr>
          <p:cNvPr id="16" name="Subtitle 2">
            <a:extLst>
              <a:ext uri="{FF2B5EF4-FFF2-40B4-BE49-F238E27FC236}">
                <a16:creationId xmlns:a16="http://schemas.microsoft.com/office/drawing/2014/main" id="{CF39E0FD-58F5-996D-D1AA-53D08B1F9649}"/>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sp>
        <p:nvSpPr>
          <p:cNvPr id="17" name="Content Placeholder 2">
            <a:extLst>
              <a:ext uri="{FF2B5EF4-FFF2-40B4-BE49-F238E27FC236}">
                <a16:creationId xmlns:a16="http://schemas.microsoft.com/office/drawing/2014/main" id="{F74CC7B4-65EB-2AFA-BE51-C54E3268A9D3}"/>
              </a:ext>
            </a:extLst>
          </p:cNvPr>
          <p:cNvSpPr txBox="1">
            <a:spLocks/>
          </p:cNvSpPr>
          <p:nvPr/>
        </p:nvSpPr>
        <p:spPr>
          <a:xfrm>
            <a:off x="6048806" y="4871494"/>
            <a:ext cx="1794351" cy="345485"/>
          </a:xfrm>
          <a:prstGeom prst="rect">
            <a:avLst/>
          </a:prstGeom>
          <a:solidFill>
            <a:srgbClr val="2B4A3D"/>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bg1"/>
                </a:solidFill>
              </a:rPr>
              <a:t>Learn &amp; Burns</a:t>
            </a:r>
          </a:p>
        </p:txBody>
      </p:sp>
    </p:spTree>
    <p:extLst>
      <p:ext uri="{BB962C8B-B14F-4D97-AF65-F5344CB8AC3E}">
        <p14:creationId xmlns:p14="http://schemas.microsoft.com/office/powerpoint/2010/main" val="3146765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r chart&#10;&#10;Description automatically generated">
            <a:extLst>
              <a:ext uri="{FF2B5EF4-FFF2-40B4-BE49-F238E27FC236}">
                <a16:creationId xmlns:a16="http://schemas.microsoft.com/office/drawing/2014/main" id="{BFE6C61E-DD83-F8A7-A3F3-B2B8C41A8A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2C9E49E-601F-4543-B1CD-395BD9CC3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899" y="748016"/>
            <a:ext cx="2925189" cy="1688991"/>
          </a:xfrm>
          <a:prstGeom prst="rect">
            <a:avLst/>
          </a:prstGeom>
        </p:spPr>
      </p:pic>
      <p:sp>
        <p:nvSpPr>
          <p:cNvPr id="37" name="Subtitle 2">
            <a:extLst>
              <a:ext uri="{FF2B5EF4-FFF2-40B4-BE49-F238E27FC236}">
                <a16:creationId xmlns:a16="http://schemas.microsoft.com/office/drawing/2014/main" id="{798DF2E1-0B01-B79A-93CA-5B5DD10DE237}"/>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lumMod val="95000"/>
                  </a:schemeClr>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pic>
        <p:nvPicPr>
          <p:cNvPr id="3" name="Picture 2">
            <a:extLst>
              <a:ext uri="{FF2B5EF4-FFF2-40B4-BE49-F238E27FC236}">
                <a16:creationId xmlns:a16="http://schemas.microsoft.com/office/drawing/2014/main" id="{34363CE0-62AF-415C-DCFE-1674A2918D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7095" y="2907063"/>
            <a:ext cx="11623887" cy="3291024"/>
          </a:xfrm>
          <a:prstGeom prst="rect">
            <a:avLst/>
          </a:prstGeom>
        </p:spPr>
      </p:pic>
    </p:spTree>
    <p:extLst>
      <p:ext uri="{BB962C8B-B14F-4D97-AF65-F5344CB8AC3E}">
        <p14:creationId xmlns:p14="http://schemas.microsoft.com/office/powerpoint/2010/main" val="181221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B3CDB0DE-5C0E-B8C8-DCBE-C6C630198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561" y="2053182"/>
            <a:ext cx="10784440" cy="480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6347CF7-6AE3-71C7-2953-E2C32C49E98F}"/>
              </a:ext>
            </a:extLst>
          </p:cNvPr>
          <p:cNvSpPr txBox="1">
            <a:spLocks/>
          </p:cNvSpPr>
          <p:nvPr/>
        </p:nvSpPr>
        <p:spPr>
          <a:xfrm>
            <a:off x="4300080" y="951554"/>
            <a:ext cx="4889595" cy="1014984"/>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KPFC Learn &amp; Burns</a:t>
            </a:r>
          </a:p>
        </p:txBody>
      </p:sp>
      <p:sp>
        <p:nvSpPr>
          <p:cNvPr id="4" name="TextBox 3">
            <a:extLst>
              <a:ext uri="{FF2B5EF4-FFF2-40B4-BE49-F238E27FC236}">
                <a16:creationId xmlns:a16="http://schemas.microsoft.com/office/drawing/2014/main" id="{D0945E65-8A04-3F58-EE50-577A39F2F4A7}"/>
              </a:ext>
            </a:extLst>
          </p:cNvPr>
          <p:cNvSpPr txBox="1"/>
          <p:nvPr/>
        </p:nvSpPr>
        <p:spPr>
          <a:xfrm>
            <a:off x="14209" y="649335"/>
            <a:ext cx="2677336" cy="1938992"/>
          </a:xfrm>
          <a:prstGeom prst="rect">
            <a:avLst/>
          </a:prstGeom>
          <a:noFill/>
        </p:spPr>
        <p:txBody>
          <a:bodyPr wrap="none" rtlCol="0">
            <a:spAutoFit/>
          </a:bodyPr>
          <a:lstStyle/>
          <a:p>
            <a:r>
              <a:rPr lang="en-US" sz="2400" dirty="0"/>
              <a:t>2023-2025:</a:t>
            </a:r>
          </a:p>
          <a:p>
            <a:pPr marL="342900" indent="-342900">
              <a:buFont typeface="Arial" panose="020B0604020202020204" pitchFamily="34" charset="0"/>
              <a:buChar char="•"/>
            </a:pPr>
            <a:r>
              <a:rPr lang="en-US" sz="2400" dirty="0"/>
              <a:t>21 Learn &amp; Burns</a:t>
            </a:r>
          </a:p>
          <a:p>
            <a:pPr marL="342900" indent="-342900">
              <a:buFont typeface="Arial" panose="020B0604020202020204" pitchFamily="34" charset="0"/>
              <a:buChar char="•"/>
            </a:pPr>
            <a:r>
              <a:rPr lang="en-US" sz="2400" dirty="0"/>
              <a:t>19 Counties</a:t>
            </a:r>
          </a:p>
          <a:p>
            <a:pPr marL="342900" indent="-342900">
              <a:buFont typeface="Arial" panose="020B0604020202020204" pitchFamily="34" charset="0"/>
              <a:buChar char="•"/>
            </a:pPr>
            <a:r>
              <a:rPr lang="en-US" sz="2400" dirty="0"/>
              <a:t>220 Participants</a:t>
            </a:r>
          </a:p>
          <a:p>
            <a:endParaRPr lang="en-US" sz="2400" dirty="0"/>
          </a:p>
        </p:txBody>
      </p:sp>
      <p:sp>
        <p:nvSpPr>
          <p:cNvPr id="9" name="Subtitle 2">
            <a:extLst>
              <a:ext uri="{FF2B5EF4-FFF2-40B4-BE49-F238E27FC236}">
                <a16:creationId xmlns:a16="http://schemas.microsoft.com/office/drawing/2014/main" id="{2EE88184-843E-AA83-2F69-20A516A5127A}"/>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spTree>
    <p:extLst>
      <p:ext uri="{BB962C8B-B14F-4D97-AF65-F5344CB8AC3E}">
        <p14:creationId xmlns:p14="http://schemas.microsoft.com/office/powerpoint/2010/main" val="1381638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r chart&#10;&#10;Description automatically generated">
            <a:extLst>
              <a:ext uri="{FF2B5EF4-FFF2-40B4-BE49-F238E27FC236}">
                <a16:creationId xmlns:a16="http://schemas.microsoft.com/office/drawing/2014/main" id="{9635162A-357C-7940-78A3-302BC45673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29A60F6-5218-411F-A074-37A5AD72A7EE}"/>
              </a:ext>
            </a:extLst>
          </p:cNvPr>
          <p:cNvSpPr txBox="1"/>
          <p:nvPr/>
        </p:nvSpPr>
        <p:spPr>
          <a:xfrm>
            <a:off x="1984564" y="1049114"/>
            <a:ext cx="5203888" cy="59182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ea typeface="+mn-ea"/>
                <a:cs typeface="+mn-cs"/>
              </a:rPr>
              <a:t>Wildlife habitat</a:t>
            </a:r>
            <a:r>
              <a:rPr kumimoji="0" lang="en-US" b="1" i="0" u="none" strike="noStrike" kern="1200" cap="none" spc="0" normalizeH="0" baseline="0" noProof="0" dirty="0">
                <a:ln>
                  <a:noFill/>
                </a:ln>
                <a:solidFill>
                  <a:prstClr val="black"/>
                </a:solidFill>
                <a:effectLst/>
                <a:uLnTx/>
                <a:uFillTx/>
                <a:ea typeface="+mn-ea"/>
                <a:cs typeface="+mn-cs"/>
              </a:rPr>
              <a:t> </a:t>
            </a:r>
            <a:r>
              <a:rPr kumimoji="0" lang="en-US" b="1" i="0" u="none" strike="noStrike" kern="1200" cap="none" spc="0" normalizeH="0" baseline="0" noProof="0" dirty="0">
                <a:ln>
                  <a:noFill/>
                </a:ln>
                <a:solidFill>
                  <a:prstClr val="black"/>
                </a:solidFill>
                <a:effectLst/>
                <a:uLnTx/>
                <a:uFillTx/>
                <a:ea typeface="+mn-ea"/>
                <a:cs typeface="+mn-cs"/>
                <a:sym typeface="Wingdings" panose="05000000000000000000" pitchFamily="2" charset="2"/>
              </a:rPr>
              <a:t></a:t>
            </a:r>
            <a:r>
              <a:rPr lang="en-US" sz="1800" b="1" dirty="0">
                <a:solidFill>
                  <a:prstClr val="black"/>
                </a:solidFill>
              </a:rPr>
              <a:t> </a:t>
            </a:r>
            <a:r>
              <a:rPr lang="en-US" sz="1800" dirty="0"/>
              <a:t>Many declining species rely on the very habitat that only fire can create and sustain </a:t>
            </a:r>
            <a:endParaRPr kumimoji="0" lang="en-US" sz="1800" b="0" i="0" u="none" strike="noStrike" kern="1200" cap="none" spc="0" normalizeH="0" baseline="0" noProof="0" dirty="0">
              <a:ln>
                <a:noFill/>
              </a:ln>
              <a:solidFill>
                <a:prstClr val="black"/>
              </a:solidFill>
              <a:effectLst/>
              <a:uLnTx/>
              <a:uFillTx/>
              <a:ea typeface="+mn-ea"/>
              <a:cs typeface="+mn-cs"/>
              <a:sym typeface="Wingdings" panose="05000000000000000000" pitchFamily="2" charset="2"/>
            </a:endParaRPr>
          </a:p>
        </p:txBody>
      </p:sp>
      <p:sp>
        <p:nvSpPr>
          <p:cNvPr id="5" name="Subtitle 2">
            <a:extLst>
              <a:ext uri="{FF2B5EF4-FFF2-40B4-BE49-F238E27FC236}">
                <a16:creationId xmlns:a16="http://schemas.microsoft.com/office/drawing/2014/main" id="{0D9EC04F-B12B-34CF-9A29-E7DE389F42A4}"/>
              </a:ext>
            </a:extLst>
          </p:cNvPr>
          <p:cNvSpPr txBox="1">
            <a:spLocks/>
          </p:cNvSpPr>
          <p:nvPr/>
        </p:nvSpPr>
        <p:spPr>
          <a:xfrm>
            <a:off x="0" y="103701"/>
            <a:ext cx="12192000" cy="469307"/>
          </a:xfrm>
          <a:prstGeom prst="rect">
            <a:avLst/>
          </a:prstGeom>
          <a:solidFill>
            <a:srgbClr val="911724"/>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Prescribed Fire</a:t>
            </a:r>
          </a:p>
        </p:txBody>
      </p:sp>
      <p:pic>
        <p:nvPicPr>
          <p:cNvPr id="2" name="Picture 1" descr="A picture containing grass, outdoor, gallinaceous bird, bird&#10;&#10;AI-generated content may be incorrect.">
            <a:extLst>
              <a:ext uri="{FF2B5EF4-FFF2-40B4-BE49-F238E27FC236}">
                <a16:creationId xmlns:a16="http://schemas.microsoft.com/office/drawing/2014/main" id="{B172CEAC-00F2-F99D-A468-7807797AF3BB}"/>
              </a:ext>
            </a:extLst>
          </p:cNvPr>
          <p:cNvPicPr>
            <a:picLocks noChangeAspect="1"/>
          </p:cNvPicPr>
          <p:nvPr/>
        </p:nvPicPr>
        <p:blipFill>
          <a:blip r:embed="rId4">
            <a:extLst>
              <a:ext uri="{28A0092B-C50C-407E-A947-70E740481C1C}">
                <a14:useLocalDpi xmlns:a14="http://schemas.microsoft.com/office/drawing/2010/main" val="0"/>
              </a:ext>
            </a:extLst>
          </a:blip>
          <a:srcRect l="6823" t="23931" r="37925" b="11966"/>
          <a:stretch/>
        </p:blipFill>
        <p:spPr>
          <a:xfrm>
            <a:off x="7826829" y="787654"/>
            <a:ext cx="3639101" cy="2813737"/>
          </a:xfrm>
          <a:prstGeom prst="rect">
            <a:avLst/>
          </a:prstGeom>
        </p:spPr>
      </p:pic>
      <p:pic>
        <p:nvPicPr>
          <p:cNvPr id="6" name="Picture 5" descr="A group of birds flying in the sky&#10;&#10;AI-generated content may be incorrect.">
            <a:extLst>
              <a:ext uri="{FF2B5EF4-FFF2-40B4-BE49-F238E27FC236}">
                <a16:creationId xmlns:a16="http://schemas.microsoft.com/office/drawing/2014/main" id="{E6669773-987A-8E13-047D-F619DF993A96}"/>
              </a:ext>
            </a:extLst>
          </p:cNvPr>
          <p:cNvPicPr>
            <a:picLocks noChangeAspect="1"/>
          </p:cNvPicPr>
          <p:nvPr/>
        </p:nvPicPr>
        <p:blipFill>
          <a:blip r:embed="rId5">
            <a:extLst>
              <a:ext uri="{28A0092B-C50C-407E-A947-70E740481C1C}">
                <a14:useLocalDpi xmlns:a14="http://schemas.microsoft.com/office/drawing/2010/main" val="0"/>
              </a:ext>
            </a:extLst>
          </a:blip>
          <a:srcRect t="16903" b="15384"/>
          <a:stretch/>
        </p:blipFill>
        <p:spPr>
          <a:xfrm>
            <a:off x="7826830" y="3734965"/>
            <a:ext cx="3639101" cy="2690636"/>
          </a:xfrm>
          <a:prstGeom prst="rect">
            <a:avLst/>
          </a:prstGeom>
        </p:spPr>
      </p:pic>
      <p:pic>
        <p:nvPicPr>
          <p:cNvPr id="7" name="Picture 6">
            <a:extLst>
              <a:ext uri="{FF2B5EF4-FFF2-40B4-BE49-F238E27FC236}">
                <a16:creationId xmlns:a16="http://schemas.microsoft.com/office/drawing/2014/main" id="{D8D014DE-FE8F-9EFA-CF17-D1C1973576B1}"/>
              </a:ext>
            </a:extLst>
          </p:cNvPr>
          <p:cNvPicPr>
            <a:picLocks noChangeAspect="1"/>
          </p:cNvPicPr>
          <p:nvPr/>
        </p:nvPicPr>
        <p:blipFill>
          <a:blip r:embed="rId6"/>
          <a:srcRect b="56501"/>
          <a:stretch/>
        </p:blipFill>
        <p:spPr>
          <a:xfrm>
            <a:off x="554772" y="4367111"/>
            <a:ext cx="7059192" cy="2056205"/>
          </a:xfrm>
          <a:prstGeom prst="rect">
            <a:avLst/>
          </a:prstGeom>
        </p:spPr>
      </p:pic>
      <p:sp>
        <p:nvSpPr>
          <p:cNvPr id="8" name="TextBox 7">
            <a:extLst>
              <a:ext uri="{FF2B5EF4-FFF2-40B4-BE49-F238E27FC236}">
                <a16:creationId xmlns:a16="http://schemas.microsoft.com/office/drawing/2014/main" id="{E3D16FAE-DCCD-02D0-E8AF-AD5EF3789A0F}"/>
              </a:ext>
            </a:extLst>
          </p:cNvPr>
          <p:cNvSpPr txBox="1"/>
          <p:nvPr/>
        </p:nvSpPr>
        <p:spPr>
          <a:xfrm>
            <a:off x="726069" y="2390673"/>
            <a:ext cx="4855052" cy="1477328"/>
          </a:xfrm>
          <a:prstGeom prst="rect">
            <a:avLst/>
          </a:prstGeom>
          <a:noFill/>
        </p:spPr>
        <p:txBody>
          <a:bodyPr wrap="square" rtlCol="0">
            <a:spAutoFit/>
          </a:bodyPr>
          <a:lstStyle/>
          <a:p>
            <a:r>
              <a:rPr lang="en-US" dirty="0"/>
              <a:t>Prescribed fire:</a:t>
            </a:r>
          </a:p>
          <a:p>
            <a:pPr marL="742950" lvl="1" indent="-285750">
              <a:buFont typeface="Arial" panose="020B0604020202020204" pitchFamily="34" charset="0"/>
              <a:buChar char="•"/>
            </a:pPr>
            <a:r>
              <a:rPr lang="en-US" dirty="0"/>
              <a:t>Reduces trees in open lands</a:t>
            </a:r>
          </a:p>
          <a:p>
            <a:pPr marL="742950" lvl="1" indent="-285750">
              <a:buFont typeface="Arial" panose="020B0604020202020204" pitchFamily="34" charset="0"/>
              <a:buChar char="•"/>
            </a:pPr>
            <a:r>
              <a:rPr lang="en-US" dirty="0"/>
              <a:t>Creates high quality forage</a:t>
            </a:r>
          </a:p>
          <a:p>
            <a:pPr marL="742950" lvl="1" indent="-285750">
              <a:buFont typeface="Arial" panose="020B0604020202020204" pitchFamily="34" charset="0"/>
              <a:buChar char="•"/>
            </a:pPr>
            <a:r>
              <a:rPr lang="en-US" dirty="0"/>
              <a:t>Creates nesting areas for many birds</a:t>
            </a:r>
          </a:p>
          <a:p>
            <a:pPr marL="742950" lvl="1" indent="-285750">
              <a:buFont typeface="Arial" panose="020B0604020202020204" pitchFamily="34" charset="0"/>
              <a:buChar char="•"/>
            </a:pPr>
            <a:r>
              <a:rPr lang="en-US" dirty="0"/>
              <a:t>Allows young birds to avoid predators</a:t>
            </a:r>
          </a:p>
        </p:txBody>
      </p:sp>
    </p:spTree>
    <p:extLst>
      <p:ext uri="{BB962C8B-B14F-4D97-AF65-F5344CB8AC3E}">
        <p14:creationId xmlns:p14="http://schemas.microsoft.com/office/powerpoint/2010/main" val="1011206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B3CDB0DE-5C0E-B8C8-DCBE-C6C630198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561" y="2053182"/>
            <a:ext cx="10784440" cy="480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6347CF7-6AE3-71C7-2953-E2C32C49E98F}"/>
              </a:ext>
            </a:extLst>
          </p:cNvPr>
          <p:cNvSpPr txBox="1">
            <a:spLocks/>
          </p:cNvSpPr>
          <p:nvPr/>
        </p:nvSpPr>
        <p:spPr>
          <a:xfrm>
            <a:off x="4300080" y="951554"/>
            <a:ext cx="4889595" cy="1014984"/>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KPFC Learn &amp; Burns</a:t>
            </a:r>
          </a:p>
        </p:txBody>
      </p:sp>
      <p:sp>
        <p:nvSpPr>
          <p:cNvPr id="4" name="TextBox 3">
            <a:extLst>
              <a:ext uri="{FF2B5EF4-FFF2-40B4-BE49-F238E27FC236}">
                <a16:creationId xmlns:a16="http://schemas.microsoft.com/office/drawing/2014/main" id="{D0945E65-8A04-3F58-EE50-577A39F2F4A7}"/>
              </a:ext>
            </a:extLst>
          </p:cNvPr>
          <p:cNvSpPr txBox="1"/>
          <p:nvPr/>
        </p:nvSpPr>
        <p:spPr>
          <a:xfrm>
            <a:off x="14209" y="649335"/>
            <a:ext cx="2677336" cy="1938992"/>
          </a:xfrm>
          <a:prstGeom prst="rect">
            <a:avLst/>
          </a:prstGeom>
          <a:noFill/>
        </p:spPr>
        <p:txBody>
          <a:bodyPr wrap="none" rtlCol="0">
            <a:spAutoFit/>
          </a:bodyPr>
          <a:lstStyle/>
          <a:p>
            <a:r>
              <a:rPr lang="en-US" sz="2400" dirty="0"/>
              <a:t>2023-2025:</a:t>
            </a:r>
          </a:p>
          <a:p>
            <a:pPr marL="342900" indent="-342900">
              <a:buFont typeface="Arial" panose="020B0604020202020204" pitchFamily="34" charset="0"/>
              <a:buChar char="•"/>
            </a:pPr>
            <a:r>
              <a:rPr lang="en-US" sz="2400" dirty="0"/>
              <a:t>21 Learn &amp; Burns</a:t>
            </a:r>
          </a:p>
          <a:p>
            <a:pPr marL="342900" indent="-342900">
              <a:buFont typeface="Arial" panose="020B0604020202020204" pitchFamily="34" charset="0"/>
              <a:buChar char="•"/>
            </a:pPr>
            <a:r>
              <a:rPr lang="en-US" sz="2400" dirty="0"/>
              <a:t>19 Counties</a:t>
            </a:r>
          </a:p>
          <a:p>
            <a:pPr marL="342900" indent="-342900">
              <a:buFont typeface="Arial" panose="020B0604020202020204" pitchFamily="34" charset="0"/>
              <a:buChar char="•"/>
            </a:pPr>
            <a:r>
              <a:rPr lang="en-US" sz="2400" dirty="0"/>
              <a:t>220 Participants</a:t>
            </a:r>
          </a:p>
          <a:p>
            <a:endParaRPr lang="en-US" sz="2400" dirty="0"/>
          </a:p>
        </p:txBody>
      </p:sp>
      <p:sp>
        <p:nvSpPr>
          <p:cNvPr id="9" name="Subtitle 2">
            <a:extLst>
              <a:ext uri="{FF2B5EF4-FFF2-40B4-BE49-F238E27FC236}">
                <a16:creationId xmlns:a16="http://schemas.microsoft.com/office/drawing/2014/main" id="{2EE88184-843E-AA83-2F69-20A516A5127A}"/>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sp>
        <p:nvSpPr>
          <p:cNvPr id="2" name="TextBox 1">
            <a:extLst>
              <a:ext uri="{FF2B5EF4-FFF2-40B4-BE49-F238E27FC236}">
                <a16:creationId xmlns:a16="http://schemas.microsoft.com/office/drawing/2014/main" id="{1614B4CE-B2C3-9A86-5698-F2B6510815AC}"/>
              </a:ext>
            </a:extLst>
          </p:cNvPr>
          <p:cNvSpPr txBox="1"/>
          <p:nvPr/>
        </p:nvSpPr>
        <p:spPr>
          <a:xfrm>
            <a:off x="6780860" y="744293"/>
            <a:ext cx="4708340" cy="671851"/>
          </a:xfrm>
          <a:prstGeom prst="rect">
            <a:avLst/>
          </a:prstGeom>
          <a:noFill/>
        </p:spPr>
        <p:txBody>
          <a:bodyPr wrap="square">
            <a:spAutoFit/>
          </a:bodyPr>
          <a:lstStyle/>
          <a:p>
            <a:pPr>
              <a:lnSpc>
                <a:spcPct val="150000"/>
              </a:lnSpc>
              <a:buSzPct val="100000"/>
            </a:pPr>
            <a:r>
              <a:rPr lang="en-US" sz="2800" dirty="0"/>
              <a:t>3. Low Landowner Awareness</a:t>
            </a:r>
          </a:p>
        </p:txBody>
      </p:sp>
    </p:spTree>
    <p:extLst>
      <p:ext uri="{BB962C8B-B14F-4D97-AF65-F5344CB8AC3E}">
        <p14:creationId xmlns:p14="http://schemas.microsoft.com/office/powerpoint/2010/main" val="4048206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B3CDB0DE-5C0E-B8C8-DCBE-C6C630198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561" y="2053182"/>
            <a:ext cx="10784440" cy="480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6347CF7-6AE3-71C7-2953-E2C32C49E98F}"/>
              </a:ext>
            </a:extLst>
          </p:cNvPr>
          <p:cNvSpPr txBox="1">
            <a:spLocks/>
          </p:cNvSpPr>
          <p:nvPr/>
        </p:nvSpPr>
        <p:spPr>
          <a:xfrm>
            <a:off x="4300080" y="951554"/>
            <a:ext cx="4889595" cy="1014984"/>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KPFC Learn &amp; Burns</a:t>
            </a:r>
          </a:p>
        </p:txBody>
      </p:sp>
      <p:sp>
        <p:nvSpPr>
          <p:cNvPr id="4" name="TextBox 3">
            <a:extLst>
              <a:ext uri="{FF2B5EF4-FFF2-40B4-BE49-F238E27FC236}">
                <a16:creationId xmlns:a16="http://schemas.microsoft.com/office/drawing/2014/main" id="{D0945E65-8A04-3F58-EE50-577A39F2F4A7}"/>
              </a:ext>
            </a:extLst>
          </p:cNvPr>
          <p:cNvSpPr txBox="1"/>
          <p:nvPr/>
        </p:nvSpPr>
        <p:spPr>
          <a:xfrm>
            <a:off x="14209" y="649335"/>
            <a:ext cx="2677336" cy="1938992"/>
          </a:xfrm>
          <a:prstGeom prst="rect">
            <a:avLst/>
          </a:prstGeom>
          <a:noFill/>
        </p:spPr>
        <p:txBody>
          <a:bodyPr wrap="none" rtlCol="0">
            <a:spAutoFit/>
          </a:bodyPr>
          <a:lstStyle/>
          <a:p>
            <a:r>
              <a:rPr lang="en-US" sz="2400" dirty="0"/>
              <a:t>2023-2025:</a:t>
            </a:r>
          </a:p>
          <a:p>
            <a:pPr marL="342900" indent="-342900">
              <a:buFont typeface="Arial" panose="020B0604020202020204" pitchFamily="34" charset="0"/>
              <a:buChar char="•"/>
            </a:pPr>
            <a:r>
              <a:rPr lang="en-US" sz="2400" dirty="0"/>
              <a:t>21 Learn &amp; Burns</a:t>
            </a:r>
          </a:p>
          <a:p>
            <a:pPr marL="342900" indent="-342900">
              <a:buFont typeface="Arial" panose="020B0604020202020204" pitchFamily="34" charset="0"/>
              <a:buChar char="•"/>
            </a:pPr>
            <a:r>
              <a:rPr lang="en-US" sz="2400" dirty="0"/>
              <a:t>19 Counties</a:t>
            </a:r>
          </a:p>
          <a:p>
            <a:pPr marL="342900" indent="-342900">
              <a:buFont typeface="Arial" panose="020B0604020202020204" pitchFamily="34" charset="0"/>
              <a:buChar char="•"/>
            </a:pPr>
            <a:r>
              <a:rPr lang="en-US" sz="2400" dirty="0"/>
              <a:t>220 Participants</a:t>
            </a:r>
          </a:p>
          <a:p>
            <a:endParaRPr lang="en-US" sz="2400" dirty="0"/>
          </a:p>
        </p:txBody>
      </p:sp>
      <p:sp>
        <p:nvSpPr>
          <p:cNvPr id="9" name="Subtitle 2">
            <a:extLst>
              <a:ext uri="{FF2B5EF4-FFF2-40B4-BE49-F238E27FC236}">
                <a16:creationId xmlns:a16="http://schemas.microsoft.com/office/drawing/2014/main" id="{2EE88184-843E-AA83-2F69-20A516A5127A}"/>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sp>
        <p:nvSpPr>
          <p:cNvPr id="2" name="TextBox 1">
            <a:extLst>
              <a:ext uri="{FF2B5EF4-FFF2-40B4-BE49-F238E27FC236}">
                <a16:creationId xmlns:a16="http://schemas.microsoft.com/office/drawing/2014/main" id="{1614B4CE-B2C3-9A86-5698-F2B6510815AC}"/>
              </a:ext>
            </a:extLst>
          </p:cNvPr>
          <p:cNvSpPr txBox="1"/>
          <p:nvPr/>
        </p:nvSpPr>
        <p:spPr>
          <a:xfrm>
            <a:off x="6780860" y="744293"/>
            <a:ext cx="4708340" cy="671851"/>
          </a:xfrm>
          <a:prstGeom prst="rect">
            <a:avLst/>
          </a:prstGeom>
          <a:noFill/>
        </p:spPr>
        <p:txBody>
          <a:bodyPr wrap="square">
            <a:spAutoFit/>
          </a:bodyPr>
          <a:lstStyle/>
          <a:p>
            <a:pPr>
              <a:lnSpc>
                <a:spcPct val="150000"/>
              </a:lnSpc>
              <a:buSzPct val="100000"/>
            </a:pPr>
            <a:r>
              <a:rPr lang="en-US" sz="2800" dirty="0"/>
              <a:t>3. Low Landowner Awareness</a:t>
            </a:r>
          </a:p>
        </p:txBody>
      </p:sp>
      <p:pic>
        <p:nvPicPr>
          <p:cNvPr id="5" name="Picture 4" descr="A picture containing text, plant&#10;&#10;AI-generated content may be incorrect.">
            <a:extLst>
              <a:ext uri="{FF2B5EF4-FFF2-40B4-BE49-F238E27FC236}">
                <a16:creationId xmlns:a16="http://schemas.microsoft.com/office/drawing/2014/main" id="{381F1DD7-BEEC-DC9D-DD89-C4C5FE4C2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567" y="-202608"/>
            <a:ext cx="3460755" cy="2308324"/>
          </a:xfrm>
          <a:prstGeom prst="rect">
            <a:avLst/>
          </a:prstGeom>
        </p:spPr>
      </p:pic>
    </p:spTree>
    <p:extLst>
      <p:ext uri="{BB962C8B-B14F-4D97-AF65-F5344CB8AC3E}">
        <p14:creationId xmlns:p14="http://schemas.microsoft.com/office/powerpoint/2010/main" val="2768240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r chart&#10;&#10;Description automatically generated">
            <a:extLst>
              <a:ext uri="{FF2B5EF4-FFF2-40B4-BE49-F238E27FC236}">
                <a16:creationId xmlns:a16="http://schemas.microsoft.com/office/drawing/2014/main" id="{BFE6C61E-DD83-F8A7-A3F3-B2B8C41A8AA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2C9E49E-601F-4543-B1CD-395BD9CC3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9899" y="748016"/>
            <a:ext cx="2925189" cy="1688991"/>
          </a:xfrm>
          <a:prstGeom prst="rect">
            <a:avLst/>
          </a:prstGeom>
        </p:spPr>
      </p:pic>
      <p:sp>
        <p:nvSpPr>
          <p:cNvPr id="37" name="Subtitle 2">
            <a:extLst>
              <a:ext uri="{FF2B5EF4-FFF2-40B4-BE49-F238E27FC236}">
                <a16:creationId xmlns:a16="http://schemas.microsoft.com/office/drawing/2014/main" id="{798DF2E1-0B01-B79A-93CA-5B5DD10DE237}"/>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lumMod val="95000"/>
                  </a:schemeClr>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pic>
        <p:nvPicPr>
          <p:cNvPr id="4" name="Picture 3" descr="Diagram&#10;&#10;AI-generated content may be incorrect.">
            <a:extLst>
              <a:ext uri="{FF2B5EF4-FFF2-40B4-BE49-F238E27FC236}">
                <a16:creationId xmlns:a16="http://schemas.microsoft.com/office/drawing/2014/main" id="{6AFEE04E-D3A9-E22F-8E27-9A24070FA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30373"/>
            <a:ext cx="12192000" cy="3451872"/>
          </a:xfrm>
          <a:prstGeom prst="rect">
            <a:avLst/>
          </a:prstGeom>
        </p:spPr>
      </p:pic>
    </p:spTree>
    <p:extLst>
      <p:ext uri="{BB962C8B-B14F-4D97-AF65-F5344CB8AC3E}">
        <p14:creationId xmlns:p14="http://schemas.microsoft.com/office/powerpoint/2010/main" val="1820724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r chart&#10;&#10;Description automatically generated">
            <a:extLst>
              <a:ext uri="{FF2B5EF4-FFF2-40B4-BE49-F238E27FC236}">
                <a16:creationId xmlns:a16="http://schemas.microsoft.com/office/drawing/2014/main" id="{9635162A-357C-7940-78A3-302BC45673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E3D16FAE-DCCD-02D0-E8AF-AD5EF3789A0F}"/>
              </a:ext>
            </a:extLst>
          </p:cNvPr>
          <p:cNvSpPr txBox="1"/>
          <p:nvPr/>
        </p:nvSpPr>
        <p:spPr>
          <a:xfrm>
            <a:off x="2138472" y="1951672"/>
            <a:ext cx="5176728" cy="1891287"/>
          </a:xfrm>
          <a:prstGeom prst="rect">
            <a:avLst/>
          </a:prstGeom>
          <a:noFill/>
        </p:spPr>
        <p:txBody>
          <a:bodyPr wrap="square" rtlCol="0">
            <a:spAutoFit/>
          </a:bodyPr>
          <a:lstStyle/>
          <a:p>
            <a:pPr marL="514350" indent="-514350">
              <a:lnSpc>
                <a:spcPct val="150000"/>
              </a:lnSpc>
              <a:buSzPct val="100000"/>
              <a:buFont typeface="+mj-lt"/>
              <a:buAutoNum type="arabicPeriod"/>
            </a:pPr>
            <a:r>
              <a:rPr lang="en-US" sz="2000" dirty="0"/>
              <a:t>Limited workforce capacity</a:t>
            </a:r>
          </a:p>
          <a:p>
            <a:pPr marL="514350" indent="-514350">
              <a:lnSpc>
                <a:spcPct val="150000"/>
              </a:lnSpc>
              <a:buSzPct val="100000"/>
              <a:buFont typeface="+mj-lt"/>
              <a:buAutoNum type="arabicPeriod"/>
            </a:pPr>
            <a:r>
              <a:rPr lang="en-US" sz="2000" dirty="0"/>
              <a:t>Shortage of Certified Burn Bosses</a:t>
            </a:r>
          </a:p>
          <a:p>
            <a:pPr marL="514350" indent="-514350">
              <a:lnSpc>
                <a:spcPct val="150000"/>
              </a:lnSpc>
              <a:buSzPct val="100000"/>
              <a:buFont typeface="+mj-lt"/>
              <a:buAutoNum type="arabicPeriod"/>
            </a:pPr>
            <a:r>
              <a:rPr lang="en-US" sz="2000" dirty="0"/>
              <a:t>Low landowner awareness</a:t>
            </a:r>
          </a:p>
          <a:p>
            <a:pPr marL="514350" indent="-514350">
              <a:lnSpc>
                <a:spcPct val="150000"/>
              </a:lnSpc>
              <a:buSzPct val="100000"/>
              <a:buFont typeface="+mj-lt"/>
              <a:buAutoNum type="arabicPeriod"/>
            </a:pPr>
            <a:r>
              <a:rPr lang="en-US" sz="2000" b="1" dirty="0"/>
              <a:t>Liability concerns are a major barrier</a:t>
            </a:r>
          </a:p>
        </p:txBody>
      </p:sp>
      <p:sp>
        <p:nvSpPr>
          <p:cNvPr id="4" name="Subtitle 2">
            <a:extLst>
              <a:ext uri="{FF2B5EF4-FFF2-40B4-BE49-F238E27FC236}">
                <a16:creationId xmlns:a16="http://schemas.microsoft.com/office/drawing/2014/main" id="{86BF931D-942C-5A16-A552-EAD284B9C510}"/>
              </a:ext>
            </a:extLst>
          </p:cNvPr>
          <p:cNvSpPr txBox="1">
            <a:spLocks/>
          </p:cNvSpPr>
          <p:nvPr/>
        </p:nvSpPr>
        <p:spPr>
          <a:xfrm>
            <a:off x="2138472" y="1314703"/>
            <a:ext cx="7708470" cy="502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6600"/>
                </a:solidFill>
                <a:latin typeface="Franklin Gothic Medium" panose="020B0603020102020204" pitchFamily="34" charset="0"/>
                <a:ea typeface="Open Sans Extrabold" panose="020B0906030804020204" pitchFamily="34" charset="0"/>
                <a:cs typeface="Open Sans Extrabold" panose="020B0906030804020204" pitchFamily="34" charset="0"/>
              </a:rPr>
              <a:t>Roadblocks</a:t>
            </a:r>
          </a:p>
        </p:txBody>
      </p:sp>
      <p:sp>
        <p:nvSpPr>
          <p:cNvPr id="9" name="Subtitle 2">
            <a:extLst>
              <a:ext uri="{FF2B5EF4-FFF2-40B4-BE49-F238E27FC236}">
                <a16:creationId xmlns:a16="http://schemas.microsoft.com/office/drawing/2014/main" id="{2640DFE8-6547-1CF2-F4BB-E997480499DF}"/>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pic>
        <p:nvPicPr>
          <p:cNvPr id="2" name="Picture 1" descr="A picture containing text, plant&#10;&#10;AI-generated content may be incorrect.">
            <a:extLst>
              <a:ext uri="{FF2B5EF4-FFF2-40B4-BE49-F238E27FC236}">
                <a16:creationId xmlns:a16="http://schemas.microsoft.com/office/drawing/2014/main" id="{A23135C2-F3EE-B0FA-B371-9FC651680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2147" y="1816906"/>
            <a:ext cx="1025822" cy="684223"/>
          </a:xfrm>
          <a:prstGeom prst="rect">
            <a:avLst/>
          </a:prstGeom>
        </p:spPr>
      </p:pic>
      <p:pic>
        <p:nvPicPr>
          <p:cNvPr id="5" name="Picture 4" descr="A picture containing text, plant&#10;&#10;AI-generated content may be incorrect.">
            <a:extLst>
              <a:ext uri="{FF2B5EF4-FFF2-40B4-BE49-F238E27FC236}">
                <a16:creationId xmlns:a16="http://schemas.microsoft.com/office/drawing/2014/main" id="{7D32228C-6DC5-00B0-2E99-A3186C3FD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2147" y="2282177"/>
            <a:ext cx="1025822" cy="684223"/>
          </a:xfrm>
          <a:prstGeom prst="rect">
            <a:avLst/>
          </a:prstGeom>
        </p:spPr>
      </p:pic>
      <p:pic>
        <p:nvPicPr>
          <p:cNvPr id="6" name="Picture 5" descr="A picture containing text, plant&#10;&#10;AI-generated content may be incorrect.">
            <a:extLst>
              <a:ext uri="{FF2B5EF4-FFF2-40B4-BE49-F238E27FC236}">
                <a16:creationId xmlns:a16="http://schemas.microsoft.com/office/drawing/2014/main" id="{A52BBC18-95F6-4382-688B-A2EB08850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2147" y="2764777"/>
            <a:ext cx="1025822" cy="684223"/>
          </a:xfrm>
          <a:prstGeom prst="rect">
            <a:avLst/>
          </a:prstGeom>
        </p:spPr>
      </p:pic>
      <p:pic>
        <p:nvPicPr>
          <p:cNvPr id="10" name="Picture 9" descr="A picture containing outdoor, tree, red, sky&#10;&#10;AI-generated content may be incorrect.">
            <a:extLst>
              <a:ext uri="{FF2B5EF4-FFF2-40B4-BE49-F238E27FC236}">
                <a16:creationId xmlns:a16="http://schemas.microsoft.com/office/drawing/2014/main" id="{032617FF-2577-E062-BDEF-28099461B631}"/>
              </a:ext>
            </a:extLst>
          </p:cNvPr>
          <p:cNvPicPr>
            <a:picLocks noChangeAspect="1"/>
          </p:cNvPicPr>
          <p:nvPr/>
        </p:nvPicPr>
        <p:blipFill>
          <a:blip r:embed="rId5">
            <a:extLst>
              <a:ext uri="{28A0092B-C50C-407E-A947-70E740481C1C}">
                <a14:useLocalDpi xmlns:a14="http://schemas.microsoft.com/office/drawing/2010/main" val="0"/>
              </a:ext>
            </a:extLst>
          </a:blip>
          <a:srcRect l="25000" t="22583" r="13854" b="7682"/>
          <a:stretch/>
        </p:blipFill>
        <p:spPr>
          <a:xfrm>
            <a:off x="7150931" y="2035231"/>
            <a:ext cx="5026900" cy="3005863"/>
          </a:xfrm>
          <a:prstGeom prst="rect">
            <a:avLst/>
          </a:prstGeom>
        </p:spPr>
      </p:pic>
    </p:spTree>
    <p:extLst>
      <p:ext uri="{BB962C8B-B14F-4D97-AF65-F5344CB8AC3E}">
        <p14:creationId xmlns:p14="http://schemas.microsoft.com/office/powerpoint/2010/main" val="903749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r chart&#10;&#10;Description automatically generated">
            <a:extLst>
              <a:ext uri="{FF2B5EF4-FFF2-40B4-BE49-F238E27FC236}">
                <a16:creationId xmlns:a16="http://schemas.microsoft.com/office/drawing/2014/main" id="{9635162A-357C-7940-78A3-302BC45673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0D9EC04F-B12B-34CF-9A29-E7DE389F42A4}"/>
              </a:ext>
            </a:extLst>
          </p:cNvPr>
          <p:cNvSpPr txBox="1">
            <a:spLocks/>
          </p:cNvSpPr>
          <p:nvPr/>
        </p:nvSpPr>
        <p:spPr>
          <a:xfrm>
            <a:off x="0" y="103701"/>
            <a:ext cx="12192000" cy="469307"/>
          </a:xfrm>
          <a:prstGeom prst="rect">
            <a:avLst/>
          </a:prstGeom>
          <a:solidFill>
            <a:srgbClr val="348E84"/>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Lighting the Way</a:t>
            </a:r>
          </a:p>
        </p:txBody>
      </p:sp>
      <p:sp>
        <p:nvSpPr>
          <p:cNvPr id="4" name="Subtitle 2">
            <a:extLst>
              <a:ext uri="{FF2B5EF4-FFF2-40B4-BE49-F238E27FC236}">
                <a16:creationId xmlns:a16="http://schemas.microsoft.com/office/drawing/2014/main" id="{86BF931D-942C-5A16-A552-EAD284B9C510}"/>
              </a:ext>
            </a:extLst>
          </p:cNvPr>
          <p:cNvSpPr txBox="1">
            <a:spLocks/>
          </p:cNvSpPr>
          <p:nvPr/>
        </p:nvSpPr>
        <p:spPr>
          <a:xfrm>
            <a:off x="2066044" y="980640"/>
            <a:ext cx="8734740" cy="502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6600"/>
                </a:solidFill>
                <a:latin typeface="Franklin Gothic Medium" panose="020B0603020102020204" pitchFamily="34" charset="0"/>
                <a:ea typeface="Open Sans Extrabold" panose="020B0906030804020204" pitchFamily="34" charset="0"/>
                <a:cs typeface="Open Sans Extrabold" panose="020B0906030804020204" pitchFamily="34" charset="0"/>
              </a:rPr>
              <a:t>How would updating Kentucky’s burning laws help?</a:t>
            </a:r>
          </a:p>
        </p:txBody>
      </p:sp>
      <p:pic>
        <p:nvPicPr>
          <p:cNvPr id="7" name="Picture 6">
            <a:extLst>
              <a:ext uri="{FF2B5EF4-FFF2-40B4-BE49-F238E27FC236}">
                <a16:creationId xmlns:a16="http://schemas.microsoft.com/office/drawing/2014/main" id="{0BE05E16-86D9-1F17-A410-ADBC2465A361}"/>
              </a:ext>
            </a:extLst>
          </p:cNvPr>
          <p:cNvPicPr>
            <a:picLocks noChangeAspect="1"/>
          </p:cNvPicPr>
          <p:nvPr/>
        </p:nvPicPr>
        <p:blipFill>
          <a:blip r:embed="rId4"/>
          <a:srcRect t="17866" b="33307"/>
          <a:stretch/>
        </p:blipFill>
        <p:spPr>
          <a:xfrm>
            <a:off x="396240" y="4258373"/>
            <a:ext cx="4938188" cy="1783080"/>
          </a:xfrm>
          <a:prstGeom prst="rect">
            <a:avLst/>
          </a:prstGeom>
        </p:spPr>
      </p:pic>
      <p:pic>
        <p:nvPicPr>
          <p:cNvPr id="9" name="Picture 8">
            <a:extLst>
              <a:ext uri="{FF2B5EF4-FFF2-40B4-BE49-F238E27FC236}">
                <a16:creationId xmlns:a16="http://schemas.microsoft.com/office/drawing/2014/main" id="{FF1B4B39-E417-DDBC-5225-F22E058E97B3}"/>
              </a:ext>
            </a:extLst>
          </p:cNvPr>
          <p:cNvPicPr>
            <a:picLocks noChangeAspect="1"/>
          </p:cNvPicPr>
          <p:nvPr/>
        </p:nvPicPr>
        <p:blipFill>
          <a:blip r:embed="rId5"/>
          <a:srcRect b="56501"/>
          <a:stretch/>
        </p:blipFill>
        <p:spPr>
          <a:xfrm>
            <a:off x="5494977" y="4258373"/>
            <a:ext cx="6181880" cy="1800661"/>
          </a:xfrm>
          <a:prstGeom prst="rect">
            <a:avLst/>
          </a:prstGeom>
        </p:spPr>
      </p:pic>
      <p:sp>
        <p:nvSpPr>
          <p:cNvPr id="2" name="TextBox 1">
            <a:extLst>
              <a:ext uri="{FF2B5EF4-FFF2-40B4-BE49-F238E27FC236}">
                <a16:creationId xmlns:a16="http://schemas.microsoft.com/office/drawing/2014/main" id="{05C4E528-7167-20E7-E32F-D5E8FCAC0CB5}"/>
              </a:ext>
            </a:extLst>
          </p:cNvPr>
          <p:cNvSpPr txBox="1"/>
          <p:nvPr/>
        </p:nvSpPr>
        <p:spPr>
          <a:xfrm>
            <a:off x="2066044" y="1482842"/>
            <a:ext cx="9729716" cy="327628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t>Clearer laws = increased participation by prescribed fire contractors</a:t>
            </a:r>
          </a:p>
          <a:p>
            <a:pPr marL="285750" indent="-285750">
              <a:lnSpc>
                <a:spcPct val="150000"/>
              </a:lnSpc>
              <a:buFont typeface="Arial" panose="020B0604020202020204" pitchFamily="34" charset="0"/>
              <a:buChar char="•"/>
            </a:pPr>
            <a:r>
              <a:rPr lang="en-US" sz="2000" dirty="0"/>
              <a:t>Increased prescribed fire = reduced risk of wildfire </a:t>
            </a:r>
          </a:p>
          <a:p>
            <a:pPr marL="285750" indent="-285750">
              <a:lnSpc>
                <a:spcPct val="150000"/>
              </a:lnSpc>
              <a:buFont typeface="Arial" panose="020B0604020202020204" pitchFamily="34" charset="0"/>
              <a:buChar char="•"/>
            </a:pPr>
            <a:r>
              <a:rPr lang="en-US" sz="2000" dirty="0"/>
              <a:t>Stronger legal protections reduce liability concerns</a:t>
            </a:r>
          </a:p>
          <a:p>
            <a:pPr marL="285750" indent="-285750">
              <a:lnSpc>
                <a:spcPct val="150000"/>
              </a:lnSpc>
              <a:buFont typeface="Arial" panose="020B0604020202020204" pitchFamily="34" charset="0"/>
              <a:buChar char="•"/>
            </a:pPr>
            <a:r>
              <a:rPr lang="en-US" sz="2000" dirty="0"/>
              <a:t>Improved consistency across state agencies and private lands</a:t>
            </a:r>
          </a:p>
          <a:p>
            <a:pPr marL="285750" indent="-285750">
              <a:lnSpc>
                <a:spcPct val="150000"/>
              </a:lnSpc>
              <a:buFont typeface="Arial" panose="020B0604020202020204" pitchFamily="34" charset="0"/>
              <a:buChar char="•"/>
            </a:pPr>
            <a:endParaRPr lang="en-US" sz="2000" dirty="0"/>
          </a:p>
          <a:p>
            <a:pPr marL="285750" indent="-285750">
              <a:lnSpc>
                <a:spcPct val="150000"/>
              </a:lnSpc>
              <a:buFont typeface="Arial" panose="020B0604020202020204" pitchFamily="34" charset="0"/>
              <a:buChar char="•"/>
            </a:pPr>
            <a:endParaRPr lang="en-US" sz="2000" dirty="0"/>
          </a:p>
          <a:p>
            <a:pPr marL="285750" indent="-285750">
              <a:lnSpc>
                <a:spcPct val="15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1858096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r chart&#10;&#10;Description automatically generated">
            <a:extLst>
              <a:ext uri="{FF2B5EF4-FFF2-40B4-BE49-F238E27FC236}">
                <a16:creationId xmlns:a16="http://schemas.microsoft.com/office/drawing/2014/main" id="{9635162A-357C-7940-78A3-302BC45673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0D9EC04F-B12B-34CF-9A29-E7DE389F42A4}"/>
              </a:ext>
            </a:extLst>
          </p:cNvPr>
          <p:cNvSpPr txBox="1">
            <a:spLocks/>
          </p:cNvSpPr>
          <p:nvPr/>
        </p:nvSpPr>
        <p:spPr>
          <a:xfrm>
            <a:off x="0" y="103701"/>
            <a:ext cx="12192000" cy="469307"/>
          </a:xfrm>
          <a:prstGeom prst="rect">
            <a:avLst/>
          </a:prstGeom>
          <a:solidFill>
            <a:srgbClr val="348E84"/>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Lighting the Way</a:t>
            </a:r>
          </a:p>
        </p:txBody>
      </p:sp>
      <p:sp>
        <p:nvSpPr>
          <p:cNvPr id="4" name="Subtitle 2">
            <a:extLst>
              <a:ext uri="{FF2B5EF4-FFF2-40B4-BE49-F238E27FC236}">
                <a16:creationId xmlns:a16="http://schemas.microsoft.com/office/drawing/2014/main" id="{86BF931D-942C-5A16-A552-EAD284B9C510}"/>
              </a:ext>
            </a:extLst>
          </p:cNvPr>
          <p:cNvSpPr txBox="1">
            <a:spLocks/>
          </p:cNvSpPr>
          <p:nvPr/>
        </p:nvSpPr>
        <p:spPr>
          <a:xfrm>
            <a:off x="2066043" y="797131"/>
            <a:ext cx="9112915" cy="902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6600"/>
                </a:solidFill>
                <a:latin typeface="Franklin Gothic Medium" panose="020B0603020102020204" pitchFamily="34" charset="0"/>
                <a:ea typeface="Open Sans Extrabold" panose="020B0906030804020204" pitchFamily="34" charset="0"/>
                <a:cs typeface="Open Sans Extrabold" panose="020B0906030804020204" pitchFamily="34" charset="0"/>
              </a:rPr>
              <a:t>Economic Opportunity: Unlocking the Full Potential of Prescribed Fire</a:t>
            </a:r>
          </a:p>
        </p:txBody>
      </p:sp>
      <p:sp>
        <p:nvSpPr>
          <p:cNvPr id="6" name="TextBox 5">
            <a:extLst>
              <a:ext uri="{FF2B5EF4-FFF2-40B4-BE49-F238E27FC236}">
                <a16:creationId xmlns:a16="http://schemas.microsoft.com/office/drawing/2014/main" id="{F4EFE2AB-36EE-1D69-C25B-9AF60A8B884F}"/>
              </a:ext>
            </a:extLst>
          </p:cNvPr>
          <p:cNvSpPr txBox="1"/>
          <p:nvPr/>
        </p:nvSpPr>
        <p:spPr>
          <a:xfrm>
            <a:off x="2066044" y="1699612"/>
            <a:ext cx="9761748"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Rural job creation</a:t>
            </a:r>
          </a:p>
          <a:p>
            <a:pPr marL="285750" indent="-285750">
              <a:buFont typeface="Arial" panose="020B0604020202020204" pitchFamily="34" charset="0"/>
              <a:buChar char="•"/>
            </a:pPr>
            <a:r>
              <a:rPr lang="en-US" sz="2000" dirty="0"/>
              <a:t>Contractor industry growth</a:t>
            </a:r>
          </a:p>
          <a:p>
            <a:pPr marL="285750" indent="-285750">
              <a:buFont typeface="Arial" panose="020B0604020202020204" pitchFamily="34" charset="0"/>
              <a:buChar char="•"/>
            </a:pPr>
            <a:r>
              <a:rPr lang="en-US" sz="2000" dirty="0"/>
              <a:t>Tens of millions in funding available</a:t>
            </a:r>
          </a:p>
          <a:p>
            <a:pPr marL="285750" indent="-285750">
              <a:buFont typeface="Arial" panose="020B0604020202020204" pitchFamily="34" charset="0"/>
              <a:buChar char="•"/>
            </a:pPr>
            <a:r>
              <a:rPr lang="en-US" sz="2000" dirty="0"/>
              <a:t>Local multiplier effect</a:t>
            </a:r>
          </a:p>
          <a:p>
            <a:pPr marL="285750" indent="-285750">
              <a:buFont typeface="Arial" panose="020B0604020202020204" pitchFamily="34" charset="0"/>
              <a:buChar char="•"/>
            </a:pPr>
            <a:r>
              <a:rPr lang="en-US" sz="2000" dirty="0"/>
              <a:t>Kentucky is leaving money on the table</a:t>
            </a:r>
          </a:p>
        </p:txBody>
      </p:sp>
      <p:pic>
        <p:nvPicPr>
          <p:cNvPr id="10" name="Picture 9" descr="A picture containing grass, outdoor, field, plant&#10;&#10;AI-generated content may be incorrect.">
            <a:extLst>
              <a:ext uri="{FF2B5EF4-FFF2-40B4-BE49-F238E27FC236}">
                <a16:creationId xmlns:a16="http://schemas.microsoft.com/office/drawing/2014/main" id="{553498CE-A9B3-90C7-DB1E-3FDCDE916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467" y="3499642"/>
            <a:ext cx="4480492" cy="2987328"/>
          </a:xfrm>
          <a:prstGeom prst="rect">
            <a:avLst/>
          </a:prstGeom>
        </p:spPr>
      </p:pic>
      <p:pic>
        <p:nvPicPr>
          <p:cNvPr id="13" name="Picture 12" descr="A picture containing grass, outdoor, sky, field&#10;&#10;AI-generated content may be incorrect.">
            <a:extLst>
              <a:ext uri="{FF2B5EF4-FFF2-40B4-BE49-F238E27FC236}">
                <a16:creationId xmlns:a16="http://schemas.microsoft.com/office/drawing/2014/main" id="{B92038EC-5781-8221-4373-3952A53D3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6044" y="3499642"/>
            <a:ext cx="4481466" cy="2987328"/>
          </a:xfrm>
          <a:prstGeom prst="rect">
            <a:avLst/>
          </a:prstGeom>
        </p:spPr>
      </p:pic>
    </p:spTree>
    <p:extLst>
      <p:ext uri="{BB962C8B-B14F-4D97-AF65-F5344CB8AC3E}">
        <p14:creationId xmlns:p14="http://schemas.microsoft.com/office/powerpoint/2010/main" val="1396409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r chart&#10;&#10;Description automatically generated">
            <a:extLst>
              <a:ext uri="{FF2B5EF4-FFF2-40B4-BE49-F238E27FC236}">
                <a16:creationId xmlns:a16="http://schemas.microsoft.com/office/drawing/2014/main" id="{9635162A-357C-7940-78A3-302BC45673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0D9EC04F-B12B-34CF-9A29-E7DE389F42A4}"/>
              </a:ext>
            </a:extLst>
          </p:cNvPr>
          <p:cNvSpPr txBox="1">
            <a:spLocks/>
          </p:cNvSpPr>
          <p:nvPr/>
        </p:nvSpPr>
        <p:spPr>
          <a:xfrm>
            <a:off x="0" y="103701"/>
            <a:ext cx="12192000" cy="469307"/>
          </a:xfrm>
          <a:prstGeom prst="rect">
            <a:avLst/>
          </a:prstGeom>
          <a:solidFill>
            <a:srgbClr val="348E84"/>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Lighting the Way</a:t>
            </a:r>
          </a:p>
        </p:txBody>
      </p:sp>
      <p:sp>
        <p:nvSpPr>
          <p:cNvPr id="4" name="Subtitle 2">
            <a:extLst>
              <a:ext uri="{FF2B5EF4-FFF2-40B4-BE49-F238E27FC236}">
                <a16:creationId xmlns:a16="http://schemas.microsoft.com/office/drawing/2014/main" id="{86BF931D-942C-5A16-A552-EAD284B9C510}"/>
              </a:ext>
            </a:extLst>
          </p:cNvPr>
          <p:cNvSpPr txBox="1">
            <a:spLocks/>
          </p:cNvSpPr>
          <p:nvPr/>
        </p:nvSpPr>
        <p:spPr>
          <a:xfrm>
            <a:off x="2066044" y="797131"/>
            <a:ext cx="7512522" cy="601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6600"/>
                </a:solidFill>
                <a:latin typeface="Franklin Gothic Medium" panose="020B0603020102020204" pitchFamily="34" charset="0"/>
                <a:ea typeface="Open Sans Extrabold" panose="020B0906030804020204" pitchFamily="34" charset="0"/>
                <a:cs typeface="Open Sans Extrabold" panose="020B0906030804020204" pitchFamily="34" charset="0"/>
              </a:rPr>
              <a:t>Where do we go from here?</a:t>
            </a:r>
          </a:p>
        </p:txBody>
      </p:sp>
      <p:sp>
        <p:nvSpPr>
          <p:cNvPr id="6" name="TextBox 5">
            <a:extLst>
              <a:ext uri="{FF2B5EF4-FFF2-40B4-BE49-F238E27FC236}">
                <a16:creationId xmlns:a16="http://schemas.microsoft.com/office/drawing/2014/main" id="{F4EFE2AB-36EE-1D69-C25B-9AF60A8B884F}"/>
              </a:ext>
            </a:extLst>
          </p:cNvPr>
          <p:cNvSpPr txBox="1"/>
          <p:nvPr/>
        </p:nvSpPr>
        <p:spPr>
          <a:xfrm>
            <a:off x="2066044" y="1398738"/>
            <a:ext cx="9761748"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Controlled burning is not wildfire, it is a safe, science-based tool </a:t>
            </a:r>
          </a:p>
          <a:p>
            <a:pPr marL="285750" indent="-285750">
              <a:buFont typeface="Arial" panose="020B0604020202020204" pitchFamily="34" charset="0"/>
              <a:buChar char="•"/>
            </a:pPr>
            <a:r>
              <a:rPr lang="en-US" sz="2000" dirty="0"/>
              <a:t>Prescribed fire in Kentucky has come a long way </a:t>
            </a:r>
          </a:p>
          <a:p>
            <a:pPr marL="285750" indent="-285750">
              <a:buFont typeface="Arial" panose="020B0604020202020204" pitchFamily="34" charset="0"/>
              <a:buChar char="•"/>
            </a:pPr>
            <a:r>
              <a:rPr lang="en-US" sz="2000" dirty="0"/>
              <a:t>The stage is set</a:t>
            </a:r>
          </a:p>
        </p:txBody>
      </p:sp>
      <p:pic>
        <p:nvPicPr>
          <p:cNvPr id="11" name="Picture 10" descr="A picture containing outdoor, grass, person, yellow&#10;&#10;AI-generated content may be incorrect.">
            <a:extLst>
              <a:ext uri="{FF2B5EF4-FFF2-40B4-BE49-F238E27FC236}">
                <a16:creationId xmlns:a16="http://schemas.microsoft.com/office/drawing/2014/main" id="{04B35A16-9456-C14C-3DA4-61DC5F44C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100" y="2525342"/>
            <a:ext cx="5443611" cy="3629074"/>
          </a:xfrm>
          <a:prstGeom prst="rect">
            <a:avLst/>
          </a:prstGeom>
        </p:spPr>
      </p:pic>
      <p:pic>
        <p:nvPicPr>
          <p:cNvPr id="13" name="Picture 12">
            <a:extLst>
              <a:ext uri="{FF2B5EF4-FFF2-40B4-BE49-F238E27FC236}">
                <a16:creationId xmlns:a16="http://schemas.microsoft.com/office/drawing/2014/main" id="{6449EB47-724A-D3E3-4396-A27F4F46EC9F}"/>
              </a:ext>
            </a:extLst>
          </p:cNvPr>
          <p:cNvPicPr>
            <a:picLocks noChangeAspect="1"/>
          </p:cNvPicPr>
          <p:nvPr/>
        </p:nvPicPr>
        <p:blipFill>
          <a:blip r:embed="rId5"/>
          <a:stretch>
            <a:fillRect/>
          </a:stretch>
        </p:blipFill>
        <p:spPr>
          <a:xfrm>
            <a:off x="985508" y="3401790"/>
            <a:ext cx="4116688" cy="2378848"/>
          </a:xfrm>
          <a:prstGeom prst="rect">
            <a:avLst/>
          </a:prstGeom>
        </p:spPr>
      </p:pic>
    </p:spTree>
    <p:extLst>
      <p:ext uri="{BB962C8B-B14F-4D97-AF65-F5344CB8AC3E}">
        <p14:creationId xmlns:p14="http://schemas.microsoft.com/office/powerpoint/2010/main" val="384256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r chart&#10;&#10;Description automatically generated">
            <a:extLst>
              <a:ext uri="{FF2B5EF4-FFF2-40B4-BE49-F238E27FC236}">
                <a16:creationId xmlns:a16="http://schemas.microsoft.com/office/drawing/2014/main" id="{9635162A-357C-7940-78A3-302BC45673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29A60F6-5218-411F-A074-37A5AD72A7EE}"/>
              </a:ext>
            </a:extLst>
          </p:cNvPr>
          <p:cNvSpPr txBox="1"/>
          <p:nvPr/>
        </p:nvSpPr>
        <p:spPr>
          <a:xfrm>
            <a:off x="1845000" y="843404"/>
            <a:ext cx="10232700" cy="646331"/>
          </a:xfrm>
          <a:prstGeom prst="rect">
            <a:avLst/>
          </a:prstGeom>
          <a:noFill/>
        </p:spPr>
        <p:txBody>
          <a:bodyPr wrap="square">
            <a:spAutoFit/>
          </a:bodyPr>
          <a:lstStyle/>
          <a:p>
            <a:pPr marL="0" indent="0">
              <a:buNone/>
            </a:pPr>
            <a:r>
              <a:rPr lang="en-US" b="1" dirty="0">
                <a:solidFill>
                  <a:prstClr val="black"/>
                </a:solidFill>
              </a:rPr>
              <a:t>Forest management </a:t>
            </a:r>
            <a:r>
              <a:rPr lang="en-US" sz="1800" b="1" dirty="0">
                <a:solidFill>
                  <a:prstClr val="black"/>
                </a:solidFill>
                <a:sym typeface="Wingdings" panose="05000000000000000000" pitchFamily="2" charset="2"/>
              </a:rPr>
              <a:t> </a:t>
            </a:r>
            <a:r>
              <a:rPr lang="en-US" sz="1800" dirty="0">
                <a:solidFill>
                  <a:prstClr val="black"/>
                </a:solidFill>
              </a:rPr>
              <a:t>Young </a:t>
            </a:r>
            <a:r>
              <a:rPr lang="en-US" dirty="0">
                <a:solidFill>
                  <a:prstClr val="black"/>
                </a:solidFill>
              </a:rPr>
              <a:t>trees</a:t>
            </a:r>
            <a:r>
              <a:rPr lang="en-US" sz="1800" dirty="0">
                <a:solidFill>
                  <a:prstClr val="black"/>
                </a:solidFill>
              </a:rPr>
              <a:t> are being outcompeted by faster growing trees. Without help, they won’t reach the canopy </a:t>
            </a:r>
            <a:endParaRPr lang="en-US" sz="1800" dirty="0"/>
          </a:p>
        </p:txBody>
      </p:sp>
      <p:sp>
        <p:nvSpPr>
          <p:cNvPr id="5" name="Subtitle 2">
            <a:extLst>
              <a:ext uri="{FF2B5EF4-FFF2-40B4-BE49-F238E27FC236}">
                <a16:creationId xmlns:a16="http://schemas.microsoft.com/office/drawing/2014/main" id="{0D9EC04F-B12B-34CF-9A29-E7DE389F42A4}"/>
              </a:ext>
            </a:extLst>
          </p:cNvPr>
          <p:cNvSpPr txBox="1">
            <a:spLocks/>
          </p:cNvSpPr>
          <p:nvPr/>
        </p:nvSpPr>
        <p:spPr>
          <a:xfrm>
            <a:off x="0" y="103701"/>
            <a:ext cx="12192000" cy="469307"/>
          </a:xfrm>
          <a:prstGeom prst="rect">
            <a:avLst/>
          </a:prstGeom>
          <a:solidFill>
            <a:srgbClr val="911724"/>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Prescribed Fire</a:t>
            </a:r>
          </a:p>
        </p:txBody>
      </p:sp>
      <p:sp>
        <p:nvSpPr>
          <p:cNvPr id="8" name="TextBox 7">
            <a:extLst>
              <a:ext uri="{FF2B5EF4-FFF2-40B4-BE49-F238E27FC236}">
                <a16:creationId xmlns:a16="http://schemas.microsoft.com/office/drawing/2014/main" id="{E3D16FAE-DCCD-02D0-E8AF-AD5EF3789A0F}"/>
              </a:ext>
            </a:extLst>
          </p:cNvPr>
          <p:cNvSpPr txBox="1"/>
          <p:nvPr/>
        </p:nvSpPr>
        <p:spPr>
          <a:xfrm>
            <a:off x="1845000" y="2017330"/>
            <a:ext cx="4600287" cy="1938992"/>
          </a:xfrm>
          <a:prstGeom prst="rect">
            <a:avLst/>
          </a:prstGeom>
          <a:noFill/>
        </p:spPr>
        <p:txBody>
          <a:bodyPr wrap="square" rtlCol="0">
            <a:spAutoFit/>
          </a:bodyPr>
          <a:lstStyle/>
          <a:p>
            <a:r>
              <a:rPr lang="en-US" sz="2000" dirty="0"/>
              <a:t>Prescribed fire:</a:t>
            </a:r>
          </a:p>
          <a:p>
            <a:pPr marL="285750" indent="-285750">
              <a:buFont typeface="Arial" panose="020B0604020202020204" pitchFamily="34" charset="0"/>
              <a:buChar char="•"/>
            </a:pPr>
            <a:r>
              <a:rPr lang="en-US" sz="2000" dirty="0"/>
              <a:t>Encourages native plants </a:t>
            </a:r>
          </a:p>
          <a:p>
            <a:pPr marL="285750" indent="-285750">
              <a:buFont typeface="Arial" panose="020B0604020202020204" pitchFamily="34" charset="0"/>
              <a:buChar char="•"/>
            </a:pPr>
            <a:r>
              <a:rPr lang="en-US" sz="2000" dirty="0"/>
              <a:t>Supports wildlife diversity </a:t>
            </a:r>
          </a:p>
          <a:p>
            <a:pPr marL="285750" indent="-285750">
              <a:buFont typeface="Arial" panose="020B0604020202020204" pitchFamily="34" charset="0"/>
              <a:buChar char="•"/>
            </a:pPr>
            <a:r>
              <a:rPr lang="en-US" sz="2000" dirty="0"/>
              <a:t>Reduces ticks </a:t>
            </a:r>
          </a:p>
          <a:p>
            <a:pPr marL="285750" indent="-285750">
              <a:buFont typeface="Arial" panose="020B0604020202020204" pitchFamily="34" charset="0"/>
              <a:buChar char="•"/>
            </a:pPr>
            <a:r>
              <a:rPr lang="en-US" sz="2000"/>
              <a:t>Restores rare systems </a:t>
            </a:r>
            <a:endParaRPr lang="en-US" sz="2000" dirty="0"/>
          </a:p>
          <a:p>
            <a:r>
              <a:rPr lang="en-US" sz="2000" dirty="0"/>
              <a:t> </a:t>
            </a:r>
          </a:p>
        </p:txBody>
      </p:sp>
      <p:pic>
        <p:nvPicPr>
          <p:cNvPr id="4" name="Picture 3">
            <a:extLst>
              <a:ext uri="{FF2B5EF4-FFF2-40B4-BE49-F238E27FC236}">
                <a16:creationId xmlns:a16="http://schemas.microsoft.com/office/drawing/2014/main" id="{5BB3359B-29B8-8079-9A04-3CEB5B274B1F}"/>
              </a:ext>
            </a:extLst>
          </p:cNvPr>
          <p:cNvPicPr>
            <a:picLocks noChangeAspect="1"/>
          </p:cNvPicPr>
          <p:nvPr/>
        </p:nvPicPr>
        <p:blipFill>
          <a:blip r:embed="rId4"/>
          <a:srcRect b="71391"/>
          <a:stretch/>
        </p:blipFill>
        <p:spPr>
          <a:xfrm>
            <a:off x="6574421" y="1437823"/>
            <a:ext cx="5154809" cy="1329144"/>
          </a:xfrm>
          <a:prstGeom prst="rect">
            <a:avLst/>
          </a:prstGeom>
        </p:spPr>
      </p:pic>
      <p:pic>
        <p:nvPicPr>
          <p:cNvPr id="11" name="Picture 10">
            <a:extLst>
              <a:ext uri="{FF2B5EF4-FFF2-40B4-BE49-F238E27FC236}">
                <a16:creationId xmlns:a16="http://schemas.microsoft.com/office/drawing/2014/main" id="{D9A5651F-BF18-60BF-BB79-F22CA91AEB12}"/>
              </a:ext>
            </a:extLst>
          </p:cNvPr>
          <p:cNvPicPr>
            <a:picLocks noChangeAspect="1"/>
          </p:cNvPicPr>
          <p:nvPr/>
        </p:nvPicPr>
        <p:blipFill>
          <a:blip r:embed="rId5"/>
          <a:srcRect t="30709"/>
          <a:stretch/>
        </p:blipFill>
        <p:spPr>
          <a:xfrm>
            <a:off x="4993384" y="4251335"/>
            <a:ext cx="3162074" cy="2219243"/>
          </a:xfrm>
          <a:prstGeom prst="rect">
            <a:avLst/>
          </a:prstGeom>
        </p:spPr>
      </p:pic>
      <p:pic>
        <p:nvPicPr>
          <p:cNvPr id="13" name="Picture 12" descr="A picture containing tree, grass, outdoor, area&#10;&#10;Description automatically generated">
            <a:extLst>
              <a:ext uri="{FF2B5EF4-FFF2-40B4-BE49-F238E27FC236}">
                <a16:creationId xmlns:a16="http://schemas.microsoft.com/office/drawing/2014/main" id="{764CF504-9FCD-D858-AA6B-906A54FAB8EB}"/>
              </a:ext>
            </a:extLst>
          </p:cNvPr>
          <p:cNvPicPr>
            <a:picLocks noChangeAspect="1"/>
          </p:cNvPicPr>
          <p:nvPr/>
        </p:nvPicPr>
        <p:blipFill rotWithShape="1">
          <a:blip r:embed="rId6">
            <a:extLst>
              <a:ext uri="{28A0092B-C50C-407E-A947-70E740481C1C}">
                <a14:useLocalDpi xmlns:a14="http://schemas.microsoft.com/office/drawing/2010/main" val="0"/>
              </a:ext>
            </a:extLst>
          </a:blip>
          <a:srcRect l="17612" t="10869" r="1680" b="15789"/>
          <a:stretch/>
        </p:blipFill>
        <p:spPr>
          <a:xfrm>
            <a:off x="304854" y="4251297"/>
            <a:ext cx="3658602" cy="2219243"/>
          </a:xfrm>
          <a:prstGeom prst="rect">
            <a:avLst/>
          </a:prstGeom>
        </p:spPr>
      </p:pic>
      <p:pic>
        <p:nvPicPr>
          <p:cNvPr id="6" name="Picture 5" descr="A picture containing tree, outdoor, plant, surrounded&#10;&#10;AI-generated content may be incorrect.">
            <a:extLst>
              <a:ext uri="{FF2B5EF4-FFF2-40B4-BE49-F238E27FC236}">
                <a16:creationId xmlns:a16="http://schemas.microsoft.com/office/drawing/2014/main" id="{AB340383-66DB-0630-B97D-285FDEB82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734804" y="3476113"/>
            <a:ext cx="3422201" cy="2566651"/>
          </a:xfrm>
          <a:prstGeom prst="rect">
            <a:avLst/>
          </a:prstGeom>
        </p:spPr>
      </p:pic>
    </p:spTree>
    <p:extLst>
      <p:ext uri="{BB962C8B-B14F-4D97-AF65-F5344CB8AC3E}">
        <p14:creationId xmlns:p14="http://schemas.microsoft.com/office/powerpoint/2010/main" val="180716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r chart&#10;&#10;Description automatically generated">
            <a:extLst>
              <a:ext uri="{FF2B5EF4-FFF2-40B4-BE49-F238E27FC236}">
                <a16:creationId xmlns:a16="http://schemas.microsoft.com/office/drawing/2014/main" id="{9635162A-357C-7940-78A3-302BC45673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B396238-BA52-117D-94B4-CF125979F9C3}"/>
              </a:ext>
            </a:extLst>
          </p:cNvPr>
          <p:cNvSpPr/>
          <p:nvPr/>
        </p:nvSpPr>
        <p:spPr>
          <a:xfrm rot="10800000">
            <a:off x="0" y="0"/>
            <a:ext cx="12192000" cy="6599976"/>
          </a:xfrm>
          <a:prstGeom prst="rect">
            <a:avLst/>
          </a:prstGeom>
          <a:blipFill>
            <a:blip r:embed="rId4">
              <a:alphaModFix amt="2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A60F6-5218-411F-A074-37A5AD72A7EE}"/>
              </a:ext>
            </a:extLst>
          </p:cNvPr>
          <p:cNvSpPr txBox="1"/>
          <p:nvPr/>
        </p:nvSpPr>
        <p:spPr>
          <a:xfrm>
            <a:off x="0" y="4655477"/>
            <a:ext cx="12192000" cy="1015663"/>
          </a:xfrm>
          <a:prstGeom prst="rect">
            <a:avLst/>
          </a:prstGeom>
          <a:solidFill>
            <a:srgbClr val="0C552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The </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KPFC</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’s mission is to promote understanding and enhance</a:t>
            </a:r>
            <a:b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collaboration for the use of ecologically based prescribed fire</a:t>
            </a:r>
            <a:b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in the Commonwealth of Kentucky</a:t>
            </a:r>
          </a:p>
        </p:txBody>
      </p:sp>
      <p:sp>
        <p:nvSpPr>
          <p:cNvPr id="8" name="TextBox 7">
            <a:extLst>
              <a:ext uri="{FF2B5EF4-FFF2-40B4-BE49-F238E27FC236}">
                <a16:creationId xmlns:a16="http://schemas.microsoft.com/office/drawing/2014/main" id="{E3D16FAE-DCCD-02D0-E8AF-AD5EF3789A0F}"/>
              </a:ext>
            </a:extLst>
          </p:cNvPr>
          <p:cNvSpPr txBox="1"/>
          <p:nvPr/>
        </p:nvSpPr>
        <p:spPr>
          <a:xfrm>
            <a:off x="1942598" y="1462409"/>
            <a:ext cx="4053813" cy="2954655"/>
          </a:xfrm>
          <a:prstGeom prst="rect">
            <a:avLst/>
          </a:prstGeom>
          <a:noFill/>
        </p:spPr>
        <p:txBody>
          <a:bodyPr wrap="square" rtlCol="0">
            <a:spAutoFit/>
          </a:bodyPr>
          <a:lstStyle/>
          <a:p>
            <a:r>
              <a:rPr lang="en-US" sz="2400" dirty="0"/>
              <a:t>Partner organizations include:</a:t>
            </a:r>
          </a:p>
          <a:p>
            <a:pPr marL="285750" indent="-285750">
              <a:buFont typeface="Arial" panose="020B0604020202020204" pitchFamily="34" charset="0"/>
              <a:buChar char="•"/>
            </a:pPr>
            <a:r>
              <a:rPr lang="en-US" sz="1800" dirty="0"/>
              <a:t>Landowners</a:t>
            </a:r>
          </a:p>
          <a:p>
            <a:pPr marL="285750" indent="-285750">
              <a:buFont typeface="Arial" panose="020B0604020202020204" pitchFamily="34" charset="0"/>
              <a:buChar char="•"/>
            </a:pPr>
            <a:r>
              <a:rPr lang="en-US" sz="1800" dirty="0"/>
              <a:t>Academia</a:t>
            </a:r>
          </a:p>
          <a:p>
            <a:pPr marL="285750" indent="-285750">
              <a:buFont typeface="Arial" panose="020B0604020202020204" pitchFamily="34" charset="0"/>
              <a:buChar char="•"/>
            </a:pPr>
            <a:r>
              <a:rPr lang="en-US" dirty="0"/>
              <a:t>Local Government</a:t>
            </a:r>
          </a:p>
          <a:p>
            <a:pPr marL="285750" indent="-285750">
              <a:buFont typeface="Arial" panose="020B0604020202020204" pitchFamily="34" charset="0"/>
              <a:buChar char="•"/>
            </a:pPr>
            <a:r>
              <a:rPr lang="en-US" sz="1800" dirty="0"/>
              <a:t>State Agencies</a:t>
            </a:r>
          </a:p>
          <a:p>
            <a:pPr marL="285750" indent="-285750">
              <a:buFont typeface="Arial" panose="020B0604020202020204" pitchFamily="34" charset="0"/>
              <a:buChar char="•"/>
            </a:pPr>
            <a:r>
              <a:rPr lang="en-US" sz="1800" dirty="0"/>
              <a:t>Federal Agencies</a:t>
            </a:r>
          </a:p>
          <a:p>
            <a:pPr marL="285750" indent="-285750">
              <a:buFont typeface="Arial" panose="020B0604020202020204" pitchFamily="34" charset="0"/>
              <a:buChar char="•"/>
            </a:pPr>
            <a:r>
              <a:rPr lang="en-US" dirty="0"/>
              <a:t>Non-Governmental Organizations</a:t>
            </a:r>
          </a:p>
          <a:p>
            <a:pPr marL="285750" indent="-285750">
              <a:buFont typeface="Arial" panose="020B0604020202020204" pitchFamily="34" charset="0"/>
              <a:buChar char="•"/>
            </a:pPr>
            <a:r>
              <a:rPr lang="en-US" sz="1800" dirty="0"/>
              <a:t>Businesses</a:t>
            </a:r>
          </a:p>
          <a:p>
            <a:pPr marL="285750" indent="-285750">
              <a:buFont typeface="Arial" panose="020B0604020202020204" pitchFamily="34" charset="0"/>
              <a:buChar char="•"/>
            </a:pPr>
            <a:r>
              <a:rPr lang="en-US" dirty="0"/>
              <a:t>Contractors</a:t>
            </a:r>
            <a:endParaRPr lang="en-US" sz="1800" dirty="0"/>
          </a:p>
          <a:p>
            <a:pPr marL="285750" indent="-285750">
              <a:buFont typeface="Arial" panose="020B0604020202020204" pitchFamily="34" charset="0"/>
              <a:buChar char="•"/>
            </a:pPr>
            <a:endParaRPr lang="en-US" sz="1800" dirty="0"/>
          </a:p>
        </p:txBody>
      </p:sp>
      <p:pic>
        <p:nvPicPr>
          <p:cNvPr id="2" name="Picture 1">
            <a:extLst>
              <a:ext uri="{FF2B5EF4-FFF2-40B4-BE49-F238E27FC236}">
                <a16:creationId xmlns:a16="http://schemas.microsoft.com/office/drawing/2014/main" id="{E51E198F-9701-D758-1CCE-1DF984AB3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6411" y="1186860"/>
            <a:ext cx="5112191" cy="2951757"/>
          </a:xfrm>
          <a:prstGeom prst="rect">
            <a:avLst/>
          </a:prstGeom>
        </p:spPr>
      </p:pic>
      <p:sp>
        <p:nvSpPr>
          <p:cNvPr id="14" name="Subtitle 2">
            <a:extLst>
              <a:ext uri="{FF2B5EF4-FFF2-40B4-BE49-F238E27FC236}">
                <a16:creationId xmlns:a16="http://schemas.microsoft.com/office/drawing/2014/main" id="{BA18B6E3-97A2-98FA-CAD1-6A76EE0EC5BD}"/>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spTree>
    <p:extLst>
      <p:ext uri="{BB962C8B-B14F-4D97-AF65-F5344CB8AC3E}">
        <p14:creationId xmlns:p14="http://schemas.microsoft.com/office/powerpoint/2010/main" val="443236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r chart&#10;&#10;Description automatically generated">
            <a:extLst>
              <a:ext uri="{FF2B5EF4-FFF2-40B4-BE49-F238E27FC236}">
                <a16:creationId xmlns:a16="http://schemas.microsoft.com/office/drawing/2014/main" id="{BFE6C61E-DD83-F8A7-A3F3-B2B8C41A8A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2C9E49E-601F-4543-B1CD-395BD9CC3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899" y="748016"/>
            <a:ext cx="2925189" cy="1688991"/>
          </a:xfrm>
          <a:prstGeom prst="rect">
            <a:avLst/>
          </a:prstGeom>
        </p:spPr>
      </p:pic>
      <p:sp>
        <p:nvSpPr>
          <p:cNvPr id="37" name="Subtitle 2">
            <a:extLst>
              <a:ext uri="{FF2B5EF4-FFF2-40B4-BE49-F238E27FC236}">
                <a16:creationId xmlns:a16="http://schemas.microsoft.com/office/drawing/2014/main" id="{798DF2E1-0B01-B79A-93CA-5B5DD10DE237}"/>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lumMod val="95000"/>
                  </a:schemeClr>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pic>
        <p:nvPicPr>
          <p:cNvPr id="3" name="Picture 2">
            <a:extLst>
              <a:ext uri="{FF2B5EF4-FFF2-40B4-BE49-F238E27FC236}">
                <a16:creationId xmlns:a16="http://schemas.microsoft.com/office/drawing/2014/main" id="{34363CE0-62AF-415C-DCFE-1674A2918D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7093" y="2907063"/>
            <a:ext cx="11623891" cy="3291026"/>
          </a:xfrm>
          <a:prstGeom prst="rect">
            <a:avLst/>
          </a:prstGeom>
        </p:spPr>
      </p:pic>
    </p:spTree>
    <p:extLst>
      <p:ext uri="{BB962C8B-B14F-4D97-AF65-F5344CB8AC3E}">
        <p14:creationId xmlns:p14="http://schemas.microsoft.com/office/powerpoint/2010/main" val="1177947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r chart&#10;&#10;Description automatically generated">
            <a:extLst>
              <a:ext uri="{FF2B5EF4-FFF2-40B4-BE49-F238E27FC236}">
                <a16:creationId xmlns:a16="http://schemas.microsoft.com/office/drawing/2014/main" id="{9635162A-357C-7940-78A3-302BC45673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E3D16FAE-DCCD-02D0-E8AF-AD5EF3789A0F}"/>
              </a:ext>
            </a:extLst>
          </p:cNvPr>
          <p:cNvSpPr txBox="1"/>
          <p:nvPr/>
        </p:nvSpPr>
        <p:spPr>
          <a:xfrm>
            <a:off x="2138472" y="1951672"/>
            <a:ext cx="5176728" cy="1891287"/>
          </a:xfrm>
          <a:prstGeom prst="rect">
            <a:avLst/>
          </a:prstGeom>
          <a:noFill/>
        </p:spPr>
        <p:txBody>
          <a:bodyPr wrap="square" rtlCol="0">
            <a:spAutoFit/>
          </a:bodyPr>
          <a:lstStyle/>
          <a:p>
            <a:pPr marL="514350" indent="-514350">
              <a:lnSpc>
                <a:spcPct val="150000"/>
              </a:lnSpc>
              <a:buSzPct val="100000"/>
              <a:buFont typeface="+mj-lt"/>
              <a:buAutoNum type="arabicPeriod"/>
            </a:pPr>
            <a:r>
              <a:rPr lang="en-US" sz="2000" dirty="0"/>
              <a:t>Limited workforce capacity</a:t>
            </a:r>
          </a:p>
          <a:p>
            <a:pPr marL="514350" indent="-514350">
              <a:lnSpc>
                <a:spcPct val="150000"/>
              </a:lnSpc>
              <a:buSzPct val="100000"/>
              <a:buFont typeface="+mj-lt"/>
              <a:buAutoNum type="arabicPeriod"/>
            </a:pPr>
            <a:r>
              <a:rPr lang="en-US" sz="2000" dirty="0"/>
              <a:t>Shortage of Certified Burn Bosses</a:t>
            </a:r>
          </a:p>
          <a:p>
            <a:pPr marL="514350" indent="-514350">
              <a:lnSpc>
                <a:spcPct val="150000"/>
              </a:lnSpc>
              <a:buSzPct val="100000"/>
              <a:buFont typeface="+mj-lt"/>
              <a:buAutoNum type="arabicPeriod"/>
            </a:pPr>
            <a:r>
              <a:rPr lang="en-US" sz="2000" dirty="0"/>
              <a:t>Low landowner awareness</a:t>
            </a:r>
          </a:p>
          <a:p>
            <a:pPr marL="514350" indent="-514350">
              <a:lnSpc>
                <a:spcPct val="150000"/>
              </a:lnSpc>
              <a:buSzPct val="100000"/>
              <a:buFont typeface="+mj-lt"/>
              <a:buAutoNum type="arabicPeriod"/>
            </a:pPr>
            <a:r>
              <a:rPr lang="en-US" sz="2000" dirty="0"/>
              <a:t>Liability concerns are a major barrier</a:t>
            </a:r>
          </a:p>
        </p:txBody>
      </p:sp>
      <p:sp>
        <p:nvSpPr>
          <p:cNvPr id="4" name="Subtitle 2">
            <a:extLst>
              <a:ext uri="{FF2B5EF4-FFF2-40B4-BE49-F238E27FC236}">
                <a16:creationId xmlns:a16="http://schemas.microsoft.com/office/drawing/2014/main" id="{86BF931D-942C-5A16-A552-EAD284B9C510}"/>
              </a:ext>
            </a:extLst>
          </p:cNvPr>
          <p:cNvSpPr txBox="1">
            <a:spLocks/>
          </p:cNvSpPr>
          <p:nvPr/>
        </p:nvSpPr>
        <p:spPr>
          <a:xfrm>
            <a:off x="2138472" y="1314703"/>
            <a:ext cx="7708470" cy="502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6600"/>
                </a:solidFill>
                <a:ea typeface="Open Sans Extrabold" panose="020B0906030804020204" pitchFamily="34" charset="0"/>
                <a:cs typeface="Open Sans Extrabold" panose="020B0906030804020204" pitchFamily="34" charset="0"/>
              </a:rPr>
              <a:t>Roadblocks</a:t>
            </a:r>
          </a:p>
        </p:txBody>
      </p:sp>
      <p:sp>
        <p:nvSpPr>
          <p:cNvPr id="9" name="Subtitle 2">
            <a:extLst>
              <a:ext uri="{FF2B5EF4-FFF2-40B4-BE49-F238E27FC236}">
                <a16:creationId xmlns:a16="http://schemas.microsoft.com/office/drawing/2014/main" id="{2640DFE8-6547-1CF2-F4BB-E997480499DF}"/>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pic>
        <p:nvPicPr>
          <p:cNvPr id="3" name="Picture 2">
            <a:extLst>
              <a:ext uri="{FF2B5EF4-FFF2-40B4-BE49-F238E27FC236}">
                <a16:creationId xmlns:a16="http://schemas.microsoft.com/office/drawing/2014/main" id="{8747BD6C-A690-5A28-CBC2-1FA4583E9CAE}"/>
              </a:ext>
            </a:extLst>
          </p:cNvPr>
          <p:cNvPicPr>
            <a:picLocks noChangeAspect="1"/>
          </p:cNvPicPr>
          <p:nvPr/>
        </p:nvPicPr>
        <p:blipFill>
          <a:blip r:embed="rId4"/>
          <a:stretch>
            <a:fillRect/>
          </a:stretch>
        </p:blipFill>
        <p:spPr>
          <a:xfrm>
            <a:off x="7353452" y="1669461"/>
            <a:ext cx="4800295" cy="2811472"/>
          </a:xfrm>
          <a:prstGeom prst="rect">
            <a:avLst/>
          </a:prstGeom>
        </p:spPr>
      </p:pic>
    </p:spTree>
    <p:extLst>
      <p:ext uri="{BB962C8B-B14F-4D97-AF65-F5344CB8AC3E}">
        <p14:creationId xmlns:p14="http://schemas.microsoft.com/office/powerpoint/2010/main" val="3860757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r chart&#10;&#10;Description automatically generated">
            <a:extLst>
              <a:ext uri="{FF2B5EF4-FFF2-40B4-BE49-F238E27FC236}">
                <a16:creationId xmlns:a16="http://schemas.microsoft.com/office/drawing/2014/main" id="{9635162A-357C-7940-78A3-302BC45673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itle 2">
            <a:extLst>
              <a:ext uri="{FF2B5EF4-FFF2-40B4-BE49-F238E27FC236}">
                <a16:creationId xmlns:a16="http://schemas.microsoft.com/office/drawing/2014/main" id="{86BF931D-942C-5A16-A552-EAD284B9C510}"/>
              </a:ext>
            </a:extLst>
          </p:cNvPr>
          <p:cNvSpPr txBox="1">
            <a:spLocks/>
          </p:cNvSpPr>
          <p:nvPr/>
        </p:nvSpPr>
        <p:spPr>
          <a:xfrm>
            <a:off x="2020777" y="906328"/>
            <a:ext cx="7708470" cy="5022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6600"/>
                </a:solidFill>
                <a:ea typeface="Open Sans Extrabold" panose="020B0906030804020204" pitchFamily="34" charset="0"/>
                <a:cs typeface="Open Sans Extrabold" panose="020B0906030804020204" pitchFamily="34" charset="0"/>
              </a:rPr>
              <a:t>Roadblocks </a:t>
            </a:r>
            <a:r>
              <a:rPr lang="en-US" sz="2800" b="1" dirty="0">
                <a:solidFill>
                  <a:srgbClr val="006600"/>
                </a:solidFill>
                <a:sym typeface="Wingdings" panose="05000000000000000000" pitchFamily="2" charset="2"/>
              </a:rPr>
              <a:t> Solutions</a:t>
            </a:r>
            <a:endParaRPr lang="en-US" b="1" dirty="0">
              <a:solidFill>
                <a:srgbClr val="006600"/>
              </a:solidFill>
              <a:ea typeface="Open Sans Extrabold" panose="020B0906030804020204" pitchFamily="34" charset="0"/>
              <a:cs typeface="Open Sans Extrabold" panose="020B0906030804020204" pitchFamily="34" charset="0"/>
            </a:endParaRPr>
          </a:p>
        </p:txBody>
      </p:sp>
      <p:sp>
        <p:nvSpPr>
          <p:cNvPr id="6" name="Content Placeholder 2">
            <a:extLst>
              <a:ext uri="{FF2B5EF4-FFF2-40B4-BE49-F238E27FC236}">
                <a16:creationId xmlns:a16="http://schemas.microsoft.com/office/drawing/2014/main" id="{12CC74AB-7F08-9E3B-B15B-3B3CA127A65A}"/>
              </a:ext>
            </a:extLst>
          </p:cNvPr>
          <p:cNvSpPr txBox="1">
            <a:spLocks/>
          </p:cNvSpPr>
          <p:nvPr/>
        </p:nvSpPr>
        <p:spPr>
          <a:xfrm>
            <a:off x="2020777" y="1503879"/>
            <a:ext cx="5152900" cy="2231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1800" dirty="0"/>
              <a:t>Limited Workforce Capacity</a:t>
            </a:r>
          </a:p>
          <a:p>
            <a:pPr lvl="1"/>
            <a:r>
              <a:rPr lang="en-US" sz="1800" dirty="0"/>
              <a:t>Training programs and partnerships have increased the number of qualified personnel ready to conduct prescribed fire</a:t>
            </a:r>
          </a:p>
        </p:txBody>
      </p:sp>
      <p:pic>
        <p:nvPicPr>
          <p:cNvPr id="7" name="Picture 6" descr="A picture containing miller&#10;&#10;Description automatically generated">
            <a:extLst>
              <a:ext uri="{FF2B5EF4-FFF2-40B4-BE49-F238E27FC236}">
                <a16:creationId xmlns:a16="http://schemas.microsoft.com/office/drawing/2014/main" id="{B3A96763-97BA-1BAE-0CA2-420987D5D413}"/>
              </a:ext>
            </a:extLst>
          </p:cNvPr>
          <p:cNvPicPr>
            <a:picLocks noChangeAspect="1"/>
          </p:cNvPicPr>
          <p:nvPr/>
        </p:nvPicPr>
        <p:blipFill>
          <a:blip r:embed="rId4"/>
          <a:stretch>
            <a:fillRect/>
          </a:stretch>
        </p:blipFill>
        <p:spPr>
          <a:xfrm rot="5400000">
            <a:off x="7222746" y="1508924"/>
            <a:ext cx="5335592" cy="4001694"/>
          </a:xfrm>
          <a:prstGeom prst="rect">
            <a:avLst/>
          </a:prstGeom>
        </p:spPr>
      </p:pic>
      <p:pic>
        <p:nvPicPr>
          <p:cNvPr id="9" name="Picture 8" descr="A group of people sitting in a room looking at a screen&#10;&#10;Description automatically generated with low confidence">
            <a:extLst>
              <a:ext uri="{FF2B5EF4-FFF2-40B4-BE49-F238E27FC236}">
                <a16:creationId xmlns:a16="http://schemas.microsoft.com/office/drawing/2014/main" id="{2AF91F22-4FF8-6162-23AA-79CC2065BF2D}"/>
              </a:ext>
            </a:extLst>
          </p:cNvPr>
          <p:cNvPicPr>
            <a:picLocks noChangeAspect="1"/>
          </p:cNvPicPr>
          <p:nvPr/>
        </p:nvPicPr>
        <p:blipFill>
          <a:blip r:embed="rId5"/>
          <a:srcRect t="17556"/>
          <a:stretch/>
        </p:blipFill>
        <p:spPr>
          <a:xfrm>
            <a:off x="300611" y="3099746"/>
            <a:ext cx="4978757" cy="3077821"/>
          </a:xfrm>
          <a:prstGeom prst="rect">
            <a:avLst/>
          </a:prstGeom>
        </p:spPr>
      </p:pic>
      <p:sp>
        <p:nvSpPr>
          <p:cNvPr id="13" name="Subtitle 2">
            <a:extLst>
              <a:ext uri="{FF2B5EF4-FFF2-40B4-BE49-F238E27FC236}">
                <a16:creationId xmlns:a16="http://schemas.microsoft.com/office/drawing/2014/main" id="{FA88CA74-9B38-B479-5889-EFE8F46B4895}"/>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pic>
        <p:nvPicPr>
          <p:cNvPr id="14" name="Picture 13">
            <a:extLst>
              <a:ext uri="{FF2B5EF4-FFF2-40B4-BE49-F238E27FC236}">
                <a16:creationId xmlns:a16="http://schemas.microsoft.com/office/drawing/2014/main" id="{01DE3679-4B8A-7D12-AF61-421E14BA1D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1552" y="3390180"/>
            <a:ext cx="2445959" cy="1412286"/>
          </a:xfrm>
          <a:prstGeom prst="rect">
            <a:avLst/>
          </a:prstGeom>
        </p:spPr>
      </p:pic>
      <p:sp>
        <p:nvSpPr>
          <p:cNvPr id="15" name="Content Placeholder 2">
            <a:extLst>
              <a:ext uri="{FF2B5EF4-FFF2-40B4-BE49-F238E27FC236}">
                <a16:creationId xmlns:a16="http://schemas.microsoft.com/office/drawing/2014/main" id="{D39BAD63-6126-C334-7F80-71FCD594A594}"/>
              </a:ext>
            </a:extLst>
          </p:cNvPr>
          <p:cNvSpPr txBox="1">
            <a:spLocks/>
          </p:cNvSpPr>
          <p:nvPr/>
        </p:nvSpPr>
        <p:spPr>
          <a:xfrm>
            <a:off x="5563331" y="4770073"/>
            <a:ext cx="2212684" cy="723370"/>
          </a:xfrm>
          <a:prstGeom prst="rect">
            <a:avLst/>
          </a:prstGeom>
          <a:solidFill>
            <a:srgbClr val="2B4A3D"/>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baseline="-25000" dirty="0">
                <a:solidFill>
                  <a:schemeClr val="bg1"/>
                </a:solidFill>
              </a:rPr>
              <a:t>Crewmember</a:t>
            </a:r>
          </a:p>
          <a:p>
            <a:pPr marL="0" indent="0" algn="ctr">
              <a:lnSpc>
                <a:spcPct val="100000"/>
              </a:lnSpc>
              <a:spcBef>
                <a:spcPts val="0"/>
              </a:spcBef>
              <a:buNone/>
            </a:pPr>
            <a:r>
              <a:rPr lang="en-US" b="1" baseline="-25000" dirty="0">
                <a:solidFill>
                  <a:schemeClr val="bg1"/>
                </a:solidFill>
              </a:rPr>
              <a:t>Course</a:t>
            </a:r>
          </a:p>
        </p:txBody>
      </p:sp>
    </p:spTree>
    <p:extLst>
      <p:ext uri="{BB962C8B-B14F-4D97-AF65-F5344CB8AC3E}">
        <p14:creationId xmlns:p14="http://schemas.microsoft.com/office/powerpoint/2010/main" val="1801330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r chart&#10;&#10;Description automatically generated">
            <a:extLst>
              <a:ext uri="{FF2B5EF4-FFF2-40B4-BE49-F238E27FC236}">
                <a16:creationId xmlns:a16="http://schemas.microsoft.com/office/drawing/2014/main" id="{BFE6C61E-DD83-F8A7-A3F3-B2B8C41A8A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2C9E49E-601F-4543-B1CD-395BD9CC3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899" y="748016"/>
            <a:ext cx="2925189" cy="1688991"/>
          </a:xfrm>
          <a:prstGeom prst="rect">
            <a:avLst/>
          </a:prstGeom>
        </p:spPr>
      </p:pic>
      <p:sp>
        <p:nvSpPr>
          <p:cNvPr id="37" name="Subtitle 2">
            <a:extLst>
              <a:ext uri="{FF2B5EF4-FFF2-40B4-BE49-F238E27FC236}">
                <a16:creationId xmlns:a16="http://schemas.microsoft.com/office/drawing/2014/main" id="{798DF2E1-0B01-B79A-93CA-5B5DD10DE237}"/>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lumMod val="95000"/>
                  </a:schemeClr>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pic>
        <p:nvPicPr>
          <p:cNvPr id="3" name="Picture 2">
            <a:extLst>
              <a:ext uri="{FF2B5EF4-FFF2-40B4-BE49-F238E27FC236}">
                <a16:creationId xmlns:a16="http://schemas.microsoft.com/office/drawing/2014/main" id="{34363CE0-62AF-415C-DCFE-1674A2918D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7093" y="2907063"/>
            <a:ext cx="11623891" cy="3291025"/>
          </a:xfrm>
          <a:prstGeom prst="rect">
            <a:avLst/>
          </a:prstGeom>
        </p:spPr>
      </p:pic>
    </p:spTree>
    <p:extLst>
      <p:ext uri="{BB962C8B-B14F-4D97-AF65-F5344CB8AC3E}">
        <p14:creationId xmlns:p14="http://schemas.microsoft.com/office/powerpoint/2010/main" val="569386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ar chart&#10;&#10;Description automatically generated">
            <a:extLst>
              <a:ext uri="{FF2B5EF4-FFF2-40B4-BE49-F238E27FC236}">
                <a16:creationId xmlns:a16="http://schemas.microsoft.com/office/drawing/2014/main" id="{BFE6C61E-DD83-F8A7-A3F3-B2B8C41A8AA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Content Placeholder 3">
            <a:extLst>
              <a:ext uri="{FF2B5EF4-FFF2-40B4-BE49-F238E27FC236}">
                <a16:creationId xmlns:a16="http://schemas.microsoft.com/office/drawing/2014/main" id="{6B6734DA-7C49-E135-B580-CF549A5B8BFE}"/>
              </a:ext>
            </a:extLst>
          </p:cNvPr>
          <p:cNvGraphicFramePr>
            <a:graphicFrameLocks/>
          </p:cNvGraphicFramePr>
          <p:nvPr>
            <p:extLst>
              <p:ext uri="{D42A27DB-BD31-4B8C-83A1-F6EECF244321}">
                <p14:modId xmlns:p14="http://schemas.microsoft.com/office/powerpoint/2010/main" val="206782614"/>
              </p:ext>
            </p:extLst>
          </p:nvPr>
        </p:nvGraphicFramePr>
        <p:xfrm>
          <a:off x="2055137" y="589359"/>
          <a:ext cx="9791654" cy="5277287"/>
        </p:xfrm>
        <a:graphic>
          <a:graphicData uri="http://schemas.openxmlformats.org/drawingml/2006/chart">
            <c:chart xmlns:c="http://schemas.openxmlformats.org/drawingml/2006/chart" xmlns:r="http://schemas.openxmlformats.org/officeDocument/2006/relationships" r:id="rId4"/>
          </a:graphicData>
        </a:graphic>
      </p:graphicFrame>
      <p:sp>
        <p:nvSpPr>
          <p:cNvPr id="11" name="Subtitle 2">
            <a:extLst>
              <a:ext uri="{FF2B5EF4-FFF2-40B4-BE49-F238E27FC236}">
                <a16:creationId xmlns:a16="http://schemas.microsoft.com/office/drawing/2014/main" id="{CFCC9BD3-E139-A4CF-EE3E-FD06A376F20B}"/>
              </a:ext>
            </a:extLst>
          </p:cNvPr>
          <p:cNvSpPr txBox="1">
            <a:spLocks/>
          </p:cNvSpPr>
          <p:nvPr/>
        </p:nvSpPr>
        <p:spPr>
          <a:xfrm>
            <a:off x="0" y="85343"/>
            <a:ext cx="12192000" cy="469307"/>
          </a:xfrm>
          <a:prstGeom prst="rect">
            <a:avLst/>
          </a:prstGeom>
          <a:solidFill>
            <a:srgbClr val="CB950F"/>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Franklin Gothic Medium" panose="020B0603020102020204" pitchFamily="34" charset="0"/>
                <a:ea typeface="Open Sans Extrabold" panose="020B0906030804020204" pitchFamily="34" charset="0"/>
                <a:cs typeface="Open Sans Extrabold" panose="020B0906030804020204" pitchFamily="34" charset="0"/>
              </a:rPr>
              <a:t>Kentucky Prescribed Fire Council</a:t>
            </a:r>
          </a:p>
        </p:txBody>
      </p:sp>
    </p:spTree>
    <p:extLst>
      <p:ext uri="{BB962C8B-B14F-4D97-AF65-F5344CB8AC3E}">
        <p14:creationId xmlns:p14="http://schemas.microsoft.com/office/powerpoint/2010/main" val="3244022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FA252179B3E247B35C37CC50739074" ma:contentTypeVersion="19" ma:contentTypeDescription="Create a new document." ma:contentTypeScope="" ma:versionID="2c1846e9c0a18217e298b721ad7f7304">
  <xsd:schema xmlns:xsd="http://www.w3.org/2001/XMLSchema" xmlns:xs="http://www.w3.org/2001/XMLSchema" xmlns:p="http://schemas.microsoft.com/office/2006/metadata/properties" xmlns:ns2="0ac7e8eb-f3d9-476c-a39c-73385bc035e6" xmlns:ns3="2c6efb63-35a2-4ff2-b8ff-1706d23cda4a" targetNamespace="http://schemas.microsoft.com/office/2006/metadata/properties" ma:root="true" ma:fieldsID="1eaadf39e4bc5eafdd03561d83c6070e" ns2:_="" ns3:_="">
    <xsd:import namespace="0ac7e8eb-f3d9-476c-a39c-73385bc035e6"/>
    <xsd:import namespace="2c6efb63-35a2-4ff2-b8ff-1706d23cda4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Description0"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c7e8eb-f3d9-476c-a39c-73385bc035e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0ef82cf-2a37-4c7e-b594-ecdbd6636af1}" ma:internalName="TaxCatchAll" ma:showField="CatchAllData" ma:web="0ac7e8eb-f3d9-476c-a39c-73385bc035e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6efb63-35a2-4ff2-b8ff-1706d23cda4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Description0" ma:index="15" nillable="true" ma:displayName="Description" ma:internalName="Description0">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2dc76aa-dc8f-4179-8eb3-f38e88ab1c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6efb63-35a2-4ff2-b8ff-1706d23cda4a">
      <Terms xmlns="http://schemas.microsoft.com/office/infopath/2007/PartnerControls"/>
    </lcf76f155ced4ddcb4097134ff3c332f>
    <Description0 xmlns="2c6efb63-35a2-4ff2-b8ff-1706d23cda4a" xsi:nil="true"/>
    <TaxCatchAll xmlns="0ac7e8eb-f3d9-476c-a39c-73385bc035e6" xsi:nil="true"/>
  </documentManagement>
</p:properties>
</file>

<file path=customXml/itemProps1.xml><?xml version="1.0" encoding="utf-8"?>
<ds:datastoreItem xmlns:ds="http://schemas.openxmlformats.org/officeDocument/2006/customXml" ds:itemID="{55CCF5BD-BFFF-4AB5-A2CD-339980C70B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c7e8eb-f3d9-476c-a39c-73385bc035e6"/>
    <ds:schemaRef ds:uri="2c6efb63-35a2-4ff2-b8ff-1706d23cda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3B1E75-60DC-4AF2-9C9E-97D819883B5C}">
  <ds:schemaRefs>
    <ds:schemaRef ds:uri="http://schemas.microsoft.com/sharepoint/v3/contenttype/forms"/>
  </ds:schemaRefs>
</ds:datastoreItem>
</file>

<file path=customXml/itemProps3.xml><?xml version="1.0" encoding="utf-8"?>
<ds:datastoreItem xmlns:ds="http://schemas.openxmlformats.org/officeDocument/2006/customXml" ds:itemID="{AD355B92-9B56-47D7-94FC-5A80D1E1041D}">
  <ds:schemaRef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0ac7e8eb-f3d9-476c-a39c-73385bc035e6"/>
    <ds:schemaRef ds:uri="http://www.w3.org/XML/1998/namespace"/>
    <ds:schemaRef ds:uri="2c6efb63-35a2-4ff2-b8ff-1706d23cda4a"/>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950</TotalTime>
  <Words>1520</Words>
  <Application>Microsoft Office PowerPoint</Application>
  <PresentationFormat>Widescreen</PresentationFormat>
  <Paragraphs>168</Paragraphs>
  <Slides>26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Calibri</vt:lpstr>
      <vt:lpstr>Calibri Light</vt:lpstr>
      <vt:lpstr>Franklin Gothic Medium</vt:lpstr>
      <vt:lpstr>Georgia</vt:lpstr>
      <vt:lpstr>Open Sans Extrabold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Reaves, Ashley (FW)</dc:creator>
  <cp:lastModifiedBy>Rhoden, Cody M (FW)</cp:lastModifiedBy>
  <cp:revision>28</cp:revision>
  <dcterms:created xsi:type="dcterms:W3CDTF">2023-12-14T18:12:10Z</dcterms:created>
  <dcterms:modified xsi:type="dcterms:W3CDTF">2025-07-14T19:41:43Z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0x0101005CFA252179B3E247B35C37CC50739074</vt:lpwstr>
  </property>
</Properties>
</file>