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58" r:id="rId7"/>
    <p:sldId id="266" r:id="rId8"/>
    <p:sldId id="259" r:id="rId9"/>
    <p:sldId id="263" r:id="rId10"/>
    <p:sldId id="264" r:id="rId11"/>
    <p:sldId id="267" r:id="rId12"/>
    <p:sldId id="265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8CC035-3450-DA6E-5463-5770204347EC}" name="Noble, Sarah E (EEC)" initials="SN" userId="S::sarah.noble@ky.gov::ce61c87d-8909-41a8-92bd-8bafc8a5fd4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6512D-A195-4DD0-A20B-426B6FA12E3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AEA618A-93DF-4E66-98DF-93D70DCF3E71}">
      <dgm:prSet/>
      <dgm:spPr/>
      <dgm:t>
        <a:bodyPr/>
        <a:lstStyle/>
        <a:p>
          <a:r>
            <a:rPr lang="en-US"/>
            <a:t>On morning of burn</a:t>
          </a:r>
        </a:p>
      </dgm:t>
    </dgm:pt>
    <dgm:pt modelId="{00252E41-9818-4D11-8A3A-06669DAB601A}" type="parTrans" cxnId="{0A9EE42F-564A-41A7-9C63-95233CE9C45F}">
      <dgm:prSet/>
      <dgm:spPr/>
      <dgm:t>
        <a:bodyPr/>
        <a:lstStyle/>
        <a:p>
          <a:endParaRPr lang="en-US"/>
        </a:p>
      </dgm:t>
    </dgm:pt>
    <dgm:pt modelId="{C7E4F803-D801-4820-90BB-272D17096A82}" type="sibTrans" cxnId="{0A9EE42F-564A-41A7-9C63-95233CE9C45F}">
      <dgm:prSet/>
      <dgm:spPr/>
      <dgm:t>
        <a:bodyPr/>
        <a:lstStyle/>
        <a:p>
          <a:endParaRPr lang="en-US"/>
        </a:p>
      </dgm:t>
    </dgm:pt>
    <dgm:pt modelId="{E6D81613-A92D-437F-8A48-E9E9A2A2A4CB}">
      <dgm:prSet/>
      <dgm:spPr/>
      <dgm:t>
        <a:bodyPr/>
        <a:lstStyle/>
        <a:p>
          <a:r>
            <a:rPr lang="en-US"/>
            <a:t>Contact adjacent landowners</a:t>
          </a:r>
        </a:p>
      </dgm:t>
    </dgm:pt>
    <dgm:pt modelId="{CFB88053-A75E-4A8B-BDD5-D0BEB1041A93}" type="parTrans" cxnId="{35303400-BD14-42F2-9D75-E5B76DF24789}">
      <dgm:prSet/>
      <dgm:spPr/>
      <dgm:t>
        <a:bodyPr/>
        <a:lstStyle/>
        <a:p>
          <a:endParaRPr lang="en-US"/>
        </a:p>
      </dgm:t>
    </dgm:pt>
    <dgm:pt modelId="{10B72800-98E4-4835-B2E2-81252F543A32}" type="sibTrans" cxnId="{35303400-BD14-42F2-9D75-E5B76DF24789}">
      <dgm:prSet/>
      <dgm:spPr/>
      <dgm:t>
        <a:bodyPr/>
        <a:lstStyle/>
        <a:p>
          <a:endParaRPr lang="en-US"/>
        </a:p>
      </dgm:t>
    </dgm:pt>
    <dgm:pt modelId="{B9618BC9-1EC8-4DDA-9238-622F74463A3F}">
      <dgm:prSet/>
      <dgm:spPr/>
      <dgm:t>
        <a:bodyPr/>
        <a:lstStyle/>
        <a:p>
          <a:r>
            <a:rPr lang="en-US"/>
            <a:t>Contact local emergency dispatch</a:t>
          </a:r>
        </a:p>
      </dgm:t>
    </dgm:pt>
    <dgm:pt modelId="{4630BD45-1942-466B-8E53-771F712A7E09}" type="parTrans" cxnId="{41730168-10D3-498A-AD7F-D1A5531111FA}">
      <dgm:prSet/>
      <dgm:spPr/>
      <dgm:t>
        <a:bodyPr/>
        <a:lstStyle/>
        <a:p>
          <a:endParaRPr lang="en-US"/>
        </a:p>
      </dgm:t>
    </dgm:pt>
    <dgm:pt modelId="{8F2FA60B-CFCF-4D87-84C6-CC0AC9BC82B9}" type="sibTrans" cxnId="{41730168-10D3-498A-AD7F-D1A5531111FA}">
      <dgm:prSet/>
      <dgm:spPr/>
      <dgm:t>
        <a:bodyPr/>
        <a:lstStyle/>
        <a:p>
          <a:endParaRPr lang="en-US"/>
        </a:p>
      </dgm:t>
    </dgm:pt>
    <dgm:pt modelId="{7A53E558-6BA5-4521-9C06-994781DC890C}">
      <dgm:prSet/>
      <dgm:spPr/>
      <dgm:t>
        <a:bodyPr/>
        <a:lstStyle/>
        <a:p>
          <a:r>
            <a:rPr lang="en-US"/>
            <a:t>Contact Division of Air Quality </a:t>
          </a:r>
        </a:p>
      </dgm:t>
    </dgm:pt>
    <dgm:pt modelId="{3F92E592-0D02-498F-8EA3-B646FB1EED5E}" type="parTrans" cxnId="{0797F5A9-7291-43CE-910F-348775395373}">
      <dgm:prSet/>
      <dgm:spPr/>
      <dgm:t>
        <a:bodyPr/>
        <a:lstStyle/>
        <a:p>
          <a:endParaRPr lang="en-US"/>
        </a:p>
      </dgm:t>
    </dgm:pt>
    <dgm:pt modelId="{BC6D5675-EB89-4E59-B69A-DB8885E0E7DB}" type="sibTrans" cxnId="{0797F5A9-7291-43CE-910F-348775395373}">
      <dgm:prSet/>
      <dgm:spPr/>
      <dgm:t>
        <a:bodyPr/>
        <a:lstStyle/>
        <a:p>
          <a:endParaRPr lang="en-US"/>
        </a:p>
      </dgm:t>
    </dgm:pt>
    <dgm:pt modelId="{E3813F5D-1C22-46B7-9932-82392999617B}">
      <dgm:prSet/>
      <dgm:spPr/>
      <dgm:t>
        <a:bodyPr/>
        <a:lstStyle/>
        <a:p>
          <a:r>
            <a:rPr lang="en-US"/>
            <a:t>Contact KDF branch office by phone</a:t>
          </a:r>
        </a:p>
      </dgm:t>
    </dgm:pt>
    <dgm:pt modelId="{DF85D9EE-D753-41F6-BF56-92585405C7F5}" type="parTrans" cxnId="{5D803FF9-1F4C-42F0-9E4A-2DA636965E48}">
      <dgm:prSet/>
      <dgm:spPr/>
      <dgm:t>
        <a:bodyPr/>
        <a:lstStyle/>
        <a:p>
          <a:endParaRPr lang="en-US"/>
        </a:p>
      </dgm:t>
    </dgm:pt>
    <dgm:pt modelId="{35A09263-4973-4050-A70E-68374E3ABE9B}" type="sibTrans" cxnId="{5D803FF9-1F4C-42F0-9E4A-2DA636965E48}">
      <dgm:prSet/>
      <dgm:spPr/>
      <dgm:t>
        <a:bodyPr/>
        <a:lstStyle/>
        <a:p>
          <a:endParaRPr lang="en-US"/>
        </a:p>
      </dgm:t>
    </dgm:pt>
    <dgm:pt modelId="{E669F24F-FF1A-494D-9523-02E1A38AA554}">
      <dgm:prSet/>
      <dgm:spPr/>
      <dgm:t>
        <a:bodyPr/>
        <a:lstStyle/>
        <a:p>
          <a:r>
            <a:rPr lang="en-US"/>
            <a:t>Update on final plans</a:t>
          </a:r>
        </a:p>
      </dgm:t>
    </dgm:pt>
    <dgm:pt modelId="{9A52B111-803A-4291-AE5A-CB998521FDA9}" type="parTrans" cxnId="{8C85186F-60CB-49A9-9CD8-EEFB3ECE493E}">
      <dgm:prSet/>
      <dgm:spPr/>
      <dgm:t>
        <a:bodyPr/>
        <a:lstStyle/>
        <a:p>
          <a:endParaRPr lang="en-US"/>
        </a:p>
      </dgm:t>
    </dgm:pt>
    <dgm:pt modelId="{08D15A59-787A-4D84-BAD9-6D16CAE40A18}" type="sibTrans" cxnId="{8C85186F-60CB-49A9-9CD8-EEFB3ECE493E}">
      <dgm:prSet/>
      <dgm:spPr/>
      <dgm:t>
        <a:bodyPr/>
        <a:lstStyle/>
        <a:p>
          <a:endParaRPr lang="en-US"/>
        </a:p>
      </dgm:t>
    </dgm:pt>
    <dgm:pt modelId="{520D582A-1737-40AA-91E6-8D48CB9C0789}">
      <dgm:prSet/>
      <dgm:spPr/>
      <dgm:t>
        <a:bodyPr/>
        <a:lstStyle/>
        <a:p>
          <a:r>
            <a:rPr lang="en-US"/>
            <a:t>Weather discussion for the day</a:t>
          </a:r>
        </a:p>
      </dgm:t>
    </dgm:pt>
    <dgm:pt modelId="{38392349-976E-4EC7-9A37-119A07142723}" type="parTrans" cxnId="{CB4E2C16-BADA-47AA-A570-B03561C738A2}">
      <dgm:prSet/>
      <dgm:spPr/>
      <dgm:t>
        <a:bodyPr/>
        <a:lstStyle/>
        <a:p>
          <a:endParaRPr lang="en-US"/>
        </a:p>
      </dgm:t>
    </dgm:pt>
    <dgm:pt modelId="{ABA05A71-9B08-4C94-8166-9B8AB73A2871}" type="sibTrans" cxnId="{CB4E2C16-BADA-47AA-A570-B03561C738A2}">
      <dgm:prSet/>
      <dgm:spPr/>
      <dgm:t>
        <a:bodyPr/>
        <a:lstStyle/>
        <a:p>
          <a:endParaRPr lang="en-US"/>
        </a:p>
      </dgm:t>
    </dgm:pt>
    <dgm:pt modelId="{D8F9DAE9-EB32-44FD-ACD6-59790672A77E}">
      <dgm:prSet/>
      <dgm:spPr/>
      <dgm:t>
        <a:bodyPr/>
        <a:lstStyle/>
        <a:p>
          <a:r>
            <a:rPr lang="en-US"/>
            <a:t>Day following the burn</a:t>
          </a:r>
        </a:p>
      </dgm:t>
    </dgm:pt>
    <dgm:pt modelId="{38EEC539-C42A-47CE-A5F1-132F757A1CDD}" type="parTrans" cxnId="{D945243D-5968-4739-B719-83CE0F79F45A}">
      <dgm:prSet/>
      <dgm:spPr/>
      <dgm:t>
        <a:bodyPr/>
        <a:lstStyle/>
        <a:p>
          <a:endParaRPr lang="en-US"/>
        </a:p>
      </dgm:t>
    </dgm:pt>
    <dgm:pt modelId="{EB29D4BE-63F0-4B1F-BEC2-E519ADB4C30D}" type="sibTrans" cxnId="{D945243D-5968-4739-B719-83CE0F79F45A}">
      <dgm:prSet/>
      <dgm:spPr/>
      <dgm:t>
        <a:bodyPr/>
        <a:lstStyle/>
        <a:p>
          <a:endParaRPr lang="en-US"/>
        </a:p>
      </dgm:t>
    </dgm:pt>
    <dgm:pt modelId="{075C9A4D-D469-4534-9562-6338B329BEBE}">
      <dgm:prSet/>
      <dgm:spPr/>
      <dgm:t>
        <a:bodyPr/>
        <a:lstStyle/>
        <a:p>
          <a:r>
            <a:rPr lang="en-US"/>
            <a:t>Contact KDF branch office by phone</a:t>
          </a:r>
        </a:p>
      </dgm:t>
    </dgm:pt>
    <dgm:pt modelId="{AC6A5A33-B7EF-4003-ABA4-7FB1999C495D}" type="parTrans" cxnId="{D2AA74E1-A44A-486C-AA64-33ABAD05DA09}">
      <dgm:prSet/>
      <dgm:spPr/>
      <dgm:t>
        <a:bodyPr/>
        <a:lstStyle/>
        <a:p>
          <a:endParaRPr lang="en-US"/>
        </a:p>
      </dgm:t>
    </dgm:pt>
    <dgm:pt modelId="{CC3293C2-C991-43CC-BC2D-1E465A74421E}" type="sibTrans" cxnId="{D2AA74E1-A44A-486C-AA64-33ABAD05DA09}">
      <dgm:prSet/>
      <dgm:spPr/>
      <dgm:t>
        <a:bodyPr/>
        <a:lstStyle/>
        <a:p>
          <a:endParaRPr lang="en-US"/>
        </a:p>
      </dgm:t>
    </dgm:pt>
    <dgm:pt modelId="{DAA1FD16-E633-48FA-AD74-65B0F535AE57}">
      <dgm:prSet/>
      <dgm:spPr/>
      <dgm:t>
        <a:bodyPr/>
        <a:lstStyle/>
        <a:p>
          <a:r>
            <a:rPr lang="en-US"/>
            <a:t>Status of the burn</a:t>
          </a:r>
        </a:p>
      </dgm:t>
    </dgm:pt>
    <dgm:pt modelId="{1848450D-D86F-4A2E-8B3F-0962AFE7DD7A}" type="parTrans" cxnId="{0C843E41-696D-4099-BEF1-4BDEC74E0685}">
      <dgm:prSet/>
      <dgm:spPr/>
      <dgm:t>
        <a:bodyPr/>
        <a:lstStyle/>
        <a:p>
          <a:endParaRPr lang="en-US"/>
        </a:p>
      </dgm:t>
    </dgm:pt>
    <dgm:pt modelId="{BAAB5881-711F-4BE5-9E0A-9A52680AD036}" type="sibTrans" cxnId="{0C843E41-696D-4099-BEF1-4BDEC74E0685}">
      <dgm:prSet/>
      <dgm:spPr/>
      <dgm:t>
        <a:bodyPr/>
        <a:lstStyle/>
        <a:p>
          <a:endParaRPr lang="en-US"/>
        </a:p>
      </dgm:t>
    </dgm:pt>
    <dgm:pt modelId="{F9BC9898-20D3-4252-A9CE-0B0BD98F1C48}">
      <dgm:prSet/>
      <dgm:spPr/>
      <dgm:t>
        <a:bodyPr/>
        <a:lstStyle/>
        <a:p>
          <a:r>
            <a:rPr lang="en-US"/>
            <a:t>Acres burned</a:t>
          </a:r>
        </a:p>
      </dgm:t>
    </dgm:pt>
    <dgm:pt modelId="{157A62A5-16DA-4127-B4CB-408C98D339B4}" type="parTrans" cxnId="{B478017A-F908-49CB-BE6B-E9B0E1E74F81}">
      <dgm:prSet/>
      <dgm:spPr/>
      <dgm:t>
        <a:bodyPr/>
        <a:lstStyle/>
        <a:p>
          <a:endParaRPr lang="en-US"/>
        </a:p>
      </dgm:t>
    </dgm:pt>
    <dgm:pt modelId="{0BAEF126-2981-45FC-909A-F2D4B8505BF4}" type="sibTrans" cxnId="{B478017A-F908-49CB-BE6B-E9B0E1E74F81}">
      <dgm:prSet/>
      <dgm:spPr/>
      <dgm:t>
        <a:bodyPr/>
        <a:lstStyle/>
        <a:p>
          <a:endParaRPr lang="en-US"/>
        </a:p>
      </dgm:t>
    </dgm:pt>
    <dgm:pt modelId="{053A56DD-BB7B-46F2-8FD9-38EDD528DC68}" type="pres">
      <dgm:prSet presAssocID="{C6D6512D-A195-4DD0-A20B-426B6FA12E37}" presName="linear" presStyleCnt="0">
        <dgm:presLayoutVars>
          <dgm:animLvl val="lvl"/>
          <dgm:resizeHandles val="exact"/>
        </dgm:presLayoutVars>
      </dgm:prSet>
      <dgm:spPr/>
    </dgm:pt>
    <dgm:pt modelId="{D228C478-641F-44C6-ADB8-7C7508B59BB9}" type="pres">
      <dgm:prSet presAssocID="{5AEA618A-93DF-4E66-98DF-93D70DCF3E7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F600D00-B61F-421C-85F2-4A31DA1DF6F9}" type="pres">
      <dgm:prSet presAssocID="{5AEA618A-93DF-4E66-98DF-93D70DCF3E71}" presName="childText" presStyleLbl="revTx" presStyleIdx="0" presStyleCnt="2">
        <dgm:presLayoutVars>
          <dgm:bulletEnabled val="1"/>
        </dgm:presLayoutVars>
      </dgm:prSet>
      <dgm:spPr/>
    </dgm:pt>
    <dgm:pt modelId="{287984F3-D212-47BC-B34A-26468E9649A2}" type="pres">
      <dgm:prSet presAssocID="{D8F9DAE9-EB32-44FD-ACD6-59790672A77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FD68000-78A5-4F4A-AE60-2C70177C177C}" type="pres">
      <dgm:prSet presAssocID="{D8F9DAE9-EB32-44FD-ACD6-59790672A77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5303400-BD14-42F2-9D75-E5B76DF24789}" srcId="{5AEA618A-93DF-4E66-98DF-93D70DCF3E71}" destId="{E6D81613-A92D-437F-8A48-E9E9A2A2A4CB}" srcOrd="0" destOrd="0" parTransId="{CFB88053-A75E-4A8B-BDD5-D0BEB1041A93}" sibTransId="{10B72800-98E4-4835-B2E2-81252F543A32}"/>
    <dgm:cxn modelId="{CB4E2C16-BADA-47AA-A570-B03561C738A2}" srcId="{E3813F5D-1C22-46B7-9932-82392999617B}" destId="{520D582A-1737-40AA-91E6-8D48CB9C0789}" srcOrd="1" destOrd="0" parTransId="{38392349-976E-4EC7-9A37-119A07142723}" sibTransId="{ABA05A71-9B08-4C94-8166-9B8AB73A2871}"/>
    <dgm:cxn modelId="{AC670219-004C-4668-BC7D-877F34043B9A}" type="presOf" srcId="{075C9A4D-D469-4534-9562-6338B329BEBE}" destId="{FFD68000-78A5-4F4A-AE60-2C70177C177C}" srcOrd="0" destOrd="0" presId="urn:microsoft.com/office/officeart/2005/8/layout/vList2"/>
    <dgm:cxn modelId="{0A9EE42F-564A-41A7-9C63-95233CE9C45F}" srcId="{C6D6512D-A195-4DD0-A20B-426B6FA12E37}" destId="{5AEA618A-93DF-4E66-98DF-93D70DCF3E71}" srcOrd="0" destOrd="0" parTransId="{00252E41-9818-4D11-8A3A-06669DAB601A}" sibTransId="{C7E4F803-D801-4820-90BB-272D17096A82}"/>
    <dgm:cxn modelId="{41DA3D36-B66B-4CAB-8A38-F4A0A3956A93}" type="presOf" srcId="{E3813F5D-1C22-46B7-9932-82392999617B}" destId="{EF600D00-B61F-421C-85F2-4A31DA1DF6F9}" srcOrd="0" destOrd="3" presId="urn:microsoft.com/office/officeart/2005/8/layout/vList2"/>
    <dgm:cxn modelId="{D945243D-5968-4739-B719-83CE0F79F45A}" srcId="{C6D6512D-A195-4DD0-A20B-426B6FA12E37}" destId="{D8F9DAE9-EB32-44FD-ACD6-59790672A77E}" srcOrd="1" destOrd="0" parTransId="{38EEC539-C42A-47CE-A5F1-132F757A1CDD}" sibTransId="{EB29D4BE-63F0-4B1F-BEC2-E519ADB4C30D}"/>
    <dgm:cxn modelId="{F0680A41-6A82-4A96-915D-ABDA4A0C013B}" type="presOf" srcId="{E6D81613-A92D-437F-8A48-E9E9A2A2A4CB}" destId="{EF600D00-B61F-421C-85F2-4A31DA1DF6F9}" srcOrd="0" destOrd="0" presId="urn:microsoft.com/office/officeart/2005/8/layout/vList2"/>
    <dgm:cxn modelId="{0C843E41-696D-4099-BEF1-4BDEC74E0685}" srcId="{075C9A4D-D469-4534-9562-6338B329BEBE}" destId="{DAA1FD16-E633-48FA-AD74-65B0F535AE57}" srcOrd="0" destOrd="0" parTransId="{1848450D-D86F-4A2E-8B3F-0962AFE7DD7A}" sibTransId="{BAAB5881-711F-4BE5-9E0A-9A52680AD036}"/>
    <dgm:cxn modelId="{41730168-10D3-498A-AD7F-D1A5531111FA}" srcId="{5AEA618A-93DF-4E66-98DF-93D70DCF3E71}" destId="{B9618BC9-1EC8-4DDA-9238-622F74463A3F}" srcOrd="1" destOrd="0" parTransId="{4630BD45-1942-466B-8E53-771F712A7E09}" sibTransId="{8F2FA60B-CFCF-4D87-84C6-CC0AC9BC82B9}"/>
    <dgm:cxn modelId="{7CDD506D-8508-4A04-8934-55B788584FC2}" type="presOf" srcId="{B9618BC9-1EC8-4DDA-9238-622F74463A3F}" destId="{EF600D00-B61F-421C-85F2-4A31DA1DF6F9}" srcOrd="0" destOrd="1" presId="urn:microsoft.com/office/officeart/2005/8/layout/vList2"/>
    <dgm:cxn modelId="{8C85186F-60CB-49A9-9CD8-EEFB3ECE493E}" srcId="{E3813F5D-1C22-46B7-9932-82392999617B}" destId="{E669F24F-FF1A-494D-9523-02E1A38AA554}" srcOrd="0" destOrd="0" parTransId="{9A52B111-803A-4291-AE5A-CB998521FDA9}" sibTransId="{08D15A59-787A-4D84-BAD9-6D16CAE40A18}"/>
    <dgm:cxn modelId="{48C8F655-0A7C-4976-81E9-BD798E12B855}" type="presOf" srcId="{DAA1FD16-E633-48FA-AD74-65B0F535AE57}" destId="{FFD68000-78A5-4F4A-AE60-2C70177C177C}" srcOrd="0" destOrd="1" presId="urn:microsoft.com/office/officeart/2005/8/layout/vList2"/>
    <dgm:cxn modelId="{B478017A-F908-49CB-BE6B-E9B0E1E74F81}" srcId="{075C9A4D-D469-4534-9562-6338B329BEBE}" destId="{F9BC9898-20D3-4252-A9CE-0B0BD98F1C48}" srcOrd="1" destOrd="0" parTransId="{157A62A5-16DA-4127-B4CB-408C98D339B4}" sibTransId="{0BAEF126-2981-45FC-909A-F2D4B8505BF4}"/>
    <dgm:cxn modelId="{FC4D738A-3989-45E5-AD46-93653EDE0AAC}" type="presOf" srcId="{D8F9DAE9-EB32-44FD-ACD6-59790672A77E}" destId="{287984F3-D212-47BC-B34A-26468E9649A2}" srcOrd="0" destOrd="0" presId="urn:microsoft.com/office/officeart/2005/8/layout/vList2"/>
    <dgm:cxn modelId="{BD9CEA9A-6094-4202-A54A-5F35C804738E}" type="presOf" srcId="{7A53E558-6BA5-4521-9C06-994781DC890C}" destId="{EF600D00-B61F-421C-85F2-4A31DA1DF6F9}" srcOrd="0" destOrd="2" presId="urn:microsoft.com/office/officeart/2005/8/layout/vList2"/>
    <dgm:cxn modelId="{0797F5A9-7291-43CE-910F-348775395373}" srcId="{5AEA618A-93DF-4E66-98DF-93D70DCF3E71}" destId="{7A53E558-6BA5-4521-9C06-994781DC890C}" srcOrd="2" destOrd="0" parTransId="{3F92E592-0D02-498F-8EA3-B646FB1EED5E}" sibTransId="{BC6D5675-EB89-4E59-B69A-DB8885E0E7DB}"/>
    <dgm:cxn modelId="{7C74FFC4-9383-4DB1-96C5-AD251899D8A2}" type="presOf" srcId="{C6D6512D-A195-4DD0-A20B-426B6FA12E37}" destId="{053A56DD-BB7B-46F2-8FD9-38EDD528DC68}" srcOrd="0" destOrd="0" presId="urn:microsoft.com/office/officeart/2005/8/layout/vList2"/>
    <dgm:cxn modelId="{9F0467D0-CD19-49D0-BC54-F41A919F67BA}" type="presOf" srcId="{520D582A-1737-40AA-91E6-8D48CB9C0789}" destId="{EF600D00-B61F-421C-85F2-4A31DA1DF6F9}" srcOrd="0" destOrd="5" presId="urn:microsoft.com/office/officeart/2005/8/layout/vList2"/>
    <dgm:cxn modelId="{D2AA74E1-A44A-486C-AA64-33ABAD05DA09}" srcId="{D8F9DAE9-EB32-44FD-ACD6-59790672A77E}" destId="{075C9A4D-D469-4534-9562-6338B329BEBE}" srcOrd="0" destOrd="0" parTransId="{AC6A5A33-B7EF-4003-ABA4-7FB1999C495D}" sibTransId="{CC3293C2-C991-43CC-BC2D-1E465A74421E}"/>
    <dgm:cxn modelId="{49CC46E3-AF81-4D73-A5AB-9E6E59102FD3}" type="presOf" srcId="{5AEA618A-93DF-4E66-98DF-93D70DCF3E71}" destId="{D228C478-641F-44C6-ADB8-7C7508B59BB9}" srcOrd="0" destOrd="0" presId="urn:microsoft.com/office/officeart/2005/8/layout/vList2"/>
    <dgm:cxn modelId="{5C4DA6E3-64E7-47B0-BCC9-92EA7210D3C5}" type="presOf" srcId="{F9BC9898-20D3-4252-A9CE-0B0BD98F1C48}" destId="{FFD68000-78A5-4F4A-AE60-2C70177C177C}" srcOrd="0" destOrd="2" presId="urn:microsoft.com/office/officeart/2005/8/layout/vList2"/>
    <dgm:cxn modelId="{01F2C2F5-19C2-4A40-AE50-C2EBB91E8626}" type="presOf" srcId="{E669F24F-FF1A-494D-9523-02E1A38AA554}" destId="{EF600D00-B61F-421C-85F2-4A31DA1DF6F9}" srcOrd="0" destOrd="4" presId="urn:microsoft.com/office/officeart/2005/8/layout/vList2"/>
    <dgm:cxn modelId="{5D803FF9-1F4C-42F0-9E4A-2DA636965E48}" srcId="{5AEA618A-93DF-4E66-98DF-93D70DCF3E71}" destId="{E3813F5D-1C22-46B7-9932-82392999617B}" srcOrd="3" destOrd="0" parTransId="{DF85D9EE-D753-41F6-BF56-92585405C7F5}" sibTransId="{35A09263-4973-4050-A70E-68374E3ABE9B}"/>
    <dgm:cxn modelId="{352EC8ED-91CC-4FE3-A7D8-D9121608994F}" type="presParOf" srcId="{053A56DD-BB7B-46F2-8FD9-38EDD528DC68}" destId="{D228C478-641F-44C6-ADB8-7C7508B59BB9}" srcOrd="0" destOrd="0" presId="urn:microsoft.com/office/officeart/2005/8/layout/vList2"/>
    <dgm:cxn modelId="{6E73759B-1BB7-4BDD-A435-2DA9449E36BD}" type="presParOf" srcId="{053A56DD-BB7B-46F2-8FD9-38EDD528DC68}" destId="{EF600D00-B61F-421C-85F2-4A31DA1DF6F9}" srcOrd="1" destOrd="0" presId="urn:microsoft.com/office/officeart/2005/8/layout/vList2"/>
    <dgm:cxn modelId="{3311E7A1-CD00-4F04-8ECA-A1FE08FA0846}" type="presParOf" srcId="{053A56DD-BB7B-46F2-8FD9-38EDD528DC68}" destId="{287984F3-D212-47BC-B34A-26468E9649A2}" srcOrd="2" destOrd="0" presId="urn:microsoft.com/office/officeart/2005/8/layout/vList2"/>
    <dgm:cxn modelId="{3F54DFEE-5F23-40A3-AAD6-BAB3D43A69AE}" type="presParOf" srcId="{053A56DD-BB7B-46F2-8FD9-38EDD528DC68}" destId="{FFD68000-78A5-4F4A-AE60-2C70177C177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8C478-641F-44C6-ADB8-7C7508B59BB9}">
      <dsp:nvSpPr>
        <dsp:cNvPr id="0" name=""/>
        <dsp:cNvSpPr/>
      </dsp:nvSpPr>
      <dsp:spPr>
        <a:xfrm>
          <a:off x="0" y="33155"/>
          <a:ext cx="6364224" cy="786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On morning of burn</a:t>
          </a:r>
        </a:p>
      </dsp:txBody>
      <dsp:txXfrm>
        <a:off x="38381" y="71536"/>
        <a:ext cx="6287462" cy="709478"/>
      </dsp:txXfrm>
    </dsp:sp>
    <dsp:sp modelId="{EF600D00-B61F-421C-85F2-4A31DA1DF6F9}">
      <dsp:nvSpPr>
        <dsp:cNvPr id="0" name=""/>
        <dsp:cNvSpPr/>
      </dsp:nvSpPr>
      <dsp:spPr>
        <a:xfrm>
          <a:off x="0" y="819395"/>
          <a:ext cx="6364224" cy="258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Contact adjacent landowners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Contact local emergency dispatch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Contact Division of Air Quality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Contact KDF branch office by phone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Update on final plans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Weather discussion for the day</a:t>
          </a:r>
        </a:p>
      </dsp:txBody>
      <dsp:txXfrm>
        <a:off x="0" y="819395"/>
        <a:ext cx="6364224" cy="2583360"/>
      </dsp:txXfrm>
    </dsp:sp>
    <dsp:sp modelId="{287984F3-D212-47BC-B34A-26468E9649A2}">
      <dsp:nvSpPr>
        <dsp:cNvPr id="0" name=""/>
        <dsp:cNvSpPr/>
      </dsp:nvSpPr>
      <dsp:spPr>
        <a:xfrm>
          <a:off x="0" y="3402756"/>
          <a:ext cx="6364224" cy="78624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Day following the burn</a:t>
          </a:r>
        </a:p>
      </dsp:txBody>
      <dsp:txXfrm>
        <a:off x="38381" y="3441137"/>
        <a:ext cx="6287462" cy="709478"/>
      </dsp:txXfrm>
    </dsp:sp>
    <dsp:sp modelId="{FFD68000-78A5-4F4A-AE60-2C70177C177C}">
      <dsp:nvSpPr>
        <dsp:cNvPr id="0" name=""/>
        <dsp:cNvSpPr/>
      </dsp:nvSpPr>
      <dsp:spPr>
        <a:xfrm>
          <a:off x="0" y="4188996"/>
          <a:ext cx="6364224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Contact KDF branch office by phone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Status of the burn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Acres burned</a:t>
          </a:r>
        </a:p>
      </dsp:txBody>
      <dsp:txXfrm>
        <a:off x="0" y="4188996"/>
        <a:ext cx="6364224" cy="1291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B159-6794-1275-FE93-2BB236910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FD746-AAA6-7555-81FB-5E47703A1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E7195-4DBE-7A49-E751-D0557C5A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E696-34C9-41B3-B663-695A40FC8C8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A715-95E2-2964-1100-8C621DC4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65581-58CB-DC74-C753-5AEF9C36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6098-F3EA-4AA2-80FD-BFD4C7C3A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2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CB87-0186-FB1D-1A48-384D463F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8FEB2-2148-6CED-ABA0-27B936D3E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78BF2-41FF-7325-5D48-2AE7547A3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E696-34C9-41B3-B663-695A40FC8C8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9AA01-92F9-5044-B2D1-A1772C38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062F7-C5EE-E62A-A476-BF95354A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6098-F3EA-4AA2-80FD-BFD4C7C3A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6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B0B34F-3029-42E8-665D-5971E6C03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54236-754F-FDAA-90D1-43A2439D5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ABA10-4FEF-0A6E-E5A8-3E6485D9F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E696-34C9-41B3-B663-695A40FC8C8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EE9BE-0F4B-1814-EAEF-6A5B5489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A8C70-3432-9063-8F57-8945E3C3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6098-F3EA-4AA2-80FD-BFD4C7C3A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3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454F-BABD-6E4C-3A9D-2F641A8C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5F3F7-39B8-F20A-AF67-75C09041F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2925A-B483-0730-A297-BCB217BC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E696-34C9-41B3-B663-695A40FC8C8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B9CAA-3ABB-2C6C-C09E-8B1A3BB8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9CB7B-6760-962A-99A7-16B02166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6098-F3EA-4AA2-80FD-BFD4C7C3A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6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5DAF-4408-B6F9-185A-E6F96846D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A10DB-2C8C-A53F-268E-1385EADE4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43EC5-B07E-66EE-4E29-4FBEA6E42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E696-34C9-41B3-B663-695A40FC8C8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A683-614D-8C4E-5C36-C5EDDDC9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7D9EB-640D-3D3E-8316-16166DAA8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6098-F3EA-4AA2-80FD-BFD4C7C3A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0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5953-DF88-9227-DBDE-976D4D49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2903A-8308-C2AB-D2F8-1B8A8B563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4E6AE-6B80-55C1-49EB-24BAA40FC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2F730-2E2C-0F63-8A45-F3ED8589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E696-34C9-41B3-B663-695A40FC8C8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74A1F-9C2D-3B6F-2767-F53CF4BD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B701C-02BB-65E4-A2BE-785C51BD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6098-F3EA-4AA2-80FD-BFD4C7C3A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3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2CAE-41D5-AF82-F76A-603CE2F9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6A773-1720-3834-7049-5016A345C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442E1-2C1D-D860-EFBB-43644F697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B656D-3079-51EE-DA2F-6EC286D8C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B659A-65AC-A82C-E60C-BB7F22F41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10B5C3-E66B-38C1-F69A-76E7B38E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E696-34C9-41B3-B663-695A40FC8C8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D6EE3-468F-7733-26C5-A7CB36D4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603C2-77AE-76A2-3B12-902108A9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6098-F3EA-4AA2-80FD-BFD4C7C3A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2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D520-6EA8-7408-D7E5-972D80F0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44A72-11D0-E8F5-6C67-FDB40EF5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E696-34C9-41B3-B663-695A40FC8C8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52E4-EC25-3477-23F0-58602736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7B6E6-A39E-F070-09FC-E44DF7EB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6098-F3EA-4AA2-80FD-BFD4C7C3A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1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EA01F-2CA4-369D-B7B0-0ED71044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E696-34C9-41B3-B663-695A40FC8C8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E9A9A1-DEA7-BBE1-6191-BF6BEDAF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D694-95F2-AA7F-4957-C8300069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6098-F3EA-4AA2-80FD-BFD4C7C3A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0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503B-349E-6CCA-A7CC-3034348F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B9ED5-8B15-7C21-E145-8617A7856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75551-ECFB-FEDE-7E0D-599A536A7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E6B3B-FCCC-91DA-B1A9-0FAD42D0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E696-34C9-41B3-B663-695A40FC8C8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87A9F-462A-266C-78B2-D2773A83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6F87D-4D49-8011-A5DA-9996D9DF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6098-F3EA-4AA2-80FD-BFD4C7C3A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0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457F-F62D-9C86-53B1-E3D223B0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171BC-8320-DDC7-8D12-4D9D3B0D1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C8BB9-3D6D-A1EE-AD44-0CBA8BDD5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90810-E149-D686-CC78-AEA0BF50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E696-34C9-41B3-B663-695A40FC8C8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8535F-AB02-0317-B641-B7C36400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3060F-F9EB-730E-0D84-B14465FB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6098-F3EA-4AA2-80FD-BFD4C7C3A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0EE81A-BBD0-69FD-26A3-5F0B891F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57750-9BDB-D84B-5DC4-4E83B4F8B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6272B-B215-EF3F-0E87-0FBE96473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40E696-34C9-41B3-B663-695A40FC8C8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29B2D-AE9F-B783-00B1-1D279DD6B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D4C29-84F7-91ED-1BE9-5C0AA6155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DC6098-F3EA-4AA2-80FD-BFD4C7C3A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D3946-DF55-0688-537D-1D71C0D93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Kentucky Division of Forestry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21AE6-CBB2-2E3E-4589-29EE23AAC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endParaRPr lang="en-US" sz="1700" dirty="0">
              <a:solidFill>
                <a:srgbClr val="FFFFFF"/>
              </a:solidFill>
            </a:endParaRPr>
          </a:p>
          <a:p>
            <a:pPr algn="l"/>
            <a:r>
              <a:rPr lang="en-US" sz="1700" dirty="0">
                <a:solidFill>
                  <a:srgbClr val="FFFFFF"/>
                </a:solidFill>
              </a:rPr>
              <a:t>Kentucky Prescribed Burn Process and </a:t>
            </a:r>
          </a:p>
          <a:p>
            <a:pPr algn="l"/>
            <a:r>
              <a:rPr lang="en-US" sz="1700" dirty="0">
                <a:solidFill>
                  <a:srgbClr val="FFFFFF"/>
                </a:solidFill>
              </a:rPr>
              <a:t>How Prescribed Burning Benefits the State</a:t>
            </a:r>
          </a:p>
          <a:p>
            <a:pPr algn="l"/>
            <a:endParaRPr lang="en-US" sz="1700" dirty="0">
              <a:solidFill>
                <a:srgbClr val="FFFFFF"/>
              </a:solidFill>
            </a:endParaRPr>
          </a:p>
          <a:p>
            <a:pPr algn="l"/>
            <a:endParaRPr lang="en-US" sz="1700" dirty="0">
              <a:solidFill>
                <a:srgbClr val="FFFFFF"/>
              </a:solidFill>
            </a:endParaRPr>
          </a:p>
          <a:p>
            <a:pPr algn="l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2E270C86-2147-13E2-0DE9-128E81F06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2319666"/>
            <a:ext cx="3737164" cy="22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65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347CE-1DE9-93D3-9D0E-C2A00D3AB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4200" dirty="0"/>
              <a:t>Kentucky Prescribed Burn Process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B1AB4-8C4A-9ACB-2AC6-590208B35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560314" cy="40454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Kentucky Certified Burn Bosses (KCBB) responsibility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Complete burn plan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Email burn plan to Division of Forestry at least 24 hours prior</a:t>
            </a:r>
          </a:p>
          <a:p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98D13-1838-C5A1-7117-62625F39A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0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C9EF5-61FA-18DF-4A12-4B61F895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Kentucky Prescribed Burn Process (Cont.)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E1896E-EA65-9DED-215E-F7725966A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456556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82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ree, outdoor, nature, mountain&#10;&#10;AI-generated content may be incorrect.">
            <a:extLst>
              <a:ext uri="{FF2B5EF4-FFF2-40B4-BE49-F238E27FC236}">
                <a16:creationId xmlns:a16="http://schemas.microsoft.com/office/drawing/2014/main" id="{7D31D75A-EB27-D270-F160-3439824D5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92E49-AF1B-F0D3-D98E-2B1E3645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79" y="2316488"/>
            <a:ext cx="2495550" cy="1112512"/>
          </a:xfrm>
        </p:spPr>
        <p:txBody>
          <a:bodyPr>
            <a:normAutofit/>
          </a:bodyPr>
          <a:lstStyle/>
          <a:p>
            <a:r>
              <a:rPr lang="en-US" sz="4000" dirty="0"/>
              <a:t>Thank You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45D15D2E-C4BB-6581-8393-56E2ACE82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683" y="3429000"/>
            <a:ext cx="2981741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1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th through a forest&#10;&#10;AI-generated content may be incorrect.">
            <a:extLst>
              <a:ext uri="{FF2B5EF4-FFF2-40B4-BE49-F238E27FC236}">
                <a16:creationId xmlns:a16="http://schemas.microsoft.com/office/drawing/2014/main" id="{F5F023A5-6FEE-01C1-ADEC-9EDA7FEDB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302B9-EB7A-AE3D-DFA6-9962D1FD7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09" y="285751"/>
            <a:ext cx="3628888" cy="1093462"/>
          </a:xfrm>
        </p:spPr>
        <p:txBody>
          <a:bodyPr>
            <a:normAutofit/>
          </a:bodyPr>
          <a:lstStyle/>
          <a:p>
            <a:r>
              <a:rPr lang="en-US" sz="5400" dirty="0"/>
              <a:t>Our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ED7EE-E71C-8E65-CE98-3D0A27BC8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6" y="1495424"/>
            <a:ext cx="5229224" cy="5076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/>
              <a:t>To protect, conserve and enhance the forest resources of the Commonwealth through a public informed of the environmental, social and economic importance of these resources.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Prescribed fire accomplishes this mission: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300" dirty="0"/>
              <a:t>Protect and Conserve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300" dirty="0"/>
              <a:t>Hazardous fuel reduction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300" dirty="0"/>
              <a:t>Enhance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300" dirty="0"/>
              <a:t>Promote oak regeneration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7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17BF0-EB67-AA73-7DE5-202807B2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8" y="224071"/>
            <a:ext cx="6148578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What is Prescribed Fire?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5143C-E093-0DF1-8AC9-F4DB9AA08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898" y="1803534"/>
            <a:ext cx="5822102" cy="4064843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Prescribed fire, Rx fire, control burn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Fire set intentionally with careful planning for specific goals with control measures in place before, during, and after ignition by trained personnel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The term </a:t>
            </a:r>
            <a:r>
              <a:rPr lang="en-US" i="1" dirty="0">
                <a:solidFill>
                  <a:schemeClr val="tx2"/>
                </a:solidFill>
              </a:rPr>
              <a:t>prescribed</a:t>
            </a:r>
            <a:r>
              <a:rPr lang="en-US" dirty="0">
                <a:solidFill>
                  <a:schemeClr val="tx2"/>
                </a:solidFill>
              </a:rPr>
              <a:t> is used because it’s a treatment land managers use to address wildlife, forestry, and human health issues – naturally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Fire">
            <a:extLst>
              <a:ext uri="{FF2B5EF4-FFF2-40B4-BE49-F238E27FC236}">
                <a16:creationId xmlns:a16="http://schemas.microsoft.com/office/drawing/2014/main" id="{B21B3733-A896-997A-8D5E-B5B37D26A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150CDF-9D98-78FC-A88F-32597766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Difference Between Wildfire and Prescribed Fire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23E9F-FA97-8425-AECE-EA5D781DF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Wildfire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Unplanned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Intense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Damaging to landscape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Prescribed Fire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Planned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Intensity is managed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Beneficial to landscape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0D8B14-4D25-9C46-9016-2795157288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98" r="-3" b="-3"/>
          <a:stretch>
            <a:fillRect/>
          </a:stretch>
        </p:blipFill>
        <p:spPr>
          <a:xfrm>
            <a:off x="6525453" y="1"/>
            <a:ext cx="5666547" cy="3398024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4FC3313-079F-8283-C4E6-EE0C0CF5F0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78" r="-2" b="-2"/>
          <a:stretch>
            <a:fillRect/>
          </a:stretch>
        </p:blipFill>
        <p:spPr>
          <a:xfrm>
            <a:off x="6522277" y="3398024"/>
            <a:ext cx="5669723" cy="34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7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B613F-2479-890F-8594-F681F8BA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KRS 149 – Statutes Governing Wildfire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39B74-CE43-E623-FA27-03AF0692E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KRS 149.520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Established statewide system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Forest fire prevention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Forest fire detection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Forest fire suppression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Prescribed fire is a form of wildfire prevention</a:t>
            </a:r>
          </a:p>
        </p:txBody>
      </p:sp>
    </p:spTree>
    <p:extLst>
      <p:ext uri="{BB962C8B-B14F-4D97-AF65-F5344CB8AC3E}">
        <p14:creationId xmlns:p14="http://schemas.microsoft.com/office/powerpoint/2010/main" val="163959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ree, outdoor, sky, plant&#10;&#10;AI-generated content may be incorrect.">
            <a:extLst>
              <a:ext uri="{FF2B5EF4-FFF2-40B4-BE49-F238E27FC236}">
                <a16:creationId xmlns:a16="http://schemas.microsoft.com/office/drawing/2014/main" id="{6FA13DBE-8AAE-04E4-EEE2-B41ACB695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57059-91C0-78E3-1CBF-016EA4F1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64" y="257175"/>
            <a:ext cx="3822189" cy="1531612"/>
          </a:xfrm>
        </p:spPr>
        <p:txBody>
          <a:bodyPr>
            <a:normAutofit/>
          </a:bodyPr>
          <a:lstStyle/>
          <a:p>
            <a:r>
              <a:rPr lang="en-US" sz="4000" dirty="0"/>
              <a:t>Hazardous Fuel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601E2-BDA9-0064-3C28-959DBAC06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900801"/>
            <a:ext cx="4384165" cy="42237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Reduces the risk of catastrophic wildfire: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Fuel load contributes to fire intensity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Lighter fuel load = less intense wildfire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Consistent prescribed fire regime would impact wildfire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Any acreage with prescribed fire application would resist wildfire growth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Increase wildland firefighter safety (anchoring to previous Rx fires)</a:t>
            </a:r>
          </a:p>
        </p:txBody>
      </p:sp>
    </p:spTree>
    <p:extLst>
      <p:ext uri="{BB962C8B-B14F-4D97-AF65-F5344CB8AC3E}">
        <p14:creationId xmlns:p14="http://schemas.microsoft.com/office/powerpoint/2010/main" val="244226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trash&#10;&#10;AI-generated content may be incorrect.">
            <a:extLst>
              <a:ext uri="{FF2B5EF4-FFF2-40B4-BE49-F238E27FC236}">
                <a16:creationId xmlns:a16="http://schemas.microsoft.com/office/drawing/2014/main" id="{D5573B0E-655A-7857-4756-C4E443150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368D0-C33E-EEC3-FD0E-A8D80476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29" y="302582"/>
            <a:ext cx="3822189" cy="1242687"/>
          </a:xfrm>
        </p:spPr>
        <p:txBody>
          <a:bodyPr>
            <a:normAutofit/>
          </a:bodyPr>
          <a:lstStyle/>
          <a:p>
            <a:r>
              <a:rPr lang="en-US" sz="4000" dirty="0"/>
              <a:t>Hazardous Fuel Reduction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702B0-692F-5605-B4B0-21CEC8BD4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47850"/>
            <a:ext cx="4800599" cy="48387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High intensity wildfire negatively impacts standing timber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Low intensity hazardous fuel reduction protects Kentucky’s $19 billion forest industry from severe wildfire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Kentucky wildfire statistics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10-year annual average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838 wildfires / 28,545 acres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1,246 wildfires in 2022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71,158 acres burned by wildfire in 2016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3423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45FF3-02AD-BDFF-0B84-632461A248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36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8C6B0-1AD7-7AFC-541C-EE6B0C97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5070"/>
            <a:ext cx="4095750" cy="1899912"/>
          </a:xfrm>
        </p:spPr>
        <p:txBody>
          <a:bodyPr>
            <a:normAutofit/>
          </a:bodyPr>
          <a:lstStyle/>
          <a:p>
            <a:r>
              <a:rPr lang="en-US" sz="5400" dirty="0"/>
              <a:t>Promote Oak Regeneration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CB8E8-A27E-A4E0-D50E-8BA88D73A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50051"/>
            <a:ext cx="5943600" cy="4233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Prescribed fire is a tool to enhance timber stands: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Reduces the competition of native species from non-native / invasive species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Reducing undesirable species and promotes oak growth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White oak is a critical component of Kentucky’s $9 billion bourbon industry</a:t>
            </a:r>
          </a:p>
        </p:txBody>
      </p:sp>
    </p:spTree>
    <p:extLst>
      <p:ext uri="{BB962C8B-B14F-4D97-AF65-F5344CB8AC3E}">
        <p14:creationId xmlns:p14="http://schemas.microsoft.com/office/powerpoint/2010/main" val="332492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84067C-DC27-5C16-3536-BE2E71AD2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1B358-BDBF-69CF-A9ED-B95C2EDA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KRS 149 – Statutes Governing Prescribed Fire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DB77A-4A01-2C86-950C-FB91C9BCE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KRS 149.175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Exemptions for persons certified by Kentucky Prescribed Fire Council’s Burn Boss Program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Allows for prescribed burns during Kentucky’s wildfire hazard season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Restricts prescribed burns during local burn bans or red flag warnings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Sets notification requirements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Division of Forestry – 24 hours prior</a:t>
            </a:r>
          </a:p>
        </p:txBody>
      </p:sp>
    </p:spTree>
    <p:extLst>
      <p:ext uri="{BB962C8B-B14F-4D97-AF65-F5344CB8AC3E}">
        <p14:creationId xmlns:p14="http://schemas.microsoft.com/office/powerpoint/2010/main" val="1568476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450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Courier New</vt:lpstr>
      <vt:lpstr>Wingdings</vt:lpstr>
      <vt:lpstr>Office Theme</vt:lpstr>
      <vt:lpstr>Kentucky Division of Forestry</vt:lpstr>
      <vt:lpstr>Our Mission</vt:lpstr>
      <vt:lpstr>What is Prescribed Fire?</vt:lpstr>
      <vt:lpstr>Difference Between Wildfire and Prescribed Fire</vt:lpstr>
      <vt:lpstr>KRS 149 – Statutes Governing Wildfire</vt:lpstr>
      <vt:lpstr>Hazardous Fuel Reduction</vt:lpstr>
      <vt:lpstr>Hazardous Fuel Reduction (Cont.)</vt:lpstr>
      <vt:lpstr>Promote Oak Regeneration</vt:lpstr>
      <vt:lpstr>KRS 149 – Statutes Governing Prescribed Fire</vt:lpstr>
      <vt:lpstr>Kentucky Prescribed Burn Process</vt:lpstr>
      <vt:lpstr>Kentucky Prescribed Burn Process (Cont.)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Howard, Brandon K (EEC)</dc:creator>
  <cp:lastModifiedBy>Howard, Brandon K (EEC)</cp:lastModifiedBy>
  <cp:revision>22</cp:revision>
  <cp:lastPrinted>2025-07-15T12:25:36Z</cp:lastPrinted>
  <dcterms:created xsi:type="dcterms:W3CDTF">2025-07-11T14:35:57Z</dcterms:created>
  <dcterms:modified xsi:type="dcterms:W3CDTF">2025-07-28T11:52:20Z</dcterms:modified>
</cp:coreProperties>
</file>