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2147483355" r:id="rId5"/>
    <p:sldId id="2147483353" r:id="rId6"/>
    <p:sldId id="1257" r:id="rId7"/>
    <p:sldId id="2147483360" r:id="rId8"/>
    <p:sldId id="2147483354" r:id="rId9"/>
    <p:sldId id="1114" r:id="rId10"/>
    <p:sldId id="2147483356" r:id="rId11"/>
    <p:sldId id="2147483357" r:id="rId12"/>
    <p:sldId id="2147483358" r:id="rId13"/>
    <p:sldId id="2147483351" r:id="rId14"/>
    <p:sldId id="1135" r:id="rId15"/>
    <p:sldId id="2147483324" r:id="rId16"/>
    <p:sldId id="2147483359"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484C04-7887-B92B-96F0-D42B6FDEC4E0}" name="Conley, Krista (CED)" initials="CK(" userId="S::krista.conley@ky.gov::113d6a24-35b2-4d2b-a9a3-4aaa8644b77a" providerId="AD"/>
  <p188:author id="{46BD4C9F-EEBF-9782-45D1-0070F87CB2B8}" name="Slattery, Kristina L (CED)" initials="KS" userId="S::kristina.slattery@ky.gov::4e84eef7-ca04-489e-ac46-ca08c41f0b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a:srgbClr val="5EB5E4"/>
    <a:srgbClr val="ABCC3D"/>
    <a:srgbClr val="EE9340"/>
    <a:srgbClr val="82BB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9C8B5-0405-71D4-DF47-85EC2EC7286F}" v="134" dt="2025-09-23T14:06:53.444"/>
    <p1510:client id="{2F42D6ED-B56A-3112-FBC2-E0A0E05B99A6}" v="188" dt="2025-09-23T12:13:03.786"/>
    <p1510:client id="{3472BBB1-A1E3-2057-184D-22567DFD571C}" v="5" dt="2025-09-23T16:32:47.199"/>
    <p1510:client id="{454C72D2-2FCD-90FC-BB10-4D4940A366BF}" v="17" dt="2025-09-23T14:13:42.568"/>
    <p1510:client id="{6500B43B-8A38-8C8C-EC03-8FF9057D0197}" v="781" dt="2025-09-22T20:02:55.676"/>
    <p1510:client id="{BBB8CAF4-66CF-5842-AEAF-7790B2DC6C2D}" v="425" dt="2025-09-23T17:29:33.509"/>
    <p1510:client id="{F73382C5-10D3-7545-9583-7F01E6AC07D2}" v="313" dt="2025-09-22T18:18:25.580"/>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C083E6E3-FA7D-4D7B-A595-EF9225AFEA82}" styleName="">
    <a:wholeTbl>
      <a:tcTxStyle>
        <a:font>
          <a:latin typeface="+mn-lt"/>
          <a:ea typeface="+mn-ea"/>
          <a:cs typeface="+mn-cs"/>
        </a:font>
        <a:srgbClr val="000000"/>
      </a:tcTxStyle>
      <a:tcStyle>
        <a:tcBdr>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2H>
      <a:tcStyle>
        <a:tcBdr/>
      </a:tcStyle>
    </a:band2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A5A5A5"/>
              </a:solidFill>
              <a:prstDash val="solid"/>
              <a:round/>
              <a:headEnd type="none" w="med" len="med"/>
              <a:tailEnd type="none" w="med" len="med"/>
            </a:ln>
          </a:bottom>
        </a:tcBdr>
      </a:tcStyle>
    </a:firstRow>
  </a:tblStyle>
  <a:tblStyle styleId="{1FECB4D8-DB02-4DC6-A0A2-4F2EBAE1DC90}"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fill>
          <a:solidFill>
            <a:srgbClr val="FFFFFF"/>
          </a:solidFill>
        </a:fill>
      </a:tcStyle>
    </a:wholeTbl>
    <a:band1H>
      <a:tcStyle>
        <a:tcBdr/>
        <a:fill>
          <a:solidFill>
            <a:srgbClr val="F0F0F0"/>
          </a:solidFill>
        </a:fill>
      </a:tcStyle>
    </a:band1H>
    <a:band1V>
      <a:tcStyle>
        <a:tcBdr/>
        <a:fill>
          <a:solidFill>
            <a:srgbClr val="F0F0F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A5A5A5"/>
          </a:solidFill>
        </a:fill>
      </a:tcStyle>
    </a:firstRow>
  </a:tblStyle>
  <a:tblStyle styleId="{F2DE63D5-997A-4646-A377-4702673A728D}"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wholeTbl>
    <a:band1H>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band1H>
    <a:band1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1V>
    <a:band2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A5A5A5"/>
          </a:solidFill>
        </a:fill>
      </a:tcStyle>
    </a:firstRow>
  </a:tblStyle>
  <a:tblStyle styleId="{3B4B98B0-60AC-42C2-AFA5-B58CD77FA1E5}" styleName="">
    <a:wholeTbl>
      <a:tcTxStyle>
        <a:font>
          <a:latin typeface="+mn-lt"/>
          <a:ea typeface="+mn-ea"/>
          <a:cs typeface="+mn-cs"/>
        </a:font>
        <a:srgbClr val="000000"/>
      </a:tcTxStyle>
      <a:tcStyle>
        <a:tcBdr>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tcStyle>
    </a:wholeTbl>
    <a:band1H>
      <a:tcStyle>
        <a:tcBdr/>
        <a:fill>
          <a:solidFill>
            <a:srgbClr val="5B9BD5"/>
          </a:solidFill>
        </a:fill>
      </a:tcStyle>
    </a:band1H>
    <a:band2H>
      <a:tcStyle>
        <a:tcBdr/>
      </a:tcStyle>
    </a:band2H>
    <a:band1V>
      <a:tcStyle>
        <a:tcBdr/>
        <a:fill>
          <a:solidFill>
            <a:srgbClr val="5B9BD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5B9BD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5B9BD5"/>
              </a:solidFill>
              <a:prstDash val="solid"/>
              <a:round/>
              <a:headEnd type="none" w="med" len="med"/>
              <a:tailEnd type="none" w="med" len="med"/>
            </a:ln>
          </a:bottom>
        </a:tcBdr>
      </a:tcStyle>
    </a:firstRow>
  </a:tblStyle>
  <a:tblStyle styleId="{EB344D84-9AFB-497E-A393-DC336BA19D2E}" styleName="">
    <a:wholeTbl>
      <a:tcTxStyle>
        <a:font>
          <a:latin typeface="+mn-lt"/>
          <a:ea typeface="+mn-ea"/>
          <a:cs typeface="+mn-cs"/>
        </a:font>
        <a:srgbClr val="000000"/>
      </a:tcTxStyle>
      <a:tcStyle>
        <a:tcBdr>
          <a:top>
            <a:ln w="25402" cap="flat" cmpd="sng" algn="ctr">
              <a:solidFill>
                <a:srgbClr val="000000"/>
              </a:solidFill>
              <a:prstDash val="solid"/>
              <a:round/>
              <a:headEnd type="none" w="med" len="med"/>
              <a:tailEnd type="none" w="med" len="med"/>
            </a:ln>
          </a:top>
          <a:bottom>
            <a:ln w="25402"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bottom>
            <a:ln w="25402" cap="flat" cmpd="sng" algn="ctr">
              <a:solidFill>
                <a:srgbClr val="000000"/>
              </a:solidFill>
              <a:prstDash val="solid"/>
              <a:round/>
              <a:headEnd type="none" w="med" len="med"/>
              <a:tailEnd type="none" w="med" len="med"/>
            </a:ln>
          </a:bottom>
        </a:tcBdr>
        <a:fill>
          <a:solidFill>
            <a:srgbClr val="A5A5A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4D9343-F824-0E32-384B-1465C58A4639}"/>
              </a:ext>
            </a:extLst>
          </p:cNvPr>
          <p:cNvSpPr txBox="1">
            <a:spLocks noGrp="1"/>
          </p:cNvSpPr>
          <p:nvPr>
            <p:ph type="hdr" sz="quarter"/>
          </p:nvPr>
        </p:nvSpPr>
        <p:spPr>
          <a:xfrm>
            <a:off x="0" y="0"/>
            <a:ext cx="3043242" cy="466728"/>
          </a:xfrm>
          <a:prstGeom prst="rect">
            <a:avLst/>
          </a:prstGeom>
          <a:noFill/>
          <a:ln>
            <a:noFill/>
          </a:ln>
        </p:spPr>
        <p:txBody>
          <a:bodyPr vert="horz" wrap="square" lIns="91430" tIns="45710" rIns="91430" bIns="4571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E66C0AAF-E504-EEE4-480F-BE963C02873F}"/>
              </a:ext>
            </a:extLst>
          </p:cNvPr>
          <p:cNvSpPr txBox="1">
            <a:spLocks noGrp="1"/>
          </p:cNvSpPr>
          <p:nvPr>
            <p:ph type="dt" sz="quarter" idx="1"/>
          </p:nvPr>
        </p:nvSpPr>
        <p:spPr>
          <a:xfrm>
            <a:off x="3978270" y="0"/>
            <a:ext cx="3043242" cy="466728"/>
          </a:xfrm>
          <a:prstGeom prst="rect">
            <a:avLst/>
          </a:prstGeom>
          <a:noFill/>
          <a:ln>
            <a:noFill/>
          </a:ln>
        </p:spPr>
        <p:txBody>
          <a:bodyPr vert="horz" wrap="square" lIns="91430" tIns="45710" rIns="91430" bIns="4571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7E8E4C-39F8-4167-B604-E6DC1D030905}"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9/24/2025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56D5CE48-195E-C713-1CB3-30F594F70929}"/>
              </a:ext>
            </a:extLst>
          </p:cNvPr>
          <p:cNvSpPr txBox="1">
            <a:spLocks noGrp="1"/>
          </p:cNvSpPr>
          <p:nvPr>
            <p:ph type="ftr" sz="quarter" idx="2"/>
          </p:nvPr>
        </p:nvSpPr>
        <p:spPr>
          <a:xfrm>
            <a:off x="0" y="8842376"/>
            <a:ext cx="3043242" cy="466728"/>
          </a:xfrm>
          <a:prstGeom prst="rect">
            <a:avLst/>
          </a:prstGeom>
          <a:noFill/>
          <a:ln>
            <a:noFill/>
          </a:ln>
        </p:spPr>
        <p:txBody>
          <a:bodyPr vert="horz" wrap="square" lIns="91430" tIns="45710" rIns="91430" bIns="4571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E94719B9-7869-7EB6-AC9E-D8F41515F775}"/>
              </a:ext>
            </a:extLst>
          </p:cNvPr>
          <p:cNvSpPr txBox="1">
            <a:spLocks noGrp="1"/>
          </p:cNvSpPr>
          <p:nvPr>
            <p:ph type="sldNum" sz="quarter" idx="3"/>
          </p:nvPr>
        </p:nvSpPr>
        <p:spPr>
          <a:xfrm>
            <a:off x="3978270" y="8842376"/>
            <a:ext cx="3043242" cy="466728"/>
          </a:xfrm>
          <a:prstGeom prst="rect">
            <a:avLst/>
          </a:prstGeom>
          <a:noFill/>
          <a:ln>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8C1538C-76C6-48A2-BE19-E6EF84A93BA1}"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04693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BEF13-AF4A-41B6-0A35-05A4EC2D3F7C}"/>
              </a:ext>
            </a:extLst>
          </p:cNvPr>
          <p:cNvSpPr txBox="1">
            <a:spLocks noGrp="1"/>
          </p:cNvSpPr>
          <p:nvPr>
            <p:ph type="hdr" sz="quarter"/>
          </p:nvPr>
        </p:nvSpPr>
        <p:spPr>
          <a:xfrm>
            <a:off x="0" y="0"/>
            <a:ext cx="3043342" cy="467075"/>
          </a:xfrm>
          <a:prstGeom prst="rect">
            <a:avLst/>
          </a:prstGeom>
          <a:noFill/>
          <a:ln>
            <a:noFill/>
          </a:ln>
        </p:spPr>
        <p:txBody>
          <a:bodyPr vert="horz" wrap="square" lIns="93314" tIns="46652" rIns="93314" bIns="46652"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7B5545B6-FEBE-2A8D-17D2-292580564935}"/>
              </a:ext>
            </a:extLst>
          </p:cNvPr>
          <p:cNvSpPr txBox="1">
            <a:spLocks noGrp="1"/>
          </p:cNvSpPr>
          <p:nvPr>
            <p:ph type="dt" idx="1"/>
          </p:nvPr>
        </p:nvSpPr>
        <p:spPr>
          <a:xfrm>
            <a:off x="3978133" y="0"/>
            <a:ext cx="3043342" cy="467075"/>
          </a:xfrm>
          <a:prstGeom prst="rect">
            <a:avLst/>
          </a:prstGeom>
          <a:noFill/>
          <a:ln>
            <a:noFill/>
          </a:ln>
        </p:spPr>
        <p:txBody>
          <a:bodyPr vert="horz" wrap="square" lIns="93314" tIns="46652" rIns="93314" bIns="46652"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50F58FE8-DE30-4CA6-A954-4C147D44D0AB}" type="datetime1">
              <a:rPr lang="en-US"/>
              <a:pPr lvl="0"/>
              <a:t>9/24/2025</a:t>
            </a:fld>
            <a:endParaRPr lang="en-US"/>
          </a:p>
        </p:txBody>
      </p:sp>
      <p:sp>
        <p:nvSpPr>
          <p:cNvPr id="4" name="Slide Image Placeholder 3">
            <a:extLst>
              <a:ext uri="{FF2B5EF4-FFF2-40B4-BE49-F238E27FC236}">
                <a16:creationId xmlns:a16="http://schemas.microsoft.com/office/drawing/2014/main" id="{09D25924-A5DD-3991-8107-81BE48700CCD}"/>
              </a:ext>
            </a:extLst>
          </p:cNvPr>
          <p:cNvSpPr>
            <a:spLocks noGrp="1" noRot="1" noChangeAspect="1"/>
          </p:cNvSpPr>
          <p:nvPr>
            <p:ph type="sldImg" idx="2"/>
          </p:nvPr>
        </p:nvSpPr>
        <p:spPr>
          <a:xfrm>
            <a:off x="719138" y="1163638"/>
            <a:ext cx="5584825" cy="3141662"/>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9291B393-914E-9776-F459-8DBCA3B8BFDB}"/>
              </a:ext>
            </a:extLst>
          </p:cNvPr>
          <p:cNvSpPr txBox="1">
            <a:spLocks noGrp="1"/>
          </p:cNvSpPr>
          <p:nvPr>
            <p:ph type="body" sz="quarter" idx="3"/>
          </p:nvPr>
        </p:nvSpPr>
        <p:spPr>
          <a:xfrm>
            <a:off x="702314" y="4480002"/>
            <a:ext cx="5618475" cy="3665454"/>
          </a:xfrm>
          <a:prstGeom prst="rect">
            <a:avLst/>
          </a:prstGeom>
          <a:noFill/>
          <a:ln>
            <a:noFill/>
          </a:ln>
        </p:spPr>
        <p:txBody>
          <a:bodyPr vert="horz" wrap="square" lIns="93314" tIns="46652" rIns="93314" bIns="46652"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28FF751-8207-53BC-4EEE-3B9A2F0394C6}"/>
              </a:ext>
            </a:extLst>
          </p:cNvPr>
          <p:cNvSpPr txBox="1">
            <a:spLocks noGrp="1"/>
          </p:cNvSpPr>
          <p:nvPr>
            <p:ph type="ftr" sz="quarter" idx="4"/>
          </p:nvPr>
        </p:nvSpPr>
        <p:spPr>
          <a:xfrm>
            <a:off x="0" y="8842028"/>
            <a:ext cx="3043342" cy="467075"/>
          </a:xfrm>
          <a:prstGeom prst="rect">
            <a:avLst/>
          </a:prstGeom>
          <a:noFill/>
          <a:ln>
            <a:noFill/>
          </a:ln>
        </p:spPr>
        <p:txBody>
          <a:bodyPr vert="horz" wrap="square" lIns="93314" tIns="46652" rIns="93314" bIns="46652"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6433E96E-F25E-C203-6F43-6C007AF635C2}"/>
              </a:ext>
            </a:extLst>
          </p:cNvPr>
          <p:cNvSpPr txBox="1">
            <a:spLocks noGrp="1"/>
          </p:cNvSpPr>
          <p:nvPr>
            <p:ph type="sldNum" sz="quarter" idx="5"/>
          </p:nvPr>
        </p:nvSpPr>
        <p:spPr>
          <a:xfrm>
            <a:off x="3978133" y="8842028"/>
            <a:ext cx="3043342" cy="467075"/>
          </a:xfrm>
          <a:prstGeom prst="rect">
            <a:avLst/>
          </a:prstGeom>
          <a:noFill/>
          <a:ln>
            <a:noFill/>
          </a:ln>
        </p:spPr>
        <p:txBody>
          <a:bodyPr vert="horz" wrap="square" lIns="93314" tIns="46652" rIns="93314" bIns="46652"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18EAF3A1-F20C-40EE-BDCF-3A54942089F7}" type="slidenum">
              <a:t>‹#›</a:t>
            </a:fld>
            <a:endParaRPr lang="en-US"/>
          </a:p>
        </p:txBody>
      </p:sp>
    </p:spTree>
    <p:extLst>
      <p:ext uri="{BB962C8B-B14F-4D97-AF65-F5344CB8AC3E}">
        <p14:creationId xmlns:p14="http://schemas.microsoft.com/office/powerpoint/2010/main" val="337239293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D9F134-0904-074B-B91B-D9C9738410CF}" type="slidenum">
              <a:rPr lang="en-US" smtClean="0"/>
              <a:t>1</a:t>
            </a:fld>
            <a:endParaRPr lang="en-US"/>
          </a:p>
        </p:txBody>
      </p:sp>
    </p:spTree>
    <p:extLst>
      <p:ext uri="{BB962C8B-B14F-4D97-AF65-F5344CB8AC3E}">
        <p14:creationId xmlns:p14="http://schemas.microsoft.com/office/powerpoint/2010/main" val="333803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3BA4-DB89-8542-AC5C-A55DEA84E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7B121-8EE9-C2DC-817E-F469392DA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041CA-8D52-D0F8-BC4F-6AF8163CC3E5}"/>
              </a:ext>
            </a:extLst>
          </p:cNvPr>
          <p:cNvSpPr>
            <a:spLocks noGrp="1"/>
          </p:cNvSpPr>
          <p:nvPr>
            <p:ph type="body" idx="1"/>
          </p:nvPr>
        </p:nvSpPr>
        <p:spPr/>
        <p:txBody>
          <a:bodyPr/>
          <a:lstStyle/>
          <a:p>
            <a:r>
              <a:rPr lang="en-US"/>
              <a:t>Could combine key points with other slides</a:t>
            </a:r>
          </a:p>
        </p:txBody>
      </p:sp>
      <p:sp>
        <p:nvSpPr>
          <p:cNvPr id="4" name="Slide Number Placeholder 3">
            <a:extLst>
              <a:ext uri="{FF2B5EF4-FFF2-40B4-BE49-F238E27FC236}">
                <a16:creationId xmlns:a16="http://schemas.microsoft.com/office/drawing/2014/main" id="{34376BB4-E87C-8AD6-A0FC-2449D81558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A612B-CDFD-FB4E-9EFF-DAE142F50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8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689249" y="4416104"/>
            <a:ext cx="5514001" cy="3613175"/>
          </a:xfrm>
          <a:prstGeom prst="rect">
            <a:avLst/>
          </a:prstGeom>
        </p:spPr>
        <p:txBody>
          <a:bodyPr spcFirstLastPara="1" wrap="square" lIns="91771" tIns="45872" rIns="91771" bIns="45872" anchor="t" anchorCtr="0">
            <a:noAutofit/>
          </a:bodyPr>
          <a:lstStyle/>
          <a:p>
            <a:endParaRPr/>
          </a:p>
        </p:txBody>
      </p:sp>
      <p:sp>
        <p:nvSpPr>
          <p:cNvPr id="140" name="Google Shape;140;p4:notes"/>
          <p:cNvSpPr>
            <a:spLocks noGrp="1" noRot="1" noChangeAspect="1"/>
          </p:cNvSpPr>
          <p:nvPr>
            <p:ph type="sldImg" idx="2"/>
          </p:nvPr>
        </p:nvSpPr>
        <p:spPr>
          <a:xfrm>
            <a:off x="693738" y="1146175"/>
            <a:ext cx="5507037" cy="3098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716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12159-B219-0D38-076E-896F6BAD9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7274B-E333-2D17-2059-2BDF7EAE0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88520-1BDB-E54C-ED48-CA6C25140C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9DD0EC-6409-38C8-E283-E60FB2A37892}"/>
              </a:ext>
            </a:extLst>
          </p:cNvPr>
          <p:cNvSpPr>
            <a:spLocks noGrp="1"/>
          </p:cNvSpPr>
          <p:nvPr>
            <p:ph type="sldNum" sz="quarter" idx="5"/>
          </p:nvPr>
        </p:nvSpPr>
        <p:spPr/>
        <p:txBody>
          <a:bodyPr/>
          <a:lstStyle/>
          <a:p>
            <a:pPr lvl="0"/>
            <a:fld id="{18EAF3A1-F20C-40EE-BDCF-3A54942089F7}" type="slidenum">
              <a:rPr lang="en-US" smtClean="0"/>
              <a:t>4</a:t>
            </a:fld>
            <a:endParaRPr lang="en-US"/>
          </a:p>
        </p:txBody>
      </p:sp>
    </p:spTree>
    <p:extLst>
      <p:ext uri="{BB962C8B-B14F-4D97-AF65-F5344CB8AC3E}">
        <p14:creationId xmlns:p14="http://schemas.microsoft.com/office/powerpoint/2010/main" val="72290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18EAF3A1-F20C-40EE-BDCF-3A54942089F7}" type="slidenum">
              <a:rPr lang="en-US" smtClean="0"/>
              <a:t>6</a:t>
            </a:fld>
            <a:endParaRPr lang="en-US"/>
          </a:p>
        </p:txBody>
      </p:sp>
    </p:spTree>
    <p:extLst>
      <p:ext uri="{BB962C8B-B14F-4D97-AF65-F5344CB8AC3E}">
        <p14:creationId xmlns:p14="http://schemas.microsoft.com/office/powerpoint/2010/main" val="295597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18EAF3A1-F20C-40EE-BDCF-3A54942089F7}" type="slidenum">
              <a:rPr lang="en-US" smtClean="0"/>
              <a:t>7</a:t>
            </a:fld>
            <a:endParaRPr lang="en-US"/>
          </a:p>
        </p:txBody>
      </p:sp>
    </p:spTree>
    <p:extLst>
      <p:ext uri="{BB962C8B-B14F-4D97-AF65-F5344CB8AC3E}">
        <p14:creationId xmlns:p14="http://schemas.microsoft.com/office/powerpoint/2010/main" val="3923636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8BCF7-BB89-3723-8336-46598FDF3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6FF15-8E16-A164-9876-40FD0D148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3CF32-293D-10BD-0A4F-641932315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3331D8-C4FD-AD70-2B9E-456AE4839B6F}"/>
              </a:ext>
            </a:extLst>
          </p:cNvPr>
          <p:cNvSpPr>
            <a:spLocks noGrp="1"/>
          </p:cNvSpPr>
          <p:nvPr>
            <p:ph type="sldNum" sz="quarter" idx="5"/>
          </p:nvPr>
        </p:nvSpPr>
        <p:spPr/>
        <p:txBody>
          <a:bodyPr/>
          <a:lstStyle/>
          <a:p>
            <a:pPr lvl="0"/>
            <a:fld id="{18EAF3A1-F20C-40EE-BDCF-3A54942089F7}" type="slidenum">
              <a:rPr lang="en-US" smtClean="0"/>
              <a:t>8</a:t>
            </a:fld>
            <a:endParaRPr lang="en-US"/>
          </a:p>
        </p:txBody>
      </p:sp>
    </p:spTree>
    <p:extLst>
      <p:ext uri="{BB962C8B-B14F-4D97-AF65-F5344CB8AC3E}">
        <p14:creationId xmlns:p14="http://schemas.microsoft.com/office/powerpoint/2010/main" val="146094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AB84-58CA-FDF5-FE87-CCD30B0B3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38A43-09B9-47D9-3D03-AB2F261EC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FEDAE-C8A1-9868-26F4-783DCCA72F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F5DDCD-89A6-4C04-AB57-6AFDD9E4BEDE}"/>
              </a:ext>
            </a:extLst>
          </p:cNvPr>
          <p:cNvSpPr>
            <a:spLocks noGrp="1"/>
          </p:cNvSpPr>
          <p:nvPr>
            <p:ph type="sldNum" sz="quarter" idx="5"/>
          </p:nvPr>
        </p:nvSpPr>
        <p:spPr/>
        <p:txBody>
          <a:bodyPr/>
          <a:lstStyle/>
          <a:p>
            <a:pPr lvl="0"/>
            <a:fld id="{18EAF3A1-F20C-40EE-BDCF-3A54942089F7}" type="slidenum">
              <a:rPr lang="en-US" smtClean="0"/>
              <a:t>9</a:t>
            </a:fld>
            <a:endParaRPr lang="en-US"/>
          </a:p>
        </p:txBody>
      </p:sp>
    </p:spTree>
    <p:extLst>
      <p:ext uri="{BB962C8B-B14F-4D97-AF65-F5344CB8AC3E}">
        <p14:creationId xmlns:p14="http://schemas.microsoft.com/office/powerpoint/2010/main" val="250406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18EAF3A1-F20C-40EE-BDCF-3A54942089F7}" type="slidenum">
              <a:rPr lang="en-US" smtClean="0"/>
              <a:t>10</a:t>
            </a:fld>
            <a:endParaRPr lang="en-US"/>
          </a:p>
        </p:txBody>
      </p:sp>
    </p:spTree>
    <p:extLst>
      <p:ext uri="{BB962C8B-B14F-4D97-AF65-F5344CB8AC3E}">
        <p14:creationId xmlns:p14="http://schemas.microsoft.com/office/powerpoint/2010/main" val="365299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18EAF3A1-F20C-40EE-BDCF-3A54942089F7}" type="slidenum">
              <a:rPr lang="en-US" smtClean="0"/>
              <a:t>11</a:t>
            </a:fld>
            <a:endParaRPr lang="en-US"/>
          </a:p>
        </p:txBody>
      </p:sp>
    </p:spTree>
    <p:extLst>
      <p:ext uri="{BB962C8B-B14F-4D97-AF65-F5344CB8AC3E}">
        <p14:creationId xmlns:p14="http://schemas.microsoft.com/office/powerpoint/2010/main" val="3825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lvl="0"/>
            <a:fld id="{C32BDE55-BBB5-4B28-983F-401BC70901BA}" type="datetime1">
              <a:rPr lang="en-US" smtClean="0"/>
              <a:pPr lvl="0"/>
              <a:t>9/24/2025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D7F3D520-64FF-419F-BE54-0CF8058752DC}" type="slidenum">
              <a:rPr lang="en-US" smtClean="0"/>
              <a:t>‹#›</a:t>
            </a:fld>
            <a:endParaRPr lang="en-US"/>
          </a:p>
        </p:txBody>
      </p:sp>
    </p:spTree>
    <p:extLst>
      <p:ext uri="{BB962C8B-B14F-4D97-AF65-F5344CB8AC3E}">
        <p14:creationId xmlns:p14="http://schemas.microsoft.com/office/powerpoint/2010/main" val="35604584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0F7A5596-266C-4B66-913F-D2E36CE7517C}" type="datetime1">
              <a:rPr lang="en-US" smtClean="0"/>
              <a:pPr lvl="0"/>
              <a:t>9/24/2025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207EA612-338E-4328-AC66-0AF30989BC1A}" type="slidenum">
              <a:rPr lang="en-US" smtClean="0"/>
              <a:t>‹#›</a:t>
            </a:fld>
            <a:endParaRPr lang="en-US"/>
          </a:p>
        </p:txBody>
      </p:sp>
    </p:spTree>
    <p:extLst>
      <p:ext uri="{BB962C8B-B14F-4D97-AF65-F5344CB8AC3E}">
        <p14:creationId xmlns:p14="http://schemas.microsoft.com/office/powerpoint/2010/main" val="255335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2F002B19-6485-4C69-A71B-1F7B3E165651}" type="datetime1">
              <a:rPr lang="en-US" smtClean="0"/>
              <a:pPr lvl="0"/>
              <a:t>9/24/2025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70FAEB3-4D1A-497A-BBF4-7259C61BF3DD}" type="slidenum">
              <a:rPr lang="en-US" smtClean="0"/>
              <a:t>‹#›</a:t>
            </a:fld>
            <a:endParaRPr lang="en-US"/>
          </a:p>
        </p:txBody>
      </p:sp>
    </p:spTree>
    <p:extLst>
      <p:ext uri="{BB962C8B-B14F-4D97-AF65-F5344CB8AC3E}">
        <p14:creationId xmlns:p14="http://schemas.microsoft.com/office/powerpoint/2010/main" val="413904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EC6BFD43-55EC-4B4A-926D-9C5B8F513236}" type="datetime1">
              <a:rPr lang="en-US" smtClean="0"/>
              <a:pPr lvl="0"/>
              <a:t>9/24/2025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222894E1-605C-4CC1-A2F2-ADCD92B48A5F}" type="slidenum">
              <a:rPr lang="en-US" smtClean="0"/>
              <a:t>‹#›</a:t>
            </a:fld>
            <a:endParaRPr lang="en-US"/>
          </a:p>
        </p:txBody>
      </p:sp>
    </p:spTree>
    <p:extLst>
      <p:ext uri="{BB962C8B-B14F-4D97-AF65-F5344CB8AC3E}">
        <p14:creationId xmlns:p14="http://schemas.microsoft.com/office/powerpoint/2010/main" val="485892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01757C22-819A-4405-A153-6340D5196D88}" type="datetime1">
              <a:rPr lang="en-US" smtClean="0"/>
              <a:pPr lvl="0"/>
              <a:t>9/24/2025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ABC8E63-D287-4165-B4A1-7ECEC57DC489}" type="slidenum">
              <a:rPr lang="en-US" smtClean="0"/>
              <a:t>‹#›</a:t>
            </a:fld>
            <a:endParaRPr lang="en-US"/>
          </a:p>
        </p:txBody>
      </p:sp>
    </p:spTree>
    <p:extLst>
      <p:ext uri="{BB962C8B-B14F-4D97-AF65-F5344CB8AC3E}">
        <p14:creationId xmlns:p14="http://schemas.microsoft.com/office/powerpoint/2010/main" val="209344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291D2333-D4A8-4BB7-B70F-07E53166166B}" type="datetime1">
              <a:rPr lang="en-US" smtClean="0"/>
              <a:pPr lvl="0"/>
              <a:t>9/24/2025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154CCC28-20B9-4AC7-8870-BE5BE571F3F1}" type="slidenum">
              <a:rPr lang="en-US" smtClean="0"/>
              <a:t>‹#›</a:t>
            </a:fld>
            <a:endParaRPr lang="en-US"/>
          </a:p>
        </p:txBody>
      </p:sp>
    </p:spTree>
    <p:extLst>
      <p:ext uri="{BB962C8B-B14F-4D97-AF65-F5344CB8AC3E}">
        <p14:creationId xmlns:p14="http://schemas.microsoft.com/office/powerpoint/2010/main" val="158146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fld id="{67FCCCB1-46DB-4E16-8BE6-770E1CDF0091}" type="datetime1">
              <a:rPr lang="en-US" smtClean="0"/>
              <a:pPr lvl="0"/>
              <a:t>9/24/2025</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84E740AE-C294-4CE4-863B-CC898BD5CD8B}" type="slidenum">
              <a:rPr lang="en-US" smtClean="0"/>
              <a:t>‹#›</a:t>
            </a:fld>
            <a:endParaRPr lang="en-US"/>
          </a:p>
        </p:txBody>
      </p:sp>
    </p:spTree>
    <p:extLst>
      <p:ext uri="{BB962C8B-B14F-4D97-AF65-F5344CB8AC3E}">
        <p14:creationId xmlns:p14="http://schemas.microsoft.com/office/powerpoint/2010/main" val="78934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fld id="{FF9783E2-363E-4475-B2CB-FC3DA3A0E7B3}" type="datetime1">
              <a:rPr lang="en-US" smtClean="0"/>
              <a:pPr lvl="0"/>
              <a:t>9/24/2025</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0754DF55-3CFF-42A8-BF11-EFC4779B10BA}" type="slidenum">
              <a:rPr lang="en-US" smtClean="0"/>
              <a:t>‹#›</a:t>
            </a:fld>
            <a:endParaRPr lang="en-US"/>
          </a:p>
        </p:txBody>
      </p:sp>
    </p:spTree>
    <p:extLst>
      <p:ext uri="{BB962C8B-B14F-4D97-AF65-F5344CB8AC3E}">
        <p14:creationId xmlns:p14="http://schemas.microsoft.com/office/powerpoint/2010/main" val="429314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572A7CC7-A30E-4EE9-835B-C4F232FE7F45}" type="datetime1">
              <a:rPr lang="en-US" smtClean="0"/>
              <a:pPr lvl="0"/>
              <a:t>9/24/2025</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CDFB8EF1-5249-44C4-85E4-2EE3A9AC3E94}" type="slidenum">
              <a:rPr lang="en-US" smtClean="0"/>
              <a:t>‹#›</a:t>
            </a:fld>
            <a:endParaRPr lang="en-US"/>
          </a:p>
        </p:txBody>
      </p:sp>
    </p:spTree>
    <p:extLst>
      <p:ext uri="{BB962C8B-B14F-4D97-AF65-F5344CB8AC3E}">
        <p14:creationId xmlns:p14="http://schemas.microsoft.com/office/powerpoint/2010/main" val="408268940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C599C219-AB0F-4CA0-9097-026480D331E1}" type="datetime1">
              <a:rPr lang="en-US" smtClean="0"/>
              <a:pPr lvl="0"/>
              <a:t>9/24/2025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193E75EA-AC92-46A2-A903-9D431E00CFDA}" type="slidenum">
              <a:rPr lang="en-US" smtClean="0"/>
              <a:t>‹#›</a:t>
            </a:fld>
            <a:endParaRPr lang="en-US"/>
          </a:p>
        </p:txBody>
      </p:sp>
    </p:spTree>
    <p:extLst>
      <p:ext uri="{BB962C8B-B14F-4D97-AF65-F5344CB8AC3E}">
        <p14:creationId xmlns:p14="http://schemas.microsoft.com/office/powerpoint/2010/main" val="275066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DA2BE08-C568-43D9-91F1-DFF753207829}" type="datetime1">
              <a:rPr lang="en-US" smtClean="0"/>
              <a:pPr lvl="0"/>
              <a:t>9/24/2025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E902331-23C0-4094-903A-EBBC53BA463C}" type="slidenum">
              <a:rPr lang="en-US" smtClean="0"/>
              <a:t>‹#›</a:t>
            </a:fld>
            <a:endParaRPr lang="en-US"/>
          </a:p>
        </p:txBody>
      </p:sp>
    </p:spTree>
    <p:extLst>
      <p:ext uri="{BB962C8B-B14F-4D97-AF65-F5344CB8AC3E}">
        <p14:creationId xmlns:p14="http://schemas.microsoft.com/office/powerpoint/2010/main" val="249857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lvl="0"/>
            <a:fld id="{52EB6C39-30FB-4FDA-BBDA-CE107F6DDC27}" type="datetime1">
              <a:rPr lang="en-US" smtClean="0"/>
              <a:pPr lvl="0"/>
              <a:t>9/24/2025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lvl="0"/>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lvl="0"/>
            <a:fld id="{265B2988-1857-4BF8-A977-11FCD1CBAE20}" type="slidenum">
              <a:rPr lang="en-US" smtClean="0"/>
              <a:t>‹#›</a:t>
            </a:fld>
            <a:endParaRPr lang="en-US"/>
          </a:p>
        </p:txBody>
      </p:sp>
    </p:spTree>
    <p:extLst>
      <p:ext uri="{BB962C8B-B14F-4D97-AF65-F5344CB8AC3E}">
        <p14:creationId xmlns:p14="http://schemas.microsoft.com/office/powerpoint/2010/main" val="12649205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png"/><Relationship Id="rId10" Type="http://schemas.openxmlformats.org/officeDocument/2006/relationships/image" Target="../media/image16.svg"/><Relationship Id="rId4" Type="http://schemas.microsoft.com/office/2007/relationships/hdphoto" Target="../media/hdphoto5.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B0742F5-1FB4-4840-9A10-215F28651E45}"/>
              </a:ext>
            </a:extLst>
          </p:cNvPr>
          <p:cNvSpPr/>
          <p:nvPr/>
        </p:nvSpPr>
        <p:spPr>
          <a:xfrm rot="5400000">
            <a:off x="2667000" y="-2666998"/>
            <a:ext cx="6857999" cy="12192000"/>
          </a:xfrm>
          <a:prstGeom prst="rect">
            <a:avLst/>
          </a:prstGeom>
          <a:gradFill flip="none" rotWithShape="1">
            <a:gsLst>
              <a:gs pos="0">
                <a:srgbClr val="5EB5E4">
                  <a:alpha val="0"/>
                </a:srgbClr>
              </a:gs>
              <a:gs pos="100000">
                <a:srgbClr val="5EB5E4">
                  <a:alpha val="58141"/>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52992CE9-DE74-00CF-7CC2-BFF4F1F24E3E}"/>
              </a:ext>
            </a:extLst>
          </p:cNvPr>
          <p:cNvSpPr/>
          <p:nvPr/>
        </p:nvSpPr>
        <p:spPr>
          <a:xfrm>
            <a:off x="-7" y="3162656"/>
            <a:ext cx="12192000" cy="2436070"/>
          </a:xfrm>
          <a:prstGeom prst="rect">
            <a:avLst/>
          </a:prstGeom>
          <a:solidFill>
            <a:srgbClr val="003764"/>
          </a:solidFill>
          <a:ln>
            <a:noFill/>
          </a:ln>
          <a:effectLst>
            <a:outerShdw blurRad="283276" dist="38100" dir="2700000" sx="101000" sy="101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2909926-0C63-2248-863F-9A2B9BABF022}"/>
              </a:ext>
            </a:extLst>
          </p:cNvPr>
          <p:cNvGrpSpPr/>
          <p:nvPr/>
        </p:nvGrpSpPr>
        <p:grpSpPr>
          <a:xfrm>
            <a:off x="6656294" y="-536542"/>
            <a:ext cx="6530631" cy="3311756"/>
            <a:chOff x="6016581" y="-826104"/>
            <a:chExt cx="6594557" cy="3344172"/>
          </a:xfrm>
        </p:grpSpPr>
        <p:grpSp>
          <p:nvGrpSpPr>
            <p:cNvPr id="6" name="Group 5">
              <a:extLst>
                <a:ext uri="{FF2B5EF4-FFF2-40B4-BE49-F238E27FC236}">
                  <a16:creationId xmlns:a16="http://schemas.microsoft.com/office/drawing/2014/main" id="{2628D2FA-8395-BE4C-814E-B2E9680EE00A}"/>
                </a:ext>
              </a:extLst>
            </p:cNvPr>
            <p:cNvGrpSpPr/>
            <p:nvPr/>
          </p:nvGrpSpPr>
          <p:grpSpPr>
            <a:xfrm>
              <a:off x="6016581" y="-116098"/>
              <a:ext cx="1468928" cy="1266318"/>
              <a:chOff x="7608203" y="3118616"/>
              <a:chExt cx="1468928" cy="1266318"/>
            </a:xfrm>
            <a:blipFill dpi="0" rotWithShape="1">
              <a:blip r:embed="rId3">
                <a:extLst>
                  <a:ext uri="{28A0092B-C50C-407E-A947-70E740481C1C}">
                    <a14:useLocalDpi xmlns:a14="http://schemas.microsoft.com/office/drawing/2010/main" val="0"/>
                  </a:ext>
                </a:extLst>
              </a:blip>
              <a:srcRect/>
              <a:stretch>
                <a:fillRect/>
              </a:stretch>
            </a:blipFill>
          </p:grpSpPr>
          <p:sp>
            <p:nvSpPr>
              <p:cNvPr id="28" name="Hexagon 27">
                <a:extLst>
                  <a:ext uri="{FF2B5EF4-FFF2-40B4-BE49-F238E27FC236}">
                    <a16:creationId xmlns:a16="http://schemas.microsoft.com/office/drawing/2014/main" id="{8F12FF85-859C-4C41-907C-45B14B5A57F9}"/>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9" name="Hexagon 28">
                <a:extLst>
                  <a:ext uri="{FF2B5EF4-FFF2-40B4-BE49-F238E27FC236}">
                    <a16:creationId xmlns:a16="http://schemas.microsoft.com/office/drawing/2014/main" id="{0D2843F3-25DF-5E4D-99EF-BEF47EDDCC96}"/>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7" name="Group 6">
              <a:extLst>
                <a:ext uri="{FF2B5EF4-FFF2-40B4-BE49-F238E27FC236}">
                  <a16:creationId xmlns:a16="http://schemas.microsoft.com/office/drawing/2014/main" id="{A77DB06F-D974-3F42-B860-C4C07A6A3321}"/>
                </a:ext>
              </a:extLst>
            </p:cNvPr>
            <p:cNvGrpSpPr/>
            <p:nvPr/>
          </p:nvGrpSpPr>
          <p:grpSpPr>
            <a:xfrm>
              <a:off x="7290524" y="-826104"/>
              <a:ext cx="1468928" cy="1266318"/>
              <a:chOff x="7608203" y="3118616"/>
              <a:chExt cx="1468928" cy="1266318"/>
            </a:xfrm>
            <a:solidFill>
              <a:srgbClr val="2A5F71"/>
            </a:solidFill>
          </p:grpSpPr>
          <p:sp>
            <p:nvSpPr>
              <p:cNvPr id="26" name="Hexagon 25">
                <a:extLst>
                  <a:ext uri="{FF2B5EF4-FFF2-40B4-BE49-F238E27FC236}">
                    <a16:creationId xmlns:a16="http://schemas.microsoft.com/office/drawing/2014/main" id="{1A1EB06B-97DD-CD4D-80F2-16D98C110B45}"/>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Hexagon 26">
                <a:extLst>
                  <a:ext uri="{FF2B5EF4-FFF2-40B4-BE49-F238E27FC236}">
                    <a16:creationId xmlns:a16="http://schemas.microsoft.com/office/drawing/2014/main" id="{A407A917-AFF2-3644-8F0C-D04B318A58D3}"/>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 name="Group 7">
              <a:extLst>
                <a:ext uri="{FF2B5EF4-FFF2-40B4-BE49-F238E27FC236}">
                  <a16:creationId xmlns:a16="http://schemas.microsoft.com/office/drawing/2014/main" id="{8C5B4E4B-B0BF-A64D-A63C-7845ACE6A5C2}"/>
                </a:ext>
              </a:extLst>
            </p:cNvPr>
            <p:cNvGrpSpPr/>
            <p:nvPr/>
          </p:nvGrpSpPr>
          <p:grpSpPr>
            <a:xfrm>
              <a:off x="8571444" y="-140975"/>
              <a:ext cx="1468928" cy="1266318"/>
              <a:chOff x="7608203" y="3118616"/>
              <a:chExt cx="1468928" cy="1266318"/>
            </a:xfrm>
            <a:solidFill>
              <a:srgbClr val="DBEDF0"/>
            </a:solidFill>
          </p:grpSpPr>
          <p:sp>
            <p:nvSpPr>
              <p:cNvPr id="24" name="Hexagon 23">
                <a:extLst>
                  <a:ext uri="{FF2B5EF4-FFF2-40B4-BE49-F238E27FC236}">
                    <a16:creationId xmlns:a16="http://schemas.microsoft.com/office/drawing/2014/main" id="{87738158-FAC5-8B47-A175-71318BE86B12}"/>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5" name="Hexagon 24">
                <a:extLst>
                  <a:ext uri="{FF2B5EF4-FFF2-40B4-BE49-F238E27FC236}">
                    <a16:creationId xmlns:a16="http://schemas.microsoft.com/office/drawing/2014/main" id="{1C99EF0A-10DD-894B-BAD7-06C05AEE927B}"/>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9" name="Group 8">
              <a:extLst>
                <a:ext uri="{FF2B5EF4-FFF2-40B4-BE49-F238E27FC236}">
                  <a16:creationId xmlns:a16="http://schemas.microsoft.com/office/drawing/2014/main" id="{C8B262FC-E485-724D-AE17-613AB0235BFE}"/>
                </a:ext>
              </a:extLst>
            </p:cNvPr>
            <p:cNvGrpSpPr/>
            <p:nvPr/>
          </p:nvGrpSpPr>
          <p:grpSpPr>
            <a:xfrm>
              <a:off x="9856827" y="-756720"/>
              <a:ext cx="1468928" cy="1266318"/>
              <a:chOff x="7608203" y="3118616"/>
              <a:chExt cx="1468928" cy="1266318"/>
            </a:xfrm>
            <a:solidFill>
              <a:srgbClr val="009BBF"/>
            </a:solidFill>
          </p:grpSpPr>
          <p:sp>
            <p:nvSpPr>
              <p:cNvPr id="22" name="Hexagon 21">
                <a:extLst>
                  <a:ext uri="{FF2B5EF4-FFF2-40B4-BE49-F238E27FC236}">
                    <a16:creationId xmlns:a16="http://schemas.microsoft.com/office/drawing/2014/main" id="{1A08E607-4576-C14D-82CD-3CC9DBEEBA67}"/>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3" name="Hexagon 22">
                <a:extLst>
                  <a:ext uri="{FF2B5EF4-FFF2-40B4-BE49-F238E27FC236}">
                    <a16:creationId xmlns:a16="http://schemas.microsoft.com/office/drawing/2014/main" id="{6020AD1B-B5E2-D34A-A1D0-4FBA5E4D7465}"/>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10" name="Group 9">
              <a:extLst>
                <a:ext uri="{FF2B5EF4-FFF2-40B4-BE49-F238E27FC236}">
                  <a16:creationId xmlns:a16="http://schemas.microsoft.com/office/drawing/2014/main" id="{386A4D31-3904-0846-B646-76C49DA87D48}"/>
                </a:ext>
              </a:extLst>
            </p:cNvPr>
            <p:cNvGrpSpPr/>
            <p:nvPr/>
          </p:nvGrpSpPr>
          <p:grpSpPr>
            <a:xfrm>
              <a:off x="11142210" y="-123561"/>
              <a:ext cx="1468928" cy="1266318"/>
              <a:chOff x="7608203" y="3118616"/>
              <a:chExt cx="1468928" cy="1266318"/>
            </a:xfrm>
            <a:solidFill>
              <a:srgbClr val="2A5F71"/>
            </a:solidFill>
          </p:grpSpPr>
          <p:sp>
            <p:nvSpPr>
              <p:cNvPr id="20" name="Hexagon 19">
                <a:extLst>
                  <a:ext uri="{FF2B5EF4-FFF2-40B4-BE49-F238E27FC236}">
                    <a16:creationId xmlns:a16="http://schemas.microsoft.com/office/drawing/2014/main" id="{5F7029F9-703D-8F48-A76D-7753B235C4F0}"/>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Hexagon 20">
                <a:extLst>
                  <a:ext uri="{FF2B5EF4-FFF2-40B4-BE49-F238E27FC236}">
                    <a16:creationId xmlns:a16="http://schemas.microsoft.com/office/drawing/2014/main" id="{25664116-B015-4346-A668-E8BD7598F318}"/>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solidFill>
                    <a:srgbClr val="003764"/>
                  </a:solidFill>
                </a:endParaRPr>
              </a:p>
            </p:txBody>
          </p:sp>
        </p:grpSp>
        <p:grpSp>
          <p:nvGrpSpPr>
            <p:cNvPr id="11" name="Group 10">
              <a:extLst>
                <a:ext uri="{FF2B5EF4-FFF2-40B4-BE49-F238E27FC236}">
                  <a16:creationId xmlns:a16="http://schemas.microsoft.com/office/drawing/2014/main" id="{93BDE055-FE5E-AC40-B22F-2B85BD73434E}"/>
                </a:ext>
              </a:extLst>
            </p:cNvPr>
            <p:cNvGrpSpPr/>
            <p:nvPr/>
          </p:nvGrpSpPr>
          <p:grpSpPr>
            <a:xfrm>
              <a:off x="11127044" y="1251750"/>
              <a:ext cx="1468928" cy="1266318"/>
              <a:chOff x="7608203" y="3118616"/>
              <a:chExt cx="1468928" cy="1266318"/>
            </a:xfrm>
            <a:solidFill>
              <a:srgbClr val="ACDEE6"/>
            </a:solidFill>
          </p:grpSpPr>
          <p:sp>
            <p:nvSpPr>
              <p:cNvPr id="18" name="Hexagon 17">
                <a:extLst>
                  <a:ext uri="{FF2B5EF4-FFF2-40B4-BE49-F238E27FC236}">
                    <a16:creationId xmlns:a16="http://schemas.microsoft.com/office/drawing/2014/main" id="{0F665C44-D6B4-E547-93B2-C89BFD58C07F}"/>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Hexagon 18">
                <a:extLst>
                  <a:ext uri="{FF2B5EF4-FFF2-40B4-BE49-F238E27FC236}">
                    <a16:creationId xmlns:a16="http://schemas.microsoft.com/office/drawing/2014/main" id="{0E3E85C3-E811-F74C-AACD-5D1CEFA68D5C}"/>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12" name="Group 11">
              <a:extLst>
                <a:ext uri="{FF2B5EF4-FFF2-40B4-BE49-F238E27FC236}">
                  <a16:creationId xmlns:a16="http://schemas.microsoft.com/office/drawing/2014/main" id="{9519179E-1984-DE4E-A383-BCA7A0B587B7}"/>
                </a:ext>
              </a:extLst>
            </p:cNvPr>
            <p:cNvGrpSpPr/>
            <p:nvPr/>
          </p:nvGrpSpPr>
          <p:grpSpPr>
            <a:xfrm>
              <a:off x="9856827" y="61112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16" name="Hexagon 15">
                <a:extLst>
                  <a:ext uri="{FF2B5EF4-FFF2-40B4-BE49-F238E27FC236}">
                    <a16:creationId xmlns:a16="http://schemas.microsoft.com/office/drawing/2014/main" id="{B74F13EB-5516-064F-8D83-ED55F8237C1E}"/>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Hexagon 16">
                <a:extLst>
                  <a:ext uri="{FF2B5EF4-FFF2-40B4-BE49-F238E27FC236}">
                    <a16:creationId xmlns:a16="http://schemas.microsoft.com/office/drawing/2014/main" id="{D81CBFE6-DA17-3449-B371-B17AB4AE5BA8}"/>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13" name="Group 12">
              <a:extLst>
                <a:ext uri="{FF2B5EF4-FFF2-40B4-BE49-F238E27FC236}">
                  <a16:creationId xmlns:a16="http://schemas.microsoft.com/office/drawing/2014/main" id="{79763372-DA56-2546-8E8E-F760CF988917}"/>
                </a:ext>
              </a:extLst>
            </p:cNvPr>
            <p:cNvGrpSpPr/>
            <p:nvPr/>
          </p:nvGrpSpPr>
          <p:grpSpPr>
            <a:xfrm>
              <a:off x="7316978" y="586651"/>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14" name="Hexagon 13">
                <a:extLst>
                  <a:ext uri="{FF2B5EF4-FFF2-40B4-BE49-F238E27FC236}">
                    <a16:creationId xmlns:a16="http://schemas.microsoft.com/office/drawing/2014/main" id="{52B8AA86-25F0-C64C-9554-0E43948CA5F1}"/>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Hexagon 14">
                <a:extLst>
                  <a:ext uri="{FF2B5EF4-FFF2-40B4-BE49-F238E27FC236}">
                    <a16:creationId xmlns:a16="http://schemas.microsoft.com/office/drawing/2014/main" id="{A3995814-F229-2140-A4E6-A84FD40BEA22}"/>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pic>
        <p:nvPicPr>
          <p:cNvPr id="31" name="Picture 30">
            <a:extLst>
              <a:ext uri="{FF2B5EF4-FFF2-40B4-BE49-F238E27FC236}">
                <a16:creationId xmlns:a16="http://schemas.microsoft.com/office/drawing/2014/main" id="{ADB2A7B7-851D-CB44-BF09-485FED9DB445}"/>
              </a:ext>
            </a:extLst>
          </p:cNvPr>
          <p:cNvPicPr>
            <a:picLocks noChangeAspect="1"/>
          </p:cNvPicPr>
          <p:nvPr/>
        </p:nvPicPr>
        <p:blipFill>
          <a:blip r:embed="rId6"/>
          <a:srcRect/>
          <a:stretch/>
        </p:blipFill>
        <p:spPr>
          <a:xfrm>
            <a:off x="973683" y="799300"/>
            <a:ext cx="3535232" cy="1851790"/>
          </a:xfrm>
          <a:prstGeom prst="rect">
            <a:avLst/>
          </a:prstGeom>
        </p:spPr>
      </p:pic>
      <p:sp>
        <p:nvSpPr>
          <p:cNvPr id="3" name="Slide Number Placeholder 2">
            <a:extLst>
              <a:ext uri="{FF2B5EF4-FFF2-40B4-BE49-F238E27FC236}">
                <a16:creationId xmlns:a16="http://schemas.microsoft.com/office/drawing/2014/main" id="{4562BE38-00F5-6308-267D-BC672D8C8416}"/>
              </a:ext>
            </a:extLst>
          </p:cNvPr>
          <p:cNvSpPr>
            <a:spLocks noGrp="1"/>
          </p:cNvSpPr>
          <p:nvPr>
            <p:ph type="sldNum" sz="quarter" idx="12"/>
          </p:nvPr>
        </p:nvSpPr>
        <p:spPr>
          <a:xfrm>
            <a:off x="10736349" y="6333684"/>
            <a:ext cx="1112520" cy="365125"/>
          </a:xfrm>
        </p:spPr>
        <p:txBody>
          <a:bodyPr/>
          <a:lstStyle/>
          <a:p>
            <a:fld id="{C8528F19-254B-924A-B420-2DD801A06CFB}" type="slidenum">
              <a:rPr lang="en-US" sz="1400" smtClean="0">
                <a:latin typeface="Arial" panose="020B0604020202020204" pitchFamily="34" charset="0"/>
                <a:cs typeface="Arial" panose="020B0604020202020204" pitchFamily="34" charset="0"/>
              </a:rPr>
              <a:t>1</a:t>
            </a:fld>
            <a:endParaRPr lang="en-US" sz="1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D217D04-711F-9993-49C2-28D5BCD40BDA}"/>
              </a:ext>
            </a:extLst>
          </p:cNvPr>
          <p:cNvSpPr txBox="1"/>
          <p:nvPr/>
        </p:nvSpPr>
        <p:spPr>
          <a:xfrm>
            <a:off x="-3" y="3481521"/>
            <a:ext cx="12191999" cy="1720984"/>
          </a:xfrm>
          <a:prstGeom prst="rect">
            <a:avLst/>
          </a:prstGeom>
          <a:noFill/>
        </p:spPr>
        <p:txBody>
          <a:bodyPr wrap="square" lIns="914400" rtlCol="0" anchor="ctr">
            <a:spAutoFit/>
          </a:bodyPr>
          <a:lstStyle/>
          <a:p>
            <a:pPr defTabSz="685800">
              <a:spcAft>
                <a:spcPts val="375"/>
              </a:spcAft>
              <a:defRPr sz="1800" b="0" i="0" u="none" strike="noStrike" kern="0" cap="none" spc="0" baseline="0">
                <a:solidFill>
                  <a:srgbClr val="000000"/>
                </a:solidFill>
                <a:uFillTx/>
              </a:defRPr>
            </a:pPr>
            <a:r>
              <a:rPr lang="en-US" sz="3600" b="1">
                <a:solidFill>
                  <a:schemeClr val="bg1"/>
                </a:solidFill>
                <a:latin typeface="Arial" panose="020B0604020202020204" pitchFamily="34" charset="0"/>
                <a:cs typeface="Arial" panose="020B0604020202020204" pitchFamily="34" charset="0"/>
              </a:rPr>
              <a:t>Kentucky Angel Investment Tax Credit</a:t>
            </a:r>
          </a:p>
          <a:p>
            <a:pPr defTabSz="685800">
              <a:spcAft>
                <a:spcPts val="375"/>
              </a:spcAft>
              <a:defRPr sz="1800" b="0" i="0" u="none" strike="noStrike" kern="0" cap="none" spc="0" baseline="0">
                <a:solidFill>
                  <a:srgbClr val="000000"/>
                </a:solidFill>
                <a:uFillTx/>
              </a:defRPr>
            </a:pPr>
            <a:r>
              <a:rPr lang="en-US" sz="2100" i="1">
                <a:solidFill>
                  <a:schemeClr val="bg1"/>
                </a:solidFill>
                <a:latin typeface="Arial" panose="020B0604020202020204" pitchFamily="34" charset="0"/>
                <a:cs typeface="Arial" panose="020B0604020202020204" pitchFamily="34" charset="0"/>
              </a:rPr>
              <a:t>Interim Joint Committee on Tourism, Small Business &amp; Information Technology 9.25.25</a:t>
            </a:r>
          </a:p>
          <a:p>
            <a:pPr>
              <a:spcAft>
                <a:spcPts val="500"/>
              </a:spcAft>
              <a:defRPr/>
            </a:pPr>
            <a:r>
              <a:rPr lang="en-US" sz="100">
                <a:solidFill>
                  <a:srgbClr val="5EB4E4"/>
                </a:solidFill>
                <a:latin typeface="Arial"/>
                <a:cs typeface="Arial"/>
              </a:rPr>
              <a:t> </a:t>
            </a:r>
          </a:p>
          <a:p>
            <a:pPr>
              <a:spcAft>
                <a:spcPts val="500"/>
              </a:spcAft>
              <a:defRPr/>
            </a:pPr>
            <a:r>
              <a:rPr lang="en-US">
                <a:solidFill>
                  <a:srgbClr val="5EB4E4"/>
                </a:solidFill>
                <a:latin typeface="Arial"/>
                <a:cs typeface="Arial"/>
              </a:rPr>
              <a:t>Presented by </a:t>
            </a:r>
            <a:r>
              <a:rPr lang="en-US" kern="0">
                <a:solidFill>
                  <a:srgbClr val="5EB4E4"/>
                </a:solidFill>
                <a:latin typeface="Arial"/>
                <a:cs typeface="Arial"/>
              </a:rPr>
              <a:t>David Brock &amp; Matthew Wingate</a:t>
            </a:r>
            <a:br>
              <a:rPr lang="en-US">
                <a:solidFill>
                  <a:srgbClr val="5EB4E4"/>
                </a:solidFill>
                <a:latin typeface="Arial"/>
                <a:cs typeface="Arial"/>
              </a:rPr>
            </a:br>
            <a:r>
              <a:rPr lang="en-US">
                <a:solidFill>
                  <a:srgbClr val="5EB4E4"/>
                </a:solidFill>
                <a:latin typeface="Arial"/>
                <a:cs typeface="Arial"/>
              </a:rPr>
              <a:t>Kentucky Cabinet for Economic Development </a:t>
            </a:r>
          </a:p>
        </p:txBody>
      </p:sp>
      <p:pic>
        <p:nvPicPr>
          <p:cNvPr id="30" name="Picture 29">
            <a:extLst>
              <a:ext uri="{FF2B5EF4-FFF2-40B4-BE49-F238E27FC236}">
                <a16:creationId xmlns:a16="http://schemas.microsoft.com/office/drawing/2014/main" id="{BB8E9D9E-0CFC-8344-A6FD-15502A19C2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7042" y="5894935"/>
            <a:ext cx="7017915" cy="613589"/>
          </a:xfrm>
          <a:prstGeom prst="rect">
            <a:avLst/>
          </a:prstGeom>
          <a:effectLst>
            <a:outerShdw blurRad="221540" dist="38100" dir="2700000" algn="tl" rotWithShape="0">
              <a:schemeClr val="bg1">
                <a:alpha val="64101"/>
              </a:schemeClr>
            </a:outerShdw>
          </a:effectLst>
        </p:spPr>
      </p:pic>
      <p:sp>
        <p:nvSpPr>
          <p:cNvPr id="32" name="Oval 31">
            <a:extLst>
              <a:ext uri="{FF2B5EF4-FFF2-40B4-BE49-F238E27FC236}">
                <a16:creationId xmlns:a16="http://schemas.microsoft.com/office/drawing/2014/main" id="{7A048B8A-536C-96EA-8CE9-EBE4D2EBBA31}"/>
              </a:ext>
            </a:extLst>
          </p:cNvPr>
          <p:cNvSpPr/>
          <p:nvPr/>
        </p:nvSpPr>
        <p:spPr>
          <a:xfrm>
            <a:off x="0" y="7562035"/>
            <a:ext cx="776790" cy="776790"/>
          </a:xfrm>
          <a:prstGeom prst="ellipse">
            <a:avLst/>
          </a:prstGeom>
          <a:solidFill>
            <a:srgbClr val="5DB4E4"/>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rgbClr r="0" g="0" b="0"/>
          </a:effectRef>
          <a:fontRef idx="minor"/>
        </p:style>
        <p:txBody>
          <a:bodyPr/>
          <a:lstStyle/>
          <a:p>
            <a:endParaRPr lang="en-US"/>
          </a:p>
        </p:txBody>
      </p:sp>
      <p:sp>
        <p:nvSpPr>
          <p:cNvPr id="33" name="Oval 32">
            <a:extLst>
              <a:ext uri="{FF2B5EF4-FFF2-40B4-BE49-F238E27FC236}">
                <a16:creationId xmlns:a16="http://schemas.microsoft.com/office/drawing/2014/main" id="{3143CE6D-5544-8C25-AC2F-A9506E60F062}"/>
              </a:ext>
            </a:extLst>
          </p:cNvPr>
          <p:cNvSpPr/>
          <p:nvPr/>
        </p:nvSpPr>
        <p:spPr>
          <a:xfrm>
            <a:off x="1791255" y="7562035"/>
            <a:ext cx="776790" cy="776790"/>
          </a:xfrm>
          <a:prstGeom prst="ellipse">
            <a:avLst/>
          </a:prstGeom>
          <a:solidFill>
            <a:srgbClr val="ABCC3D"/>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rgbClr r="0" g="0" b="0"/>
          </a:effectRef>
          <a:fontRef idx="minor"/>
        </p:style>
        <p:txBody>
          <a:bodyPr/>
          <a:lstStyle/>
          <a:p>
            <a:endParaRPr lang="en-US"/>
          </a:p>
        </p:txBody>
      </p:sp>
      <p:sp>
        <p:nvSpPr>
          <p:cNvPr id="34" name="Oval 33">
            <a:extLst>
              <a:ext uri="{FF2B5EF4-FFF2-40B4-BE49-F238E27FC236}">
                <a16:creationId xmlns:a16="http://schemas.microsoft.com/office/drawing/2014/main" id="{DA23E86B-FE11-A0E5-D4DD-EF2535B1AFC7}"/>
              </a:ext>
            </a:extLst>
          </p:cNvPr>
          <p:cNvSpPr/>
          <p:nvPr/>
        </p:nvSpPr>
        <p:spPr>
          <a:xfrm>
            <a:off x="895628" y="7562035"/>
            <a:ext cx="776790" cy="776790"/>
          </a:xfrm>
          <a:prstGeom prst="ellipse">
            <a:avLst/>
          </a:prstGeom>
          <a:solidFill>
            <a:srgbClr val="ED9240"/>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rgbClr r="0" g="0" b="0"/>
          </a:effectRef>
          <a:fontRef idx="minor"/>
        </p:style>
        <p:txBody>
          <a:bodyPr/>
          <a:lstStyle/>
          <a:p>
            <a:endParaRPr lang="en-US">
              <a:solidFill>
                <a:srgbClr val="82BBC5"/>
              </a:solidFill>
            </a:endParaRPr>
          </a:p>
        </p:txBody>
      </p:sp>
      <p:sp>
        <p:nvSpPr>
          <p:cNvPr id="35" name="Oval 34">
            <a:extLst>
              <a:ext uri="{FF2B5EF4-FFF2-40B4-BE49-F238E27FC236}">
                <a16:creationId xmlns:a16="http://schemas.microsoft.com/office/drawing/2014/main" id="{06DD5F7F-DE4F-7903-5B35-9E68AC98013C}"/>
              </a:ext>
            </a:extLst>
          </p:cNvPr>
          <p:cNvSpPr/>
          <p:nvPr/>
        </p:nvSpPr>
        <p:spPr>
          <a:xfrm>
            <a:off x="2686883" y="7562035"/>
            <a:ext cx="776790" cy="776790"/>
          </a:xfrm>
          <a:prstGeom prst="ellipse">
            <a:avLst/>
          </a:prstGeom>
          <a:solidFill>
            <a:srgbClr val="003764"/>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rgbClr r="0" g="0" b="0"/>
          </a:effectRef>
          <a:fontRef idx="minor"/>
        </p:style>
        <p:txBody>
          <a:bodyPr/>
          <a:lstStyle/>
          <a:p>
            <a:endParaRPr lang="en-US"/>
          </a:p>
        </p:txBody>
      </p:sp>
      <p:sp>
        <p:nvSpPr>
          <p:cNvPr id="36" name="타원 132">
            <a:extLst>
              <a:ext uri="{FF2B5EF4-FFF2-40B4-BE49-F238E27FC236}">
                <a16:creationId xmlns:a16="http://schemas.microsoft.com/office/drawing/2014/main" id="{A1AB661F-9E2E-5B4F-E004-151BE5EAD0CB}"/>
              </a:ext>
            </a:extLst>
          </p:cNvPr>
          <p:cNvSpPr/>
          <p:nvPr/>
        </p:nvSpPr>
        <p:spPr>
          <a:xfrm>
            <a:off x="3582511" y="7570142"/>
            <a:ext cx="776791" cy="762889"/>
          </a:xfrm>
          <a:prstGeom prst="ellipse">
            <a:avLst/>
          </a:prstGeom>
          <a:solidFill>
            <a:srgbClr val="82BAC5"/>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Tree>
    <p:extLst>
      <p:ext uri="{BB962C8B-B14F-4D97-AF65-F5344CB8AC3E}">
        <p14:creationId xmlns:p14="http://schemas.microsoft.com/office/powerpoint/2010/main" val="1952508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2147483096">
    <p:bg>
      <p:bgPr>
        <a:solidFill>
          <a:srgbClr val="003764"/>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B0BBF85-8C3A-D77F-357C-B1EBF26906B8}"/>
              </a:ext>
            </a:extLst>
          </p:cNvPr>
          <p:cNvGrpSpPr/>
          <p:nvPr/>
        </p:nvGrpSpPr>
        <p:grpSpPr>
          <a:xfrm>
            <a:off x="435655" y="2412908"/>
            <a:ext cx="9211435" cy="844645"/>
            <a:chOff x="987748" y="2681753"/>
            <a:chExt cx="9211435" cy="844645"/>
          </a:xfrm>
        </p:grpSpPr>
        <p:sp>
          <p:nvSpPr>
            <p:cNvPr id="5" name="Rectangle 14">
              <a:extLst>
                <a:ext uri="{FF2B5EF4-FFF2-40B4-BE49-F238E27FC236}">
                  <a16:creationId xmlns:a16="http://schemas.microsoft.com/office/drawing/2014/main" id="{E3508482-E1BF-F270-5009-313CC6634489}"/>
                </a:ext>
              </a:extLst>
            </p:cNvPr>
            <p:cNvSpPr/>
            <p:nvPr/>
          </p:nvSpPr>
          <p:spPr>
            <a:xfrm>
              <a:off x="987748" y="2681753"/>
              <a:ext cx="9211435"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9" name="Rectangle 6">
              <a:extLst>
                <a:ext uri="{FF2B5EF4-FFF2-40B4-BE49-F238E27FC236}">
                  <a16:creationId xmlns:a16="http://schemas.microsoft.com/office/drawing/2014/main" id="{ECD3AB2C-E06F-752B-1D26-2C9E451AD513}"/>
                </a:ext>
              </a:extLst>
            </p:cNvPr>
            <p:cNvSpPr/>
            <p:nvPr/>
          </p:nvSpPr>
          <p:spPr>
            <a:xfrm>
              <a:off x="1075280" y="2741783"/>
              <a:ext cx="6763604"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13" name="TextBox 10">
              <a:extLst>
                <a:ext uri="{FF2B5EF4-FFF2-40B4-BE49-F238E27FC236}">
                  <a16:creationId xmlns:a16="http://schemas.microsoft.com/office/drawing/2014/main" id="{36759685-24FA-9924-6AFC-037F94748293}"/>
                </a:ext>
              </a:extLst>
            </p:cNvPr>
            <p:cNvSpPr txBox="1"/>
            <p:nvPr/>
          </p:nvSpPr>
          <p:spPr>
            <a:xfrm>
              <a:off x="1075279" y="2904020"/>
              <a:ext cx="6763598"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BUSINESSES CERTIFIED FOR THE PROGRAM</a:t>
              </a:r>
            </a:p>
          </p:txBody>
        </p:sp>
      </p:grpSp>
      <p:grpSp>
        <p:nvGrpSpPr>
          <p:cNvPr id="28" name="Group 27">
            <a:extLst>
              <a:ext uri="{FF2B5EF4-FFF2-40B4-BE49-F238E27FC236}">
                <a16:creationId xmlns:a16="http://schemas.microsoft.com/office/drawing/2014/main" id="{7A6410A3-B127-0360-18D6-1AAA0F6498A2}"/>
              </a:ext>
            </a:extLst>
          </p:cNvPr>
          <p:cNvGrpSpPr/>
          <p:nvPr/>
        </p:nvGrpSpPr>
        <p:grpSpPr>
          <a:xfrm>
            <a:off x="435655" y="3368687"/>
            <a:ext cx="9211435" cy="844645"/>
            <a:chOff x="987748" y="3364446"/>
            <a:chExt cx="9211435" cy="844645"/>
          </a:xfrm>
        </p:grpSpPr>
        <p:sp>
          <p:nvSpPr>
            <p:cNvPr id="4" name="Rectangle 15">
              <a:extLst>
                <a:ext uri="{FF2B5EF4-FFF2-40B4-BE49-F238E27FC236}">
                  <a16:creationId xmlns:a16="http://schemas.microsoft.com/office/drawing/2014/main" id="{3CAAE2DB-9B77-EBD0-A22B-7BCBB8A66E78}"/>
                </a:ext>
              </a:extLst>
            </p:cNvPr>
            <p:cNvSpPr/>
            <p:nvPr/>
          </p:nvSpPr>
          <p:spPr>
            <a:xfrm>
              <a:off x="987748" y="3364446"/>
              <a:ext cx="9211435"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10" name="Rectangle 7">
              <a:extLst>
                <a:ext uri="{FF2B5EF4-FFF2-40B4-BE49-F238E27FC236}">
                  <a16:creationId xmlns:a16="http://schemas.microsoft.com/office/drawing/2014/main" id="{4A07F269-21BC-6FE7-FD3C-D60F4C1FCBFC}"/>
                </a:ext>
              </a:extLst>
            </p:cNvPr>
            <p:cNvSpPr/>
            <p:nvPr/>
          </p:nvSpPr>
          <p:spPr>
            <a:xfrm>
              <a:off x="1075279" y="3424476"/>
              <a:ext cx="6763601"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rial" panose="020B0604020202020204" pitchFamily="34" charset="0"/>
                <a:cs typeface="Arial" panose="020B0604020202020204" pitchFamily="34" charset="0"/>
              </a:endParaRPr>
            </a:p>
          </p:txBody>
        </p:sp>
        <p:sp>
          <p:nvSpPr>
            <p:cNvPr id="14" name="TextBox 11">
              <a:extLst>
                <a:ext uri="{FF2B5EF4-FFF2-40B4-BE49-F238E27FC236}">
                  <a16:creationId xmlns:a16="http://schemas.microsoft.com/office/drawing/2014/main" id="{379E6750-F121-05F6-E4FA-EC8C8C378A3A}"/>
                </a:ext>
              </a:extLst>
            </p:cNvPr>
            <p:cNvSpPr txBox="1"/>
            <p:nvPr/>
          </p:nvSpPr>
          <p:spPr>
            <a:xfrm>
              <a:off x="1087009" y="3586713"/>
              <a:ext cx="6740137"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BUSINESSES ATTRACTING AN INVESTMENT</a:t>
              </a:r>
            </a:p>
          </p:txBody>
        </p:sp>
      </p:grpSp>
      <p:grpSp>
        <p:nvGrpSpPr>
          <p:cNvPr id="27" name="Group 26">
            <a:extLst>
              <a:ext uri="{FF2B5EF4-FFF2-40B4-BE49-F238E27FC236}">
                <a16:creationId xmlns:a16="http://schemas.microsoft.com/office/drawing/2014/main" id="{788FE246-DEB1-12C2-10CB-8D3DD16356D6}"/>
              </a:ext>
            </a:extLst>
          </p:cNvPr>
          <p:cNvGrpSpPr/>
          <p:nvPr/>
        </p:nvGrpSpPr>
        <p:grpSpPr>
          <a:xfrm>
            <a:off x="435655" y="4324466"/>
            <a:ext cx="9211435" cy="844645"/>
            <a:chOff x="987748" y="4456768"/>
            <a:chExt cx="9211435" cy="844645"/>
          </a:xfrm>
        </p:grpSpPr>
        <p:sp>
          <p:nvSpPr>
            <p:cNvPr id="3" name="Rectangle 16">
              <a:extLst>
                <a:ext uri="{FF2B5EF4-FFF2-40B4-BE49-F238E27FC236}">
                  <a16:creationId xmlns:a16="http://schemas.microsoft.com/office/drawing/2014/main" id="{4BADBE13-5F12-6B37-9834-EAD463F94891}"/>
                </a:ext>
              </a:extLst>
            </p:cNvPr>
            <p:cNvSpPr/>
            <p:nvPr/>
          </p:nvSpPr>
          <p:spPr>
            <a:xfrm>
              <a:off x="987748" y="4456768"/>
              <a:ext cx="9211435"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11" name="Rectangle 8">
              <a:extLst>
                <a:ext uri="{FF2B5EF4-FFF2-40B4-BE49-F238E27FC236}">
                  <a16:creationId xmlns:a16="http://schemas.microsoft.com/office/drawing/2014/main" id="{F5833D90-D5C3-9BB1-5B68-0079452B9227}"/>
                </a:ext>
              </a:extLst>
            </p:cNvPr>
            <p:cNvSpPr/>
            <p:nvPr/>
          </p:nvSpPr>
          <p:spPr>
            <a:xfrm>
              <a:off x="1075278" y="4516798"/>
              <a:ext cx="6763602"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BA9D4FB9-76C5-C9CF-D37B-7A225C3CAF4B}"/>
                </a:ext>
              </a:extLst>
            </p:cNvPr>
            <p:cNvSpPr txBox="1"/>
            <p:nvPr/>
          </p:nvSpPr>
          <p:spPr>
            <a:xfrm>
              <a:off x="1075278" y="4679035"/>
              <a:ext cx="6763600"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TOTAL INVESTORS &amp; INVESTMENTS</a:t>
              </a:r>
            </a:p>
          </p:txBody>
        </p:sp>
      </p:grpSp>
      <p:grpSp>
        <p:nvGrpSpPr>
          <p:cNvPr id="26" name="Group 25">
            <a:extLst>
              <a:ext uri="{FF2B5EF4-FFF2-40B4-BE49-F238E27FC236}">
                <a16:creationId xmlns:a16="http://schemas.microsoft.com/office/drawing/2014/main" id="{0A6B0899-EB83-905F-5DF7-2DE7F9709F00}"/>
              </a:ext>
            </a:extLst>
          </p:cNvPr>
          <p:cNvGrpSpPr/>
          <p:nvPr/>
        </p:nvGrpSpPr>
        <p:grpSpPr>
          <a:xfrm>
            <a:off x="435655" y="5280245"/>
            <a:ext cx="9211435" cy="844645"/>
            <a:chOff x="987748" y="5549090"/>
            <a:chExt cx="9211435" cy="844645"/>
          </a:xfrm>
        </p:grpSpPr>
        <p:sp>
          <p:nvSpPr>
            <p:cNvPr id="2" name="Rectangle 17">
              <a:extLst>
                <a:ext uri="{FF2B5EF4-FFF2-40B4-BE49-F238E27FC236}">
                  <a16:creationId xmlns:a16="http://schemas.microsoft.com/office/drawing/2014/main" id="{948F73A7-1F39-F70A-7532-BCCE5CA411A1}"/>
                </a:ext>
              </a:extLst>
            </p:cNvPr>
            <p:cNvSpPr/>
            <p:nvPr/>
          </p:nvSpPr>
          <p:spPr>
            <a:xfrm>
              <a:off x="987748" y="5549090"/>
              <a:ext cx="9211435"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12" name="Rectangle 9">
              <a:extLst>
                <a:ext uri="{FF2B5EF4-FFF2-40B4-BE49-F238E27FC236}">
                  <a16:creationId xmlns:a16="http://schemas.microsoft.com/office/drawing/2014/main" id="{0E9CE8C2-D629-71AE-F09C-AE442EC8A652}"/>
                </a:ext>
              </a:extLst>
            </p:cNvPr>
            <p:cNvSpPr/>
            <p:nvPr/>
          </p:nvSpPr>
          <p:spPr>
            <a:xfrm>
              <a:off x="1075279" y="5609120"/>
              <a:ext cx="6763601"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16" name="TextBox 13">
              <a:extLst>
                <a:ext uri="{FF2B5EF4-FFF2-40B4-BE49-F238E27FC236}">
                  <a16:creationId xmlns:a16="http://schemas.microsoft.com/office/drawing/2014/main" id="{96BB385C-B480-331C-BE91-C6C5F25A7ED4}"/>
                </a:ext>
              </a:extLst>
            </p:cNvPr>
            <p:cNvSpPr txBox="1"/>
            <p:nvPr/>
          </p:nvSpPr>
          <p:spPr>
            <a:xfrm>
              <a:off x="1075278" y="5771357"/>
              <a:ext cx="6763600"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INVESTMENTS &amp; AWARDED CREDITS</a:t>
              </a:r>
            </a:p>
          </p:txBody>
        </p:sp>
      </p:grpSp>
      <p:sp>
        <p:nvSpPr>
          <p:cNvPr id="17" name="TextBox 18">
            <a:extLst>
              <a:ext uri="{FF2B5EF4-FFF2-40B4-BE49-F238E27FC236}">
                <a16:creationId xmlns:a16="http://schemas.microsoft.com/office/drawing/2014/main" id="{106B9661-B91A-5D9F-96F3-6E6CB9DC3600}"/>
              </a:ext>
            </a:extLst>
          </p:cNvPr>
          <p:cNvSpPr txBox="1"/>
          <p:nvPr/>
        </p:nvSpPr>
        <p:spPr>
          <a:xfrm>
            <a:off x="7275053" y="2512064"/>
            <a:ext cx="2372035"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317</a:t>
            </a:r>
          </a:p>
        </p:txBody>
      </p:sp>
      <p:sp>
        <p:nvSpPr>
          <p:cNvPr id="18" name="TextBox 19">
            <a:extLst>
              <a:ext uri="{FF2B5EF4-FFF2-40B4-BE49-F238E27FC236}">
                <a16:creationId xmlns:a16="http://schemas.microsoft.com/office/drawing/2014/main" id="{EED31F61-A3CF-3DFE-D11F-8D5A9760D8EB}"/>
              </a:ext>
            </a:extLst>
          </p:cNvPr>
          <p:cNvSpPr txBox="1"/>
          <p:nvPr/>
        </p:nvSpPr>
        <p:spPr>
          <a:xfrm>
            <a:off x="7286783" y="3464908"/>
            <a:ext cx="2360305" cy="646334"/>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117</a:t>
            </a:r>
          </a:p>
        </p:txBody>
      </p:sp>
      <p:sp>
        <p:nvSpPr>
          <p:cNvPr id="19" name="TextBox 20">
            <a:extLst>
              <a:ext uri="{FF2B5EF4-FFF2-40B4-BE49-F238E27FC236}">
                <a16:creationId xmlns:a16="http://schemas.microsoft.com/office/drawing/2014/main" id="{B47D7591-342C-8C49-4019-9DE7C0E43525}"/>
              </a:ext>
            </a:extLst>
          </p:cNvPr>
          <p:cNvSpPr txBox="1"/>
          <p:nvPr/>
        </p:nvSpPr>
        <p:spPr>
          <a:xfrm>
            <a:off x="7286784" y="4423621"/>
            <a:ext cx="2360305" cy="646334"/>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445 / 750</a:t>
            </a:r>
          </a:p>
        </p:txBody>
      </p:sp>
      <p:sp>
        <p:nvSpPr>
          <p:cNvPr id="20" name="TextBox 21">
            <a:extLst>
              <a:ext uri="{FF2B5EF4-FFF2-40B4-BE49-F238E27FC236}">
                <a16:creationId xmlns:a16="http://schemas.microsoft.com/office/drawing/2014/main" id="{1110C83B-755D-84E0-8D78-C7E4D2763778}"/>
              </a:ext>
            </a:extLst>
          </p:cNvPr>
          <p:cNvSpPr txBox="1"/>
          <p:nvPr/>
        </p:nvSpPr>
        <p:spPr>
          <a:xfrm>
            <a:off x="7275053" y="5502512"/>
            <a:ext cx="2372037" cy="461665"/>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2400" b="1">
                <a:solidFill>
                  <a:srgbClr val="003764"/>
                </a:solidFill>
                <a:latin typeface="Arial" panose="020B0604020202020204" pitchFamily="34" charset="0"/>
                <a:cs typeface="Arial" panose="020B0604020202020204" pitchFamily="34" charset="0"/>
              </a:rPr>
              <a:t>$57.2M / $19M</a:t>
            </a:r>
          </a:p>
        </p:txBody>
      </p:sp>
      <p:sp>
        <p:nvSpPr>
          <p:cNvPr id="6" name="Date Placeholder 1">
            <a:extLst>
              <a:ext uri="{FF2B5EF4-FFF2-40B4-BE49-F238E27FC236}">
                <a16:creationId xmlns:a16="http://schemas.microsoft.com/office/drawing/2014/main" id="{5CA55F39-93ED-73E1-9BA8-D71E30209CED}"/>
              </a:ext>
            </a:extLst>
          </p:cNvPr>
          <p:cNvSpPr txBox="1">
            <a:spLocks/>
          </p:cNvSpPr>
          <p:nvPr/>
        </p:nvSpPr>
        <p:spPr>
          <a:xfrm>
            <a:off x="-25641" y="366753"/>
            <a:ext cx="12243283" cy="1371600"/>
          </a:xfrm>
          <a:prstGeom prst="rect">
            <a:avLst/>
          </a:prstGeom>
          <a:solidFill>
            <a:schemeClr val="bg1"/>
          </a:solidFill>
          <a:ln>
            <a:noFill/>
          </a:ln>
          <a:effectLst>
            <a:outerShdw blurRad="50800" dist="38100" dir="2700000" algn="tl" rotWithShape="0">
              <a:prstClr val="black">
                <a:alpha val="40000"/>
              </a:prstClr>
            </a:outerShdw>
          </a:effectLst>
        </p:spPr>
        <p:txBody>
          <a:bodyPr spcFirstLastPara="1" vert="horz" wrap="square" lIns="121900" tIns="121900" rIns="121900" bIns="12190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Aft>
                <a:spcPts val="500"/>
              </a:spcAft>
              <a:defRPr/>
            </a:pPr>
            <a:r>
              <a:rPr lang="en-US" sz="4000" b="1">
                <a:solidFill>
                  <a:srgbClr val="003764"/>
                </a:solidFill>
                <a:latin typeface="Arial"/>
                <a:cs typeface="Arial"/>
              </a:rPr>
              <a:t>PROGRAM BY THE NUMBERS</a:t>
            </a:r>
            <a:br>
              <a:rPr lang="en-US" sz="4000" b="1">
                <a:solidFill>
                  <a:srgbClr val="003764"/>
                </a:solidFill>
                <a:latin typeface="Arial"/>
                <a:cs typeface="Arial"/>
              </a:rPr>
            </a:br>
            <a:r>
              <a:rPr lang="en-US" sz="2000" spc="300">
                <a:solidFill>
                  <a:srgbClr val="5EB4E4"/>
                </a:solidFill>
                <a:latin typeface="Arial"/>
                <a:cs typeface="Arial"/>
              </a:rPr>
              <a:t>KENTUCKY ANGEL INVESTMENT TAX CREDIT</a:t>
            </a:r>
          </a:p>
        </p:txBody>
      </p:sp>
      <p:sp>
        <p:nvSpPr>
          <p:cNvPr id="8" name="TextBox 10">
            <a:extLst>
              <a:ext uri="{FF2B5EF4-FFF2-40B4-BE49-F238E27FC236}">
                <a16:creationId xmlns:a16="http://schemas.microsoft.com/office/drawing/2014/main" id="{A71995D7-5A3F-E908-F787-323D751720F2}"/>
              </a:ext>
            </a:extLst>
          </p:cNvPr>
          <p:cNvSpPr txBox="1"/>
          <p:nvPr/>
        </p:nvSpPr>
        <p:spPr>
          <a:xfrm>
            <a:off x="-5086481" y="3873595"/>
            <a:ext cx="2663838"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rgbClr val="5EB5E4"/>
                </a:solidFill>
                <a:latin typeface="Arial" panose="020B0604020202020204" pitchFamily="34" charset="0"/>
                <a:cs typeface="Arial" panose="020B0604020202020204" pitchFamily="34" charset="0"/>
              </a:rPr>
              <a:t>NEW JOBS</a:t>
            </a:r>
          </a:p>
        </p:txBody>
      </p:sp>
      <p:grpSp>
        <p:nvGrpSpPr>
          <p:cNvPr id="24" name="Group 23">
            <a:extLst>
              <a:ext uri="{FF2B5EF4-FFF2-40B4-BE49-F238E27FC236}">
                <a16:creationId xmlns:a16="http://schemas.microsoft.com/office/drawing/2014/main" id="{724A116D-51C7-441B-B3CC-A3318D320391}"/>
              </a:ext>
            </a:extLst>
          </p:cNvPr>
          <p:cNvGrpSpPr/>
          <p:nvPr/>
        </p:nvGrpSpPr>
        <p:grpSpPr>
          <a:xfrm>
            <a:off x="12458894" y="2212854"/>
            <a:ext cx="10216504" cy="844645"/>
            <a:chOff x="987748" y="2681753"/>
            <a:chExt cx="10216504" cy="844645"/>
          </a:xfrm>
        </p:grpSpPr>
        <p:sp>
          <p:nvSpPr>
            <p:cNvPr id="25" name="Rectangle 14">
              <a:extLst>
                <a:ext uri="{FF2B5EF4-FFF2-40B4-BE49-F238E27FC236}">
                  <a16:creationId xmlns:a16="http://schemas.microsoft.com/office/drawing/2014/main" id="{42859391-DE60-893F-1250-0964CEB070E5}"/>
                </a:ext>
              </a:extLst>
            </p:cNvPr>
            <p:cNvSpPr/>
            <p:nvPr/>
          </p:nvSpPr>
          <p:spPr>
            <a:xfrm>
              <a:off x="987748" y="2681753"/>
              <a:ext cx="10216504"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35" name="Rectangle 6">
              <a:extLst>
                <a:ext uri="{FF2B5EF4-FFF2-40B4-BE49-F238E27FC236}">
                  <a16:creationId xmlns:a16="http://schemas.microsoft.com/office/drawing/2014/main" id="{9F5917E5-6AF2-760E-FC80-55B59B9E7EBD}"/>
                </a:ext>
              </a:extLst>
            </p:cNvPr>
            <p:cNvSpPr/>
            <p:nvPr/>
          </p:nvSpPr>
          <p:spPr>
            <a:xfrm>
              <a:off x="1075280" y="2741783"/>
              <a:ext cx="6763604"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36" name="TextBox 10">
              <a:extLst>
                <a:ext uri="{FF2B5EF4-FFF2-40B4-BE49-F238E27FC236}">
                  <a16:creationId xmlns:a16="http://schemas.microsoft.com/office/drawing/2014/main" id="{FB6F4E3F-67AD-4884-0D9A-5E954FBD548F}"/>
                </a:ext>
              </a:extLst>
            </p:cNvPr>
            <p:cNvSpPr txBox="1"/>
            <p:nvPr/>
          </p:nvSpPr>
          <p:spPr>
            <a:xfrm>
              <a:off x="1075279" y="2904020"/>
              <a:ext cx="6763598"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BUSINESSES CERTIFIED FOR THE PROGRAM</a:t>
              </a:r>
            </a:p>
          </p:txBody>
        </p:sp>
      </p:grpSp>
      <p:grpSp>
        <p:nvGrpSpPr>
          <p:cNvPr id="37" name="Group 36">
            <a:extLst>
              <a:ext uri="{FF2B5EF4-FFF2-40B4-BE49-F238E27FC236}">
                <a16:creationId xmlns:a16="http://schemas.microsoft.com/office/drawing/2014/main" id="{D4598BC1-B87D-D665-BBA4-346FE8520FF4}"/>
              </a:ext>
            </a:extLst>
          </p:cNvPr>
          <p:cNvGrpSpPr/>
          <p:nvPr/>
        </p:nvGrpSpPr>
        <p:grpSpPr>
          <a:xfrm>
            <a:off x="12458894" y="3168633"/>
            <a:ext cx="10216504" cy="844645"/>
            <a:chOff x="987748" y="3364446"/>
            <a:chExt cx="10216504" cy="844645"/>
          </a:xfrm>
        </p:grpSpPr>
        <p:sp>
          <p:nvSpPr>
            <p:cNvPr id="38" name="Rectangle 15">
              <a:extLst>
                <a:ext uri="{FF2B5EF4-FFF2-40B4-BE49-F238E27FC236}">
                  <a16:creationId xmlns:a16="http://schemas.microsoft.com/office/drawing/2014/main" id="{73B46EF0-F514-E84C-5A87-AF526BC4E838}"/>
                </a:ext>
              </a:extLst>
            </p:cNvPr>
            <p:cNvSpPr/>
            <p:nvPr/>
          </p:nvSpPr>
          <p:spPr>
            <a:xfrm>
              <a:off x="987748" y="3364446"/>
              <a:ext cx="10216504"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39" name="Rectangle 7">
              <a:extLst>
                <a:ext uri="{FF2B5EF4-FFF2-40B4-BE49-F238E27FC236}">
                  <a16:creationId xmlns:a16="http://schemas.microsoft.com/office/drawing/2014/main" id="{58A4A0F3-985A-B835-59BF-B8AE90AD5207}"/>
                </a:ext>
              </a:extLst>
            </p:cNvPr>
            <p:cNvSpPr/>
            <p:nvPr/>
          </p:nvSpPr>
          <p:spPr>
            <a:xfrm>
              <a:off x="1075279" y="3424476"/>
              <a:ext cx="6763601"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rial" panose="020B0604020202020204" pitchFamily="34" charset="0"/>
                <a:cs typeface="Arial" panose="020B0604020202020204" pitchFamily="34" charset="0"/>
              </a:endParaRPr>
            </a:p>
          </p:txBody>
        </p:sp>
        <p:sp>
          <p:nvSpPr>
            <p:cNvPr id="40" name="TextBox 11">
              <a:extLst>
                <a:ext uri="{FF2B5EF4-FFF2-40B4-BE49-F238E27FC236}">
                  <a16:creationId xmlns:a16="http://schemas.microsoft.com/office/drawing/2014/main" id="{F746A05F-BE8C-265B-0826-7071E0EA584B}"/>
                </a:ext>
              </a:extLst>
            </p:cNvPr>
            <p:cNvSpPr txBox="1"/>
            <p:nvPr/>
          </p:nvSpPr>
          <p:spPr>
            <a:xfrm>
              <a:off x="1087009" y="3586713"/>
              <a:ext cx="6740137"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BUSINESSES ATTRACTING AN INVESTMENT</a:t>
              </a:r>
            </a:p>
          </p:txBody>
        </p:sp>
      </p:grpSp>
      <p:grpSp>
        <p:nvGrpSpPr>
          <p:cNvPr id="41" name="Group 40">
            <a:extLst>
              <a:ext uri="{FF2B5EF4-FFF2-40B4-BE49-F238E27FC236}">
                <a16:creationId xmlns:a16="http://schemas.microsoft.com/office/drawing/2014/main" id="{D77B3351-0DE6-6470-C659-9C1A53785921}"/>
              </a:ext>
            </a:extLst>
          </p:cNvPr>
          <p:cNvGrpSpPr/>
          <p:nvPr/>
        </p:nvGrpSpPr>
        <p:grpSpPr>
          <a:xfrm>
            <a:off x="12458894" y="4124412"/>
            <a:ext cx="10216504" cy="844645"/>
            <a:chOff x="987748" y="4456768"/>
            <a:chExt cx="10216504" cy="844645"/>
          </a:xfrm>
        </p:grpSpPr>
        <p:sp>
          <p:nvSpPr>
            <p:cNvPr id="42" name="Rectangle 16">
              <a:extLst>
                <a:ext uri="{FF2B5EF4-FFF2-40B4-BE49-F238E27FC236}">
                  <a16:creationId xmlns:a16="http://schemas.microsoft.com/office/drawing/2014/main" id="{99F35A42-472C-E489-298D-C7E86BBB6347}"/>
                </a:ext>
              </a:extLst>
            </p:cNvPr>
            <p:cNvSpPr/>
            <p:nvPr/>
          </p:nvSpPr>
          <p:spPr>
            <a:xfrm>
              <a:off x="987748" y="4456768"/>
              <a:ext cx="10216504"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43" name="Rectangle 8">
              <a:extLst>
                <a:ext uri="{FF2B5EF4-FFF2-40B4-BE49-F238E27FC236}">
                  <a16:creationId xmlns:a16="http://schemas.microsoft.com/office/drawing/2014/main" id="{504C0F80-BC40-6DA1-AA13-F5A43E8AE428}"/>
                </a:ext>
              </a:extLst>
            </p:cNvPr>
            <p:cNvSpPr/>
            <p:nvPr/>
          </p:nvSpPr>
          <p:spPr>
            <a:xfrm>
              <a:off x="1075278" y="4516798"/>
              <a:ext cx="6763602"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rial" panose="020B0604020202020204" pitchFamily="34" charset="0"/>
                <a:cs typeface="Arial" panose="020B0604020202020204" pitchFamily="34" charset="0"/>
              </a:endParaRPr>
            </a:p>
          </p:txBody>
        </p:sp>
        <p:sp>
          <p:nvSpPr>
            <p:cNvPr id="44" name="TextBox 12">
              <a:extLst>
                <a:ext uri="{FF2B5EF4-FFF2-40B4-BE49-F238E27FC236}">
                  <a16:creationId xmlns:a16="http://schemas.microsoft.com/office/drawing/2014/main" id="{0262BC40-BE2D-2DA4-06B0-5A8C14436398}"/>
                </a:ext>
              </a:extLst>
            </p:cNvPr>
            <p:cNvSpPr txBox="1"/>
            <p:nvPr/>
          </p:nvSpPr>
          <p:spPr>
            <a:xfrm>
              <a:off x="1075278" y="4679035"/>
              <a:ext cx="6763600"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TOTAL INVESTORS &amp; INVESTMENTS</a:t>
              </a:r>
            </a:p>
          </p:txBody>
        </p:sp>
      </p:grpSp>
      <p:grpSp>
        <p:nvGrpSpPr>
          <p:cNvPr id="45" name="Group 44">
            <a:extLst>
              <a:ext uri="{FF2B5EF4-FFF2-40B4-BE49-F238E27FC236}">
                <a16:creationId xmlns:a16="http://schemas.microsoft.com/office/drawing/2014/main" id="{CFC2272F-F6D0-F923-A783-F1485290C925}"/>
              </a:ext>
            </a:extLst>
          </p:cNvPr>
          <p:cNvGrpSpPr/>
          <p:nvPr/>
        </p:nvGrpSpPr>
        <p:grpSpPr>
          <a:xfrm>
            <a:off x="12458894" y="5080191"/>
            <a:ext cx="10216504" cy="844645"/>
            <a:chOff x="987748" y="5549090"/>
            <a:chExt cx="10216504" cy="844645"/>
          </a:xfrm>
        </p:grpSpPr>
        <p:sp>
          <p:nvSpPr>
            <p:cNvPr id="46" name="Rectangle 17">
              <a:extLst>
                <a:ext uri="{FF2B5EF4-FFF2-40B4-BE49-F238E27FC236}">
                  <a16:creationId xmlns:a16="http://schemas.microsoft.com/office/drawing/2014/main" id="{C535318D-AB56-22D6-6F87-CE38FB913494}"/>
                </a:ext>
              </a:extLst>
            </p:cNvPr>
            <p:cNvSpPr/>
            <p:nvPr/>
          </p:nvSpPr>
          <p:spPr>
            <a:xfrm>
              <a:off x="987748" y="5549090"/>
              <a:ext cx="10216504" cy="844645"/>
            </a:xfrm>
            <a:prstGeom prst="rect">
              <a:avLst/>
            </a:prstGeom>
            <a:solidFill>
              <a:schemeClr val="bg1"/>
            </a:solidFill>
            <a:ln w="19046" cap="flat">
              <a:solidFill>
                <a:srgbClr val="FFFFFF"/>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47" name="Rectangle 9">
              <a:extLst>
                <a:ext uri="{FF2B5EF4-FFF2-40B4-BE49-F238E27FC236}">
                  <a16:creationId xmlns:a16="http://schemas.microsoft.com/office/drawing/2014/main" id="{AA5BBC46-9D7C-34DF-7562-16DC890885E9}"/>
                </a:ext>
              </a:extLst>
            </p:cNvPr>
            <p:cNvSpPr/>
            <p:nvPr/>
          </p:nvSpPr>
          <p:spPr>
            <a:xfrm>
              <a:off x="1075279" y="5609120"/>
              <a:ext cx="6763601" cy="724585"/>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48" name="TextBox 13">
              <a:extLst>
                <a:ext uri="{FF2B5EF4-FFF2-40B4-BE49-F238E27FC236}">
                  <a16:creationId xmlns:a16="http://schemas.microsoft.com/office/drawing/2014/main" id="{3AA49BFC-3B2D-8C10-44EE-818B436CAA8E}"/>
                </a:ext>
              </a:extLst>
            </p:cNvPr>
            <p:cNvSpPr txBox="1"/>
            <p:nvPr/>
          </p:nvSpPr>
          <p:spPr>
            <a:xfrm>
              <a:off x="1075278" y="5771357"/>
              <a:ext cx="6763600" cy="400110"/>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2000" b="1">
                  <a:solidFill>
                    <a:schemeClr val="bg1"/>
                  </a:solidFill>
                  <a:latin typeface="Arial" panose="020B0604020202020204" pitchFamily="34" charset="0"/>
                  <a:cs typeface="Arial" panose="020B0604020202020204" pitchFamily="34" charset="0"/>
                </a:rPr>
                <a:t>INVESTMENTS &amp; AWARDED CREDITS</a:t>
              </a:r>
            </a:p>
          </p:txBody>
        </p:sp>
      </p:grpSp>
      <p:sp>
        <p:nvSpPr>
          <p:cNvPr id="49" name="TextBox 18">
            <a:extLst>
              <a:ext uri="{FF2B5EF4-FFF2-40B4-BE49-F238E27FC236}">
                <a16:creationId xmlns:a16="http://schemas.microsoft.com/office/drawing/2014/main" id="{9C5C4E6E-F95E-B4AD-3CF6-9DCAE9A54287}"/>
              </a:ext>
            </a:extLst>
          </p:cNvPr>
          <p:cNvSpPr txBox="1"/>
          <p:nvPr/>
        </p:nvSpPr>
        <p:spPr>
          <a:xfrm>
            <a:off x="20436168" y="2312010"/>
            <a:ext cx="1235948"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317</a:t>
            </a:r>
          </a:p>
        </p:txBody>
      </p:sp>
      <p:sp>
        <p:nvSpPr>
          <p:cNvPr id="50" name="TextBox 19">
            <a:extLst>
              <a:ext uri="{FF2B5EF4-FFF2-40B4-BE49-F238E27FC236}">
                <a16:creationId xmlns:a16="http://schemas.microsoft.com/office/drawing/2014/main" id="{2B5AEFA4-EA9A-3729-B82A-3908F9462F49}"/>
              </a:ext>
            </a:extLst>
          </p:cNvPr>
          <p:cNvSpPr txBox="1"/>
          <p:nvPr/>
        </p:nvSpPr>
        <p:spPr>
          <a:xfrm>
            <a:off x="20434381" y="3264854"/>
            <a:ext cx="1235948" cy="646334"/>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117</a:t>
            </a:r>
          </a:p>
        </p:txBody>
      </p:sp>
      <p:sp>
        <p:nvSpPr>
          <p:cNvPr id="51" name="TextBox 20">
            <a:extLst>
              <a:ext uri="{FF2B5EF4-FFF2-40B4-BE49-F238E27FC236}">
                <a16:creationId xmlns:a16="http://schemas.microsoft.com/office/drawing/2014/main" id="{709E306A-98C0-6F47-CC9B-4A2918841BCE}"/>
              </a:ext>
            </a:extLst>
          </p:cNvPr>
          <p:cNvSpPr txBox="1"/>
          <p:nvPr/>
        </p:nvSpPr>
        <p:spPr>
          <a:xfrm>
            <a:off x="19990056" y="4223567"/>
            <a:ext cx="2124599" cy="646334"/>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445 / 750</a:t>
            </a:r>
          </a:p>
        </p:txBody>
      </p:sp>
      <p:sp>
        <p:nvSpPr>
          <p:cNvPr id="52" name="TextBox 21">
            <a:extLst>
              <a:ext uri="{FF2B5EF4-FFF2-40B4-BE49-F238E27FC236}">
                <a16:creationId xmlns:a16="http://schemas.microsoft.com/office/drawing/2014/main" id="{C85050ED-5E4F-36E8-C101-67C0DF43D05F}"/>
              </a:ext>
            </a:extLst>
          </p:cNvPr>
          <p:cNvSpPr txBox="1"/>
          <p:nvPr/>
        </p:nvSpPr>
        <p:spPr>
          <a:xfrm>
            <a:off x="19298292" y="5210125"/>
            <a:ext cx="3377106" cy="584775"/>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200" b="1">
                <a:solidFill>
                  <a:srgbClr val="003764"/>
                </a:solidFill>
                <a:latin typeface="Arial" panose="020B0604020202020204" pitchFamily="34" charset="0"/>
                <a:cs typeface="Arial" panose="020B0604020202020204" pitchFamily="34" charset="0"/>
              </a:rPr>
              <a:t>$57.2M / $19M</a:t>
            </a:r>
          </a:p>
        </p:txBody>
      </p:sp>
      <p:grpSp>
        <p:nvGrpSpPr>
          <p:cNvPr id="53" name="Group 52">
            <a:extLst>
              <a:ext uri="{FF2B5EF4-FFF2-40B4-BE49-F238E27FC236}">
                <a16:creationId xmlns:a16="http://schemas.microsoft.com/office/drawing/2014/main" id="{AD084C70-B272-9DA5-DB1B-FABBCCF21994}"/>
              </a:ext>
            </a:extLst>
          </p:cNvPr>
          <p:cNvGrpSpPr/>
          <p:nvPr/>
        </p:nvGrpSpPr>
        <p:grpSpPr>
          <a:xfrm>
            <a:off x="-6811249" y="-329504"/>
            <a:ext cx="5003038" cy="1225689"/>
            <a:chOff x="3416752" y="1974217"/>
            <a:chExt cx="5003038" cy="1225689"/>
          </a:xfrm>
        </p:grpSpPr>
        <p:sp>
          <p:nvSpPr>
            <p:cNvPr id="54" name="Rectangle 6">
              <a:extLst>
                <a:ext uri="{FF2B5EF4-FFF2-40B4-BE49-F238E27FC236}">
                  <a16:creationId xmlns:a16="http://schemas.microsoft.com/office/drawing/2014/main" id="{E068A0FC-2753-F0BA-A24A-582CAD873803}"/>
                </a:ext>
              </a:extLst>
            </p:cNvPr>
            <p:cNvSpPr/>
            <p:nvPr/>
          </p:nvSpPr>
          <p:spPr>
            <a:xfrm>
              <a:off x="3416757" y="1974217"/>
              <a:ext cx="5003033" cy="1225689"/>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55" name="TextBox 18">
              <a:extLst>
                <a:ext uri="{FF2B5EF4-FFF2-40B4-BE49-F238E27FC236}">
                  <a16:creationId xmlns:a16="http://schemas.microsoft.com/office/drawing/2014/main" id="{6D254ABE-5D3D-CCEA-6EE2-CA86D9A5EBFC}"/>
                </a:ext>
              </a:extLst>
            </p:cNvPr>
            <p:cNvSpPr txBox="1"/>
            <p:nvPr/>
          </p:nvSpPr>
          <p:spPr>
            <a:xfrm>
              <a:off x="3416755" y="2212854"/>
              <a:ext cx="5003033"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600" b="1">
                  <a:solidFill>
                    <a:srgbClr val="003764"/>
                  </a:solidFill>
                  <a:latin typeface="Arial" panose="020B0604020202020204" pitchFamily="34" charset="0"/>
                  <a:cs typeface="Arial" panose="020B0604020202020204" pitchFamily="34" charset="0"/>
                </a:rPr>
                <a:t>373 NEW JOBS</a:t>
              </a:r>
              <a:endParaRPr lang="en-US" sz="2800" b="1">
                <a:solidFill>
                  <a:srgbClr val="003764"/>
                </a:solidFill>
                <a:latin typeface="Arial" panose="020B0604020202020204" pitchFamily="34" charset="0"/>
                <a:cs typeface="Arial" panose="020B0604020202020204" pitchFamily="34" charset="0"/>
              </a:endParaRPr>
            </a:p>
          </p:txBody>
        </p:sp>
        <p:sp>
          <p:nvSpPr>
            <p:cNvPr id="56" name="TextBox 10">
              <a:extLst>
                <a:ext uri="{FF2B5EF4-FFF2-40B4-BE49-F238E27FC236}">
                  <a16:creationId xmlns:a16="http://schemas.microsoft.com/office/drawing/2014/main" id="{C3DA098B-4511-2AD9-5FAC-7C5755BBC7B4}"/>
                </a:ext>
              </a:extLst>
            </p:cNvPr>
            <p:cNvSpPr txBox="1"/>
            <p:nvPr/>
          </p:nvSpPr>
          <p:spPr>
            <a:xfrm>
              <a:off x="3416752" y="2058965"/>
              <a:ext cx="5003033" cy="307777"/>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n-US" sz="1400" b="1">
                  <a:solidFill>
                    <a:schemeClr val="bg1"/>
                  </a:solidFill>
                  <a:latin typeface="Arial" panose="020B0604020202020204" pitchFamily="34" charset="0"/>
                  <a:cs typeface="Arial" panose="020B0604020202020204" pitchFamily="34" charset="0"/>
                </a:rPr>
                <a:t>BETWEEN 2021 - 2024</a:t>
              </a:r>
            </a:p>
          </p:txBody>
        </p:sp>
        <p:sp>
          <p:nvSpPr>
            <p:cNvPr id="57" name="TextBox 10">
              <a:extLst>
                <a:ext uri="{FF2B5EF4-FFF2-40B4-BE49-F238E27FC236}">
                  <a16:creationId xmlns:a16="http://schemas.microsoft.com/office/drawing/2014/main" id="{C3F24565-23B6-B85F-D477-5C2C194A73F0}"/>
                </a:ext>
              </a:extLst>
            </p:cNvPr>
            <p:cNvSpPr txBox="1"/>
            <p:nvPr/>
          </p:nvSpPr>
          <p:spPr>
            <a:xfrm>
              <a:off x="3416756" y="2733169"/>
              <a:ext cx="5003033" cy="369332"/>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b="1">
                  <a:solidFill>
                    <a:schemeClr val="bg1"/>
                  </a:solidFill>
                  <a:latin typeface="Arial" panose="020B0604020202020204" pitchFamily="34" charset="0"/>
                  <a:cs typeface="Arial" panose="020B0604020202020204" pitchFamily="34" charset="0"/>
                </a:rPr>
                <a:t>WERE REPORTED BY BUSINESSES</a:t>
              </a:r>
            </a:p>
          </p:txBody>
        </p:sp>
      </p:grpSp>
      <p:grpSp>
        <p:nvGrpSpPr>
          <p:cNvPr id="64" name="Group 63">
            <a:extLst>
              <a:ext uri="{FF2B5EF4-FFF2-40B4-BE49-F238E27FC236}">
                <a16:creationId xmlns:a16="http://schemas.microsoft.com/office/drawing/2014/main" id="{0934E9C1-67ED-FB3E-E65A-38700E3C462A}"/>
              </a:ext>
            </a:extLst>
          </p:cNvPr>
          <p:cNvGrpSpPr/>
          <p:nvPr/>
        </p:nvGrpSpPr>
        <p:grpSpPr>
          <a:xfrm>
            <a:off x="9897619" y="2408949"/>
            <a:ext cx="1752191" cy="3715941"/>
            <a:chOff x="9897619" y="2408949"/>
            <a:chExt cx="1752191" cy="3715941"/>
          </a:xfrm>
        </p:grpSpPr>
        <p:sp>
          <p:nvSpPr>
            <p:cNvPr id="22" name="Rectangle 6">
              <a:extLst>
                <a:ext uri="{FF2B5EF4-FFF2-40B4-BE49-F238E27FC236}">
                  <a16:creationId xmlns:a16="http://schemas.microsoft.com/office/drawing/2014/main" id="{D708F7FA-C090-E7FA-A9B8-7313EC02CE70}"/>
                </a:ext>
              </a:extLst>
            </p:cNvPr>
            <p:cNvSpPr/>
            <p:nvPr/>
          </p:nvSpPr>
          <p:spPr>
            <a:xfrm>
              <a:off x="9909353" y="2408949"/>
              <a:ext cx="1740456" cy="3715941"/>
            </a:xfrm>
            <a:prstGeom prst="rect">
              <a:avLst/>
            </a:prstGeom>
            <a:solidFill>
              <a:srgbClr val="5EB5E4"/>
            </a:soli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34" name="TextBox 18">
              <a:extLst>
                <a:ext uri="{FF2B5EF4-FFF2-40B4-BE49-F238E27FC236}">
                  <a16:creationId xmlns:a16="http://schemas.microsoft.com/office/drawing/2014/main" id="{2764CB3B-BC30-B39B-8076-D7C4C64573DD}"/>
                </a:ext>
              </a:extLst>
            </p:cNvPr>
            <p:cNvSpPr txBox="1"/>
            <p:nvPr/>
          </p:nvSpPr>
          <p:spPr>
            <a:xfrm>
              <a:off x="9897619" y="3925005"/>
              <a:ext cx="1740456" cy="707886"/>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4000" b="1">
                  <a:solidFill>
                    <a:schemeClr val="bg1"/>
                  </a:solidFill>
                  <a:latin typeface="Arial" panose="020B0604020202020204" pitchFamily="34" charset="0"/>
                  <a:cs typeface="Arial" panose="020B0604020202020204" pitchFamily="34" charset="0"/>
                </a:rPr>
                <a:t>NEW</a:t>
              </a:r>
              <a:endParaRPr lang="en-US" sz="3200" b="1">
                <a:solidFill>
                  <a:schemeClr val="bg1"/>
                </a:solidFill>
                <a:latin typeface="Arial" panose="020B060402020202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B59FBB25-DEC0-74F5-4E97-AD6DAA51CA81}"/>
                </a:ext>
              </a:extLst>
            </p:cNvPr>
            <p:cNvSpPr txBox="1"/>
            <p:nvPr/>
          </p:nvSpPr>
          <p:spPr>
            <a:xfrm>
              <a:off x="9957239" y="5052334"/>
              <a:ext cx="1628016" cy="738664"/>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1400" b="1">
                  <a:solidFill>
                    <a:srgbClr val="003764"/>
                  </a:solidFill>
                  <a:latin typeface="Arial" panose="020B0604020202020204" pitchFamily="34" charset="0"/>
                  <a:cs typeface="Arial" panose="020B0604020202020204" pitchFamily="34" charset="0"/>
                </a:rPr>
                <a:t>WERE </a:t>
              </a:r>
              <a:br>
                <a:rPr lang="en-US" sz="1400" b="1">
                  <a:solidFill>
                    <a:srgbClr val="003764"/>
                  </a:solidFill>
                  <a:latin typeface="Arial" panose="020B0604020202020204" pitchFamily="34" charset="0"/>
                  <a:cs typeface="Arial" panose="020B0604020202020204" pitchFamily="34" charset="0"/>
                </a:rPr>
              </a:br>
              <a:r>
                <a:rPr lang="en-US" sz="1400" b="1">
                  <a:solidFill>
                    <a:srgbClr val="003764"/>
                  </a:solidFill>
                  <a:latin typeface="Arial" panose="020B0604020202020204" pitchFamily="34" charset="0"/>
                  <a:cs typeface="Arial" panose="020B0604020202020204" pitchFamily="34" charset="0"/>
                </a:rPr>
                <a:t>REPORTED BY BUSINESSES</a:t>
              </a:r>
            </a:p>
          </p:txBody>
        </p:sp>
        <p:sp>
          <p:nvSpPr>
            <p:cNvPr id="58" name="Rectangle 14">
              <a:extLst>
                <a:ext uri="{FF2B5EF4-FFF2-40B4-BE49-F238E27FC236}">
                  <a16:creationId xmlns:a16="http://schemas.microsoft.com/office/drawing/2014/main" id="{4FB36EF5-D31A-D679-A40D-4716AE53A4BD}"/>
                </a:ext>
              </a:extLst>
            </p:cNvPr>
            <p:cNvSpPr/>
            <p:nvPr/>
          </p:nvSpPr>
          <p:spPr>
            <a:xfrm>
              <a:off x="9965573" y="2472939"/>
              <a:ext cx="1628017" cy="3591921"/>
            </a:xfrm>
            <a:prstGeom prst="rect">
              <a:avLst/>
            </a:prstGeom>
            <a:noFill/>
            <a:ln w="34925" cap="flat">
              <a:solidFill>
                <a:schemeClr val="bg1"/>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59" name="TextBox 18">
              <a:extLst>
                <a:ext uri="{FF2B5EF4-FFF2-40B4-BE49-F238E27FC236}">
                  <a16:creationId xmlns:a16="http://schemas.microsoft.com/office/drawing/2014/main" id="{947FF35F-6A74-946A-690F-098347500E59}"/>
                </a:ext>
              </a:extLst>
            </p:cNvPr>
            <p:cNvSpPr txBox="1"/>
            <p:nvPr/>
          </p:nvSpPr>
          <p:spPr>
            <a:xfrm>
              <a:off x="9897619" y="3192727"/>
              <a:ext cx="1740456" cy="969496"/>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5700" b="1">
                  <a:solidFill>
                    <a:schemeClr val="bg1"/>
                  </a:solidFill>
                  <a:latin typeface="Arial" panose="020B0604020202020204" pitchFamily="34" charset="0"/>
                  <a:cs typeface="Arial" panose="020B0604020202020204" pitchFamily="34" charset="0"/>
                </a:rPr>
                <a:t>373</a:t>
              </a:r>
            </a:p>
          </p:txBody>
        </p:sp>
        <p:sp>
          <p:nvSpPr>
            <p:cNvPr id="60" name="TextBox 18">
              <a:extLst>
                <a:ext uri="{FF2B5EF4-FFF2-40B4-BE49-F238E27FC236}">
                  <a16:creationId xmlns:a16="http://schemas.microsoft.com/office/drawing/2014/main" id="{D9C89110-E618-8B25-119A-46BE629020C6}"/>
                </a:ext>
              </a:extLst>
            </p:cNvPr>
            <p:cNvSpPr txBox="1"/>
            <p:nvPr/>
          </p:nvSpPr>
          <p:spPr>
            <a:xfrm>
              <a:off x="9897619" y="4436665"/>
              <a:ext cx="1740456"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3450" b="1">
                  <a:solidFill>
                    <a:schemeClr val="bg1"/>
                  </a:solidFill>
                  <a:latin typeface="Arial" panose="020B0604020202020204" pitchFamily="34" charset="0"/>
                  <a:cs typeface="Arial" panose="020B0604020202020204" pitchFamily="34" charset="0"/>
                </a:rPr>
                <a:t>JOBS</a:t>
              </a:r>
            </a:p>
          </p:txBody>
        </p:sp>
        <p:sp>
          <p:nvSpPr>
            <p:cNvPr id="61" name="Rectangle 14">
              <a:extLst>
                <a:ext uri="{FF2B5EF4-FFF2-40B4-BE49-F238E27FC236}">
                  <a16:creationId xmlns:a16="http://schemas.microsoft.com/office/drawing/2014/main" id="{A4A3DF14-9393-5543-DF64-35FB6E9A41D4}"/>
                </a:ext>
              </a:extLst>
            </p:cNvPr>
            <p:cNvSpPr/>
            <p:nvPr/>
          </p:nvSpPr>
          <p:spPr>
            <a:xfrm rot="16200000">
              <a:off x="10931847" y="2446943"/>
              <a:ext cx="559390" cy="876536"/>
            </a:xfrm>
            <a:prstGeom prst="rect">
              <a:avLst/>
            </a:prstGeom>
            <a:gradFill>
              <a:gsLst>
                <a:gs pos="42000">
                  <a:schemeClr val="bg1"/>
                </a:gs>
                <a:gs pos="100000">
                  <a:schemeClr val="bg1">
                    <a:alpha val="0"/>
                  </a:schemeClr>
                </a:gs>
              </a:gsLst>
              <a:lin ang="5400000" scaled="0"/>
            </a:gra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62" name="Rectangle 14">
              <a:extLst>
                <a:ext uri="{FF2B5EF4-FFF2-40B4-BE49-F238E27FC236}">
                  <a16:creationId xmlns:a16="http://schemas.microsoft.com/office/drawing/2014/main" id="{49AECCF1-D244-002C-2688-D65080D7832A}"/>
                </a:ext>
              </a:extLst>
            </p:cNvPr>
            <p:cNvSpPr/>
            <p:nvPr/>
          </p:nvSpPr>
          <p:spPr>
            <a:xfrm rot="5400000">
              <a:off x="10067919" y="2446943"/>
              <a:ext cx="559390" cy="876536"/>
            </a:xfrm>
            <a:prstGeom prst="rect">
              <a:avLst/>
            </a:prstGeom>
            <a:gradFill>
              <a:gsLst>
                <a:gs pos="43000">
                  <a:schemeClr val="bg1"/>
                </a:gs>
                <a:gs pos="100000">
                  <a:schemeClr val="bg1">
                    <a:alpha val="0"/>
                  </a:schemeClr>
                </a:gs>
              </a:gsLst>
              <a:lin ang="5400000" scaled="0"/>
            </a:gradFill>
            <a:ln w="19046" cap="flat">
              <a:no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US">
                <a:solidFill>
                  <a:srgbClr val="FFFFFF"/>
                </a:solidFill>
                <a:latin typeface="Aptos"/>
              </a:endParaRPr>
            </a:p>
          </p:txBody>
        </p:sp>
        <p:sp>
          <p:nvSpPr>
            <p:cNvPr id="7" name="TextBox 10">
              <a:extLst>
                <a:ext uri="{FF2B5EF4-FFF2-40B4-BE49-F238E27FC236}">
                  <a16:creationId xmlns:a16="http://schemas.microsoft.com/office/drawing/2014/main" id="{B448BCC9-9843-7622-0DC7-33DF0FB5D5FE}"/>
                </a:ext>
              </a:extLst>
            </p:cNvPr>
            <p:cNvSpPr txBox="1"/>
            <p:nvPr/>
          </p:nvSpPr>
          <p:spPr>
            <a:xfrm>
              <a:off x="9909346" y="2605517"/>
              <a:ext cx="1740461" cy="52322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1100" b="1">
                  <a:solidFill>
                    <a:srgbClr val="003764"/>
                  </a:solidFill>
                  <a:latin typeface="Arial" panose="020B0604020202020204" pitchFamily="34" charset="0"/>
                  <a:cs typeface="Arial" panose="020B0604020202020204" pitchFamily="34" charset="0"/>
                </a:rPr>
                <a:t>BETWEEN</a:t>
              </a:r>
              <a:r>
                <a:rPr lang="en-US" sz="1400" b="1">
                  <a:solidFill>
                    <a:srgbClr val="003764"/>
                  </a:solidFill>
                  <a:latin typeface="Arial" panose="020B0604020202020204" pitchFamily="34" charset="0"/>
                  <a:cs typeface="Arial" panose="020B0604020202020204" pitchFamily="34" charset="0"/>
                </a:rPr>
                <a:t> </a:t>
              </a:r>
              <a:br>
                <a:rPr lang="en-US" sz="1400" b="1">
                  <a:solidFill>
                    <a:srgbClr val="003764"/>
                  </a:solidFill>
                  <a:latin typeface="Arial" panose="020B0604020202020204" pitchFamily="34" charset="0"/>
                  <a:cs typeface="Arial" panose="020B0604020202020204" pitchFamily="34" charset="0"/>
                </a:rPr>
              </a:br>
              <a:r>
                <a:rPr lang="en-US" sz="1400" b="1">
                  <a:solidFill>
                    <a:srgbClr val="003764"/>
                  </a:solidFill>
                  <a:latin typeface="Arial" panose="020B0604020202020204" pitchFamily="34" charset="0"/>
                  <a:cs typeface="Arial" panose="020B0604020202020204" pitchFamily="34" charset="0"/>
                </a:rPr>
                <a:t>2021 - 2024</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880">
    <p:spTree>
      <p:nvGrpSpPr>
        <p:cNvPr id="1" name=""/>
        <p:cNvGrpSpPr/>
        <p:nvPr/>
      </p:nvGrpSpPr>
      <p:grpSpPr>
        <a:xfrm>
          <a:off x="0" y="0"/>
          <a:ext cx="0" cy="0"/>
          <a:chOff x="0" y="0"/>
          <a:chExt cx="0" cy="0"/>
        </a:xfrm>
      </p:grpSpPr>
      <p:pic>
        <p:nvPicPr>
          <p:cNvPr id="33" name="Picture 32" descr="A group of people talking&#10;&#10;AI-generated content may be incorrect.">
            <a:extLst>
              <a:ext uri="{FF2B5EF4-FFF2-40B4-BE49-F238E27FC236}">
                <a16:creationId xmlns:a16="http://schemas.microsoft.com/office/drawing/2014/main" id="{225010B7-E530-3865-0294-8D82C122CFF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4850"/>
          <a:stretch>
            <a:fillRect/>
          </a:stretch>
        </p:blipFill>
        <p:spPr>
          <a:xfrm>
            <a:off x="5430354" y="-40097"/>
            <a:ext cx="6787288" cy="6959688"/>
          </a:xfrm>
          <a:prstGeom prst="rect">
            <a:avLst/>
          </a:prstGeom>
        </p:spPr>
      </p:pic>
      <p:pic>
        <p:nvPicPr>
          <p:cNvPr id="27" name="Picture 26" descr="A picture containing outdoor&#10;&#10;AI-generated content may be incorrect.">
            <a:extLst>
              <a:ext uri="{FF2B5EF4-FFF2-40B4-BE49-F238E27FC236}">
                <a16:creationId xmlns:a16="http://schemas.microsoft.com/office/drawing/2014/main" id="{65A25980-2DCC-4CA0-2FFD-A7BF5F3C6AF0}"/>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8074" t="19808" r="19602"/>
          <a:stretch>
            <a:fillRect/>
          </a:stretch>
        </p:blipFill>
        <p:spPr>
          <a:xfrm>
            <a:off x="5430354" y="9293289"/>
            <a:ext cx="6761646" cy="6858000"/>
          </a:xfrm>
          <a:prstGeom prst="rect">
            <a:avLst/>
          </a:prstGeom>
        </p:spPr>
      </p:pic>
      <p:sp>
        <p:nvSpPr>
          <p:cNvPr id="14" name="Rectangle 13">
            <a:extLst>
              <a:ext uri="{FF2B5EF4-FFF2-40B4-BE49-F238E27FC236}">
                <a16:creationId xmlns:a16="http://schemas.microsoft.com/office/drawing/2014/main" id="{837829F6-1A75-3AA9-931C-29385E052A70}"/>
              </a:ext>
            </a:extLst>
          </p:cNvPr>
          <p:cNvSpPr/>
          <p:nvPr/>
        </p:nvSpPr>
        <p:spPr>
          <a:xfrm rot="16200000">
            <a:off x="7352968" y="-1962708"/>
            <a:ext cx="6959688" cy="10804906"/>
          </a:xfrm>
          <a:prstGeom prst="rect">
            <a:avLst/>
          </a:prstGeom>
          <a:gradFill>
            <a:gsLst>
              <a:gs pos="0">
                <a:schemeClr val="bg1"/>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E54D241-F6C5-2AC6-5004-38D2F5F7570A}"/>
              </a:ext>
            </a:extLst>
          </p:cNvPr>
          <p:cNvSpPr txBox="1"/>
          <p:nvPr/>
        </p:nvSpPr>
        <p:spPr>
          <a:xfrm>
            <a:off x="1584771" y="1255196"/>
            <a:ext cx="4800600" cy="530918"/>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00" b="1" kern="0">
                <a:solidFill>
                  <a:srgbClr val="003764"/>
                </a:solidFill>
                <a:latin typeface="Arial Black" pitchFamily="34"/>
                <a:ea typeface="MS PGothic"/>
                <a:cs typeface="Arial" pitchFamily="34"/>
              </a:rPr>
              <a:t>HOW IT HELPS</a:t>
            </a:r>
            <a:endParaRPr lang="en-US" sz="3000" kern="0">
              <a:solidFill>
                <a:srgbClr val="003764"/>
              </a:solidFill>
              <a:latin typeface="Arial" pitchFamily="34"/>
              <a:ea typeface="MS PGothic"/>
              <a:cs typeface="Arial" pitchFamily="34"/>
            </a:endParaRPr>
          </a:p>
        </p:txBody>
      </p:sp>
      <p:sp>
        <p:nvSpPr>
          <p:cNvPr id="7" name="Date Placeholder 1">
            <a:extLst>
              <a:ext uri="{FF2B5EF4-FFF2-40B4-BE49-F238E27FC236}">
                <a16:creationId xmlns:a16="http://schemas.microsoft.com/office/drawing/2014/main" id="{76063B67-E6A8-6627-EB71-46694777982B}"/>
              </a:ext>
            </a:extLst>
          </p:cNvPr>
          <p:cNvSpPr txBox="1">
            <a:spLocks/>
          </p:cNvSpPr>
          <p:nvPr/>
        </p:nvSpPr>
        <p:spPr>
          <a:xfrm>
            <a:off x="-25641" y="366753"/>
            <a:ext cx="12243283" cy="1371600"/>
          </a:xfrm>
          <a:prstGeom prst="rect">
            <a:avLst/>
          </a:prstGeom>
          <a:solidFill>
            <a:srgbClr val="003764"/>
          </a:solidFill>
          <a:ln>
            <a:noFill/>
          </a:ln>
          <a:effectLst>
            <a:outerShdw blurRad="50800" dist="38100" dir="2700000" algn="tl" rotWithShape="0">
              <a:prstClr val="black">
                <a:alpha val="40000"/>
              </a:prstClr>
            </a:outerShdw>
          </a:effectLst>
        </p:spPr>
        <p:txBody>
          <a:bodyPr spcFirstLastPara="1" vert="horz" wrap="square" lIns="121900" tIns="121900" rIns="121900" bIns="12190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Aft>
                <a:spcPts val="500"/>
              </a:spcAft>
              <a:defRPr/>
            </a:pPr>
            <a:r>
              <a:rPr lang="en-US" sz="4000" b="1">
                <a:solidFill>
                  <a:schemeClr val="bg1"/>
                </a:solidFill>
                <a:latin typeface="Arial"/>
                <a:cs typeface="Arial"/>
              </a:rPr>
              <a:t>HOW IT HELPS</a:t>
            </a:r>
            <a:endParaRPr lang="en-US" sz="2000" spc="300">
              <a:solidFill>
                <a:srgbClr val="5EB4E4"/>
              </a:solidFill>
              <a:latin typeface="Arial"/>
              <a:cs typeface="Arial"/>
            </a:endParaRPr>
          </a:p>
        </p:txBody>
      </p:sp>
      <p:sp>
        <p:nvSpPr>
          <p:cNvPr id="8" name="TextBox 6">
            <a:extLst>
              <a:ext uri="{FF2B5EF4-FFF2-40B4-BE49-F238E27FC236}">
                <a16:creationId xmlns:a16="http://schemas.microsoft.com/office/drawing/2014/main" id="{00BEEA44-5576-43D7-8D44-E57726DE78F8}"/>
              </a:ext>
            </a:extLst>
          </p:cNvPr>
          <p:cNvSpPr txBox="1"/>
          <p:nvPr/>
        </p:nvSpPr>
        <p:spPr>
          <a:xfrm>
            <a:off x="902876" y="2017343"/>
            <a:ext cx="4388745" cy="500137"/>
          </a:xfrm>
          <a:prstGeom prst="rect">
            <a:avLst/>
          </a:prstGeom>
          <a:noFill/>
          <a:ln cap="flat">
            <a:noFill/>
          </a:ln>
        </p:spPr>
        <p:txBody>
          <a:bodyPr vert="horz" wrap="square" lIns="68580" tIns="34290" rIns="68580" bIns="34290" anchor="t" anchorCtr="0" compatLnSpc="1">
            <a:spAutoFit/>
          </a:bodyPr>
          <a:lstStyle/>
          <a:p>
            <a:pPr defTabSz="341939">
              <a:defRPr sz="1800" b="0" i="0" u="none" strike="noStrike" kern="0" cap="none" spc="0" baseline="0">
                <a:solidFill>
                  <a:srgbClr val="000000"/>
                </a:solidFill>
                <a:uFillTx/>
              </a:defRPr>
            </a:pPr>
            <a:r>
              <a:rPr lang="en-US" sz="2800" b="1" kern="0">
                <a:solidFill>
                  <a:srgbClr val="5EB3E4"/>
                </a:solidFill>
                <a:latin typeface="Arial" pitchFamily="34"/>
                <a:cs typeface="Arial" pitchFamily="34"/>
              </a:rPr>
              <a:t>POWERTECH WATER</a:t>
            </a:r>
            <a:endParaRPr lang="en-US" sz="1600" kern="0">
              <a:solidFill>
                <a:srgbClr val="7F7F7F"/>
              </a:solidFill>
              <a:latin typeface="Arial"/>
            </a:endParaRPr>
          </a:p>
        </p:txBody>
      </p:sp>
      <p:pic>
        <p:nvPicPr>
          <p:cNvPr id="11" name="Picture 10" descr="Icon&#10;&#10;AI-generated content may be incorrect.">
            <a:extLst>
              <a:ext uri="{FF2B5EF4-FFF2-40B4-BE49-F238E27FC236}">
                <a16:creationId xmlns:a16="http://schemas.microsoft.com/office/drawing/2014/main" id="{50853CC0-8DE4-4C6F-B34C-2BD964C42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4515" y="1998715"/>
            <a:ext cx="1449587" cy="1491876"/>
          </a:xfrm>
          <a:prstGeom prst="rect">
            <a:avLst/>
          </a:prstGeom>
        </p:spPr>
      </p:pic>
      <p:sp>
        <p:nvSpPr>
          <p:cNvPr id="19" name="TextBox 6">
            <a:extLst>
              <a:ext uri="{FF2B5EF4-FFF2-40B4-BE49-F238E27FC236}">
                <a16:creationId xmlns:a16="http://schemas.microsoft.com/office/drawing/2014/main" id="{34F6E9AF-AAA1-6EF3-52AC-C47697EBAE73}"/>
              </a:ext>
            </a:extLst>
          </p:cNvPr>
          <p:cNvSpPr txBox="1"/>
          <p:nvPr/>
        </p:nvSpPr>
        <p:spPr>
          <a:xfrm>
            <a:off x="902875" y="4050808"/>
            <a:ext cx="7292843" cy="337528"/>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b="1" kern="0" spc="-8">
                <a:solidFill>
                  <a:srgbClr val="003764"/>
                </a:solidFill>
                <a:latin typeface="Arial"/>
                <a:ea typeface="MS PGothic"/>
                <a:cs typeface="MinionPro-Regular"/>
              </a:rPr>
              <a:t>Owingsville-based </a:t>
            </a:r>
            <a:r>
              <a:rPr lang="en-US" sz="1600" b="1" kern="0" spc="-8">
                <a:solidFill>
                  <a:srgbClr val="003764"/>
                </a:solidFill>
                <a:latin typeface="Arial"/>
                <a:ea typeface="+mn-lt"/>
                <a:cs typeface="+mn-lt"/>
              </a:rPr>
              <a:t>Smart Motor, Generator, and Sensor Startup</a:t>
            </a:r>
          </a:p>
        </p:txBody>
      </p:sp>
      <p:sp>
        <p:nvSpPr>
          <p:cNvPr id="20" name="TextBox 6">
            <a:extLst>
              <a:ext uri="{FF2B5EF4-FFF2-40B4-BE49-F238E27FC236}">
                <a16:creationId xmlns:a16="http://schemas.microsoft.com/office/drawing/2014/main" id="{DFB62D98-DBBA-3213-CB42-D2EF340FA5E8}"/>
              </a:ext>
            </a:extLst>
          </p:cNvPr>
          <p:cNvSpPr txBox="1"/>
          <p:nvPr/>
        </p:nvSpPr>
        <p:spPr>
          <a:xfrm>
            <a:off x="902876" y="3609209"/>
            <a:ext cx="7731673" cy="500137"/>
          </a:xfrm>
          <a:prstGeom prst="rect">
            <a:avLst/>
          </a:prstGeom>
          <a:noFill/>
          <a:ln cap="flat">
            <a:noFill/>
          </a:ln>
        </p:spPr>
        <p:txBody>
          <a:bodyPr vert="horz" wrap="square" lIns="68580" tIns="34290" rIns="68580" bIns="34290" anchor="t" anchorCtr="0" compatLnSpc="1">
            <a:spAutoFit/>
          </a:bodyPr>
          <a:lstStyle/>
          <a:p>
            <a:pPr defTabSz="341939">
              <a:defRPr sz="1800" b="0" i="0" u="none" strike="noStrike" kern="0" cap="none" spc="0" baseline="0">
                <a:solidFill>
                  <a:srgbClr val="000000"/>
                </a:solidFill>
                <a:uFillTx/>
              </a:defRPr>
            </a:pPr>
            <a:r>
              <a:rPr lang="en-US" sz="2800" b="1" kern="0">
                <a:solidFill>
                  <a:srgbClr val="5EB3E4"/>
                </a:solidFill>
                <a:latin typeface="Arial" pitchFamily="34"/>
                <a:cs typeface="Arial" pitchFamily="34"/>
              </a:rPr>
              <a:t>BLACKBOX ENERGY SYSTEMS</a:t>
            </a:r>
            <a:endParaRPr lang="en-US" sz="1600" kern="0">
              <a:solidFill>
                <a:srgbClr val="7F7F7F"/>
              </a:solidFill>
              <a:latin typeface="Arial"/>
            </a:endParaRPr>
          </a:p>
        </p:txBody>
      </p:sp>
      <p:sp>
        <p:nvSpPr>
          <p:cNvPr id="21" name="TextBox 6">
            <a:extLst>
              <a:ext uri="{FF2B5EF4-FFF2-40B4-BE49-F238E27FC236}">
                <a16:creationId xmlns:a16="http://schemas.microsoft.com/office/drawing/2014/main" id="{1A6932C7-1765-DD65-3144-9C74078D2723}"/>
              </a:ext>
            </a:extLst>
          </p:cNvPr>
          <p:cNvSpPr txBox="1"/>
          <p:nvPr/>
        </p:nvSpPr>
        <p:spPr>
          <a:xfrm>
            <a:off x="1041609" y="-1338566"/>
            <a:ext cx="7292843" cy="938655"/>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kern="0" spc="-8">
                <a:solidFill>
                  <a:srgbClr val="003764"/>
                </a:solidFill>
                <a:latin typeface="Arial" panose="020B0604020202020204" pitchFamily="34" charset="0"/>
                <a:ea typeface="MS PGothic"/>
                <a:cs typeface="Arial" panose="020B0604020202020204" pitchFamily="34" charset="0"/>
              </a:rPr>
              <a:t>Auburn-based Corn-fiber Packaging Startup</a:t>
            </a:r>
          </a:p>
          <a:p>
            <a:pPr defTabSz="685800">
              <a:lnSpc>
                <a:spcPct val="120000"/>
              </a:lnSpc>
              <a:defRPr sz="1800" b="0" i="0" u="none" strike="noStrike" kern="0" cap="none" spc="0" baseline="0">
                <a:solidFill>
                  <a:srgbClr val="000000"/>
                </a:solidFill>
                <a:uFillTx/>
              </a:defRPr>
            </a:pPr>
            <a:r>
              <a:rPr lang="en-US" sz="1600" kern="0" spc="-8">
                <a:solidFill>
                  <a:srgbClr val="003764"/>
                </a:solidFill>
                <a:latin typeface="Arial" panose="020B0604020202020204" pitchFamily="34" charset="0"/>
                <a:ea typeface="+mn-lt"/>
                <a:cs typeface="Arial" panose="020B0604020202020204" pitchFamily="34" charset="0"/>
              </a:rPr>
              <a:t>"The Angel tax credit program has been very meaningful in </a:t>
            </a:r>
            <a:r>
              <a:rPr lang="en-US" sz="1600" kern="0" spc="-8" err="1">
                <a:solidFill>
                  <a:srgbClr val="003764"/>
                </a:solidFill>
                <a:latin typeface="Arial" panose="020B0604020202020204" pitchFamily="34" charset="0"/>
                <a:ea typeface="+mn-lt"/>
                <a:cs typeface="Arial" panose="020B0604020202020204" pitchFamily="34" charset="0"/>
              </a:rPr>
              <a:t>Kanbol’s</a:t>
            </a:r>
            <a:r>
              <a:rPr lang="en-US" sz="1600" kern="0" spc="-8">
                <a:solidFill>
                  <a:srgbClr val="003764"/>
                </a:solidFill>
                <a:latin typeface="Arial" panose="020B0604020202020204" pitchFamily="34" charset="0"/>
                <a:ea typeface="+mn-lt"/>
                <a:cs typeface="Arial" panose="020B0604020202020204" pitchFamily="34" charset="0"/>
              </a:rPr>
              <a:t> efforts to source capital in our formative stages. "</a:t>
            </a:r>
            <a:endParaRPr lang="en-US">
              <a:solidFill>
                <a:srgbClr val="003764"/>
              </a:solidFill>
              <a:latin typeface="Arial" panose="020B0604020202020204" pitchFamily="34" charset="0"/>
              <a:ea typeface="+mn-lt"/>
              <a:cs typeface="Arial" panose="020B0604020202020204" pitchFamily="34" charset="0"/>
            </a:endParaRPr>
          </a:p>
        </p:txBody>
      </p:sp>
      <p:sp>
        <p:nvSpPr>
          <p:cNvPr id="22" name="TextBox 6">
            <a:extLst>
              <a:ext uri="{FF2B5EF4-FFF2-40B4-BE49-F238E27FC236}">
                <a16:creationId xmlns:a16="http://schemas.microsoft.com/office/drawing/2014/main" id="{942CFACC-3C6C-88D5-4B97-E06F640B9BF7}"/>
              </a:ext>
            </a:extLst>
          </p:cNvPr>
          <p:cNvSpPr txBox="1"/>
          <p:nvPr/>
        </p:nvSpPr>
        <p:spPr>
          <a:xfrm>
            <a:off x="902876" y="5139365"/>
            <a:ext cx="7731673" cy="500137"/>
          </a:xfrm>
          <a:prstGeom prst="rect">
            <a:avLst/>
          </a:prstGeom>
          <a:noFill/>
          <a:ln cap="flat">
            <a:noFill/>
          </a:ln>
        </p:spPr>
        <p:txBody>
          <a:bodyPr vert="horz" wrap="square" lIns="68580" tIns="34290" rIns="68580" bIns="34290" anchor="t" anchorCtr="0" compatLnSpc="1">
            <a:spAutoFit/>
          </a:bodyPr>
          <a:lstStyle/>
          <a:p>
            <a:pPr defTabSz="341939">
              <a:defRPr sz="1800" b="0" i="0" u="none" strike="noStrike" kern="0" cap="none" spc="0" baseline="0">
                <a:solidFill>
                  <a:srgbClr val="000000"/>
                </a:solidFill>
                <a:uFillTx/>
              </a:defRPr>
            </a:pPr>
            <a:r>
              <a:rPr lang="en-US" sz="2800" b="1" kern="0">
                <a:solidFill>
                  <a:srgbClr val="5EB3E4"/>
                </a:solidFill>
                <a:latin typeface="Arial"/>
                <a:cs typeface="Arial"/>
              </a:rPr>
              <a:t>KANBOL</a:t>
            </a:r>
            <a:endParaRPr lang="en-US" sz="1600" kern="0">
              <a:solidFill>
                <a:srgbClr val="7F7F7F"/>
              </a:solidFill>
              <a:latin typeface="Arial"/>
            </a:endParaRPr>
          </a:p>
        </p:txBody>
      </p:sp>
      <p:pic>
        <p:nvPicPr>
          <p:cNvPr id="23" name="Picture 22">
            <a:extLst>
              <a:ext uri="{FF2B5EF4-FFF2-40B4-BE49-F238E27FC236}">
                <a16:creationId xmlns:a16="http://schemas.microsoft.com/office/drawing/2014/main" id="{A758CC14-E1FC-0FB9-0BB2-497326038841}"/>
              </a:ext>
            </a:extLst>
          </p:cNvPr>
          <p:cNvPicPr>
            <a:picLocks noChangeAspect="1"/>
          </p:cNvPicPr>
          <p:nvPr/>
        </p:nvPicPr>
        <p:blipFill>
          <a:blip r:embed="rId8"/>
          <a:stretch>
            <a:fillRect/>
          </a:stretch>
        </p:blipFill>
        <p:spPr>
          <a:xfrm>
            <a:off x="9033273" y="5651632"/>
            <a:ext cx="2208081" cy="731512"/>
          </a:xfrm>
          <a:prstGeom prst="rect">
            <a:avLst/>
          </a:prstGeom>
        </p:spPr>
      </p:pic>
      <p:pic>
        <p:nvPicPr>
          <p:cNvPr id="25" name="Graphic 24">
            <a:extLst>
              <a:ext uri="{FF2B5EF4-FFF2-40B4-BE49-F238E27FC236}">
                <a16:creationId xmlns:a16="http://schemas.microsoft.com/office/drawing/2014/main" id="{4DA39CC4-907B-9EB1-DF54-C9E95976DFDA}"/>
              </a:ext>
            </a:extLst>
          </p:cNvPr>
          <p:cNvPicPr>
            <a:picLocks noChangeAspect="1"/>
          </p:cNvPicPr>
          <p:nvPr/>
        </p:nvPicPr>
        <p:blipFill>
          <a:blip r:embed="rId9">
            <a:extLst>
              <a:ext uri="{96DAC541-7B7A-43D3-8B79-37D633B846F1}">
                <asvg:svgBlip xmlns:asvg="http://schemas.microsoft.com/office/drawing/2016/SVG/main" r:embed="rId10"/>
              </a:ext>
            </a:extLst>
          </a:blip>
          <a:srcRect l="64897" t="34746" r="26701" b="32078"/>
          <a:stretch>
            <a:fillRect/>
          </a:stretch>
        </p:blipFill>
        <p:spPr>
          <a:xfrm>
            <a:off x="9421969" y="3878458"/>
            <a:ext cx="1072608" cy="1056957"/>
          </a:xfrm>
          <a:prstGeom prst="rect">
            <a:avLst/>
          </a:prstGeom>
        </p:spPr>
      </p:pic>
      <p:sp>
        <p:nvSpPr>
          <p:cNvPr id="4" name="TextBox 6">
            <a:extLst>
              <a:ext uri="{FF2B5EF4-FFF2-40B4-BE49-F238E27FC236}">
                <a16:creationId xmlns:a16="http://schemas.microsoft.com/office/drawing/2014/main" id="{8CF5485A-1F7C-17AC-F1B4-8933C4622123}"/>
              </a:ext>
            </a:extLst>
          </p:cNvPr>
          <p:cNvSpPr txBox="1"/>
          <p:nvPr/>
        </p:nvSpPr>
        <p:spPr>
          <a:xfrm>
            <a:off x="902876" y="2444160"/>
            <a:ext cx="7292843" cy="337528"/>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b="1" kern="0" spc="-8">
                <a:solidFill>
                  <a:srgbClr val="003764"/>
                </a:solidFill>
                <a:latin typeface="Arial" panose="020B0604020202020204" pitchFamily="34" charset="0"/>
                <a:ea typeface="+mn-lt"/>
                <a:cs typeface="Arial" panose="020B0604020202020204" pitchFamily="34" charset="0"/>
              </a:rPr>
              <a:t>Lexington-based Water Treatment Startup</a:t>
            </a:r>
            <a:endParaRPr lang="en-US" sz="1600" b="1">
              <a:solidFill>
                <a:srgbClr val="003764"/>
              </a:solidFill>
              <a:latin typeface="Arial" panose="020B0604020202020204" pitchFamily="34" charset="0"/>
              <a:ea typeface="+mn-lt"/>
              <a:cs typeface="Arial" panose="020B0604020202020204" pitchFamily="34" charset="0"/>
            </a:endParaRPr>
          </a:p>
        </p:txBody>
      </p:sp>
      <p:sp>
        <p:nvSpPr>
          <p:cNvPr id="34" name="TextBox 6">
            <a:extLst>
              <a:ext uri="{FF2B5EF4-FFF2-40B4-BE49-F238E27FC236}">
                <a16:creationId xmlns:a16="http://schemas.microsoft.com/office/drawing/2014/main" id="{C654B2D2-982E-9155-A62B-1A8411B338F9}"/>
              </a:ext>
            </a:extLst>
          </p:cNvPr>
          <p:cNvSpPr txBox="1"/>
          <p:nvPr/>
        </p:nvSpPr>
        <p:spPr>
          <a:xfrm>
            <a:off x="1041608" y="2788119"/>
            <a:ext cx="7292843" cy="640881"/>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i="1" kern="0" spc="-8">
                <a:solidFill>
                  <a:srgbClr val="003764"/>
                </a:solidFill>
                <a:latin typeface="Arial" panose="020B0604020202020204" pitchFamily="34" charset="0"/>
                <a:ea typeface="MS PGothic"/>
                <a:cs typeface="Arial" panose="020B0604020202020204" pitchFamily="34" charset="0"/>
              </a:rPr>
              <a:t>"The program was critical for us. It was THE reason multiple angel investors chose to invest in some of our funding rounds."</a:t>
            </a:r>
            <a:endParaRPr lang="en-US" sz="1600" spc="-8">
              <a:solidFill>
                <a:srgbClr val="003764"/>
              </a:solidFill>
              <a:ea typeface="+mn-lt"/>
              <a:cs typeface="+mn-lt"/>
            </a:endParaRPr>
          </a:p>
        </p:txBody>
      </p:sp>
      <p:sp>
        <p:nvSpPr>
          <p:cNvPr id="35" name="TextBox 6">
            <a:extLst>
              <a:ext uri="{FF2B5EF4-FFF2-40B4-BE49-F238E27FC236}">
                <a16:creationId xmlns:a16="http://schemas.microsoft.com/office/drawing/2014/main" id="{AC8A0094-D805-95B9-AFE5-76950211B283}"/>
              </a:ext>
            </a:extLst>
          </p:cNvPr>
          <p:cNvSpPr txBox="1"/>
          <p:nvPr/>
        </p:nvSpPr>
        <p:spPr>
          <a:xfrm>
            <a:off x="1041607" y="4398534"/>
            <a:ext cx="7292843" cy="56169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600" i="1" kern="0" spc="-8">
                <a:solidFill>
                  <a:srgbClr val="003764"/>
                </a:solidFill>
                <a:latin typeface="Arial"/>
                <a:ea typeface="+mn-lt"/>
                <a:cs typeface="+mn-lt"/>
              </a:rPr>
              <a:t>"The [Angel] program helped us close three investment deals and another one </a:t>
            </a:r>
            <a:br>
              <a:rPr lang="en-US" sz="1600" i="1" kern="0" spc="-8">
                <a:latin typeface="Arial"/>
                <a:ea typeface="+mn-lt"/>
                <a:cs typeface="+mn-lt"/>
              </a:rPr>
            </a:br>
            <a:r>
              <a:rPr lang="en-US" sz="1600" i="1" kern="0" spc="-8">
                <a:solidFill>
                  <a:srgbClr val="003764"/>
                </a:solidFill>
                <a:latin typeface="Arial"/>
                <a:ea typeface="+mn-lt"/>
                <a:cs typeface="+mn-lt"/>
              </a:rPr>
              <a:t>is in the works...it has been a vital part of our investment strategy so far." </a:t>
            </a:r>
            <a:endParaRPr lang="en-US" sz="1600" i="1">
              <a:solidFill>
                <a:srgbClr val="003764"/>
              </a:solidFill>
              <a:latin typeface="Arial"/>
            </a:endParaRPr>
          </a:p>
        </p:txBody>
      </p:sp>
      <p:sp>
        <p:nvSpPr>
          <p:cNvPr id="36" name="TextBox 6">
            <a:extLst>
              <a:ext uri="{FF2B5EF4-FFF2-40B4-BE49-F238E27FC236}">
                <a16:creationId xmlns:a16="http://schemas.microsoft.com/office/drawing/2014/main" id="{45791329-94E6-207C-791C-4EC27B4AFD6A}"/>
              </a:ext>
            </a:extLst>
          </p:cNvPr>
          <p:cNvSpPr txBox="1"/>
          <p:nvPr/>
        </p:nvSpPr>
        <p:spPr>
          <a:xfrm>
            <a:off x="902876" y="5581060"/>
            <a:ext cx="7292843" cy="337528"/>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b="1" kern="0" spc="-8">
                <a:solidFill>
                  <a:srgbClr val="003764"/>
                </a:solidFill>
                <a:latin typeface="Arial" panose="020B0604020202020204" pitchFamily="34" charset="0"/>
                <a:ea typeface="MS PGothic"/>
                <a:cs typeface="Arial" panose="020B0604020202020204" pitchFamily="34" charset="0"/>
              </a:rPr>
              <a:t>Auburn-based Corn-fiber Packaging Startup</a:t>
            </a:r>
          </a:p>
        </p:txBody>
      </p:sp>
      <p:sp>
        <p:nvSpPr>
          <p:cNvPr id="37" name="TextBox 6">
            <a:extLst>
              <a:ext uri="{FF2B5EF4-FFF2-40B4-BE49-F238E27FC236}">
                <a16:creationId xmlns:a16="http://schemas.microsoft.com/office/drawing/2014/main" id="{55845BE6-3911-B3E8-C7E5-D54DD57D38CA}"/>
              </a:ext>
            </a:extLst>
          </p:cNvPr>
          <p:cNvSpPr txBox="1"/>
          <p:nvPr/>
        </p:nvSpPr>
        <p:spPr>
          <a:xfrm>
            <a:off x="1041609" y="5925019"/>
            <a:ext cx="6464092" cy="640881"/>
          </a:xfrm>
          <a:prstGeom prst="rect">
            <a:avLst/>
          </a:prstGeom>
          <a:noFill/>
          <a:ln cap="flat">
            <a:noFill/>
          </a:ln>
        </p:spPr>
        <p:txBody>
          <a:bodyPr vert="horz" wrap="square" lIns="68580" tIns="34290" rIns="68580" bIns="34290" anchor="t" anchorCtr="0" compatLnSpc="1">
            <a:spAutoFit/>
          </a:bodyPr>
          <a:lstStyle/>
          <a:p>
            <a:pPr defTabSz="685800">
              <a:lnSpc>
                <a:spcPct val="120000"/>
              </a:lnSpc>
              <a:defRPr sz="1800" b="0" i="0" u="none" strike="noStrike" kern="0" cap="none" spc="0" baseline="0">
                <a:solidFill>
                  <a:srgbClr val="000000"/>
                </a:solidFill>
                <a:uFillTx/>
              </a:defRPr>
            </a:pPr>
            <a:r>
              <a:rPr lang="en-US" sz="1600" i="1" kern="0" spc="-8">
                <a:solidFill>
                  <a:srgbClr val="003764"/>
                </a:solidFill>
                <a:latin typeface="Arial"/>
                <a:ea typeface="+mn-lt"/>
                <a:cs typeface="Arial"/>
              </a:rPr>
              <a:t>"The Angel tax credit program has been very meaningful in </a:t>
            </a:r>
            <a:r>
              <a:rPr lang="en-US" sz="1600" i="1" kern="0" spc="-8" err="1">
                <a:solidFill>
                  <a:srgbClr val="003764"/>
                </a:solidFill>
                <a:latin typeface="Arial"/>
                <a:ea typeface="+mn-lt"/>
                <a:cs typeface="Arial"/>
              </a:rPr>
              <a:t>Kanbol’s</a:t>
            </a:r>
            <a:r>
              <a:rPr lang="en-US" sz="1600" i="1" kern="0" spc="-8">
                <a:solidFill>
                  <a:srgbClr val="003764"/>
                </a:solidFill>
                <a:latin typeface="Arial"/>
                <a:ea typeface="+mn-lt"/>
                <a:cs typeface="Arial"/>
              </a:rPr>
              <a:t> </a:t>
            </a:r>
            <a:br>
              <a:rPr lang="en-US" sz="1600" i="1" kern="0" spc="-8">
                <a:latin typeface="Arial" panose="020B0604020202020204" pitchFamily="34" charset="0"/>
                <a:ea typeface="+mn-lt"/>
                <a:cs typeface="Arial" panose="020B0604020202020204" pitchFamily="34" charset="0"/>
              </a:rPr>
            </a:br>
            <a:r>
              <a:rPr lang="en-US" sz="1600" i="1" kern="0" spc="-8">
                <a:solidFill>
                  <a:srgbClr val="003764"/>
                </a:solidFill>
                <a:latin typeface="Arial"/>
                <a:ea typeface="+mn-lt"/>
                <a:cs typeface="Arial"/>
              </a:rPr>
              <a:t>efforts to source capital in our formative stages."</a:t>
            </a:r>
            <a:endParaRPr lang="en-US" sz="1600" i="1">
              <a:solidFill>
                <a:srgbClr val="003764"/>
              </a:solidFill>
              <a:latin typeface="Arial" panose="020B0604020202020204" pitchFamily="34" charset="0"/>
              <a:ea typeface="+mn-lt"/>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field of grass&#10;&#10;Description automatically generated">
            <a:extLst>
              <a:ext uri="{FF2B5EF4-FFF2-40B4-BE49-F238E27FC236}">
                <a16:creationId xmlns:a16="http://schemas.microsoft.com/office/drawing/2014/main" id="{C6642E97-03B7-467D-9FC3-36F97F13BDB2}"/>
              </a:ext>
            </a:extLst>
          </p:cNvPr>
          <p:cNvPicPr>
            <a:picLocks noChangeAspect="1"/>
          </p:cNvPicPr>
          <p:nvPr/>
        </p:nvPicPr>
        <p:blipFill>
          <a:blip r:embed="rId2">
            <a:alphaModFix amt="77000"/>
            <a:extLst>
              <a:ext uri="{BEBA8EAE-BF5A-486C-A8C5-ECC9F3942E4B}">
                <a14:imgProps xmlns:a14="http://schemas.microsoft.com/office/drawing/2010/main">
                  <a14:imgLayer r:embed="rId3">
                    <a14:imgEffect>
                      <a14:saturation sat="0"/>
                    </a14:imgEffect>
                  </a14:imgLayer>
                </a14:imgProps>
              </a:ext>
            </a:extLst>
          </a:blip>
          <a:srcRect l="9478" t="5856" b="23543"/>
          <a:stretch>
            <a:fillRect/>
          </a:stretch>
        </p:blipFill>
        <p:spPr>
          <a:xfrm>
            <a:off x="-117006" y="-27237"/>
            <a:ext cx="12309006" cy="6978604"/>
          </a:xfrm>
          <a:prstGeom prst="rect">
            <a:avLst/>
          </a:prstGeom>
          <a:effectLst/>
        </p:spPr>
      </p:pic>
      <p:sp>
        <p:nvSpPr>
          <p:cNvPr id="3" name="Rectangle 2">
            <a:extLst>
              <a:ext uri="{FF2B5EF4-FFF2-40B4-BE49-F238E27FC236}">
                <a16:creationId xmlns:a16="http://schemas.microsoft.com/office/drawing/2014/main" id="{6C2FD0EA-B2C4-0EE0-7889-8C51225EE425}"/>
              </a:ext>
            </a:extLst>
          </p:cNvPr>
          <p:cNvSpPr/>
          <p:nvPr/>
        </p:nvSpPr>
        <p:spPr>
          <a:xfrm rot="5400000">
            <a:off x="-738617" y="-2462451"/>
            <a:ext cx="6978603" cy="11782903"/>
          </a:xfrm>
          <a:prstGeom prst="rect">
            <a:avLst/>
          </a:prstGeom>
          <a:gradFill>
            <a:gsLst>
              <a:gs pos="0">
                <a:srgbClr val="003764"/>
              </a:gs>
              <a:gs pos="100000">
                <a:srgbClr val="00376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1429D0-5438-F89B-E770-6F4281558C8F}"/>
              </a:ext>
            </a:extLst>
          </p:cNvPr>
          <p:cNvSpPr/>
          <p:nvPr/>
        </p:nvSpPr>
        <p:spPr>
          <a:xfrm>
            <a:off x="8642137" y="-48243"/>
            <a:ext cx="3598850" cy="6928584"/>
          </a:xfrm>
          <a:prstGeom prst="rect">
            <a:avLst/>
          </a:prstGeom>
          <a:solidFill>
            <a:srgbClr val="00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2216692" y="4711153"/>
            <a:ext cx="9491034" cy="1052468"/>
          </a:xfrm>
          <a:prstGeom prst="rect">
            <a:avLst/>
          </a:prstGeom>
        </p:spPr>
        <p:txBody>
          <a:bodyPr wrap="square" lIns="0" tIns="0" rIns="0" bIns="0" rtlCol="0" anchor="t">
            <a:spAutoFit/>
          </a:bodyPr>
          <a:lstStyle/>
          <a:p>
            <a:pPr algn="r">
              <a:lnSpc>
                <a:spcPts val="8960"/>
              </a:lnSpc>
            </a:pPr>
            <a:r>
              <a:rPr lang="en-US" sz="6400" b="1">
                <a:solidFill>
                  <a:srgbClr val="FFFFFF"/>
                </a:solidFill>
                <a:latin typeface="Arial" panose="020B0604020202020204" pitchFamily="34" charset="0"/>
                <a:ea typeface="League Spartan"/>
                <a:cs typeface="Arial" panose="020B0604020202020204" pitchFamily="34" charset="0"/>
                <a:sym typeface="League Spartan"/>
              </a:rPr>
              <a:t>QUESTIONS?</a:t>
            </a:r>
          </a:p>
        </p:txBody>
      </p:sp>
      <p:sp>
        <p:nvSpPr>
          <p:cNvPr id="17" name="TextBox 5">
            <a:extLst>
              <a:ext uri="{FF2B5EF4-FFF2-40B4-BE49-F238E27FC236}">
                <a16:creationId xmlns:a16="http://schemas.microsoft.com/office/drawing/2014/main" id="{A3CFC221-E1C1-5B8B-A2A5-E5E3F9B82BC7}"/>
              </a:ext>
            </a:extLst>
          </p:cNvPr>
          <p:cNvSpPr txBox="1"/>
          <p:nvPr/>
        </p:nvSpPr>
        <p:spPr>
          <a:xfrm>
            <a:off x="5206999" y="5565801"/>
            <a:ext cx="6451739" cy="414605"/>
          </a:xfrm>
          <a:prstGeom prst="rect">
            <a:avLst/>
          </a:prstGeom>
          <a:solidFill>
            <a:srgbClr val="FFFFFF"/>
          </a:solidFill>
        </p:spPr>
        <p:txBody>
          <a:bodyPr lIns="33867" tIns="33867" rIns="33867" bIns="33867" rtlCol="0" anchor="ctr"/>
          <a:lstStyle/>
          <a:p>
            <a:pPr algn="ctr">
              <a:lnSpc>
                <a:spcPts val="1773"/>
              </a:lnSpc>
              <a:spcBef>
                <a:spcPct val="0"/>
              </a:spcBef>
            </a:pPr>
            <a:endParaRPr sz="1200"/>
          </a:p>
        </p:txBody>
      </p:sp>
      <p:sp>
        <p:nvSpPr>
          <p:cNvPr id="18" name="TextBox 17">
            <a:extLst>
              <a:ext uri="{FF2B5EF4-FFF2-40B4-BE49-F238E27FC236}">
                <a16:creationId xmlns:a16="http://schemas.microsoft.com/office/drawing/2014/main" id="{677A6648-09E7-13DA-85F4-1FB3409EBCEB}"/>
              </a:ext>
            </a:extLst>
          </p:cNvPr>
          <p:cNvSpPr txBox="1"/>
          <p:nvPr/>
        </p:nvSpPr>
        <p:spPr>
          <a:xfrm>
            <a:off x="5283667" y="5603583"/>
            <a:ext cx="6288008" cy="353943"/>
          </a:xfrm>
          <a:prstGeom prst="rect">
            <a:avLst/>
          </a:prstGeom>
          <a:noFill/>
        </p:spPr>
        <p:txBody>
          <a:bodyPr wrap="square" rtlCol="0">
            <a:spAutoFit/>
          </a:bodyPr>
          <a:lstStyle/>
          <a:p>
            <a:pPr algn="ctr">
              <a:lnSpc>
                <a:spcPct val="100000"/>
              </a:lnSpc>
              <a:spcBef>
                <a:spcPct val="0"/>
              </a:spcBef>
              <a:buNone/>
              <a:defRPr/>
            </a:pPr>
            <a:r>
              <a:rPr lang="en-US" sz="1700" spc="300">
                <a:solidFill>
                  <a:srgbClr val="5EB4E4"/>
                </a:solidFill>
                <a:latin typeface="Arial"/>
                <a:cs typeface="Arial"/>
              </a:rPr>
              <a:t>KENTUCKY ANGEL INVESTMENT TAX CREDIT</a:t>
            </a:r>
            <a:endParaRPr lang="en-US" altLang="en-US" sz="1700" b="1">
              <a:solidFill>
                <a:schemeClr val="bg1"/>
              </a:solidFill>
              <a:latin typeface="Arial" panose="020B0604020202020204" pitchFamily="34" charset="0"/>
              <a:cs typeface="Arial" panose="020B0604020202020204" pitchFamily="34" charset="0"/>
              <a:sym typeface="Arial Black" panose="020B0604020202020204" pitchFamily="34" charset="0"/>
            </a:endParaRPr>
          </a:p>
        </p:txBody>
      </p:sp>
      <p:pic>
        <p:nvPicPr>
          <p:cNvPr id="20" name="Picture 19" descr="A black and white logo&#10;&#10;AI-generated content may be incorrect.">
            <a:extLst>
              <a:ext uri="{FF2B5EF4-FFF2-40B4-BE49-F238E27FC236}">
                <a16:creationId xmlns:a16="http://schemas.microsoft.com/office/drawing/2014/main" id="{F2BF6028-6FED-4148-AE26-85032AE43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328" y="571745"/>
            <a:ext cx="3610619" cy="9026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5E93-4E42-D305-A6A4-F9055CFE6EDD}"/>
            </a:ext>
          </a:extLst>
        </p:cNvPr>
        <p:cNvGrpSpPr/>
        <p:nvPr/>
      </p:nvGrpSpPr>
      <p:grpSpPr>
        <a:xfrm>
          <a:off x="0" y="0"/>
          <a:ext cx="0" cy="0"/>
          <a:chOff x="0" y="0"/>
          <a:chExt cx="0" cy="0"/>
        </a:xfrm>
      </p:grpSpPr>
      <p:pic>
        <p:nvPicPr>
          <p:cNvPr id="9" name="Picture 8" descr="A sunset over a field of grass&#10;&#10;Description automatically generated">
            <a:extLst>
              <a:ext uri="{FF2B5EF4-FFF2-40B4-BE49-F238E27FC236}">
                <a16:creationId xmlns:a16="http://schemas.microsoft.com/office/drawing/2014/main" id="{E5845216-CF37-F745-9D07-2AE0AB1F6176}"/>
              </a:ext>
            </a:extLst>
          </p:cNvPr>
          <p:cNvPicPr>
            <a:picLocks noChangeAspect="1"/>
          </p:cNvPicPr>
          <p:nvPr/>
        </p:nvPicPr>
        <p:blipFill>
          <a:blip r:embed="rId3">
            <a:alphaModFix amt="5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27784"/>
            <a:ext cx="12192000" cy="6854600"/>
          </a:xfrm>
          <a:prstGeom prst="rect">
            <a:avLst/>
          </a:prstGeom>
        </p:spPr>
      </p:pic>
      <p:sp>
        <p:nvSpPr>
          <p:cNvPr id="5" name="Rectangle 4">
            <a:extLst>
              <a:ext uri="{FF2B5EF4-FFF2-40B4-BE49-F238E27FC236}">
                <a16:creationId xmlns:a16="http://schemas.microsoft.com/office/drawing/2014/main" id="{92A0EEE7-60CE-905F-D6D3-7C480A8CFC26}"/>
              </a:ext>
            </a:extLst>
          </p:cNvPr>
          <p:cNvSpPr/>
          <p:nvPr/>
        </p:nvSpPr>
        <p:spPr>
          <a:xfrm>
            <a:off x="-58323" y="1914424"/>
            <a:ext cx="12283460" cy="6997927"/>
          </a:xfrm>
          <a:prstGeom prst="rect">
            <a:avLst/>
          </a:prstGeom>
          <a:gradFill>
            <a:gsLst>
              <a:gs pos="0">
                <a:srgbClr val="003764"/>
              </a:gs>
              <a:gs pos="100000">
                <a:srgbClr val="00376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1CF03BE-3E9E-BBD2-EB30-84EC472EA739}"/>
              </a:ext>
            </a:extLst>
          </p:cNvPr>
          <p:cNvSpPr/>
          <p:nvPr/>
        </p:nvSpPr>
        <p:spPr>
          <a:xfrm>
            <a:off x="-33137" y="-100275"/>
            <a:ext cx="12258273" cy="2025732"/>
          </a:xfrm>
          <a:prstGeom prst="rect">
            <a:avLst/>
          </a:prstGeom>
          <a:solidFill>
            <a:srgbClr val="00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ject 2">
            <a:extLst>
              <a:ext uri="{FF2B5EF4-FFF2-40B4-BE49-F238E27FC236}">
                <a16:creationId xmlns:a16="http://schemas.microsoft.com/office/drawing/2014/main" id="{704B42FE-85E7-AA8C-E6E7-56A189F700B0}"/>
              </a:ext>
            </a:extLst>
          </p:cNvPr>
          <p:cNvSpPr/>
          <p:nvPr/>
        </p:nvSpPr>
        <p:spPr>
          <a:xfrm>
            <a:off x="0" y="1684267"/>
            <a:ext cx="12192000" cy="4516120"/>
          </a:xfrm>
          <a:custGeom>
            <a:avLst/>
            <a:gdLst/>
            <a:ahLst/>
            <a:cxnLst/>
            <a:rect l="l" t="t" r="r" b="b"/>
            <a:pathLst>
              <a:path w="12192000" h="4516120">
                <a:moveTo>
                  <a:pt x="12192000" y="0"/>
                </a:moveTo>
                <a:lnTo>
                  <a:pt x="0" y="0"/>
                </a:lnTo>
                <a:lnTo>
                  <a:pt x="0" y="4515612"/>
                </a:lnTo>
                <a:lnTo>
                  <a:pt x="12192000" y="4515612"/>
                </a:lnTo>
                <a:lnTo>
                  <a:pt x="1219200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F8E17D5-E585-FD60-7585-E21441BEDD16}"/>
              </a:ext>
            </a:extLst>
          </p:cNvPr>
          <p:cNvSpPr txBox="1"/>
          <p:nvPr/>
        </p:nvSpPr>
        <p:spPr>
          <a:xfrm>
            <a:off x="-33138" y="6001244"/>
            <a:ext cx="122582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30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NewKentuckyHome.ky.gov</a:t>
            </a:r>
            <a:endParaRPr kumimoji="0" lang="en-US" sz="2400" b="0" i="1"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6733A43-AA83-D41C-BE60-E501E91A323C}"/>
              </a:ext>
            </a:extLst>
          </p:cNvPr>
          <p:cNvSpPr txBox="1"/>
          <p:nvPr/>
        </p:nvSpPr>
        <p:spPr>
          <a:xfrm>
            <a:off x="-33138" y="2613085"/>
            <a:ext cx="12199952" cy="186204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a:ln>
                  <a:noFill/>
                </a:ln>
                <a:solidFill>
                  <a:srgbClr val="5EB3E4"/>
                </a:solidFill>
                <a:effectLst/>
                <a:uLnTx/>
                <a:uFillTx/>
                <a:latin typeface="Arial" panose="020B0604020202020204" pitchFamily="34" charset="0"/>
                <a:ea typeface="MS PGothic" panose="020B0600070205080204" pitchFamily="34" charset="-128"/>
                <a:cs typeface="Arial" panose="020B0604020202020204" pitchFamily="34" charset="0"/>
              </a:rPr>
              <a:t>THANK YOU</a:t>
            </a:r>
          </a:p>
        </p:txBody>
      </p:sp>
      <p:pic>
        <p:nvPicPr>
          <p:cNvPr id="17" name="Picture 16">
            <a:extLst>
              <a:ext uri="{FF2B5EF4-FFF2-40B4-BE49-F238E27FC236}">
                <a16:creationId xmlns:a16="http://schemas.microsoft.com/office/drawing/2014/main" id="{4467BD0F-E4C6-21CC-36F4-779042D54DB0}"/>
              </a:ext>
            </a:extLst>
          </p:cNvPr>
          <p:cNvPicPr>
            <a:picLocks noChangeAspect="1"/>
          </p:cNvPicPr>
          <p:nvPr/>
        </p:nvPicPr>
        <p:blipFill>
          <a:blip r:embed="rId5"/>
          <a:stretch>
            <a:fillRect/>
          </a:stretch>
        </p:blipFill>
        <p:spPr>
          <a:xfrm>
            <a:off x="3555273" y="402872"/>
            <a:ext cx="5081451" cy="1270363"/>
          </a:xfrm>
          <a:prstGeom prst="rect">
            <a:avLst/>
          </a:prstGeom>
        </p:spPr>
      </p:pic>
    </p:spTree>
    <p:extLst>
      <p:ext uri="{BB962C8B-B14F-4D97-AF65-F5344CB8AC3E}">
        <p14:creationId xmlns:p14="http://schemas.microsoft.com/office/powerpoint/2010/main" val="4090340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CC70-8802-A537-A72A-983D5D65A8DC}"/>
            </a:ext>
          </a:extLst>
        </p:cNvPr>
        <p:cNvGrpSpPr/>
        <p:nvPr/>
      </p:nvGrpSpPr>
      <p:grpSpPr>
        <a:xfrm>
          <a:off x="0" y="0"/>
          <a:ext cx="0" cy="0"/>
          <a:chOff x="0" y="0"/>
          <a:chExt cx="0" cy="0"/>
        </a:xfrm>
      </p:grpSpPr>
      <p:pic>
        <p:nvPicPr>
          <p:cNvPr id="3" name="Picture 2" descr="A sunset over a field of grass&#10;&#10;Description automatically generated">
            <a:extLst>
              <a:ext uri="{FF2B5EF4-FFF2-40B4-BE49-F238E27FC236}">
                <a16:creationId xmlns:a16="http://schemas.microsoft.com/office/drawing/2014/main" id="{64DE2BD7-A246-72B4-A7FA-A231BF90F899}"/>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0"/>
                    </a14:imgEffect>
                  </a14:imgLayer>
                </a14:imgProps>
              </a:ext>
            </a:extLst>
          </a:blip>
          <a:srcRect l="-196" b="23543"/>
          <a:stretch>
            <a:fillRect/>
          </a:stretch>
        </p:blipFill>
        <p:spPr>
          <a:xfrm flipH="1">
            <a:off x="-49781" y="1623191"/>
            <a:ext cx="12291562" cy="5264790"/>
          </a:xfrm>
          <a:prstGeom prst="rect">
            <a:avLst/>
          </a:prstGeom>
        </p:spPr>
      </p:pic>
      <p:sp>
        <p:nvSpPr>
          <p:cNvPr id="4" name="Rectangle 3">
            <a:extLst>
              <a:ext uri="{FF2B5EF4-FFF2-40B4-BE49-F238E27FC236}">
                <a16:creationId xmlns:a16="http://schemas.microsoft.com/office/drawing/2014/main" id="{2517AE03-7B22-9A24-D00C-20417D3F5A03}"/>
              </a:ext>
            </a:extLst>
          </p:cNvPr>
          <p:cNvSpPr/>
          <p:nvPr/>
        </p:nvSpPr>
        <p:spPr>
          <a:xfrm>
            <a:off x="-49781" y="-18620"/>
            <a:ext cx="12291561" cy="6876620"/>
          </a:xfrm>
          <a:prstGeom prst="rect">
            <a:avLst/>
          </a:prstGeom>
          <a:gradFill>
            <a:gsLst>
              <a:gs pos="47000">
                <a:srgbClr val="003764">
                  <a:alpha val="95347"/>
                </a:srgbClr>
              </a:gs>
              <a:gs pos="100000">
                <a:srgbClr val="003764">
                  <a:alpha val="57903"/>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1">
            <a:extLst>
              <a:ext uri="{FF2B5EF4-FFF2-40B4-BE49-F238E27FC236}">
                <a16:creationId xmlns:a16="http://schemas.microsoft.com/office/drawing/2014/main" id="{6CC9EB2D-DCD9-DC26-3FBD-7CB12D17F848}"/>
              </a:ext>
            </a:extLst>
          </p:cNvPr>
          <p:cNvSpPr txBox="1">
            <a:spLocks/>
          </p:cNvSpPr>
          <p:nvPr/>
        </p:nvSpPr>
        <p:spPr>
          <a:xfrm>
            <a:off x="-25641" y="366753"/>
            <a:ext cx="12243283" cy="1371600"/>
          </a:xfrm>
          <a:prstGeom prst="rect">
            <a:avLst/>
          </a:prstGeom>
          <a:solidFill>
            <a:schemeClr val="bg1"/>
          </a:solidFill>
          <a:ln>
            <a:noFill/>
          </a:ln>
          <a:effectLst>
            <a:outerShdw blurRad="50800" dist="38100" dir="2700000" algn="tl" rotWithShape="0">
              <a:prstClr val="black">
                <a:alpha val="40000"/>
              </a:prstClr>
            </a:outerShdw>
          </a:effectLst>
        </p:spPr>
        <p:txBody>
          <a:bodyPr spcFirstLastPara="1" vert="horz" wrap="square" lIns="121900" tIns="121900" rIns="121900" bIns="12190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Aft>
                <a:spcPts val="500"/>
              </a:spcAft>
              <a:defRPr/>
            </a:pPr>
            <a:r>
              <a:rPr lang="en-US" sz="4000" b="1">
                <a:solidFill>
                  <a:srgbClr val="003764"/>
                </a:solidFill>
                <a:latin typeface="Arial"/>
                <a:cs typeface="Arial"/>
              </a:rPr>
              <a:t>KAITC PRESENTATION OVERVIEW</a:t>
            </a:r>
            <a:br>
              <a:rPr lang="en-US" sz="4000" b="1">
                <a:solidFill>
                  <a:srgbClr val="003764"/>
                </a:solidFill>
                <a:latin typeface="Arial"/>
                <a:cs typeface="Arial"/>
              </a:rPr>
            </a:br>
            <a:r>
              <a:rPr lang="en-US" sz="2000" spc="300">
                <a:solidFill>
                  <a:srgbClr val="5EB4E4"/>
                </a:solidFill>
                <a:latin typeface="Arial"/>
                <a:cs typeface="Arial"/>
              </a:rPr>
              <a:t>SEPTEMBER 25, 2025</a:t>
            </a:r>
          </a:p>
        </p:txBody>
      </p:sp>
      <p:sp>
        <p:nvSpPr>
          <p:cNvPr id="7" name="TextBox 6">
            <a:extLst>
              <a:ext uri="{FF2B5EF4-FFF2-40B4-BE49-F238E27FC236}">
                <a16:creationId xmlns:a16="http://schemas.microsoft.com/office/drawing/2014/main" id="{BA10F36D-AC3D-20CA-5DF2-0F0FF29D3A74}"/>
              </a:ext>
            </a:extLst>
          </p:cNvPr>
          <p:cNvSpPr txBox="1"/>
          <p:nvPr/>
        </p:nvSpPr>
        <p:spPr>
          <a:xfrm>
            <a:off x="845033" y="2265958"/>
            <a:ext cx="10501932" cy="4039567"/>
          </a:xfrm>
          <a:prstGeom prst="rect">
            <a:avLst/>
          </a:prstGeom>
          <a:noFill/>
        </p:spPr>
        <p:txBody>
          <a:bodyPr wrap="square" lIns="91440" tIns="45720" rIns="91440" bIns="45720" rtlCol="0" anchor="t">
            <a:spAutoFit/>
          </a:bodyPr>
          <a:lstStyle/>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INNOVATION SUPPORT OVERVIEW</a:t>
            </a:r>
          </a:p>
          <a:p>
            <a:pPr marL="213995" indent="-213995" defTabSz="685800">
              <a:spcBef>
                <a:spcPts val="300"/>
              </a:spcBef>
              <a:buSzPct val="100000"/>
              <a:buFont typeface="Arial"/>
              <a:buChar char="•"/>
              <a:defRPr sz="1800" b="0" i="0" u="none" strike="noStrike" kern="0" cap="none" spc="0" baseline="0">
                <a:solidFill>
                  <a:srgbClr val="000000"/>
                </a:solidFill>
                <a:uFillTx/>
              </a:defRPr>
            </a:pPr>
            <a:endParaRPr lang="en-US" b="1"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PURPOSE OF THE ANGEL TAX CREDIT PROGRAM</a:t>
            </a:r>
            <a:br>
              <a:rPr lang="en-US" b="1" kern="0">
                <a:latin typeface="Arial"/>
                <a:ea typeface="ＭＳ Ｐゴシック"/>
                <a:cs typeface="Arial"/>
              </a:rPr>
            </a:br>
            <a:endParaRPr lang="en-US" b="1"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OVERVIEW OF CURRENT PROGRAM GUIDELINES</a:t>
            </a:r>
          </a:p>
          <a:p>
            <a:pPr marL="213995" indent="-213995" defTabSz="685800">
              <a:spcBef>
                <a:spcPts val="300"/>
              </a:spcBef>
              <a:buSzPct val="100000"/>
              <a:buFont typeface="Arial"/>
              <a:buChar char="•"/>
              <a:defRPr sz="1800" b="0" i="0" u="none" strike="noStrike" kern="0" cap="none" spc="0" baseline="0">
                <a:solidFill>
                  <a:srgbClr val="000000"/>
                </a:solidFill>
                <a:uFillTx/>
              </a:defRPr>
            </a:pPr>
            <a:endParaRPr lang="en-US" b="1"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OVERVIEW OF PROGRAM ELIGIBILITY</a:t>
            </a:r>
            <a:br>
              <a:rPr lang="en-US" b="1" kern="0">
                <a:latin typeface="Arial"/>
                <a:ea typeface="ＭＳ Ｐゴシック"/>
                <a:cs typeface="Arial"/>
              </a:rPr>
            </a:br>
            <a:endParaRPr lang="en-US" b="1"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PROGRAM BY THE NUMBERS</a:t>
            </a:r>
          </a:p>
          <a:p>
            <a:pPr marL="213995" indent="-213995" defTabSz="685800">
              <a:spcBef>
                <a:spcPts val="300"/>
              </a:spcBef>
              <a:buSzPct val="100000"/>
              <a:buFont typeface="Arial"/>
              <a:buChar char="•"/>
              <a:defRPr sz="1800" b="0" i="0" u="none" strike="noStrike" kern="0" cap="none" spc="0" baseline="0">
                <a:solidFill>
                  <a:srgbClr val="000000"/>
                </a:solidFill>
                <a:uFillTx/>
              </a:defRPr>
            </a:pPr>
            <a:endParaRPr lang="en-US" b="1"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HOW IT HELPS BUSINESSES</a:t>
            </a:r>
            <a:br>
              <a:rPr lang="en-US" kern="0">
                <a:latin typeface="Arial"/>
                <a:ea typeface="ＭＳ Ｐゴシック"/>
                <a:cs typeface="Arial"/>
              </a:rPr>
            </a:br>
            <a:endParaRPr lang="en-US" kern="0">
              <a:solidFill>
                <a:srgbClr val="FFFFFF"/>
              </a:solidFill>
              <a:latin typeface="Arial"/>
              <a:ea typeface="ＭＳ Ｐゴシック"/>
              <a:cs typeface="Arial"/>
            </a:endParaRPr>
          </a:p>
          <a:p>
            <a:pPr marL="213995" indent="-213995" defTabSz="685800">
              <a:spcBef>
                <a:spcPts val="300"/>
              </a:spcBef>
              <a:buSzPct val="100000"/>
              <a:buFont typeface="Arial"/>
              <a:buChar char="•"/>
              <a:defRPr sz="1800" b="0" i="0" u="none" strike="noStrike" kern="0" cap="none" spc="0" baseline="0">
                <a:solidFill>
                  <a:srgbClr val="000000"/>
                </a:solidFill>
                <a:uFillTx/>
              </a:defRPr>
            </a:pPr>
            <a:r>
              <a:rPr lang="en-US" b="1" kern="0">
                <a:solidFill>
                  <a:srgbClr val="FFFFFF"/>
                </a:solidFill>
                <a:latin typeface="Arial"/>
                <a:ea typeface="ＭＳ Ｐゴシック"/>
                <a:cs typeface="Arial"/>
              </a:rPr>
              <a:t>QUESTIONS</a:t>
            </a:r>
            <a:endParaRPr lang="en-US" b="1">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58536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Shape 141"/>
        <p:cNvGrpSpPr/>
        <p:nvPr/>
      </p:nvGrpSpPr>
      <p:grpSpPr>
        <a:xfrm>
          <a:off x="0" y="0"/>
          <a:ext cx="0" cy="0"/>
          <a:chOff x="0" y="0"/>
          <a:chExt cx="0" cy="0"/>
        </a:xfrm>
      </p:grpSpPr>
      <p:pic>
        <p:nvPicPr>
          <p:cNvPr id="31" name="Picture 30" descr="A group of people talking&#10;&#10;AI-generated content may be incorrect.">
            <a:extLst>
              <a:ext uri="{FF2B5EF4-FFF2-40B4-BE49-F238E27FC236}">
                <a16:creationId xmlns:a16="http://schemas.microsoft.com/office/drawing/2014/main" id="{06968425-ED57-BE39-F643-587938E87B2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6633" r="25617"/>
          <a:stretch>
            <a:fillRect/>
          </a:stretch>
        </p:blipFill>
        <p:spPr>
          <a:xfrm>
            <a:off x="2981399" y="-33214"/>
            <a:ext cx="9210602" cy="6891214"/>
          </a:xfrm>
          <a:prstGeom prst="rect">
            <a:avLst/>
          </a:prstGeom>
        </p:spPr>
      </p:pic>
      <p:sp>
        <p:nvSpPr>
          <p:cNvPr id="27" name="Rectangle 26">
            <a:extLst>
              <a:ext uri="{FF2B5EF4-FFF2-40B4-BE49-F238E27FC236}">
                <a16:creationId xmlns:a16="http://schemas.microsoft.com/office/drawing/2014/main" id="{3B8C48D6-83DA-EFCF-2EC5-A923333157B1}"/>
              </a:ext>
            </a:extLst>
          </p:cNvPr>
          <p:cNvSpPr/>
          <p:nvPr/>
        </p:nvSpPr>
        <p:spPr>
          <a:xfrm>
            <a:off x="0" y="-33214"/>
            <a:ext cx="4949686" cy="6891214"/>
          </a:xfrm>
          <a:prstGeom prst="rect">
            <a:avLst/>
          </a:prstGeom>
          <a:solidFill>
            <a:srgbClr val="00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57693C-E80B-0B32-5B2A-0F7029B54584}"/>
              </a:ext>
            </a:extLst>
          </p:cNvPr>
          <p:cNvSpPr/>
          <p:nvPr/>
        </p:nvSpPr>
        <p:spPr>
          <a:xfrm rot="16200000">
            <a:off x="8312386" y="-3395913"/>
            <a:ext cx="6891214" cy="13616612"/>
          </a:xfrm>
          <a:prstGeom prst="rect">
            <a:avLst/>
          </a:prstGeom>
          <a:gradFill>
            <a:gsLst>
              <a:gs pos="0">
                <a:srgbClr val="003764"/>
              </a:gs>
              <a:gs pos="100000">
                <a:srgbClr val="00376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4"/>
          <p:cNvSpPr txBox="1"/>
          <p:nvPr/>
        </p:nvSpPr>
        <p:spPr>
          <a:xfrm>
            <a:off x="644684" y="1369621"/>
            <a:ext cx="10480526" cy="646206"/>
          </a:xfrm>
          <a:prstGeom prst="rect">
            <a:avLst/>
          </a:prstGeom>
          <a:noFill/>
          <a:ln>
            <a:noFill/>
          </a:ln>
        </p:spPr>
        <p:txBody>
          <a:bodyPr spcFirstLastPara="1" wrap="square" lIns="91341" tIns="45658" rIns="91341" bIns="45658" anchor="t" anchorCtr="0">
            <a:spAutoFit/>
          </a:bodyPr>
          <a:lstStyle/>
          <a:p>
            <a:pPr algn="ctr"/>
            <a:r>
              <a:rPr lang="en-US">
                <a:solidFill>
                  <a:schemeClr val="bg1"/>
                </a:solidFill>
                <a:latin typeface="Arial"/>
                <a:ea typeface="Arial"/>
                <a:cs typeface="Arial"/>
                <a:sym typeface="Arial"/>
              </a:rPr>
              <a:t>KY Innovation contracts with six regional Innovation Hubs to support entrepreneurs across the state. </a:t>
            </a:r>
            <a:r>
              <a:rPr lang="en-US">
                <a:solidFill>
                  <a:schemeClr val="bg1"/>
                </a:solidFill>
                <a:latin typeface="Arial"/>
                <a:cs typeface="Arial"/>
              </a:rPr>
              <a:t>Learn more</a:t>
            </a:r>
            <a:r>
              <a:rPr lang="en-US" b="1">
                <a:solidFill>
                  <a:schemeClr val="bg1"/>
                </a:solidFill>
                <a:latin typeface="Arial"/>
                <a:cs typeface="Arial"/>
              </a:rPr>
              <a:t>: </a:t>
            </a:r>
            <a:r>
              <a:rPr lang="en-US" i="1">
                <a:solidFill>
                  <a:srgbClr val="5EB5E4"/>
                </a:solidFill>
                <a:latin typeface="Arial"/>
                <a:cs typeface="Arial"/>
              </a:rPr>
              <a:t>kyinnovation.com </a:t>
            </a:r>
            <a:endParaRPr lang="en-US"/>
          </a:p>
        </p:txBody>
      </p:sp>
      <p:pic>
        <p:nvPicPr>
          <p:cNvPr id="18" name="Picture 17" descr="A map of the state of tennessee&#10;&#10;Description automatically generated">
            <a:extLst>
              <a:ext uri="{FF2B5EF4-FFF2-40B4-BE49-F238E27FC236}">
                <a16:creationId xmlns:a16="http://schemas.microsoft.com/office/drawing/2014/main" id="{6DE029DF-7640-DD81-1988-45C01E0BD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899" y="2227369"/>
            <a:ext cx="7673508" cy="4454913"/>
          </a:xfrm>
          <a:prstGeom prst="rect">
            <a:avLst/>
          </a:prstGeom>
        </p:spPr>
      </p:pic>
      <p:sp>
        <p:nvSpPr>
          <p:cNvPr id="20" name="Google Shape;1028;p125">
            <a:extLst>
              <a:ext uri="{FF2B5EF4-FFF2-40B4-BE49-F238E27FC236}">
                <a16:creationId xmlns:a16="http://schemas.microsoft.com/office/drawing/2014/main" id="{8F363A6E-9EAB-6874-23CA-DC034D4B359D}"/>
              </a:ext>
            </a:extLst>
          </p:cNvPr>
          <p:cNvSpPr txBox="1">
            <a:spLocks/>
          </p:cNvSpPr>
          <p:nvPr/>
        </p:nvSpPr>
        <p:spPr>
          <a:xfrm>
            <a:off x="-36334" y="192212"/>
            <a:ext cx="12291561"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CA" sz="4000" b="1">
                <a:solidFill>
                  <a:schemeClr val="bg1"/>
                </a:solidFill>
                <a:latin typeface="Arial"/>
                <a:cs typeface="Arial"/>
              </a:rPr>
              <a:t>INNOVATION SUPPORT</a:t>
            </a:r>
          </a:p>
          <a:p>
            <a:pPr algn="ctr">
              <a:lnSpc>
                <a:spcPct val="100000"/>
              </a:lnSpc>
              <a:spcBef>
                <a:spcPct val="0"/>
              </a:spcBef>
              <a:buNone/>
              <a:defRPr/>
            </a:pPr>
            <a:r>
              <a:rPr lang="en-CA" sz="2000" spc="300">
                <a:solidFill>
                  <a:srgbClr val="5EB4E4"/>
                </a:solidFill>
                <a:latin typeface="Arial"/>
                <a:cs typeface="Arial"/>
              </a:rPr>
              <a:t>KY INNOVATION HUBS</a:t>
            </a:r>
          </a:p>
        </p:txBody>
      </p:sp>
      <p:sp>
        <p:nvSpPr>
          <p:cNvPr id="22" name="TextBox 21">
            <a:extLst>
              <a:ext uri="{FF2B5EF4-FFF2-40B4-BE49-F238E27FC236}">
                <a16:creationId xmlns:a16="http://schemas.microsoft.com/office/drawing/2014/main" id="{EDA2CA8C-92FF-85C1-E358-2380E39DD98B}"/>
              </a:ext>
            </a:extLst>
          </p:cNvPr>
          <p:cNvSpPr txBox="1"/>
          <p:nvPr/>
        </p:nvSpPr>
        <p:spPr>
          <a:xfrm>
            <a:off x="568689" y="2992026"/>
            <a:ext cx="3352382" cy="461665"/>
          </a:xfrm>
          <a:prstGeom prst="rect">
            <a:avLst/>
          </a:prstGeom>
          <a:solidFill>
            <a:schemeClr val="bg1"/>
          </a:solidFill>
        </p:spPr>
        <p:txBody>
          <a:bodyPr wrap="square" lIns="91440" tIns="45720" rIns="91440" bIns="45720" rtlCol="0" anchor="t">
            <a:spAutoFit/>
          </a:bodyPr>
          <a:lstStyle/>
          <a:p>
            <a:pPr algn="ctr"/>
            <a:r>
              <a:rPr lang="en-US" sz="2400" b="1">
                <a:solidFill>
                  <a:srgbClr val="003764"/>
                </a:solidFill>
                <a:latin typeface="Arial"/>
                <a:cs typeface="Arial"/>
              </a:rPr>
              <a:t>5-YEAR IMPACT</a:t>
            </a:r>
            <a:endParaRPr lang="en-US" sz="2400" i="1">
              <a:solidFill>
                <a:srgbClr val="003764"/>
              </a:solidFill>
              <a:latin typeface="Arial"/>
              <a:cs typeface="Arial"/>
            </a:endParaRPr>
          </a:p>
        </p:txBody>
      </p:sp>
      <p:sp>
        <p:nvSpPr>
          <p:cNvPr id="23" name="Arrow: Pentagon 16">
            <a:extLst>
              <a:ext uri="{FF2B5EF4-FFF2-40B4-BE49-F238E27FC236}">
                <a16:creationId xmlns:a16="http://schemas.microsoft.com/office/drawing/2014/main" id="{55F0049B-03E9-6801-66D2-3F8DF187CABF}"/>
              </a:ext>
            </a:extLst>
          </p:cNvPr>
          <p:cNvSpPr/>
          <p:nvPr/>
        </p:nvSpPr>
        <p:spPr>
          <a:xfrm>
            <a:off x="568689" y="3575838"/>
            <a:ext cx="3352381" cy="827175"/>
          </a:xfrm>
          <a:prstGeom prst="homePlate">
            <a:avLst/>
          </a:prstGeom>
          <a:gradFill>
            <a:gsLst>
              <a:gs pos="56000">
                <a:srgbClr val="5EB5E4"/>
              </a:gs>
              <a:gs pos="0">
                <a:schemeClr val="accent1">
                  <a:lumMod val="45000"/>
                  <a:lumOff val="55000"/>
                </a:schemeClr>
              </a:gs>
              <a:gs pos="0">
                <a:srgbClr val="003764"/>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cs typeface="Arial" panose="020B0604020202020204" pitchFamily="34" charset="0"/>
              </a:rPr>
              <a:t>2,637</a:t>
            </a:r>
            <a:endParaRPr lang="en-US" sz="3600" b="1">
              <a:solidFill>
                <a:schemeClr val="bg1"/>
              </a:solidFill>
              <a:latin typeface="Arial" panose="020B0604020202020204" pitchFamily="34" charset="0"/>
              <a:cs typeface="Arial" panose="020B0604020202020204" pitchFamily="34" charset="0"/>
            </a:endParaRPr>
          </a:p>
          <a:p>
            <a:pPr algn="ctr"/>
            <a:r>
              <a:rPr lang="en-US" sz="1400">
                <a:solidFill>
                  <a:schemeClr val="bg1"/>
                </a:solidFill>
                <a:latin typeface="Arial" panose="020B0604020202020204" pitchFamily="34" charset="0"/>
                <a:cs typeface="Arial" panose="020B0604020202020204" pitchFamily="34" charset="0"/>
              </a:rPr>
              <a:t>STARTUP JOBS</a:t>
            </a:r>
          </a:p>
        </p:txBody>
      </p:sp>
      <p:sp>
        <p:nvSpPr>
          <p:cNvPr id="24" name="Arrow: Pentagon 16">
            <a:extLst>
              <a:ext uri="{FF2B5EF4-FFF2-40B4-BE49-F238E27FC236}">
                <a16:creationId xmlns:a16="http://schemas.microsoft.com/office/drawing/2014/main" id="{CCB9972A-F47C-D77B-CA05-81C7436B5222}"/>
              </a:ext>
            </a:extLst>
          </p:cNvPr>
          <p:cNvSpPr/>
          <p:nvPr/>
        </p:nvSpPr>
        <p:spPr>
          <a:xfrm>
            <a:off x="568689" y="4517616"/>
            <a:ext cx="3352381" cy="827175"/>
          </a:xfrm>
          <a:prstGeom prst="homePlate">
            <a:avLst/>
          </a:prstGeom>
          <a:gradFill>
            <a:gsLst>
              <a:gs pos="56000">
                <a:srgbClr val="5EB5E4"/>
              </a:gs>
              <a:gs pos="0">
                <a:schemeClr val="accent1">
                  <a:lumMod val="45000"/>
                  <a:lumOff val="55000"/>
                </a:schemeClr>
              </a:gs>
              <a:gs pos="0">
                <a:srgbClr val="003764"/>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cs typeface="Arial" panose="020B0604020202020204" pitchFamily="34" charset="0"/>
              </a:rPr>
              <a:t>&gt; 15,000</a:t>
            </a:r>
          </a:p>
          <a:p>
            <a:pPr algn="ctr"/>
            <a:r>
              <a:rPr lang="en-US" sz="1400">
                <a:solidFill>
                  <a:schemeClr val="bg1"/>
                </a:solidFill>
                <a:latin typeface="Arial" panose="020B0604020202020204" pitchFamily="34" charset="0"/>
                <a:cs typeface="Arial" panose="020B0604020202020204" pitchFamily="34" charset="0"/>
              </a:rPr>
              <a:t>ENTREPRENEURS SERVED</a:t>
            </a:r>
          </a:p>
        </p:txBody>
      </p:sp>
      <p:sp>
        <p:nvSpPr>
          <p:cNvPr id="25" name="Arrow: Pentagon 16">
            <a:extLst>
              <a:ext uri="{FF2B5EF4-FFF2-40B4-BE49-F238E27FC236}">
                <a16:creationId xmlns:a16="http://schemas.microsoft.com/office/drawing/2014/main" id="{AE6F3DD4-569B-2038-0C2D-5DD861137497}"/>
              </a:ext>
            </a:extLst>
          </p:cNvPr>
          <p:cNvSpPr/>
          <p:nvPr/>
        </p:nvSpPr>
        <p:spPr>
          <a:xfrm>
            <a:off x="568689" y="5457931"/>
            <a:ext cx="3352381" cy="827175"/>
          </a:xfrm>
          <a:prstGeom prst="homePlate">
            <a:avLst/>
          </a:prstGeom>
          <a:gradFill>
            <a:gsLst>
              <a:gs pos="56000">
                <a:srgbClr val="5EB5E4"/>
              </a:gs>
              <a:gs pos="0">
                <a:schemeClr val="accent1">
                  <a:lumMod val="45000"/>
                  <a:lumOff val="55000"/>
                </a:schemeClr>
              </a:gs>
              <a:gs pos="0">
                <a:srgbClr val="003764"/>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cs typeface="Arial" panose="020B0604020202020204" pitchFamily="34" charset="0"/>
              </a:rPr>
              <a:t>&gt; $600M</a:t>
            </a:r>
          </a:p>
          <a:p>
            <a:pPr algn="ctr"/>
            <a:r>
              <a:rPr lang="en-US" sz="1400">
                <a:solidFill>
                  <a:schemeClr val="bg1"/>
                </a:solidFill>
                <a:latin typeface="Arial" panose="020B0604020202020204" pitchFamily="34" charset="0"/>
                <a:cs typeface="Arial" panose="020B0604020202020204" pitchFamily="34" charset="0"/>
              </a:rPr>
              <a:t>CAPITAL RAISED</a:t>
            </a:r>
          </a:p>
        </p:txBody>
      </p:sp>
    </p:spTree>
    <p:extLst>
      <p:ext uri="{BB962C8B-B14F-4D97-AF65-F5344CB8AC3E}">
        <p14:creationId xmlns:p14="http://schemas.microsoft.com/office/powerpoint/2010/main" val="2075109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a:extLst>
            <a:ext uri="{FF2B5EF4-FFF2-40B4-BE49-F238E27FC236}">
              <a16:creationId xmlns:a16="http://schemas.microsoft.com/office/drawing/2014/main" id="{FCEC8C1D-7CA3-7CC5-3149-4F2B0355DE3A}"/>
            </a:ext>
          </a:extLst>
        </p:cNvPr>
        <p:cNvGrpSpPr/>
        <p:nvPr/>
      </p:nvGrpSpPr>
      <p:grpSpPr>
        <a:xfrm>
          <a:off x="0" y="0"/>
          <a:ext cx="0" cy="0"/>
          <a:chOff x="0" y="0"/>
          <a:chExt cx="0" cy="0"/>
        </a:xfrm>
      </p:grpSpPr>
      <p:sp>
        <p:nvSpPr>
          <p:cNvPr id="6" name="Google Shape;1028;p125">
            <a:extLst>
              <a:ext uri="{FF2B5EF4-FFF2-40B4-BE49-F238E27FC236}">
                <a16:creationId xmlns:a16="http://schemas.microsoft.com/office/drawing/2014/main" id="{5CD3F388-55D3-E37C-BF2C-50980E166E40}"/>
              </a:ext>
            </a:extLst>
          </p:cNvPr>
          <p:cNvSpPr txBox="1">
            <a:spLocks/>
          </p:cNvSpPr>
          <p:nvPr/>
        </p:nvSpPr>
        <p:spPr>
          <a:xfrm>
            <a:off x="-36334" y="192212"/>
            <a:ext cx="12291561"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CA" sz="4000" b="1">
                <a:solidFill>
                  <a:schemeClr val="bg1"/>
                </a:solidFill>
                <a:latin typeface="Arial"/>
                <a:cs typeface="Arial"/>
              </a:rPr>
              <a:t>INNOVATION SUPPORT</a:t>
            </a:r>
            <a:br>
              <a:rPr lang="en-CA" sz="4000" b="1">
                <a:latin typeface="Arial"/>
                <a:cs typeface="Arial"/>
              </a:rPr>
            </a:br>
            <a:r>
              <a:rPr lang="en-CA" sz="2000" spc="300">
                <a:solidFill>
                  <a:srgbClr val="5EB4E4"/>
                </a:solidFill>
                <a:latin typeface="Arial"/>
                <a:cs typeface="Arial"/>
              </a:rPr>
              <a:t>EARLY-STAGE IMPACT</a:t>
            </a:r>
          </a:p>
        </p:txBody>
      </p:sp>
      <p:sp>
        <p:nvSpPr>
          <p:cNvPr id="11" name="Rectangle 2">
            <a:extLst>
              <a:ext uri="{FF2B5EF4-FFF2-40B4-BE49-F238E27FC236}">
                <a16:creationId xmlns:a16="http://schemas.microsoft.com/office/drawing/2014/main" id="{3B4BB336-5973-543A-1A11-A7CEEDDDC1E0}"/>
              </a:ext>
            </a:extLst>
          </p:cNvPr>
          <p:cNvSpPr>
            <a:spLocks noChangeArrowheads="1"/>
          </p:cNvSpPr>
          <p:nvPr/>
        </p:nvSpPr>
        <p:spPr bwMode="auto">
          <a:xfrm>
            <a:off x="472073" y="7320388"/>
            <a:ext cx="1127474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ptos" panose="020B0004020202020204" pitchFamily="34" charset="0"/>
              </a:rPr>
              <a:t>STATE</a:t>
            </a:r>
            <a:endParaRPr lang="en-US" altLang="en-US" sz="1050">
              <a:solidFill>
                <a:schemeClr val="bg1"/>
              </a:solidFill>
            </a:endParaRPr>
          </a:p>
          <a:p>
            <a:pPr marL="171450" marR="0" lvl="0" indent="-1714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ptos" panose="020B0004020202020204" pitchFamily="34" charset="0"/>
              </a:rPr>
              <a:t>SBIR/STTR Matching Funds: 157 Companies Awarded, $75M Matching Funds, $173M Federal Funds Leveraged, 45 Company Relocations</a:t>
            </a:r>
            <a:endParaRPr lang="en-US" altLang="en-US">
              <a:solidFill>
                <a:schemeClr val="bg1"/>
              </a:solidFill>
              <a:latin typeface="Aptos" panose="020B00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ptos" panose="020B0004020202020204" pitchFamily="34" charset="0"/>
              </a:rPr>
              <a:t>Kentucky Enterprise Fund: XX Company Investments, $59M Investments Funded, $2.5B Private Follow-On Investments </a:t>
            </a:r>
            <a:endParaRPr lang="en-US" altLang="en-US">
              <a:solidFill>
                <a:schemeClr val="bg1"/>
              </a:solidFill>
              <a:latin typeface="Aptos" panose="020B0004020202020204" pitchFamily="34" charset="0"/>
            </a:endParaRPr>
          </a:p>
          <a:p>
            <a:pPr marL="628650" lvl="1" indent="-171450">
              <a:buFontTx/>
              <a:buChar char="-"/>
            </a:pPr>
            <a:r>
              <a:rPr kumimoji="0" lang="en-US" altLang="en-US" sz="1600" b="0" i="0" u="none" strike="noStrike" cap="none" normalizeH="0" baseline="0">
                <a:ln>
                  <a:noFill/>
                </a:ln>
                <a:solidFill>
                  <a:schemeClr val="bg1"/>
                </a:solidFill>
                <a:effectLst/>
                <a:latin typeface="Aptos" panose="020B0004020202020204" pitchFamily="34" charset="0"/>
              </a:rPr>
              <a:t>Program administered by </a:t>
            </a:r>
            <a:r>
              <a:rPr kumimoji="0" lang="en-US" altLang="en-US" sz="1600" b="0" i="0" u="none" strike="noStrike" cap="none" normalizeH="0" baseline="0" err="1">
                <a:ln>
                  <a:noFill/>
                </a:ln>
                <a:solidFill>
                  <a:schemeClr val="bg1"/>
                </a:solidFill>
                <a:effectLst/>
                <a:latin typeface="Aptos" panose="020B0004020202020204" pitchFamily="34" charset="0"/>
              </a:rPr>
              <a:t>Keyhorse</a:t>
            </a:r>
            <a:r>
              <a:rPr kumimoji="0" lang="en-US" altLang="en-US" sz="1600" b="0" i="0" u="none" strike="noStrike" cap="none" normalizeH="0" baseline="0">
                <a:ln>
                  <a:noFill/>
                </a:ln>
                <a:solidFill>
                  <a:schemeClr val="bg1"/>
                </a:solidFill>
                <a:effectLst/>
                <a:latin typeface="Aptos" panose="020B0004020202020204" pitchFamily="34" charset="0"/>
              </a:rPr>
              <a:t> Capital within the Kentucky Science and Technology Corporation</a:t>
            </a:r>
            <a:endParaRPr kumimoji="0" lang="en-US" altLang="en-US" b="0" i="0" u="none" strike="noStrike" cap="none" normalizeH="0" baseline="0">
              <a:ln>
                <a:noFill/>
              </a:ln>
              <a:solidFill>
                <a:schemeClr val="bg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ptos" panose="020B0004020202020204" pitchFamily="34" charset="0"/>
              </a:rPr>
              <a:t>FEDERAL</a:t>
            </a:r>
            <a:endParaRPr lang="en-US" altLang="en-US" sz="1050">
              <a:solidFill>
                <a:schemeClr val="bg1"/>
              </a:solidFill>
            </a:endParaRPr>
          </a:p>
          <a:p>
            <a:pPr marL="171450" marR="0" lvl="0" indent="-1714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a:ln>
                  <a:noFill/>
                </a:ln>
                <a:solidFill>
                  <a:schemeClr val="bg1"/>
                </a:solidFill>
                <a:effectLst/>
                <a:latin typeface="Aptos" panose="020B0004020202020204" pitchFamily="34" charset="0"/>
              </a:rPr>
              <a:t>SSBCI Program Since 2023:</a:t>
            </a:r>
            <a:endParaRPr lang="en-US" altLang="en-US">
              <a:solidFill>
                <a:schemeClr val="bg1"/>
              </a:solidFill>
              <a:latin typeface="Aptos" panose="020B0004020202020204" pitchFamily="34" charset="0"/>
            </a:endParaRPr>
          </a:p>
          <a:p>
            <a:pPr marL="628650" lvl="1" indent="-171450">
              <a:buFontTx/>
              <a:buChar char="-"/>
            </a:pPr>
            <a:r>
              <a:rPr kumimoji="0" lang="en-US" altLang="en-US" sz="1600" b="0" i="0" u="none" strike="noStrike" cap="none" normalizeH="0" baseline="0">
                <a:ln>
                  <a:noFill/>
                </a:ln>
                <a:solidFill>
                  <a:schemeClr val="bg1"/>
                </a:solidFill>
                <a:effectLst/>
                <a:latin typeface="Aptos" panose="020B0004020202020204" pitchFamily="34" charset="0"/>
              </a:rPr>
              <a:t>Lending Support: $8M Support $28M Projects </a:t>
            </a:r>
            <a:endParaRPr lang="en-US" altLang="en-US">
              <a:solidFill>
                <a:schemeClr val="bg1"/>
              </a:solidFill>
              <a:latin typeface="Aptos" panose="020B0004020202020204" pitchFamily="34" charset="0"/>
            </a:endParaRPr>
          </a:p>
          <a:p>
            <a:pPr marL="628650" lvl="1" indent="-171450">
              <a:buFontTx/>
              <a:buChar char="-"/>
            </a:pPr>
            <a:r>
              <a:rPr kumimoji="0" lang="en-US" altLang="en-US" sz="1600" b="0" i="0" u="none" strike="noStrike" cap="none" normalizeH="0" baseline="0">
                <a:ln>
                  <a:noFill/>
                </a:ln>
                <a:solidFill>
                  <a:schemeClr val="bg1"/>
                </a:solidFill>
                <a:effectLst/>
                <a:latin typeface="Aptos" panose="020B0004020202020204" pitchFamily="34" charset="0"/>
              </a:rPr>
              <a:t>Venture </a:t>
            </a:r>
            <a:r>
              <a:rPr kumimoji="0" lang="en-US" altLang="en-US" sz="1600" b="0" i="0" u="none" strike="noStrike" cap="none" normalizeH="0" baseline="0" err="1">
                <a:ln>
                  <a:noFill/>
                </a:ln>
                <a:solidFill>
                  <a:schemeClr val="bg1"/>
                </a:solidFill>
                <a:effectLst/>
                <a:latin typeface="Aptos" panose="020B0004020202020204" pitchFamily="34" charset="0"/>
              </a:rPr>
              <a:t>Captial</a:t>
            </a:r>
            <a:r>
              <a:rPr kumimoji="0" lang="en-US" altLang="en-US" sz="1600" b="0" i="0" u="none" strike="noStrike" cap="none" normalizeH="0" baseline="0">
                <a:ln>
                  <a:noFill/>
                </a:ln>
                <a:solidFill>
                  <a:schemeClr val="bg1"/>
                </a:solidFill>
                <a:effectLst/>
                <a:latin typeface="Aptos" panose="020B0004020202020204" pitchFamily="34" charset="0"/>
              </a:rPr>
              <a:t>: 50 Companies Received Investment, $32M Matched Investments</a:t>
            </a:r>
            <a:endParaRPr lang="en-US" altLang="en-US">
              <a:solidFill>
                <a:schemeClr val="bg1"/>
              </a:solidFill>
              <a:latin typeface="Aptos" panose="020B0004020202020204" pitchFamily="34" charset="0"/>
            </a:endParaRPr>
          </a:p>
          <a:p>
            <a:pPr marL="628650" lvl="1" indent="-171450">
              <a:buFontTx/>
              <a:buChar char="-"/>
            </a:pPr>
            <a:endParaRPr kumimoji="0" lang="en-US" altLang="en-US" b="0" i="0" u="none" strike="noStrike" cap="none" normalizeH="0" baseline="0">
              <a:ln>
                <a:noFill/>
              </a:ln>
              <a:solidFill>
                <a:schemeClr val="bg1"/>
              </a:solidFill>
              <a:effectLst/>
              <a:latin typeface="Aptos" panose="020B0004020202020204" pitchFamily="34" charset="0"/>
            </a:endParaRPr>
          </a:p>
          <a:p>
            <a:pPr marL="171450" indent="-171450">
              <a:buFontTx/>
              <a:buChar char="-"/>
            </a:pPr>
            <a:r>
              <a:rPr kumimoji="0" lang="en-US" altLang="en-US" sz="1600" b="0" i="0" u="none" strike="noStrike" cap="none" normalizeH="0" baseline="0">
                <a:ln>
                  <a:noFill/>
                </a:ln>
                <a:solidFill>
                  <a:schemeClr val="bg1"/>
                </a:solidFill>
                <a:effectLst/>
                <a:latin typeface="Aptos" panose="020B0004020202020204" pitchFamily="34" charset="0"/>
              </a:rPr>
              <a:t>State Trade Expansion Program (STEP): $3.7M Export Grants, 240 Businesses Awarded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bg1"/>
              </a:solidFill>
              <a:effectLst/>
              <a:latin typeface="Arial" panose="020B0604020202020204" pitchFamily="34" charset="0"/>
            </a:endParaRPr>
          </a:p>
        </p:txBody>
      </p:sp>
      <p:sp>
        <p:nvSpPr>
          <p:cNvPr id="12" name="Google Shape;1028;p125">
            <a:extLst>
              <a:ext uri="{FF2B5EF4-FFF2-40B4-BE49-F238E27FC236}">
                <a16:creationId xmlns:a16="http://schemas.microsoft.com/office/drawing/2014/main" id="{EEF2C31B-A304-BF5F-C3A1-86799517A8C5}"/>
              </a:ext>
            </a:extLst>
          </p:cNvPr>
          <p:cNvSpPr txBox="1">
            <a:spLocks/>
          </p:cNvSpPr>
          <p:nvPr/>
        </p:nvSpPr>
        <p:spPr>
          <a:xfrm>
            <a:off x="3425550" y="1555675"/>
            <a:ext cx="5340898" cy="484119"/>
          </a:xfrm>
          <a:prstGeom prst="rect">
            <a:avLst/>
          </a:prstGeom>
          <a:solidFill>
            <a:srgbClr val="EE9340"/>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spc="300">
                <a:solidFill>
                  <a:schemeClr val="bg1"/>
                </a:solidFill>
                <a:latin typeface="Arial" panose="020B0604020202020204" pitchFamily="34" charset="0"/>
                <a:cs typeface="Arial" panose="020B0604020202020204" pitchFamily="34" charset="0"/>
              </a:rPr>
              <a:t>STATE</a:t>
            </a:r>
            <a:endParaRPr lang="en-CA" b="1" spc="30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7DE84A5-B273-A3AB-3EBF-C3C6F2DEB2AE}"/>
              </a:ext>
            </a:extLst>
          </p:cNvPr>
          <p:cNvCxnSpPr>
            <a:cxnSpLocks/>
          </p:cNvCxnSpPr>
          <p:nvPr/>
        </p:nvCxnSpPr>
        <p:spPr>
          <a:xfrm>
            <a:off x="-1344682" y="4987703"/>
            <a:ext cx="0" cy="335616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Google Shape;1028;p125">
            <a:extLst>
              <a:ext uri="{FF2B5EF4-FFF2-40B4-BE49-F238E27FC236}">
                <a16:creationId xmlns:a16="http://schemas.microsoft.com/office/drawing/2014/main" id="{23FA1A27-6DEC-0666-1404-CB2FB0524B97}"/>
              </a:ext>
            </a:extLst>
          </p:cNvPr>
          <p:cNvSpPr txBox="1">
            <a:spLocks/>
          </p:cNvSpPr>
          <p:nvPr/>
        </p:nvSpPr>
        <p:spPr>
          <a:xfrm>
            <a:off x="3190221" y="2807188"/>
            <a:ext cx="2621856" cy="850411"/>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i="1">
                <a:solidFill>
                  <a:srgbClr val="003764"/>
                </a:solidFill>
                <a:latin typeface="Arial" panose="020B0604020202020204" pitchFamily="34" charset="0"/>
                <a:cs typeface="Arial" panose="020B0604020202020204" pitchFamily="34" charset="0"/>
              </a:rPr>
              <a:t>SBIR/STTR MATCHING FUNDS</a:t>
            </a:r>
            <a:endParaRPr lang="en-CA" sz="2000" b="1" i="1">
              <a:solidFill>
                <a:srgbClr val="003764"/>
              </a:solidFill>
              <a:latin typeface="Arial" panose="020B0604020202020204" pitchFamily="34" charset="0"/>
              <a:cs typeface="Arial" panose="020B0604020202020204" pitchFamily="34" charset="0"/>
            </a:endParaRPr>
          </a:p>
        </p:txBody>
      </p:sp>
      <p:sp>
        <p:nvSpPr>
          <p:cNvPr id="22" name="Google Shape;1028;p125">
            <a:extLst>
              <a:ext uri="{FF2B5EF4-FFF2-40B4-BE49-F238E27FC236}">
                <a16:creationId xmlns:a16="http://schemas.microsoft.com/office/drawing/2014/main" id="{3D569D49-F7DC-C353-A3AA-9AC93EDDA02C}"/>
              </a:ext>
            </a:extLst>
          </p:cNvPr>
          <p:cNvSpPr txBox="1">
            <a:spLocks/>
          </p:cNvSpPr>
          <p:nvPr/>
        </p:nvSpPr>
        <p:spPr>
          <a:xfrm>
            <a:off x="3190220" y="2780793"/>
            <a:ext cx="2621856" cy="876806"/>
          </a:xfrm>
          <a:prstGeom prst="rect">
            <a:avLst/>
          </a:prstGeom>
          <a:solidFill>
            <a:schemeClr val="bg1"/>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31" name="Google Shape;1028;p125">
            <a:extLst>
              <a:ext uri="{FF2B5EF4-FFF2-40B4-BE49-F238E27FC236}">
                <a16:creationId xmlns:a16="http://schemas.microsoft.com/office/drawing/2014/main" id="{2209101E-A2B7-79EE-073A-20854980EDBB}"/>
              </a:ext>
            </a:extLst>
          </p:cNvPr>
          <p:cNvSpPr txBox="1">
            <a:spLocks/>
          </p:cNvSpPr>
          <p:nvPr/>
        </p:nvSpPr>
        <p:spPr>
          <a:xfrm>
            <a:off x="491583" y="4150631"/>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FEDERAL FUNDS</a:t>
            </a:r>
            <a:endParaRPr lang="en-CA" sz="1400" b="1">
              <a:solidFill>
                <a:srgbClr val="003764"/>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34F2C916-4B4B-0C62-C529-844CCCF70FF8}"/>
              </a:ext>
            </a:extLst>
          </p:cNvPr>
          <p:cNvGrpSpPr/>
          <p:nvPr/>
        </p:nvGrpSpPr>
        <p:grpSpPr>
          <a:xfrm>
            <a:off x="445057" y="2130200"/>
            <a:ext cx="5536495" cy="2350010"/>
            <a:chOff x="375782" y="1764941"/>
            <a:chExt cx="5536495" cy="2350010"/>
          </a:xfrm>
        </p:grpSpPr>
        <p:sp>
          <p:nvSpPr>
            <p:cNvPr id="21" name="Google Shape;1028;p125">
              <a:extLst>
                <a:ext uri="{FF2B5EF4-FFF2-40B4-BE49-F238E27FC236}">
                  <a16:creationId xmlns:a16="http://schemas.microsoft.com/office/drawing/2014/main" id="{26624B46-7FD4-6A91-C87D-5C4B21C6AC3A}"/>
                </a:ext>
              </a:extLst>
            </p:cNvPr>
            <p:cNvSpPr txBox="1">
              <a:spLocks/>
            </p:cNvSpPr>
            <p:nvPr/>
          </p:nvSpPr>
          <p:spPr>
            <a:xfrm>
              <a:off x="375782" y="1764941"/>
              <a:ext cx="5536495" cy="2350010"/>
            </a:xfrm>
            <a:prstGeom prst="rect">
              <a:avLst/>
            </a:prstGeom>
            <a:solidFill>
              <a:schemeClr val="bg1"/>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14" name="Google Shape;1028;p125">
              <a:extLst>
                <a:ext uri="{FF2B5EF4-FFF2-40B4-BE49-F238E27FC236}">
                  <a16:creationId xmlns:a16="http://schemas.microsoft.com/office/drawing/2014/main" id="{137E722D-C11D-E22C-AB35-3F4B72A16E8F}"/>
                </a:ext>
              </a:extLst>
            </p:cNvPr>
            <p:cNvSpPr txBox="1">
              <a:spLocks/>
            </p:cNvSpPr>
            <p:nvPr/>
          </p:nvSpPr>
          <p:spPr>
            <a:xfrm>
              <a:off x="375782" y="1802519"/>
              <a:ext cx="5536495" cy="35923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i="1">
                  <a:solidFill>
                    <a:srgbClr val="003764"/>
                  </a:solidFill>
                  <a:latin typeface="Arial" panose="020B0604020202020204" pitchFamily="34" charset="0"/>
                  <a:cs typeface="Arial" panose="020B0604020202020204" pitchFamily="34" charset="0"/>
                </a:rPr>
                <a:t>SBIR/STTR MATCHING FUNDS</a:t>
              </a:r>
              <a:endParaRPr lang="en-CA" sz="2000" b="1" i="1">
                <a:solidFill>
                  <a:srgbClr val="003764"/>
                </a:solidFill>
                <a:latin typeface="Arial" panose="020B0604020202020204" pitchFamily="34" charset="0"/>
                <a:cs typeface="Arial" panose="020B0604020202020204" pitchFamily="34" charset="0"/>
              </a:endParaRPr>
            </a:p>
          </p:txBody>
        </p:sp>
        <p:sp>
          <p:nvSpPr>
            <p:cNvPr id="24" name="Google Shape;1028;p125">
              <a:extLst>
                <a:ext uri="{FF2B5EF4-FFF2-40B4-BE49-F238E27FC236}">
                  <a16:creationId xmlns:a16="http://schemas.microsoft.com/office/drawing/2014/main" id="{9DE67FD5-208A-75DC-C24E-1C41CD6E7C24}"/>
                </a:ext>
              </a:extLst>
            </p:cNvPr>
            <p:cNvSpPr txBox="1">
              <a:spLocks/>
            </p:cNvSpPr>
            <p:nvPr/>
          </p:nvSpPr>
          <p:spPr>
            <a:xfrm>
              <a:off x="470562" y="2199327"/>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18" name="Google Shape;1028;p125">
              <a:extLst>
                <a:ext uri="{FF2B5EF4-FFF2-40B4-BE49-F238E27FC236}">
                  <a16:creationId xmlns:a16="http://schemas.microsoft.com/office/drawing/2014/main" id="{E23F626A-8459-3DCA-ACC2-3A8048C4C8D9}"/>
                </a:ext>
              </a:extLst>
            </p:cNvPr>
            <p:cNvSpPr txBox="1">
              <a:spLocks/>
            </p:cNvSpPr>
            <p:nvPr/>
          </p:nvSpPr>
          <p:spPr>
            <a:xfrm>
              <a:off x="472073" y="2273318"/>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157</a:t>
              </a:r>
            </a:p>
          </p:txBody>
        </p:sp>
        <p:sp>
          <p:nvSpPr>
            <p:cNvPr id="25" name="Google Shape;1028;p125">
              <a:extLst>
                <a:ext uri="{FF2B5EF4-FFF2-40B4-BE49-F238E27FC236}">
                  <a16:creationId xmlns:a16="http://schemas.microsoft.com/office/drawing/2014/main" id="{BF9329A7-DB03-6863-E766-9963FC269DB2}"/>
                </a:ext>
              </a:extLst>
            </p:cNvPr>
            <p:cNvSpPr txBox="1">
              <a:spLocks/>
            </p:cNvSpPr>
            <p:nvPr/>
          </p:nvSpPr>
          <p:spPr>
            <a:xfrm>
              <a:off x="470562" y="2668698"/>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cs typeface="Arial"/>
                </a:rPr>
                <a:t>COMPANIES AWARDED</a:t>
              </a:r>
              <a:endParaRPr lang="en-CA" sz="1400" b="1">
                <a:solidFill>
                  <a:srgbClr val="003764"/>
                </a:solidFill>
                <a:latin typeface="Arial"/>
                <a:cs typeface="Arial"/>
              </a:endParaRPr>
            </a:p>
          </p:txBody>
        </p:sp>
        <p:sp>
          <p:nvSpPr>
            <p:cNvPr id="26" name="Google Shape;1028;p125">
              <a:extLst>
                <a:ext uri="{FF2B5EF4-FFF2-40B4-BE49-F238E27FC236}">
                  <a16:creationId xmlns:a16="http://schemas.microsoft.com/office/drawing/2014/main" id="{9957733E-9757-83F9-0C86-46432FC15DA6}"/>
                </a:ext>
              </a:extLst>
            </p:cNvPr>
            <p:cNvSpPr txBox="1">
              <a:spLocks/>
            </p:cNvSpPr>
            <p:nvPr/>
          </p:nvSpPr>
          <p:spPr>
            <a:xfrm>
              <a:off x="3188709" y="2199327"/>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27" name="Google Shape;1028;p125">
              <a:extLst>
                <a:ext uri="{FF2B5EF4-FFF2-40B4-BE49-F238E27FC236}">
                  <a16:creationId xmlns:a16="http://schemas.microsoft.com/office/drawing/2014/main" id="{0058567D-EED4-C1DA-A296-69BBC0206BC4}"/>
                </a:ext>
              </a:extLst>
            </p:cNvPr>
            <p:cNvSpPr txBox="1">
              <a:spLocks/>
            </p:cNvSpPr>
            <p:nvPr/>
          </p:nvSpPr>
          <p:spPr>
            <a:xfrm>
              <a:off x="3191229" y="2269881"/>
              <a:ext cx="2617907"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a:cs typeface="Arial"/>
                </a:rPr>
                <a:t>45</a:t>
              </a:r>
              <a:endParaRPr lang="en-US">
                <a:solidFill>
                  <a:schemeClr val="bg1"/>
                </a:solidFill>
              </a:endParaRPr>
            </a:p>
          </p:txBody>
        </p:sp>
        <p:sp>
          <p:nvSpPr>
            <p:cNvPr id="28" name="Google Shape;1028;p125">
              <a:extLst>
                <a:ext uri="{FF2B5EF4-FFF2-40B4-BE49-F238E27FC236}">
                  <a16:creationId xmlns:a16="http://schemas.microsoft.com/office/drawing/2014/main" id="{1C228C39-4D86-84EB-79F0-66CD884CB130}"/>
                </a:ext>
              </a:extLst>
            </p:cNvPr>
            <p:cNvSpPr txBox="1">
              <a:spLocks/>
            </p:cNvSpPr>
            <p:nvPr/>
          </p:nvSpPr>
          <p:spPr>
            <a:xfrm>
              <a:off x="3188709" y="2717079"/>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US" sz="1400" b="1">
                <a:solidFill>
                  <a:srgbClr val="003764"/>
                </a:solidFill>
                <a:latin typeface="Arial" panose="020B0604020202020204" pitchFamily="34" charset="0"/>
                <a:cs typeface="Arial" panose="020B0604020202020204" pitchFamily="34" charset="0"/>
              </a:endParaRPr>
            </a:p>
          </p:txBody>
        </p:sp>
        <p:sp>
          <p:nvSpPr>
            <p:cNvPr id="29" name="Google Shape;1028;p125">
              <a:extLst>
                <a:ext uri="{FF2B5EF4-FFF2-40B4-BE49-F238E27FC236}">
                  <a16:creationId xmlns:a16="http://schemas.microsoft.com/office/drawing/2014/main" id="{D945C1E2-42C9-4CA5-087F-9E366269E9F3}"/>
                </a:ext>
              </a:extLst>
            </p:cNvPr>
            <p:cNvSpPr txBox="1">
              <a:spLocks/>
            </p:cNvSpPr>
            <p:nvPr/>
          </p:nvSpPr>
          <p:spPr>
            <a:xfrm>
              <a:off x="470562" y="315130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30" name="Google Shape;1028;p125">
              <a:extLst>
                <a:ext uri="{FF2B5EF4-FFF2-40B4-BE49-F238E27FC236}">
                  <a16:creationId xmlns:a16="http://schemas.microsoft.com/office/drawing/2014/main" id="{B7850FE9-1B6F-63A0-A4FE-20726A0403C6}"/>
                </a:ext>
              </a:extLst>
            </p:cNvPr>
            <p:cNvSpPr txBox="1">
              <a:spLocks/>
            </p:cNvSpPr>
            <p:nvPr/>
          </p:nvSpPr>
          <p:spPr>
            <a:xfrm>
              <a:off x="472073" y="3181678"/>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$173M</a:t>
              </a:r>
            </a:p>
          </p:txBody>
        </p:sp>
        <p:sp>
          <p:nvSpPr>
            <p:cNvPr id="32" name="Google Shape;1028;p125">
              <a:extLst>
                <a:ext uri="{FF2B5EF4-FFF2-40B4-BE49-F238E27FC236}">
                  <a16:creationId xmlns:a16="http://schemas.microsoft.com/office/drawing/2014/main" id="{A3DCDA5A-DF64-9EDB-E6D7-4803C47BBAB5}"/>
                </a:ext>
              </a:extLst>
            </p:cNvPr>
            <p:cNvSpPr txBox="1">
              <a:spLocks/>
            </p:cNvSpPr>
            <p:nvPr/>
          </p:nvSpPr>
          <p:spPr>
            <a:xfrm>
              <a:off x="3188709" y="315130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33" name="Google Shape;1028;p125">
              <a:extLst>
                <a:ext uri="{FF2B5EF4-FFF2-40B4-BE49-F238E27FC236}">
                  <a16:creationId xmlns:a16="http://schemas.microsoft.com/office/drawing/2014/main" id="{A7A5A2C8-E5A2-1810-55EF-B2A474022C45}"/>
                </a:ext>
              </a:extLst>
            </p:cNvPr>
            <p:cNvSpPr txBox="1">
              <a:spLocks/>
            </p:cNvSpPr>
            <p:nvPr/>
          </p:nvSpPr>
          <p:spPr>
            <a:xfrm>
              <a:off x="3190220" y="3155068"/>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a:cs typeface="Arial"/>
                </a:rPr>
                <a:t>$192M</a:t>
              </a:r>
              <a:endParaRPr lang="en-US" b="1">
                <a:solidFill>
                  <a:schemeClr val="bg1"/>
                </a:solidFill>
                <a:latin typeface="Arial" panose="020B0604020202020204" pitchFamily="34" charset="0"/>
                <a:cs typeface="Arial" panose="020B0604020202020204" pitchFamily="34" charset="0"/>
              </a:endParaRPr>
            </a:p>
          </p:txBody>
        </p:sp>
        <p:sp>
          <p:nvSpPr>
            <p:cNvPr id="34" name="Google Shape;1028;p125">
              <a:extLst>
                <a:ext uri="{FF2B5EF4-FFF2-40B4-BE49-F238E27FC236}">
                  <a16:creationId xmlns:a16="http://schemas.microsoft.com/office/drawing/2014/main" id="{DC758BFF-04BC-5451-F772-F4A6FD8F0C84}"/>
                </a:ext>
              </a:extLst>
            </p:cNvPr>
            <p:cNvSpPr txBox="1">
              <a:spLocks/>
            </p:cNvSpPr>
            <p:nvPr/>
          </p:nvSpPr>
          <p:spPr>
            <a:xfrm>
              <a:off x="3157178" y="3560959"/>
              <a:ext cx="2653387" cy="294819"/>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ea typeface="+mn-lt"/>
                  <a:cs typeface="+mn-lt"/>
                </a:rPr>
                <a:t>PRIVATE FOLLOW-ON</a:t>
              </a:r>
              <a:endParaRPr lang="en-US"/>
            </a:p>
          </p:txBody>
        </p:sp>
        <p:sp>
          <p:nvSpPr>
            <p:cNvPr id="36" name="Google Shape;1028;p125">
              <a:extLst>
                <a:ext uri="{FF2B5EF4-FFF2-40B4-BE49-F238E27FC236}">
                  <a16:creationId xmlns:a16="http://schemas.microsoft.com/office/drawing/2014/main" id="{B833B38A-1117-2CE1-09C9-147F67EFFBC8}"/>
                </a:ext>
              </a:extLst>
            </p:cNvPr>
            <p:cNvSpPr txBox="1">
              <a:spLocks/>
            </p:cNvSpPr>
            <p:nvPr/>
          </p:nvSpPr>
          <p:spPr>
            <a:xfrm>
              <a:off x="470562" y="3732549"/>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LEVERAGED</a:t>
              </a:r>
              <a:endParaRPr lang="en-CA" sz="1400" b="1">
                <a:solidFill>
                  <a:srgbClr val="003764"/>
                </a:solidFill>
                <a:latin typeface="Arial" panose="020B0604020202020204" pitchFamily="34" charset="0"/>
                <a:cs typeface="Arial" panose="020B0604020202020204" pitchFamily="34" charset="0"/>
              </a:endParaRPr>
            </a:p>
          </p:txBody>
        </p:sp>
        <p:sp>
          <p:nvSpPr>
            <p:cNvPr id="54" name="Google Shape;1028;p125">
              <a:extLst>
                <a:ext uri="{FF2B5EF4-FFF2-40B4-BE49-F238E27FC236}">
                  <a16:creationId xmlns:a16="http://schemas.microsoft.com/office/drawing/2014/main" id="{94829CC4-5E8A-0534-C5BE-B73068BDAEF8}"/>
                </a:ext>
              </a:extLst>
            </p:cNvPr>
            <p:cNvSpPr txBox="1">
              <a:spLocks/>
            </p:cNvSpPr>
            <p:nvPr/>
          </p:nvSpPr>
          <p:spPr>
            <a:xfrm>
              <a:off x="470562" y="3553311"/>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cs typeface="Arial"/>
                </a:rPr>
                <a:t>FEDERAL AWARDS</a:t>
              </a:r>
              <a:endParaRPr lang="en-CA" sz="1400" b="1">
                <a:solidFill>
                  <a:srgbClr val="003764"/>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F11E3A7C-F5A7-C1BC-750F-98C81DCE425B}"/>
              </a:ext>
            </a:extLst>
          </p:cNvPr>
          <p:cNvGrpSpPr/>
          <p:nvPr/>
        </p:nvGrpSpPr>
        <p:grpSpPr>
          <a:xfrm>
            <a:off x="6210448" y="2126658"/>
            <a:ext cx="5536495" cy="2350010"/>
            <a:chOff x="6279723" y="1761399"/>
            <a:chExt cx="5536495" cy="2350010"/>
          </a:xfrm>
        </p:grpSpPr>
        <p:sp>
          <p:nvSpPr>
            <p:cNvPr id="37" name="Google Shape;1028;p125">
              <a:extLst>
                <a:ext uri="{FF2B5EF4-FFF2-40B4-BE49-F238E27FC236}">
                  <a16:creationId xmlns:a16="http://schemas.microsoft.com/office/drawing/2014/main" id="{B6A69117-4391-FE89-C53F-5F5B59CFBD65}"/>
                </a:ext>
              </a:extLst>
            </p:cNvPr>
            <p:cNvSpPr txBox="1">
              <a:spLocks/>
            </p:cNvSpPr>
            <p:nvPr/>
          </p:nvSpPr>
          <p:spPr>
            <a:xfrm>
              <a:off x="6279723" y="1761399"/>
              <a:ext cx="5536495" cy="2350010"/>
            </a:xfrm>
            <a:prstGeom prst="rect">
              <a:avLst/>
            </a:prstGeom>
            <a:solidFill>
              <a:schemeClr val="bg1"/>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38" name="Google Shape;1028;p125">
              <a:extLst>
                <a:ext uri="{FF2B5EF4-FFF2-40B4-BE49-F238E27FC236}">
                  <a16:creationId xmlns:a16="http://schemas.microsoft.com/office/drawing/2014/main" id="{95BE205C-5989-A5F6-7BE3-3CD3EF08A34F}"/>
                </a:ext>
              </a:extLst>
            </p:cNvPr>
            <p:cNvSpPr txBox="1">
              <a:spLocks/>
            </p:cNvSpPr>
            <p:nvPr/>
          </p:nvSpPr>
          <p:spPr>
            <a:xfrm>
              <a:off x="6279723" y="1798977"/>
              <a:ext cx="5536495" cy="35923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i="1">
                  <a:solidFill>
                    <a:srgbClr val="003764"/>
                  </a:solidFill>
                  <a:latin typeface="Arial" panose="020B0604020202020204" pitchFamily="34" charset="0"/>
                  <a:cs typeface="Arial" panose="020B0604020202020204" pitchFamily="34" charset="0"/>
                </a:rPr>
                <a:t>KENTUCKY ENTERPRISE FUND</a:t>
              </a:r>
              <a:endParaRPr lang="en-CA" sz="2000" b="1" i="1">
                <a:solidFill>
                  <a:srgbClr val="003764"/>
                </a:solidFill>
                <a:latin typeface="Arial" panose="020B0604020202020204" pitchFamily="34" charset="0"/>
                <a:cs typeface="Arial" panose="020B0604020202020204" pitchFamily="34" charset="0"/>
              </a:endParaRPr>
            </a:p>
          </p:txBody>
        </p:sp>
        <p:sp>
          <p:nvSpPr>
            <p:cNvPr id="39" name="Google Shape;1028;p125">
              <a:extLst>
                <a:ext uri="{FF2B5EF4-FFF2-40B4-BE49-F238E27FC236}">
                  <a16:creationId xmlns:a16="http://schemas.microsoft.com/office/drawing/2014/main" id="{844A6A1D-F9A1-E563-E467-8445763F9216}"/>
                </a:ext>
              </a:extLst>
            </p:cNvPr>
            <p:cNvSpPr txBox="1">
              <a:spLocks/>
            </p:cNvSpPr>
            <p:nvPr/>
          </p:nvSpPr>
          <p:spPr>
            <a:xfrm>
              <a:off x="6374503" y="219578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40" name="Google Shape;1028;p125">
              <a:extLst>
                <a:ext uri="{FF2B5EF4-FFF2-40B4-BE49-F238E27FC236}">
                  <a16:creationId xmlns:a16="http://schemas.microsoft.com/office/drawing/2014/main" id="{A0B29ED2-B38D-2F33-89C1-123DACA99C96}"/>
                </a:ext>
              </a:extLst>
            </p:cNvPr>
            <p:cNvSpPr txBox="1">
              <a:spLocks/>
            </p:cNvSpPr>
            <p:nvPr/>
          </p:nvSpPr>
          <p:spPr>
            <a:xfrm>
              <a:off x="6376014" y="2269776"/>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a:cs typeface="Arial"/>
                </a:rPr>
                <a:t>558</a:t>
              </a:r>
              <a:endParaRPr lang="en-US" b="1">
                <a:solidFill>
                  <a:schemeClr val="bg1"/>
                </a:solidFill>
                <a:latin typeface="Arial" panose="020B0604020202020204" pitchFamily="34" charset="0"/>
                <a:cs typeface="Arial" panose="020B0604020202020204" pitchFamily="34" charset="0"/>
              </a:endParaRPr>
            </a:p>
          </p:txBody>
        </p:sp>
        <p:sp>
          <p:nvSpPr>
            <p:cNvPr id="41" name="Google Shape;1028;p125">
              <a:extLst>
                <a:ext uri="{FF2B5EF4-FFF2-40B4-BE49-F238E27FC236}">
                  <a16:creationId xmlns:a16="http://schemas.microsoft.com/office/drawing/2014/main" id="{401FA2AF-F66A-7E7A-9642-79F1550D83B3}"/>
                </a:ext>
              </a:extLst>
            </p:cNvPr>
            <p:cNvSpPr txBox="1">
              <a:spLocks/>
            </p:cNvSpPr>
            <p:nvPr/>
          </p:nvSpPr>
          <p:spPr>
            <a:xfrm>
              <a:off x="6374503" y="2665156"/>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cs typeface="Arial"/>
                </a:rPr>
                <a:t>COMPANIES FUNDED</a:t>
              </a:r>
              <a:endParaRPr lang="en-CA" sz="1400" b="1">
                <a:solidFill>
                  <a:srgbClr val="003764"/>
                </a:solidFill>
                <a:latin typeface="Arial" panose="020B0604020202020204" pitchFamily="34" charset="0"/>
                <a:cs typeface="Arial" panose="020B0604020202020204" pitchFamily="34" charset="0"/>
              </a:endParaRPr>
            </a:p>
          </p:txBody>
        </p:sp>
        <p:sp>
          <p:nvSpPr>
            <p:cNvPr id="42" name="Google Shape;1028;p125">
              <a:extLst>
                <a:ext uri="{FF2B5EF4-FFF2-40B4-BE49-F238E27FC236}">
                  <a16:creationId xmlns:a16="http://schemas.microsoft.com/office/drawing/2014/main" id="{47719CCD-25E4-43BC-59BB-2C48B7FE9D4E}"/>
                </a:ext>
              </a:extLst>
            </p:cNvPr>
            <p:cNvSpPr txBox="1">
              <a:spLocks/>
            </p:cNvSpPr>
            <p:nvPr/>
          </p:nvSpPr>
          <p:spPr>
            <a:xfrm>
              <a:off x="9092650" y="219578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43" name="Google Shape;1028;p125">
              <a:extLst>
                <a:ext uri="{FF2B5EF4-FFF2-40B4-BE49-F238E27FC236}">
                  <a16:creationId xmlns:a16="http://schemas.microsoft.com/office/drawing/2014/main" id="{8CD8E098-5988-B796-7F9F-3690BBE55C28}"/>
                </a:ext>
              </a:extLst>
            </p:cNvPr>
            <p:cNvSpPr txBox="1">
              <a:spLocks/>
            </p:cNvSpPr>
            <p:nvPr/>
          </p:nvSpPr>
          <p:spPr>
            <a:xfrm>
              <a:off x="9094161" y="2269776"/>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$59M</a:t>
              </a:r>
            </a:p>
          </p:txBody>
        </p:sp>
        <p:sp>
          <p:nvSpPr>
            <p:cNvPr id="44" name="Google Shape;1028;p125">
              <a:extLst>
                <a:ext uri="{FF2B5EF4-FFF2-40B4-BE49-F238E27FC236}">
                  <a16:creationId xmlns:a16="http://schemas.microsoft.com/office/drawing/2014/main" id="{F8C53B51-208F-8612-CC30-400291096360}"/>
                </a:ext>
              </a:extLst>
            </p:cNvPr>
            <p:cNvSpPr txBox="1">
              <a:spLocks/>
            </p:cNvSpPr>
            <p:nvPr/>
          </p:nvSpPr>
          <p:spPr>
            <a:xfrm>
              <a:off x="9092650" y="2665156"/>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cs typeface="Arial"/>
                </a:rPr>
                <a:t>COMPANY INVESTMENTS</a:t>
              </a:r>
              <a:endParaRPr lang="en-US" sz="1400" b="1">
                <a:solidFill>
                  <a:srgbClr val="003764"/>
                </a:solidFill>
                <a:latin typeface="Arial" panose="020B0604020202020204" pitchFamily="34" charset="0"/>
                <a:cs typeface="Arial" panose="020B0604020202020204" pitchFamily="34" charset="0"/>
              </a:endParaRPr>
            </a:p>
          </p:txBody>
        </p:sp>
        <p:sp>
          <p:nvSpPr>
            <p:cNvPr id="45" name="Google Shape;1028;p125">
              <a:extLst>
                <a:ext uri="{FF2B5EF4-FFF2-40B4-BE49-F238E27FC236}">
                  <a16:creationId xmlns:a16="http://schemas.microsoft.com/office/drawing/2014/main" id="{1E686380-3666-70F0-4E92-23D7629C566E}"/>
                </a:ext>
              </a:extLst>
            </p:cNvPr>
            <p:cNvSpPr txBox="1">
              <a:spLocks/>
            </p:cNvSpPr>
            <p:nvPr/>
          </p:nvSpPr>
          <p:spPr>
            <a:xfrm>
              <a:off x="6374502" y="3147763"/>
              <a:ext cx="5340003"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46" name="Google Shape;1028;p125">
              <a:extLst>
                <a:ext uri="{FF2B5EF4-FFF2-40B4-BE49-F238E27FC236}">
                  <a16:creationId xmlns:a16="http://schemas.microsoft.com/office/drawing/2014/main" id="{4C94D84E-3537-958D-0C80-21EB41E786C7}"/>
                </a:ext>
              </a:extLst>
            </p:cNvPr>
            <p:cNvSpPr txBox="1">
              <a:spLocks/>
            </p:cNvSpPr>
            <p:nvPr/>
          </p:nvSpPr>
          <p:spPr>
            <a:xfrm>
              <a:off x="6376014" y="3205846"/>
              <a:ext cx="5345424"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$2.5B</a:t>
              </a:r>
            </a:p>
          </p:txBody>
        </p:sp>
        <p:sp>
          <p:nvSpPr>
            <p:cNvPr id="50" name="Google Shape;1028;p125">
              <a:extLst>
                <a:ext uri="{FF2B5EF4-FFF2-40B4-BE49-F238E27FC236}">
                  <a16:creationId xmlns:a16="http://schemas.microsoft.com/office/drawing/2014/main" id="{F734FED4-11C3-3B3D-34C9-25E434F685C3}"/>
                </a:ext>
              </a:extLst>
            </p:cNvPr>
            <p:cNvSpPr txBox="1">
              <a:spLocks/>
            </p:cNvSpPr>
            <p:nvPr/>
          </p:nvSpPr>
          <p:spPr>
            <a:xfrm>
              <a:off x="6374503" y="3633870"/>
              <a:ext cx="5340002"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600" b="1">
                  <a:solidFill>
                    <a:srgbClr val="003764"/>
                  </a:solidFill>
                  <a:latin typeface="Arial" panose="020B0604020202020204" pitchFamily="34" charset="0"/>
                  <a:cs typeface="Arial" panose="020B0604020202020204" pitchFamily="34" charset="0"/>
                </a:rPr>
                <a:t>PRIVATE FOLLOW-ON INVESTMENTS</a:t>
              </a:r>
              <a:endParaRPr lang="en-CA" sz="1600" b="1">
                <a:solidFill>
                  <a:srgbClr val="003764"/>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7BFC32FE-6A6E-AB36-8F19-3AB18AAB82EC}"/>
              </a:ext>
            </a:extLst>
          </p:cNvPr>
          <p:cNvGrpSpPr/>
          <p:nvPr/>
        </p:nvGrpSpPr>
        <p:grpSpPr>
          <a:xfrm>
            <a:off x="445057" y="5272704"/>
            <a:ext cx="5536495" cy="1386364"/>
            <a:chOff x="375782" y="1764941"/>
            <a:chExt cx="5536495" cy="1386364"/>
          </a:xfrm>
        </p:grpSpPr>
        <p:sp>
          <p:nvSpPr>
            <p:cNvPr id="57" name="Google Shape;1028;p125">
              <a:extLst>
                <a:ext uri="{FF2B5EF4-FFF2-40B4-BE49-F238E27FC236}">
                  <a16:creationId xmlns:a16="http://schemas.microsoft.com/office/drawing/2014/main" id="{EE363D4C-9898-A579-BEA0-123D75799802}"/>
                </a:ext>
              </a:extLst>
            </p:cNvPr>
            <p:cNvSpPr txBox="1">
              <a:spLocks/>
            </p:cNvSpPr>
            <p:nvPr/>
          </p:nvSpPr>
          <p:spPr>
            <a:xfrm>
              <a:off x="375782" y="1764941"/>
              <a:ext cx="5536495" cy="1386364"/>
            </a:xfrm>
            <a:prstGeom prst="rect">
              <a:avLst/>
            </a:prstGeom>
            <a:solidFill>
              <a:schemeClr val="bg1"/>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58" name="Google Shape;1028;p125">
              <a:extLst>
                <a:ext uri="{FF2B5EF4-FFF2-40B4-BE49-F238E27FC236}">
                  <a16:creationId xmlns:a16="http://schemas.microsoft.com/office/drawing/2014/main" id="{75F4E885-86B9-C4D6-C3D8-2B145C6E3BEF}"/>
                </a:ext>
              </a:extLst>
            </p:cNvPr>
            <p:cNvSpPr txBox="1">
              <a:spLocks/>
            </p:cNvSpPr>
            <p:nvPr/>
          </p:nvSpPr>
          <p:spPr>
            <a:xfrm>
              <a:off x="375782" y="1802519"/>
              <a:ext cx="5536495" cy="35923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i="1">
                  <a:solidFill>
                    <a:srgbClr val="003764"/>
                  </a:solidFill>
                  <a:latin typeface="Arial" panose="020B0604020202020204" pitchFamily="34" charset="0"/>
                  <a:cs typeface="Arial" panose="020B0604020202020204" pitchFamily="34" charset="0"/>
                </a:rPr>
                <a:t>SSBCI PROGRAM </a:t>
              </a:r>
              <a:r>
                <a:rPr lang="en-US" sz="1200" b="1" i="1">
                  <a:solidFill>
                    <a:srgbClr val="003764"/>
                  </a:solidFill>
                  <a:latin typeface="Arial" panose="020B0604020202020204" pitchFamily="34" charset="0"/>
                  <a:cs typeface="Arial" panose="020B0604020202020204" pitchFamily="34" charset="0"/>
                </a:rPr>
                <a:t>(SINCE 2023)</a:t>
              </a:r>
              <a:endParaRPr lang="en-CA" sz="2000" b="1" i="1">
                <a:solidFill>
                  <a:srgbClr val="003764"/>
                </a:solidFill>
                <a:latin typeface="Arial" panose="020B0604020202020204" pitchFamily="34" charset="0"/>
                <a:cs typeface="Arial" panose="020B0604020202020204" pitchFamily="34" charset="0"/>
              </a:endParaRPr>
            </a:p>
          </p:txBody>
        </p:sp>
        <p:sp>
          <p:nvSpPr>
            <p:cNvPr id="108" name="Google Shape;1028;p125">
              <a:extLst>
                <a:ext uri="{FF2B5EF4-FFF2-40B4-BE49-F238E27FC236}">
                  <a16:creationId xmlns:a16="http://schemas.microsoft.com/office/drawing/2014/main" id="{22749118-1F79-0786-77D8-DD3574364A46}"/>
                </a:ext>
              </a:extLst>
            </p:cNvPr>
            <p:cNvSpPr txBox="1">
              <a:spLocks/>
            </p:cNvSpPr>
            <p:nvPr/>
          </p:nvSpPr>
          <p:spPr>
            <a:xfrm>
              <a:off x="412591" y="2678088"/>
              <a:ext cx="1116082" cy="128838"/>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VENTURE</a:t>
              </a:r>
            </a:p>
          </p:txBody>
        </p:sp>
        <p:sp>
          <p:nvSpPr>
            <p:cNvPr id="109" name="Google Shape;1028;p125">
              <a:extLst>
                <a:ext uri="{FF2B5EF4-FFF2-40B4-BE49-F238E27FC236}">
                  <a16:creationId xmlns:a16="http://schemas.microsoft.com/office/drawing/2014/main" id="{C63B2F19-7AB7-A375-EF7F-647011AB4E4E}"/>
                </a:ext>
              </a:extLst>
            </p:cNvPr>
            <p:cNvSpPr txBox="1">
              <a:spLocks/>
            </p:cNvSpPr>
            <p:nvPr/>
          </p:nvSpPr>
          <p:spPr>
            <a:xfrm>
              <a:off x="412591" y="2855152"/>
              <a:ext cx="1116082" cy="12193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CAPITAL</a:t>
              </a:r>
            </a:p>
          </p:txBody>
        </p:sp>
        <p:sp>
          <p:nvSpPr>
            <p:cNvPr id="110" name="Google Shape;1028;p125">
              <a:extLst>
                <a:ext uri="{FF2B5EF4-FFF2-40B4-BE49-F238E27FC236}">
                  <a16:creationId xmlns:a16="http://schemas.microsoft.com/office/drawing/2014/main" id="{825A0021-A3F5-FDE3-D07A-26E7D1340E97}"/>
                </a:ext>
              </a:extLst>
            </p:cNvPr>
            <p:cNvSpPr txBox="1">
              <a:spLocks/>
            </p:cNvSpPr>
            <p:nvPr/>
          </p:nvSpPr>
          <p:spPr>
            <a:xfrm>
              <a:off x="412591" y="2227612"/>
              <a:ext cx="1116082" cy="128838"/>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LENDING</a:t>
              </a:r>
            </a:p>
          </p:txBody>
        </p:sp>
        <p:sp>
          <p:nvSpPr>
            <p:cNvPr id="111" name="Google Shape;1028;p125">
              <a:extLst>
                <a:ext uri="{FF2B5EF4-FFF2-40B4-BE49-F238E27FC236}">
                  <a16:creationId xmlns:a16="http://schemas.microsoft.com/office/drawing/2014/main" id="{DC94507C-A643-C0F0-3108-ECDD47382094}"/>
                </a:ext>
              </a:extLst>
            </p:cNvPr>
            <p:cNvSpPr txBox="1">
              <a:spLocks/>
            </p:cNvSpPr>
            <p:nvPr/>
          </p:nvSpPr>
          <p:spPr>
            <a:xfrm>
              <a:off x="412591" y="2404676"/>
              <a:ext cx="1116082" cy="12193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SUPPORT</a:t>
              </a:r>
            </a:p>
          </p:txBody>
        </p:sp>
      </p:grpSp>
      <p:grpSp>
        <p:nvGrpSpPr>
          <p:cNvPr id="72" name="Group 71">
            <a:extLst>
              <a:ext uri="{FF2B5EF4-FFF2-40B4-BE49-F238E27FC236}">
                <a16:creationId xmlns:a16="http://schemas.microsoft.com/office/drawing/2014/main" id="{22B69BA7-D35E-3196-90F4-EE72682256B2}"/>
              </a:ext>
            </a:extLst>
          </p:cNvPr>
          <p:cNvGrpSpPr/>
          <p:nvPr/>
        </p:nvGrpSpPr>
        <p:grpSpPr>
          <a:xfrm>
            <a:off x="6210448" y="5269162"/>
            <a:ext cx="5536495" cy="1392735"/>
            <a:chOff x="6279723" y="1761399"/>
            <a:chExt cx="5536495" cy="1392735"/>
          </a:xfrm>
        </p:grpSpPr>
        <p:sp>
          <p:nvSpPr>
            <p:cNvPr id="73" name="Google Shape;1028;p125">
              <a:extLst>
                <a:ext uri="{FF2B5EF4-FFF2-40B4-BE49-F238E27FC236}">
                  <a16:creationId xmlns:a16="http://schemas.microsoft.com/office/drawing/2014/main" id="{999036F7-6CC2-033E-F246-92FA0654E053}"/>
                </a:ext>
              </a:extLst>
            </p:cNvPr>
            <p:cNvSpPr txBox="1">
              <a:spLocks/>
            </p:cNvSpPr>
            <p:nvPr/>
          </p:nvSpPr>
          <p:spPr>
            <a:xfrm>
              <a:off x="6279723" y="1761399"/>
              <a:ext cx="5536495" cy="1392735"/>
            </a:xfrm>
            <a:prstGeom prst="rect">
              <a:avLst/>
            </a:prstGeom>
            <a:solidFill>
              <a:schemeClr val="bg1"/>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74" name="Google Shape;1028;p125">
              <a:extLst>
                <a:ext uri="{FF2B5EF4-FFF2-40B4-BE49-F238E27FC236}">
                  <a16:creationId xmlns:a16="http://schemas.microsoft.com/office/drawing/2014/main" id="{3DFA47E0-12AB-123C-5156-6D3FE47C46FA}"/>
                </a:ext>
              </a:extLst>
            </p:cNvPr>
            <p:cNvSpPr txBox="1">
              <a:spLocks/>
            </p:cNvSpPr>
            <p:nvPr/>
          </p:nvSpPr>
          <p:spPr>
            <a:xfrm>
              <a:off x="6279723" y="1798977"/>
              <a:ext cx="5536495" cy="35923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800" b="1" i="1">
                  <a:solidFill>
                    <a:srgbClr val="003764"/>
                  </a:solidFill>
                  <a:latin typeface="Arial" panose="020B0604020202020204" pitchFamily="34" charset="0"/>
                  <a:cs typeface="Arial" panose="020B0604020202020204" pitchFamily="34" charset="0"/>
                </a:rPr>
                <a:t>STATE TRADE EXPANSION PROGRAM (STEP)</a:t>
              </a:r>
              <a:endParaRPr lang="en-CA" sz="1800" b="1" i="1">
                <a:solidFill>
                  <a:srgbClr val="003764"/>
                </a:solidFill>
                <a:latin typeface="Arial" panose="020B0604020202020204" pitchFamily="34" charset="0"/>
                <a:cs typeface="Arial" panose="020B0604020202020204" pitchFamily="34" charset="0"/>
              </a:endParaRPr>
            </a:p>
          </p:txBody>
        </p:sp>
        <p:sp>
          <p:nvSpPr>
            <p:cNvPr id="75" name="Google Shape;1028;p125">
              <a:extLst>
                <a:ext uri="{FF2B5EF4-FFF2-40B4-BE49-F238E27FC236}">
                  <a16:creationId xmlns:a16="http://schemas.microsoft.com/office/drawing/2014/main" id="{5309D0E1-B019-9AB3-8114-D8A861F5844F}"/>
                </a:ext>
              </a:extLst>
            </p:cNvPr>
            <p:cNvSpPr txBox="1">
              <a:spLocks/>
            </p:cNvSpPr>
            <p:nvPr/>
          </p:nvSpPr>
          <p:spPr>
            <a:xfrm>
              <a:off x="6374503" y="219578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76" name="Google Shape;1028;p125">
              <a:extLst>
                <a:ext uri="{FF2B5EF4-FFF2-40B4-BE49-F238E27FC236}">
                  <a16:creationId xmlns:a16="http://schemas.microsoft.com/office/drawing/2014/main" id="{EE9E89F0-6107-9E2F-C828-61DB8C266FAD}"/>
                </a:ext>
              </a:extLst>
            </p:cNvPr>
            <p:cNvSpPr txBox="1">
              <a:spLocks/>
            </p:cNvSpPr>
            <p:nvPr/>
          </p:nvSpPr>
          <p:spPr>
            <a:xfrm>
              <a:off x="6376014" y="2269776"/>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$3.7M</a:t>
              </a:r>
            </a:p>
          </p:txBody>
        </p:sp>
        <p:sp>
          <p:nvSpPr>
            <p:cNvPr id="77" name="Google Shape;1028;p125">
              <a:extLst>
                <a:ext uri="{FF2B5EF4-FFF2-40B4-BE49-F238E27FC236}">
                  <a16:creationId xmlns:a16="http://schemas.microsoft.com/office/drawing/2014/main" id="{42CF25F8-D4AC-489A-6429-07F1C273D338}"/>
                </a:ext>
              </a:extLst>
            </p:cNvPr>
            <p:cNvSpPr txBox="1">
              <a:spLocks/>
            </p:cNvSpPr>
            <p:nvPr/>
          </p:nvSpPr>
          <p:spPr>
            <a:xfrm>
              <a:off x="6374503" y="2665156"/>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EXPORT GRANTS</a:t>
              </a:r>
              <a:endParaRPr lang="en-CA" sz="1400" b="1">
                <a:solidFill>
                  <a:srgbClr val="003764"/>
                </a:solidFill>
                <a:latin typeface="Arial" panose="020B0604020202020204" pitchFamily="34" charset="0"/>
                <a:cs typeface="Arial" panose="020B0604020202020204" pitchFamily="34" charset="0"/>
              </a:endParaRPr>
            </a:p>
          </p:txBody>
        </p:sp>
        <p:sp>
          <p:nvSpPr>
            <p:cNvPr id="78" name="Google Shape;1028;p125">
              <a:extLst>
                <a:ext uri="{FF2B5EF4-FFF2-40B4-BE49-F238E27FC236}">
                  <a16:creationId xmlns:a16="http://schemas.microsoft.com/office/drawing/2014/main" id="{2660E76C-9EE4-D276-72DD-67C4A97CCD8E}"/>
                </a:ext>
              </a:extLst>
            </p:cNvPr>
            <p:cNvSpPr txBox="1">
              <a:spLocks/>
            </p:cNvSpPr>
            <p:nvPr/>
          </p:nvSpPr>
          <p:spPr>
            <a:xfrm>
              <a:off x="9092650" y="2195785"/>
              <a:ext cx="2621856" cy="876806"/>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79" name="Google Shape;1028;p125">
              <a:extLst>
                <a:ext uri="{FF2B5EF4-FFF2-40B4-BE49-F238E27FC236}">
                  <a16:creationId xmlns:a16="http://schemas.microsoft.com/office/drawing/2014/main" id="{94833D64-32D8-4617-08D3-9EF67C67A7F8}"/>
                </a:ext>
              </a:extLst>
            </p:cNvPr>
            <p:cNvSpPr txBox="1">
              <a:spLocks/>
            </p:cNvSpPr>
            <p:nvPr/>
          </p:nvSpPr>
          <p:spPr>
            <a:xfrm>
              <a:off x="9094161" y="2273318"/>
              <a:ext cx="2621856" cy="440977"/>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a:solidFill>
                    <a:schemeClr val="bg1"/>
                  </a:solidFill>
                  <a:latin typeface="Arial" panose="020B0604020202020204" pitchFamily="34" charset="0"/>
                  <a:cs typeface="Arial" panose="020B0604020202020204" pitchFamily="34" charset="0"/>
                </a:rPr>
                <a:t>240</a:t>
              </a:r>
            </a:p>
          </p:txBody>
        </p:sp>
      </p:grpSp>
      <p:sp>
        <p:nvSpPr>
          <p:cNvPr id="84" name="Google Shape;1028;p125">
            <a:extLst>
              <a:ext uri="{FF2B5EF4-FFF2-40B4-BE49-F238E27FC236}">
                <a16:creationId xmlns:a16="http://schemas.microsoft.com/office/drawing/2014/main" id="{B660FB7F-64CE-5583-6BC1-80F2790A9363}"/>
              </a:ext>
            </a:extLst>
          </p:cNvPr>
          <p:cNvSpPr txBox="1">
            <a:spLocks/>
          </p:cNvSpPr>
          <p:nvPr/>
        </p:nvSpPr>
        <p:spPr>
          <a:xfrm>
            <a:off x="3425551" y="4698178"/>
            <a:ext cx="5340898" cy="478677"/>
          </a:xfrm>
          <a:prstGeom prst="rect">
            <a:avLst/>
          </a:prstGeom>
          <a:solidFill>
            <a:srgbClr val="EE9340"/>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b="1" spc="300">
                <a:solidFill>
                  <a:schemeClr val="bg1"/>
                </a:solidFill>
                <a:latin typeface="Arial" panose="020B0604020202020204" pitchFamily="34" charset="0"/>
                <a:cs typeface="Arial" panose="020B0604020202020204" pitchFamily="34" charset="0"/>
              </a:rPr>
              <a:t>FEDERAL</a:t>
            </a:r>
            <a:endParaRPr lang="en-CA" b="1" spc="300">
              <a:solidFill>
                <a:schemeClr val="bg1"/>
              </a:solidFill>
              <a:latin typeface="Arial" panose="020B0604020202020204" pitchFamily="34" charset="0"/>
              <a:cs typeface="Arial" panose="020B0604020202020204" pitchFamily="34" charset="0"/>
            </a:endParaRPr>
          </a:p>
        </p:txBody>
      </p:sp>
      <p:sp>
        <p:nvSpPr>
          <p:cNvPr id="86" name="Google Shape;1028;p125">
            <a:extLst>
              <a:ext uri="{FF2B5EF4-FFF2-40B4-BE49-F238E27FC236}">
                <a16:creationId xmlns:a16="http://schemas.microsoft.com/office/drawing/2014/main" id="{B3EE2BB1-2D22-37B6-684F-F86D8E60A62E}"/>
              </a:ext>
            </a:extLst>
          </p:cNvPr>
          <p:cNvSpPr txBox="1">
            <a:spLocks/>
          </p:cNvSpPr>
          <p:nvPr/>
        </p:nvSpPr>
        <p:spPr>
          <a:xfrm>
            <a:off x="9021864" y="6161737"/>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panose="020B0604020202020204" pitchFamily="34" charset="0"/>
                <a:cs typeface="Arial" panose="020B0604020202020204" pitchFamily="34" charset="0"/>
              </a:rPr>
              <a:t>BUSINESSES AWARDED</a:t>
            </a:r>
            <a:endParaRPr lang="en-CA" sz="1400" b="1">
              <a:solidFill>
                <a:srgbClr val="003764"/>
              </a:solidFill>
              <a:latin typeface="Arial" panose="020B0604020202020204" pitchFamily="34" charset="0"/>
              <a:cs typeface="Arial" panose="020B0604020202020204" pitchFamily="34" charset="0"/>
            </a:endParaRPr>
          </a:p>
        </p:txBody>
      </p:sp>
      <p:sp>
        <p:nvSpPr>
          <p:cNvPr id="93" name="Google Shape;1028;p125">
            <a:extLst>
              <a:ext uri="{FF2B5EF4-FFF2-40B4-BE49-F238E27FC236}">
                <a16:creationId xmlns:a16="http://schemas.microsoft.com/office/drawing/2014/main" id="{EA77063D-E7F7-5E71-B3D0-D62C263F50BF}"/>
              </a:ext>
            </a:extLst>
          </p:cNvPr>
          <p:cNvSpPr txBox="1">
            <a:spLocks/>
          </p:cNvSpPr>
          <p:nvPr/>
        </p:nvSpPr>
        <p:spPr>
          <a:xfrm>
            <a:off x="1599459" y="5706277"/>
            <a:ext cx="2092800" cy="359230"/>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95" name="Google Shape;1028;p125">
            <a:extLst>
              <a:ext uri="{FF2B5EF4-FFF2-40B4-BE49-F238E27FC236}">
                <a16:creationId xmlns:a16="http://schemas.microsoft.com/office/drawing/2014/main" id="{C83AF13E-CDDF-17BC-5CB4-5E91CC3D4AA2}"/>
              </a:ext>
            </a:extLst>
          </p:cNvPr>
          <p:cNvSpPr txBox="1">
            <a:spLocks/>
          </p:cNvSpPr>
          <p:nvPr/>
        </p:nvSpPr>
        <p:spPr>
          <a:xfrm>
            <a:off x="3785611" y="5706277"/>
            <a:ext cx="2092800" cy="359230"/>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97" name="Google Shape;1028;p125">
            <a:extLst>
              <a:ext uri="{FF2B5EF4-FFF2-40B4-BE49-F238E27FC236}">
                <a16:creationId xmlns:a16="http://schemas.microsoft.com/office/drawing/2014/main" id="{C40349D9-1101-9CEC-FC59-5DDB75B4D629}"/>
              </a:ext>
            </a:extLst>
          </p:cNvPr>
          <p:cNvSpPr txBox="1">
            <a:spLocks/>
          </p:cNvSpPr>
          <p:nvPr/>
        </p:nvSpPr>
        <p:spPr>
          <a:xfrm>
            <a:off x="1600887" y="5703548"/>
            <a:ext cx="2088433" cy="350005"/>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a:solidFill>
                  <a:schemeClr val="bg1"/>
                </a:solidFill>
                <a:latin typeface="Arial" panose="020B0604020202020204" pitchFamily="34" charset="0"/>
                <a:cs typeface="Arial" panose="020B0604020202020204" pitchFamily="34" charset="0"/>
              </a:rPr>
              <a:t>$8M </a:t>
            </a:r>
            <a:r>
              <a:rPr lang="en-US" sz="1600" b="1">
                <a:solidFill>
                  <a:srgbClr val="003764"/>
                </a:solidFill>
                <a:latin typeface="Arial" panose="020B0604020202020204" pitchFamily="34" charset="0"/>
                <a:cs typeface="Arial" panose="020B0604020202020204" pitchFamily="34" charset="0"/>
              </a:rPr>
              <a:t>SUPPORT</a:t>
            </a:r>
            <a:endParaRPr lang="en-US" sz="2000" b="1">
              <a:solidFill>
                <a:srgbClr val="003764"/>
              </a:solidFill>
              <a:latin typeface="Arial" panose="020B0604020202020204" pitchFamily="34" charset="0"/>
              <a:cs typeface="Arial" panose="020B0604020202020204" pitchFamily="34" charset="0"/>
            </a:endParaRPr>
          </a:p>
        </p:txBody>
      </p:sp>
      <p:sp>
        <p:nvSpPr>
          <p:cNvPr id="98" name="Google Shape;1028;p125">
            <a:extLst>
              <a:ext uri="{FF2B5EF4-FFF2-40B4-BE49-F238E27FC236}">
                <a16:creationId xmlns:a16="http://schemas.microsoft.com/office/drawing/2014/main" id="{12BC7847-6751-E18D-9376-5B3B4FA3B87E}"/>
              </a:ext>
            </a:extLst>
          </p:cNvPr>
          <p:cNvSpPr txBox="1">
            <a:spLocks/>
          </p:cNvSpPr>
          <p:nvPr/>
        </p:nvSpPr>
        <p:spPr>
          <a:xfrm>
            <a:off x="3788550" y="5703548"/>
            <a:ext cx="2095330" cy="350005"/>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a:solidFill>
                  <a:schemeClr val="bg1"/>
                </a:solidFill>
                <a:latin typeface="Arial" panose="020B0604020202020204" pitchFamily="34" charset="0"/>
                <a:cs typeface="Arial" panose="020B0604020202020204" pitchFamily="34" charset="0"/>
              </a:rPr>
              <a:t>$28M </a:t>
            </a:r>
            <a:r>
              <a:rPr lang="en-US" sz="1600" b="1">
                <a:solidFill>
                  <a:srgbClr val="003764"/>
                </a:solidFill>
                <a:latin typeface="Arial" panose="020B0604020202020204" pitchFamily="34" charset="0"/>
                <a:cs typeface="Arial" panose="020B0604020202020204" pitchFamily="34" charset="0"/>
              </a:rPr>
              <a:t>PROJECTS</a:t>
            </a:r>
            <a:endParaRPr lang="en-US" sz="2000" b="1">
              <a:solidFill>
                <a:srgbClr val="003764"/>
              </a:solidFill>
              <a:latin typeface="Arial" panose="020B0604020202020204" pitchFamily="34" charset="0"/>
              <a:cs typeface="Arial" panose="020B0604020202020204" pitchFamily="34" charset="0"/>
            </a:endParaRPr>
          </a:p>
        </p:txBody>
      </p:sp>
      <p:sp>
        <p:nvSpPr>
          <p:cNvPr id="99" name="Google Shape;1028;p125">
            <a:extLst>
              <a:ext uri="{FF2B5EF4-FFF2-40B4-BE49-F238E27FC236}">
                <a16:creationId xmlns:a16="http://schemas.microsoft.com/office/drawing/2014/main" id="{89A75A5A-0668-6AC0-5A55-D00BD872FCAC}"/>
              </a:ext>
            </a:extLst>
          </p:cNvPr>
          <p:cNvSpPr txBox="1">
            <a:spLocks/>
          </p:cNvSpPr>
          <p:nvPr/>
        </p:nvSpPr>
        <p:spPr>
          <a:xfrm>
            <a:off x="1599459" y="6156102"/>
            <a:ext cx="2092800" cy="359230"/>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100" name="Google Shape;1028;p125">
            <a:extLst>
              <a:ext uri="{FF2B5EF4-FFF2-40B4-BE49-F238E27FC236}">
                <a16:creationId xmlns:a16="http://schemas.microsoft.com/office/drawing/2014/main" id="{1C64F515-6B20-443E-9A0B-AB16997C6197}"/>
              </a:ext>
            </a:extLst>
          </p:cNvPr>
          <p:cNvSpPr txBox="1">
            <a:spLocks/>
          </p:cNvSpPr>
          <p:nvPr/>
        </p:nvSpPr>
        <p:spPr>
          <a:xfrm>
            <a:off x="3785611" y="6156102"/>
            <a:ext cx="2092800" cy="359230"/>
          </a:xfrm>
          <a:prstGeom prst="rect">
            <a:avLst/>
          </a:prstGeom>
          <a:solidFill>
            <a:srgbClr val="5EB5E4"/>
          </a:solid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endParaRPr lang="en-CA" sz="2000" b="1" i="1">
              <a:solidFill>
                <a:srgbClr val="003764"/>
              </a:solidFill>
              <a:latin typeface="Arial" panose="020B0604020202020204" pitchFamily="34" charset="0"/>
              <a:cs typeface="Arial" panose="020B0604020202020204" pitchFamily="34" charset="0"/>
            </a:endParaRPr>
          </a:p>
        </p:txBody>
      </p:sp>
      <p:sp>
        <p:nvSpPr>
          <p:cNvPr id="101" name="Google Shape;1028;p125">
            <a:extLst>
              <a:ext uri="{FF2B5EF4-FFF2-40B4-BE49-F238E27FC236}">
                <a16:creationId xmlns:a16="http://schemas.microsoft.com/office/drawing/2014/main" id="{0BCCFE93-8F93-BD67-E41A-A00E526FB83E}"/>
              </a:ext>
            </a:extLst>
          </p:cNvPr>
          <p:cNvSpPr txBox="1">
            <a:spLocks/>
          </p:cNvSpPr>
          <p:nvPr/>
        </p:nvSpPr>
        <p:spPr>
          <a:xfrm>
            <a:off x="1600887" y="6153373"/>
            <a:ext cx="765795" cy="350005"/>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a:solidFill>
                  <a:schemeClr val="bg1"/>
                </a:solidFill>
                <a:latin typeface="Arial"/>
                <a:cs typeface="Arial"/>
              </a:rPr>
              <a:t>55</a:t>
            </a:r>
            <a:endParaRPr lang="en-US" sz="2000" b="1">
              <a:solidFill>
                <a:schemeClr val="bg1"/>
              </a:solidFill>
              <a:latin typeface="Arial" panose="020B0604020202020204" pitchFamily="34" charset="0"/>
              <a:cs typeface="Arial" panose="020B0604020202020204" pitchFamily="34" charset="0"/>
            </a:endParaRPr>
          </a:p>
        </p:txBody>
      </p:sp>
      <p:sp>
        <p:nvSpPr>
          <p:cNvPr id="102" name="Google Shape;1028;p125">
            <a:extLst>
              <a:ext uri="{FF2B5EF4-FFF2-40B4-BE49-F238E27FC236}">
                <a16:creationId xmlns:a16="http://schemas.microsoft.com/office/drawing/2014/main" id="{0108DD04-66F0-0A76-2046-66C0AF3458B0}"/>
              </a:ext>
            </a:extLst>
          </p:cNvPr>
          <p:cNvSpPr txBox="1">
            <a:spLocks/>
          </p:cNvSpPr>
          <p:nvPr/>
        </p:nvSpPr>
        <p:spPr>
          <a:xfrm>
            <a:off x="3788550" y="6153373"/>
            <a:ext cx="891026" cy="350005"/>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2000" b="1">
                <a:solidFill>
                  <a:schemeClr val="bg1"/>
                </a:solidFill>
                <a:latin typeface="Arial"/>
                <a:cs typeface="Arial"/>
              </a:rPr>
              <a:t>$36M</a:t>
            </a:r>
            <a:endParaRPr lang="en-US" sz="2000" b="1">
              <a:solidFill>
                <a:schemeClr val="bg1"/>
              </a:solidFill>
              <a:latin typeface="Arial" panose="020B0604020202020204" pitchFamily="34" charset="0"/>
              <a:cs typeface="Arial" panose="020B0604020202020204" pitchFamily="34" charset="0"/>
            </a:endParaRPr>
          </a:p>
        </p:txBody>
      </p:sp>
      <p:sp>
        <p:nvSpPr>
          <p:cNvPr id="112" name="Google Shape;1028;p125">
            <a:extLst>
              <a:ext uri="{FF2B5EF4-FFF2-40B4-BE49-F238E27FC236}">
                <a16:creationId xmlns:a16="http://schemas.microsoft.com/office/drawing/2014/main" id="{9F89D9AC-A0B9-0290-DE83-C0F378424D7E}"/>
              </a:ext>
            </a:extLst>
          </p:cNvPr>
          <p:cNvSpPr txBox="1">
            <a:spLocks/>
          </p:cNvSpPr>
          <p:nvPr/>
        </p:nvSpPr>
        <p:spPr>
          <a:xfrm>
            <a:off x="2124635" y="6160097"/>
            <a:ext cx="1564685" cy="21445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900" b="1">
                <a:solidFill>
                  <a:srgbClr val="003764"/>
                </a:solidFill>
                <a:latin typeface="Arial" panose="020B0604020202020204" pitchFamily="34" charset="0"/>
                <a:cs typeface="Arial" panose="020B0604020202020204" pitchFamily="34" charset="0"/>
              </a:rPr>
              <a:t>COMPANIES RECEIVED</a:t>
            </a:r>
          </a:p>
        </p:txBody>
      </p:sp>
      <p:sp>
        <p:nvSpPr>
          <p:cNvPr id="113" name="Google Shape;1028;p125">
            <a:extLst>
              <a:ext uri="{FF2B5EF4-FFF2-40B4-BE49-F238E27FC236}">
                <a16:creationId xmlns:a16="http://schemas.microsoft.com/office/drawing/2014/main" id="{460CFF48-DF6C-8917-D1A0-5A8664279236}"/>
              </a:ext>
            </a:extLst>
          </p:cNvPr>
          <p:cNvSpPr txBox="1">
            <a:spLocks/>
          </p:cNvSpPr>
          <p:nvPr/>
        </p:nvSpPr>
        <p:spPr>
          <a:xfrm>
            <a:off x="2124635" y="6294568"/>
            <a:ext cx="1564685" cy="21445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900" b="1">
                <a:solidFill>
                  <a:srgbClr val="003764"/>
                </a:solidFill>
                <a:latin typeface="Arial" panose="020B0604020202020204" pitchFamily="34" charset="0"/>
                <a:cs typeface="Arial" panose="020B0604020202020204" pitchFamily="34" charset="0"/>
              </a:rPr>
              <a:t>INVESTMENT</a:t>
            </a:r>
            <a:endParaRPr lang="en-US" sz="1050" b="1">
              <a:solidFill>
                <a:srgbClr val="003764"/>
              </a:solidFill>
              <a:latin typeface="Arial" panose="020B0604020202020204" pitchFamily="34" charset="0"/>
              <a:cs typeface="Arial" panose="020B0604020202020204" pitchFamily="34" charset="0"/>
            </a:endParaRPr>
          </a:p>
        </p:txBody>
      </p:sp>
      <p:sp>
        <p:nvSpPr>
          <p:cNvPr id="114" name="Google Shape;1028;p125">
            <a:extLst>
              <a:ext uri="{FF2B5EF4-FFF2-40B4-BE49-F238E27FC236}">
                <a16:creationId xmlns:a16="http://schemas.microsoft.com/office/drawing/2014/main" id="{B3237E08-B2D4-2F7C-78A7-15829177A807}"/>
              </a:ext>
            </a:extLst>
          </p:cNvPr>
          <p:cNvSpPr txBox="1">
            <a:spLocks/>
          </p:cNvSpPr>
          <p:nvPr/>
        </p:nvSpPr>
        <p:spPr>
          <a:xfrm>
            <a:off x="4551829" y="6160097"/>
            <a:ext cx="1322638" cy="21445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900" b="1">
                <a:solidFill>
                  <a:srgbClr val="003764"/>
                </a:solidFill>
                <a:latin typeface="Arial" panose="020B0604020202020204" pitchFamily="34" charset="0"/>
                <a:cs typeface="Arial" panose="020B0604020202020204" pitchFamily="34" charset="0"/>
              </a:rPr>
              <a:t>MATCHED</a:t>
            </a:r>
          </a:p>
        </p:txBody>
      </p:sp>
      <p:sp>
        <p:nvSpPr>
          <p:cNvPr id="115" name="Google Shape;1028;p125">
            <a:extLst>
              <a:ext uri="{FF2B5EF4-FFF2-40B4-BE49-F238E27FC236}">
                <a16:creationId xmlns:a16="http://schemas.microsoft.com/office/drawing/2014/main" id="{B93A0693-5E02-2B26-59F6-462A28E97597}"/>
              </a:ext>
            </a:extLst>
          </p:cNvPr>
          <p:cNvSpPr txBox="1">
            <a:spLocks/>
          </p:cNvSpPr>
          <p:nvPr/>
        </p:nvSpPr>
        <p:spPr>
          <a:xfrm>
            <a:off x="4551829" y="6294568"/>
            <a:ext cx="1322638" cy="214452"/>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900" b="1">
                <a:solidFill>
                  <a:srgbClr val="003764"/>
                </a:solidFill>
                <a:latin typeface="Arial" panose="020B0604020202020204" pitchFamily="34" charset="0"/>
                <a:cs typeface="Arial" panose="020B0604020202020204" pitchFamily="34" charset="0"/>
              </a:rPr>
              <a:t>INVESTMENTS</a:t>
            </a:r>
            <a:endParaRPr lang="en-US" sz="1050" b="1">
              <a:solidFill>
                <a:srgbClr val="003764"/>
              </a:solidFill>
              <a:latin typeface="Arial" panose="020B0604020202020204" pitchFamily="34" charset="0"/>
              <a:cs typeface="Arial" panose="020B0604020202020204" pitchFamily="34" charset="0"/>
            </a:endParaRPr>
          </a:p>
        </p:txBody>
      </p:sp>
      <p:sp>
        <p:nvSpPr>
          <p:cNvPr id="3" name="Google Shape;1028;p125">
            <a:extLst>
              <a:ext uri="{FF2B5EF4-FFF2-40B4-BE49-F238E27FC236}">
                <a16:creationId xmlns:a16="http://schemas.microsoft.com/office/drawing/2014/main" id="{DBD6F26B-67D1-7F82-6198-E155D41F4ED2}"/>
              </a:ext>
            </a:extLst>
          </p:cNvPr>
          <p:cNvSpPr txBox="1">
            <a:spLocks/>
          </p:cNvSpPr>
          <p:nvPr/>
        </p:nvSpPr>
        <p:spPr>
          <a:xfrm>
            <a:off x="3215942" y="4104894"/>
            <a:ext cx="2653387" cy="294819"/>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ea typeface="+mn-lt"/>
                <a:cs typeface="+mn-lt"/>
              </a:rPr>
              <a:t>INVESTMENT</a:t>
            </a:r>
            <a:endParaRPr lang="en-US"/>
          </a:p>
        </p:txBody>
      </p:sp>
      <p:sp>
        <p:nvSpPr>
          <p:cNvPr id="5" name="Google Shape;1028;p125">
            <a:extLst>
              <a:ext uri="{FF2B5EF4-FFF2-40B4-BE49-F238E27FC236}">
                <a16:creationId xmlns:a16="http://schemas.microsoft.com/office/drawing/2014/main" id="{792BF9EE-1761-78DC-1BA8-732FD191CB2B}"/>
              </a:ext>
            </a:extLst>
          </p:cNvPr>
          <p:cNvSpPr txBox="1">
            <a:spLocks/>
          </p:cNvSpPr>
          <p:nvPr/>
        </p:nvSpPr>
        <p:spPr>
          <a:xfrm>
            <a:off x="3262016" y="3033957"/>
            <a:ext cx="2621856" cy="310584"/>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US" sz="1400" b="1">
                <a:solidFill>
                  <a:srgbClr val="003764"/>
                </a:solidFill>
                <a:latin typeface="Arial"/>
                <a:cs typeface="Arial"/>
              </a:rPr>
              <a:t>COMPANIES RELOCATED</a:t>
            </a:r>
            <a:endParaRPr lang="en-CA" sz="1400" b="1">
              <a:solidFill>
                <a:srgbClr val="003764"/>
              </a:solidFill>
              <a:latin typeface="Arial"/>
              <a:cs typeface="Arial"/>
            </a:endParaRPr>
          </a:p>
        </p:txBody>
      </p:sp>
    </p:spTree>
    <p:extLst>
      <p:ext uri="{BB962C8B-B14F-4D97-AF65-F5344CB8AC3E}">
        <p14:creationId xmlns:p14="http://schemas.microsoft.com/office/powerpoint/2010/main" val="2051831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9C517B-8D10-9CF5-A9FB-800EAF75AE06}"/>
              </a:ext>
            </a:extLst>
          </p:cNvPr>
          <p:cNvPicPr>
            <a:picLocks noChangeAspect="1"/>
          </p:cNvPicPr>
          <p:nvPr/>
        </p:nvPicPr>
        <p:blipFill>
          <a:blip r:embed="rId2">
            <a:alphaModFix amt="4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34784"/>
          <a:stretch>
            <a:fillRect/>
          </a:stretch>
        </p:blipFill>
        <p:spPr>
          <a:xfrm flipH="1">
            <a:off x="-51282" y="1644121"/>
            <a:ext cx="12368484" cy="5353164"/>
          </a:xfrm>
          <a:prstGeom prst="rect">
            <a:avLst/>
          </a:prstGeom>
        </p:spPr>
      </p:pic>
      <p:sp>
        <p:nvSpPr>
          <p:cNvPr id="9" name="Rectangle 8">
            <a:extLst>
              <a:ext uri="{FF2B5EF4-FFF2-40B4-BE49-F238E27FC236}">
                <a16:creationId xmlns:a16="http://schemas.microsoft.com/office/drawing/2014/main" id="{9B03CB85-BD87-8295-94EA-816F0C71224E}"/>
              </a:ext>
            </a:extLst>
          </p:cNvPr>
          <p:cNvSpPr/>
          <p:nvPr/>
        </p:nvSpPr>
        <p:spPr>
          <a:xfrm>
            <a:off x="0" y="8558"/>
            <a:ext cx="12291562" cy="3947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8D970B-8ECE-955A-1460-90ED49C51E86}"/>
              </a:ext>
            </a:extLst>
          </p:cNvPr>
          <p:cNvSpPr/>
          <p:nvPr/>
        </p:nvSpPr>
        <p:spPr>
          <a:xfrm>
            <a:off x="-25641" y="3956180"/>
            <a:ext cx="12291562" cy="2893262"/>
          </a:xfrm>
          <a:prstGeom prst="rect">
            <a:avLst/>
          </a:prstGeom>
          <a:gradFill>
            <a:gsLst>
              <a:gs pos="0">
                <a:schemeClr val="bg1">
                  <a:lumMod val="6017"/>
                  <a:lumOff val="93983"/>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81DED3-A670-1044-BD52-42414563FD66}"/>
              </a:ext>
            </a:extLst>
          </p:cNvPr>
          <p:cNvSpPr txBox="1"/>
          <p:nvPr/>
        </p:nvSpPr>
        <p:spPr>
          <a:xfrm>
            <a:off x="758802" y="1997839"/>
            <a:ext cx="10674397" cy="2123658"/>
          </a:xfrm>
          <a:prstGeom prst="rect">
            <a:avLst/>
          </a:prstGeom>
          <a:noFill/>
        </p:spPr>
        <p:txBody>
          <a:bodyPr wrap="square" rtlCol="0">
            <a:spAutoFit/>
          </a:bodyPr>
          <a:lstStyle/>
          <a:p>
            <a:pPr marL="117472" defTabSz="685800">
              <a:defRPr sz="1800" b="0" i="0" u="none" strike="noStrike" kern="0" cap="none" spc="0" baseline="0">
                <a:solidFill>
                  <a:srgbClr val="000000"/>
                </a:solidFill>
                <a:uFillTx/>
              </a:defRPr>
            </a:pPr>
            <a:r>
              <a:rPr lang="en-US" sz="2200" kern="0">
                <a:solidFill>
                  <a:srgbClr val="003764"/>
                </a:solidFill>
                <a:latin typeface="Arial" panose="020B0604020202020204" pitchFamily="34" charset="0"/>
                <a:cs typeface="Arial" panose="020B0604020202020204" pitchFamily="34" charset="0"/>
              </a:rPr>
              <a:t>To encourage capital investment in the Commonwealth by individual investors that will further the establishment or expansion of small businesses, create additional jobs, and foster the development of new products and technologies by providing tax credits for certain investments in small businesses located in the Commonwealth, operating in the fields of knowledge-based, high-tech, and research and development, and showing a potential for rapid growth.</a:t>
            </a:r>
          </a:p>
        </p:txBody>
      </p:sp>
      <p:sp>
        <p:nvSpPr>
          <p:cNvPr id="3" name="Date Placeholder 1">
            <a:extLst>
              <a:ext uri="{FF2B5EF4-FFF2-40B4-BE49-F238E27FC236}">
                <a16:creationId xmlns:a16="http://schemas.microsoft.com/office/drawing/2014/main" id="{8FAE29B5-8A66-3BC6-9B8D-DCC3082F0960}"/>
              </a:ext>
            </a:extLst>
          </p:cNvPr>
          <p:cNvSpPr txBox="1">
            <a:spLocks/>
          </p:cNvSpPr>
          <p:nvPr/>
        </p:nvSpPr>
        <p:spPr>
          <a:xfrm>
            <a:off x="-25641" y="323210"/>
            <a:ext cx="12243283" cy="1371600"/>
          </a:xfrm>
          <a:prstGeom prst="rect">
            <a:avLst/>
          </a:prstGeom>
          <a:noFill/>
          <a:ln>
            <a:noFill/>
          </a:ln>
          <a:effectLst/>
        </p:spPr>
        <p:txBody>
          <a:bodyPr spcFirstLastPara="1" vert="horz" wrap="square" lIns="121900" tIns="121900" rIns="121900" bIns="12190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Aft>
                <a:spcPts val="500"/>
              </a:spcAft>
              <a:defRPr/>
            </a:pPr>
            <a:r>
              <a:rPr lang="en-US" sz="4000" b="1">
                <a:solidFill>
                  <a:srgbClr val="003764"/>
                </a:solidFill>
                <a:latin typeface="Arial"/>
                <a:cs typeface="Arial"/>
              </a:rPr>
              <a:t>PURPOSE OF THE ANGEL PROGRAM</a:t>
            </a:r>
            <a:br>
              <a:rPr lang="en-US" sz="4000" b="1">
                <a:latin typeface="Arial"/>
                <a:cs typeface="Arial"/>
              </a:rPr>
            </a:br>
            <a:r>
              <a:rPr lang="en-US" sz="2000" spc="300">
                <a:solidFill>
                  <a:srgbClr val="5EB4E4"/>
                </a:solidFill>
                <a:latin typeface="Arial"/>
                <a:cs typeface="Arial"/>
              </a:rPr>
              <a:t>KENTUCKY ANGEL INVESTMENT TAX CREDIT</a:t>
            </a:r>
          </a:p>
        </p:txBody>
      </p:sp>
      <p:sp>
        <p:nvSpPr>
          <p:cNvPr id="2" name="TextBox 1">
            <a:extLst>
              <a:ext uri="{FF2B5EF4-FFF2-40B4-BE49-F238E27FC236}">
                <a16:creationId xmlns:a16="http://schemas.microsoft.com/office/drawing/2014/main" id="{CA701BE5-7149-259C-B262-479B236006C7}"/>
              </a:ext>
            </a:extLst>
          </p:cNvPr>
          <p:cNvSpPr txBox="1"/>
          <p:nvPr/>
        </p:nvSpPr>
        <p:spPr>
          <a:xfrm>
            <a:off x="758801" y="4320703"/>
            <a:ext cx="10674397" cy="430887"/>
          </a:xfrm>
          <a:prstGeom prst="rect">
            <a:avLst/>
          </a:prstGeom>
          <a:noFill/>
        </p:spPr>
        <p:txBody>
          <a:bodyPr wrap="square" rtlCol="0">
            <a:spAutoFit/>
          </a:bodyPr>
          <a:lstStyle/>
          <a:p>
            <a:pPr marL="117472" algn="r">
              <a:defRPr sz="1800" b="0" i="0" u="none" strike="noStrike" kern="0" cap="none" spc="0" baseline="0">
                <a:solidFill>
                  <a:srgbClr val="000000"/>
                </a:solidFill>
                <a:uFillTx/>
              </a:defRPr>
            </a:pPr>
            <a:r>
              <a:rPr lang="en-US" sz="2200" b="1" i="1" kern="0">
                <a:solidFill>
                  <a:srgbClr val="5EB5E4"/>
                </a:solidFill>
                <a:latin typeface="Arial" panose="020B0604020202020204" pitchFamily="34" charset="0"/>
                <a:cs typeface="Arial" panose="020B0604020202020204" pitchFamily="34" charset="0"/>
              </a:rPr>
              <a:t>Kentucky Angel Investment Act, KRS 154.20-230-240</a:t>
            </a:r>
          </a:p>
        </p:txBody>
      </p:sp>
    </p:spTree>
    <p:extLst>
      <p:ext uri="{BB962C8B-B14F-4D97-AF65-F5344CB8AC3E}">
        <p14:creationId xmlns:p14="http://schemas.microsoft.com/office/powerpoint/2010/main" val="135793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around a table&#10;&#10;AI-generated content may be incorrect.">
            <a:extLst>
              <a:ext uri="{FF2B5EF4-FFF2-40B4-BE49-F238E27FC236}">
                <a16:creationId xmlns:a16="http://schemas.microsoft.com/office/drawing/2014/main" id="{B47D35EE-A0F8-3AB8-42F3-B670C12F85C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894" r="-202"/>
          <a:stretch>
            <a:fillRect/>
          </a:stretch>
        </p:blipFill>
        <p:spPr>
          <a:xfrm flipH="1">
            <a:off x="3717471" y="-8477"/>
            <a:ext cx="8474529" cy="6866477"/>
          </a:xfrm>
          <a:prstGeom prst="rect">
            <a:avLst/>
          </a:prstGeom>
        </p:spPr>
      </p:pic>
      <p:sp>
        <p:nvSpPr>
          <p:cNvPr id="6" name="Rectangle 5">
            <a:extLst>
              <a:ext uri="{FF2B5EF4-FFF2-40B4-BE49-F238E27FC236}">
                <a16:creationId xmlns:a16="http://schemas.microsoft.com/office/drawing/2014/main" id="{DF496E69-B5D7-C117-619E-1FDF959E60B1}"/>
              </a:ext>
            </a:extLst>
          </p:cNvPr>
          <p:cNvSpPr/>
          <p:nvPr/>
        </p:nvSpPr>
        <p:spPr>
          <a:xfrm>
            <a:off x="0" y="-8480"/>
            <a:ext cx="4949685" cy="6866480"/>
          </a:xfrm>
          <a:prstGeom prst="rect">
            <a:avLst/>
          </a:prstGeom>
          <a:solidFill>
            <a:srgbClr val="00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924AAE-BE78-0A43-0FBD-61B9E76B0363}"/>
              </a:ext>
            </a:extLst>
          </p:cNvPr>
          <p:cNvSpPr/>
          <p:nvPr/>
        </p:nvSpPr>
        <p:spPr>
          <a:xfrm rot="16200000">
            <a:off x="8324753" y="-3383544"/>
            <a:ext cx="6866479" cy="13616612"/>
          </a:xfrm>
          <a:prstGeom prst="rect">
            <a:avLst/>
          </a:prstGeom>
          <a:gradFill>
            <a:gsLst>
              <a:gs pos="0">
                <a:srgbClr val="003764"/>
              </a:gs>
              <a:gs pos="100000">
                <a:srgbClr val="003764">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28;p125">
            <a:extLst>
              <a:ext uri="{FF2B5EF4-FFF2-40B4-BE49-F238E27FC236}">
                <a16:creationId xmlns:a16="http://schemas.microsoft.com/office/drawing/2014/main" id="{43A51EC4-877F-8DCF-8764-EFC56C747478}"/>
              </a:ext>
            </a:extLst>
          </p:cNvPr>
          <p:cNvSpPr txBox="1">
            <a:spLocks/>
          </p:cNvSpPr>
          <p:nvPr/>
        </p:nvSpPr>
        <p:spPr>
          <a:xfrm>
            <a:off x="0" y="240084"/>
            <a:ext cx="12192000"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1800" b="0" i="0" u="none" strike="noStrike" kern="0" cap="none" spc="0" baseline="0">
                <a:solidFill>
                  <a:srgbClr val="000000"/>
                </a:solidFill>
                <a:uFillTx/>
              </a:defRPr>
            </a:pPr>
            <a:r>
              <a:rPr lang="en-US" sz="3600" b="1" kern="0">
                <a:solidFill>
                  <a:srgbClr val="FFFFFF"/>
                </a:solidFill>
                <a:latin typeface="Arial"/>
                <a:ea typeface="ＭＳ Ｐゴシック"/>
                <a:cs typeface="Arial"/>
              </a:rPr>
              <a:t>OVERVIEW OF CURRENT PROGRAM GUIDELINES </a:t>
            </a:r>
          </a:p>
          <a:p>
            <a:pPr algn="ctr">
              <a:lnSpc>
                <a:spcPct val="100000"/>
              </a:lnSpc>
              <a:spcBef>
                <a:spcPct val="0"/>
              </a:spcBef>
              <a:buNone/>
              <a:defRPr/>
            </a:pPr>
            <a:r>
              <a:rPr lang="en-US" sz="2000" spc="300">
                <a:solidFill>
                  <a:srgbClr val="5EB4E4"/>
                </a:solidFill>
                <a:latin typeface="Arial"/>
                <a:cs typeface="Arial"/>
              </a:rPr>
              <a:t>KENTUCKY ANGEL INVESTMENT TAX CREDIT</a:t>
            </a:r>
            <a:endParaRPr lang="en-CA" sz="2000" b="1">
              <a:solidFill>
                <a:schemeClr val="bg1"/>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738180" y="1664685"/>
            <a:ext cx="10691819" cy="4770537"/>
          </a:xfrm>
          <a:prstGeom prst="rect">
            <a:avLst/>
          </a:prstGeom>
          <a:noFill/>
        </p:spPr>
        <p:txBody>
          <a:bodyPr wrap="square" lIns="91440" tIns="45720" rIns="91440" bIns="45720" rtlCol="0" anchor="t">
            <a:spAutoFit/>
          </a:bodyPr>
          <a:lstStyle/>
          <a:p>
            <a:r>
              <a:rPr lang="en-US" sz="2000" b="1">
                <a:solidFill>
                  <a:srgbClr val="5EB3E4"/>
                </a:solidFill>
                <a:latin typeface="Arial"/>
                <a:cs typeface="Arial"/>
              </a:rPr>
              <a:t>POTENTIAL CREDIT AMOUNTS</a:t>
            </a:r>
          </a:p>
          <a:p>
            <a:pPr marL="742950" lvl="1" indent="-285750">
              <a:buFont typeface="Arial" panose="020B0604020202020204" pitchFamily="34" charset="0"/>
              <a:buChar char="•"/>
            </a:pPr>
            <a:r>
              <a:rPr lang="en-US" sz="1600">
                <a:solidFill>
                  <a:schemeClr val="bg1"/>
                </a:solidFill>
                <a:latin typeface="Arial"/>
                <a:cs typeface="Arial"/>
              </a:rPr>
              <a:t>Equal to 25% of investment amount in non-enhanced counties and 40% in enhanced counties</a:t>
            </a:r>
          </a:p>
          <a:p>
            <a:pPr lvl="1"/>
            <a:endParaRPr lang="en-US">
              <a:solidFill>
                <a:schemeClr val="bg1"/>
              </a:solidFill>
              <a:latin typeface="Arial" panose="020B0604020202020204" pitchFamily="34" charset="0"/>
              <a:cs typeface="Arial" panose="020B0604020202020204" pitchFamily="34" charset="0"/>
            </a:endParaRPr>
          </a:p>
          <a:p>
            <a:r>
              <a:rPr lang="en-US" sz="2000" b="1">
                <a:solidFill>
                  <a:srgbClr val="5EB3E4"/>
                </a:solidFill>
                <a:latin typeface="Arial"/>
                <a:cs typeface="Arial"/>
              </a:rPr>
              <a:t>PROGRAM CAPS</a:t>
            </a:r>
          </a:p>
          <a:p>
            <a:pPr marL="742950" lvl="1" indent="-285750">
              <a:buFont typeface="Arial" panose="020B0604020202020204" pitchFamily="34" charset="0"/>
              <a:buChar char="•"/>
            </a:pPr>
            <a:r>
              <a:rPr lang="en-US" sz="1600">
                <a:solidFill>
                  <a:schemeClr val="bg1"/>
                </a:solidFill>
                <a:latin typeface="Arial"/>
                <a:cs typeface="Arial"/>
              </a:rPr>
              <a:t>$3,000,000 per calendar year in angel tax credits</a:t>
            </a:r>
          </a:p>
          <a:p>
            <a:pPr marL="742950" lvl="1"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a:solidFill>
                  <a:schemeClr val="bg1"/>
                </a:solidFill>
                <a:latin typeface="Arial"/>
                <a:cs typeface="Arial"/>
              </a:rPr>
              <a:t>$200,000 individual investor limit per calendar year</a:t>
            </a:r>
          </a:p>
          <a:p>
            <a:pPr marL="742950" lvl="1"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a:solidFill>
                  <a:schemeClr val="bg1"/>
                </a:solidFill>
                <a:latin typeface="Arial"/>
                <a:cs typeface="Arial"/>
              </a:rPr>
              <a:t>$1,000,000 of cumulative credits received for investments in a single company</a:t>
            </a:r>
          </a:p>
          <a:p>
            <a:pPr lvl="1"/>
            <a:endParaRPr lang="en-US">
              <a:solidFill>
                <a:schemeClr val="bg1"/>
              </a:solidFill>
              <a:latin typeface="Arial" panose="020B0604020202020204" pitchFamily="34" charset="0"/>
              <a:cs typeface="Arial" panose="020B0604020202020204" pitchFamily="34" charset="0"/>
            </a:endParaRPr>
          </a:p>
          <a:p>
            <a:r>
              <a:rPr lang="en-US" sz="2000" b="1">
                <a:solidFill>
                  <a:srgbClr val="5EB3E4"/>
                </a:solidFill>
                <a:latin typeface="Arial"/>
                <a:cs typeface="Arial"/>
              </a:rPr>
              <a:t>CLAIMING, TRANSFER &amp; RECAPTURE</a:t>
            </a:r>
          </a:p>
          <a:p>
            <a:pPr marL="742950" lvl="1" indent="-285750">
              <a:buFont typeface="Arial" panose="020B0604020202020204" pitchFamily="34" charset="0"/>
              <a:buChar char="•"/>
            </a:pPr>
            <a:r>
              <a:rPr lang="en-US" sz="1600">
                <a:solidFill>
                  <a:schemeClr val="bg1"/>
                </a:solidFill>
                <a:latin typeface="Arial"/>
                <a:cs typeface="Arial"/>
              </a:rPr>
              <a:t>Non-refundable, claimed against an investor’s </a:t>
            </a:r>
            <a:r>
              <a:rPr lang="en-US" sz="1600" b="1">
                <a:solidFill>
                  <a:schemeClr val="bg1"/>
                </a:solidFill>
                <a:latin typeface="Arial"/>
                <a:cs typeface="Arial"/>
              </a:rPr>
              <a:t>KY individual income tax</a:t>
            </a:r>
          </a:p>
          <a:p>
            <a:pPr marL="742950" lvl="1"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a:solidFill>
                  <a:schemeClr val="bg1"/>
                </a:solidFill>
                <a:latin typeface="Arial"/>
                <a:cs typeface="Arial"/>
              </a:rPr>
              <a:t>15-year carry forward</a:t>
            </a:r>
          </a:p>
          <a:p>
            <a:pPr marL="742950" lvl="1"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a:solidFill>
                  <a:schemeClr val="bg1"/>
                </a:solidFill>
                <a:latin typeface="Arial"/>
                <a:cs typeface="Arial"/>
              </a:rPr>
              <a:t>Transferable subject to Department of Revenue approval</a:t>
            </a:r>
          </a:p>
          <a:p>
            <a:pPr marL="742950" lvl="1" indent="-285750">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a:solidFill>
                  <a:schemeClr val="bg1"/>
                </a:solidFill>
                <a:latin typeface="Arial"/>
                <a:cs typeface="Arial"/>
              </a:rPr>
              <a:t>Businesses subject to 5-year reporting period, must remain compliant</a:t>
            </a:r>
          </a:p>
        </p:txBody>
      </p:sp>
    </p:spTree>
    <p:extLst>
      <p:ext uri="{BB962C8B-B14F-4D97-AF65-F5344CB8AC3E}">
        <p14:creationId xmlns:p14="http://schemas.microsoft.com/office/powerpoint/2010/main" val="2060665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a:extLst>
            <a:ext uri="{FF2B5EF4-FFF2-40B4-BE49-F238E27FC236}">
              <a16:creationId xmlns:a16="http://schemas.microsoft.com/office/drawing/2014/main" id="{EF190E4D-43B2-4502-0831-BF29C53789E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8B7407A-D03C-2EA7-0A97-33C7D0314727}"/>
              </a:ext>
            </a:extLst>
          </p:cNvPr>
          <p:cNvSpPr/>
          <p:nvPr/>
        </p:nvSpPr>
        <p:spPr>
          <a:xfrm flipV="1">
            <a:off x="-49781" y="-152400"/>
            <a:ext cx="12291562" cy="2465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unset over a field of grass&#10;&#10;Description automatically generated">
            <a:extLst>
              <a:ext uri="{FF2B5EF4-FFF2-40B4-BE49-F238E27FC236}">
                <a16:creationId xmlns:a16="http://schemas.microsoft.com/office/drawing/2014/main" id="{5D17C950-7B0E-67AD-0931-367620F9EF82}"/>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saturation sat="0"/>
                    </a14:imgEffect>
                  </a14:imgLayer>
                </a14:imgProps>
              </a:ext>
            </a:extLst>
          </a:blip>
          <a:srcRect l="-196" b="23543"/>
          <a:stretch>
            <a:fillRect/>
          </a:stretch>
        </p:blipFill>
        <p:spPr>
          <a:xfrm flipH="1">
            <a:off x="-49781" y="2362432"/>
            <a:ext cx="12291562" cy="5264790"/>
          </a:xfrm>
          <a:prstGeom prst="rect">
            <a:avLst/>
          </a:prstGeom>
          <a:gradFill>
            <a:gsLst>
              <a:gs pos="44000">
                <a:schemeClr val="bg1">
                  <a:lumMod val="6017"/>
                  <a:lumOff val="93983"/>
                </a:schemeClr>
              </a:gs>
              <a:gs pos="91000">
                <a:schemeClr val="bg1">
                  <a:alpha val="0"/>
                  <a:lumMod val="82000"/>
                </a:schemeClr>
              </a:gs>
            </a:gsLst>
            <a:lin ang="5400000" scaled="1"/>
          </a:gradFill>
        </p:spPr>
      </p:pic>
      <p:sp>
        <p:nvSpPr>
          <p:cNvPr id="8" name="Rectangle 7">
            <a:extLst>
              <a:ext uri="{FF2B5EF4-FFF2-40B4-BE49-F238E27FC236}">
                <a16:creationId xmlns:a16="http://schemas.microsoft.com/office/drawing/2014/main" id="{639D215D-1863-ADD7-36A5-CA5548E8EB11}"/>
              </a:ext>
            </a:extLst>
          </p:cNvPr>
          <p:cNvSpPr/>
          <p:nvPr/>
        </p:nvSpPr>
        <p:spPr>
          <a:xfrm>
            <a:off x="-25641" y="2281143"/>
            <a:ext cx="12291562" cy="4138318"/>
          </a:xfrm>
          <a:prstGeom prst="rect">
            <a:avLst/>
          </a:prstGeom>
          <a:gradFill>
            <a:gsLst>
              <a:gs pos="69000">
                <a:schemeClr val="bg1">
                  <a:lumMod val="6017"/>
                  <a:lumOff val="93983"/>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7AE963-1BFB-84F2-B5DD-C458B2EB0C95}"/>
              </a:ext>
            </a:extLst>
          </p:cNvPr>
          <p:cNvSpPr/>
          <p:nvPr/>
        </p:nvSpPr>
        <p:spPr>
          <a:xfrm>
            <a:off x="3118799" y="1563812"/>
            <a:ext cx="6053959" cy="717331"/>
          </a:xfrm>
          <a:prstGeom prst="rect">
            <a:avLst/>
          </a:prstGeom>
          <a:solidFill>
            <a:srgbClr val="5EB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5216B3E-A62B-1ED7-FDD1-FC59F64E6306}"/>
              </a:ext>
            </a:extLst>
          </p:cNvPr>
          <p:cNvSpPr txBox="1"/>
          <p:nvPr/>
        </p:nvSpPr>
        <p:spPr>
          <a:xfrm>
            <a:off x="3118799" y="1657973"/>
            <a:ext cx="6053959" cy="523220"/>
          </a:xfrm>
          <a:prstGeom prst="rect">
            <a:avLst/>
          </a:prstGeom>
          <a:noFill/>
        </p:spPr>
        <p:txBody>
          <a:bodyPr wrap="square" rtlCol="0">
            <a:spAutoFit/>
          </a:bodyPr>
          <a:lstStyle/>
          <a:p>
            <a:pPr algn="ctr"/>
            <a:r>
              <a:rPr lang="en-US" altLang="en-US" sz="2800" b="1">
                <a:solidFill>
                  <a:schemeClr val="bg1"/>
                </a:solidFill>
                <a:latin typeface="Arial" panose="020B0604020202020204" pitchFamily="34" charset="0"/>
                <a:cs typeface="Arial" panose="020B0604020202020204" pitchFamily="34" charset="0"/>
              </a:rPr>
              <a:t>QUALIFIED SMALL BUSINESS </a:t>
            </a:r>
          </a:p>
        </p:txBody>
      </p:sp>
      <p:sp>
        <p:nvSpPr>
          <p:cNvPr id="6" name="Google Shape;1028;p125">
            <a:extLst>
              <a:ext uri="{FF2B5EF4-FFF2-40B4-BE49-F238E27FC236}">
                <a16:creationId xmlns:a16="http://schemas.microsoft.com/office/drawing/2014/main" id="{09668AFB-11A1-6EBB-B05F-59DDD7677FE0}"/>
              </a:ext>
            </a:extLst>
          </p:cNvPr>
          <p:cNvSpPr txBox="1">
            <a:spLocks/>
          </p:cNvSpPr>
          <p:nvPr/>
        </p:nvSpPr>
        <p:spPr>
          <a:xfrm>
            <a:off x="-36334" y="192212"/>
            <a:ext cx="12291561"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CA" sz="4000" b="1">
                <a:solidFill>
                  <a:srgbClr val="003764"/>
                </a:solidFill>
                <a:latin typeface="Arial" panose="020B0604020202020204" pitchFamily="34" charset="0"/>
                <a:ea typeface="+mn-ea"/>
                <a:cs typeface="Arial" panose="020B0604020202020204" pitchFamily="34" charset="0"/>
              </a:rPr>
              <a:t>PROGRAM ELIGIBILITY</a:t>
            </a:r>
            <a:br>
              <a:rPr lang="en-CA" sz="4000" b="1">
                <a:solidFill>
                  <a:schemeClr val="bg1"/>
                </a:solidFill>
                <a:latin typeface="Arial" panose="020B0604020202020204" pitchFamily="34" charset="0"/>
                <a:cs typeface="Arial" panose="020B0604020202020204" pitchFamily="34" charset="0"/>
              </a:rPr>
            </a:br>
            <a:r>
              <a:rPr lang="en-US" sz="2000" spc="300">
                <a:solidFill>
                  <a:srgbClr val="5EB4E4"/>
                </a:solidFill>
                <a:latin typeface="Arial"/>
                <a:cs typeface="Arial"/>
              </a:rPr>
              <a:t>KENTUCKY ANGEL INVESTMENT TAX CREDIT</a:t>
            </a:r>
            <a:endParaRPr lang="en-CA" sz="4000" b="1" spc="3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83E486-9EB4-DCAF-BDEF-5DC1ABED329C}"/>
              </a:ext>
            </a:extLst>
          </p:cNvPr>
          <p:cNvSpPr txBox="1"/>
          <p:nvPr/>
        </p:nvSpPr>
        <p:spPr>
          <a:xfrm>
            <a:off x="870816" y="2393965"/>
            <a:ext cx="10549923" cy="3416320"/>
          </a:xfrm>
          <a:prstGeom prst="rect">
            <a:avLst/>
          </a:prstGeom>
          <a:noFill/>
        </p:spPr>
        <p:txBody>
          <a:bodyPr wrap="square" lIns="91440" tIns="45720" rIns="91440" bIns="45720" rtlCol="0" anchor="t">
            <a:spAutoFit/>
          </a:bodyPr>
          <a:lstStyle/>
          <a:p>
            <a:pPr marL="285750" indent="-285750">
              <a:lnSpc>
                <a:spcPct val="150000"/>
              </a:lnSpc>
              <a:buClr>
                <a:srgbClr val="003764"/>
              </a:buClr>
              <a:buFont typeface="Arial" panose="020B0604020202020204" pitchFamily="34" charset="0"/>
              <a:buChar char="•"/>
            </a:pPr>
            <a:r>
              <a:rPr lang="en-US" altLang="en-US">
                <a:solidFill>
                  <a:srgbClr val="003764"/>
                </a:solidFill>
                <a:latin typeface="Arial"/>
                <a:cs typeface="Arial"/>
              </a:rPr>
              <a:t>No more than 100 full-time employees</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a:cs typeface="Arial"/>
              </a:rPr>
              <a:t>Has a net worth of $10,000,000 or less OR Has net income after federal income taxes for each of the two (2) preceding fiscal years of $3,000,000 or less</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a:cs typeface="Arial"/>
              </a:rPr>
              <a:t>Has more than 50% of its assets, operations and employees located in Kentucky</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a:cs typeface="Arial"/>
              </a:rPr>
              <a:t>Investors have not met $1,000,000 aggregate cap for credits received investing in the company</a:t>
            </a:r>
            <a:endParaRPr lang="en-US" altLang="en-US">
              <a:solidFill>
                <a:srgbClr val="003764"/>
              </a:solidFill>
              <a:latin typeface="Arial" panose="020B0604020202020204" pitchFamily="34" charset="0"/>
              <a:cs typeface="Arial" panose="020B0604020202020204" pitchFamily="34" charset="0"/>
            </a:endParaRP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a:cs typeface="Arial"/>
              </a:rPr>
              <a:t>The business must be engaged in: </a:t>
            </a:r>
          </a:p>
          <a:p>
            <a:pPr marL="742950" lvl="1" indent="-285750">
              <a:buClr>
                <a:srgbClr val="003764"/>
              </a:buClr>
              <a:buFont typeface="System Font Regular"/>
              <a:buChar char="-"/>
            </a:pPr>
            <a:r>
              <a:rPr lang="en-US" altLang="en-US">
                <a:solidFill>
                  <a:srgbClr val="003764"/>
                </a:solidFill>
                <a:latin typeface="Arial"/>
                <a:cs typeface="Arial"/>
              </a:rPr>
              <a:t>Bioscience</a:t>
            </a:r>
          </a:p>
          <a:p>
            <a:pPr marL="742950" lvl="1" indent="-285750">
              <a:buClr>
                <a:srgbClr val="003764"/>
              </a:buClr>
              <a:buFont typeface="System Font Regular"/>
              <a:buChar char="-"/>
            </a:pPr>
            <a:r>
              <a:rPr lang="en-US" altLang="en-US">
                <a:solidFill>
                  <a:srgbClr val="003764"/>
                </a:solidFill>
                <a:latin typeface="Arial"/>
                <a:cs typeface="Arial"/>
              </a:rPr>
              <a:t>Environmental and energy technology</a:t>
            </a:r>
          </a:p>
          <a:p>
            <a:pPr marL="742950" lvl="1" indent="-285750">
              <a:buClr>
                <a:srgbClr val="003764"/>
              </a:buClr>
              <a:buFont typeface="System Font Regular"/>
              <a:buChar char="-"/>
            </a:pPr>
            <a:r>
              <a:rPr lang="en-US" altLang="en-US">
                <a:solidFill>
                  <a:srgbClr val="003764"/>
                </a:solidFill>
                <a:latin typeface="Arial"/>
                <a:cs typeface="Arial"/>
              </a:rPr>
              <a:t>Health and human development</a:t>
            </a:r>
          </a:p>
        </p:txBody>
      </p:sp>
      <p:sp>
        <p:nvSpPr>
          <p:cNvPr id="5" name="TextBox 4">
            <a:extLst>
              <a:ext uri="{FF2B5EF4-FFF2-40B4-BE49-F238E27FC236}">
                <a16:creationId xmlns:a16="http://schemas.microsoft.com/office/drawing/2014/main" id="{0858EF48-D236-EE78-2158-01D4DB504BB5}"/>
              </a:ext>
            </a:extLst>
          </p:cNvPr>
          <p:cNvSpPr txBox="1"/>
          <p:nvPr/>
        </p:nvSpPr>
        <p:spPr>
          <a:xfrm>
            <a:off x="5712311" y="4859260"/>
            <a:ext cx="5708427" cy="923330"/>
          </a:xfrm>
          <a:prstGeom prst="rect">
            <a:avLst/>
          </a:prstGeom>
          <a:noFill/>
        </p:spPr>
        <p:txBody>
          <a:bodyPr wrap="square" rtlCol="0">
            <a:spAutoFit/>
          </a:bodyPr>
          <a:lstStyle/>
          <a:p>
            <a:pPr marL="742950" lvl="1" indent="-285750">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Information technology and communications</a:t>
            </a:r>
          </a:p>
          <a:p>
            <a:pPr marL="742950" lvl="1" indent="-285750">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Materials science and advanced manufacturing</a:t>
            </a:r>
          </a:p>
          <a:p>
            <a:pPr marL="742950" lvl="1" indent="-285750">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Other new economy, knowledge-based activity</a:t>
            </a:r>
          </a:p>
        </p:txBody>
      </p:sp>
    </p:spTree>
    <p:extLst>
      <p:ext uri="{BB962C8B-B14F-4D97-AF65-F5344CB8AC3E}">
        <p14:creationId xmlns:p14="http://schemas.microsoft.com/office/powerpoint/2010/main" val="1307333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a:extLst>
            <a:ext uri="{FF2B5EF4-FFF2-40B4-BE49-F238E27FC236}">
              <a16:creationId xmlns:a16="http://schemas.microsoft.com/office/drawing/2014/main" id="{63AA85DF-AD25-69E0-8D0B-7994AFC32A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E0FE52B-2595-DD1F-193A-C1E568EC82A5}"/>
              </a:ext>
            </a:extLst>
          </p:cNvPr>
          <p:cNvSpPr/>
          <p:nvPr/>
        </p:nvSpPr>
        <p:spPr>
          <a:xfrm flipV="1">
            <a:off x="-49781" y="-152400"/>
            <a:ext cx="12291562" cy="2465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unset over a field of grass&#10;&#10;Description automatically generated">
            <a:extLst>
              <a:ext uri="{FF2B5EF4-FFF2-40B4-BE49-F238E27FC236}">
                <a16:creationId xmlns:a16="http://schemas.microsoft.com/office/drawing/2014/main" id="{071A2F40-22E0-15CB-2432-CEDDC9475AD0}"/>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saturation sat="0"/>
                    </a14:imgEffect>
                  </a14:imgLayer>
                </a14:imgProps>
              </a:ext>
            </a:extLst>
          </a:blip>
          <a:srcRect l="-196" b="23543"/>
          <a:stretch>
            <a:fillRect/>
          </a:stretch>
        </p:blipFill>
        <p:spPr>
          <a:xfrm flipH="1">
            <a:off x="-49781" y="2362432"/>
            <a:ext cx="12291562" cy="5264790"/>
          </a:xfrm>
          <a:prstGeom prst="rect">
            <a:avLst/>
          </a:prstGeom>
          <a:gradFill>
            <a:gsLst>
              <a:gs pos="44000">
                <a:schemeClr val="bg1">
                  <a:lumMod val="6017"/>
                  <a:lumOff val="93983"/>
                </a:schemeClr>
              </a:gs>
              <a:gs pos="91000">
                <a:schemeClr val="bg1">
                  <a:alpha val="0"/>
                  <a:lumMod val="82000"/>
                </a:schemeClr>
              </a:gs>
            </a:gsLst>
            <a:lin ang="5400000" scaled="1"/>
          </a:gradFill>
        </p:spPr>
      </p:pic>
      <p:sp>
        <p:nvSpPr>
          <p:cNvPr id="12" name="Rectangle 11">
            <a:extLst>
              <a:ext uri="{FF2B5EF4-FFF2-40B4-BE49-F238E27FC236}">
                <a16:creationId xmlns:a16="http://schemas.microsoft.com/office/drawing/2014/main" id="{484FC1FE-CE85-EB7A-E589-8BCC3A568091}"/>
              </a:ext>
            </a:extLst>
          </p:cNvPr>
          <p:cNvSpPr/>
          <p:nvPr/>
        </p:nvSpPr>
        <p:spPr>
          <a:xfrm>
            <a:off x="-25641" y="2281143"/>
            <a:ext cx="12291562" cy="4138318"/>
          </a:xfrm>
          <a:prstGeom prst="rect">
            <a:avLst/>
          </a:prstGeom>
          <a:gradFill>
            <a:gsLst>
              <a:gs pos="69000">
                <a:schemeClr val="bg1">
                  <a:lumMod val="6017"/>
                  <a:lumOff val="93983"/>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866DBE-7E4A-DD13-E42F-E023A19B054B}"/>
              </a:ext>
            </a:extLst>
          </p:cNvPr>
          <p:cNvSpPr/>
          <p:nvPr/>
        </p:nvSpPr>
        <p:spPr>
          <a:xfrm>
            <a:off x="3118799" y="1563812"/>
            <a:ext cx="6053959" cy="717331"/>
          </a:xfrm>
          <a:prstGeom prst="rect">
            <a:avLst/>
          </a:prstGeom>
          <a:solidFill>
            <a:srgbClr val="EE9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70ED54-D3AA-399A-4047-5E6364A2307C}"/>
              </a:ext>
            </a:extLst>
          </p:cNvPr>
          <p:cNvSpPr txBox="1"/>
          <p:nvPr/>
        </p:nvSpPr>
        <p:spPr>
          <a:xfrm>
            <a:off x="3118799" y="1657973"/>
            <a:ext cx="6053959" cy="523220"/>
          </a:xfrm>
          <a:prstGeom prst="rect">
            <a:avLst/>
          </a:prstGeom>
          <a:noFill/>
        </p:spPr>
        <p:txBody>
          <a:bodyPr wrap="square" rtlCol="0">
            <a:spAutoFit/>
          </a:bodyPr>
          <a:lstStyle/>
          <a:p>
            <a:pPr algn="ctr"/>
            <a:r>
              <a:rPr lang="en-US" altLang="en-US" sz="2800" b="1">
                <a:solidFill>
                  <a:schemeClr val="bg1"/>
                </a:solidFill>
                <a:latin typeface="Arial" panose="020B0604020202020204" pitchFamily="34" charset="0"/>
                <a:cs typeface="Arial" panose="020B0604020202020204" pitchFamily="34" charset="0"/>
              </a:rPr>
              <a:t>QUALIFIED INVESTOR</a:t>
            </a:r>
          </a:p>
        </p:txBody>
      </p:sp>
      <p:sp>
        <p:nvSpPr>
          <p:cNvPr id="6" name="Google Shape;1028;p125">
            <a:extLst>
              <a:ext uri="{FF2B5EF4-FFF2-40B4-BE49-F238E27FC236}">
                <a16:creationId xmlns:a16="http://schemas.microsoft.com/office/drawing/2014/main" id="{4B02930B-418F-3CBF-E656-0B524E5EC4A1}"/>
              </a:ext>
            </a:extLst>
          </p:cNvPr>
          <p:cNvSpPr txBox="1">
            <a:spLocks/>
          </p:cNvSpPr>
          <p:nvPr/>
        </p:nvSpPr>
        <p:spPr>
          <a:xfrm>
            <a:off x="-36334" y="192212"/>
            <a:ext cx="12291561"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CA" sz="4000" b="1">
                <a:solidFill>
                  <a:srgbClr val="003764"/>
                </a:solidFill>
                <a:latin typeface="Arial" panose="020B0604020202020204" pitchFamily="34" charset="0"/>
                <a:ea typeface="+mn-ea"/>
                <a:cs typeface="Arial" panose="020B0604020202020204" pitchFamily="34" charset="0"/>
              </a:rPr>
              <a:t>PROGRAM ELIGIBILITY</a:t>
            </a:r>
            <a:br>
              <a:rPr lang="en-CA" sz="4000" b="1">
                <a:solidFill>
                  <a:schemeClr val="bg1"/>
                </a:solidFill>
                <a:latin typeface="Arial" panose="020B0604020202020204" pitchFamily="34" charset="0"/>
                <a:cs typeface="Arial" panose="020B0604020202020204" pitchFamily="34" charset="0"/>
              </a:rPr>
            </a:br>
            <a:r>
              <a:rPr lang="en-US" sz="2000" spc="300">
                <a:solidFill>
                  <a:srgbClr val="5EB4E4"/>
                </a:solidFill>
                <a:latin typeface="Arial"/>
                <a:cs typeface="Arial"/>
              </a:rPr>
              <a:t>KENTUCKY ANGEL INVESTMENT TAX CREDIT</a:t>
            </a:r>
            <a:endParaRPr lang="en-CA" sz="4000" b="1" spc="3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2D99943-B0A7-EAEC-DC63-538E33AF53F9}"/>
              </a:ext>
            </a:extLst>
          </p:cNvPr>
          <p:cNvSpPr txBox="1"/>
          <p:nvPr/>
        </p:nvSpPr>
        <p:spPr>
          <a:xfrm>
            <a:off x="870816" y="2393965"/>
            <a:ext cx="10549923" cy="3364960"/>
          </a:xfrm>
          <a:prstGeom prst="rect">
            <a:avLst/>
          </a:prstGeom>
          <a:noFill/>
        </p:spPr>
        <p:txBody>
          <a:bodyPr wrap="square" rtlCol="0">
            <a:spAutoFit/>
          </a:bodyPr>
          <a:lstStyle/>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No more than 20% ownership and not employed by the business prior to investment</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An individual, natural person certified as a Qualified Investor for the calendar year in which the investor plans to make an investment and request credits</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Accredited investor as of the date the individual investor requests certification</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Seeks a financial return from legitimate investments </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Is not closely related to any owners, or spouses of owners, who hold in excess of a 20% ownership interest in, or individuals who are employed by, a Qualified Small Business in which the investor makes an investment and seeks an angel tax credit. </a:t>
            </a:r>
          </a:p>
        </p:txBody>
      </p:sp>
    </p:spTree>
    <p:extLst>
      <p:ext uri="{BB962C8B-B14F-4D97-AF65-F5344CB8AC3E}">
        <p14:creationId xmlns:p14="http://schemas.microsoft.com/office/powerpoint/2010/main" val="3200752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764"/>
        </a:solidFill>
        <a:effectLst/>
      </p:bgPr>
    </p:bg>
    <p:spTree>
      <p:nvGrpSpPr>
        <p:cNvPr id="1" name="">
          <a:extLst>
            <a:ext uri="{FF2B5EF4-FFF2-40B4-BE49-F238E27FC236}">
              <a16:creationId xmlns:a16="http://schemas.microsoft.com/office/drawing/2014/main" id="{C308829C-A2F2-6F04-C99C-7B42E32A7F9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86EB422-7B22-02AA-0738-9253C83D81B3}"/>
              </a:ext>
            </a:extLst>
          </p:cNvPr>
          <p:cNvSpPr/>
          <p:nvPr/>
        </p:nvSpPr>
        <p:spPr>
          <a:xfrm flipV="1">
            <a:off x="-49781" y="-152400"/>
            <a:ext cx="12291562" cy="2465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unset over a field of grass&#10;&#10;Description automatically generated">
            <a:extLst>
              <a:ext uri="{FF2B5EF4-FFF2-40B4-BE49-F238E27FC236}">
                <a16:creationId xmlns:a16="http://schemas.microsoft.com/office/drawing/2014/main" id="{615A2157-D479-9DBE-6379-2BD360BDD667}"/>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saturation sat="0"/>
                    </a14:imgEffect>
                  </a14:imgLayer>
                </a14:imgProps>
              </a:ext>
            </a:extLst>
          </a:blip>
          <a:srcRect l="-196" b="23543"/>
          <a:stretch>
            <a:fillRect/>
          </a:stretch>
        </p:blipFill>
        <p:spPr>
          <a:xfrm flipH="1">
            <a:off x="-49781" y="2362432"/>
            <a:ext cx="12291562" cy="5264790"/>
          </a:xfrm>
          <a:prstGeom prst="rect">
            <a:avLst/>
          </a:prstGeom>
          <a:gradFill>
            <a:gsLst>
              <a:gs pos="44000">
                <a:schemeClr val="bg1">
                  <a:lumMod val="6017"/>
                  <a:lumOff val="93983"/>
                </a:schemeClr>
              </a:gs>
              <a:gs pos="91000">
                <a:schemeClr val="bg1">
                  <a:alpha val="0"/>
                  <a:lumMod val="82000"/>
                </a:schemeClr>
              </a:gs>
            </a:gsLst>
            <a:lin ang="5400000" scaled="1"/>
          </a:gradFill>
        </p:spPr>
      </p:pic>
      <p:sp>
        <p:nvSpPr>
          <p:cNvPr id="14" name="Rectangle 13">
            <a:extLst>
              <a:ext uri="{FF2B5EF4-FFF2-40B4-BE49-F238E27FC236}">
                <a16:creationId xmlns:a16="http://schemas.microsoft.com/office/drawing/2014/main" id="{DF050913-AF8B-1559-F039-AC0E5A1DD9FA}"/>
              </a:ext>
            </a:extLst>
          </p:cNvPr>
          <p:cNvSpPr/>
          <p:nvPr/>
        </p:nvSpPr>
        <p:spPr>
          <a:xfrm>
            <a:off x="-25641" y="2281143"/>
            <a:ext cx="12291562" cy="4138318"/>
          </a:xfrm>
          <a:prstGeom prst="rect">
            <a:avLst/>
          </a:prstGeom>
          <a:gradFill>
            <a:gsLst>
              <a:gs pos="69000">
                <a:schemeClr val="bg1">
                  <a:lumMod val="6017"/>
                  <a:lumOff val="93983"/>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7A4946-1A54-33BF-84C5-67AA3F39AD3C}"/>
              </a:ext>
            </a:extLst>
          </p:cNvPr>
          <p:cNvSpPr/>
          <p:nvPr/>
        </p:nvSpPr>
        <p:spPr>
          <a:xfrm>
            <a:off x="3118799" y="1563812"/>
            <a:ext cx="6053959" cy="717331"/>
          </a:xfrm>
          <a:prstGeom prst="rect">
            <a:avLst/>
          </a:prstGeom>
          <a:solidFill>
            <a:srgbClr val="ABCC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C001F5-893D-69E9-395C-96CD9D23367E}"/>
              </a:ext>
            </a:extLst>
          </p:cNvPr>
          <p:cNvSpPr txBox="1"/>
          <p:nvPr/>
        </p:nvSpPr>
        <p:spPr>
          <a:xfrm>
            <a:off x="3118799" y="1657973"/>
            <a:ext cx="6053959" cy="523220"/>
          </a:xfrm>
          <a:prstGeom prst="rect">
            <a:avLst/>
          </a:prstGeom>
          <a:noFill/>
        </p:spPr>
        <p:txBody>
          <a:bodyPr wrap="square" rtlCol="0">
            <a:spAutoFit/>
          </a:bodyPr>
          <a:lstStyle/>
          <a:p>
            <a:pPr algn="ctr"/>
            <a:r>
              <a:rPr lang="en-US" altLang="en-US" sz="2800" b="1">
                <a:solidFill>
                  <a:schemeClr val="bg1"/>
                </a:solidFill>
                <a:latin typeface="Arial" panose="020B0604020202020204" pitchFamily="34" charset="0"/>
                <a:cs typeface="Arial" panose="020B0604020202020204" pitchFamily="34" charset="0"/>
              </a:rPr>
              <a:t>QUALIFIED INVESTMENT</a:t>
            </a:r>
          </a:p>
        </p:txBody>
      </p:sp>
      <p:sp>
        <p:nvSpPr>
          <p:cNvPr id="6" name="Google Shape;1028;p125">
            <a:extLst>
              <a:ext uri="{FF2B5EF4-FFF2-40B4-BE49-F238E27FC236}">
                <a16:creationId xmlns:a16="http://schemas.microsoft.com/office/drawing/2014/main" id="{7CCFC297-D3BB-E7AC-9308-C9E6B3099566}"/>
              </a:ext>
            </a:extLst>
          </p:cNvPr>
          <p:cNvSpPr txBox="1">
            <a:spLocks/>
          </p:cNvSpPr>
          <p:nvPr/>
        </p:nvSpPr>
        <p:spPr>
          <a:xfrm>
            <a:off x="-36334" y="192212"/>
            <a:ext cx="12291561" cy="1371600"/>
          </a:xfrm>
          <a:prstGeom prst="rect">
            <a:avLst/>
          </a:prstGeom>
          <a:noFill/>
          <a:ln>
            <a:noFill/>
          </a:ln>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None/>
              <a:defRPr/>
            </a:pPr>
            <a:r>
              <a:rPr lang="en-CA" sz="4000" b="1">
                <a:solidFill>
                  <a:srgbClr val="003764"/>
                </a:solidFill>
                <a:latin typeface="Arial" panose="020B0604020202020204" pitchFamily="34" charset="0"/>
                <a:ea typeface="+mn-ea"/>
                <a:cs typeface="Arial" panose="020B0604020202020204" pitchFamily="34" charset="0"/>
              </a:rPr>
              <a:t>PROGRAM ELIGIBILITY</a:t>
            </a:r>
            <a:br>
              <a:rPr lang="en-CA" sz="4000" b="1">
                <a:solidFill>
                  <a:schemeClr val="bg1"/>
                </a:solidFill>
                <a:latin typeface="Arial" panose="020B0604020202020204" pitchFamily="34" charset="0"/>
                <a:cs typeface="Arial" panose="020B0604020202020204" pitchFamily="34" charset="0"/>
              </a:rPr>
            </a:br>
            <a:r>
              <a:rPr lang="en-US" sz="2000" spc="300">
                <a:solidFill>
                  <a:srgbClr val="5EB4E4"/>
                </a:solidFill>
                <a:latin typeface="Arial"/>
                <a:cs typeface="Arial"/>
              </a:rPr>
              <a:t>KENTUCKY ANGEL INVESTMENT TAX CREDIT</a:t>
            </a:r>
            <a:endParaRPr lang="en-CA" sz="4000" b="1" spc="3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2068899-CB3C-7055-4E9B-0FE953BBD8EC}"/>
              </a:ext>
            </a:extLst>
          </p:cNvPr>
          <p:cNvSpPr txBox="1"/>
          <p:nvPr/>
        </p:nvSpPr>
        <p:spPr>
          <a:xfrm>
            <a:off x="870816" y="2393965"/>
            <a:ext cx="10549923" cy="3364960"/>
          </a:xfrm>
          <a:prstGeom prst="rect">
            <a:avLst/>
          </a:prstGeom>
          <a:noFill/>
        </p:spPr>
        <p:txBody>
          <a:bodyPr wrap="square" rtlCol="0">
            <a:spAutoFit/>
          </a:bodyPr>
          <a:lstStyle/>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Approved by KEDFA and offered in compliance with state and federal laws and regulations</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Cash investment of at least $10,000 in equity or near-equity (such as a SAFE agreement or convertible debt instrument)</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Within 80 calendar days after KEDFA approval or December 31, whichever comes first </a:t>
            </a:r>
          </a:p>
          <a:p>
            <a:pPr marL="285750" indent="-285750">
              <a:lnSpc>
                <a:spcPct val="150000"/>
              </a:lnSpc>
              <a:buClr>
                <a:srgbClr val="003764"/>
              </a:buClr>
              <a:buFont typeface="Arial" panose="020B0604020202020204" pitchFamily="34" charset="0"/>
              <a:buChar char="•"/>
            </a:pPr>
            <a:r>
              <a:rPr lang="en-US" altLang="en-US">
                <a:solidFill>
                  <a:srgbClr val="003764"/>
                </a:solidFill>
                <a:latin typeface="Arial" panose="020B0604020202020204" pitchFamily="34" charset="0"/>
                <a:cs typeface="Arial" panose="020B0604020202020204" pitchFamily="34" charset="0"/>
              </a:rPr>
              <a:t>Investor may utilize a single-member limited liability company to make a Qualified Investment as long as the Qualified Investor is the owner of the limited liability company and the limited liability company is a disregarded entity. </a:t>
            </a:r>
          </a:p>
          <a:p>
            <a:pPr marL="285750" indent="-285750">
              <a:lnSpc>
                <a:spcPct val="150000"/>
              </a:lnSpc>
              <a:buClr>
                <a:srgbClr val="003764"/>
              </a:buClr>
              <a:buFont typeface="Arial" panose="020B0604020202020204" pitchFamily="34" charset="0"/>
              <a:buChar char="•"/>
            </a:pPr>
            <a:endParaRPr lang="en-US" altLang="en-US">
              <a:solidFill>
                <a:srgbClr val="0037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00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CED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26DD5CAD68A548BEBCB1A15E8C81FC" ma:contentTypeVersion="4" ma:contentTypeDescription="Create a new document." ma:contentTypeScope="" ma:versionID="6f3cb114c688c415fe2ea690572d58a0">
  <xsd:schema xmlns:xsd="http://www.w3.org/2001/XMLSchema" xmlns:xs="http://www.w3.org/2001/XMLSchema" xmlns:p="http://schemas.microsoft.com/office/2006/metadata/properties" xmlns:ns2="dabe6122-fbd2-4cc7-ac53-e5f565484de2" targetNamespace="http://schemas.microsoft.com/office/2006/metadata/properties" ma:root="true" ma:fieldsID="a9651d7a28ea037c6918caa0afc2a883" ns2:_="">
    <xsd:import namespace="dabe6122-fbd2-4cc7-ac53-e5f565484d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be6122-fbd2-4cc7-ac53-e5f565484d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4898D7-9B6F-4846-97E3-352BF03EC412}">
  <ds:schemaRefs>
    <ds:schemaRef ds:uri="dabe6122-fbd2-4cc7-ac53-e5f565484d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6CBF1E-DAA1-49E7-BD62-11F78F4583BE}">
  <ds:schemaRefs>
    <ds:schemaRef ds:uri="dabe6122-fbd2-4cc7-ac53-e5f565484d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31C255-AD2F-4818-AE2A-B1CC16D1AE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CED%20Theme</Template>
  <TotalTime>0</TotalTime>
  <Words>1063</Words>
  <Application>Microsoft Office PowerPoint</Application>
  <PresentationFormat>Widescreen</PresentationFormat>
  <Paragraphs>179</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Aptos Display</vt:lpstr>
      <vt:lpstr>Arial</vt:lpstr>
      <vt:lpstr>Arial Black</vt:lpstr>
      <vt:lpstr>Calibri</vt:lpstr>
      <vt:lpstr>Roboto condensed</vt:lpstr>
      <vt:lpstr>Segoe UI</vt:lpstr>
      <vt:lpstr>System Font Regular</vt:lpstr>
      <vt:lpstr>CED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Witt, Lucas A (CED)</dc:creator>
  <cp:lastModifiedBy>Coy, Janine (LRC)</cp:lastModifiedBy>
  <cp:revision>3</cp:revision>
  <cp:lastPrinted>2019-04-09T12:01:45Z</cp:lastPrinted>
  <dcterms:created xsi:type="dcterms:W3CDTF">2017-12-19T22:17:21Z</dcterms:created>
  <dcterms:modified xsi:type="dcterms:W3CDTF">2025-09-24T15:03:53Z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0x010100EC26DD5CAD68A548BEBCB1A15E8C81FC</vt:lpwstr>
  </property>
</Properties>
</file>