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257" r:id="rId3"/>
    <p:sldId id="258" r:id="rId4"/>
    <p:sldId id="261" r:id="rId5"/>
    <p:sldId id="260" r:id="rId6"/>
    <p:sldId id="259"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2" r:id="rId2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F4CEE8-556E-407A-B290-327807B47A54}" v="1" dt="2026-09-08T21:19:44.8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3" d="100"/>
          <a:sy n="113" d="100"/>
        </p:scale>
        <p:origin x="396"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title>
      <c:tx>
        <c:rich>
          <a:bodyPr/>
          <a:lstStyle/>
          <a:p>
            <a:pPr algn="ctr">
              <a:defRPr/>
            </a:pPr>
            <a:r>
              <a:rPr lang="en-US" sz="1400" b="0" dirty="0">
                <a:solidFill>
                  <a:srgbClr val="FFFFFF"/>
                </a:solidFill>
                <a:latin typeface="Calibri"/>
              </a:rPr>
              <a:t>How the ten installments land on Kentucky’s budget biennia</a:t>
            </a:r>
          </a:p>
          <a:p>
            <a:pPr algn="ctr">
              <a:defRPr/>
            </a:pPr>
            <a:r>
              <a:rPr lang="en-US" sz="1000" i="1" dirty="0">
                <a:solidFill>
                  <a:srgbClr val="A9CCE3"/>
                </a:solidFill>
                <a:latin typeface="Calibri"/>
              </a:rPr>
              <a:t>Each block is one installment of $35,816,010.72</a:t>
            </a:r>
          </a:p>
        </c:rich>
      </c:tx>
      <c:overlay val="0"/>
    </c:title>
    <c:autoTitleDeleted val="0"/>
    <c:plotArea>
      <c:layout/>
      <c:barChart>
        <c:barDir val="col"/>
        <c:grouping val="stacked"/>
        <c:varyColors val="0"/>
        <c:ser>
          <c:idx val="0"/>
          <c:order val="0"/>
          <c:tx>
            <c:strRef>
              <c:f>Sheet1!$B$1</c:f>
              <c:strCache>
                <c:ptCount val="1"/>
                <c:pt idx="0">
                  <c:v>Installment 1</c:v>
                </c:pt>
              </c:strCache>
            </c:strRef>
          </c:tx>
          <c:spPr>
            <a:solidFill>
              <a:srgbClr val="A9CCE3"/>
            </a:solidFill>
            <a:ln w="28575">
              <a:solidFill>
                <a:srgbClr val="002160"/>
              </a:solidFill>
            </a:ln>
            <a:effectLst/>
          </c:spPr>
          <c:invertIfNegative val="0"/>
          <c:dLbls>
            <c:dLbl>
              <c:idx val="0"/>
              <c:tx>
                <c:rich>
                  <a:bodyPr wrap="square" lIns="0" tIns="0" rIns="0" bIns="0" anchor="ctr"/>
                  <a:lstStyle/>
                  <a:p>
                    <a:pPr algn="ctr">
                      <a:defRPr/>
                    </a:pPr>
                    <a:r>
                      <a:rPr lang="en-US" sz="900" b="1" dirty="0">
                        <a:solidFill>
                          <a:srgbClr val="002160"/>
                        </a:solidFill>
                        <a:latin typeface="Calibri"/>
                      </a:rPr>
                      <a:t>Sep 26</a:t>
                    </a:r>
                  </a:p>
                  <a:p>
                    <a:pPr algn="ctr">
                      <a:defRPr/>
                    </a:pPr>
                    <a:r>
                      <a:rPr lang="en-US" sz="800" b="0" dirty="0">
                        <a:solidFill>
                          <a:srgbClr val="002160"/>
                        </a:solidFill>
                        <a:latin typeface="Calibri"/>
                      </a:rPr>
                      <a:t>2026</a:t>
                    </a:r>
                  </a:p>
                </c:rich>
              </c:tx>
              <c:spPr>
                <a:noFill/>
                <a:ln>
                  <a:noFill/>
                </a:ln>
              </c:spPr>
              <c:dLblPos val="ct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DataLabelsRange val="0"/>
                </c:ext>
                <c:ext xmlns:c16="http://schemas.microsoft.com/office/drawing/2014/chart" uri="{C3380CC4-5D6E-409C-BE32-E72D297353CC}">
                  <c16:uniqueId val="{00000000-7197-4AA9-86B3-1E51CD8597F5}"/>
                </c:ext>
              </c:extLst>
            </c:dLbl>
            <c:dLbl>
              <c:idx val="1"/>
              <c:tx>
                <c:rich>
                  <a:bodyPr wrap="square" lIns="0" tIns="0" rIns="0" bIns="0" anchor="ctr"/>
                  <a:lstStyle/>
                  <a:p>
                    <a:pPr algn="ctr">
                      <a:defRPr/>
                    </a:pPr>
                    <a:r>
                      <a:rPr lang="en-US" sz="900" b="1" dirty="0">
                        <a:solidFill>
                          <a:srgbClr val="002160"/>
                        </a:solidFill>
                        <a:latin typeface="Calibri"/>
                      </a:rPr>
                      <a:t>Jan 15</a:t>
                    </a:r>
                  </a:p>
                  <a:p>
                    <a:pPr algn="ctr">
                      <a:defRPr/>
                    </a:pPr>
                    <a:r>
                      <a:rPr lang="en-US" sz="800" b="0" dirty="0">
                        <a:solidFill>
                          <a:srgbClr val="002160"/>
                        </a:solidFill>
                        <a:latin typeface="Calibri"/>
                      </a:rPr>
                      <a:t>2029</a:t>
                    </a:r>
                  </a:p>
                </c:rich>
              </c:tx>
              <c:spPr>
                <a:noFill/>
                <a:ln>
                  <a:noFill/>
                </a:ln>
              </c:spPr>
              <c:dLblPos val="ct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DataLabelsRange val="0"/>
                </c:ext>
                <c:ext xmlns:c16="http://schemas.microsoft.com/office/drawing/2014/chart" uri="{C3380CC4-5D6E-409C-BE32-E72D297353CC}">
                  <c16:uniqueId val="{00000001-7197-4AA9-86B3-1E51CD8597F5}"/>
                </c:ext>
              </c:extLst>
            </c:dLbl>
            <c:dLbl>
              <c:idx val="2"/>
              <c:tx>
                <c:rich>
                  <a:bodyPr wrap="square" lIns="0" tIns="0" rIns="0" bIns="0" anchor="ctr"/>
                  <a:lstStyle/>
                  <a:p>
                    <a:pPr algn="ctr">
                      <a:defRPr/>
                    </a:pPr>
                    <a:r>
                      <a:rPr lang="en-US" sz="900" b="1" dirty="0">
                        <a:solidFill>
                          <a:srgbClr val="002160"/>
                        </a:solidFill>
                        <a:latin typeface="Calibri"/>
                      </a:rPr>
                      <a:t>Jan 15</a:t>
                    </a:r>
                  </a:p>
                  <a:p>
                    <a:pPr algn="ctr">
                      <a:defRPr/>
                    </a:pPr>
                    <a:r>
                      <a:rPr lang="en-US" sz="800" b="0" dirty="0">
                        <a:solidFill>
                          <a:srgbClr val="002160"/>
                        </a:solidFill>
                        <a:latin typeface="Calibri"/>
                      </a:rPr>
                      <a:t>2031</a:t>
                    </a:r>
                  </a:p>
                </c:rich>
              </c:tx>
              <c:spPr>
                <a:noFill/>
                <a:ln>
                  <a:noFill/>
                </a:ln>
              </c:spPr>
              <c:dLblPos val="ct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DataLabelsRange val="0"/>
                </c:ext>
                <c:ext xmlns:c16="http://schemas.microsoft.com/office/drawing/2014/chart" uri="{C3380CC4-5D6E-409C-BE32-E72D297353CC}">
                  <c16:uniqueId val="{00000002-7197-4AA9-86B3-1E51CD8597F5}"/>
                </c:ext>
              </c:extLst>
            </c:dLbl>
            <c:dLbl>
              <c:idx val="3"/>
              <c:tx>
                <c:rich>
                  <a:bodyPr wrap="square" lIns="0" tIns="0" rIns="0" bIns="0" anchor="ctr"/>
                  <a:lstStyle/>
                  <a:p>
                    <a:pPr algn="ctr">
                      <a:defRPr/>
                    </a:pPr>
                    <a:r>
                      <a:rPr lang="en-US" sz="900" b="1" dirty="0">
                        <a:solidFill>
                          <a:srgbClr val="002160"/>
                        </a:solidFill>
                        <a:latin typeface="Calibri"/>
                      </a:rPr>
                      <a:t>Jan 15</a:t>
                    </a:r>
                  </a:p>
                  <a:p>
                    <a:pPr algn="ctr">
                      <a:defRPr/>
                    </a:pPr>
                    <a:r>
                      <a:rPr lang="en-US" sz="800" b="0" dirty="0">
                        <a:solidFill>
                          <a:srgbClr val="002160"/>
                        </a:solidFill>
                        <a:latin typeface="Calibri"/>
                      </a:rPr>
                      <a:t>2033</a:t>
                    </a:r>
                  </a:p>
                </c:rich>
              </c:tx>
              <c:spPr>
                <a:noFill/>
                <a:ln>
                  <a:noFill/>
                </a:ln>
              </c:spPr>
              <c:dLblPos val="ct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DataLabelsRange val="0"/>
                </c:ext>
                <c:ext xmlns:c16="http://schemas.microsoft.com/office/drawing/2014/chart" uri="{C3380CC4-5D6E-409C-BE32-E72D297353CC}">
                  <c16:uniqueId val="{00000003-7197-4AA9-86B3-1E51CD8597F5}"/>
                </c:ext>
              </c:extLst>
            </c:dLbl>
            <c:dLbl>
              <c:idx val="4"/>
              <c:tx>
                <c:rich>
                  <a:bodyPr wrap="square" lIns="0" tIns="0" rIns="0" bIns="0" anchor="ctr"/>
                  <a:lstStyle/>
                  <a:p>
                    <a:pPr algn="ctr">
                      <a:defRPr/>
                    </a:pPr>
                    <a:r>
                      <a:rPr lang="en-US" sz="900" b="1" dirty="0">
                        <a:solidFill>
                          <a:srgbClr val="002160"/>
                        </a:solidFill>
                        <a:latin typeface="Calibri"/>
                      </a:rPr>
                      <a:t>Jan 15</a:t>
                    </a:r>
                  </a:p>
                  <a:p>
                    <a:pPr algn="ctr">
                      <a:defRPr/>
                    </a:pPr>
                    <a:r>
                      <a:rPr lang="en-US" sz="800" b="0" dirty="0">
                        <a:solidFill>
                          <a:srgbClr val="002160"/>
                        </a:solidFill>
                        <a:latin typeface="Calibri"/>
                      </a:rPr>
                      <a:t>2035</a:t>
                    </a:r>
                  </a:p>
                </c:rich>
              </c:tx>
              <c:spPr>
                <a:noFill/>
                <a:ln>
                  <a:noFill/>
                </a:ln>
              </c:spPr>
              <c:dLblPos val="ct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DataLabelsRange val="0"/>
                </c:ext>
                <c:ext xmlns:c16="http://schemas.microsoft.com/office/drawing/2014/chart" uri="{C3380CC4-5D6E-409C-BE32-E72D297353CC}">
                  <c16:uniqueId val="{00000004-7197-4AA9-86B3-1E51CD8597F5}"/>
                </c:ext>
              </c:extLst>
            </c:dLbl>
            <c:numFmt formatCode="0.0" sourceLinked="0"/>
            <c:spPr>
              <a:noFill/>
              <a:ln>
                <a:noFill/>
              </a:ln>
            </c:spPr>
            <c:txPr>
              <a:bodyPr/>
              <a:lstStyle/>
              <a:p>
                <a:pPr>
                  <a:defRPr sz="900" b="1">
                    <a:solidFill>
                      <a:srgbClr val="002160"/>
                    </a:solidFill>
                    <a:latin typeface="Calibri"/>
                  </a:defRPr>
                </a:pPr>
                <a:endParaRPr lang="en-US"/>
              </a:p>
            </c:txPr>
            <c:dLblPos val="ct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Sheet1!$A$2:$A$6</c:f>
              <c:strCache>
                <c:ptCount val="5"/>
                <c:pt idx="0">
                  <c:v>2026–28 biennium</c:v>
                </c:pt>
                <c:pt idx="1">
                  <c:v>2028–30 biennium</c:v>
                </c:pt>
                <c:pt idx="2">
                  <c:v>2030–32 biennium</c:v>
                </c:pt>
                <c:pt idx="3">
                  <c:v>2032–34 biennium</c:v>
                </c:pt>
                <c:pt idx="4">
                  <c:v>2034–36 biennium</c:v>
                </c:pt>
              </c:strCache>
            </c:strRef>
          </c:cat>
          <c:val>
            <c:numRef>
              <c:f>Sheet1!$B$2:$B$6</c:f>
              <c:numCache>
                <c:formatCode>General</c:formatCode>
                <c:ptCount val="5"/>
                <c:pt idx="0">
                  <c:v>35.816000000000003</c:v>
                </c:pt>
                <c:pt idx="1">
                  <c:v>35.816000000000003</c:v>
                </c:pt>
                <c:pt idx="2">
                  <c:v>35.816000000000003</c:v>
                </c:pt>
                <c:pt idx="3">
                  <c:v>35.816000000000003</c:v>
                </c:pt>
                <c:pt idx="4">
                  <c:v>35.816000000000003</c:v>
                </c:pt>
              </c:numCache>
            </c:numRef>
          </c:val>
          <c:extLst>
            <c:ext xmlns:c16="http://schemas.microsoft.com/office/drawing/2014/chart" uri="{C3380CC4-5D6E-409C-BE32-E72D297353CC}">
              <c16:uniqueId val="{00000005-7197-4AA9-86B3-1E51CD8597F5}"/>
            </c:ext>
          </c:extLst>
        </c:ser>
        <c:ser>
          <c:idx val="1"/>
          <c:order val="1"/>
          <c:tx>
            <c:strRef>
              <c:f>Sheet1!$C$1</c:f>
              <c:strCache>
                <c:ptCount val="1"/>
                <c:pt idx="0">
                  <c:v>Installment 2</c:v>
                </c:pt>
              </c:strCache>
            </c:strRef>
          </c:tx>
          <c:spPr>
            <a:solidFill>
              <a:srgbClr val="A9CCE3"/>
            </a:solidFill>
            <a:ln w="28575">
              <a:solidFill>
                <a:srgbClr val="002160"/>
              </a:solidFill>
            </a:ln>
            <a:effectLst/>
          </c:spPr>
          <c:invertIfNegative val="0"/>
          <c:dLbls>
            <c:dLbl>
              <c:idx val="0"/>
              <c:tx>
                <c:rich>
                  <a:bodyPr wrap="square" lIns="0" tIns="0" rIns="0" bIns="0" anchor="ctr"/>
                  <a:lstStyle/>
                  <a:p>
                    <a:pPr algn="ctr">
                      <a:defRPr/>
                    </a:pPr>
                    <a:r>
                      <a:rPr lang="en-US" sz="900" b="1" dirty="0">
                        <a:solidFill>
                          <a:srgbClr val="002160"/>
                        </a:solidFill>
                        <a:latin typeface="Calibri"/>
                      </a:rPr>
                      <a:t>Jan 15</a:t>
                    </a:r>
                  </a:p>
                  <a:p>
                    <a:pPr algn="ctr">
                      <a:defRPr/>
                    </a:pPr>
                    <a:r>
                      <a:rPr lang="en-US" sz="800" b="0" dirty="0">
                        <a:solidFill>
                          <a:srgbClr val="002160"/>
                        </a:solidFill>
                        <a:latin typeface="Calibri"/>
                      </a:rPr>
                      <a:t>2027</a:t>
                    </a:r>
                  </a:p>
                </c:rich>
              </c:tx>
              <c:spPr>
                <a:noFill/>
                <a:ln>
                  <a:noFill/>
                </a:ln>
              </c:spPr>
              <c:dLblPos val="ct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DataLabelsRange val="0"/>
                </c:ext>
                <c:ext xmlns:c16="http://schemas.microsoft.com/office/drawing/2014/chart" uri="{C3380CC4-5D6E-409C-BE32-E72D297353CC}">
                  <c16:uniqueId val="{00000006-7197-4AA9-86B3-1E51CD8597F5}"/>
                </c:ext>
              </c:extLst>
            </c:dLbl>
            <c:dLbl>
              <c:idx val="1"/>
              <c:tx>
                <c:rich>
                  <a:bodyPr wrap="square" lIns="0" tIns="0" rIns="0" bIns="0" anchor="ctr"/>
                  <a:lstStyle/>
                  <a:p>
                    <a:pPr algn="ctr">
                      <a:defRPr/>
                    </a:pPr>
                    <a:r>
                      <a:rPr lang="en-US" sz="900" b="1" dirty="0">
                        <a:solidFill>
                          <a:srgbClr val="002160"/>
                        </a:solidFill>
                        <a:latin typeface="Calibri"/>
                      </a:rPr>
                      <a:t>Jan 15</a:t>
                    </a:r>
                  </a:p>
                  <a:p>
                    <a:pPr algn="ctr">
                      <a:defRPr/>
                    </a:pPr>
                    <a:r>
                      <a:rPr lang="en-US" sz="800" b="0" dirty="0">
                        <a:solidFill>
                          <a:srgbClr val="002160"/>
                        </a:solidFill>
                        <a:latin typeface="Calibri"/>
                      </a:rPr>
                      <a:t>2030</a:t>
                    </a:r>
                  </a:p>
                </c:rich>
              </c:tx>
              <c:spPr>
                <a:noFill/>
                <a:ln>
                  <a:noFill/>
                </a:ln>
              </c:spPr>
              <c:dLblPos val="ct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DataLabelsRange val="0"/>
                </c:ext>
                <c:ext xmlns:c16="http://schemas.microsoft.com/office/drawing/2014/chart" uri="{C3380CC4-5D6E-409C-BE32-E72D297353CC}">
                  <c16:uniqueId val="{00000007-7197-4AA9-86B3-1E51CD8597F5}"/>
                </c:ext>
              </c:extLst>
            </c:dLbl>
            <c:dLbl>
              <c:idx val="2"/>
              <c:tx>
                <c:rich>
                  <a:bodyPr wrap="square" lIns="0" tIns="0" rIns="0" bIns="0" anchor="ctr"/>
                  <a:lstStyle/>
                  <a:p>
                    <a:pPr algn="ctr">
                      <a:defRPr/>
                    </a:pPr>
                    <a:r>
                      <a:rPr lang="en-US" sz="900" b="1" dirty="0">
                        <a:solidFill>
                          <a:srgbClr val="002160"/>
                        </a:solidFill>
                        <a:latin typeface="Calibri"/>
                      </a:rPr>
                      <a:t>Jan 15</a:t>
                    </a:r>
                  </a:p>
                  <a:p>
                    <a:pPr algn="ctr">
                      <a:defRPr/>
                    </a:pPr>
                    <a:r>
                      <a:rPr lang="en-US" sz="800" b="0" dirty="0">
                        <a:solidFill>
                          <a:srgbClr val="002160"/>
                        </a:solidFill>
                        <a:latin typeface="Calibri"/>
                      </a:rPr>
                      <a:t>2032</a:t>
                    </a:r>
                  </a:p>
                </c:rich>
              </c:tx>
              <c:spPr>
                <a:noFill/>
                <a:ln>
                  <a:noFill/>
                </a:ln>
              </c:spPr>
              <c:dLblPos val="ct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DataLabelsRange val="0"/>
                </c:ext>
                <c:ext xmlns:c16="http://schemas.microsoft.com/office/drawing/2014/chart" uri="{C3380CC4-5D6E-409C-BE32-E72D297353CC}">
                  <c16:uniqueId val="{00000008-7197-4AA9-86B3-1E51CD8597F5}"/>
                </c:ext>
              </c:extLst>
            </c:dLbl>
            <c:dLbl>
              <c:idx val="3"/>
              <c:tx>
                <c:rich>
                  <a:bodyPr wrap="square" lIns="0" tIns="0" rIns="0" bIns="0" anchor="ctr"/>
                  <a:lstStyle/>
                  <a:p>
                    <a:pPr algn="ctr">
                      <a:defRPr/>
                    </a:pPr>
                    <a:r>
                      <a:rPr lang="en-US" sz="900" b="1" dirty="0">
                        <a:solidFill>
                          <a:srgbClr val="002160"/>
                        </a:solidFill>
                        <a:latin typeface="Calibri"/>
                      </a:rPr>
                      <a:t>Jan 15</a:t>
                    </a:r>
                  </a:p>
                  <a:p>
                    <a:pPr algn="ctr">
                      <a:defRPr/>
                    </a:pPr>
                    <a:r>
                      <a:rPr lang="en-US" sz="800" b="0" dirty="0">
                        <a:solidFill>
                          <a:srgbClr val="002160"/>
                        </a:solidFill>
                        <a:latin typeface="Calibri"/>
                      </a:rPr>
                      <a:t>2034</a:t>
                    </a:r>
                  </a:p>
                </c:rich>
              </c:tx>
              <c:spPr>
                <a:noFill/>
                <a:ln>
                  <a:noFill/>
                </a:ln>
              </c:spPr>
              <c:dLblPos val="ct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DataLabelsRange val="0"/>
                </c:ext>
                <c:ext xmlns:c16="http://schemas.microsoft.com/office/drawing/2014/chart" uri="{C3380CC4-5D6E-409C-BE32-E72D297353CC}">
                  <c16:uniqueId val="{00000009-7197-4AA9-86B3-1E51CD8597F5}"/>
                </c:ext>
              </c:extLst>
            </c:dLbl>
            <c:numFmt formatCode="0.0" sourceLinked="0"/>
            <c:spPr>
              <a:noFill/>
              <a:ln>
                <a:noFill/>
              </a:ln>
            </c:spPr>
            <c:txPr>
              <a:bodyPr/>
              <a:lstStyle/>
              <a:p>
                <a:pPr>
                  <a:defRPr sz="900" b="1">
                    <a:solidFill>
                      <a:srgbClr val="002160"/>
                    </a:solidFill>
                    <a:latin typeface="Calibri"/>
                  </a:defRPr>
                </a:pPr>
                <a:endParaRPr lang="en-US"/>
              </a:p>
            </c:txPr>
            <c:dLblPos val="ct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Sheet1!$A$2:$A$6</c:f>
              <c:strCache>
                <c:ptCount val="5"/>
                <c:pt idx="0">
                  <c:v>2026–28 biennium</c:v>
                </c:pt>
                <c:pt idx="1">
                  <c:v>2028–30 biennium</c:v>
                </c:pt>
                <c:pt idx="2">
                  <c:v>2030–32 biennium</c:v>
                </c:pt>
                <c:pt idx="3">
                  <c:v>2032–34 biennium</c:v>
                </c:pt>
                <c:pt idx="4">
                  <c:v>2034–36 biennium</c:v>
                </c:pt>
              </c:strCache>
            </c:strRef>
          </c:cat>
          <c:val>
            <c:numRef>
              <c:f>Sheet1!$C$2:$C$6</c:f>
              <c:numCache>
                <c:formatCode>General</c:formatCode>
                <c:ptCount val="5"/>
                <c:pt idx="0">
                  <c:v>35.816000000000003</c:v>
                </c:pt>
                <c:pt idx="1">
                  <c:v>35.816000000000003</c:v>
                </c:pt>
                <c:pt idx="2">
                  <c:v>35.816000000000003</c:v>
                </c:pt>
                <c:pt idx="3">
                  <c:v>35.816000000000003</c:v>
                </c:pt>
              </c:numCache>
            </c:numRef>
          </c:val>
          <c:extLst>
            <c:ext xmlns:c16="http://schemas.microsoft.com/office/drawing/2014/chart" uri="{C3380CC4-5D6E-409C-BE32-E72D297353CC}">
              <c16:uniqueId val="{0000000A-7197-4AA9-86B3-1E51CD8597F5}"/>
            </c:ext>
          </c:extLst>
        </c:ser>
        <c:ser>
          <c:idx val="2"/>
          <c:order val="2"/>
          <c:tx>
            <c:strRef>
              <c:f>Sheet1!$D$1</c:f>
              <c:strCache>
                <c:ptCount val="1"/>
                <c:pt idx="0">
                  <c:v>Installment 3</c:v>
                </c:pt>
              </c:strCache>
            </c:strRef>
          </c:tx>
          <c:spPr>
            <a:solidFill>
              <a:srgbClr val="A9CCE3"/>
            </a:solidFill>
            <a:ln w="28575">
              <a:solidFill>
                <a:srgbClr val="002160"/>
              </a:solidFill>
            </a:ln>
            <a:effectLst/>
          </c:spPr>
          <c:invertIfNegative val="0"/>
          <c:dLbls>
            <c:dLbl>
              <c:idx val="0"/>
              <c:tx>
                <c:rich>
                  <a:bodyPr wrap="square" lIns="0" tIns="0" rIns="0" bIns="0" anchor="ctr"/>
                  <a:lstStyle/>
                  <a:p>
                    <a:pPr algn="ctr">
                      <a:defRPr/>
                    </a:pPr>
                    <a:r>
                      <a:rPr lang="en-US" sz="900" b="1" dirty="0">
                        <a:solidFill>
                          <a:srgbClr val="002160"/>
                        </a:solidFill>
                        <a:latin typeface="Calibri"/>
                      </a:rPr>
                      <a:t>Jan 15</a:t>
                    </a:r>
                  </a:p>
                  <a:p>
                    <a:pPr algn="ctr">
                      <a:defRPr/>
                    </a:pPr>
                    <a:r>
                      <a:rPr lang="en-US" sz="800" b="0" dirty="0">
                        <a:solidFill>
                          <a:srgbClr val="002160"/>
                        </a:solidFill>
                        <a:latin typeface="Calibri"/>
                      </a:rPr>
                      <a:t>2028</a:t>
                    </a:r>
                  </a:p>
                </c:rich>
              </c:tx>
              <c:spPr>
                <a:noFill/>
                <a:ln>
                  <a:noFill/>
                </a:ln>
              </c:spPr>
              <c:dLblPos val="ct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DataLabelsRange val="0"/>
                </c:ext>
                <c:ext xmlns:c16="http://schemas.microsoft.com/office/drawing/2014/chart" uri="{C3380CC4-5D6E-409C-BE32-E72D297353CC}">
                  <c16:uniqueId val="{0000000B-7197-4AA9-86B3-1E51CD8597F5}"/>
                </c:ext>
              </c:extLst>
            </c:dLbl>
            <c:numFmt formatCode="0.0" sourceLinked="0"/>
            <c:spPr>
              <a:noFill/>
              <a:ln>
                <a:noFill/>
              </a:ln>
            </c:spPr>
            <c:txPr>
              <a:bodyPr/>
              <a:lstStyle/>
              <a:p>
                <a:pPr>
                  <a:defRPr sz="900" b="1">
                    <a:solidFill>
                      <a:srgbClr val="002160"/>
                    </a:solidFill>
                    <a:latin typeface="Calibri"/>
                  </a:defRPr>
                </a:pPr>
                <a:endParaRPr lang="en-US"/>
              </a:p>
            </c:txPr>
            <c:dLblPos val="ct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Sheet1!$A$2:$A$6</c:f>
              <c:strCache>
                <c:ptCount val="5"/>
                <c:pt idx="0">
                  <c:v>2026–28 biennium</c:v>
                </c:pt>
                <c:pt idx="1">
                  <c:v>2028–30 biennium</c:v>
                </c:pt>
                <c:pt idx="2">
                  <c:v>2030–32 biennium</c:v>
                </c:pt>
                <c:pt idx="3">
                  <c:v>2032–34 biennium</c:v>
                </c:pt>
                <c:pt idx="4">
                  <c:v>2034–36 biennium</c:v>
                </c:pt>
              </c:strCache>
            </c:strRef>
          </c:cat>
          <c:val>
            <c:numRef>
              <c:f>Sheet1!$D$2:$D$6</c:f>
              <c:numCache>
                <c:formatCode>General</c:formatCode>
                <c:ptCount val="5"/>
                <c:pt idx="0">
                  <c:v>35.816000000000003</c:v>
                </c:pt>
              </c:numCache>
            </c:numRef>
          </c:val>
          <c:extLst>
            <c:ext xmlns:c16="http://schemas.microsoft.com/office/drawing/2014/chart" uri="{C3380CC4-5D6E-409C-BE32-E72D297353CC}">
              <c16:uniqueId val="{0000000C-7197-4AA9-86B3-1E51CD8597F5}"/>
            </c:ext>
          </c:extLst>
        </c:ser>
        <c:dLbls>
          <c:showLegendKey val="0"/>
          <c:showVal val="0"/>
          <c:showCatName val="0"/>
          <c:showSerName val="0"/>
          <c:showPercent val="0"/>
          <c:showBubbleSize val="0"/>
        </c:dLbls>
        <c:gapWidth val="35"/>
        <c:overlap val="100"/>
        <c:axId val="2094734554"/>
        <c:axId val="2094734552"/>
      </c:barChart>
      <c:catAx>
        <c:axId val="2094734554"/>
        <c:scaling>
          <c:orientation val="minMax"/>
        </c:scaling>
        <c:delete val="0"/>
        <c:axPos val="b"/>
        <c:numFmt formatCode="General" sourceLinked="1"/>
        <c:majorTickMark val="none"/>
        <c:minorTickMark val="none"/>
        <c:tickLblPos val="low"/>
        <c:spPr>
          <a:ln w="12700" cap="flat">
            <a:solidFill>
              <a:srgbClr val="888888"/>
            </a:solidFill>
            <a:prstDash val="solid"/>
            <a:round/>
          </a:ln>
        </c:spPr>
        <c:txPr>
          <a:bodyPr/>
          <a:lstStyle/>
          <a:p>
            <a:pPr>
              <a:defRPr sz="1050" b="0">
                <a:solidFill>
                  <a:srgbClr val="A9CCE3"/>
                </a:solidFill>
                <a:latin typeface="Calibri"/>
              </a:defRPr>
            </a:pPr>
            <a:endParaRPr lang="en-US"/>
          </a:p>
        </c:txPr>
        <c:crossAx val="2094734552"/>
        <c:crosses val="autoZero"/>
        <c:auto val="1"/>
        <c:lblAlgn val="ctr"/>
        <c:lblOffset val="100"/>
        <c:noMultiLvlLbl val="1"/>
      </c:catAx>
      <c:valAx>
        <c:axId val="2094734552"/>
        <c:scaling>
          <c:orientation val="minMax"/>
          <c:max val="110"/>
          <c:min val="0"/>
        </c:scaling>
        <c:delete val="0"/>
        <c:axPos val="l"/>
        <c:majorGridlines>
          <c:spPr>
            <a:ln w="6350" cap="flat">
              <a:solidFill>
                <a:srgbClr val="1B4A9E"/>
              </a:solidFill>
              <a:prstDash val="solid"/>
              <a:round/>
            </a:ln>
          </c:spPr>
        </c:majorGridlines>
        <c:numFmt formatCode="&quot;$&quot;0.0&quot;M&quot;" sourceLinked="0"/>
        <c:majorTickMark val="none"/>
        <c:minorTickMark val="none"/>
        <c:tickLblPos val="nextTo"/>
        <c:spPr>
          <a:ln>
            <a:noFill/>
          </a:ln>
        </c:spPr>
        <c:txPr>
          <a:bodyPr/>
          <a:lstStyle/>
          <a:p>
            <a:pPr>
              <a:defRPr sz="1050" b="0">
                <a:solidFill>
                  <a:srgbClr val="A9CCE3"/>
                </a:solidFill>
                <a:latin typeface="Calibri"/>
              </a:defRPr>
            </a:pPr>
            <a:endParaRPr lang="en-US"/>
          </a:p>
        </c:txPr>
        <c:crossAx val="2094734554"/>
        <c:crosses val="autoZero"/>
        <c:crossBetween val="between"/>
        <c:majorUnit val="35.816000000000003"/>
      </c:valAx>
      <c:spPr>
        <a:solidFill>
          <a:srgbClr val="002160"/>
        </a:solidFill>
        <a:ln>
          <a:noFill/>
        </a:ln>
      </c:spPr>
    </c:plotArea>
    <c:plotVisOnly val="1"/>
    <c:dispBlanksAs val="gap"/>
    <c:showDLblsOverMax val="1"/>
  </c:chart>
  <c:spPr>
    <a:solidFill>
      <a:srgbClr val="002160"/>
    </a:solidFill>
    <a:ln>
      <a:noFill/>
    </a:ln>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8641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Title slide. See script, Slide 1.</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School mode, pauses, circumvention. See script, Slide 10.</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Feeds and social comparison. See script, Slide 11.</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Content, contacts, parents. See script, Slide 12.</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Auditor. See script, Slide 13.</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Release. See script, Slide 14.</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Parity and MFN. See script, Slide 15.</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New Mexico overview. See script, Slide 16.</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Injunctive comparison. See script, Slide 17.</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What NM got that we did not. See script, Slide 18.</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Money headline. See script, Slide 19.</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Roadmap. See script, Slide 2.</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Guaranteed payments. See script, Slide 20.</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Contingent payments. See script, Slide 21.</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The trigger. See script, Slide 22.</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Legislative levers. See script, Slide 23.</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Use of funds. See script, Slide 24.</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Remaining OAG work. See script, Slide 25.</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Questions. See script, Slide 27.</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Timeline. See script, Slide 3.</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Coalition. See script, Slide 6.</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Team. See script, Slide 5.</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Kentucky's role. See script, Slide 4.</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Injunctive overview. See script, Slide 7.</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Age assurance. See script, Slide 8.</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Phase I / Phase II. See script, Slide 9.</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dirty="0"/>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133D"/>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1280160"/>
          </a:xfrm>
          <a:prstGeom prst="rect">
            <a:avLst/>
          </a:prstGeom>
          <a:solidFill>
            <a:srgbClr val="B21413"/>
          </a:solidFill>
          <a:ln/>
        </p:spPr>
        <p:txBody>
          <a:bodyPr/>
          <a:lstStyle/>
          <a:p>
            <a:endParaRPr lang="en-US" dirty="0"/>
          </a:p>
        </p:txBody>
      </p:sp>
      <p:sp>
        <p:nvSpPr>
          <p:cNvPr id="4" name="Text 2"/>
          <p:cNvSpPr txBox="1"/>
          <p:nvPr/>
        </p:nvSpPr>
        <p:spPr>
          <a:xfrm>
            <a:off x="822960" y="2184533"/>
            <a:ext cx="10332720" cy="914400"/>
          </a:xfrm>
          <a:prstGeom prst="rect">
            <a:avLst/>
          </a:prstGeom>
          <a:noFill/>
          <a:ln/>
        </p:spPr>
        <p:txBody>
          <a:bodyPr wrap="square" lIns="0" tIns="0" rIns="0" bIns="0" rtlCol="0" anchor="ctr"/>
          <a:lstStyle/>
          <a:p>
            <a:pPr marL="0" indent="0">
              <a:buNone/>
            </a:pPr>
            <a:r>
              <a:rPr lang="en-US" sz="5000" b="1" dirty="0">
                <a:solidFill>
                  <a:srgbClr val="FFFFFF"/>
                </a:solidFill>
                <a:latin typeface="Cambria" pitchFamily="34" charset="0"/>
                <a:ea typeface="Cambria" pitchFamily="34" charset="-122"/>
                <a:cs typeface="Cambria" pitchFamily="34" charset="-120"/>
              </a:rPr>
              <a:t>The Meta Consent Judgment</a:t>
            </a:r>
            <a:endParaRPr lang="en-US" sz="5000" dirty="0"/>
          </a:p>
        </p:txBody>
      </p:sp>
      <p:sp>
        <p:nvSpPr>
          <p:cNvPr id="5" name="Text 3"/>
          <p:cNvSpPr txBox="1"/>
          <p:nvPr/>
        </p:nvSpPr>
        <p:spPr>
          <a:xfrm>
            <a:off x="822960" y="3064643"/>
            <a:ext cx="10332720" cy="457200"/>
          </a:xfrm>
          <a:prstGeom prst="rect">
            <a:avLst/>
          </a:prstGeom>
          <a:noFill/>
          <a:ln/>
        </p:spPr>
        <p:txBody>
          <a:bodyPr wrap="square" lIns="0" tIns="0" rIns="0" bIns="0" rtlCol="0" anchor="ctr"/>
          <a:lstStyle/>
          <a:p>
            <a:pPr marL="0" indent="0">
              <a:buNone/>
            </a:pPr>
            <a:r>
              <a:rPr lang="en-US" sz="2200" dirty="0">
                <a:solidFill>
                  <a:srgbClr val="A9CCE3"/>
                </a:solidFill>
                <a:latin typeface="Cambria" pitchFamily="34" charset="0"/>
                <a:ea typeface="Cambria" pitchFamily="34" charset="-122"/>
                <a:cs typeface="Cambria" pitchFamily="34" charset="-120"/>
              </a:rPr>
              <a:t>What Kentucky Secured, What It Is Worth, and What Comes Next</a:t>
            </a:r>
            <a:endParaRPr lang="en-US" sz="2200" dirty="0"/>
          </a:p>
        </p:txBody>
      </p:sp>
      <p:sp>
        <p:nvSpPr>
          <p:cNvPr id="6" name="Shape 4"/>
          <p:cNvSpPr/>
          <p:nvPr/>
        </p:nvSpPr>
        <p:spPr>
          <a:xfrm>
            <a:off x="822960" y="3770109"/>
            <a:ext cx="2011680" cy="32004"/>
          </a:xfrm>
          <a:prstGeom prst="rect">
            <a:avLst/>
          </a:prstGeom>
          <a:solidFill>
            <a:srgbClr val="B21413"/>
          </a:solidFill>
          <a:ln/>
        </p:spPr>
        <p:txBody>
          <a:bodyPr/>
          <a:lstStyle/>
          <a:p>
            <a:endParaRPr lang="en-US" dirty="0"/>
          </a:p>
        </p:txBody>
      </p:sp>
      <p:sp>
        <p:nvSpPr>
          <p:cNvPr id="7" name="Text 5"/>
          <p:cNvSpPr txBox="1"/>
          <p:nvPr/>
        </p:nvSpPr>
        <p:spPr>
          <a:xfrm>
            <a:off x="822960" y="3919756"/>
            <a:ext cx="10332720" cy="1005840"/>
          </a:xfrm>
          <a:prstGeom prst="rect">
            <a:avLst/>
          </a:prstGeom>
          <a:noFill/>
          <a:ln/>
        </p:spPr>
        <p:txBody>
          <a:bodyPr wrap="square" lIns="0" tIns="0" rIns="0" bIns="0" rtlCol="0" anchor="ctr"/>
          <a:lstStyle/>
          <a:p>
            <a:pPr marL="0" indent="0">
              <a:lnSpc>
                <a:spcPts val="2000"/>
              </a:lnSpc>
              <a:buNone/>
            </a:pPr>
            <a:r>
              <a:rPr lang="en-US" sz="1550" i="1" dirty="0">
                <a:solidFill>
                  <a:srgbClr val="FFFFFF"/>
                </a:solidFill>
                <a:latin typeface="Calibri" pitchFamily="34" charset="0"/>
                <a:ea typeface="Calibri" pitchFamily="34" charset="-122"/>
                <a:cs typeface="Calibri" pitchFamily="34" charset="-120"/>
              </a:rPr>
              <a:t>In re: Social Media Adolescent Addiction/Personal Injury Products Liability Litigation</a:t>
            </a:r>
            <a:endParaRPr lang="en-US" sz="1550" dirty="0"/>
          </a:p>
          <a:p>
            <a:pPr marL="0" indent="0">
              <a:lnSpc>
                <a:spcPts val="2000"/>
              </a:lnSpc>
              <a:buNone/>
            </a:pPr>
            <a:r>
              <a:rPr lang="en-US" sz="1550" dirty="0">
                <a:solidFill>
                  <a:srgbClr val="FFFFFF"/>
                </a:solidFill>
                <a:latin typeface="Calibri" pitchFamily="34" charset="0"/>
                <a:ea typeface="Calibri" pitchFamily="34" charset="-122"/>
                <a:cs typeface="Calibri" pitchFamily="34" charset="-120"/>
              </a:rPr>
              <a:t>MDL No. 3047 (N.D. Cal.)  ·  Case Nos. 4:22-md-03047-YGR; 4:23-cv-05448-YGR</a:t>
            </a:r>
            <a:endParaRPr lang="en-US" sz="1550" dirty="0"/>
          </a:p>
          <a:p>
            <a:pPr marL="0" indent="0">
              <a:lnSpc>
                <a:spcPts val="2000"/>
              </a:lnSpc>
              <a:buNone/>
            </a:pPr>
            <a:r>
              <a:rPr lang="en-US" sz="1550" dirty="0">
                <a:solidFill>
                  <a:srgbClr val="FFFFFF"/>
                </a:solidFill>
                <a:latin typeface="Calibri" pitchFamily="34" charset="0"/>
                <a:ea typeface="Calibri" pitchFamily="34" charset="-122"/>
                <a:cs typeface="Calibri" pitchFamily="34" charset="-120"/>
              </a:rPr>
              <a:t>Consent Judgment entered August 26, 2026 (Dkt. 3451)  ·  Effective Date August 27, 2026</a:t>
            </a:r>
            <a:endParaRPr lang="en-US" sz="1550" dirty="0"/>
          </a:p>
        </p:txBody>
      </p:sp>
      <p:sp>
        <p:nvSpPr>
          <p:cNvPr id="9" name="Text 7"/>
          <p:cNvSpPr txBox="1"/>
          <p:nvPr/>
        </p:nvSpPr>
        <p:spPr>
          <a:xfrm>
            <a:off x="822960" y="5233247"/>
            <a:ext cx="10332720" cy="320040"/>
          </a:xfrm>
          <a:prstGeom prst="rect">
            <a:avLst/>
          </a:prstGeom>
          <a:noFill/>
          <a:ln/>
        </p:spPr>
        <p:txBody>
          <a:bodyPr wrap="square" lIns="0" tIns="0" rIns="0" bIns="0" rtlCol="0" anchor="ctr"/>
          <a:lstStyle/>
          <a:p>
            <a:pPr marL="0" indent="0">
              <a:buNone/>
            </a:pPr>
            <a:r>
              <a:rPr lang="en-US" sz="1500" dirty="0">
                <a:solidFill>
                  <a:srgbClr val="A9CCE3"/>
                </a:solidFill>
                <a:latin typeface="Calibri" pitchFamily="34" charset="0"/>
                <a:ea typeface="Calibri" pitchFamily="34" charset="-122"/>
                <a:cs typeface="Calibri" pitchFamily="34" charset="-120"/>
              </a:rPr>
              <a:t>Briefing prepared for the Kentucky General Assembly</a:t>
            </a:r>
            <a:endParaRPr lang="en-US" sz="1500" dirty="0"/>
          </a:p>
        </p:txBody>
      </p:sp>
      <p:sp>
        <p:nvSpPr>
          <p:cNvPr id="10" name="Text 8"/>
          <p:cNvSpPr txBox="1"/>
          <p:nvPr/>
        </p:nvSpPr>
        <p:spPr>
          <a:xfrm>
            <a:off x="822960" y="5613400"/>
            <a:ext cx="10332720" cy="777240"/>
          </a:xfrm>
          <a:prstGeom prst="rect">
            <a:avLst/>
          </a:prstGeom>
          <a:noFill/>
          <a:ln/>
        </p:spPr>
        <p:txBody>
          <a:bodyPr wrap="square" lIns="0" tIns="0" rIns="0" bIns="0" rtlCol="0" anchor="ctr"/>
          <a:lstStyle/>
          <a:p>
            <a:pPr marL="0" indent="0">
              <a:buNone/>
            </a:pPr>
            <a:r>
              <a:rPr lang="en-US" sz="1150" i="1" dirty="0">
                <a:solidFill>
                  <a:srgbClr val="8FA9CC"/>
                </a:solidFill>
                <a:latin typeface="Calibri" pitchFamily="34" charset="0"/>
                <a:ea typeface="Calibri" pitchFamily="34" charset="-122"/>
                <a:cs typeface="Calibri" pitchFamily="34" charset="-120"/>
              </a:rPr>
              <a:t>Prepared from the Consent Judgment (Dkt. 3451) and the Settlement Agreement (Dkt. 3451-1, Ex. A). Section and exhibit citations throughout are to those documents. </a:t>
            </a:r>
            <a:endParaRPr lang="en-US" sz="1150" dirty="0"/>
          </a:p>
        </p:txBody>
      </p:sp>
      <p:pic>
        <p:nvPicPr>
          <p:cNvPr id="12" name="Picture 11">
            <a:extLst>
              <a:ext uri="{FF2B5EF4-FFF2-40B4-BE49-F238E27FC236}">
                <a16:creationId xmlns:a16="http://schemas.microsoft.com/office/drawing/2014/main" id="{C1732167-B5A8-B861-6BE4-4F0AA0A91579}"/>
              </a:ext>
            </a:extLst>
          </p:cNvPr>
          <p:cNvPicPr>
            <a:picLocks noChangeAspect="1"/>
          </p:cNvPicPr>
          <p:nvPr/>
        </p:nvPicPr>
        <p:blipFill>
          <a:blip r:embed="rId3"/>
          <a:stretch>
            <a:fillRect/>
          </a:stretch>
        </p:blipFill>
        <p:spPr>
          <a:xfrm>
            <a:off x="227518" y="-2607223"/>
            <a:ext cx="11736963" cy="702989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School Hours, Pauses, and Circumvention</a:t>
            </a:r>
            <a:endParaRPr lang="en-US" sz="36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500" i="1" dirty="0">
                <a:solidFill>
                  <a:srgbClr val="A9CCE3"/>
                </a:solidFill>
                <a:latin typeface="Calibri" pitchFamily="34" charset="0"/>
                <a:ea typeface="Calibri" pitchFamily="34" charset="-122"/>
                <a:cs typeface="Calibri" pitchFamily="34" charset="-120"/>
              </a:rPr>
              <a:t>The remaining time-management obligations (§§ II.B.4–II.B.6)</a:t>
            </a:r>
            <a:endParaRPr lang="en-US" sz="1500" dirty="0"/>
          </a:p>
        </p:txBody>
      </p:sp>
      <p:sp>
        <p:nvSpPr>
          <p:cNvPr id="5" name="Shape 3"/>
          <p:cNvSpPr/>
          <p:nvPr/>
        </p:nvSpPr>
        <p:spPr>
          <a:xfrm>
            <a:off x="685800" y="1371599"/>
            <a:ext cx="3502152" cy="3293533"/>
          </a:xfrm>
          <a:prstGeom prst="roundRect">
            <a:avLst>
              <a:gd name="adj" fmla="val 2449"/>
            </a:avLst>
          </a:prstGeom>
          <a:solidFill>
            <a:srgbClr val="0A2F73"/>
          </a:solidFill>
          <a:ln w="9525">
            <a:solidFill>
              <a:srgbClr val="1B4A9E"/>
            </a:solidFill>
            <a:prstDash val="solid"/>
          </a:ln>
        </p:spPr>
        <p:txBody>
          <a:bodyPr/>
          <a:lstStyle/>
          <a:p>
            <a:endParaRPr lang="en-US" dirty="0"/>
          </a:p>
        </p:txBody>
      </p:sp>
      <p:sp>
        <p:nvSpPr>
          <p:cNvPr id="6" name="Text 4"/>
          <p:cNvSpPr txBox="1"/>
          <p:nvPr/>
        </p:nvSpPr>
        <p:spPr>
          <a:xfrm>
            <a:off x="914400" y="1517904"/>
            <a:ext cx="3063240" cy="310896"/>
          </a:xfrm>
          <a:prstGeom prst="rect">
            <a:avLst/>
          </a:prstGeom>
          <a:noFill/>
          <a:ln/>
        </p:spPr>
        <p:txBody>
          <a:bodyPr wrap="square" lIns="0" tIns="0" rIns="0" bIns="0" rtlCol="0" anchor="ctr"/>
          <a:lstStyle/>
          <a:p>
            <a:pPr marL="0" indent="0">
              <a:buNone/>
            </a:pPr>
            <a:r>
              <a:rPr lang="en-US" sz="1600" b="1" dirty="0">
                <a:solidFill>
                  <a:srgbClr val="A9CCE3"/>
                </a:solidFill>
                <a:latin typeface="Calibri" pitchFamily="34" charset="0"/>
                <a:ea typeface="Calibri" pitchFamily="34" charset="-122"/>
                <a:cs typeface="Calibri" pitchFamily="34" charset="-120"/>
              </a:rPr>
              <a:t>School Mode  (§ II.B.4)</a:t>
            </a:r>
            <a:endParaRPr lang="en-US" sz="1600" dirty="0"/>
          </a:p>
        </p:txBody>
      </p:sp>
      <p:sp>
        <p:nvSpPr>
          <p:cNvPr id="7" name="Text 5"/>
          <p:cNvSpPr txBox="1"/>
          <p:nvPr/>
        </p:nvSpPr>
        <p:spPr>
          <a:xfrm>
            <a:off x="914400" y="1975104"/>
            <a:ext cx="3063240" cy="2011680"/>
          </a:xfrm>
          <a:prstGeom prst="rect">
            <a:avLst/>
          </a:prstGeom>
          <a:noFill/>
          <a:ln/>
        </p:spPr>
        <p:txBody>
          <a:bodyPr wrap="square" lIns="0" tIns="0" rIns="0" bIns="0" rtlCol="0" anchor="t"/>
          <a:lstStyle/>
          <a:p>
            <a:pPr marL="0" indent="0">
              <a:spcAft>
                <a:spcPts val="400"/>
              </a:spcAft>
              <a:buNone/>
            </a:pPr>
            <a:r>
              <a:rPr lang="en-US" sz="1400" dirty="0">
                <a:solidFill>
                  <a:srgbClr val="FFFFFF"/>
                </a:solidFill>
                <a:latin typeface="Calibri" pitchFamily="34" charset="0"/>
                <a:ea typeface="Calibri" pitchFamily="34" charset="-122"/>
                <a:cs typeface="Calibri" pitchFamily="34" charset="-120"/>
              </a:rPr>
              <a:t>Push notifications disabled 8 a.m.–3 p.m., Monday through Friday, between August 15 and June 15 (§ I.AAA).</a:t>
            </a:r>
            <a:endParaRPr lang="en-US" sz="1400" dirty="0"/>
          </a:p>
          <a:p>
            <a:pPr marL="0" indent="0">
              <a:spcAft>
                <a:spcPts val="400"/>
              </a:spcAft>
              <a:buNone/>
            </a:pPr>
            <a:endParaRPr lang="en-US" sz="1400" dirty="0"/>
          </a:p>
          <a:p>
            <a:pPr marL="0" indent="0">
              <a:spcAft>
                <a:spcPts val="400"/>
              </a:spcAft>
              <a:buNone/>
            </a:pPr>
            <a:r>
              <a:rPr lang="en-US" sz="1400" dirty="0">
                <a:solidFill>
                  <a:srgbClr val="FFFFFF"/>
                </a:solidFill>
                <a:latin typeface="Calibri" pitchFamily="34" charset="0"/>
                <a:ea typeface="Calibri" pitchFamily="34" charset="-122"/>
                <a:cs typeface="Calibri" pitchFamily="34" charset="-120"/>
              </a:rPr>
              <a:t>Messaging, account-security, and platform-integrity notifications still come through.</a:t>
            </a:r>
            <a:endParaRPr lang="en-US" sz="1400" dirty="0"/>
          </a:p>
          <a:p>
            <a:pPr marL="0" indent="0">
              <a:spcAft>
                <a:spcPts val="400"/>
              </a:spcAft>
              <a:buNone/>
            </a:pPr>
            <a:endParaRPr lang="en-US" sz="1400" dirty="0"/>
          </a:p>
          <a:p>
            <a:pPr marL="0" indent="0">
              <a:spcAft>
                <a:spcPts val="400"/>
              </a:spcAft>
              <a:buNone/>
            </a:pPr>
            <a:r>
              <a:rPr lang="en-US" sz="1400" dirty="0">
                <a:solidFill>
                  <a:srgbClr val="FFFFFF"/>
                </a:solidFill>
                <a:latin typeface="Calibri" pitchFamily="34" charset="0"/>
                <a:ea typeface="Calibri" pitchFamily="34" charset="-122"/>
                <a:cs typeface="Calibri" pitchFamily="34" charset="-120"/>
              </a:rPr>
              <a:t>A supervising parent may adjust the hours or restrict everything but messaging.</a:t>
            </a:r>
            <a:endParaRPr lang="en-US" sz="1400" dirty="0"/>
          </a:p>
        </p:txBody>
      </p:sp>
      <p:sp>
        <p:nvSpPr>
          <p:cNvPr id="8" name="Shape 6"/>
          <p:cNvSpPr/>
          <p:nvPr/>
        </p:nvSpPr>
        <p:spPr>
          <a:xfrm>
            <a:off x="4343400" y="1371600"/>
            <a:ext cx="3502152" cy="3293532"/>
          </a:xfrm>
          <a:prstGeom prst="roundRect">
            <a:avLst>
              <a:gd name="adj" fmla="val 2449"/>
            </a:avLst>
          </a:prstGeom>
          <a:solidFill>
            <a:srgbClr val="0A2F73"/>
          </a:solidFill>
          <a:ln w="9525">
            <a:solidFill>
              <a:srgbClr val="1B4A9E"/>
            </a:solidFill>
            <a:prstDash val="solid"/>
          </a:ln>
        </p:spPr>
        <p:txBody>
          <a:bodyPr/>
          <a:lstStyle/>
          <a:p>
            <a:endParaRPr lang="en-US" dirty="0"/>
          </a:p>
        </p:txBody>
      </p:sp>
      <p:sp>
        <p:nvSpPr>
          <p:cNvPr id="9" name="Text 7"/>
          <p:cNvSpPr txBox="1"/>
          <p:nvPr/>
        </p:nvSpPr>
        <p:spPr>
          <a:xfrm>
            <a:off x="4572000" y="1517904"/>
            <a:ext cx="3063240" cy="310896"/>
          </a:xfrm>
          <a:prstGeom prst="rect">
            <a:avLst/>
          </a:prstGeom>
          <a:noFill/>
          <a:ln/>
        </p:spPr>
        <p:txBody>
          <a:bodyPr wrap="square" lIns="0" tIns="0" rIns="0" bIns="0" rtlCol="0" anchor="ctr"/>
          <a:lstStyle/>
          <a:p>
            <a:pPr marL="0" indent="0">
              <a:buNone/>
            </a:pPr>
            <a:r>
              <a:rPr lang="en-US" sz="1600" b="1" dirty="0">
                <a:solidFill>
                  <a:srgbClr val="A9CCE3"/>
                </a:solidFill>
                <a:latin typeface="Calibri" pitchFamily="34" charset="0"/>
                <a:ea typeface="Calibri" pitchFamily="34" charset="-122"/>
                <a:cs typeface="Calibri" pitchFamily="34" charset="-120"/>
              </a:rPr>
              <a:t>Productive Pauses  (§ II.B.5)</a:t>
            </a:r>
            <a:endParaRPr lang="en-US" sz="1600" dirty="0"/>
          </a:p>
        </p:txBody>
      </p:sp>
      <p:sp>
        <p:nvSpPr>
          <p:cNvPr id="10" name="Text 8"/>
          <p:cNvSpPr txBox="1"/>
          <p:nvPr/>
        </p:nvSpPr>
        <p:spPr>
          <a:xfrm>
            <a:off x="4572000" y="1975104"/>
            <a:ext cx="3063240" cy="2011680"/>
          </a:xfrm>
          <a:prstGeom prst="rect">
            <a:avLst/>
          </a:prstGeom>
          <a:noFill/>
          <a:ln/>
        </p:spPr>
        <p:txBody>
          <a:bodyPr wrap="square" lIns="0" tIns="0" rIns="0" bIns="0" rtlCol="0" anchor="t"/>
          <a:lstStyle/>
          <a:p>
            <a:pPr marL="0" indent="0">
              <a:spcAft>
                <a:spcPts val="400"/>
              </a:spcAft>
              <a:buNone/>
            </a:pPr>
            <a:r>
              <a:rPr lang="en-US" sz="1400" dirty="0">
                <a:solidFill>
                  <a:srgbClr val="FFFFFF"/>
                </a:solidFill>
                <a:latin typeface="Calibri" pitchFamily="34" charset="0"/>
                <a:ea typeface="Calibri" pitchFamily="34" charset="-122"/>
                <a:cs typeface="Calibri" pitchFamily="34" charset="-120"/>
              </a:rPr>
              <a:t>Within four months of the Effective Date: pauses at 60 and 90 minutes of cumulative daily use, and a notice after any 15 minutes of continuous use.</a:t>
            </a:r>
            <a:endParaRPr lang="en-US" sz="1400" dirty="0"/>
          </a:p>
          <a:p>
            <a:pPr marL="0" indent="0">
              <a:spcAft>
                <a:spcPts val="400"/>
              </a:spcAft>
              <a:buNone/>
            </a:pPr>
            <a:endParaRPr lang="en-US" sz="1400" dirty="0"/>
          </a:p>
          <a:p>
            <a:pPr marL="0" indent="0">
              <a:spcAft>
                <a:spcPts val="400"/>
              </a:spcAft>
              <a:buNone/>
            </a:pPr>
            <a:r>
              <a:rPr lang="en-US" sz="1400" dirty="0">
                <a:solidFill>
                  <a:srgbClr val="FFFFFF"/>
                </a:solidFill>
                <a:latin typeface="Calibri" pitchFamily="34" charset="0"/>
                <a:ea typeface="Calibri" pitchFamily="34" charset="-122"/>
                <a:cs typeface="Calibri" pitchFamily="34" charset="-120"/>
              </a:rPr>
              <a:t>Pauses must escalate in length or prominence, and must be as prominent as the examples at Exhibit G.</a:t>
            </a:r>
            <a:endParaRPr lang="en-US" sz="1400" dirty="0"/>
          </a:p>
        </p:txBody>
      </p:sp>
      <p:sp>
        <p:nvSpPr>
          <p:cNvPr id="11" name="Shape 9"/>
          <p:cNvSpPr/>
          <p:nvPr/>
        </p:nvSpPr>
        <p:spPr>
          <a:xfrm>
            <a:off x="8001000" y="1371600"/>
            <a:ext cx="3474720" cy="3293532"/>
          </a:xfrm>
          <a:prstGeom prst="roundRect">
            <a:avLst>
              <a:gd name="adj" fmla="val 2449"/>
            </a:avLst>
          </a:prstGeom>
          <a:solidFill>
            <a:srgbClr val="0A2F73"/>
          </a:solidFill>
          <a:ln w="9525">
            <a:solidFill>
              <a:srgbClr val="1B4A9E"/>
            </a:solidFill>
            <a:prstDash val="solid"/>
          </a:ln>
        </p:spPr>
        <p:txBody>
          <a:bodyPr/>
          <a:lstStyle/>
          <a:p>
            <a:endParaRPr lang="en-US" dirty="0"/>
          </a:p>
        </p:txBody>
      </p:sp>
      <p:sp>
        <p:nvSpPr>
          <p:cNvPr id="12" name="Text 10"/>
          <p:cNvSpPr txBox="1"/>
          <p:nvPr/>
        </p:nvSpPr>
        <p:spPr>
          <a:xfrm>
            <a:off x="8229600" y="1517904"/>
            <a:ext cx="3017520" cy="310896"/>
          </a:xfrm>
          <a:prstGeom prst="rect">
            <a:avLst/>
          </a:prstGeom>
          <a:noFill/>
          <a:ln/>
        </p:spPr>
        <p:txBody>
          <a:bodyPr wrap="square" lIns="0" tIns="0" rIns="0" bIns="0" rtlCol="0" anchor="ctr"/>
          <a:lstStyle/>
          <a:p>
            <a:pPr marL="0" indent="0">
              <a:buNone/>
            </a:pPr>
            <a:r>
              <a:rPr lang="en-US" sz="1600" b="1" dirty="0">
                <a:solidFill>
                  <a:srgbClr val="A9CCE3"/>
                </a:solidFill>
                <a:latin typeface="Calibri" pitchFamily="34" charset="0"/>
                <a:ea typeface="Calibri" pitchFamily="34" charset="-122"/>
                <a:cs typeface="Calibri" pitchFamily="34" charset="-120"/>
              </a:rPr>
              <a:t>Anti-Circumvention  (§ II.B.6)</a:t>
            </a:r>
            <a:endParaRPr lang="en-US" sz="1600" dirty="0"/>
          </a:p>
        </p:txBody>
      </p:sp>
      <p:sp>
        <p:nvSpPr>
          <p:cNvPr id="13" name="Text 11"/>
          <p:cNvSpPr txBox="1"/>
          <p:nvPr/>
        </p:nvSpPr>
        <p:spPr>
          <a:xfrm>
            <a:off x="8229600" y="1975104"/>
            <a:ext cx="3017520" cy="2582333"/>
          </a:xfrm>
          <a:prstGeom prst="rect">
            <a:avLst/>
          </a:prstGeom>
          <a:noFill/>
          <a:ln/>
        </p:spPr>
        <p:txBody>
          <a:bodyPr wrap="square" lIns="0" tIns="0" rIns="0" bIns="0" rtlCol="0" anchor="t"/>
          <a:lstStyle/>
          <a:p>
            <a:pPr marL="0" indent="0">
              <a:spcAft>
                <a:spcPts val="400"/>
              </a:spcAft>
              <a:buNone/>
            </a:pPr>
            <a:r>
              <a:rPr lang="en-US" sz="1400" dirty="0">
                <a:solidFill>
                  <a:srgbClr val="FFFFFF"/>
                </a:solidFill>
                <a:latin typeface="Calibri" pitchFamily="34" charset="0"/>
                <a:ea typeface="Calibri" pitchFamily="34" charset="-122"/>
                <a:cs typeface="Calibri" pitchFamily="34" charset="-120"/>
              </a:rPr>
              <a:t>Meta must use and keep improving its soft-matching models — SUMA and similar — using device IDs, phone numbers, and email addresses.</a:t>
            </a:r>
            <a:endParaRPr lang="en-US" sz="1400" dirty="0"/>
          </a:p>
          <a:p>
            <a:pPr marL="0" indent="0">
              <a:spcAft>
                <a:spcPts val="400"/>
              </a:spcAft>
              <a:buNone/>
            </a:pPr>
            <a:endParaRPr lang="en-US" sz="1400" dirty="0"/>
          </a:p>
          <a:p>
            <a:pPr marL="0" indent="0">
              <a:spcAft>
                <a:spcPts val="400"/>
              </a:spcAft>
              <a:buNone/>
            </a:pPr>
            <a:r>
              <a:rPr lang="en-US" sz="1400" dirty="0">
                <a:solidFill>
                  <a:srgbClr val="FFFFFF"/>
                </a:solidFill>
                <a:latin typeface="Calibri" pitchFamily="34" charset="0"/>
                <a:ea typeface="Calibri" pitchFamily="34" charset="-122"/>
                <a:cs typeface="Calibri" pitchFamily="34" charset="-120"/>
              </a:rPr>
              <a:t>Where a teen has multiple accounts, linked or soft-matched, the daily limit applies cumulatively across all of them.</a:t>
            </a:r>
            <a:endParaRPr lang="en-US" sz="1400" dirty="0"/>
          </a:p>
        </p:txBody>
      </p:sp>
      <p:sp>
        <p:nvSpPr>
          <p:cNvPr id="14" name="Shape 12"/>
          <p:cNvSpPr/>
          <p:nvPr/>
        </p:nvSpPr>
        <p:spPr>
          <a:xfrm>
            <a:off x="685800" y="4869180"/>
            <a:ext cx="10789920" cy="1234440"/>
          </a:xfrm>
          <a:prstGeom prst="roundRect">
            <a:avLst>
              <a:gd name="adj" fmla="val 4444"/>
            </a:avLst>
          </a:prstGeom>
          <a:solidFill>
            <a:srgbClr val="00133D"/>
          </a:solidFill>
          <a:ln w="9525">
            <a:solidFill>
              <a:srgbClr val="0A2F73"/>
            </a:solidFill>
            <a:prstDash val="solid"/>
          </a:ln>
        </p:spPr>
        <p:txBody>
          <a:bodyPr/>
          <a:lstStyle/>
          <a:p>
            <a:endParaRPr lang="en-US" dirty="0"/>
          </a:p>
        </p:txBody>
      </p:sp>
      <p:sp>
        <p:nvSpPr>
          <p:cNvPr id="15" name="Text 13"/>
          <p:cNvSpPr txBox="1"/>
          <p:nvPr/>
        </p:nvSpPr>
        <p:spPr>
          <a:xfrm>
            <a:off x="896112" y="4956048"/>
            <a:ext cx="10332720" cy="1005840"/>
          </a:xfrm>
          <a:prstGeom prst="rect">
            <a:avLst/>
          </a:prstGeom>
          <a:noFill/>
          <a:ln/>
        </p:spPr>
        <p:txBody>
          <a:bodyPr wrap="square" lIns="0" tIns="0" rIns="0" bIns="0" rtlCol="0" anchor="t"/>
          <a:lstStyle/>
          <a:p>
            <a:pPr marL="0" indent="0">
              <a:buNone/>
            </a:pPr>
            <a:r>
              <a:rPr lang="en-US" sz="1350" b="1" dirty="0">
                <a:solidFill>
                  <a:srgbClr val="E8B22A"/>
                </a:solidFill>
                <a:latin typeface="Calibri" pitchFamily="34" charset="0"/>
                <a:ea typeface="Calibri" pitchFamily="34" charset="-122"/>
                <a:cs typeface="Calibri" pitchFamily="34" charset="-120"/>
              </a:rPr>
              <a:t>The candid limit on the pauses provision.  </a:t>
            </a:r>
            <a:endParaRPr lang="en-US" sz="1350" dirty="0"/>
          </a:p>
          <a:p>
            <a:pPr marL="0" indent="0">
              <a:buNone/>
            </a:pPr>
            <a:r>
              <a:rPr lang="en-US" sz="1350" dirty="0">
                <a:solidFill>
                  <a:srgbClr val="FFFFFF"/>
                </a:solidFill>
                <a:latin typeface="Calibri" pitchFamily="34" charset="0"/>
                <a:ea typeface="Calibri" pitchFamily="34" charset="-122"/>
                <a:cs typeface="Calibri" pitchFamily="34" charset="-120"/>
              </a:rPr>
              <a:t>Meta must research the efficacy of the pauses, consider auditor and expert recommendations, and implement changes to achieve the design objective. But Meta retains discretion over what to change, and it is presumptively compliant so long as it conducts and documents the assessment (§ II.B.5.d). This is a process obligation, not an outcome guarantee. A member may fairly ask what happens if pauses simply do not work — the answer is that the auditor will say so publicly, and the states may raise it, but the agreement does not specify a numeric result Meta must hit.</a:t>
            </a:r>
            <a:endParaRPr lang="en-US" sz="1350" dirty="0"/>
          </a:p>
        </p:txBody>
      </p:sp>
      <p:pic>
        <p:nvPicPr>
          <p:cNvPr id="16" name="Icon s10_school" descr="Icon"/>
          <p:cNvPicPr>
            <a:picLocks noChangeAspect="1"/>
          </p:cNvPicPr>
          <p:nvPr/>
        </p:nvPicPr>
        <p:blipFill>
          <a:blip r:embed="rId3"/>
          <a:stretch>
            <a:fillRect/>
          </a:stretch>
        </p:blipFill>
        <p:spPr>
          <a:xfrm>
            <a:off x="3648456" y="1511600"/>
            <a:ext cx="338328" cy="338328"/>
          </a:xfrm>
          <a:prstGeom prst="rect">
            <a:avLst/>
          </a:prstGeom>
        </p:spPr>
      </p:pic>
      <p:pic>
        <p:nvPicPr>
          <p:cNvPr id="17" name="Icon s10_pause" descr="Icon"/>
          <p:cNvPicPr>
            <a:picLocks noChangeAspect="1"/>
          </p:cNvPicPr>
          <p:nvPr/>
        </p:nvPicPr>
        <p:blipFill>
          <a:blip r:embed="rId4"/>
          <a:stretch>
            <a:fillRect/>
          </a:stretch>
        </p:blipFill>
        <p:spPr>
          <a:xfrm>
            <a:off x="7306056" y="1511600"/>
            <a:ext cx="338328" cy="338328"/>
          </a:xfrm>
          <a:prstGeom prst="rect">
            <a:avLst/>
          </a:prstGeom>
        </p:spPr>
      </p:pic>
      <p:pic>
        <p:nvPicPr>
          <p:cNvPr id="18" name="Icon s10_link" descr="Icon"/>
          <p:cNvPicPr>
            <a:picLocks noChangeAspect="1"/>
          </p:cNvPicPr>
          <p:nvPr/>
        </p:nvPicPr>
        <p:blipFill>
          <a:blip r:embed="rId5"/>
          <a:stretch>
            <a:fillRect/>
          </a:stretch>
        </p:blipFill>
        <p:spPr>
          <a:xfrm>
            <a:off x="10936224" y="1511600"/>
            <a:ext cx="338328" cy="33832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Feeds and Social Comparison</a:t>
            </a:r>
            <a:endParaRPr lang="en-US" sz="36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500" i="1" dirty="0">
                <a:solidFill>
                  <a:srgbClr val="A9CCE3"/>
                </a:solidFill>
                <a:latin typeface="Calibri" pitchFamily="34" charset="0"/>
                <a:ea typeface="Calibri" pitchFamily="34" charset="-122"/>
                <a:cs typeface="Calibri" pitchFamily="34" charset="-120"/>
              </a:rPr>
              <a:t>Design changes a court declined to order (§§ II.C, II.D)</a:t>
            </a:r>
            <a:endParaRPr lang="en-US" sz="1500" dirty="0"/>
          </a:p>
        </p:txBody>
      </p:sp>
      <p:sp>
        <p:nvSpPr>
          <p:cNvPr id="5" name="Shape 3"/>
          <p:cNvSpPr/>
          <p:nvPr/>
        </p:nvSpPr>
        <p:spPr>
          <a:xfrm>
            <a:off x="685800" y="1371599"/>
            <a:ext cx="5257800" cy="3217333"/>
          </a:xfrm>
          <a:prstGeom prst="roundRect">
            <a:avLst>
              <a:gd name="adj" fmla="val 1967"/>
            </a:avLst>
          </a:prstGeom>
          <a:solidFill>
            <a:srgbClr val="0A2F73"/>
          </a:solidFill>
          <a:ln w="9525">
            <a:solidFill>
              <a:srgbClr val="1B4A9E"/>
            </a:solidFill>
            <a:prstDash val="solid"/>
          </a:ln>
        </p:spPr>
        <p:txBody>
          <a:bodyPr/>
          <a:lstStyle/>
          <a:p>
            <a:endParaRPr lang="en-US" dirty="0"/>
          </a:p>
        </p:txBody>
      </p:sp>
      <p:sp>
        <p:nvSpPr>
          <p:cNvPr id="6" name="Text 4"/>
          <p:cNvSpPr txBox="1"/>
          <p:nvPr/>
        </p:nvSpPr>
        <p:spPr>
          <a:xfrm>
            <a:off x="914400" y="1536192"/>
            <a:ext cx="4800600" cy="310896"/>
          </a:xfrm>
          <a:prstGeom prst="rect">
            <a:avLst/>
          </a:prstGeom>
          <a:noFill/>
          <a:ln/>
        </p:spPr>
        <p:txBody>
          <a:bodyPr wrap="square" lIns="0" tIns="0" rIns="0" bIns="0" rtlCol="0" anchor="ctr"/>
          <a:lstStyle/>
          <a:p>
            <a:pPr marL="0" indent="0">
              <a:buNone/>
            </a:pPr>
            <a:r>
              <a:rPr lang="en-US" sz="1600" b="1" dirty="0">
                <a:solidFill>
                  <a:srgbClr val="A9CCE3"/>
                </a:solidFill>
                <a:latin typeface="Calibri" pitchFamily="34" charset="0"/>
                <a:ea typeface="Calibri" pitchFamily="34" charset="-122"/>
                <a:cs typeface="Calibri" pitchFamily="34" charset="-120"/>
              </a:rPr>
              <a:t>Non-Personalized Feed  (§ II.C)</a:t>
            </a:r>
            <a:endParaRPr lang="en-US" sz="1600" dirty="0"/>
          </a:p>
        </p:txBody>
      </p:sp>
      <p:sp>
        <p:nvSpPr>
          <p:cNvPr id="7" name="Text 5"/>
          <p:cNvSpPr txBox="1"/>
          <p:nvPr/>
        </p:nvSpPr>
        <p:spPr>
          <a:xfrm>
            <a:off x="914400" y="1955263"/>
            <a:ext cx="4800600" cy="2011680"/>
          </a:xfrm>
          <a:prstGeom prst="rect">
            <a:avLst/>
          </a:prstGeom>
          <a:noFill/>
          <a:ln/>
        </p:spPr>
        <p:txBody>
          <a:bodyPr wrap="square" lIns="0" tIns="0" rIns="0" bIns="0" rtlCol="0" anchor="t"/>
          <a:lstStyle/>
          <a:p>
            <a:pPr marL="0" indent="0">
              <a:spcAft>
                <a:spcPts val="400"/>
              </a:spcAft>
              <a:buNone/>
            </a:pPr>
            <a:r>
              <a:rPr lang="en-US" sz="1300" dirty="0">
                <a:solidFill>
                  <a:srgbClr val="FFFFFF"/>
                </a:solidFill>
                <a:latin typeface="Calibri" pitchFamily="34" charset="0"/>
                <a:ea typeface="Calibri" pitchFamily="34" charset="-122"/>
                <a:cs typeface="Calibri" pitchFamily="34" charset="-120"/>
              </a:rPr>
              <a:t>Within four months, teens must have a reasonably accessible option to set a non-personalized feed as their home feed.</a:t>
            </a:r>
            <a:endParaRPr lang="en-US" sz="1300" dirty="0"/>
          </a:p>
          <a:p>
            <a:pPr marL="0" indent="0">
              <a:spcAft>
                <a:spcPts val="400"/>
              </a:spcAft>
              <a:buNone/>
            </a:pPr>
            <a:endParaRPr lang="en-US" sz="1300" dirty="0"/>
          </a:p>
          <a:p>
            <a:pPr marL="0" indent="0">
              <a:spcAft>
                <a:spcPts val="400"/>
              </a:spcAft>
              <a:buNone/>
            </a:pPr>
            <a:r>
              <a:rPr lang="en-US" sz="1300" dirty="0">
                <a:solidFill>
                  <a:srgbClr val="FFFFFF"/>
                </a:solidFill>
                <a:latin typeface="Calibri" pitchFamily="34" charset="0"/>
                <a:ea typeface="Calibri" pitchFamily="34" charset="-122"/>
                <a:cs typeface="Calibri" pitchFamily="34" charset="-120"/>
              </a:rPr>
              <a:t>Meta must prompt each new teen account within 10 days, and every 90 days after, unless the teen turns reminders off. Meta may not preselect an answer or bury the choice among other settings.</a:t>
            </a:r>
            <a:endParaRPr lang="en-US" sz="1300" dirty="0"/>
          </a:p>
          <a:p>
            <a:pPr marL="0" indent="0">
              <a:spcAft>
                <a:spcPts val="400"/>
              </a:spcAft>
              <a:buNone/>
            </a:pPr>
            <a:endParaRPr lang="en-US" sz="1300" dirty="0"/>
          </a:p>
          <a:p>
            <a:pPr marL="0" indent="0">
              <a:spcAft>
                <a:spcPts val="400"/>
              </a:spcAft>
              <a:buNone/>
            </a:pPr>
            <a:r>
              <a:rPr lang="en-US" sz="1300" dirty="0">
                <a:solidFill>
                  <a:srgbClr val="FFFFFF"/>
                </a:solidFill>
                <a:latin typeface="Calibri" pitchFamily="34" charset="0"/>
                <a:ea typeface="Calibri" pitchFamily="34" charset="-122"/>
                <a:cs typeface="Calibri" pitchFamily="34" charset="-120"/>
              </a:rPr>
              <a:t>A supervising parent may set the non-personalized feed, and once set, reverting requires the parent's approval.</a:t>
            </a:r>
            <a:endParaRPr lang="en-US" sz="1300" dirty="0"/>
          </a:p>
        </p:txBody>
      </p:sp>
      <p:sp>
        <p:nvSpPr>
          <p:cNvPr id="8" name="Shape 6"/>
          <p:cNvSpPr/>
          <p:nvPr/>
        </p:nvSpPr>
        <p:spPr>
          <a:xfrm>
            <a:off x="6217920" y="1371600"/>
            <a:ext cx="5257800" cy="3217332"/>
          </a:xfrm>
          <a:prstGeom prst="roundRect">
            <a:avLst>
              <a:gd name="adj" fmla="val 1967"/>
            </a:avLst>
          </a:prstGeom>
          <a:solidFill>
            <a:srgbClr val="0A2F73"/>
          </a:solidFill>
          <a:ln w="9525">
            <a:solidFill>
              <a:srgbClr val="1B4A9E"/>
            </a:solidFill>
            <a:prstDash val="solid"/>
          </a:ln>
        </p:spPr>
        <p:txBody>
          <a:bodyPr/>
          <a:lstStyle/>
          <a:p>
            <a:endParaRPr lang="en-US" dirty="0"/>
          </a:p>
        </p:txBody>
      </p:sp>
      <p:sp>
        <p:nvSpPr>
          <p:cNvPr id="9" name="Text 7"/>
          <p:cNvSpPr txBox="1"/>
          <p:nvPr/>
        </p:nvSpPr>
        <p:spPr>
          <a:xfrm>
            <a:off x="6446520" y="1536192"/>
            <a:ext cx="4800600" cy="310896"/>
          </a:xfrm>
          <a:prstGeom prst="rect">
            <a:avLst/>
          </a:prstGeom>
          <a:noFill/>
          <a:ln/>
        </p:spPr>
        <p:txBody>
          <a:bodyPr wrap="square" lIns="0" tIns="0" rIns="0" bIns="0" rtlCol="0" anchor="ctr"/>
          <a:lstStyle/>
          <a:p>
            <a:pPr marL="0" indent="0">
              <a:buNone/>
            </a:pPr>
            <a:r>
              <a:rPr lang="en-US" sz="1600" b="1" dirty="0">
                <a:solidFill>
                  <a:srgbClr val="A9CCE3"/>
                </a:solidFill>
                <a:latin typeface="Calibri" pitchFamily="34" charset="0"/>
                <a:ea typeface="Calibri" pitchFamily="34" charset="-122"/>
                <a:cs typeface="Calibri" pitchFamily="34" charset="-120"/>
              </a:rPr>
              <a:t>Social Comparison  (§ II.D)</a:t>
            </a:r>
            <a:endParaRPr lang="en-US" sz="1600" dirty="0"/>
          </a:p>
        </p:txBody>
      </p:sp>
      <p:sp>
        <p:nvSpPr>
          <p:cNvPr id="10" name="Text 8"/>
          <p:cNvSpPr txBox="1"/>
          <p:nvPr/>
        </p:nvSpPr>
        <p:spPr>
          <a:xfrm>
            <a:off x="6446520" y="1955263"/>
            <a:ext cx="4800600" cy="2011680"/>
          </a:xfrm>
          <a:prstGeom prst="rect">
            <a:avLst/>
          </a:prstGeom>
          <a:noFill/>
          <a:ln/>
        </p:spPr>
        <p:txBody>
          <a:bodyPr wrap="square" lIns="0" tIns="0" rIns="0" bIns="0" rtlCol="0" anchor="t"/>
          <a:lstStyle/>
          <a:p>
            <a:pPr marL="0" indent="0">
              <a:spcAft>
                <a:spcPts val="400"/>
              </a:spcAft>
              <a:buNone/>
            </a:pPr>
            <a:r>
              <a:rPr lang="en-US" sz="1300" dirty="0">
                <a:solidFill>
                  <a:srgbClr val="FFFFFF"/>
                </a:solidFill>
                <a:latin typeface="Calibri" pitchFamily="34" charset="0"/>
                <a:ea typeface="Calibri" pitchFamily="34" charset="-122"/>
                <a:cs typeface="Calibri" pitchFamily="34" charset="-120"/>
              </a:rPr>
              <a:t>Like and reaction counts are disabled for teens by default. The default cannot be loosened without a supervising parent's approval.</a:t>
            </a:r>
            <a:endParaRPr lang="en-US" sz="1300" dirty="0"/>
          </a:p>
          <a:p>
            <a:pPr marL="0" indent="0">
              <a:spcAft>
                <a:spcPts val="400"/>
              </a:spcAft>
              <a:buNone/>
            </a:pPr>
            <a:endParaRPr lang="en-US" sz="1300" dirty="0"/>
          </a:p>
          <a:p>
            <a:pPr marL="0" indent="0">
              <a:spcAft>
                <a:spcPts val="400"/>
              </a:spcAft>
              <a:buNone/>
            </a:pPr>
            <a:r>
              <a:rPr lang="en-US" sz="1300" dirty="0">
                <a:solidFill>
                  <a:srgbClr val="FFFFFF"/>
                </a:solidFill>
                <a:latin typeface="Calibri" pitchFamily="34" charset="0"/>
                <a:ea typeface="Calibri" pitchFamily="34" charset="-122"/>
                <a:cs typeface="Calibri" pitchFamily="34" charset="-120"/>
              </a:rPr>
              <a:t>Cosmetic Procedure Filters are disabled for teens outright — no parental override.</a:t>
            </a:r>
            <a:endParaRPr lang="en-US" sz="1300" dirty="0"/>
          </a:p>
          <a:p>
            <a:pPr marL="0" indent="0">
              <a:spcAft>
                <a:spcPts val="400"/>
              </a:spcAft>
              <a:buNone/>
            </a:pPr>
            <a:endParaRPr lang="en-US" sz="1300" dirty="0"/>
          </a:p>
          <a:p>
            <a:pPr marL="0" indent="0">
              <a:spcAft>
                <a:spcPts val="400"/>
              </a:spcAft>
              <a:buNone/>
            </a:pPr>
            <a:r>
              <a:rPr lang="en-US" sz="1300" dirty="0">
                <a:solidFill>
                  <a:srgbClr val="FFFFFF"/>
                </a:solidFill>
                <a:latin typeface="Calibri" pitchFamily="34" charset="0"/>
                <a:ea typeface="Calibri" pitchFamily="34" charset="-122"/>
                <a:cs typeface="Calibri" pitchFamily="34" charset="-120"/>
              </a:rPr>
              <a:t>The definition is narrow and deliberate (§ I.X): it reaches filters that sculpt facial structure in ways surgery would be required to achieve, and expressly excludes fantasy and character effects, ordinary makeup and smoothing, and parody distortions. The states must send Meta illustrative examples within two months of the Effective Date.</a:t>
            </a:r>
            <a:endParaRPr lang="en-US" sz="1300" dirty="0"/>
          </a:p>
        </p:txBody>
      </p:sp>
      <p:sp>
        <p:nvSpPr>
          <p:cNvPr id="11" name="Shape 9"/>
          <p:cNvSpPr/>
          <p:nvPr/>
        </p:nvSpPr>
        <p:spPr>
          <a:xfrm>
            <a:off x="685800" y="4777740"/>
            <a:ext cx="10789920" cy="1417320"/>
          </a:xfrm>
          <a:prstGeom prst="roundRect">
            <a:avLst>
              <a:gd name="adj" fmla="val 3871"/>
            </a:avLst>
          </a:prstGeom>
          <a:solidFill>
            <a:srgbClr val="00133D"/>
          </a:solidFill>
          <a:ln w="9525">
            <a:solidFill>
              <a:srgbClr val="0A2F73"/>
            </a:solidFill>
            <a:prstDash val="solid"/>
          </a:ln>
        </p:spPr>
        <p:txBody>
          <a:bodyPr/>
          <a:lstStyle/>
          <a:p>
            <a:endParaRPr lang="en-US" dirty="0"/>
          </a:p>
        </p:txBody>
      </p:sp>
      <p:sp>
        <p:nvSpPr>
          <p:cNvPr id="12" name="Text 10"/>
          <p:cNvSpPr txBox="1"/>
          <p:nvPr/>
        </p:nvSpPr>
        <p:spPr>
          <a:xfrm>
            <a:off x="891032" y="4892040"/>
            <a:ext cx="10332720" cy="1188720"/>
          </a:xfrm>
          <a:prstGeom prst="rect">
            <a:avLst/>
          </a:prstGeom>
          <a:noFill/>
          <a:ln/>
        </p:spPr>
        <p:txBody>
          <a:bodyPr wrap="square" lIns="0" tIns="0" rIns="0" bIns="0" rtlCol="0" anchor="t"/>
          <a:lstStyle/>
          <a:p>
            <a:pPr marL="0" indent="0">
              <a:buNone/>
            </a:pPr>
            <a:r>
              <a:rPr lang="en-US" sz="1400" b="1" dirty="0">
                <a:solidFill>
                  <a:srgbClr val="E8B22A"/>
                </a:solidFill>
                <a:latin typeface="Calibri" pitchFamily="34" charset="0"/>
                <a:ea typeface="Calibri" pitchFamily="34" charset="-122"/>
                <a:cs typeface="Calibri" pitchFamily="34" charset="-120"/>
              </a:rPr>
              <a:t>Why this is worth flagging.  </a:t>
            </a:r>
            <a:endParaRPr lang="en-US" sz="1400" dirty="0"/>
          </a:p>
          <a:p>
            <a:pPr marL="0" indent="0">
              <a:buNone/>
            </a:pPr>
            <a:r>
              <a:rPr lang="en-US" sz="1400" dirty="0">
                <a:solidFill>
                  <a:srgbClr val="FFFFFF"/>
                </a:solidFill>
                <a:latin typeface="Calibri" pitchFamily="34" charset="0"/>
                <a:ea typeface="Calibri" pitchFamily="34" charset="-122"/>
                <a:cs typeface="Calibri" pitchFamily="34" charset="-120"/>
              </a:rPr>
              <a:t>In the New Mexico trial, the court denied every request touching the recommendation algorithm, holding that relief close to content presentation ran into Section 230 and the First Amendment, and that ordering a redesign against a single defendant was "equivalent to putting the factory in receivership." A negotiated agreement reaches what a contested judgment could not. Kentucky obtained a chronological-feed option by agreement that a court refused to order after a full trial on the merits.</a:t>
            </a:r>
            <a:endParaRPr lang="en-US" sz="1400" dirty="0"/>
          </a:p>
        </p:txBody>
      </p:sp>
      <p:pic>
        <p:nvPicPr>
          <p:cNvPr id="13" name="Icon s11_feed" descr="Icon"/>
          <p:cNvPicPr>
            <a:picLocks noChangeAspect="1"/>
          </p:cNvPicPr>
          <p:nvPr/>
        </p:nvPicPr>
        <p:blipFill>
          <a:blip r:embed="rId3"/>
          <a:stretch>
            <a:fillRect/>
          </a:stretch>
        </p:blipFill>
        <p:spPr>
          <a:xfrm>
            <a:off x="5376672" y="1521600"/>
            <a:ext cx="338328" cy="338328"/>
          </a:xfrm>
          <a:prstGeom prst="rect">
            <a:avLst/>
          </a:prstGeom>
        </p:spPr>
      </p:pic>
      <p:pic>
        <p:nvPicPr>
          <p:cNvPr id="14" name="Icon s11_eye" descr="Icon"/>
          <p:cNvPicPr>
            <a:picLocks noChangeAspect="1"/>
          </p:cNvPicPr>
          <p:nvPr/>
        </p:nvPicPr>
        <p:blipFill>
          <a:blip r:embed="rId4"/>
          <a:stretch>
            <a:fillRect/>
          </a:stretch>
        </p:blipFill>
        <p:spPr>
          <a:xfrm>
            <a:off x="10908792" y="1521600"/>
            <a:ext cx="338328" cy="33832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Content, Contacts, and Parents</a:t>
            </a:r>
            <a:endParaRPr lang="en-US" sz="36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500" i="1" dirty="0">
                <a:solidFill>
                  <a:srgbClr val="A9CCE3"/>
                </a:solidFill>
                <a:latin typeface="Calibri" pitchFamily="34" charset="0"/>
                <a:ea typeface="Calibri" pitchFamily="34" charset="-122"/>
                <a:cs typeface="Calibri" pitchFamily="34" charset="-120"/>
              </a:rPr>
              <a:t>Sections II.E, II.F, and II.G</a:t>
            </a:r>
            <a:endParaRPr lang="en-US" sz="1500" dirty="0"/>
          </a:p>
        </p:txBody>
      </p:sp>
      <p:sp>
        <p:nvSpPr>
          <p:cNvPr id="5" name="Text 3"/>
          <p:cNvSpPr txBox="1"/>
          <p:nvPr/>
        </p:nvSpPr>
        <p:spPr>
          <a:xfrm>
            <a:off x="685800" y="1325880"/>
            <a:ext cx="10789920" cy="4754880"/>
          </a:xfrm>
          <a:prstGeom prst="rect">
            <a:avLst/>
          </a:prstGeom>
          <a:noFill/>
          <a:ln/>
        </p:spPr>
        <p:txBody>
          <a:bodyPr wrap="square" lIns="0" tIns="0" rIns="0" bIns="0" rtlCol="0" anchor="t"/>
          <a:lstStyle/>
          <a:p>
            <a:pPr marL="228600" indent="-228600" algn="l">
              <a:spcAft>
                <a:spcPts val="900"/>
              </a:spcAft>
              <a:buSzPct val="100000"/>
              <a:buChar char="▸"/>
            </a:pPr>
            <a:r>
              <a:rPr lang="en-US" sz="1650" b="1" dirty="0">
                <a:solidFill>
                  <a:srgbClr val="FFFFFF"/>
                </a:solidFill>
                <a:latin typeface="Calibri" pitchFamily="34" charset="0"/>
                <a:ea typeface="Calibri" pitchFamily="34" charset="-122"/>
                <a:cs typeface="Calibri" pitchFamily="34" charset="-120"/>
              </a:rPr>
              <a:t>Teen Content Safety (§ II.E). Meta must maintain measures at least as effective as those it represents are already in place, and continuously improve them.</a:t>
            </a:r>
            <a:endParaRPr lang="en-US" sz="1650" dirty="0"/>
          </a:p>
          <a:p>
            <a:pPr marL="457200" lvl="1" indent="-228600" algn="l">
              <a:spcAft>
                <a:spcPts val="500"/>
              </a:spcAft>
              <a:buSzPct val="100000"/>
              <a:buChar char="▸"/>
            </a:pPr>
            <a:r>
              <a:rPr lang="en-US" sz="1450" dirty="0">
                <a:solidFill>
                  <a:srgbClr val="A9CCE3"/>
                </a:solidFill>
                <a:latin typeface="Calibri" pitchFamily="34" charset="0"/>
                <a:ea typeface="Calibri" pitchFamily="34" charset="-122"/>
                <a:cs typeface="Calibri" pitchFamily="34" charset="-120"/>
              </a:rPr>
              <a:t>Policies limiting exposure to age-inappropriate content and to bullying and harassment aimed at teens.</a:t>
            </a:r>
            <a:endParaRPr lang="en-US" sz="1650" dirty="0"/>
          </a:p>
          <a:p>
            <a:pPr marL="457200" lvl="1" indent="-228600" algn="l">
              <a:spcAft>
                <a:spcPts val="500"/>
              </a:spcAft>
              <a:buSzPct val="100000"/>
              <a:buChar char="▸"/>
            </a:pPr>
            <a:r>
              <a:rPr lang="en-US" sz="1450" dirty="0">
                <a:solidFill>
                  <a:srgbClr val="A9CCE3"/>
                </a:solidFill>
                <a:latin typeface="Calibri" pitchFamily="34" charset="0"/>
                <a:ea typeface="Calibri" pitchFamily="34" charset="-122"/>
                <a:cs typeface="Calibri" pitchFamily="34" charset="-120"/>
              </a:rPr>
              <a:t>Interventions that interrupt repeated exposure to Sensitive Aggregate Content — defined at § I.BBB to include nutrition and weight discussion, body idealization, non-invasive cosmetic procedures, and personal accounts of mental or emotional distress. This is the eating-disorder and self-image provision.</a:t>
            </a:r>
            <a:endParaRPr lang="en-US" sz="1650" dirty="0"/>
          </a:p>
          <a:p>
            <a:pPr marL="457200" lvl="1" indent="-228600" algn="l">
              <a:spcAft>
                <a:spcPts val="500"/>
              </a:spcAft>
              <a:buSzPct val="100000"/>
              <a:buChar char="▸"/>
            </a:pPr>
            <a:r>
              <a:rPr lang="en-US" sz="1450" dirty="0">
                <a:solidFill>
                  <a:srgbClr val="A9CCE3"/>
                </a:solidFill>
                <a:latin typeface="Calibri" pitchFamily="34" charset="0"/>
                <a:ea typeface="Calibri" pitchFamily="34" charset="-122"/>
                <a:cs typeface="Calibri" pitchFamily="34" charset="-120"/>
              </a:rPr>
              <a:t>Rapid feedback on user reports, with an appeal where Meta finds no violation.</a:t>
            </a:r>
            <a:endParaRPr lang="en-US" sz="1650" dirty="0"/>
          </a:p>
          <a:p>
            <a:pPr marL="228600" indent="-228600" algn="l">
              <a:spcAft>
                <a:spcPts val="900"/>
              </a:spcAft>
              <a:buSzPct val="100000"/>
              <a:buChar char="▸"/>
            </a:pPr>
            <a:r>
              <a:rPr lang="en-US" sz="1650" b="1" dirty="0">
                <a:solidFill>
                  <a:srgbClr val="FFFFFF"/>
                </a:solidFill>
                <a:latin typeface="Calibri" pitchFamily="34" charset="0"/>
                <a:ea typeface="Calibri" pitchFamily="34" charset="-122"/>
                <a:cs typeface="Calibri" pitchFamily="34" charset="-120"/>
              </a:rPr>
              <a:t>Exposure to Harmful Experiences and People (§ II.F). Directed at child sexual exploitation, abuse, and nudity as defined by Meta's Community Standards (§ I.AA).</a:t>
            </a:r>
            <a:endParaRPr lang="en-US" sz="1650" dirty="0"/>
          </a:p>
          <a:p>
            <a:pPr marL="457200" lvl="1" indent="-228600" algn="l">
              <a:spcAft>
                <a:spcPts val="500"/>
              </a:spcAft>
              <a:buSzPct val="100000"/>
              <a:buChar char="▸"/>
            </a:pPr>
            <a:r>
              <a:rPr lang="en-US" sz="1450" dirty="0">
                <a:solidFill>
                  <a:srgbClr val="A9CCE3"/>
                </a:solidFill>
                <a:latin typeface="Calibri" pitchFamily="34" charset="0"/>
                <a:ea typeface="Calibri" pitchFamily="34" charset="-122"/>
                <a:cs typeface="Calibri" pitchFamily="34" charset="-120"/>
              </a:rPr>
              <a:t>Teens receive prompt, clear warnings when a message thread opens with a Potentially Suspicious Account.</a:t>
            </a:r>
            <a:endParaRPr lang="en-US" sz="1650" dirty="0"/>
          </a:p>
          <a:p>
            <a:pPr marL="457200" lvl="1" indent="-228600" algn="l">
              <a:spcAft>
                <a:spcPts val="500"/>
              </a:spcAft>
              <a:buSzPct val="100000"/>
              <a:buChar char="▸"/>
            </a:pPr>
            <a:r>
              <a:rPr lang="en-US" sz="1450" dirty="0">
                <a:solidFill>
                  <a:srgbClr val="A9CCE3"/>
                </a:solidFill>
                <a:latin typeface="Calibri" pitchFamily="34" charset="0"/>
                <a:ea typeface="Calibri" pitchFamily="34" charset="-122"/>
                <a:cs typeface="Calibri" pitchFamily="34" charset="-120"/>
              </a:rPr>
              <a:t>Supervising parents are separately notified about contacts Meta identifies as likely to attempt financial sextortion, or likely to engage in Inappropriate Interactions with Children (§ I.BB), together with resources and suggested actions.</a:t>
            </a:r>
            <a:endParaRPr lang="en-US" sz="1650" dirty="0"/>
          </a:p>
          <a:p>
            <a:pPr marL="457200" lvl="1" indent="-228600" algn="l">
              <a:spcAft>
                <a:spcPts val="500"/>
              </a:spcAft>
              <a:buSzPct val="100000"/>
              <a:buChar char="▸"/>
            </a:pPr>
            <a:r>
              <a:rPr lang="en-US" sz="1450" dirty="0">
                <a:solidFill>
                  <a:srgbClr val="A9CCE3"/>
                </a:solidFill>
                <a:latin typeface="Calibri" pitchFamily="34" charset="0"/>
                <a:ea typeface="Calibri" pitchFamily="34" charset="-122"/>
                <a:cs typeface="Calibri" pitchFamily="34" charset="-120"/>
              </a:rPr>
              <a:t>Meta must regularly measure prevalence of teen exposure and take steps to reduce it over time.</a:t>
            </a:r>
            <a:endParaRPr lang="en-US" sz="1650" dirty="0"/>
          </a:p>
          <a:p>
            <a:pPr marL="228600" indent="-228600" algn="l">
              <a:spcAft>
                <a:spcPts val="900"/>
              </a:spcAft>
              <a:buSzPct val="100000"/>
              <a:buChar char="▸"/>
            </a:pPr>
            <a:r>
              <a:rPr lang="en-US" sz="1650" b="1" dirty="0">
                <a:solidFill>
                  <a:srgbClr val="FFFFFF"/>
                </a:solidFill>
                <a:latin typeface="Calibri" pitchFamily="34" charset="0"/>
                <a:ea typeface="Calibri" pitchFamily="34" charset="-122"/>
                <a:cs typeface="Calibri" pitchFamily="34" charset="-120"/>
              </a:rPr>
              <a:t>Parental Supervision (§ II.G). Parents receive time-spent data broken out by activity, information on their teen's social connections, and notification when a teen repeatedly searches for self-harm or eating-disorder content.</a:t>
            </a:r>
            <a:endParaRPr lang="en-US" sz="1650" dirty="0"/>
          </a:p>
          <a:p>
            <a:pPr marL="457200" lvl="1" indent="-228600" algn="l">
              <a:spcAft>
                <a:spcPts val="500"/>
              </a:spcAft>
              <a:buSzPct val="100000"/>
              <a:buChar char="▸"/>
            </a:pPr>
            <a:r>
              <a:rPr lang="en-US" sz="1450" dirty="0">
                <a:solidFill>
                  <a:srgbClr val="A9CCE3"/>
                </a:solidFill>
                <a:latin typeface="Calibri" pitchFamily="34" charset="0"/>
                <a:ea typeface="Calibri" pitchFamily="34" charset="-122"/>
                <a:cs typeface="Calibri" pitchFamily="34" charset="-120"/>
              </a:rPr>
              <a:t>Meta must improve the systems that stop an adult who is not a parent or guardian from claiming supervision over a teen.</a:t>
            </a:r>
            <a:endParaRPr lang="en-US" sz="1650" dirty="0"/>
          </a:p>
        </p:txBody>
      </p:sp>
      <p:sp>
        <p:nvSpPr>
          <p:cNvPr id="6" name="Text 4"/>
          <p:cNvSpPr txBox="1"/>
          <p:nvPr/>
        </p:nvSpPr>
        <p:spPr>
          <a:xfrm>
            <a:off x="502920" y="6428232"/>
            <a:ext cx="11155680" cy="274320"/>
          </a:xfrm>
          <a:prstGeom prst="rect">
            <a:avLst/>
          </a:prstGeom>
          <a:noFill/>
          <a:ln/>
        </p:spPr>
        <p:txBody>
          <a:bodyPr wrap="square" lIns="0" tIns="0" rIns="0" bIns="0" rtlCol="0" anchor="ctr"/>
          <a:lstStyle/>
          <a:p>
            <a:pPr marL="0" indent="0" algn="l">
              <a:buNone/>
            </a:pPr>
            <a:r>
              <a:rPr lang="en-US" sz="1150" dirty="0">
                <a:solidFill>
                  <a:srgbClr val="8FA9CC"/>
                </a:solidFill>
                <a:latin typeface="Calibri" pitchFamily="34" charset="0"/>
                <a:ea typeface="Calibri" pitchFamily="34" charset="-122"/>
                <a:cs typeface="Calibri" pitchFamily="34" charset="-120"/>
              </a:rPr>
              <a:t>Sections II.E and II.F are largely "maintain and improve" obligations anchored to Meta's existing practices, with a no-backsliding floor and an express carve-out permitting reasonable, limited-duration safety testing (§ II.F.2). Enforcement runs through the auditor and § VIII, not through a numeric standard.</a:t>
            </a:r>
            <a:endParaRPr lang="en-US" sz="11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Who Checks the Work</a:t>
            </a:r>
            <a:endParaRPr lang="en-US" sz="36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500" i="1" dirty="0">
                <a:solidFill>
                  <a:srgbClr val="A9CCE3"/>
                </a:solidFill>
                <a:latin typeface="Calibri" pitchFamily="34" charset="0"/>
                <a:ea typeface="Calibri" pitchFamily="34" charset="-122"/>
                <a:cs typeface="Calibri" pitchFamily="34" charset="-120"/>
              </a:rPr>
              <a:t>The Independent Auditor (§ III)</a:t>
            </a:r>
            <a:endParaRPr lang="en-US" sz="1500" dirty="0"/>
          </a:p>
        </p:txBody>
      </p:sp>
      <p:sp>
        <p:nvSpPr>
          <p:cNvPr id="5" name="Shape 3"/>
          <p:cNvSpPr/>
          <p:nvPr/>
        </p:nvSpPr>
        <p:spPr>
          <a:xfrm>
            <a:off x="685800" y="1371600"/>
            <a:ext cx="10789920" cy="841248"/>
          </a:xfrm>
          <a:prstGeom prst="roundRect">
            <a:avLst>
              <a:gd name="adj" fmla="val 6522"/>
            </a:avLst>
          </a:prstGeom>
          <a:solidFill>
            <a:srgbClr val="0A2F73"/>
          </a:solidFill>
          <a:ln w="9525">
            <a:solidFill>
              <a:srgbClr val="1B4A9E"/>
            </a:solidFill>
            <a:prstDash val="solid"/>
          </a:ln>
        </p:spPr>
        <p:txBody>
          <a:bodyPr/>
          <a:lstStyle/>
          <a:p>
            <a:endParaRPr lang="en-US" dirty="0"/>
          </a:p>
        </p:txBody>
      </p:sp>
      <p:sp>
        <p:nvSpPr>
          <p:cNvPr id="6" name="Shape 4"/>
          <p:cNvSpPr/>
          <p:nvPr/>
        </p:nvSpPr>
        <p:spPr>
          <a:xfrm>
            <a:off x="896112" y="1572768"/>
            <a:ext cx="438912" cy="438912"/>
          </a:xfrm>
          <a:prstGeom prst="ellipse">
            <a:avLst/>
          </a:prstGeom>
          <a:solidFill>
            <a:srgbClr val="1B4A9E"/>
          </a:solidFill>
          <a:ln/>
        </p:spPr>
        <p:txBody>
          <a:bodyPr/>
          <a:lstStyle/>
          <a:p>
            <a:endParaRPr lang="en-US" dirty="0"/>
          </a:p>
        </p:txBody>
      </p:sp>
      <p:sp>
        <p:nvSpPr>
          <p:cNvPr id="7" name="Text 5"/>
          <p:cNvSpPr txBox="1"/>
          <p:nvPr/>
        </p:nvSpPr>
        <p:spPr>
          <a:xfrm>
            <a:off x="896112" y="1572768"/>
            <a:ext cx="438912" cy="438912"/>
          </a:xfrm>
          <a:prstGeom prst="rect">
            <a:avLst/>
          </a:prstGeom>
          <a:noFill/>
          <a:ln/>
        </p:spPr>
        <p:txBody>
          <a:bodyPr wrap="square" lIns="0" tIns="0" rIns="0" bIns="0" rtlCol="0" anchor="ctr"/>
          <a:lstStyle/>
          <a:p>
            <a:pPr marL="0" indent="0" algn="ctr">
              <a:buNone/>
            </a:pPr>
            <a:r>
              <a:rPr lang="en-US" sz="1700" b="1" dirty="0">
                <a:solidFill>
                  <a:srgbClr val="FFFFFF"/>
                </a:solidFill>
                <a:latin typeface="Cambria" pitchFamily="34" charset="0"/>
                <a:ea typeface="Cambria" pitchFamily="34" charset="-122"/>
                <a:cs typeface="Cambria" pitchFamily="34" charset="-120"/>
              </a:rPr>
              <a:t>1</a:t>
            </a:r>
            <a:endParaRPr lang="en-US" sz="1700" dirty="0"/>
          </a:p>
        </p:txBody>
      </p:sp>
      <p:sp>
        <p:nvSpPr>
          <p:cNvPr id="8" name="Text 6"/>
          <p:cNvSpPr txBox="1"/>
          <p:nvPr/>
        </p:nvSpPr>
        <p:spPr>
          <a:xfrm>
            <a:off x="1508760" y="1472184"/>
            <a:ext cx="2788920" cy="640080"/>
          </a:xfrm>
          <a:prstGeom prst="rect">
            <a:avLst/>
          </a:prstGeom>
          <a:noFill/>
          <a:ln/>
        </p:spPr>
        <p:txBody>
          <a:bodyPr wrap="square" lIns="0" tIns="0" rIns="0" bIns="0" rtlCol="0" anchor="ctr"/>
          <a:lstStyle/>
          <a:p>
            <a:pPr marL="0" indent="0">
              <a:buNone/>
            </a:pPr>
            <a:r>
              <a:rPr lang="en-US" sz="1450" b="1" dirty="0">
                <a:solidFill>
                  <a:srgbClr val="A9CCE3"/>
                </a:solidFill>
                <a:latin typeface="Calibri" pitchFamily="34" charset="0"/>
                <a:ea typeface="Calibri" pitchFamily="34" charset="-122"/>
                <a:cs typeface="Calibri" pitchFamily="34" charset="-120"/>
              </a:rPr>
              <a:t>Within 60 days</a:t>
            </a:r>
            <a:endParaRPr lang="en-US" sz="1450" dirty="0"/>
          </a:p>
        </p:txBody>
      </p:sp>
      <p:sp>
        <p:nvSpPr>
          <p:cNvPr id="9" name="Text 7"/>
          <p:cNvSpPr txBox="1"/>
          <p:nvPr/>
        </p:nvSpPr>
        <p:spPr>
          <a:xfrm>
            <a:off x="4389120" y="1472184"/>
            <a:ext cx="6858000" cy="640080"/>
          </a:xfrm>
          <a:prstGeom prst="rect">
            <a:avLst/>
          </a:prstGeom>
          <a:noFill/>
          <a:ln/>
        </p:spPr>
        <p:txBody>
          <a:bodyPr wrap="square" lIns="0" tIns="0" rIns="0" bIns="0" rtlCol="0" anchor="ctr"/>
          <a:lstStyle/>
          <a:p>
            <a:pPr marL="0" indent="0">
              <a:buNone/>
            </a:pPr>
            <a:r>
              <a:rPr lang="en-US" sz="1350" dirty="0">
                <a:solidFill>
                  <a:srgbClr val="FFFFFF"/>
                </a:solidFill>
                <a:latin typeface="Calibri" pitchFamily="34" charset="0"/>
                <a:ea typeface="Calibri" pitchFamily="34" charset="-122"/>
                <a:cs typeface="Calibri" pitchFamily="34" charset="-120"/>
              </a:rPr>
              <a:t>The State Committee and Meta jointly select a qualified independent third-party auditor. Disagreement goes to the § VIII dispute process.</a:t>
            </a:r>
            <a:endParaRPr lang="en-US" sz="1350" dirty="0"/>
          </a:p>
        </p:txBody>
      </p:sp>
      <p:sp>
        <p:nvSpPr>
          <p:cNvPr id="10" name="Shape 8"/>
          <p:cNvSpPr/>
          <p:nvPr/>
        </p:nvSpPr>
        <p:spPr>
          <a:xfrm>
            <a:off x="685800" y="2286000"/>
            <a:ext cx="10789920" cy="841248"/>
          </a:xfrm>
          <a:prstGeom prst="roundRect">
            <a:avLst>
              <a:gd name="adj" fmla="val 6522"/>
            </a:avLst>
          </a:prstGeom>
          <a:solidFill>
            <a:srgbClr val="0A2F73"/>
          </a:solidFill>
          <a:ln w="9525">
            <a:solidFill>
              <a:srgbClr val="1B4A9E"/>
            </a:solidFill>
            <a:prstDash val="solid"/>
          </a:ln>
        </p:spPr>
        <p:txBody>
          <a:bodyPr/>
          <a:lstStyle/>
          <a:p>
            <a:endParaRPr lang="en-US" dirty="0"/>
          </a:p>
        </p:txBody>
      </p:sp>
      <p:sp>
        <p:nvSpPr>
          <p:cNvPr id="11" name="Shape 9"/>
          <p:cNvSpPr/>
          <p:nvPr/>
        </p:nvSpPr>
        <p:spPr>
          <a:xfrm>
            <a:off x="896112" y="2487168"/>
            <a:ext cx="438912" cy="438912"/>
          </a:xfrm>
          <a:prstGeom prst="ellipse">
            <a:avLst/>
          </a:prstGeom>
          <a:solidFill>
            <a:srgbClr val="1B4A9E"/>
          </a:solidFill>
          <a:ln/>
        </p:spPr>
        <p:txBody>
          <a:bodyPr/>
          <a:lstStyle/>
          <a:p>
            <a:endParaRPr lang="en-US" dirty="0"/>
          </a:p>
        </p:txBody>
      </p:sp>
      <p:sp>
        <p:nvSpPr>
          <p:cNvPr id="12" name="Text 10"/>
          <p:cNvSpPr txBox="1"/>
          <p:nvPr/>
        </p:nvSpPr>
        <p:spPr>
          <a:xfrm>
            <a:off x="896112" y="2487168"/>
            <a:ext cx="438912" cy="438912"/>
          </a:xfrm>
          <a:prstGeom prst="rect">
            <a:avLst/>
          </a:prstGeom>
          <a:noFill/>
          <a:ln/>
        </p:spPr>
        <p:txBody>
          <a:bodyPr wrap="square" lIns="0" tIns="0" rIns="0" bIns="0" rtlCol="0" anchor="ctr"/>
          <a:lstStyle/>
          <a:p>
            <a:pPr marL="0" indent="0" algn="ctr">
              <a:buNone/>
            </a:pPr>
            <a:r>
              <a:rPr lang="en-US" sz="1700" b="1" dirty="0">
                <a:solidFill>
                  <a:srgbClr val="FFFFFF"/>
                </a:solidFill>
                <a:latin typeface="Cambria" pitchFamily="34" charset="0"/>
                <a:ea typeface="Cambria" pitchFamily="34" charset="-122"/>
                <a:cs typeface="Cambria" pitchFamily="34" charset="-120"/>
              </a:rPr>
              <a:t>2</a:t>
            </a:r>
            <a:endParaRPr lang="en-US" sz="1700" dirty="0"/>
          </a:p>
        </p:txBody>
      </p:sp>
      <p:sp>
        <p:nvSpPr>
          <p:cNvPr id="13" name="Text 11"/>
          <p:cNvSpPr txBox="1"/>
          <p:nvPr/>
        </p:nvSpPr>
        <p:spPr>
          <a:xfrm>
            <a:off x="1508760" y="2386584"/>
            <a:ext cx="2788920" cy="640080"/>
          </a:xfrm>
          <a:prstGeom prst="rect">
            <a:avLst/>
          </a:prstGeom>
          <a:noFill/>
          <a:ln/>
        </p:spPr>
        <p:txBody>
          <a:bodyPr wrap="square" lIns="0" tIns="0" rIns="0" bIns="0" rtlCol="0" anchor="ctr"/>
          <a:lstStyle/>
          <a:p>
            <a:pPr marL="0" indent="0">
              <a:buNone/>
            </a:pPr>
            <a:r>
              <a:rPr lang="en-US" sz="1450" b="1" dirty="0">
                <a:solidFill>
                  <a:srgbClr val="A9CCE3"/>
                </a:solidFill>
                <a:latin typeface="Calibri" pitchFamily="34" charset="0"/>
                <a:ea typeface="Calibri" pitchFamily="34" charset="-122"/>
                <a:cs typeface="Calibri" pitchFamily="34" charset="-120"/>
              </a:rPr>
              <a:t>Within 90 days of appointment</a:t>
            </a:r>
            <a:endParaRPr lang="en-US" sz="1450" dirty="0"/>
          </a:p>
        </p:txBody>
      </p:sp>
      <p:sp>
        <p:nvSpPr>
          <p:cNvPr id="14" name="Text 12"/>
          <p:cNvSpPr txBox="1"/>
          <p:nvPr/>
        </p:nvSpPr>
        <p:spPr>
          <a:xfrm>
            <a:off x="4389120" y="2386584"/>
            <a:ext cx="6858000" cy="640080"/>
          </a:xfrm>
          <a:prstGeom prst="rect">
            <a:avLst/>
          </a:prstGeom>
          <a:noFill/>
          <a:ln/>
        </p:spPr>
        <p:txBody>
          <a:bodyPr wrap="square" lIns="0" tIns="0" rIns="0" bIns="0" rtlCol="0" anchor="ctr"/>
          <a:lstStyle/>
          <a:p>
            <a:pPr marL="0" indent="0">
              <a:buNone/>
            </a:pPr>
            <a:r>
              <a:rPr lang="en-US" sz="1350" dirty="0">
                <a:solidFill>
                  <a:srgbClr val="FFFFFF"/>
                </a:solidFill>
                <a:latin typeface="Calibri" pitchFamily="34" charset="0"/>
                <a:ea typeface="Calibri" pitchFamily="34" charset="-122"/>
                <a:cs typeface="Calibri" pitchFamily="34" charset="-120"/>
              </a:rPr>
              <a:t>Auditor, State Committee, and Meta agree a work plan setting scope, methodology, metrics, and cost. If they cannot agree, the auditor sets a fair and reasonable plan.</a:t>
            </a:r>
            <a:endParaRPr lang="en-US" sz="1350" dirty="0"/>
          </a:p>
        </p:txBody>
      </p:sp>
      <p:sp>
        <p:nvSpPr>
          <p:cNvPr id="15" name="Shape 13"/>
          <p:cNvSpPr/>
          <p:nvPr/>
        </p:nvSpPr>
        <p:spPr>
          <a:xfrm>
            <a:off x="685800" y="3200400"/>
            <a:ext cx="10789920" cy="841248"/>
          </a:xfrm>
          <a:prstGeom prst="roundRect">
            <a:avLst>
              <a:gd name="adj" fmla="val 6522"/>
            </a:avLst>
          </a:prstGeom>
          <a:solidFill>
            <a:srgbClr val="0A2F73"/>
          </a:solidFill>
          <a:ln w="9525">
            <a:solidFill>
              <a:srgbClr val="1B4A9E"/>
            </a:solidFill>
            <a:prstDash val="solid"/>
          </a:ln>
        </p:spPr>
        <p:txBody>
          <a:bodyPr/>
          <a:lstStyle/>
          <a:p>
            <a:endParaRPr lang="en-US" dirty="0"/>
          </a:p>
        </p:txBody>
      </p:sp>
      <p:sp>
        <p:nvSpPr>
          <p:cNvPr id="16" name="Shape 14"/>
          <p:cNvSpPr/>
          <p:nvPr/>
        </p:nvSpPr>
        <p:spPr>
          <a:xfrm>
            <a:off x="896112" y="3401568"/>
            <a:ext cx="438912" cy="438912"/>
          </a:xfrm>
          <a:prstGeom prst="ellipse">
            <a:avLst/>
          </a:prstGeom>
          <a:solidFill>
            <a:srgbClr val="1B4A9E"/>
          </a:solidFill>
          <a:ln/>
        </p:spPr>
        <p:txBody>
          <a:bodyPr/>
          <a:lstStyle/>
          <a:p>
            <a:endParaRPr lang="en-US" dirty="0"/>
          </a:p>
        </p:txBody>
      </p:sp>
      <p:sp>
        <p:nvSpPr>
          <p:cNvPr id="17" name="Text 15"/>
          <p:cNvSpPr txBox="1"/>
          <p:nvPr/>
        </p:nvSpPr>
        <p:spPr>
          <a:xfrm>
            <a:off x="896112" y="3401568"/>
            <a:ext cx="438912" cy="438912"/>
          </a:xfrm>
          <a:prstGeom prst="rect">
            <a:avLst/>
          </a:prstGeom>
          <a:noFill/>
          <a:ln/>
        </p:spPr>
        <p:txBody>
          <a:bodyPr wrap="square" lIns="0" tIns="0" rIns="0" bIns="0" rtlCol="0" anchor="ctr"/>
          <a:lstStyle/>
          <a:p>
            <a:pPr marL="0" indent="0" algn="ctr">
              <a:buNone/>
            </a:pPr>
            <a:r>
              <a:rPr lang="en-US" sz="1700" b="1" dirty="0">
                <a:solidFill>
                  <a:srgbClr val="FFFFFF"/>
                </a:solidFill>
                <a:latin typeface="Cambria" pitchFamily="34" charset="0"/>
                <a:ea typeface="Cambria" pitchFamily="34" charset="-122"/>
                <a:cs typeface="Cambria" pitchFamily="34" charset="-120"/>
              </a:rPr>
              <a:t>3</a:t>
            </a:r>
            <a:endParaRPr lang="en-US" sz="1700" dirty="0"/>
          </a:p>
        </p:txBody>
      </p:sp>
      <p:sp>
        <p:nvSpPr>
          <p:cNvPr id="18" name="Text 16"/>
          <p:cNvSpPr txBox="1"/>
          <p:nvPr/>
        </p:nvSpPr>
        <p:spPr>
          <a:xfrm>
            <a:off x="1508760" y="3300984"/>
            <a:ext cx="2788920" cy="640080"/>
          </a:xfrm>
          <a:prstGeom prst="rect">
            <a:avLst/>
          </a:prstGeom>
          <a:noFill/>
          <a:ln/>
        </p:spPr>
        <p:txBody>
          <a:bodyPr wrap="square" lIns="0" tIns="0" rIns="0" bIns="0" rtlCol="0" anchor="ctr"/>
          <a:lstStyle/>
          <a:p>
            <a:pPr marL="0" indent="0">
              <a:buNone/>
            </a:pPr>
            <a:r>
              <a:rPr lang="en-US" sz="1450" b="1" dirty="0">
                <a:solidFill>
                  <a:srgbClr val="A9CCE3"/>
                </a:solidFill>
                <a:latin typeface="Calibri" pitchFamily="34" charset="0"/>
                <a:ea typeface="Calibri" pitchFamily="34" charset="-122"/>
                <a:cs typeface="Calibri" pitchFamily="34" charset="-120"/>
              </a:rPr>
              <a:t>Five reporting periods</a:t>
            </a:r>
            <a:endParaRPr lang="en-US" sz="1450" dirty="0"/>
          </a:p>
        </p:txBody>
      </p:sp>
      <p:sp>
        <p:nvSpPr>
          <p:cNvPr id="19" name="Text 17"/>
          <p:cNvSpPr txBox="1"/>
          <p:nvPr/>
        </p:nvSpPr>
        <p:spPr>
          <a:xfrm>
            <a:off x="4389120" y="3300984"/>
            <a:ext cx="6858000" cy="640080"/>
          </a:xfrm>
          <a:prstGeom prst="rect">
            <a:avLst/>
          </a:prstGeom>
          <a:noFill/>
          <a:ln/>
        </p:spPr>
        <p:txBody>
          <a:bodyPr wrap="square" lIns="0" tIns="0" rIns="0" bIns="0" rtlCol="0" anchor="ctr"/>
          <a:lstStyle/>
          <a:p>
            <a:pPr marL="0" indent="0">
              <a:buNone/>
            </a:pPr>
            <a:r>
              <a:rPr lang="en-US" sz="1350" dirty="0">
                <a:solidFill>
                  <a:srgbClr val="FFFFFF"/>
                </a:solidFill>
                <a:latin typeface="Calibri" pitchFamily="34" charset="0"/>
                <a:ea typeface="Calibri" pitchFamily="34" charset="-122"/>
                <a:cs typeface="Calibri" pitchFamily="34" charset="-120"/>
              </a:rPr>
              <a:t>Five annual Final Reports to the attorneys general, with Meta given a chance to comment on drafts.</a:t>
            </a:r>
            <a:endParaRPr lang="en-US" sz="1350" dirty="0"/>
          </a:p>
        </p:txBody>
      </p:sp>
      <p:sp>
        <p:nvSpPr>
          <p:cNvPr id="20" name="Shape 18"/>
          <p:cNvSpPr/>
          <p:nvPr/>
        </p:nvSpPr>
        <p:spPr>
          <a:xfrm>
            <a:off x="685800" y="4114800"/>
            <a:ext cx="10789920" cy="841248"/>
          </a:xfrm>
          <a:prstGeom prst="roundRect">
            <a:avLst>
              <a:gd name="adj" fmla="val 6522"/>
            </a:avLst>
          </a:prstGeom>
          <a:solidFill>
            <a:srgbClr val="0A2F73"/>
          </a:solidFill>
          <a:ln w="9525">
            <a:solidFill>
              <a:srgbClr val="1B4A9E"/>
            </a:solidFill>
            <a:prstDash val="solid"/>
          </a:ln>
        </p:spPr>
        <p:txBody>
          <a:bodyPr/>
          <a:lstStyle/>
          <a:p>
            <a:endParaRPr lang="en-US" dirty="0"/>
          </a:p>
        </p:txBody>
      </p:sp>
      <p:sp>
        <p:nvSpPr>
          <p:cNvPr id="21" name="Shape 19"/>
          <p:cNvSpPr/>
          <p:nvPr/>
        </p:nvSpPr>
        <p:spPr>
          <a:xfrm>
            <a:off x="896112" y="4315968"/>
            <a:ext cx="438912" cy="438912"/>
          </a:xfrm>
          <a:prstGeom prst="ellipse">
            <a:avLst/>
          </a:prstGeom>
          <a:solidFill>
            <a:srgbClr val="1B4A9E"/>
          </a:solidFill>
          <a:ln/>
        </p:spPr>
        <p:txBody>
          <a:bodyPr/>
          <a:lstStyle/>
          <a:p>
            <a:endParaRPr lang="en-US" dirty="0"/>
          </a:p>
        </p:txBody>
      </p:sp>
      <p:sp>
        <p:nvSpPr>
          <p:cNvPr id="22" name="Text 20"/>
          <p:cNvSpPr txBox="1"/>
          <p:nvPr/>
        </p:nvSpPr>
        <p:spPr>
          <a:xfrm>
            <a:off x="896112" y="4315968"/>
            <a:ext cx="438912" cy="438912"/>
          </a:xfrm>
          <a:prstGeom prst="rect">
            <a:avLst/>
          </a:prstGeom>
          <a:noFill/>
          <a:ln/>
        </p:spPr>
        <p:txBody>
          <a:bodyPr wrap="square" lIns="0" tIns="0" rIns="0" bIns="0" rtlCol="0" anchor="ctr"/>
          <a:lstStyle/>
          <a:p>
            <a:pPr marL="0" indent="0" algn="ctr">
              <a:buNone/>
            </a:pPr>
            <a:r>
              <a:rPr lang="en-US" sz="1700" b="1" dirty="0">
                <a:solidFill>
                  <a:srgbClr val="FFFFFF"/>
                </a:solidFill>
                <a:latin typeface="Cambria" pitchFamily="34" charset="0"/>
                <a:ea typeface="Cambria" pitchFamily="34" charset="-122"/>
                <a:cs typeface="Cambria" pitchFamily="34" charset="-120"/>
              </a:rPr>
              <a:t>4</a:t>
            </a:r>
            <a:endParaRPr lang="en-US" sz="1700" dirty="0"/>
          </a:p>
        </p:txBody>
      </p:sp>
      <p:sp>
        <p:nvSpPr>
          <p:cNvPr id="23" name="Text 21"/>
          <p:cNvSpPr txBox="1"/>
          <p:nvPr/>
        </p:nvSpPr>
        <p:spPr>
          <a:xfrm>
            <a:off x="1508760" y="4215384"/>
            <a:ext cx="2788920" cy="640080"/>
          </a:xfrm>
          <a:prstGeom prst="rect">
            <a:avLst/>
          </a:prstGeom>
          <a:noFill/>
          <a:ln/>
        </p:spPr>
        <p:txBody>
          <a:bodyPr wrap="square" lIns="0" tIns="0" rIns="0" bIns="0" rtlCol="0" anchor="ctr"/>
          <a:lstStyle/>
          <a:p>
            <a:pPr marL="0" indent="0">
              <a:buNone/>
            </a:pPr>
            <a:r>
              <a:rPr lang="en-US" sz="1450" b="1" dirty="0">
                <a:solidFill>
                  <a:srgbClr val="A9CCE3"/>
                </a:solidFill>
                <a:latin typeface="Calibri" pitchFamily="34" charset="0"/>
                <a:ea typeface="Calibri" pitchFamily="34" charset="-122"/>
                <a:cs typeface="Calibri" pitchFamily="34" charset="-120"/>
              </a:rPr>
              <a:t>Each report, publicly</a:t>
            </a:r>
            <a:endParaRPr lang="en-US" sz="1450" dirty="0"/>
          </a:p>
        </p:txBody>
      </p:sp>
      <p:sp>
        <p:nvSpPr>
          <p:cNvPr id="24" name="Text 22"/>
          <p:cNvSpPr txBox="1"/>
          <p:nvPr/>
        </p:nvSpPr>
        <p:spPr>
          <a:xfrm>
            <a:off x="4389120" y="4215384"/>
            <a:ext cx="6858000" cy="640080"/>
          </a:xfrm>
          <a:prstGeom prst="rect">
            <a:avLst/>
          </a:prstGeom>
          <a:noFill/>
          <a:ln/>
        </p:spPr>
        <p:txBody>
          <a:bodyPr wrap="square" lIns="0" tIns="0" rIns="0" bIns="0" rtlCol="0" anchor="ctr"/>
          <a:lstStyle/>
          <a:p>
            <a:pPr marL="0" indent="0">
              <a:buNone/>
            </a:pPr>
            <a:r>
              <a:rPr lang="en-US" sz="1350" dirty="0">
                <a:solidFill>
                  <a:srgbClr val="FFFFFF"/>
                </a:solidFill>
                <a:latin typeface="Calibri" pitchFamily="34" charset="0"/>
                <a:ea typeface="Calibri" pitchFamily="34" charset="-122"/>
                <a:cs typeface="Calibri" pitchFamily="34" charset="-120"/>
              </a:rPr>
              <a:t>The auditor publishes an executive summary describing Meta's implementation and any recommendations, and whether Meta adopted them.</a:t>
            </a:r>
            <a:endParaRPr lang="en-US" sz="1350" dirty="0"/>
          </a:p>
        </p:txBody>
      </p:sp>
      <p:sp>
        <p:nvSpPr>
          <p:cNvPr id="25" name="Shape 23"/>
          <p:cNvSpPr/>
          <p:nvPr/>
        </p:nvSpPr>
        <p:spPr>
          <a:xfrm>
            <a:off x="685800" y="5029200"/>
            <a:ext cx="10789920" cy="841248"/>
          </a:xfrm>
          <a:prstGeom prst="roundRect">
            <a:avLst>
              <a:gd name="adj" fmla="val 6522"/>
            </a:avLst>
          </a:prstGeom>
          <a:solidFill>
            <a:srgbClr val="00133D"/>
          </a:solidFill>
          <a:ln w="9525">
            <a:solidFill>
              <a:srgbClr val="0A2F73"/>
            </a:solidFill>
            <a:prstDash val="solid"/>
          </a:ln>
        </p:spPr>
        <p:txBody>
          <a:bodyPr/>
          <a:lstStyle/>
          <a:p>
            <a:endParaRPr lang="en-US" dirty="0"/>
          </a:p>
        </p:txBody>
      </p:sp>
      <p:sp>
        <p:nvSpPr>
          <p:cNvPr id="26" name="Shape 24"/>
          <p:cNvSpPr/>
          <p:nvPr/>
        </p:nvSpPr>
        <p:spPr>
          <a:xfrm>
            <a:off x="896112" y="5230368"/>
            <a:ext cx="438912" cy="438912"/>
          </a:xfrm>
          <a:prstGeom prst="ellipse">
            <a:avLst/>
          </a:prstGeom>
          <a:solidFill>
            <a:srgbClr val="B21413"/>
          </a:solidFill>
          <a:ln/>
        </p:spPr>
        <p:txBody>
          <a:bodyPr/>
          <a:lstStyle/>
          <a:p>
            <a:endParaRPr lang="en-US" dirty="0"/>
          </a:p>
        </p:txBody>
      </p:sp>
      <p:sp>
        <p:nvSpPr>
          <p:cNvPr id="27" name="Text 25"/>
          <p:cNvSpPr txBox="1"/>
          <p:nvPr/>
        </p:nvSpPr>
        <p:spPr>
          <a:xfrm>
            <a:off x="896112" y="5230368"/>
            <a:ext cx="438912" cy="438912"/>
          </a:xfrm>
          <a:prstGeom prst="rect">
            <a:avLst/>
          </a:prstGeom>
          <a:noFill/>
          <a:ln/>
        </p:spPr>
        <p:txBody>
          <a:bodyPr wrap="square" lIns="0" tIns="0" rIns="0" bIns="0" rtlCol="0" anchor="ctr"/>
          <a:lstStyle/>
          <a:p>
            <a:pPr marL="0" indent="0" algn="ctr">
              <a:buNone/>
            </a:pPr>
            <a:r>
              <a:rPr lang="en-US" sz="1700" b="1" dirty="0">
                <a:solidFill>
                  <a:srgbClr val="FFFFFF"/>
                </a:solidFill>
                <a:latin typeface="Cambria" pitchFamily="34" charset="0"/>
                <a:ea typeface="Cambria" pitchFamily="34" charset="-122"/>
                <a:cs typeface="Cambria" pitchFamily="34" charset="-120"/>
              </a:rPr>
              <a:t>5</a:t>
            </a:r>
            <a:endParaRPr lang="en-US" sz="1700" dirty="0"/>
          </a:p>
        </p:txBody>
      </p:sp>
      <p:sp>
        <p:nvSpPr>
          <p:cNvPr id="28" name="Text 26"/>
          <p:cNvSpPr txBox="1"/>
          <p:nvPr/>
        </p:nvSpPr>
        <p:spPr>
          <a:xfrm>
            <a:off x="1508760" y="5129784"/>
            <a:ext cx="2788920" cy="640080"/>
          </a:xfrm>
          <a:prstGeom prst="rect">
            <a:avLst/>
          </a:prstGeom>
          <a:noFill/>
          <a:ln/>
        </p:spPr>
        <p:txBody>
          <a:bodyPr wrap="square" lIns="0" tIns="0" rIns="0" bIns="0" rtlCol="0" anchor="ctr"/>
          <a:lstStyle/>
          <a:p>
            <a:pPr marL="0" indent="0">
              <a:buNone/>
            </a:pPr>
            <a:r>
              <a:rPr lang="en-US" sz="1450" b="1" dirty="0">
                <a:solidFill>
                  <a:srgbClr val="A9CCE3"/>
                </a:solidFill>
                <a:latin typeface="Calibri" pitchFamily="34" charset="0"/>
                <a:ea typeface="Calibri" pitchFamily="34" charset="-122"/>
                <a:cs typeface="Calibri" pitchFamily="34" charset="-120"/>
              </a:rPr>
              <a:t>On a finding of a material gap</a:t>
            </a:r>
            <a:endParaRPr lang="en-US" sz="1450" dirty="0"/>
          </a:p>
        </p:txBody>
      </p:sp>
      <p:sp>
        <p:nvSpPr>
          <p:cNvPr id="29" name="Text 27"/>
          <p:cNvSpPr txBox="1"/>
          <p:nvPr/>
        </p:nvSpPr>
        <p:spPr>
          <a:xfrm>
            <a:off x="4389120" y="5129784"/>
            <a:ext cx="6858000" cy="640080"/>
          </a:xfrm>
          <a:prstGeom prst="rect">
            <a:avLst/>
          </a:prstGeom>
          <a:noFill/>
          <a:ln/>
        </p:spPr>
        <p:txBody>
          <a:bodyPr wrap="square" lIns="0" tIns="0" rIns="0" bIns="0" rtlCol="0" anchor="ctr"/>
          <a:lstStyle/>
          <a:p>
            <a:pPr marL="0" indent="0">
              <a:buNone/>
            </a:pPr>
            <a:r>
              <a:rPr lang="en-US" sz="1350" dirty="0">
                <a:solidFill>
                  <a:srgbClr val="FFFFFF"/>
                </a:solidFill>
                <a:latin typeface="Calibri" pitchFamily="34" charset="0"/>
                <a:ea typeface="Calibri" pitchFamily="34" charset="-122"/>
                <a:cs typeface="Calibri" pitchFamily="34" charset="-120"/>
              </a:rPr>
              <a:t>Meta must have a corrective action plan approved within 90 days and must begin implementing it within 90 days. The next report states whether it was completed.</a:t>
            </a:r>
            <a:endParaRPr lang="en-US" sz="1350" dirty="0"/>
          </a:p>
        </p:txBody>
      </p:sp>
      <p:sp>
        <p:nvSpPr>
          <p:cNvPr id="30" name="Shape 28"/>
          <p:cNvSpPr/>
          <p:nvPr/>
        </p:nvSpPr>
        <p:spPr>
          <a:xfrm>
            <a:off x="685800" y="5989320"/>
            <a:ext cx="10789920" cy="384048"/>
          </a:xfrm>
          <a:prstGeom prst="roundRect">
            <a:avLst>
              <a:gd name="adj" fmla="val 14286"/>
            </a:avLst>
          </a:prstGeom>
          <a:solidFill>
            <a:srgbClr val="0A2F73"/>
          </a:solidFill>
          <a:ln w="9525">
            <a:solidFill>
              <a:srgbClr val="1B4A9E"/>
            </a:solidFill>
            <a:prstDash val="solid"/>
          </a:ln>
        </p:spPr>
        <p:txBody>
          <a:bodyPr/>
          <a:lstStyle/>
          <a:p>
            <a:endParaRPr lang="en-US" dirty="0"/>
          </a:p>
        </p:txBody>
      </p:sp>
      <p:sp>
        <p:nvSpPr>
          <p:cNvPr id="31" name="Text 29"/>
          <p:cNvSpPr txBox="1"/>
          <p:nvPr/>
        </p:nvSpPr>
        <p:spPr>
          <a:xfrm>
            <a:off x="914400" y="6007608"/>
            <a:ext cx="10332720" cy="347472"/>
          </a:xfrm>
          <a:prstGeom prst="rect">
            <a:avLst/>
          </a:prstGeom>
          <a:noFill/>
          <a:ln/>
        </p:spPr>
        <p:txBody>
          <a:bodyPr wrap="square" lIns="0" tIns="0" rIns="0" bIns="0" rtlCol="0" anchor="ctr"/>
          <a:lstStyle/>
          <a:p>
            <a:pPr marL="0" indent="0">
              <a:buNone/>
            </a:pPr>
            <a:r>
              <a:rPr lang="en-US" sz="1350" dirty="0">
                <a:solidFill>
                  <a:srgbClr val="FFFFFF"/>
                </a:solidFill>
                <a:latin typeface="Calibri" pitchFamily="34" charset="0"/>
                <a:ea typeface="Calibri" pitchFamily="34" charset="-122"/>
                <a:cs typeface="Calibri" pitchFamily="34" charset="-120"/>
              </a:rPr>
              <a:t>Meta pays all reasonable auditor fees and costs (§ III.L). The MDL Court retains jurisdiction to enforce and modify (§ XI.F).</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What Kentucky Gave Up — and What It Kept</a:t>
            </a:r>
            <a:endParaRPr lang="en-US" sz="36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500" i="1" dirty="0">
                <a:solidFill>
                  <a:srgbClr val="A9CCE3"/>
                </a:solidFill>
                <a:latin typeface="Calibri" pitchFamily="34" charset="0"/>
                <a:ea typeface="Calibri" pitchFamily="34" charset="-122"/>
                <a:cs typeface="Calibri" pitchFamily="34" charset="-120"/>
              </a:rPr>
              <a:t>The release and its carve-outs (§ IV)</a:t>
            </a:r>
            <a:endParaRPr lang="en-US" sz="1500" dirty="0"/>
          </a:p>
        </p:txBody>
      </p:sp>
      <p:sp>
        <p:nvSpPr>
          <p:cNvPr id="5" name="Shape 3"/>
          <p:cNvSpPr/>
          <p:nvPr/>
        </p:nvSpPr>
        <p:spPr>
          <a:xfrm>
            <a:off x="685800" y="1371600"/>
            <a:ext cx="5257800" cy="4800600"/>
          </a:xfrm>
          <a:prstGeom prst="roundRect">
            <a:avLst>
              <a:gd name="adj" fmla="val 1446"/>
            </a:avLst>
          </a:prstGeom>
          <a:solidFill>
            <a:srgbClr val="0A2F73"/>
          </a:solidFill>
          <a:ln w="9525">
            <a:solidFill>
              <a:srgbClr val="1B4A9E"/>
            </a:solidFill>
            <a:prstDash val="solid"/>
          </a:ln>
        </p:spPr>
        <p:txBody>
          <a:bodyPr/>
          <a:lstStyle/>
          <a:p>
            <a:endParaRPr lang="en-US" dirty="0"/>
          </a:p>
        </p:txBody>
      </p:sp>
      <p:sp>
        <p:nvSpPr>
          <p:cNvPr id="6" name="Text 4"/>
          <p:cNvSpPr txBox="1"/>
          <p:nvPr/>
        </p:nvSpPr>
        <p:spPr>
          <a:xfrm>
            <a:off x="914400" y="1517904"/>
            <a:ext cx="4800600" cy="292608"/>
          </a:xfrm>
          <a:prstGeom prst="rect">
            <a:avLst/>
          </a:prstGeom>
          <a:noFill/>
          <a:ln/>
        </p:spPr>
        <p:txBody>
          <a:bodyPr wrap="square" lIns="0" tIns="0" rIns="0" bIns="0" rtlCol="0" anchor="ctr"/>
          <a:lstStyle/>
          <a:p>
            <a:pPr marL="0" indent="0">
              <a:buNone/>
            </a:pPr>
            <a:r>
              <a:rPr lang="en-US" b="1" kern="0" spc="150" dirty="0">
                <a:solidFill>
                  <a:srgbClr val="A9CCE3"/>
                </a:solidFill>
                <a:latin typeface="Calibri" pitchFamily="34" charset="0"/>
                <a:ea typeface="Calibri" pitchFamily="34" charset="-122"/>
                <a:cs typeface="Calibri" pitchFamily="34" charset="-120"/>
              </a:rPr>
              <a:t>RELEASED</a:t>
            </a:r>
            <a:endParaRPr lang="en-US" dirty="0"/>
          </a:p>
        </p:txBody>
      </p:sp>
      <p:sp>
        <p:nvSpPr>
          <p:cNvPr id="7" name="Text 5"/>
          <p:cNvSpPr txBox="1"/>
          <p:nvPr/>
        </p:nvSpPr>
        <p:spPr>
          <a:xfrm>
            <a:off x="914400" y="1883663"/>
            <a:ext cx="4800600" cy="4144603"/>
          </a:xfrm>
          <a:prstGeom prst="rect">
            <a:avLst/>
          </a:prstGeom>
          <a:noFill/>
          <a:ln/>
        </p:spPr>
        <p:txBody>
          <a:bodyPr wrap="square" lIns="0" tIns="0" rIns="0" bIns="0" rtlCol="0" anchor="t"/>
          <a:lstStyle/>
          <a:p>
            <a:pPr marL="0" indent="0">
              <a:buNone/>
            </a:pPr>
            <a:r>
              <a:rPr lang="en-US" sz="1600" dirty="0">
                <a:solidFill>
                  <a:srgbClr val="FFFFFF"/>
                </a:solidFill>
                <a:latin typeface="Calibri" pitchFamily="34" charset="0"/>
                <a:ea typeface="Calibri" pitchFamily="34" charset="-122"/>
                <a:cs typeface="Calibri" pitchFamily="34" charset="-120"/>
              </a:rPr>
              <a:t>All claims, known or unknown, accrued or unaccrued, that were asserted in the Actions or that could be asserted on the acts, practices, facts, and omissions alleged in them (§ IV.A).</a:t>
            </a:r>
            <a:endParaRPr lang="en-US" sz="1600" dirty="0"/>
          </a:p>
          <a:p>
            <a:pPr marL="0" indent="0">
              <a:buNone/>
            </a:pPr>
            <a:endParaRPr lang="en-US" sz="1600" dirty="0"/>
          </a:p>
          <a:p>
            <a:pPr marL="0" indent="0">
              <a:buNone/>
            </a:pPr>
            <a:r>
              <a:rPr lang="en-US" sz="1600" dirty="0">
                <a:solidFill>
                  <a:srgbClr val="FFFFFF"/>
                </a:solidFill>
                <a:latin typeface="Calibri" pitchFamily="34" charset="0"/>
                <a:ea typeface="Calibri" pitchFamily="34" charset="-122"/>
                <a:cs typeface="Calibri" pitchFamily="34" charset="-120"/>
              </a:rPr>
              <a:t>Kentucky also waived the protection of statutes like California Civil Code § 1542 — meaning later-discovered facts do not reopen the release (§§ IV.D, IV.E).</a:t>
            </a:r>
            <a:endParaRPr lang="en-US" sz="1600" dirty="0"/>
          </a:p>
          <a:p>
            <a:pPr marL="0" indent="0">
              <a:buNone/>
            </a:pPr>
            <a:endParaRPr lang="en-US" sz="1600" dirty="0"/>
          </a:p>
          <a:p>
            <a:pPr marL="0" indent="0">
              <a:buNone/>
            </a:pPr>
            <a:r>
              <a:rPr lang="en-US" sz="1600" dirty="0">
                <a:solidFill>
                  <a:srgbClr val="FFFFFF"/>
                </a:solidFill>
                <a:latin typeface="Calibri" pitchFamily="34" charset="0"/>
                <a:ea typeface="Calibri" pitchFamily="34" charset="-122"/>
                <a:cs typeface="Calibri" pitchFamily="34" charset="-120"/>
              </a:rPr>
              <a:t>Appeal rights are waived and pending appeals must be withdrawn within five business days (CJ § XI.B).</a:t>
            </a:r>
            <a:endParaRPr lang="en-US" sz="1600" dirty="0"/>
          </a:p>
        </p:txBody>
      </p:sp>
      <p:sp>
        <p:nvSpPr>
          <p:cNvPr id="8" name="Shape 6"/>
          <p:cNvSpPr/>
          <p:nvPr/>
        </p:nvSpPr>
        <p:spPr>
          <a:xfrm>
            <a:off x="6217920" y="1371600"/>
            <a:ext cx="5257800" cy="4800600"/>
          </a:xfrm>
          <a:prstGeom prst="roundRect">
            <a:avLst>
              <a:gd name="adj" fmla="val 1446"/>
            </a:avLst>
          </a:prstGeom>
          <a:solidFill>
            <a:srgbClr val="00133D"/>
          </a:solidFill>
          <a:ln w="9525">
            <a:solidFill>
              <a:srgbClr val="0A2F73"/>
            </a:solidFill>
            <a:prstDash val="solid"/>
          </a:ln>
        </p:spPr>
        <p:txBody>
          <a:bodyPr/>
          <a:lstStyle/>
          <a:p>
            <a:endParaRPr lang="en-US" dirty="0"/>
          </a:p>
        </p:txBody>
      </p:sp>
      <p:sp>
        <p:nvSpPr>
          <p:cNvPr id="9" name="Text 7"/>
          <p:cNvSpPr txBox="1"/>
          <p:nvPr/>
        </p:nvSpPr>
        <p:spPr>
          <a:xfrm>
            <a:off x="6446520" y="1517904"/>
            <a:ext cx="4800600" cy="292608"/>
          </a:xfrm>
          <a:prstGeom prst="rect">
            <a:avLst/>
          </a:prstGeom>
          <a:noFill/>
          <a:ln/>
        </p:spPr>
        <p:txBody>
          <a:bodyPr wrap="square" lIns="0" tIns="0" rIns="0" bIns="0" rtlCol="0" anchor="ctr"/>
          <a:lstStyle/>
          <a:p>
            <a:pPr marL="0" indent="0">
              <a:buNone/>
            </a:pPr>
            <a:r>
              <a:rPr lang="en-US" b="1" kern="0" spc="150" dirty="0">
                <a:solidFill>
                  <a:srgbClr val="E8B22A"/>
                </a:solidFill>
                <a:latin typeface="Calibri" pitchFamily="34" charset="0"/>
                <a:ea typeface="Calibri" pitchFamily="34" charset="-122"/>
                <a:cs typeface="Calibri" pitchFamily="34" charset="-120"/>
              </a:rPr>
              <a:t>EXPRESSLY PRESERVED  (§ IV.C.1)</a:t>
            </a:r>
            <a:endParaRPr lang="en-US" dirty="0"/>
          </a:p>
        </p:txBody>
      </p:sp>
      <p:sp>
        <p:nvSpPr>
          <p:cNvPr id="10" name="Text 8"/>
          <p:cNvSpPr txBox="1"/>
          <p:nvPr/>
        </p:nvSpPr>
        <p:spPr>
          <a:xfrm>
            <a:off x="6446520" y="1883664"/>
            <a:ext cx="4800600" cy="4288536"/>
          </a:xfrm>
          <a:prstGeom prst="rect">
            <a:avLst/>
          </a:prstGeom>
          <a:noFill/>
          <a:ln/>
        </p:spPr>
        <p:txBody>
          <a:bodyPr wrap="square" lIns="0" tIns="0" rIns="0" bIns="0" rtlCol="0" anchor="t"/>
          <a:lstStyle/>
          <a:p>
            <a:pPr marL="0" indent="0">
              <a:buNone/>
            </a:pPr>
            <a:r>
              <a:rPr lang="en-US" sz="1600" dirty="0">
                <a:solidFill>
                  <a:srgbClr val="FFFFFF"/>
                </a:solidFill>
                <a:latin typeface="Calibri" pitchFamily="34" charset="0"/>
                <a:ea typeface="Calibri" pitchFamily="34" charset="-122"/>
                <a:cs typeface="Calibri" pitchFamily="34" charset="-120"/>
              </a:rPr>
              <a:t>Criminal liability</a:t>
            </a:r>
            <a:endParaRPr lang="en-US" sz="1600" dirty="0"/>
          </a:p>
          <a:p>
            <a:pPr marL="0" indent="0">
              <a:buNone/>
            </a:pPr>
            <a:r>
              <a:rPr lang="en-US" sz="1600" dirty="0">
                <a:solidFill>
                  <a:srgbClr val="FFFFFF"/>
                </a:solidFill>
                <a:latin typeface="Calibri" pitchFamily="34" charset="0"/>
                <a:ea typeface="Calibri" pitchFamily="34" charset="-122"/>
                <a:cs typeface="Calibri" pitchFamily="34" charset="-120"/>
              </a:rPr>
              <a:t>Securities violations tied to share ownership</a:t>
            </a:r>
            <a:endParaRPr lang="en-US" sz="1600" dirty="0"/>
          </a:p>
          <a:p>
            <a:pPr marL="0" indent="0">
              <a:buNone/>
            </a:pPr>
            <a:r>
              <a:rPr lang="en-US" sz="1600" dirty="0">
                <a:solidFill>
                  <a:srgbClr val="FFFFFF"/>
                </a:solidFill>
                <a:latin typeface="Calibri" pitchFamily="34" charset="0"/>
                <a:ea typeface="Calibri" pitchFamily="34" charset="-122"/>
                <a:cs typeface="Calibri" pitchFamily="34" charset="-120"/>
              </a:rPr>
              <a:t>State and federal tax violations</a:t>
            </a:r>
            <a:endParaRPr lang="en-US" sz="1600" dirty="0"/>
          </a:p>
          <a:p>
            <a:pPr marL="0" indent="0">
              <a:buNone/>
            </a:pPr>
            <a:r>
              <a:rPr lang="en-US" sz="1600" dirty="0">
                <a:solidFill>
                  <a:srgbClr val="FFFFFF"/>
                </a:solidFill>
                <a:latin typeface="Calibri" pitchFamily="34" charset="0"/>
                <a:ea typeface="Calibri" pitchFamily="34" charset="-122"/>
                <a:cs typeface="Calibri" pitchFamily="34" charset="-120"/>
              </a:rPr>
              <a:t>Antitrust liability</a:t>
            </a:r>
            <a:endParaRPr lang="en-US" sz="1600" dirty="0"/>
          </a:p>
          <a:p>
            <a:pPr marL="0" indent="0">
              <a:buNone/>
            </a:pPr>
            <a:r>
              <a:rPr lang="en-US" sz="1600" dirty="0">
                <a:solidFill>
                  <a:srgbClr val="FFFFFF"/>
                </a:solidFill>
                <a:latin typeface="Calibri" pitchFamily="34" charset="0"/>
                <a:ea typeface="Calibri" pitchFamily="34" charset="-122"/>
                <a:cs typeface="Calibri" pitchFamily="34" charset="-120"/>
              </a:rPr>
              <a:t>Environmental liability</a:t>
            </a:r>
            <a:endParaRPr lang="en-US" sz="1600" dirty="0"/>
          </a:p>
          <a:p>
            <a:pPr marL="0" indent="0">
              <a:buNone/>
            </a:pPr>
            <a:r>
              <a:rPr lang="en-US" sz="1600" dirty="0">
                <a:solidFill>
                  <a:srgbClr val="FFFFFF"/>
                </a:solidFill>
                <a:latin typeface="Calibri" pitchFamily="34" charset="0"/>
                <a:ea typeface="Calibri" pitchFamily="34" charset="-122"/>
                <a:cs typeface="Calibri" pitchFamily="34" charset="-120"/>
              </a:rPr>
              <a:t>Claims of private individuals</a:t>
            </a:r>
            <a:endParaRPr lang="en-US" sz="1600" dirty="0"/>
          </a:p>
          <a:p>
            <a:pPr marL="0" indent="0">
              <a:buNone/>
            </a:pPr>
            <a:r>
              <a:rPr lang="en-US" sz="1600" dirty="0">
                <a:solidFill>
                  <a:srgbClr val="FFFFFF"/>
                </a:solidFill>
                <a:latin typeface="Calibri" pitchFamily="34" charset="0"/>
                <a:ea typeface="Calibri" pitchFamily="34" charset="-122"/>
                <a:cs typeface="Calibri" pitchFamily="34" charset="-120"/>
              </a:rPr>
              <a:t>Claims of school districts, municipalities, tribes, and other governmental-unit plaintiffs in the JCCP, the MDL, or other courts</a:t>
            </a:r>
            <a:endParaRPr lang="en-US" sz="1600" dirty="0"/>
          </a:p>
          <a:p>
            <a:pPr marL="0" indent="0">
              <a:buNone/>
            </a:pPr>
            <a:r>
              <a:rPr lang="en-US" sz="1600" dirty="0">
                <a:solidFill>
                  <a:srgbClr val="FFFFFF"/>
                </a:solidFill>
                <a:latin typeface="Calibri" pitchFamily="34" charset="0"/>
                <a:ea typeface="Calibri" pitchFamily="34" charset="-122"/>
                <a:cs typeface="Calibri" pitchFamily="34" charset="-120"/>
              </a:rPr>
              <a:t>Claims arising from the investigation identified in the Colorado Attorney General's August 25, 2026 letter</a:t>
            </a:r>
            <a:endParaRPr lang="en-US" sz="1600" dirty="0"/>
          </a:p>
          <a:p>
            <a:pPr marL="0" indent="0">
              <a:buNone/>
            </a:pPr>
            <a:r>
              <a:rPr lang="en-US" sz="1600" dirty="0">
                <a:solidFill>
                  <a:srgbClr val="FFFFFF"/>
                </a:solidFill>
                <a:latin typeface="Calibri" pitchFamily="34" charset="0"/>
                <a:ea typeface="Calibri" pitchFamily="34" charset="-122"/>
                <a:cs typeface="Calibri" pitchFamily="34" charset="-120"/>
              </a:rPr>
              <a:t>Enforcement of the agreement itself</a:t>
            </a:r>
            <a:endParaRPr lang="en-US" sz="1600" dirty="0"/>
          </a:p>
          <a:p>
            <a:pPr marL="0" indent="0">
              <a:buNone/>
            </a:pPr>
            <a:endParaRPr lang="en-US" sz="1600" dirty="0"/>
          </a:p>
          <a:p>
            <a:pPr marL="0" indent="0">
              <a:buNone/>
            </a:pPr>
            <a:r>
              <a:rPr lang="en-US" sz="1600" dirty="0">
                <a:solidFill>
                  <a:srgbClr val="A9CCE3"/>
                </a:solidFill>
                <a:latin typeface="Calibri" pitchFamily="34" charset="0"/>
                <a:ea typeface="Calibri" pitchFamily="34" charset="-122"/>
                <a:cs typeface="Calibri" pitchFamily="34" charset="-120"/>
              </a:rPr>
              <a:t>Note the boundaries: the environmental carve-out does not preserve public nuisance claims on the same facts, and the private-claims carve-out does not permit parens patriae claims.</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Parity and Most-Favored-Nation Terms</a:t>
            </a:r>
            <a:endParaRPr lang="en-US" sz="36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500" i="1" dirty="0">
                <a:solidFill>
                  <a:srgbClr val="A9CCE3"/>
                </a:solidFill>
                <a:latin typeface="Calibri" pitchFamily="34" charset="0"/>
                <a:ea typeface="Calibri" pitchFamily="34" charset="-122"/>
                <a:cs typeface="Calibri" pitchFamily="34" charset="-120"/>
              </a:rPr>
              <a:t>Two clauses that protect Kentucky — and one that constrains it (§ V)</a:t>
            </a:r>
            <a:endParaRPr lang="en-US" sz="1500" dirty="0"/>
          </a:p>
        </p:txBody>
      </p:sp>
      <p:sp>
        <p:nvSpPr>
          <p:cNvPr id="5" name="Shape 3"/>
          <p:cNvSpPr/>
          <p:nvPr/>
        </p:nvSpPr>
        <p:spPr>
          <a:xfrm>
            <a:off x="685800" y="1325880"/>
            <a:ext cx="10789920" cy="969264"/>
          </a:xfrm>
          <a:prstGeom prst="roundRect">
            <a:avLst>
              <a:gd name="adj" fmla="val 5660"/>
            </a:avLst>
          </a:prstGeom>
          <a:solidFill>
            <a:srgbClr val="0A2F73"/>
          </a:solidFill>
          <a:ln w="9525">
            <a:solidFill>
              <a:srgbClr val="1B4A9E"/>
            </a:solidFill>
            <a:prstDash val="solid"/>
          </a:ln>
        </p:spPr>
        <p:txBody>
          <a:bodyPr/>
          <a:lstStyle/>
          <a:p>
            <a:endParaRPr lang="en-US" dirty="0"/>
          </a:p>
        </p:txBody>
      </p:sp>
      <p:sp>
        <p:nvSpPr>
          <p:cNvPr id="6" name="Text 4"/>
          <p:cNvSpPr txBox="1"/>
          <p:nvPr/>
        </p:nvSpPr>
        <p:spPr>
          <a:xfrm>
            <a:off x="914400" y="1426464"/>
            <a:ext cx="914400" cy="274320"/>
          </a:xfrm>
          <a:prstGeom prst="rect">
            <a:avLst/>
          </a:prstGeom>
          <a:noFill/>
          <a:ln/>
        </p:spPr>
        <p:txBody>
          <a:bodyPr wrap="square" lIns="0" tIns="0" rIns="0" bIns="0" rtlCol="0" anchor="ctr"/>
          <a:lstStyle/>
          <a:p>
            <a:pPr marL="0" indent="0">
              <a:buNone/>
            </a:pPr>
            <a:r>
              <a:rPr lang="en-US" sz="1450" b="1" dirty="0">
                <a:solidFill>
                  <a:srgbClr val="A9CCE3"/>
                </a:solidFill>
                <a:latin typeface="Calibri" pitchFamily="34" charset="0"/>
                <a:ea typeface="Calibri" pitchFamily="34" charset="-122"/>
                <a:cs typeface="Calibri" pitchFamily="34" charset="-120"/>
              </a:rPr>
              <a:t>§ V.A</a:t>
            </a:r>
            <a:endParaRPr lang="en-US" sz="1450" dirty="0"/>
          </a:p>
        </p:txBody>
      </p:sp>
      <p:sp>
        <p:nvSpPr>
          <p:cNvPr id="7" name="Text 5"/>
          <p:cNvSpPr txBox="1"/>
          <p:nvPr/>
        </p:nvSpPr>
        <p:spPr>
          <a:xfrm>
            <a:off x="914400" y="1719072"/>
            <a:ext cx="2240280" cy="475488"/>
          </a:xfrm>
          <a:prstGeom prst="rect">
            <a:avLst/>
          </a:prstGeom>
          <a:noFill/>
          <a:ln/>
        </p:spPr>
        <p:txBody>
          <a:bodyPr wrap="square" lIns="0" tIns="0" rIns="0" bIns="0" rtlCol="0" anchor="t"/>
          <a:lstStyle/>
          <a:p>
            <a:pPr marL="0" indent="0">
              <a:buNone/>
            </a:pPr>
            <a:r>
              <a:rPr lang="en-US" sz="1500" b="1" dirty="0">
                <a:solidFill>
                  <a:srgbClr val="FFFFFF"/>
                </a:solidFill>
                <a:latin typeface="Calibri" pitchFamily="34" charset="0"/>
                <a:ea typeface="Calibri" pitchFamily="34" charset="-122"/>
                <a:cs typeface="Calibri" pitchFamily="34" charset="-120"/>
              </a:rPr>
              <a:t>Monetary parity</a:t>
            </a:r>
            <a:endParaRPr lang="en-US" sz="1500" dirty="0"/>
          </a:p>
        </p:txBody>
      </p:sp>
      <p:sp>
        <p:nvSpPr>
          <p:cNvPr id="8" name="Text 6"/>
          <p:cNvSpPr txBox="1"/>
          <p:nvPr/>
        </p:nvSpPr>
        <p:spPr>
          <a:xfrm>
            <a:off x="3246120" y="1426464"/>
            <a:ext cx="6903720" cy="768096"/>
          </a:xfrm>
          <a:prstGeom prst="rect">
            <a:avLst/>
          </a:prstGeom>
          <a:noFill/>
          <a:ln/>
        </p:spPr>
        <p:txBody>
          <a:bodyPr wrap="square" lIns="0" tIns="0" rIns="0" bIns="0" rtlCol="0" anchor="ctr"/>
          <a:lstStyle/>
          <a:p>
            <a:pPr marL="0" indent="0">
              <a:buNone/>
            </a:pPr>
            <a:r>
              <a:rPr lang="en-US" sz="1400" dirty="0">
                <a:solidFill>
                  <a:srgbClr val="A9CCE3"/>
                </a:solidFill>
                <a:latin typeface="Calibri" pitchFamily="34" charset="0"/>
                <a:ea typeface="Calibri" pitchFamily="34" charset="-122"/>
                <a:cs typeface="Calibri" pitchFamily="34" charset="-120"/>
              </a:rPr>
              <a:t>For 24 months, if Meta gives another state a better per-person guaranteed or contingent payment, Meta pays the settling states the per-person excess across their populations. Requires at least 40 participants.</a:t>
            </a:r>
            <a:endParaRPr lang="en-US" sz="1400" dirty="0"/>
          </a:p>
        </p:txBody>
      </p:sp>
      <p:sp>
        <p:nvSpPr>
          <p:cNvPr id="9" name="Shape 7"/>
          <p:cNvSpPr/>
          <p:nvPr/>
        </p:nvSpPr>
        <p:spPr>
          <a:xfrm>
            <a:off x="10287000" y="1645920"/>
            <a:ext cx="960120" cy="329184"/>
          </a:xfrm>
          <a:prstGeom prst="roundRect">
            <a:avLst>
              <a:gd name="adj" fmla="val 16667"/>
            </a:avLst>
          </a:prstGeom>
          <a:solidFill>
            <a:srgbClr val="1B4A9E"/>
          </a:solidFill>
          <a:ln/>
        </p:spPr>
        <p:txBody>
          <a:bodyPr/>
          <a:lstStyle/>
          <a:p>
            <a:endParaRPr lang="en-US" dirty="0"/>
          </a:p>
        </p:txBody>
      </p:sp>
      <p:sp>
        <p:nvSpPr>
          <p:cNvPr id="10" name="Text 8"/>
          <p:cNvSpPr txBox="1"/>
          <p:nvPr/>
        </p:nvSpPr>
        <p:spPr>
          <a:xfrm>
            <a:off x="10287000" y="1645920"/>
            <a:ext cx="960120" cy="329184"/>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Protects</a:t>
            </a:r>
            <a:endParaRPr lang="en-US" sz="1150" dirty="0"/>
          </a:p>
        </p:txBody>
      </p:sp>
      <p:sp>
        <p:nvSpPr>
          <p:cNvPr id="11" name="Shape 9"/>
          <p:cNvSpPr/>
          <p:nvPr/>
        </p:nvSpPr>
        <p:spPr>
          <a:xfrm>
            <a:off x="685800" y="2359152"/>
            <a:ext cx="10789920" cy="969264"/>
          </a:xfrm>
          <a:prstGeom prst="roundRect">
            <a:avLst>
              <a:gd name="adj" fmla="val 5660"/>
            </a:avLst>
          </a:prstGeom>
          <a:solidFill>
            <a:srgbClr val="0A2F73"/>
          </a:solidFill>
          <a:ln w="9525">
            <a:solidFill>
              <a:srgbClr val="1B4A9E"/>
            </a:solidFill>
            <a:prstDash val="solid"/>
          </a:ln>
        </p:spPr>
        <p:txBody>
          <a:bodyPr/>
          <a:lstStyle/>
          <a:p>
            <a:endParaRPr lang="en-US" dirty="0"/>
          </a:p>
        </p:txBody>
      </p:sp>
      <p:sp>
        <p:nvSpPr>
          <p:cNvPr id="12" name="Text 10"/>
          <p:cNvSpPr txBox="1"/>
          <p:nvPr/>
        </p:nvSpPr>
        <p:spPr>
          <a:xfrm>
            <a:off x="914400" y="2459736"/>
            <a:ext cx="914400" cy="274320"/>
          </a:xfrm>
          <a:prstGeom prst="rect">
            <a:avLst/>
          </a:prstGeom>
          <a:noFill/>
          <a:ln/>
        </p:spPr>
        <p:txBody>
          <a:bodyPr wrap="square" lIns="0" tIns="0" rIns="0" bIns="0" rtlCol="0" anchor="ctr"/>
          <a:lstStyle/>
          <a:p>
            <a:pPr marL="0" indent="0">
              <a:buNone/>
            </a:pPr>
            <a:r>
              <a:rPr lang="en-US" sz="1450" b="1" dirty="0">
                <a:solidFill>
                  <a:srgbClr val="A9CCE3"/>
                </a:solidFill>
                <a:latin typeface="Calibri" pitchFamily="34" charset="0"/>
                <a:ea typeface="Calibri" pitchFamily="34" charset="-122"/>
                <a:cs typeface="Calibri" pitchFamily="34" charset="-120"/>
              </a:rPr>
              <a:t>§ V.B</a:t>
            </a:r>
            <a:endParaRPr lang="en-US" sz="1450" dirty="0"/>
          </a:p>
        </p:txBody>
      </p:sp>
      <p:sp>
        <p:nvSpPr>
          <p:cNvPr id="13" name="Text 11"/>
          <p:cNvSpPr txBox="1"/>
          <p:nvPr/>
        </p:nvSpPr>
        <p:spPr>
          <a:xfrm>
            <a:off x="914400" y="2752344"/>
            <a:ext cx="2240280" cy="475488"/>
          </a:xfrm>
          <a:prstGeom prst="rect">
            <a:avLst/>
          </a:prstGeom>
          <a:noFill/>
          <a:ln/>
        </p:spPr>
        <p:txBody>
          <a:bodyPr wrap="square" lIns="0" tIns="0" rIns="0" bIns="0" rtlCol="0" anchor="t"/>
          <a:lstStyle/>
          <a:p>
            <a:pPr marL="0" indent="0">
              <a:buNone/>
            </a:pPr>
            <a:r>
              <a:rPr lang="en-US" sz="1500" b="1" dirty="0">
                <a:solidFill>
                  <a:srgbClr val="FFFFFF"/>
                </a:solidFill>
                <a:latin typeface="Calibri" pitchFamily="34" charset="0"/>
                <a:ea typeface="Calibri" pitchFamily="34" charset="-122"/>
                <a:cs typeface="Calibri" pitchFamily="34" charset="-120"/>
              </a:rPr>
              <a:t>Injunctive parity</a:t>
            </a:r>
            <a:endParaRPr lang="en-US" sz="1500" dirty="0"/>
          </a:p>
        </p:txBody>
      </p:sp>
      <p:sp>
        <p:nvSpPr>
          <p:cNvPr id="14" name="Text 12"/>
          <p:cNvSpPr txBox="1"/>
          <p:nvPr/>
        </p:nvSpPr>
        <p:spPr>
          <a:xfrm>
            <a:off x="3246120" y="2459736"/>
            <a:ext cx="6903720" cy="768096"/>
          </a:xfrm>
          <a:prstGeom prst="rect">
            <a:avLst/>
          </a:prstGeom>
          <a:noFill/>
          <a:ln/>
        </p:spPr>
        <p:txBody>
          <a:bodyPr wrap="square" lIns="0" tIns="0" rIns="0" bIns="0" rtlCol="0" anchor="ctr"/>
          <a:lstStyle/>
          <a:p>
            <a:pPr marL="0" indent="0">
              <a:buNone/>
            </a:pPr>
            <a:r>
              <a:rPr lang="en-US" sz="1400" dirty="0">
                <a:solidFill>
                  <a:srgbClr val="A9CCE3"/>
                </a:solidFill>
                <a:latin typeface="Calibri" pitchFamily="34" charset="0"/>
                <a:ea typeface="Calibri" pitchFamily="34" charset="-122"/>
                <a:cs typeface="Calibri" pitchFamily="34" charset="-120"/>
              </a:rPr>
              <a:t>For 24 months, if Meta gives another state a lower daily limit, a more restrictive night access mode, or tighter school-hour limits, Kentucky receives the same term within 30 days.</a:t>
            </a:r>
            <a:endParaRPr lang="en-US" sz="1400" dirty="0"/>
          </a:p>
        </p:txBody>
      </p:sp>
      <p:sp>
        <p:nvSpPr>
          <p:cNvPr id="15" name="Shape 13"/>
          <p:cNvSpPr/>
          <p:nvPr/>
        </p:nvSpPr>
        <p:spPr>
          <a:xfrm>
            <a:off x="10287000" y="2679192"/>
            <a:ext cx="960120" cy="329184"/>
          </a:xfrm>
          <a:prstGeom prst="roundRect">
            <a:avLst>
              <a:gd name="adj" fmla="val 16667"/>
            </a:avLst>
          </a:prstGeom>
          <a:solidFill>
            <a:srgbClr val="1B4A9E"/>
          </a:solidFill>
          <a:ln/>
        </p:spPr>
        <p:txBody>
          <a:bodyPr/>
          <a:lstStyle/>
          <a:p>
            <a:endParaRPr lang="en-US" dirty="0"/>
          </a:p>
        </p:txBody>
      </p:sp>
      <p:sp>
        <p:nvSpPr>
          <p:cNvPr id="16" name="Text 14"/>
          <p:cNvSpPr txBox="1"/>
          <p:nvPr/>
        </p:nvSpPr>
        <p:spPr>
          <a:xfrm>
            <a:off x="10287000" y="2679192"/>
            <a:ext cx="960120" cy="329184"/>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Protects</a:t>
            </a:r>
            <a:endParaRPr lang="en-US" sz="1150" dirty="0"/>
          </a:p>
        </p:txBody>
      </p:sp>
      <p:sp>
        <p:nvSpPr>
          <p:cNvPr id="17" name="Shape 15"/>
          <p:cNvSpPr/>
          <p:nvPr/>
        </p:nvSpPr>
        <p:spPr>
          <a:xfrm>
            <a:off x="685800" y="3392424"/>
            <a:ext cx="10789920" cy="969264"/>
          </a:xfrm>
          <a:prstGeom prst="roundRect">
            <a:avLst>
              <a:gd name="adj" fmla="val 5660"/>
            </a:avLst>
          </a:prstGeom>
          <a:solidFill>
            <a:srgbClr val="0A2F73"/>
          </a:solidFill>
          <a:ln w="9525">
            <a:solidFill>
              <a:srgbClr val="1B4A9E"/>
            </a:solidFill>
            <a:prstDash val="solid"/>
          </a:ln>
        </p:spPr>
        <p:txBody>
          <a:bodyPr/>
          <a:lstStyle/>
          <a:p>
            <a:endParaRPr lang="en-US" dirty="0"/>
          </a:p>
        </p:txBody>
      </p:sp>
      <p:sp>
        <p:nvSpPr>
          <p:cNvPr id="18" name="Text 16"/>
          <p:cNvSpPr txBox="1"/>
          <p:nvPr/>
        </p:nvSpPr>
        <p:spPr>
          <a:xfrm>
            <a:off x="914400" y="3493008"/>
            <a:ext cx="914400" cy="274320"/>
          </a:xfrm>
          <a:prstGeom prst="rect">
            <a:avLst/>
          </a:prstGeom>
          <a:noFill/>
          <a:ln/>
        </p:spPr>
        <p:txBody>
          <a:bodyPr wrap="square" lIns="0" tIns="0" rIns="0" bIns="0" rtlCol="0" anchor="ctr"/>
          <a:lstStyle/>
          <a:p>
            <a:pPr marL="0" indent="0">
              <a:buNone/>
            </a:pPr>
            <a:r>
              <a:rPr lang="en-US" sz="1450" b="1" dirty="0">
                <a:solidFill>
                  <a:srgbClr val="A9CCE3"/>
                </a:solidFill>
                <a:latin typeface="Calibri" pitchFamily="34" charset="0"/>
                <a:ea typeface="Calibri" pitchFamily="34" charset="-122"/>
                <a:cs typeface="Calibri" pitchFamily="34" charset="-120"/>
              </a:rPr>
              <a:t>§ V.C</a:t>
            </a:r>
            <a:endParaRPr lang="en-US" sz="1450" dirty="0"/>
          </a:p>
        </p:txBody>
      </p:sp>
      <p:sp>
        <p:nvSpPr>
          <p:cNvPr id="19" name="Text 17"/>
          <p:cNvSpPr txBox="1"/>
          <p:nvPr/>
        </p:nvSpPr>
        <p:spPr>
          <a:xfrm>
            <a:off x="914400" y="3785616"/>
            <a:ext cx="2240280" cy="475488"/>
          </a:xfrm>
          <a:prstGeom prst="rect">
            <a:avLst/>
          </a:prstGeom>
          <a:noFill/>
          <a:ln/>
        </p:spPr>
        <p:txBody>
          <a:bodyPr wrap="square" lIns="0" tIns="0" rIns="0" bIns="0" rtlCol="0" anchor="t"/>
          <a:lstStyle/>
          <a:p>
            <a:pPr marL="0" indent="0">
              <a:buNone/>
            </a:pPr>
            <a:r>
              <a:rPr lang="en-US" sz="1500" b="1" dirty="0">
                <a:solidFill>
                  <a:srgbClr val="FFFFFF"/>
                </a:solidFill>
                <a:latin typeface="Calibri" pitchFamily="34" charset="0"/>
                <a:ea typeface="Calibri" pitchFamily="34" charset="-122"/>
                <a:cs typeface="Calibri" pitchFamily="34" charset="-120"/>
              </a:rPr>
              <a:t>Notice</a:t>
            </a:r>
            <a:endParaRPr lang="en-US" sz="1500" dirty="0"/>
          </a:p>
        </p:txBody>
      </p:sp>
      <p:sp>
        <p:nvSpPr>
          <p:cNvPr id="20" name="Text 18"/>
          <p:cNvSpPr txBox="1"/>
          <p:nvPr/>
        </p:nvSpPr>
        <p:spPr>
          <a:xfrm>
            <a:off x="3246120" y="3493008"/>
            <a:ext cx="6903720" cy="768096"/>
          </a:xfrm>
          <a:prstGeom prst="rect">
            <a:avLst/>
          </a:prstGeom>
          <a:noFill/>
          <a:ln/>
        </p:spPr>
        <p:txBody>
          <a:bodyPr wrap="square" lIns="0" tIns="0" rIns="0" bIns="0" rtlCol="0" anchor="ctr"/>
          <a:lstStyle/>
          <a:p>
            <a:pPr marL="0" indent="0">
              <a:buNone/>
            </a:pPr>
            <a:r>
              <a:rPr lang="en-US" sz="1400" dirty="0">
                <a:solidFill>
                  <a:srgbClr val="A9CCE3"/>
                </a:solidFill>
                <a:latin typeface="Calibri" pitchFamily="34" charset="0"/>
                <a:ea typeface="Calibri" pitchFamily="34" charset="-122"/>
                <a:cs typeface="Calibri" pitchFamily="34" charset="-120"/>
              </a:rPr>
              <a:t>Either party entering a settlement within this section must furnish a copy within 10 calendar days.</a:t>
            </a:r>
            <a:endParaRPr lang="en-US" sz="1400" dirty="0"/>
          </a:p>
        </p:txBody>
      </p:sp>
      <p:sp>
        <p:nvSpPr>
          <p:cNvPr id="21" name="Shape 19"/>
          <p:cNvSpPr/>
          <p:nvPr/>
        </p:nvSpPr>
        <p:spPr>
          <a:xfrm>
            <a:off x="10287000" y="3712464"/>
            <a:ext cx="960120" cy="329184"/>
          </a:xfrm>
          <a:prstGeom prst="roundRect">
            <a:avLst>
              <a:gd name="adj" fmla="val 16667"/>
            </a:avLst>
          </a:prstGeom>
          <a:solidFill>
            <a:srgbClr val="1B4A9E"/>
          </a:solidFill>
          <a:ln/>
        </p:spPr>
        <p:txBody>
          <a:bodyPr/>
          <a:lstStyle/>
          <a:p>
            <a:endParaRPr lang="en-US" dirty="0"/>
          </a:p>
        </p:txBody>
      </p:sp>
      <p:sp>
        <p:nvSpPr>
          <p:cNvPr id="22" name="Text 20"/>
          <p:cNvSpPr txBox="1"/>
          <p:nvPr/>
        </p:nvSpPr>
        <p:spPr>
          <a:xfrm>
            <a:off x="10287000" y="3712464"/>
            <a:ext cx="960120" cy="329184"/>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Neutral</a:t>
            </a:r>
            <a:endParaRPr lang="en-US" sz="1150" dirty="0"/>
          </a:p>
        </p:txBody>
      </p:sp>
      <p:sp>
        <p:nvSpPr>
          <p:cNvPr id="23" name="Shape 21"/>
          <p:cNvSpPr/>
          <p:nvPr/>
        </p:nvSpPr>
        <p:spPr>
          <a:xfrm>
            <a:off x="685800" y="4425696"/>
            <a:ext cx="10789920" cy="969264"/>
          </a:xfrm>
          <a:prstGeom prst="roundRect">
            <a:avLst>
              <a:gd name="adj" fmla="val 5660"/>
            </a:avLst>
          </a:prstGeom>
          <a:solidFill>
            <a:srgbClr val="00133D"/>
          </a:solidFill>
          <a:ln w="9525">
            <a:solidFill>
              <a:srgbClr val="0A2F73"/>
            </a:solidFill>
            <a:prstDash val="solid"/>
          </a:ln>
        </p:spPr>
        <p:txBody>
          <a:bodyPr/>
          <a:lstStyle/>
          <a:p>
            <a:endParaRPr lang="en-US" dirty="0"/>
          </a:p>
        </p:txBody>
      </p:sp>
      <p:sp>
        <p:nvSpPr>
          <p:cNvPr id="24" name="Text 22"/>
          <p:cNvSpPr txBox="1"/>
          <p:nvPr/>
        </p:nvSpPr>
        <p:spPr>
          <a:xfrm>
            <a:off x="914400" y="4526280"/>
            <a:ext cx="914400" cy="274320"/>
          </a:xfrm>
          <a:prstGeom prst="rect">
            <a:avLst/>
          </a:prstGeom>
          <a:noFill/>
          <a:ln/>
        </p:spPr>
        <p:txBody>
          <a:bodyPr wrap="square" lIns="0" tIns="0" rIns="0" bIns="0" rtlCol="0" anchor="ctr"/>
          <a:lstStyle/>
          <a:p>
            <a:pPr marL="0" indent="0">
              <a:buNone/>
            </a:pPr>
            <a:r>
              <a:rPr lang="en-US" sz="1450" b="1" dirty="0">
                <a:solidFill>
                  <a:srgbClr val="E8B22A"/>
                </a:solidFill>
                <a:latin typeface="Calibri" pitchFamily="34" charset="0"/>
                <a:ea typeface="Calibri" pitchFamily="34" charset="-122"/>
                <a:cs typeface="Calibri" pitchFamily="34" charset="-120"/>
              </a:rPr>
              <a:t>§ V.D</a:t>
            </a:r>
            <a:endParaRPr lang="en-US" sz="1450" dirty="0"/>
          </a:p>
        </p:txBody>
      </p:sp>
      <p:sp>
        <p:nvSpPr>
          <p:cNvPr id="25" name="Text 23"/>
          <p:cNvSpPr txBox="1"/>
          <p:nvPr/>
        </p:nvSpPr>
        <p:spPr>
          <a:xfrm>
            <a:off x="914400" y="4818888"/>
            <a:ext cx="2240280" cy="475488"/>
          </a:xfrm>
          <a:prstGeom prst="rect">
            <a:avLst/>
          </a:prstGeom>
          <a:noFill/>
          <a:ln/>
        </p:spPr>
        <p:txBody>
          <a:bodyPr wrap="square" lIns="0" tIns="0" rIns="0" bIns="0" rtlCol="0" anchor="t"/>
          <a:lstStyle/>
          <a:p>
            <a:pPr marL="0" indent="0">
              <a:buNone/>
            </a:pPr>
            <a:r>
              <a:rPr lang="en-US" sz="1500" b="1" dirty="0">
                <a:solidFill>
                  <a:srgbClr val="FFFFFF"/>
                </a:solidFill>
                <a:latin typeface="Calibri" pitchFamily="34" charset="0"/>
                <a:ea typeface="Calibri" pitchFamily="34" charset="-122"/>
                <a:cs typeface="Calibri" pitchFamily="34" charset="-120"/>
              </a:rPr>
              <a:t>Meta injunctive MFN</a:t>
            </a:r>
            <a:endParaRPr lang="en-US" sz="1500" dirty="0"/>
          </a:p>
        </p:txBody>
      </p:sp>
      <p:sp>
        <p:nvSpPr>
          <p:cNvPr id="26" name="Text 24"/>
          <p:cNvSpPr txBox="1"/>
          <p:nvPr/>
        </p:nvSpPr>
        <p:spPr>
          <a:xfrm>
            <a:off x="3246120" y="4526280"/>
            <a:ext cx="6903720" cy="768096"/>
          </a:xfrm>
          <a:prstGeom prst="rect">
            <a:avLst/>
          </a:prstGeom>
          <a:noFill/>
          <a:ln/>
        </p:spPr>
        <p:txBody>
          <a:bodyPr wrap="square" lIns="0" tIns="0" rIns="0" bIns="0" rtlCol="0" anchor="ctr"/>
          <a:lstStyle/>
          <a:p>
            <a:pPr marL="0" indent="0">
              <a:buNone/>
            </a:pPr>
            <a:r>
              <a:rPr lang="en-US" sz="1400" dirty="0">
                <a:solidFill>
                  <a:srgbClr val="FFFFFF"/>
                </a:solidFill>
                <a:latin typeface="Calibri" pitchFamily="34" charset="0"/>
                <a:ea typeface="Calibri" pitchFamily="34" charset="-122"/>
                <a:cs typeface="Calibri" pitchFamily="34" charset="-120"/>
              </a:rPr>
              <a:t>If Kentucky settles with Snapchat, TikTok, or YouTube on terms more favorable to that company than §§ II.A, II.B, or III, Kentucky must consent to modify the corresponding Meta term to match.</a:t>
            </a:r>
            <a:endParaRPr lang="en-US" sz="1400" dirty="0"/>
          </a:p>
        </p:txBody>
      </p:sp>
      <p:sp>
        <p:nvSpPr>
          <p:cNvPr id="27" name="Shape 25"/>
          <p:cNvSpPr/>
          <p:nvPr/>
        </p:nvSpPr>
        <p:spPr>
          <a:xfrm>
            <a:off x="10287000" y="4745736"/>
            <a:ext cx="960120" cy="329184"/>
          </a:xfrm>
          <a:prstGeom prst="roundRect">
            <a:avLst>
              <a:gd name="adj" fmla="val 16667"/>
            </a:avLst>
          </a:prstGeom>
          <a:solidFill>
            <a:srgbClr val="B21413"/>
          </a:solidFill>
          <a:ln/>
        </p:spPr>
        <p:txBody>
          <a:bodyPr/>
          <a:lstStyle/>
          <a:p>
            <a:endParaRPr lang="en-US" dirty="0"/>
          </a:p>
        </p:txBody>
      </p:sp>
      <p:sp>
        <p:nvSpPr>
          <p:cNvPr id="28" name="Text 26"/>
          <p:cNvSpPr txBox="1"/>
          <p:nvPr/>
        </p:nvSpPr>
        <p:spPr>
          <a:xfrm>
            <a:off x="10287000" y="4745736"/>
            <a:ext cx="960120" cy="329184"/>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Constrains</a:t>
            </a:r>
            <a:endParaRPr lang="en-US" sz="1150" dirty="0"/>
          </a:p>
        </p:txBody>
      </p:sp>
      <p:sp>
        <p:nvSpPr>
          <p:cNvPr id="29" name="Shape 27"/>
          <p:cNvSpPr/>
          <p:nvPr/>
        </p:nvSpPr>
        <p:spPr>
          <a:xfrm>
            <a:off x="685800" y="5532120"/>
            <a:ext cx="10789920" cy="822960"/>
          </a:xfrm>
          <a:prstGeom prst="roundRect">
            <a:avLst>
              <a:gd name="adj" fmla="val 6667"/>
            </a:avLst>
          </a:prstGeom>
          <a:solidFill>
            <a:srgbClr val="0A2F73"/>
          </a:solidFill>
          <a:ln w="9525">
            <a:solidFill>
              <a:srgbClr val="1B4A9E"/>
            </a:solidFill>
            <a:prstDash val="solid"/>
          </a:ln>
        </p:spPr>
        <p:txBody>
          <a:bodyPr/>
          <a:lstStyle/>
          <a:p>
            <a:endParaRPr lang="en-US" dirty="0"/>
          </a:p>
        </p:txBody>
      </p:sp>
      <p:sp>
        <p:nvSpPr>
          <p:cNvPr id="30" name="Text 28"/>
          <p:cNvSpPr txBox="1"/>
          <p:nvPr/>
        </p:nvSpPr>
        <p:spPr>
          <a:xfrm>
            <a:off x="914400" y="5650992"/>
            <a:ext cx="10332720" cy="566928"/>
          </a:xfrm>
          <a:prstGeom prst="rect">
            <a:avLst/>
          </a:prstGeom>
          <a:noFill/>
          <a:ln/>
        </p:spPr>
        <p:txBody>
          <a:bodyPr wrap="square" lIns="0" tIns="0" rIns="0" bIns="0" rtlCol="0" anchor="t"/>
          <a:lstStyle/>
          <a:p>
            <a:pPr marL="0" indent="0">
              <a:buNone/>
            </a:pPr>
            <a:r>
              <a:rPr lang="en-US" sz="1400" b="1" dirty="0">
                <a:solidFill>
                  <a:srgbClr val="E8B22A"/>
                </a:solidFill>
                <a:latin typeface="Calibri" pitchFamily="34" charset="0"/>
                <a:ea typeface="Calibri" pitchFamily="34" charset="-122"/>
                <a:cs typeface="Calibri" pitchFamily="34" charset="-120"/>
              </a:rPr>
              <a:t>The point of § V.D for this body:  </a:t>
            </a:r>
            <a:r>
              <a:rPr lang="en-US" sz="1400" dirty="0">
                <a:solidFill>
                  <a:srgbClr val="FFFFFF"/>
                </a:solidFill>
                <a:latin typeface="Calibri" pitchFamily="34" charset="0"/>
                <a:ea typeface="Calibri" pitchFamily="34" charset="-122"/>
                <a:cs typeface="Calibri" pitchFamily="34" charset="-120"/>
              </a:rPr>
              <a:t>A weak resolution with another platform does not merely fail to help — it can pull the Meta protections down to match. By its terms § V.D is triggered by "a settlement agreement or resolution with any Core Industry Member," which on its face does not reach a duly enacted statute. That reading should be confirmed by the office before it is relied upon in drafting.</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3703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The New Mexico Trial</a:t>
            </a:r>
            <a:endParaRPr lang="en-US" sz="3600" dirty="0"/>
          </a:p>
        </p:txBody>
      </p:sp>
      <p:sp>
        <p:nvSpPr>
          <p:cNvPr id="4" name="Text 2"/>
          <p:cNvSpPr txBox="1"/>
          <p:nvPr/>
        </p:nvSpPr>
        <p:spPr>
          <a:xfrm>
            <a:off x="502920" y="1042416"/>
            <a:ext cx="10515600" cy="292608"/>
          </a:xfrm>
          <a:prstGeom prst="rect">
            <a:avLst/>
          </a:prstGeom>
          <a:noFill/>
          <a:ln/>
        </p:spPr>
        <p:txBody>
          <a:bodyPr wrap="square" lIns="0" tIns="0" rIns="0" bIns="0" rtlCol="0" anchor="ctr"/>
          <a:lstStyle/>
          <a:p>
            <a:pPr marL="0" indent="0" algn="ctr">
              <a:buNone/>
            </a:pPr>
            <a:r>
              <a:rPr lang="en-US" sz="1500" i="1" dirty="0">
                <a:solidFill>
                  <a:srgbClr val="A9CCE3"/>
                </a:solidFill>
                <a:latin typeface="Calibri" pitchFamily="34" charset="0"/>
                <a:ea typeface="Calibri" pitchFamily="34" charset="-122"/>
                <a:cs typeface="Calibri" pitchFamily="34" charset="-120"/>
              </a:rPr>
              <a:t>State ex rel. Torrez v. Meta Platforms, Inc. — judgment entered August 6, 2026</a:t>
            </a:r>
            <a:endParaRPr lang="en-US" sz="1500" dirty="0"/>
          </a:p>
        </p:txBody>
      </p:sp>
      <p:sp>
        <p:nvSpPr>
          <p:cNvPr id="5" name="Text 3"/>
          <p:cNvSpPr txBox="1"/>
          <p:nvPr/>
        </p:nvSpPr>
        <p:spPr>
          <a:xfrm>
            <a:off x="685800" y="1584960"/>
            <a:ext cx="10789920" cy="4754880"/>
          </a:xfrm>
          <a:prstGeom prst="rect">
            <a:avLst/>
          </a:prstGeom>
          <a:noFill/>
          <a:ln/>
        </p:spPr>
        <p:txBody>
          <a:bodyPr wrap="square" lIns="0" tIns="0" rIns="0" bIns="0" rtlCol="0" anchor="t"/>
          <a:lstStyle/>
          <a:p>
            <a:pPr marL="228600" indent="-228600" algn="l">
              <a:spcAft>
                <a:spcPts val="900"/>
              </a:spcAft>
              <a:buSzPct val="100000"/>
              <a:buChar char="▸"/>
            </a:pPr>
            <a:r>
              <a:rPr lang="en-US" sz="1650" b="1" dirty="0">
                <a:solidFill>
                  <a:srgbClr val="FFFFFF"/>
                </a:solidFill>
                <a:latin typeface="Calibri" pitchFamily="34" charset="0"/>
                <a:ea typeface="Calibri" pitchFamily="34" charset="-122"/>
                <a:cs typeface="Calibri" pitchFamily="34" charset="-120"/>
              </a:rPr>
              <a:t>New Mexico tried its own case to judgment and won both phases. Total exposure of $942 million: a $375 million Phase 1 penalty under the Unfair Practices Act and a $567 million Phase 2 abatement fund.</a:t>
            </a:r>
            <a:endParaRPr lang="en-US" sz="1650" dirty="0"/>
          </a:p>
          <a:p>
            <a:pPr marL="457200" lvl="1" indent="-228600" algn="l">
              <a:spcAft>
                <a:spcPts val="500"/>
              </a:spcAft>
              <a:buSzPct val="100000"/>
              <a:buChar char="▸"/>
            </a:pPr>
            <a:r>
              <a:rPr lang="en-US" sz="1450" dirty="0">
                <a:solidFill>
                  <a:srgbClr val="A9CCE3"/>
                </a:solidFill>
                <a:latin typeface="Calibri" pitchFamily="34" charset="0"/>
                <a:ea typeface="Calibri" pitchFamily="34" charset="-122"/>
                <a:cs typeface="Calibri" pitchFamily="34" charset="-120"/>
              </a:rPr>
              <a:t>The jury found 75,000 violations and imposed the $5,000 statutory maximum on each. Instruction 16 counted one violation per New Mexico minor who used the platform without proper disclosure of risk, or who would not have used it had they been informed — a per-consumer theory, not per-transaction.</a:t>
            </a:r>
            <a:endParaRPr lang="en-US" sz="1650" dirty="0"/>
          </a:p>
          <a:p>
            <a:pPr marL="457200" lvl="1" indent="-228600" algn="l">
              <a:spcAft>
                <a:spcPts val="500"/>
              </a:spcAft>
              <a:buSzPct val="100000"/>
              <a:buChar char="▸"/>
            </a:pPr>
            <a:r>
              <a:rPr lang="en-US" sz="1450" dirty="0">
                <a:solidFill>
                  <a:srgbClr val="A9CCE3"/>
                </a:solidFill>
                <a:latin typeface="Calibri" pitchFamily="34" charset="0"/>
                <a:ea typeface="Calibri" pitchFamily="34" charset="-122"/>
                <a:cs typeface="Calibri" pitchFamily="34" charset="-120"/>
              </a:rPr>
              <a:t>The abatement fund was built on public nuisance. New Mexico's statute permits abatement only, so the fund is restricted-purpose money on a five-year drawdown, with administration deferred to separate orders.</a:t>
            </a:r>
            <a:endParaRPr lang="en-US" sz="1650" dirty="0"/>
          </a:p>
          <a:p>
            <a:pPr marL="457200" lvl="1" indent="-228600" algn="l">
              <a:spcAft>
                <a:spcPts val="500"/>
              </a:spcAft>
              <a:buSzPct val="100000"/>
              <a:buChar char="▸"/>
            </a:pPr>
            <a:r>
              <a:rPr lang="en-US" sz="1450" dirty="0">
                <a:solidFill>
                  <a:srgbClr val="A9CCE3"/>
                </a:solidFill>
                <a:latin typeface="Calibri" pitchFamily="34" charset="0"/>
                <a:ea typeface="Calibri" pitchFamily="34" charset="-122"/>
                <a:cs typeface="Calibri" pitchFamily="34" charset="-120"/>
              </a:rPr>
              <a:t>The court cut the plan twice — from 15 years to five as reaching beyond present harm, then again for Meta's market share.</a:t>
            </a:r>
            <a:endParaRPr lang="en-US" sz="1650" dirty="0"/>
          </a:p>
          <a:p>
            <a:pPr marL="228600" indent="-228600" algn="l">
              <a:spcAft>
                <a:spcPts val="900"/>
              </a:spcAft>
              <a:buSzPct val="100000"/>
              <a:buChar char="▸"/>
            </a:pPr>
            <a:r>
              <a:rPr lang="en-US" sz="1650" b="1" dirty="0">
                <a:solidFill>
                  <a:srgbClr val="FFFFFF"/>
                </a:solidFill>
                <a:latin typeface="Calibri" pitchFamily="34" charset="0"/>
                <a:ea typeface="Calibri" pitchFamily="34" charset="-122"/>
                <a:cs typeface="Calibri" pitchFamily="34" charset="-120"/>
              </a:rPr>
              <a:t>The injunction runs five years from entry, is tolled on appeal with a supersedeas bond, and reaches Facebook and Instagram only. WhatsApp was excluded entirely.</a:t>
            </a:r>
            <a:endParaRPr lang="en-US" sz="1650" dirty="0"/>
          </a:p>
          <a:p>
            <a:pPr marL="228600" indent="-228600" algn="l">
              <a:spcAft>
                <a:spcPts val="900"/>
              </a:spcAft>
              <a:buSzPct val="100000"/>
              <a:buChar char="▸"/>
            </a:pPr>
            <a:r>
              <a:rPr lang="en-US" sz="1650" b="1" dirty="0">
                <a:solidFill>
                  <a:srgbClr val="FFFFFF"/>
                </a:solidFill>
                <a:latin typeface="Calibri" pitchFamily="34" charset="0"/>
                <a:ea typeface="Calibri" pitchFamily="34" charset="-122"/>
                <a:cs typeface="Calibri" pitchFamily="34" charset="-120"/>
              </a:rPr>
              <a:t>The organizing idea was a polluting-factory analogy borrowed from Meta and turned around. Relief framed as abating pollution was granted; relief read as closing the factory or dictating what it makes was denied.</a:t>
            </a:r>
            <a:endParaRPr lang="en-US" sz="1650" dirty="0"/>
          </a:p>
          <a:p>
            <a:pPr marL="457200" lvl="1" indent="-228600" algn="l">
              <a:spcAft>
                <a:spcPts val="500"/>
              </a:spcAft>
              <a:buSzPct val="100000"/>
              <a:buChar char="▸"/>
            </a:pPr>
            <a:r>
              <a:rPr lang="en-US" sz="1450" dirty="0">
                <a:solidFill>
                  <a:srgbClr val="A9CCE3"/>
                </a:solidFill>
                <a:latin typeface="Calibri" pitchFamily="34" charset="0"/>
                <a:ea typeface="Calibri" pitchFamily="34" charset="-122"/>
                <a:cs typeface="Calibri" pitchFamily="34" charset="-120"/>
              </a:rPr>
              <a:t>Content proximity was the operative screen. The court reached notifications and like counts because they sit furthest from content presentation, and refused autoplay, infinite scroll, and ranking on Section 230 and First Amendment grounds.</a:t>
            </a:r>
            <a:endParaRPr lang="en-US" sz="16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Injunctive Relief Compared</a:t>
            </a:r>
            <a:endParaRPr lang="en-US" sz="36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500" i="1" dirty="0">
                <a:solidFill>
                  <a:srgbClr val="A9CCE3"/>
                </a:solidFill>
                <a:latin typeface="Calibri" pitchFamily="34" charset="0"/>
                <a:ea typeface="Calibri" pitchFamily="34" charset="-122"/>
                <a:cs typeface="Calibri" pitchFamily="34" charset="-120"/>
              </a:rPr>
              <a:t>New Mexico judgment vs. the multistate consent judgment</a:t>
            </a:r>
            <a:endParaRPr lang="en-US" sz="1500" dirty="0"/>
          </a:p>
        </p:txBody>
      </p:sp>
      <p:graphicFrame>
        <p:nvGraphicFramePr>
          <p:cNvPr id="18" name="Table 0"/>
          <p:cNvGraphicFramePr>
            <a:graphicFrameLocks noGrp="1"/>
          </p:cNvGraphicFramePr>
          <p:nvPr>
            <p:extLst>
              <p:ext uri="{D42A27DB-BD31-4B8C-83A1-F6EECF244321}">
                <p14:modId xmlns:p14="http://schemas.microsoft.com/office/powerpoint/2010/main" val="4140630132"/>
              </p:ext>
            </p:extLst>
          </p:nvPr>
        </p:nvGraphicFramePr>
        <p:xfrm>
          <a:off x="502920" y="1298448"/>
          <a:ext cx="11155680" cy="5084064"/>
        </p:xfrm>
        <a:graphic>
          <a:graphicData uri="http://schemas.openxmlformats.org/drawingml/2006/table">
            <a:tbl>
              <a:tblPr/>
              <a:tblGrid>
                <a:gridCol w="1828800">
                  <a:extLst>
                    <a:ext uri="{9D8B030D-6E8A-4147-A177-3AD203B41FA5}">
                      <a16:colId xmlns:a16="http://schemas.microsoft.com/office/drawing/2014/main" val="20000"/>
                    </a:ext>
                  </a:extLst>
                </a:gridCol>
                <a:gridCol w="4663440">
                  <a:extLst>
                    <a:ext uri="{9D8B030D-6E8A-4147-A177-3AD203B41FA5}">
                      <a16:colId xmlns:a16="http://schemas.microsoft.com/office/drawing/2014/main" val="20001"/>
                    </a:ext>
                  </a:extLst>
                </a:gridCol>
                <a:gridCol w="4663440">
                  <a:extLst>
                    <a:ext uri="{9D8B030D-6E8A-4147-A177-3AD203B41FA5}">
                      <a16:colId xmlns:a16="http://schemas.microsoft.com/office/drawing/2014/main" val="20002"/>
                    </a:ext>
                  </a:extLst>
                </a:gridCol>
              </a:tblGrid>
              <a:tr h="530352">
                <a:tc>
                  <a:txBody>
                    <a:bodyPr/>
                    <a:lstStyle/>
                    <a:p>
                      <a:pPr marL="0" indent="0">
                        <a:buNone/>
                      </a:pPr>
                      <a:r>
                        <a:rPr lang="en-US" sz="1800" b="1" dirty="0">
                          <a:solidFill>
                            <a:srgbClr val="FFFFFF"/>
                          </a:solidFill>
                          <a:latin typeface="Calibri" pitchFamily="34" charset="0"/>
                          <a:ea typeface="Calibri" pitchFamily="34" charset="-122"/>
                          <a:cs typeface="Calibri" pitchFamily="34" charset="-120"/>
                        </a:rPr>
                        <a:t>Protection</a:t>
                      </a:r>
                      <a:endParaRPr lang="en-US" sz="18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0133D"/>
                    </a:solidFill>
                  </a:tcPr>
                </a:tc>
                <a:tc>
                  <a:txBody>
                    <a:bodyPr/>
                    <a:lstStyle/>
                    <a:p>
                      <a:pPr marL="0" indent="0">
                        <a:buNone/>
                      </a:pPr>
                      <a:r>
                        <a:rPr lang="en-US" sz="1800" b="1" dirty="0">
                          <a:solidFill>
                            <a:srgbClr val="FFFFFF"/>
                          </a:solidFill>
                          <a:latin typeface="Calibri" pitchFamily="34" charset="0"/>
                          <a:ea typeface="Calibri" pitchFamily="34" charset="-122"/>
                          <a:cs typeface="Calibri" pitchFamily="34" charset="-120"/>
                        </a:rPr>
                        <a:t>New Mexico judgment</a:t>
                      </a:r>
                      <a:endParaRPr lang="en-US" sz="18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0133D"/>
                    </a:solidFill>
                  </a:tcPr>
                </a:tc>
                <a:tc>
                  <a:txBody>
                    <a:bodyPr/>
                    <a:lstStyle/>
                    <a:p>
                      <a:pPr marL="0" indent="0">
                        <a:buNone/>
                      </a:pPr>
                      <a:r>
                        <a:rPr lang="en-US" sz="1800" b="1" dirty="0">
                          <a:solidFill>
                            <a:srgbClr val="FFFFFF"/>
                          </a:solidFill>
                          <a:latin typeface="Calibri" pitchFamily="34" charset="0"/>
                          <a:ea typeface="Calibri" pitchFamily="34" charset="-122"/>
                          <a:cs typeface="Calibri" pitchFamily="34" charset="-120"/>
                        </a:rPr>
                        <a:t>Kentucky consent judgment</a:t>
                      </a:r>
                      <a:endParaRPr lang="en-US" sz="18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0133D"/>
                    </a:solidFill>
                  </a:tcPr>
                </a:tc>
                <a:extLst>
                  <a:ext uri="{0D108BD9-81ED-4DB2-BD59-A6C34878D82A}">
                    <a16:rowId xmlns:a16="http://schemas.microsoft.com/office/drawing/2014/main" val="10000"/>
                  </a:ext>
                </a:extLst>
              </a:tr>
              <a:tr h="530352">
                <a:tc>
                  <a:txBody>
                    <a:bodyPr/>
                    <a:lstStyle/>
                    <a:p>
                      <a:pPr marL="0" indent="0">
                        <a:buNone/>
                      </a:pPr>
                      <a:r>
                        <a:rPr lang="en-US" sz="1600" b="1" dirty="0">
                          <a:solidFill>
                            <a:srgbClr val="A9CCE3"/>
                          </a:solidFill>
                          <a:latin typeface="Calibri" pitchFamily="34" charset="0"/>
                          <a:ea typeface="Calibri" pitchFamily="34" charset="-122"/>
                          <a:cs typeface="Calibri" pitchFamily="34" charset="-120"/>
                        </a:rPr>
                        <a:t>Nighttime use</a:t>
                      </a:r>
                      <a:endParaRPr lang="en-US" sz="16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7265E"/>
                    </a:solidFill>
                  </a:tcPr>
                </a:tc>
                <a:tc>
                  <a:txBody>
                    <a:bodyPr/>
                    <a:lstStyle/>
                    <a:p>
                      <a:pPr marL="0" indent="0">
                        <a:buNone/>
                      </a:pPr>
                      <a:r>
                        <a:rPr lang="en-US" sz="1600" dirty="0">
                          <a:solidFill>
                            <a:srgbClr val="FFFFFF"/>
                          </a:solidFill>
                          <a:latin typeface="Calibri" pitchFamily="34" charset="0"/>
                          <a:ea typeface="Calibri" pitchFamily="34" charset="-122"/>
                          <a:cs typeface="Calibri" pitchFamily="34" charset="-120"/>
                        </a:rPr>
                        <a:t>No access restriction. A notification curfew only, 10 p.m.–7 a.m. A minor may still open the app at 2 a.m.</a:t>
                      </a:r>
                      <a:endParaRPr lang="en-US" sz="16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7265E"/>
                    </a:solidFill>
                  </a:tcPr>
                </a:tc>
                <a:tc>
                  <a:txBody>
                    <a:bodyPr/>
                    <a:lstStyle/>
                    <a:p>
                      <a:pPr marL="0" indent="0">
                        <a:buNone/>
                      </a:pPr>
                      <a:r>
                        <a:rPr lang="en-US" sz="1600" dirty="0">
                          <a:solidFill>
                            <a:srgbClr val="FFFFFF"/>
                          </a:solidFill>
                          <a:latin typeface="Calibri" pitchFamily="34" charset="0"/>
                          <a:ea typeface="Calibri" pitchFamily="34" charset="-122"/>
                          <a:cs typeface="Calibri" pitchFamily="34" charset="-120"/>
                        </a:rPr>
                        <a:t>Access blocked 12 a.m.–6 a.m. now; 10 p.m.–7 a.m. under Phase II.</a:t>
                      </a:r>
                      <a:endParaRPr lang="en-US" sz="16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7265E"/>
                    </a:solidFill>
                  </a:tcPr>
                </a:tc>
                <a:extLst>
                  <a:ext uri="{0D108BD9-81ED-4DB2-BD59-A6C34878D82A}">
                    <a16:rowId xmlns:a16="http://schemas.microsoft.com/office/drawing/2014/main" val="10001"/>
                  </a:ext>
                </a:extLst>
              </a:tr>
              <a:tr h="530352">
                <a:tc>
                  <a:txBody>
                    <a:bodyPr/>
                    <a:lstStyle/>
                    <a:p>
                      <a:pPr marL="0" indent="0">
                        <a:buNone/>
                      </a:pPr>
                      <a:r>
                        <a:rPr lang="en-US" sz="1600" b="1" dirty="0">
                          <a:solidFill>
                            <a:srgbClr val="A9CCE3"/>
                          </a:solidFill>
                          <a:latin typeface="Calibri" pitchFamily="34" charset="0"/>
                          <a:ea typeface="Calibri" pitchFamily="34" charset="-122"/>
                          <a:cs typeface="Calibri" pitchFamily="34" charset="-120"/>
                        </a:rPr>
                        <a:t>Time limit</a:t>
                      </a:r>
                      <a:endParaRPr lang="en-US" sz="16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A2F73"/>
                    </a:solidFill>
                  </a:tcPr>
                </a:tc>
                <a:tc>
                  <a:txBody>
                    <a:bodyPr/>
                    <a:lstStyle/>
                    <a:p>
                      <a:pPr marL="0" indent="0">
                        <a:buNone/>
                      </a:pPr>
                      <a:r>
                        <a:rPr lang="en-US" sz="1600" dirty="0">
                          <a:solidFill>
                            <a:srgbClr val="FFFFFF"/>
                          </a:solidFill>
                          <a:latin typeface="Calibri" pitchFamily="34" charset="0"/>
                          <a:ea typeface="Calibri" pitchFamily="34" charset="-122"/>
                          <a:cs typeface="Calibri" pitchFamily="34" charset="-120"/>
                        </a:rPr>
                        <a:t>90 hours per month for under-18 accounts — roughly three hours a day.</a:t>
                      </a:r>
                      <a:endParaRPr lang="en-US" sz="16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A2F73"/>
                    </a:solidFill>
                  </a:tcPr>
                </a:tc>
                <a:tc>
                  <a:txBody>
                    <a:bodyPr/>
                    <a:lstStyle/>
                    <a:p>
                      <a:pPr marL="0" indent="0">
                        <a:buNone/>
                      </a:pPr>
                      <a:r>
                        <a:rPr lang="en-US" sz="1600" dirty="0">
                          <a:solidFill>
                            <a:srgbClr val="FFFFFF"/>
                          </a:solidFill>
                          <a:latin typeface="Calibri" pitchFamily="34" charset="0"/>
                          <a:ea typeface="Calibri" pitchFamily="34" charset="-122"/>
                          <a:cs typeface="Calibri" pitchFamily="34" charset="-120"/>
                        </a:rPr>
                        <a:t>2 hours per day now; 60 min per app and 120 min cumulative under Phase II.</a:t>
                      </a:r>
                      <a:endParaRPr lang="en-US" sz="16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A2F73"/>
                    </a:solidFill>
                  </a:tcPr>
                </a:tc>
                <a:extLst>
                  <a:ext uri="{0D108BD9-81ED-4DB2-BD59-A6C34878D82A}">
                    <a16:rowId xmlns:a16="http://schemas.microsoft.com/office/drawing/2014/main" val="10002"/>
                  </a:ext>
                </a:extLst>
              </a:tr>
              <a:tr h="530352">
                <a:tc>
                  <a:txBody>
                    <a:bodyPr/>
                    <a:lstStyle/>
                    <a:p>
                      <a:pPr marL="0" indent="0">
                        <a:buNone/>
                      </a:pPr>
                      <a:r>
                        <a:rPr lang="en-US" sz="1600" b="1" dirty="0">
                          <a:solidFill>
                            <a:srgbClr val="A9CCE3"/>
                          </a:solidFill>
                          <a:latin typeface="Calibri" pitchFamily="34" charset="0"/>
                          <a:ea typeface="Calibri" pitchFamily="34" charset="-122"/>
                          <a:cs typeface="Calibri" pitchFamily="34" charset="-120"/>
                        </a:rPr>
                        <a:t>Feed / algorithm</a:t>
                      </a:r>
                      <a:endParaRPr lang="en-US" sz="16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7265E"/>
                    </a:solidFill>
                  </a:tcPr>
                </a:tc>
                <a:tc>
                  <a:txBody>
                    <a:bodyPr/>
                    <a:lstStyle/>
                    <a:p>
                      <a:pPr marL="0" indent="0">
                        <a:buNone/>
                      </a:pPr>
                      <a:r>
                        <a:rPr lang="en-US" sz="1600" dirty="0">
                          <a:solidFill>
                            <a:srgbClr val="FFFFFF"/>
                          </a:solidFill>
                          <a:latin typeface="Calibri" pitchFamily="34" charset="0"/>
                          <a:ea typeface="Calibri" pitchFamily="34" charset="-122"/>
                          <a:cs typeface="Calibri" pitchFamily="34" charset="-120"/>
                        </a:rPr>
                        <a:t>All algorithm relief denied on Section 230 and First Amendment grounds.</a:t>
                      </a:r>
                      <a:endParaRPr lang="en-US" sz="16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7265E"/>
                    </a:solidFill>
                  </a:tcPr>
                </a:tc>
                <a:tc>
                  <a:txBody>
                    <a:bodyPr/>
                    <a:lstStyle/>
                    <a:p>
                      <a:pPr marL="0" indent="0">
                        <a:buNone/>
                      </a:pPr>
                      <a:r>
                        <a:rPr lang="en-US" sz="1600" dirty="0">
                          <a:solidFill>
                            <a:srgbClr val="FFFFFF"/>
                          </a:solidFill>
                          <a:latin typeface="Calibri" pitchFamily="34" charset="0"/>
                          <a:ea typeface="Calibri" pitchFamily="34" charset="-122"/>
                          <a:cs typeface="Calibri" pitchFamily="34" charset="-120"/>
                        </a:rPr>
                        <a:t>Non-personalized feed option, prompted at 10 days and every 90 days.</a:t>
                      </a:r>
                      <a:endParaRPr lang="en-US" sz="16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7265E"/>
                    </a:solidFill>
                  </a:tcPr>
                </a:tc>
                <a:extLst>
                  <a:ext uri="{0D108BD9-81ED-4DB2-BD59-A6C34878D82A}">
                    <a16:rowId xmlns:a16="http://schemas.microsoft.com/office/drawing/2014/main" val="10003"/>
                  </a:ext>
                </a:extLst>
              </a:tr>
              <a:tr h="530352">
                <a:tc>
                  <a:txBody>
                    <a:bodyPr/>
                    <a:lstStyle/>
                    <a:p>
                      <a:pPr marL="0" indent="0">
                        <a:buNone/>
                      </a:pPr>
                      <a:r>
                        <a:rPr lang="en-US" sz="1600" b="1" dirty="0">
                          <a:solidFill>
                            <a:srgbClr val="A9CCE3"/>
                          </a:solidFill>
                          <a:latin typeface="Calibri" pitchFamily="34" charset="0"/>
                          <a:ea typeface="Calibri" pitchFamily="34" charset="-122"/>
                          <a:cs typeface="Calibri" pitchFamily="34" charset="-120"/>
                        </a:rPr>
                        <a:t>Like counts</a:t>
                      </a:r>
                      <a:endParaRPr lang="en-US" sz="16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A2F73"/>
                    </a:solidFill>
                  </a:tcPr>
                </a:tc>
                <a:tc>
                  <a:txBody>
                    <a:bodyPr/>
                    <a:lstStyle/>
                    <a:p>
                      <a:pPr marL="0" indent="0">
                        <a:buNone/>
                      </a:pPr>
                      <a:r>
                        <a:rPr lang="en-US" sz="1600" dirty="0">
                          <a:solidFill>
                            <a:srgbClr val="FFFFFF"/>
                          </a:solidFill>
                          <a:latin typeface="Calibri" pitchFamily="34" charset="0"/>
                          <a:ea typeface="Calibri" pitchFamily="34" charset="-122"/>
                          <a:cs typeface="Calibri" pitchFamily="34" charset="-120"/>
                        </a:rPr>
                        <a:t>Hidden by default for under-18 accounts.</a:t>
                      </a:r>
                      <a:endParaRPr lang="en-US" sz="16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A2F73"/>
                    </a:solidFill>
                  </a:tcPr>
                </a:tc>
                <a:tc>
                  <a:txBody>
                    <a:bodyPr/>
                    <a:lstStyle/>
                    <a:p>
                      <a:pPr marL="0" indent="0">
                        <a:buNone/>
                      </a:pPr>
                      <a:r>
                        <a:rPr lang="en-US" sz="1600" dirty="0">
                          <a:solidFill>
                            <a:srgbClr val="FFFFFF"/>
                          </a:solidFill>
                          <a:latin typeface="Calibri" pitchFamily="34" charset="0"/>
                          <a:ea typeface="Calibri" pitchFamily="34" charset="-122"/>
                          <a:cs typeface="Calibri" pitchFamily="34" charset="-120"/>
                        </a:rPr>
                        <a:t>Disabled by default; loosened only by a supervising parent.</a:t>
                      </a:r>
                      <a:endParaRPr lang="en-US" sz="16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A2F73"/>
                    </a:solidFill>
                  </a:tcPr>
                </a:tc>
                <a:extLst>
                  <a:ext uri="{0D108BD9-81ED-4DB2-BD59-A6C34878D82A}">
                    <a16:rowId xmlns:a16="http://schemas.microsoft.com/office/drawing/2014/main" val="10004"/>
                  </a:ext>
                </a:extLst>
              </a:tr>
              <a:tr h="530352">
                <a:tc>
                  <a:txBody>
                    <a:bodyPr/>
                    <a:lstStyle/>
                    <a:p>
                      <a:pPr marL="0" indent="0">
                        <a:buNone/>
                      </a:pPr>
                      <a:r>
                        <a:rPr lang="en-US" sz="1600" b="1" dirty="0">
                          <a:solidFill>
                            <a:srgbClr val="A9CCE3"/>
                          </a:solidFill>
                          <a:latin typeface="Calibri" pitchFamily="34" charset="0"/>
                          <a:ea typeface="Calibri" pitchFamily="34" charset="-122"/>
                          <a:cs typeface="Calibri" pitchFamily="34" charset="-120"/>
                        </a:rPr>
                        <a:t>Age assurance</a:t>
                      </a:r>
                      <a:endParaRPr lang="en-US" sz="16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7265E"/>
                    </a:solidFill>
                  </a:tcPr>
                </a:tc>
                <a:tc>
                  <a:txBody>
                    <a:bodyPr/>
                    <a:lstStyle/>
                    <a:p>
                      <a:pPr marL="0" indent="0">
                        <a:buNone/>
                      </a:pPr>
                      <a:r>
                        <a:rPr lang="en-US" sz="1600" dirty="0">
                          <a:solidFill>
                            <a:srgbClr val="FFFFFF"/>
                          </a:solidFill>
                          <a:latin typeface="Calibri" pitchFamily="34" charset="0"/>
                          <a:ea typeface="Calibri" pitchFamily="34" charset="-122"/>
                          <a:cs typeface="Calibri" pitchFamily="34" charset="-120"/>
                        </a:rPr>
                        <a:t>Nine obligations, adopted largely from Meta's own proposal; two-year under-13 model.</a:t>
                      </a:r>
                      <a:endParaRPr lang="en-US" sz="16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7265E"/>
                    </a:solidFill>
                  </a:tcPr>
                </a:tc>
                <a:tc>
                  <a:txBody>
                    <a:bodyPr/>
                    <a:lstStyle/>
                    <a:p>
                      <a:pPr marL="0" indent="0">
                        <a:buNone/>
                      </a:pPr>
                      <a:r>
                        <a:rPr lang="en-US" sz="1600" dirty="0">
                          <a:solidFill>
                            <a:srgbClr val="FFFFFF"/>
                          </a:solidFill>
                          <a:latin typeface="Calibri" pitchFamily="34" charset="0"/>
                          <a:ea typeface="Calibri" pitchFamily="34" charset="-122"/>
                          <a:cs typeface="Calibri" pitchFamily="34" charset="-120"/>
                        </a:rPr>
                        <a:t>Tested false-positive ceilings of 10% / 3%, annual accredited third-party testing.</a:t>
                      </a:r>
                      <a:endParaRPr lang="en-US" sz="16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7265E"/>
                    </a:solidFill>
                  </a:tcPr>
                </a:tc>
                <a:extLst>
                  <a:ext uri="{0D108BD9-81ED-4DB2-BD59-A6C34878D82A}">
                    <a16:rowId xmlns:a16="http://schemas.microsoft.com/office/drawing/2014/main" val="10005"/>
                  </a:ext>
                </a:extLst>
              </a:tr>
              <a:tr h="530352">
                <a:tc>
                  <a:txBody>
                    <a:bodyPr/>
                    <a:lstStyle/>
                    <a:p>
                      <a:pPr marL="0" indent="0">
                        <a:buNone/>
                      </a:pPr>
                      <a:r>
                        <a:rPr lang="en-US" sz="1600" b="1" dirty="0">
                          <a:solidFill>
                            <a:srgbClr val="A9CCE3"/>
                          </a:solidFill>
                          <a:latin typeface="Calibri" pitchFamily="34" charset="0"/>
                          <a:ea typeface="Calibri" pitchFamily="34" charset="-122"/>
                          <a:cs typeface="Calibri" pitchFamily="34" charset="-120"/>
                        </a:rPr>
                        <a:t>Independent oversight</a:t>
                      </a:r>
                      <a:endParaRPr lang="en-US" sz="16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A2F73"/>
                    </a:solidFill>
                  </a:tcPr>
                </a:tc>
                <a:tc>
                  <a:txBody>
                    <a:bodyPr/>
                    <a:lstStyle/>
                    <a:p>
                      <a:pPr marL="0" indent="0">
                        <a:buNone/>
                      </a:pPr>
                      <a:r>
                        <a:rPr lang="en-US" sz="1600" dirty="0">
                          <a:solidFill>
                            <a:srgbClr val="FFFFFF"/>
                          </a:solidFill>
                          <a:latin typeface="Calibri" pitchFamily="34" charset="0"/>
                          <a:ea typeface="Calibri" pitchFamily="34" charset="-122"/>
                          <a:cs typeface="Calibri" pitchFamily="34" charset="-120"/>
                        </a:rPr>
                        <a:t>Monitor denied as "extremely vague and, often, aspirational." Court reserved authority to appoint later.</a:t>
                      </a:r>
                      <a:endParaRPr lang="en-US" sz="16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A2F73"/>
                    </a:solidFill>
                  </a:tcPr>
                </a:tc>
                <a:tc>
                  <a:txBody>
                    <a:bodyPr/>
                    <a:lstStyle/>
                    <a:p>
                      <a:pPr marL="0" indent="0">
                        <a:buNone/>
                      </a:pPr>
                      <a:r>
                        <a:rPr lang="en-US" sz="1600" dirty="0">
                          <a:solidFill>
                            <a:srgbClr val="FFFFFF"/>
                          </a:solidFill>
                          <a:latin typeface="Calibri" pitchFamily="34" charset="0"/>
                          <a:ea typeface="Calibri" pitchFamily="34" charset="-122"/>
                          <a:cs typeface="Calibri" pitchFamily="34" charset="-120"/>
                        </a:rPr>
                        <a:t>Independent Auditor, five annual reports, public summaries, corrective action plans, Meta pays.</a:t>
                      </a:r>
                      <a:endParaRPr lang="en-US" sz="16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A2F73"/>
                    </a:solidFill>
                  </a:tcPr>
                </a:tc>
                <a:extLst>
                  <a:ext uri="{0D108BD9-81ED-4DB2-BD59-A6C34878D82A}">
                    <a16:rowId xmlns:a16="http://schemas.microsoft.com/office/drawing/2014/main" val="10006"/>
                  </a:ext>
                </a:extLst>
              </a:tr>
              <a:tr h="530352">
                <a:tc>
                  <a:txBody>
                    <a:bodyPr/>
                    <a:lstStyle/>
                    <a:p>
                      <a:pPr marL="0" indent="0">
                        <a:buNone/>
                      </a:pPr>
                      <a:r>
                        <a:rPr lang="en-US" sz="1600" b="1" dirty="0">
                          <a:solidFill>
                            <a:srgbClr val="A9CCE3"/>
                          </a:solidFill>
                          <a:latin typeface="Calibri" pitchFamily="34" charset="0"/>
                          <a:ea typeface="Calibri" pitchFamily="34" charset="-122"/>
                          <a:cs typeface="Calibri" pitchFamily="34" charset="-120"/>
                        </a:rPr>
                        <a:t>Duration / scope</a:t>
                      </a:r>
                      <a:endParaRPr lang="en-US" sz="16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7265E"/>
                    </a:solidFill>
                  </a:tcPr>
                </a:tc>
                <a:tc>
                  <a:txBody>
                    <a:bodyPr/>
                    <a:lstStyle/>
                    <a:p>
                      <a:pPr marL="0" indent="0">
                        <a:buNone/>
                      </a:pPr>
                      <a:r>
                        <a:rPr lang="en-US" sz="1600" dirty="0">
                          <a:solidFill>
                            <a:srgbClr val="FFFFFF"/>
                          </a:solidFill>
                          <a:latin typeface="Calibri" pitchFamily="34" charset="0"/>
                          <a:ea typeface="Calibri" pitchFamily="34" charset="-122"/>
                          <a:cs typeface="Calibri" pitchFamily="34" charset="-120"/>
                        </a:rPr>
                        <a:t>Five years, tolled on appeal. Facebook and Instagram; WhatsApp excluded.</a:t>
                      </a:r>
                      <a:endParaRPr lang="en-US" sz="16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7265E"/>
                    </a:solidFill>
                  </a:tcPr>
                </a:tc>
                <a:tc>
                  <a:txBody>
                    <a:bodyPr/>
                    <a:lstStyle/>
                    <a:p>
                      <a:pPr marL="0" indent="0">
                        <a:buNone/>
                      </a:pPr>
                      <a:r>
                        <a:rPr lang="en-US" sz="1600" dirty="0">
                          <a:solidFill>
                            <a:srgbClr val="FFFFFF"/>
                          </a:solidFill>
                          <a:latin typeface="Calibri" pitchFamily="34" charset="0"/>
                          <a:ea typeface="Calibri" pitchFamily="34" charset="-122"/>
                          <a:cs typeface="Calibri" pitchFamily="34" charset="-120"/>
                        </a:rPr>
                        <a:t>Ten years from the Effective Date. Facebook, Instagram, and Meta spin-off apps.</a:t>
                      </a:r>
                      <a:endParaRPr lang="en-US" sz="1600" dirty="0">
                        <a:latin typeface="Calibri" charset="0"/>
                        <a:ea typeface="Calibri" charset="0"/>
                        <a:cs typeface="Calibri" charset="0"/>
                      </a:endParaRPr>
                    </a:p>
                  </a:txBody>
                  <a:tcPr marL="64008" marR="64008" marT="64008" marB="64008" anchor="ctr">
                    <a:lnL w="9525" cap="flat" cmpd="sng" algn="ctr">
                      <a:solidFill>
                        <a:srgbClr val="1B4A9E"/>
                      </a:solidFill>
                      <a:prstDash val="solid"/>
                      <a:round/>
                      <a:headEnd type="none" w="med" len="med"/>
                      <a:tailEnd type="none" w="med" len="med"/>
                    </a:lnL>
                    <a:lnR w="9525" cap="flat" cmpd="sng" algn="ctr">
                      <a:solidFill>
                        <a:srgbClr val="1B4A9E"/>
                      </a:solidFill>
                      <a:prstDash val="solid"/>
                      <a:round/>
                      <a:headEnd type="none" w="med" len="med"/>
                      <a:tailEnd type="none" w="med" len="med"/>
                    </a:lnR>
                    <a:lnT w="9525" cap="flat" cmpd="sng" algn="ctr">
                      <a:solidFill>
                        <a:srgbClr val="1B4A9E"/>
                      </a:solidFill>
                      <a:prstDash val="solid"/>
                      <a:round/>
                      <a:headEnd type="none" w="med" len="med"/>
                      <a:tailEnd type="none" w="med" len="med"/>
                    </a:lnT>
                    <a:lnB w="9525" cap="flat" cmpd="sng" algn="ctr">
                      <a:solidFill>
                        <a:srgbClr val="1B4A9E"/>
                      </a:solidFill>
                      <a:prstDash val="solid"/>
                      <a:round/>
                      <a:headEnd type="none" w="med" len="med"/>
                      <a:tailEnd type="none" w="med" len="med"/>
                    </a:lnB>
                    <a:solidFill>
                      <a:srgbClr val="07265E"/>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The Honest Other Side</a:t>
            </a:r>
            <a:endParaRPr lang="en-US" sz="36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500" i="1" dirty="0">
                <a:solidFill>
                  <a:srgbClr val="A9CCE3"/>
                </a:solidFill>
                <a:latin typeface="Calibri" pitchFamily="34" charset="0"/>
                <a:ea typeface="Calibri" pitchFamily="34" charset="-122"/>
                <a:cs typeface="Calibri" pitchFamily="34" charset="-120"/>
              </a:rPr>
              <a:t>Relief New Mexico obtained that this agreement does not contain</a:t>
            </a:r>
            <a:endParaRPr lang="en-US" sz="1500" dirty="0"/>
          </a:p>
        </p:txBody>
      </p:sp>
      <p:sp>
        <p:nvSpPr>
          <p:cNvPr id="5" name="Shape 3"/>
          <p:cNvSpPr/>
          <p:nvPr/>
        </p:nvSpPr>
        <p:spPr>
          <a:xfrm>
            <a:off x="685800" y="1325879"/>
            <a:ext cx="5257800" cy="5134187"/>
          </a:xfrm>
          <a:prstGeom prst="roundRect">
            <a:avLst>
              <a:gd name="adj" fmla="val 1379"/>
            </a:avLst>
          </a:prstGeom>
          <a:solidFill>
            <a:srgbClr val="00133D"/>
          </a:solidFill>
          <a:ln w="9525">
            <a:solidFill>
              <a:srgbClr val="0A2F73"/>
            </a:solidFill>
            <a:prstDash val="solid"/>
          </a:ln>
        </p:spPr>
        <p:txBody>
          <a:bodyPr/>
          <a:lstStyle/>
          <a:p>
            <a:endParaRPr lang="en-US" dirty="0"/>
          </a:p>
        </p:txBody>
      </p:sp>
      <p:sp>
        <p:nvSpPr>
          <p:cNvPr id="6" name="Text 4"/>
          <p:cNvSpPr txBox="1"/>
          <p:nvPr/>
        </p:nvSpPr>
        <p:spPr>
          <a:xfrm>
            <a:off x="914400" y="1463040"/>
            <a:ext cx="4800600" cy="274320"/>
          </a:xfrm>
          <a:prstGeom prst="rect">
            <a:avLst/>
          </a:prstGeom>
          <a:noFill/>
          <a:ln/>
        </p:spPr>
        <p:txBody>
          <a:bodyPr wrap="square" lIns="0" tIns="0" rIns="0" bIns="0" rtlCol="0" anchor="ctr"/>
          <a:lstStyle/>
          <a:p>
            <a:pPr marL="0" indent="0">
              <a:buNone/>
            </a:pPr>
            <a:r>
              <a:rPr lang="en-US" b="1" kern="0" spc="150" dirty="0">
                <a:solidFill>
                  <a:srgbClr val="E8B22A"/>
                </a:solidFill>
                <a:latin typeface="Calibri" pitchFamily="34" charset="0"/>
                <a:ea typeface="Calibri" pitchFamily="34" charset="-122"/>
                <a:cs typeface="Calibri" pitchFamily="34" charset="-120"/>
              </a:rPr>
              <a:t>NEW MEXICO OBTAINED</a:t>
            </a:r>
            <a:endParaRPr lang="en-US" dirty="0"/>
          </a:p>
        </p:txBody>
      </p:sp>
      <p:sp>
        <p:nvSpPr>
          <p:cNvPr id="7" name="Text 5"/>
          <p:cNvSpPr txBox="1"/>
          <p:nvPr/>
        </p:nvSpPr>
        <p:spPr>
          <a:xfrm>
            <a:off x="914400" y="1783079"/>
            <a:ext cx="4800600" cy="4507653"/>
          </a:xfrm>
          <a:prstGeom prst="rect">
            <a:avLst/>
          </a:prstGeom>
          <a:noFill/>
          <a:ln/>
        </p:spPr>
        <p:txBody>
          <a:bodyPr wrap="square" lIns="0" tIns="0" rIns="0" bIns="0" rtlCol="0" anchor="t"/>
          <a:lstStyle/>
          <a:p>
            <a:pPr marL="0" indent="0">
              <a:buNone/>
            </a:pPr>
            <a:r>
              <a:rPr lang="en-US" sz="1600" dirty="0">
                <a:solidFill>
                  <a:srgbClr val="FFFFFF"/>
                </a:solidFill>
                <a:latin typeface="Calibri" pitchFamily="34" charset="0"/>
                <a:ea typeface="Calibri" pitchFamily="34" charset="-122"/>
                <a:cs typeface="Calibri" pitchFamily="34" charset="-120"/>
              </a:rPr>
              <a:t>A $567 million abatement fund directed at behavioral health capacity — treatment, screening, prevention, referral, and evaluation.</a:t>
            </a:r>
            <a:endParaRPr lang="en-US" sz="1600" dirty="0"/>
          </a:p>
          <a:p>
            <a:pPr marL="0" indent="0">
              <a:buNone/>
            </a:pPr>
            <a:endParaRPr lang="en-US" sz="1600" dirty="0"/>
          </a:p>
          <a:p>
            <a:pPr marL="0" indent="0">
              <a:buNone/>
            </a:pPr>
            <a:r>
              <a:rPr lang="en-US" sz="1600" dirty="0">
                <a:solidFill>
                  <a:srgbClr val="FFFFFF"/>
                </a:solidFill>
                <a:latin typeface="Calibri" pitchFamily="34" charset="0"/>
                <a:ea typeface="Calibri" pitchFamily="34" charset="-122"/>
                <a:cs typeface="Calibri" pitchFamily="34" charset="-120"/>
              </a:rPr>
              <a:t>Law enforcement reforms: funded ICAC trainings, a named contact, NCMEC consultation, human review of all new-CSAM CyberTips, and a 5% detection improvement against a 30-day baseline.</a:t>
            </a:r>
            <a:endParaRPr lang="en-US" sz="1600" dirty="0"/>
          </a:p>
          <a:p>
            <a:pPr marL="0" indent="0">
              <a:buNone/>
            </a:pPr>
            <a:endParaRPr lang="en-US" sz="1600" dirty="0"/>
          </a:p>
          <a:p>
            <a:pPr marL="0" indent="0">
              <a:buNone/>
            </a:pPr>
            <a:r>
              <a:rPr lang="en-US" sz="1600" dirty="0">
                <a:solidFill>
                  <a:srgbClr val="FFFFFF"/>
                </a:solidFill>
                <a:latin typeface="Calibri" pitchFamily="34" charset="0"/>
                <a:ea typeface="Calibri" pitchFamily="34" charset="-122"/>
                <a:cs typeface="Calibri" pitchFamily="34" charset="-120"/>
              </a:rPr>
              <a:t>A flat bar on recommending minors to unconnected adults, and on unconnected adults messaging minors.</a:t>
            </a:r>
            <a:endParaRPr lang="en-US" sz="1600" dirty="0"/>
          </a:p>
          <a:p>
            <a:pPr marL="0" indent="0">
              <a:buNone/>
            </a:pPr>
            <a:endParaRPr lang="en-US" sz="1600" dirty="0"/>
          </a:p>
          <a:p>
            <a:pPr marL="0" indent="0">
              <a:buNone/>
            </a:pPr>
            <a:r>
              <a:rPr lang="en-US" sz="1600" dirty="0">
                <a:solidFill>
                  <a:srgbClr val="FFFFFF"/>
                </a:solidFill>
                <a:latin typeface="Calibri" pitchFamily="34" charset="0"/>
                <a:ea typeface="Calibri" pitchFamily="34" charset="-122"/>
                <a:cs typeface="Calibri" pitchFamily="34" charset="-120"/>
              </a:rPr>
              <a:t>A one-strike policy, a nudity bar, and 48-hour human review of reports.</a:t>
            </a:r>
            <a:endParaRPr lang="en-US" sz="1600" dirty="0"/>
          </a:p>
          <a:p>
            <a:pPr marL="0" indent="0">
              <a:buNone/>
            </a:pPr>
            <a:endParaRPr lang="en-US" sz="1600" dirty="0"/>
          </a:p>
          <a:p>
            <a:pPr marL="0" indent="0">
              <a:buNone/>
            </a:pPr>
            <a:r>
              <a:rPr lang="en-US" sz="1600" dirty="0">
                <a:solidFill>
                  <a:srgbClr val="FFFFFF"/>
                </a:solidFill>
                <a:latin typeface="Calibri" pitchFamily="34" charset="0"/>
                <a:ea typeface="Calibri" pitchFamily="34" charset="-122"/>
                <a:cs typeface="Calibri" pitchFamily="34" charset="-120"/>
              </a:rPr>
              <a:t>State-approved disclosure screens and a public education campaign, tied directly to the UPA verdict.</a:t>
            </a:r>
            <a:endParaRPr lang="en-US" sz="1600" dirty="0"/>
          </a:p>
        </p:txBody>
      </p:sp>
      <p:sp>
        <p:nvSpPr>
          <p:cNvPr id="8" name="Shape 6"/>
          <p:cNvSpPr/>
          <p:nvPr/>
        </p:nvSpPr>
        <p:spPr>
          <a:xfrm>
            <a:off x="6217920" y="1325880"/>
            <a:ext cx="5257800" cy="5134186"/>
          </a:xfrm>
          <a:prstGeom prst="roundRect">
            <a:avLst>
              <a:gd name="adj" fmla="val 1379"/>
            </a:avLst>
          </a:prstGeom>
          <a:solidFill>
            <a:srgbClr val="0A2F73"/>
          </a:solidFill>
          <a:ln w="9525">
            <a:solidFill>
              <a:srgbClr val="1B4A9E"/>
            </a:solidFill>
            <a:prstDash val="solid"/>
          </a:ln>
        </p:spPr>
        <p:txBody>
          <a:bodyPr/>
          <a:lstStyle/>
          <a:p>
            <a:endParaRPr lang="en-US" dirty="0"/>
          </a:p>
        </p:txBody>
      </p:sp>
      <p:sp>
        <p:nvSpPr>
          <p:cNvPr id="9" name="Text 7"/>
          <p:cNvSpPr txBox="1"/>
          <p:nvPr/>
        </p:nvSpPr>
        <p:spPr>
          <a:xfrm>
            <a:off x="6446520" y="1463040"/>
            <a:ext cx="4800600" cy="274320"/>
          </a:xfrm>
          <a:prstGeom prst="rect">
            <a:avLst/>
          </a:prstGeom>
          <a:noFill/>
          <a:ln/>
        </p:spPr>
        <p:txBody>
          <a:bodyPr wrap="square" lIns="0" tIns="0" rIns="0" bIns="0" rtlCol="0" anchor="ctr"/>
          <a:lstStyle/>
          <a:p>
            <a:pPr marL="0" indent="0">
              <a:buNone/>
            </a:pPr>
            <a:r>
              <a:rPr lang="en-US" b="1" kern="0" spc="150" dirty="0">
                <a:solidFill>
                  <a:srgbClr val="A9CCE3"/>
                </a:solidFill>
                <a:latin typeface="Calibri" pitchFamily="34" charset="0"/>
                <a:ea typeface="Calibri" pitchFamily="34" charset="-122"/>
                <a:cs typeface="Calibri" pitchFamily="34" charset="-120"/>
              </a:rPr>
              <a:t>WHAT KENTUCKY HAS INSTEAD</a:t>
            </a:r>
            <a:endParaRPr lang="en-US" dirty="0"/>
          </a:p>
        </p:txBody>
      </p:sp>
      <p:sp>
        <p:nvSpPr>
          <p:cNvPr id="10" name="Text 8"/>
          <p:cNvSpPr txBox="1"/>
          <p:nvPr/>
        </p:nvSpPr>
        <p:spPr>
          <a:xfrm>
            <a:off x="6446520" y="1783080"/>
            <a:ext cx="4800600" cy="4507652"/>
          </a:xfrm>
          <a:prstGeom prst="rect">
            <a:avLst/>
          </a:prstGeom>
          <a:noFill/>
          <a:ln/>
        </p:spPr>
        <p:txBody>
          <a:bodyPr wrap="square" lIns="0" tIns="0" rIns="0" bIns="0" rtlCol="0" anchor="t"/>
          <a:lstStyle/>
          <a:p>
            <a:pPr marL="0" indent="0">
              <a:buNone/>
            </a:pPr>
            <a:r>
              <a:rPr lang="en-US" sz="1600" dirty="0">
                <a:solidFill>
                  <a:srgbClr val="FFFFFF"/>
                </a:solidFill>
                <a:latin typeface="Calibri" pitchFamily="34" charset="0"/>
                <a:ea typeface="Calibri" pitchFamily="34" charset="-122"/>
                <a:cs typeface="Calibri" pitchFamily="34" charset="-120"/>
              </a:rPr>
              <a:t>Unrestricted funds. Kentucky's money is not confined to an abatement plan or a court-supervised drawdown; it is applied and disbursed under KRS 48.005 and KRS 367.370, and the General Assembly decides its use.</a:t>
            </a:r>
            <a:endParaRPr lang="en-US" sz="1600" dirty="0"/>
          </a:p>
          <a:p>
            <a:pPr marL="0" indent="0">
              <a:buNone/>
            </a:pPr>
            <a:endParaRPr lang="en-US" sz="1600" dirty="0"/>
          </a:p>
          <a:p>
            <a:pPr marL="0" indent="0">
              <a:buNone/>
            </a:pPr>
            <a:r>
              <a:rPr lang="en-US" sz="1600" dirty="0">
                <a:solidFill>
                  <a:srgbClr val="FFFFFF"/>
                </a:solidFill>
                <a:latin typeface="Calibri" pitchFamily="34" charset="0"/>
                <a:ea typeface="Calibri" pitchFamily="34" charset="-122"/>
                <a:cs typeface="Calibri" pitchFamily="34" charset="-120"/>
              </a:rPr>
              <a:t>Certainty. The judgment is entered, appeal rights are waived, and the first payments are due on or about September 26, 2026. New Mexico's award is tolled on appeal.</a:t>
            </a:r>
            <a:endParaRPr lang="en-US" sz="1600" dirty="0"/>
          </a:p>
          <a:p>
            <a:pPr marL="0" indent="0">
              <a:buNone/>
            </a:pPr>
            <a:endParaRPr lang="en-US" sz="1600" dirty="0"/>
          </a:p>
          <a:p>
            <a:pPr marL="0" indent="0">
              <a:buNone/>
            </a:pPr>
            <a:r>
              <a:rPr lang="en-US" sz="1600" dirty="0">
                <a:solidFill>
                  <a:srgbClr val="FFFFFF"/>
                </a:solidFill>
                <a:latin typeface="Calibri" pitchFamily="34" charset="0"/>
                <a:ea typeface="Calibri" pitchFamily="34" charset="-122"/>
                <a:cs typeface="Calibri" pitchFamily="34" charset="-120"/>
              </a:rPr>
              <a:t>Duration. Ten years against New Mexico's five.</a:t>
            </a:r>
            <a:endParaRPr lang="en-US" sz="1600" dirty="0"/>
          </a:p>
          <a:p>
            <a:pPr marL="0" indent="0">
              <a:buNone/>
            </a:pPr>
            <a:endParaRPr lang="en-US" sz="1600" dirty="0"/>
          </a:p>
          <a:p>
            <a:pPr marL="0" indent="0">
              <a:buNone/>
            </a:pPr>
            <a:r>
              <a:rPr lang="en-US" sz="1600" dirty="0">
                <a:solidFill>
                  <a:srgbClr val="FFFFFF"/>
                </a:solidFill>
                <a:latin typeface="Calibri" pitchFamily="34" charset="0"/>
                <a:ea typeface="Calibri" pitchFamily="34" charset="-122"/>
                <a:cs typeface="Calibri" pitchFamily="34" charset="-120"/>
              </a:rPr>
              <a:t>The monitor New Mexico was denied — an auditor with a defined work plan, defined metrics, public reporting, and a corrective-action mechanism.</a:t>
            </a:r>
            <a:endParaRPr lang="en-US" sz="1600" dirty="0"/>
          </a:p>
          <a:p>
            <a:pPr marL="0" indent="0">
              <a:buNone/>
            </a:pPr>
            <a:endParaRPr lang="en-US" sz="1600" dirty="0"/>
          </a:p>
          <a:p>
            <a:pPr marL="0" indent="0">
              <a:buNone/>
            </a:pPr>
            <a:r>
              <a:rPr lang="en-US" sz="1600" dirty="0">
                <a:solidFill>
                  <a:srgbClr val="FFFFFF"/>
                </a:solidFill>
                <a:latin typeface="Calibri" pitchFamily="34" charset="0"/>
                <a:ea typeface="Calibri" pitchFamily="34" charset="-122"/>
                <a:cs typeface="Calibri" pitchFamily="34" charset="-120"/>
              </a:rPr>
              <a:t>Sextortion and inappropriate-contact notifications to both the teen and the supervising parent (§ II.F.4).</a:t>
            </a:r>
            <a:endParaRPr lang="en-US"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4000" b="1" dirty="0">
                <a:solidFill>
                  <a:srgbClr val="FFFFFF"/>
                </a:solidFill>
                <a:latin typeface="Cambria" pitchFamily="34" charset="0"/>
                <a:ea typeface="Cambria" pitchFamily="34" charset="-122"/>
                <a:cs typeface="Cambria" pitchFamily="34" charset="-120"/>
              </a:rPr>
              <a:t>The Money — Kentucky</a:t>
            </a:r>
            <a:endParaRPr lang="en-US" sz="40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600" i="1" dirty="0">
                <a:solidFill>
                  <a:srgbClr val="A9CCE3"/>
                </a:solidFill>
                <a:latin typeface="Calibri" pitchFamily="34" charset="0"/>
                <a:ea typeface="Calibri" pitchFamily="34" charset="-122"/>
                <a:cs typeface="Calibri" pitchFamily="34" charset="-120"/>
              </a:rPr>
              <a:t>Three separate streams, on three separate conditions (§ VI; Ex. B)</a:t>
            </a:r>
            <a:endParaRPr lang="en-US" sz="1600" dirty="0"/>
          </a:p>
        </p:txBody>
      </p:sp>
      <p:sp>
        <p:nvSpPr>
          <p:cNvPr id="5" name="Text 3"/>
          <p:cNvSpPr txBox="1"/>
          <p:nvPr/>
        </p:nvSpPr>
        <p:spPr>
          <a:xfrm>
            <a:off x="685800" y="1325880"/>
            <a:ext cx="3502152"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$358.16M</a:t>
            </a:r>
            <a:endParaRPr lang="en-US" sz="3600" dirty="0"/>
          </a:p>
        </p:txBody>
      </p:sp>
      <p:sp>
        <p:nvSpPr>
          <p:cNvPr id="6" name="Text 4"/>
          <p:cNvSpPr txBox="1"/>
          <p:nvPr/>
        </p:nvSpPr>
        <p:spPr>
          <a:xfrm>
            <a:off x="685800" y="1965960"/>
            <a:ext cx="3502152" cy="502920"/>
          </a:xfrm>
          <a:prstGeom prst="rect">
            <a:avLst/>
          </a:prstGeom>
          <a:noFill/>
          <a:ln/>
        </p:spPr>
        <p:txBody>
          <a:bodyPr wrap="square" lIns="0" tIns="0" rIns="0" bIns="0" rtlCol="0" anchor="t"/>
          <a:lstStyle/>
          <a:p>
            <a:pPr marL="0" indent="0" algn="ctr">
              <a:buNone/>
            </a:pPr>
            <a:r>
              <a:rPr lang="en-US" sz="1400" dirty="0">
                <a:solidFill>
                  <a:srgbClr val="A9CCE3"/>
                </a:solidFill>
                <a:latin typeface="Calibri" pitchFamily="34" charset="0"/>
                <a:ea typeface="Calibri" pitchFamily="34" charset="-122"/>
                <a:cs typeface="Calibri" pitchFamily="34" charset="-120"/>
              </a:rPr>
              <a:t>GUARANTEED</a:t>
            </a:r>
            <a:endParaRPr lang="en-US" sz="1400" dirty="0"/>
          </a:p>
          <a:p>
            <a:pPr marL="0" indent="0" algn="ctr">
              <a:buNone/>
            </a:pPr>
            <a:r>
              <a:rPr lang="en-US" sz="1400" dirty="0">
                <a:solidFill>
                  <a:srgbClr val="A9CCE3"/>
                </a:solidFill>
                <a:latin typeface="Calibri" pitchFamily="34" charset="0"/>
                <a:ea typeface="Calibri" pitchFamily="34" charset="-122"/>
                <a:cs typeface="Calibri" pitchFamily="34" charset="-120"/>
              </a:rPr>
              <a:t>Ten equal installments</a:t>
            </a:r>
            <a:endParaRPr lang="en-US" sz="1400" dirty="0"/>
          </a:p>
          <a:p>
            <a:pPr marL="0" indent="0" algn="ctr">
              <a:buNone/>
            </a:pPr>
            <a:r>
              <a:rPr lang="en-US" sz="1400" dirty="0">
                <a:solidFill>
                  <a:srgbClr val="A9CCE3"/>
                </a:solidFill>
                <a:latin typeface="Calibri" pitchFamily="34" charset="0"/>
                <a:ea typeface="Calibri" pitchFamily="34" charset="-122"/>
                <a:cs typeface="Calibri" pitchFamily="34" charset="-120"/>
              </a:rPr>
              <a:t>§ VI.C; Ex. B</a:t>
            </a:r>
            <a:endParaRPr lang="en-US" sz="1400" dirty="0"/>
          </a:p>
        </p:txBody>
      </p:sp>
      <p:sp>
        <p:nvSpPr>
          <p:cNvPr id="7" name="Text 5"/>
          <p:cNvSpPr txBox="1"/>
          <p:nvPr/>
        </p:nvSpPr>
        <p:spPr>
          <a:xfrm>
            <a:off x="4343400" y="1325880"/>
            <a:ext cx="3502152" cy="658368"/>
          </a:xfrm>
          <a:prstGeom prst="rect">
            <a:avLst/>
          </a:prstGeom>
          <a:noFill/>
          <a:ln/>
        </p:spPr>
        <p:txBody>
          <a:bodyPr wrap="square" lIns="0" tIns="0" rIns="0" bIns="0" rtlCol="0" anchor="ctr"/>
          <a:lstStyle/>
          <a:p>
            <a:pPr marL="0" indent="0" algn="ctr">
              <a:buNone/>
            </a:pPr>
            <a:r>
              <a:rPr lang="en-US" sz="3600" b="1" dirty="0">
                <a:solidFill>
                  <a:srgbClr val="E8B22A"/>
                </a:solidFill>
                <a:latin typeface="Cambria" pitchFamily="34" charset="0"/>
                <a:ea typeface="Cambria" pitchFamily="34" charset="-122"/>
                <a:cs typeface="Cambria" pitchFamily="34" charset="-120"/>
              </a:rPr>
              <a:t>$154.37M</a:t>
            </a:r>
            <a:endParaRPr lang="en-US" sz="3600" dirty="0"/>
          </a:p>
        </p:txBody>
      </p:sp>
      <p:sp>
        <p:nvSpPr>
          <p:cNvPr id="8" name="Text 6"/>
          <p:cNvSpPr txBox="1"/>
          <p:nvPr/>
        </p:nvSpPr>
        <p:spPr>
          <a:xfrm>
            <a:off x="4343400" y="1965960"/>
            <a:ext cx="3502152" cy="502920"/>
          </a:xfrm>
          <a:prstGeom prst="rect">
            <a:avLst/>
          </a:prstGeom>
          <a:noFill/>
          <a:ln/>
        </p:spPr>
        <p:txBody>
          <a:bodyPr wrap="square" lIns="0" tIns="0" rIns="0" bIns="0" rtlCol="0" anchor="t"/>
          <a:lstStyle/>
          <a:p>
            <a:pPr marL="0" indent="0" algn="ctr">
              <a:buNone/>
            </a:pPr>
            <a:r>
              <a:rPr lang="en-US" sz="1400" dirty="0">
                <a:solidFill>
                  <a:srgbClr val="A9CCE3"/>
                </a:solidFill>
                <a:latin typeface="Calibri" pitchFamily="34" charset="0"/>
                <a:ea typeface="Calibri" pitchFamily="34" charset="-122"/>
                <a:cs typeface="Calibri" pitchFamily="34" charset="-120"/>
              </a:rPr>
              <a:t>CONTINGENT</a:t>
            </a:r>
            <a:endParaRPr lang="en-US" sz="1400" dirty="0"/>
          </a:p>
          <a:p>
            <a:pPr marL="0" indent="0" algn="ctr">
              <a:buNone/>
            </a:pPr>
            <a:r>
              <a:rPr lang="en-US" sz="1400" dirty="0">
                <a:solidFill>
                  <a:srgbClr val="A9CCE3"/>
                </a:solidFill>
                <a:latin typeface="Calibri" pitchFamily="34" charset="0"/>
                <a:ea typeface="Calibri" pitchFamily="34" charset="-122"/>
                <a:cs typeface="Calibri" pitchFamily="34" charset="-120"/>
              </a:rPr>
              <a:t>Only if the trigger occurs</a:t>
            </a:r>
            <a:endParaRPr lang="en-US" sz="1400" dirty="0"/>
          </a:p>
          <a:p>
            <a:pPr marL="0" indent="0" algn="ctr">
              <a:buNone/>
            </a:pPr>
            <a:r>
              <a:rPr lang="en-US" sz="1400" dirty="0">
                <a:solidFill>
                  <a:srgbClr val="A9CCE3"/>
                </a:solidFill>
                <a:latin typeface="Calibri" pitchFamily="34" charset="0"/>
                <a:ea typeface="Calibri" pitchFamily="34" charset="-122"/>
                <a:cs typeface="Calibri" pitchFamily="34" charset="-120"/>
              </a:rPr>
              <a:t>§ VI.D; Ex. B</a:t>
            </a:r>
            <a:endParaRPr lang="en-US" sz="1400" dirty="0"/>
          </a:p>
        </p:txBody>
      </p:sp>
      <p:sp>
        <p:nvSpPr>
          <p:cNvPr id="9" name="Text 7"/>
          <p:cNvSpPr txBox="1"/>
          <p:nvPr/>
        </p:nvSpPr>
        <p:spPr>
          <a:xfrm>
            <a:off x="8001000" y="1325880"/>
            <a:ext cx="3474720" cy="658368"/>
          </a:xfrm>
          <a:prstGeom prst="rect">
            <a:avLst/>
          </a:prstGeom>
          <a:noFill/>
          <a:ln/>
        </p:spPr>
        <p:txBody>
          <a:bodyPr wrap="square" lIns="0" tIns="0" rIns="0" bIns="0" rtlCol="0" anchor="ctr"/>
          <a:lstStyle/>
          <a:p>
            <a:pPr marL="0" indent="0" algn="ctr">
              <a:buNone/>
            </a:pPr>
            <a:r>
              <a:rPr lang="en-US" sz="3600" b="1" dirty="0">
                <a:solidFill>
                  <a:srgbClr val="A9CCE3"/>
                </a:solidFill>
                <a:latin typeface="Cambria" pitchFamily="34" charset="0"/>
                <a:ea typeface="Cambria" pitchFamily="34" charset="-122"/>
                <a:cs typeface="Cambria" pitchFamily="34" charset="-120"/>
              </a:rPr>
              <a:t>~3.07%</a:t>
            </a:r>
            <a:endParaRPr lang="en-US" sz="3600" dirty="0"/>
          </a:p>
        </p:txBody>
      </p:sp>
      <p:sp>
        <p:nvSpPr>
          <p:cNvPr id="10" name="Text 8"/>
          <p:cNvSpPr txBox="1"/>
          <p:nvPr/>
        </p:nvSpPr>
        <p:spPr>
          <a:xfrm>
            <a:off x="8001000" y="1965960"/>
            <a:ext cx="3474720" cy="502920"/>
          </a:xfrm>
          <a:prstGeom prst="rect">
            <a:avLst/>
          </a:prstGeom>
          <a:noFill/>
          <a:ln/>
        </p:spPr>
        <p:txBody>
          <a:bodyPr wrap="square" lIns="0" tIns="0" rIns="0" bIns="0" rtlCol="0" anchor="t"/>
          <a:lstStyle/>
          <a:p>
            <a:pPr marL="0" indent="0" algn="ctr">
              <a:buNone/>
            </a:pPr>
            <a:r>
              <a:rPr lang="en-US" sz="1400" dirty="0">
                <a:solidFill>
                  <a:srgbClr val="A9CCE3"/>
                </a:solidFill>
                <a:latin typeface="Calibri" pitchFamily="34" charset="0"/>
                <a:ea typeface="Calibri" pitchFamily="34" charset="-122"/>
                <a:cs typeface="Calibri" pitchFamily="34" charset="-120"/>
              </a:rPr>
              <a:t>COST FUND SHARE</a:t>
            </a:r>
            <a:endParaRPr lang="en-US" sz="1400" dirty="0"/>
          </a:p>
          <a:p>
            <a:pPr marL="0" indent="0" algn="ctr">
              <a:buNone/>
            </a:pPr>
            <a:r>
              <a:rPr lang="en-US" sz="1400" dirty="0">
                <a:solidFill>
                  <a:srgbClr val="A9CCE3"/>
                </a:solidFill>
                <a:latin typeface="Calibri" pitchFamily="34" charset="0"/>
                <a:ea typeface="Calibri" pitchFamily="34" charset="-122"/>
                <a:cs typeface="Calibri" pitchFamily="34" charset="-120"/>
              </a:rPr>
              <a:t>Of the $75M residual</a:t>
            </a:r>
            <a:endParaRPr lang="en-US" sz="1400" dirty="0"/>
          </a:p>
          <a:p>
            <a:pPr marL="0" indent="0" algn="ctr">
              <a:buNone/>
            </a:pPr>
            <a:r>
              <a:rPr lang="en-US" sz="1400" dirty="0">
                <a:solidFill>
                  <a:srgbClr val="A9CCE3"/>
                </a:solidFill>
                <a:latin typeface="Calibri" pitchFamily="34" charset="0"/>
                <a:ea typeface="Calibri" pitchFamily="34" charset="-122"/>
                <a:cs typeface="Calibri" pitchFamily="34" charset="-120"/>
              </a:rPr>
              <a:t>§ VI.B</a:t>
            </a:r>
            <a:endParaRPr lang="en-US" sz="1400" dirty="0"/>
          </a:p>
        </p:txBody>
      </p:sp>
      <p:sp>
        <p:nvSpPr>
          <p:cNvPr id="11" name="Shape 9"/>
          <p:cNvSpPr/>
          <p:nvPr/>
        </p:nvSpPr>
        <p:spPr>
          <a:xfrm>
            <a:off x="685800" y="3014896"/>
            <a:ext cx="10789920" cy="960120"/>
          </a:xfrm>
          <a:prstGeom prst="roundRect">
            <a:avLst>
              <a:gd name="adj" fmla="val 5714"/>
            </a:avLst>
          </a:prstGeom>
          <a:solidFill>
            <a:srgbClr val="00133D"/>
          </a:solidFill>
          <a:ln w="9525">
            <a:solidFill>
              <a:srgbClr val="0A2F73"/>
            </a:solidFill>
            <a:prstDash val="solid"/>
          </a:ln>
        </p:spPr>
        <p:txBody>
          <a:bodyPr/>
          <a:lstStyle/>
          <a:p>
            <a:endParaRPr lang="en-US" dirty="0"/>
          </a:p>
        </p:txBody>
      </p:sp>
      <p:sp>
        <p:nvSpPr>
          <p:cNvPr id="12" name="Text 10"/>
          <p:cNvSpPr txBox="1"/>
          <p:nvPr/>
        </p:nvSpPr>
        <p:spPr>
          <a:xfrm>
            <a:off x="914400" y="3131143"/>
            <a:ext cx="10332720" cy="685800"/>
          </a:xfrm>
          <a:prstGeom prst="rect">
            <a:avLst/>
          </a:prstGeom>
          <a:noFill/>
          <a:ln/>
        </p:spPr>
        <p:txBody>
          <a:bodyPr wrap="square" lIns="0" tIns="0" rIns="0" bIns="0" rtlCol="0" anchor="ctr"/>
          <a:lstStyle/>
          <a:p>
            <a:pPr marL="0" indent="0">
              <a:buNone/>
            </a:pPr>
            <a:r>
              <a:rPr lang="en-US" sz="2400" b="1" dirty="0">
                <a:solidFill>
                  <a:srgbClr val="E8B22A"/>
                </a:solidFill>
                <a:latin typeface="Calibri" pitchFamily="34" charset="0"/>
                <a:ea typeface="Calibri" pitchFamily="34" charset="-122"/>
                <a:cs typeface="Calibri" pitchFamily="34" charset="-120"/>
              </a:rPr>
              <a:t>$512,527,790.52</a:t>
            </a:r>
            <a:r>
              <a:rPr lang="en-US" sz="1500" dirty="0">
                <a:solidFill>
                  <a:srgbClr val="FFFFFF"/>
                </a:solidFill>
                <a:latin typeface="Calibri" pitchFamily="34" charset="0"/>
                <a:ea typeface="Calibri" pitchFamily="34" charset="-122"/>
                <a:cs typeface="Calibri" pitchFamily="34" charset="-120"/>
              </a:rPr>
              <a:t>     Maximum state payment to Kentucky, all installments (Ex. B). Excludes any Cost Fund residual.</a:t>
            </a:r>
            <a:endParaRPr lang="en-US" sz="2400" dirty="0"/>
          </a:p>
        </p:txBody>
      </p:sp>
      <p:sp>
        <p:nvSpPr>
          <p:cNvPr id="13" name="Text 11"/>
          <p:cNvSpPr txBox="1"/>
          <p:nvPr/>
        </p:nvSpPr>
        <p:spPr>
          <a:xfrm>
            <a:off x="685800" y="4133088"/>
            <a:ext cx="10789920" cy="320040"/>
          </a:xfrm>
          <a:prstGeom prst="rect">
            <a:avLst/>
          </a:prstGeom>
          <a:noFill/>
          <a:ln/>
        </p:spPr>
        <p:txBody>
          <a:bodyPr wrap="square" lIns="0" tIns="0" rIns="0" bIns="0" rtlCol="0" anchor="ctr"/>
          <a:lstStyle/>
          <a:p>
            <a:pPr marL="0" indent="0">
              <a:buNone/>
            </a:pPr>
            <a:r>
              <a:rPr lang="en-US" sz="1700" b="1" dirty="0">
                <a:solidFill>
                  <a:srgbClr val="A9CCE3"/>
                </a:solidFill>
                <a:latin typeface="Calibri" pitchFamily="34" charset="0"/>
                <a:ea typeface="Calibri" pitchFamily="34" charset="-122"/>
                <a:cs typeface="Calibri" pitchFamily="34" charset="-120"/>
              </a:rPr>
              <a:t>Reconciling the national figure</a:t>
            </a:r>
            <a:endParaRPr lang="en-US" sz="1700" dirty="0"/>
          </a:p>
        </p:txBody>
      </p:sp>
      <p:sp>
        <p:nvSpPr>
          <p:cNvPr id="14" name="Text 12"/>
          <p:cNvSpPr txBox="1"/>
          <p:nvPr/>
        </p:nvSpPr>
        <p:spPr>
          <a:xfrm>
            <a:off x="914400" y="4480560"/>
            <a:ext cx="6858000" cy="274320"/>
          </a:xfrm>
          <a:prstGeom prst="rect">
            <a:avLst/>
          </a:prstGeom>
          <a:noFill/>
          <a:ln/>
        </p:spPr>
        <p:txBody>
          <a:bodyPr wrap="square" lIns="0" tIns="0" rIns="0" bIns="0" rtlCol="0" anchor="ctr"/>
          <a:lstStyle/>
          <a:p>
            <a:pPr marL="0" indent="0">
              <a:buNone/>
            </a:pPr>
            <a:r>
              <a:rPr lang="en-US" sz="1400" dirty="0">
                <a:solidFill>
                  <a:srgbClr val="FFFFFF"/>
                </a:solidFill>
                <a:latin typeface="Calibri" pitchFamily="34" charset="0"/>
                <a:ea typeface="Calibri" pitchFamily="34" charset="-122"/>
                <a:cs typeface="Calibri" pitchFamily="34" charset="-120"/>
              </a:rPr>
              <a:t>Guaranteed installments, all states — Exhibit B as filed</a:t>
            </a:r>
            <a:endParaRPr lang="en-US" sz="1400" dirty="0"/>
          </a:p>
        </p:txBody>
      </p:sp>
      <p:sp>
        <p:nvSpPr>
          <p:cNvPr id="15" name="Text 13"/>
          <p:cNvSpPr txBox="1"/>
          <p:nvPr/>
        </p:nvSpPr>
        <p:spPr>
          <a:xfrm>
            <a:off x="7863840" y="4480560"/>
            <a:ext cx="3383280" cy="274320"/>
          </a:xfrm>
          <a:prstGeom prst="rect">
            <a:avLst/>
          </a:prstGeom>
          <a:noFill/>
          <a:ln/>
        </p:spPr>
        <p:txBody>
          <a:bodyPr wrap="square" lIns="0" tIns="0" rIns="0" bIns="0" rtlCol="0" anchor="ctr"/>
          <a:lstStyle/>
          <a:p>
            <a:pPr marL="0" indent="0" algn="r">
              <a:buNone/>
            </a:pPr>
            <a:r>
              <a:rPr lang="en-US" sz="1400" dirty="0">
                <a:solidFill>
                  <a:srgbClr val="FFFFFF"/>
                </a:solidFill>
                <a:latin typeface="Calibri" pitchFamily="34" charset="0"/>
                <a:ea typeface="Calibri" pitchFamily="34" charset="-122"/>
                <a:cs typeface="Calibri" pitchFamily="34" charset="-120"/>
              </a:rPr>
              <a:t>$11,656,621,745.60</a:t>
            </a:r>
            <a:endParaRPr lang="en-US" sz="1400" dirty="0"/>
          </a:p>
        </p:txBody>
      </p:sp>
      <p:sp>
        <p:nvSpPr>
          <p:cNvPr id="16" name="Text 14"/>
          <p:cNvSpPr txBox="1"/>
          <p:nvPr/>
        </p:nvSpPr>
        <p:spPr>
          <a:xfrm>
            <a:off x="914400" y="4764024"/>
            <a:ext cx="6858000" cy="274320"/>
          </a:xfrm>
          <a:prstGeom prst="rect">
            <a:avLst/>
          </a:prstGeom>
          <a:noFill/>
          <a:ln/>
        </p:spPr>
        <p:txBody>
          <a:bodyPr wrap="square" lIns="0" tIns="0" rIns="0" bIns="0" rtlCol="0" anchor="ctr"/>
          <a:lstStyle/>
          <a:p>
            <a:pPr marL="0" indent="0">
              <a:buNone/>
            </a:pPr>
            <a:r>
              <a:rPr lang="en-US" sz="1400" dirty="0">
                <a:solidFill>
                  <a:srgbClr val="FFFFFF"/>
                </a:solidFill>
                <a:latin typeface="Calibri" pitchFamily="34" charset="0"/>
                <a:ea typeface="Calibri" pitchFamily="34" charset="-122"/>
                <a:cs typeface="Calibri" pitchFamily="34" charset="-120"/>
              </a:rPr>
              <a:t>Contingency installments, all states — Exhibit B as filed</a:t>
            </a:r>
            <a:endParaRPr lang="en-US" sz="1400" dirty="0"/>
          </a:p>
        </p:txBody>
      </p:sp>
      <p:sp>
        <p:nvSpPr>
          <p:cNvPr id="17" name="Text 15"/>
          <p:cNvSpPr txBox="1"/>
          <p:nvPr/>
        </p:nvSpPr>
        <p:spPr>
          <a:xfrm>
            <a:off x="7863840" y="4764024"/>
            <a:ext cx="3383280" cy="274320"/>
          </a:xfrm>
          <a:prstGeom prst="rect">
            <a:avLst/>
          </a:prstGeom>
          <a:noFill/>
          <a:ln/>
        </p:spPr>
        <p:txBody>
          <a:bodyPr wrap="square" lIns="0" tIns="0" rIns="0" bIns="0" rtlCol="0" anchor="ctr"/>
          <a:lstStyle/>
          <a:p>
            <a:pPr marL="0" indent="0" algn="r">
              <a:buNone/>
            </a:pPr>
            <a:r>
              <a:rPr lang="en-US" sz="1400" dirty="0">
                <a:solidFill>
                  <a:srgbClr val="FFFFFF"/>
                </a:solidFill>
                <a:latin typeface="Calibri" pitchFamily="34" charset="0"/>
                <a:ea typeface="Calibri" pitchFamily="34" charset="-122"/>
                <a:cs typeface="Calibri" pitchFamily="34" charset="-120"/>
              </a:rPr>
              <a:t>$5,024,026,007.70</a:t>
            </a:r>
            <a:endParaRPr lang="en-US" sz="1400" dirty="0"/>
          </a:p>
        </p:txBody>
      </p:sp>
      <p:sp>
        <p:nvSpPr>
          <p:cNvPr id="18" name="Text 16"/>
          <p:cNvSpPr txBox="1"/>
          <p:nvPr/>
        </p:nvSpPr>
        <p:spPr>
          <a:xfrm>
            <a:off x="914400" y="5047488"/>
            <a:ext cx="6858000" cy="274320"/>
          </a:xfrm>
          <a:prstGeom prst="rect">
            <a:avLst/>
          </a:prstGeom>
          <a:noFill/>
          <a:ln/>
        </p:spPr>
        <p:txBody>
          <a:bodyPr wrap="square" lIns="0" tIns="0" rIns="0" bIns="0" rtlCol="0" anchor="ctr"/>
          <a:lstStyle/>
          <a:p>
            <a:pPr marL="0" indent="0">
              <a:buNone/>
            </a:pPr>
            <a:r>
              <a:rPr lang="en-US" sz="1400" dirty="0">
                <a:solidFill>
                  <a:srgbClr val="FFFFFF"/>
                </a:solidFill>
                <a:latin typeface="Calibri" pitchFamily="34" charset="0"/>
                <a:ea typeface="Calibri" pitchFamily="34" charset="-122"/>
                <a:cs typeface="Calibri" pitchFamily="34" charset="-120"/>
              </a:rPr>
              <a:t>Subtotal — Exhibit B maximum, as filed</a:t>
            </a:r>
            <a:endParaRPr lang="en-US" sz="1400" dirty="0"/>
          </a:p>
        </p:txBody>
      </p:sp>
      <p:sp>
        <p:nvSpPr>
          <p:cNvPr id="19" name="Text 17"/>
          <p:cNvSpPr txBox="1"/>
          <p:nvPr/>
        </p:nvSpPr>
        <p:spPr>
          <a:xfrm>
            <a:off x="7863840" y="5047488"/>
            <a:ext cx="3383280" cy="274320"/>
          </a:xfrm>
          <a:prstGeom prst="rect">
            <a:avLst/>
          </a:prstGeom>
          <a:noFill/>
          <a:ln/>
        </p:spPr>
        <p:txBody>
          <a:bodyPr wrap="square" lIns="0" tIns="0" rIns="0" bIns="0" rtlCol="0" anchor="ctr"/>
          <a:lstStyle/>
          <a:p>
            <a:pPr marL="0" indent="0" algn="r">
              <a:buNone/>
            </a:pPr>
            <a:r>
              <a:rPr lang="en-US" sz="1400" b="1" dirty="0">
                <a:solidFill>
                  <a:srgbClr val="A9CCE3"/>
                </a:solidFill>
                <a:latin typeface="Calibri" pitchFamily="34" charset="0"/>
                <a:ea typeface="Calibri" pitchFamily="34" charset="-122"/>
                <a:cs typeface="Calibri" pitchFamily="34" charset="-120"/>
              </a:rPr>
              <a:t>$16,680,647,753.21</a:t>
            </a:r>
            <a:endParaRPr lang="en-US" sz="1400" dirty="0"/>
          </a:p>
        </p:txBody>
      </p:sp>
      <p:sp>
        <p:nvSpPr>
          <p:cNvPr id="20" name="Text 18"/>
          <p:cNvSpPr txBox="1"/>
          <p:nvPr/>
        </p:nvSpPr>
        <p:spPr>
          <a:xfrm>
            <a:off x="914400" y="5330952"/>
            <a:ext cx="6858000" cy="274320"/>
          </a:xfrm>
          <a:prstGeom prst="rect">
            <a:avLst/>
          </a:prstGeom>
          <a:noFill/>
          <a:ln/>
        </p:spPr>
        <p:txBody>
          <a:bodyPr wrap="square" lIns="0" tIns="0" rIns="0" bIns="0" rtlCol="0" anchor="ctr"/>
          <a:lstStyle/>
          <a:p>
            <a:pPr marL="0" indent="0">
              <a:buNone/>
            </a:pPr>
            <a:r>
              <a:rPr lang="en-US" sz="1400" dirty="0">
                <a:solidFill>
                  <a:srgbClr val="FFFFFF"/>
                </a:solidFill>
                <a:latin typeface="Calibri" pitchFamily="34" charset="0"/>
                <a:ea typeface="Calibri" pitchFamily="34" charset="-122"/>
                <a:cs typeface="Calibri" pitchFamily="34" charset="-120"/>
              </a:rPr>
              <a:t>Cost Fund Payment (§ VI.B.1)</a:t>
            </a:r>
            <a:endParaRPr lang="en-US" sz="1400" dirty="0"/>
          </a:p>
        </p:txBody>
      </p:sp>
      <p:sp>
        <p:nvSpPr>
          <p:cNvPr id="21" name="Text 19"/>
          <p:cNvSpPr txBox="1"/>
          <p:nvPr/>
        </p:nvSpPr>
        <p:spPr>
          <a:xfrm>
            <a:off x="7863840" y="5330952"/>
            <a:ext cx="3383280" cy="274320"/>
          </a:xfrm>
          <a:prstGeom prst="rect">
            <a:avLst/>
          </a:prstGeom>
          <a:noFill/>
          <a:ln/>
        </p:spPr>
        <p:txBody>
          <a:bodyPr wrap="square" lIns="0" tIns="0" rIns="0" bIns="0" rtlCol="0" anchor="ctr"/>
          <a:lstStyle/>
          <a:p>
            <a:pPr marL="0" indent="0" algn="r">
              <a:buNone/>
            </a:pPr>
            <a:r>
              <a:rPr lang="en-US" sz="1400" dirty="0">
                <a:solidFill>
                  <a:srgbClr val="FFFFFF"/>
                </a:solidFill>
                <a:latin typeface="Calibri" pitchFamily="34" charset="0"/>
                <a:ea typeface="Calibri" pitchFamily="34" charset="-122"/>
                <a:cs typeface="Calibri" pitchFamily="34" charset="-120"/>
              </a:rPr>
              <a:t>$75,000,000.00</a:t>
            </a:r>
            <a:endParaRPr lang="en-US" sz="1400" dirty="0"/>
          </a:p>
        </p:txBody>
      </p:sp>
      <p:sp>
        <p:nvSpPr>
          <p:cNvPr id="22" name="Text 20"/>
          <p:cNvSpPr txBox="1"/>
          <p:nvPr/>
        </p:nvSpPr>
        <p:spPr>
          <a:xfrm>
            <a:off x="914400" y="5614416"/>
            <a:ext cx="6858000" cy="274320"/>
          </a:xfrm>
          <a:prstGeom prst="rect">
            <a:avLst/>
          </a:prstGeom>
          <a:noFill/>
          <a:ln/>
        </p:spPr>
        <p:txBody>
          <a:bodyPr wrap="square" lIns="0" tIns="0" rIns="0" bIns="0" rtlCol="0" anchor="ctr"/>
          <a:lstStyle/>
          <a:p>
            <a:pPr marL="0" indent="0">
              <a:buNone/>
            </a:pPr>
            <a:r>
              <a:rPr lang="en-US" sz="1400" dirty="0">
                <a:solidFill>
                  <a:srgbClr val="FFFFFF"/>
                </a:solidFill>
                <a:latin typeface="Calibri" pitchFamily="34" charset="0"/>
                <a:ea typeface="Calibri" pitchFamily="34" charset="-122"/>
                <a:cs typeface="Calibri" pitchFamily="34" charset="-120"/>
              </a:rPr>
              <a:t>Add: Texas and Guam allocations, by amendment (§ VI.A.2)</a:t>
            </a:r>
            <a:endParaRPr lang="en-US" sz="1400" dirty="0"/>
          </a:p>
        </p:txBody>
      </p:sp>
      <p:sp>
        <p:nvSpPr>
          <p:cNvPr id="23" name="Text 21"/>
          <p:cNvSpPr txBox="1"/>
          <p:nvPr/>
        </p:nvSpPr>
        <p:spPr>
          <a:xfrm>
            <a:off x="7863840" y="5614416"/>
            <a:ext cx="3383280" cy="274320"/>
          </a:xfrm>
          <a:prstGeom prst="rect">
            <a:avLst/>
          </a:prstGeom>
          <a:noFill/>
          <a:ln/>
        </p:spPr>
        <p:txBody>
          <a:bodyPr wrap="square" lIns="0" tIns="0" rIns="0" bIns="0" rtlCol="0" anchor="ctr"/>
          <a:lstStyle/>
          <a:p>
            <a:pPr marL="0" indent="0" algn="r">
              <a:buNone/>
            </a:pPr>
            <a:r>
              <a:rPr lang="en-US" sz="1400" dirty="0">
                <a:solidFill>
                  <a:srgbClr val="FFFFFF"/>
                </a:solidFill>
                <a:latin typeface="Calibri" pitchFamily="34" charset="0"/>
                <a:ea typeface="Calibri" pitchFamily="34" charset="-122"/>
                <a:cs typeface="Calibri" pitchFamily="34" charset="-120"/>
              </a:rPr>
              <a:t>pending amended Ex. B</a:t>
            </a:r>
            <a:endParaRPr lang="en-US" sz="1400" dirty="0"/>
          </a:p>
        </p:txBody>
      </p:sp>
      <p:sp>
        <p:nvSpPr>
          <p:cNvPr id="24" name="Text 22"/>
          <p:cNvSpPr txBox="1"/>
          <p:nvPr/>
        </p:nvSpPr>
        <p:spPr>
          <a:xfrm>
            <a:off x="914400" y="5897880"/>
            <a:ext cx="6858000" cy="274320"/>
          </a:xfrm>
          <a:prstGeom prst="rect">
            <a:avLst/>
          </a:prstGeom>
          <a:noFill/>
          <a:ln/>
        </p:spPr>
        <p:txBody>
          <a:bodyPr wrap="square" lIns="0" tIns="0" rIns="0" bIns="0" rtlCol="0" anchor="ctr"/>
          <a:lstStyle/>
          <a:p>
            <a:pPr marL="0" indent="0">
              <a:buNone/>
            </a:pPr>
            <a:r>
              <a:rPr lang="en-US" sz="1400" b="1" dirty="0">
                <a:solidFill>
                  <a:srgbClr val="E8B22A"/>
                </a:solidFill>
                <a:latin typeface="Calibri" pitchFamily="34" charset="0"/>
                <a:ea typeface="Calibri" pitchFamily="34" charset="-122"/>
                <a:cs typeface="Calibri" pitchFamily="34" charset="-120"/>
              </a:rPr>
              <a:t>Operative national total</a:t>
            </a:r>
            <a:endParaRPr lang="en-US" sz="1400" dirty="0"/>
          </a:p>
        </p:txBody>
      </p:sp>
      <p:sp>
        <p:nvSpPr>
          <p:cNvPr id="25" name="Text 23"/>
          <p:cNvSpPr txBox="1"/>
          <p:nvPr/>
        </p:nvSpPr>
        <p:spPr>
          <a:xfrm>
            <a:off x="7863840" y="5897880"/>
            <a:ext cx="3383280" cy="274320"/>
          </a:xfrm>
          <a:prstGeom prst="rect">
            <a:avLst/>
          </a:prstGeom>
          <a:noFill/>
          <a:ln/>
        </p:spPr>
        <p:txBody>
          <a:bodyPr wrap="square" lIns="0" tIns="0" rIns="0" bIns="0" rtlCol="0" anchor="ctr"/>
          <a:lstStyle/>
          <a:p>
            <a:pPr marL="0" indent="0" algn="r">
              <a:buNone/>
            </a:pPr>
            <a:r>
              <a:rPr lang="en-US" sz="1400" b="1" dirty="0">
                <a:solidFill>
                  <a:srgbClr val="E8B22A"/>
                </a:solidFill>
                <a:latin typeface="Calibri" pitchFamily="34" charset="0"/>
                <a:ea typeface="Calibri" pitchFamily="34" charset="-122"/>
                <a:cs typeface="Calibri" pitchFamily="34" charset="-120"/>
              </a:rPr>
              <a:t>exceeds $16.76 billion</a:t>
            </a:r>
            <a:endParaRPr lang="en-US" sz="1400" dirty="0"/>
          </a:p>
        </p:txBody>
      </p:sp>
      <p:sp>
        <p:nvSpPr>
          <p:cNvPr id="26" name="Text 24"/>
          <p:cNvSpPr txBox="1"/>
          <p:nvPr/>
        </p:nvSpPr>
        <p:spPr>
          <a:xfrm>
            <a:off x="502920" y="6428232"/>
            <a:ext cx="11155680" cy="274320"/>
          </a:xfrm>
          <a:prstGeom prst="rect">
            <a:avLst/>
          </a:prstGeom>
          <a:noFill/>
          <a:ln/>
        </p:spPr>
        <p:txBody>
          <a:bodyPr wrap="square" lIns="0" tIns="0" rIns="0" bIns="0" rtlCol="0" anchor="ctr"/>
          <a:lstStyle/>
          <a:p>
            <a:pPr marL="0" indent="0" algn="l">
              <a:buNone/>
            </a:pPr>
            <a:r>
              <a:rPr lang="en-US" sz="1150" dirty="0">
                <a:solidFill>
                  <a:srgbClr val="8FA9CC"/>
                </a:solidFill>
                <a:latin typeface="Calibri" pitchFamily="34" charset="0"/>
                <a:ea typeface="Calibri" pitchFamily="34" charset="-122"/>
                <a:cs typeface="Calibri" pitchFamily="34" charset="-120"/>
              </a:rPr>
              <a:t>Kentucky's own figures are fixed by Exhibit B and are not affected by later joinders. National totals are not: because Texas and Guam joined after filing, any nationwide figure should be taken from the amended Exhibit B rather than from the version on the docket.</a:t>
            </a:r>
            <a:endParaRPr lang="en-US" sz="11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What This Briefing Covers</a:t>
            </a:r>
            <a:endParaRPr lang="en-US" sz="3600" dirty="0"/>
          </a:p>
        </p:txBody>
      </p:sp>
      <p:sp>
        <p:nvSpPr>
          <p:cNvPr id="4" name="Shape 2"/>
          <p:cNvSpPr/>
          <p:nvPr/>
        </p:nvSpPr>
        <p:spPr>
          <a:xfrm>
            <a:off x="685800" y="1481328"/>
            <a:ext cx="10789920" cy="841248"/>
          </a:xfrm>
          <a:prstGeom prst="roundRect">
            <a:avLst>
              <a:gd name="adj" fmla="val 6522"/>
            </a:avLst>
          </a:prstGeom>
          <a:solidFill>
            <a:srgbClr val="0A2F73"/>
          </a:solidFill>
          <a:ln w="9525">
            <a:solidFill>
              <a:srgbClr val="1B4A9E"/>
            </a:solidFill>
            <a:prstDash val="solid"/>
          </a:ln>
        </p:spPr>
        <p:txBody>
          <a:bodyPr/>
          <a:lstStyle/>
          <a:p>
            <a:endParaRPr lang="en-US" dirty="0"/>
          </a:p>
        </p:txBody>
      </p:sp>
      <p:sp>
        <p:nvSpPr>
          <p:cNvPr id="5" name="Shape 3"/>
          <p:cNvSpPr/>
          <p:nvPr/>
        </p:nvSpPr>
        <p:spPr>
          <a:xfrm>
            <a:off x="868680" y="1655064"/>
            <a:ext cx="502920" cy="502920"/>
          </a:xfrm>
          <a:prstGeom prst="rect">
            <a:avLst/>
          </a:prstGeom>
          <a:solidFill>
            <a:srgbClr val="B21413"/>
          </a:solidFill>
          <a:ln/>
        </p:spPr>
        <p:txBody>
          <a:bodyPr/>
          <a:lstStyle/>
          <a:p>
            <a:endParaRPr lang="en-US" dirty="0"/>
          </a:p>
        </p:txBody>
      </p:sp>
      <p:sp>
        <p:nvSpPr>
          <p:cNvPr id="6" name="Text 4"/>
          <p:cNvSpPr txBox="1"/>
          <p:nvPr/>
        </p:nvSpPr>
        <p:spPr>
          <a:xfrm>
            <a:off x="868680" y="1655064"/>
            <a:ext cx="502920" cy="502920"/>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01</a:t>
            </a:r>
            <a:endParaRPr lang="en-US" sz="1900" dirty="0"/>
          </a:p>
        </p:txBody>
      </p:sp>
      <p:sp>
        <p:nvSpPr>
          <p:cNvPr id="7" name="Text 5"/>
          <p:cNvSpPr txBox="1"/>
          <p:nvPr/>
        </p:nvSpPr>
        <p:spPr>
          <a:xfrm>
            <a:off x="1572768" y="1600200"/>
            <a:ext cx="3566160" cy="310896"/>
          </a:xfrm>
          <a:prstGeom prst="rect">
            <a:avLst/>
          </a:prstGeom>
          <a:noFill/>
          <a:ln/>
        </p:spPr>
        <p:txBody>
          <a:bodyPr wrap="square" lIns="0" tIns="0" rIns="0" bIns="0" rtlCol="0" anchor="ctr"/>
          <a:lstStyle/>
          <a:p>
            <a:pPr marL="0" indent="0">
              <a:buNone/>
            </a:pPr>
            <a:r>
              <a:rPr lang="en-US" b="1" dirty="0">
                <a:solidFill>
                  <a:srgbClr val="FFFFFF"/>
                </a:solidFill>
                <a:latin typeface="Calibri" pitchFamily="34" charset="0"/>
                <a:ea typeface="Calibri" pitchFamily="34" charset="-122"/>
                <a:cs typeface="Calibri" pitchFamily="34" charset="-120"/>
              </a:rPr>
              <a:t>Where the case came from</a:t>
            </a:r>
            <a:endParaRPr lang="en-US" dirty="0"/>
          </a:p>
        </p:txBody>
      </p:sp>
      <p:sp>
        <p:nvSpPr>
          <p:cNvPr id="8" name="Text 6"/>
          <p:cNvSpPr txBox="1"/>
          <p:nvPr/>
        </p:nvSpPr>
        <p:spPr>
          <a:xfrm>
            <a:off x="1572768" y="1901952"/>
            <a:ext cx="9601200" cy="329184"/>
          </a:xfrm>
          <a:prstGeom prst="rect">
            <a:avLst/>
          </a:prstGeom>
          <a:noFill/>
          <a:ln/>
        </p:spPr>
        <p:txBody>
          <a:bodyPr wrap="square" lIns="0" tIns="0" rIns="0" bIns="0" rtlCol="0" anchor="t"/>
          <a:lstStyle/>
          <a:p>
            <a:pPr marL="0" indent="0">
              <a:buNone/>
            </a:pPr>
            <a:r>
              <a:rPr lang="en-US" sz="1400" dirty="0">
                <a:solidFill>
                  <a:srgbClr val="A9CCE3"/>
                </a:solidFill>
                <a:latin typeface="Calibri" pitchFamily="34" charset="0"/>
                <a:ea typeface="Calibri" pitchFamily="34" charset="-122"/>
                <a:cs typeface="Calibri" pitchFamily="34" charset="-120"/>
              </a:rPr>
              <a:t>Investigation through trial and entry of judgment; Kentucky's role and the coalition</a:t>
            </a:r>
            <a:r>
              <a:rPr lang="en-US" sz="1350" dirty="0">
                <a:solidFill>
                  <a:srgbClr val="A9CCE3"/>
                </a:solidFill>
                <a:latin typeface="Calibri" pitchFamily="34" charset="0"/>
                <a:ea typeface="Calibri" pitchFamily="34" charset="-122"/>
                <a:cs typeface="Calibri" pitchFamily="34" charset="-120"/>
              </a:rPr>
              <a:t>.</a:t>
            </a:r>
            <a:endParaRPr lang="en-US" sz="1350" dirty="0"/>
          </a:p>
        </p:txBody>
      </p:sp>
      <p:sp>
        <p:nvSpPr>
          <p:cNvPr id="9" name="Shape 7"/>
          <p:cNvSpPr/>
          <p:nvPr/>
        </p:nvSpPr>
        <p:spPr>
          <a:xfrm>
            <a:off x="685800" y="2414016"/>
            <a:ext cx="10789920" cy="841248"/>
          </a:xfrm>
          <a:prstGeom prst="roundRect">
            <a:avLst>
              <a:gd name="adj" fmla="val 6522"/>
            </a:avLst>
          </a:prstGeom>
          <a:solidFill>
            <a:srgbClr val="0A2F73"/>
          </a:solidFill>
          <a:ln w="9525">
            <a:solidFill>
              <a:srgbClr val="1B4A9E"/>
            </a:solidFill>
            <a:prstDash val="solid"/>
          </a:ln>
        </p:spPr>
        <p:txBody>
          <a:bodyPr/>
          <a:lstStyle/>
          <a:p>
            <a:endParaRPr lang="en-US" dirty="0"/>
          </a:p>
        </p:txBody>
      </p:sp>
      <p:sp>
        <p:nvSpPr>
          <p:cNvPr id="10" name="Shape 8"/>
          <p:cNvSpPr/>
          <p:nvPr/>
        </p:nvSpPr>
        <p:spPr>
          <a:xfrm>
            <a:off x="868680" y="2587752"/>
            <a:ext cx="502920" cy="502920"/>
          </a:xfrm>
          <a:prstGeom prst="rect">
            <a:avLst/>
          </a:prstGeom>
          <a:solidFill>
            <a:srgbClr val="B21413"/>
          </a:solidFill>
          <a:ln/>
        </p:spPr>
        <p:txBody>
          <a:bodyPr/>
          <a:lstStyle/>
          <a:p>
            <a:endParaRPr lang="en-US" dirty="0"/>
          </a:p>
        </p:txBody>
      </p:sp>
      <p:sp>
        <p:nvSpPr>
          <p:cNvPr id="11" name="Text 9"/>
          <p:cNvSpPr txBox="1"/>
          <p:nvPr/>
        </p:nvSpPr>
        <p:spPr>
          <a:xfrm>
            <a:off x="868680" y="2587752"/>
            <a:ext cx="502920" cy="502920"/>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02</a:t>
            </a:r>
            <a:endParaRPr lang="en-US" sz="1900" dirty="0"/>
          </a:p>
        </p:txBody>
      </p:sp>
      <p:sp>
        <p:nvSpPr>
          <p:cNvPr id="12" name="Text 10"/>
          <p:cNvSpPr txBox="1"/>
          <p:nvPr/>
        </p:nvSpPr>
        <p:spPr>
          <a:xfrm>
            <a:off x="1572768" y="2532888"/>
            <a:ext cx="3566160" cy="310896"/>
          </a:xfrm>
          <a:prstGeom prst="rect">
            <a:avLst/>
          </a:prstGeom>
          <a:noFill/>
          <a:ln/>
        </p:spPr>
        <p:txBody>
          <a:bodyPr wrap="square" lIns="0" tIns="0" rIns="0" bIns="0" rtlCol="0" anchor="ctr"/>
          <a:lstStyle/>
          <a:p>
            <a:pPr marL="0" indent="0">
              <a:buNone/>
            </a:pPr>
            <a:r>
              <a:rPr lang="en-US" b="1" dirty="0">
                <a:solidFill>
                  <a:srgbClr val="FFFFFF"/>
                </a:solidFill>
                <a:latin typeface="Calibri" pitchFamily="34" charset="0"/>
                <a:ea typeface="Calibri" pitchFamily="34" charset="-122"/>
                <a:cs typeface="Calibri" pitchFamily="34" charset="-120"/>
              </a:rPr>
              <a:t>What Meta must now do</a:t>
            </a:r>
            <a:endParaRPr lang="en-US" dirty="0"/>
          </a:p>
        </p:txBody>
      </p:sp>
      <p:sp>
        <p:nvSpPr>
          <p:cNvPr id="13" name="Text 11"/>
          <p:cNvSpPr txBox="1"/>
          <p:nvPr/>
        </p:nvSpPr>
        <p:spPr>
          <a:xfrm>
            <a:off x="1572768" y="2834640"/>
            <a:ext cx="9601200" cy="329184"/>
          </a:xfrm>
          <a:prstGeom prst="rect">
            <a:avLst/>
          </a:prstGeom>
          <a:noFill/>
          <a:ln/>
        </p:spPr>
        <p:txBody>
          <a:bodyPr wrap="square" lIns="0" tIns="0" rIns="0" bIns="0" rtlCol="0" anchor="t"/>
          <a:lstStyle/>
          <a:p>
            <a:pPr marL="0" indent="0">
              <a:buNone/>
            </a:pPr>
            <a:r>
              <a:rPr lang="en-US" sz="1400" dirty="0">
                <a:solidFill>
                  <a:srgbClr val="A9CCE3"/>
                </a:solidFill>
                <a:latin typeface="Calibri" pitchFamily="34" charset="0"/>
                <a:ea typeface="Calibri" pitchFamily="34" charset="-122"/>
                <a:cs typeface="Calibri" pitchFamily="34" charset="-120"/>
              </a:rPr>
              <a:t>The injunctive terms on Facebook and Instagram, and the auditor who checks them.</a:t>
            </a:r>
            <a:endParaRPr lang="en-US" sz="1400" dirty="0"/>
          </a:p>
        </p:txBody>
      </p:sp>
      <p:sp>
        <p:nvSpPr>
          <p:cNvPr id="14" name="Shape 12"/>
          <p:cNvSpPr/>
          <p:nvPr/>
        </p:nvSpPr>
        <p:spPr>
          <a:xfrm>
            <a:off x="685800" y="3346704"/>
            <a:ext cx="10789920" cy="841248"/>
          </a:xfrm>
          <a:prstGeom prst="roundRect">
            <a:avLst>
              <a:gd name="adj" fmla="val 6522"/>
            </a:avLst>
          </a:prstGeom>
          <a:solidFill>
            <a:srgbClr val="0A2F73"/>
          </a:solidFill>
          <a:ln w="9525">
            <a:solidFill>
              <a:srgbClr val="1B4A9E"/>
            </a:solidFill>
            <a:prstDash val="solid"/>
          </a:ln>
        </p:spPr>
        <p:txBody>
          <a:bodyPr/>
          <a:lstStyle/>
          <a:p>
            <a:endParaRPr lang="en-US" dirty="0"/>
          </a:p>
        </p:txBody>
      </p:sp>
      <p:sp>
        <p:nvSpPr>
          <p:cNvPr id="15" name="Shape 13"/>
          <p:cNvSpPr/>
          <p:nvPr/>
        </p:nvSpPr>
        <p:spPr>
          <a:xfrm>
            <a:off x="868680" y="3520440"/>
            <a:ext cx="502920" cy="502920"/>
          </a:xfrm>
          <a:prstGeom prst="rect">
            <a:avLst/>
          </a:prstGeom>
          <a:solidFill>
            <a:srgbClr val="B21413"/>
          </a:solidFill>
          <a:ln/>
        </p:spPr>
        <p:txBody>
          <a:bodyPr/>
          <a:lstStyle/>
          <a:p>
            <a:endParaRPr lang="en-US" dirty="0"/>
          </a:p>
        </p:txBody>
      </p:sp>
      <p:sp>
        <p:nvSpPr>
          <p:cNvPr id="16" name="Text 14"/>
          <p:cNvSpPr txBox="1"/>
          <p:nvPr/>
        </p:nvSpPr>
        <p:spPr>
          <a:xfrm>
            <a:off x="868680" y="3520440"/>
            <a:ext cx="502920" cy="502920"/>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03</a:t>
            </a:r>
            <a:endParaRPr lang="en-US" sz="1900" dirty="0"/>
          </a:p>
        </p:txBody>
      </p:sp>
      <p:sp>
        <p:nvSpPr>
          <p:cNvPr id="17" name="Text 15"/>
          <p:cNvSpPr txBox="1"/>
          <p:nvPr/>
        </p:nvSpPr>
        <p:spPr>
          <a:xfrm>
            <a:off x="1572768" y="3465576"/>
            <a:ext cx="3566160" cy="310896"/>
          </a:xfrm>
          <a:prstGeom prst="rect">
            <a:avLst/>
          </a:prstGeom>
          <a:noFill/>
          <a:ln/>
        </p:spPr>
        <p:txBody>
          <a:bodyPr wrap="square" lIns="0" tIns="0" rIns="0" bIns="0" rtlCol="0" anchor="ctr"/>
          <a:lstStyle/>
          <a:p>
            <a:pPr marL="0" indent="0">
              <a:buNone/>
            </a:pPr>
            <a:r>
              <a:rPr lang="en-US" b="1" dirty="0">
                <a:solidFill>
                  <a:srgbClr val="FFFFFF"/>
                </a:solidFill>
                <a:latin typeface="Calibri" pitchFamily="34" charset="0"/>
                <a:ea typeface="Calibri" pitchFamily="34" charset="-122"/>
                <a:cs typeface="Calibri" pitchFamily="34" charset="-120"/>
              </a:rPr>
              <a:t>How it compares</a:t>
            </a:r>
            <a:endParaRPr lang="en-US" dirty="0"/>
          </a:p>
        </p:txBody>
      </p:sp>
      <p:sp>
        <p:nvSpPr>
          <p:cNvPr id="18" name="Text 16"/>
          <p:cNvSpPr txBox="1"/>
          <p:nvPr/>
        </p:nvSpPr>
        <p:spPr>
          <a:xfrm>
            <a:off x="1572768" y="3767328"/>
            <a:ext cx="9601200" cy="329184"/>
          </a:xfrm>
          <a:prstGeom prst="rect">
            <a:avLst/>
          </a:prstGeom>
          <a:noFill/>
          <a:ln/>
        </p:spPr>
        <p:txBody>
          <a:bodyPr wrap="square" lIns="0" tIns="0" rIns="0" bIns="0" rtlCol="0" anchor="t"/>
          <a:lstStyle/>
          <a:p>
            <a:pPr marL="0" indent="0">
              <a:buNone/>
            </a:pPr>
            <a:r>
              <a:rPr lang="en-US" sz="1400" dirty="0">
                <a:solidFill>
                  <a:srgbClr val="A9CCE3"/>
                </a:solidFill>
                <a:latin typeface="Calibri" pitchFamily="34" charset="0"/>
                <a:ea typeface="Calibri" pitchFamily="34" charset="-122"/>
                <a:cs typeface="Calibri" pitchFamily="34" charset="-120"/>
              </a:rPr>
              <a:t>The multistate consent judgment measured against the New Mexico trial judgment.</a:t>
            </a:r>
            <a:endParaRPr lang="en-US" sz="1400" dirty="0"/>
          </a:p>
        </p:txBody>
      </p:sp>
      <p:sp>
        <p:nvSpPr>
          <p:cNvPr id="19" name="Shape 17"/>
          <p:cNvSpPr/>
          <p:nvPr/>
        </p:nvSpPr>
        <p:spPr>
          <a:xfrm>
            <a:off x="685800" y="4279392"/>
            <a:ext cx="10789920" cy="841248"/>
          </a:xfrm>
          <a:prstGeom prst="roundRect">
            <a:avLst>
              <a:gd name="adj" fmla="val 6522"/>
            </a:avLst>
          </a:prstGeom>
          <a:solidFill>
            <a:srgbClr val="0A2F73"/>
          </a:solidFill>
          <a:ln w="9525">
            <a:solidFill>
              <a:srgbClr val="1B4A9E"/>
            </a:solidFill>
            <a:prstDash val="solid"/>
          </a:ln>
        </p:spPr>
        <p:txBody>
          <a:bodyPr/>
          <a:lstStyle/>
          <a:p>
            <a:endParaRPr lang="en-US" dirty="0"/>
          </a:p>
        </p:txBody>
      </p:sp>
      <p:sp>
        <p:nvSpPr>
          <p:cNvPr id="20" name="Shape 18"/>
          <p:cNvSpPr/>
          <p:nvPr/>
        </p:nvSpPr>
        <p:spPr>
          <a:xfrm>
            <a:off x="868680" y="4453128"/>
            <a:ext cx="502920" cy="502920"/>
          </a:xfrm>
          <a:prstGeom prst="rect">
            <a:avLst/>
          </a:prstGeom>
          <a:solidFill>
            <a:srgbClr val="B21413"/>
          </a:solidFill>
          <a:ln/>
        </p:spPr>
        <p:txBody>
          <a:bodyPr/>
          <a:lstStyle/>
          <a:p>
            <a:endParaRPr lang="en-US" dirty="0"/>
          </a:p>
        </p:txBody>
      </p:sp>
      <p:sp>
        <p:nvSpPr>
          <p:cNvPr id="21" name="Text 19"/>
          <p:cNvSpPr txBox="1"/>
          <p:nvPr/>
        </p:nvSpPr>
        <p:spPr>
          <a:xfrm>
            <a:off x="868680" y="4453128"/>
            <a:ext cx="502920" cy="502920"/>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04</a:t>
            </a:r>
            <a:endParaRPr lang="en-US" sz="1900" dirty="0"/>
          </a:p>
        </p:txBody>
      </p:sp>
      <p:sp>
        <p:nvSpPr>
          <p:cNvPr id="22" name="Text 20"/>
          <p:cNvSpPr txBox="1"/>
          <p:nvPr/>
        </p:nvSpPr>
        <p:spPr>
          <a:xfrm>
            <a:off x="1572768" y="4398264"/>
            <a:ext cx="3566160" cy="310896"/>
          </a:xfrm>
          <a:prstGeom prst="rect">
            <a:avLst/>
          </a:prstGeom>
          <a:noFill/>
          <a:ln/>
        </p:spPr>
        <p:txBody>
          <a:bodyPr wrap="square" lIns="0" tIns="0" rIns="0" bIns="0" rtlCol="0" anchor="ctr"/>
          <a:lstStyle/>
          <a:p>
            <a:pPr marL="0" indent="0">
              <a:buNone/>
            </a:pPr>
            <a:r>
              <a:rPr lang="en-US" b="1" dirty="0">
                <a:solidFill>
                  <a:srgbClr val="FFFFFF"/>
                </a:solidFill>
                <a:latin typeface="Calibri" pitchFamily="34" charset="0"/>
                <a:ea typeface="Calibri" pitchFamily="34" charset="-122"/>
                <a:cs typeface="Calibri" pitchFamily="34" charset="-120"/>
              </a:rPr>
              <a:t>What Kentucky is paid</a:t>
            </a:r>
            <a:endParaRPr lang="en-US" dirty="0"/>
          </a:p>
        </p:txBody>
      </p:sp>
      <p:sp>
        <p:nvSpPr>
          <p:cNvPr id="23" name="Text 21"/>
          <p:cNvSpPr txBox="1"/>
          <p:nvPr/>
        </p:nvSpPr>
        <p:spPr>
          <a:xfrm>
            <a:off x="1572768" y="4700016"/>
            <a:ext cx="9601200" cy="329184"/>
          </a:xfrm>
          <a:prstGeom prst="rect">
            <a:avLst/>
          </a:prstGeom>
          <a:noFill/>
          <a:ln/>
        </p:spPr>
        <p:txBody>
          <a:bodyPr wrap="square" lIns="0" tIns="0" rIns="0" bIns="0" rtlCol="0" anchor="t"/>
          <a:lstStyle/>
          <a:p>
            <a:pPr marL="0" indent="0">
              <a:buNone/>
            </a:pPr>
            <a:r>
              <a:rPr lang="en-US" sz="1400" dirty="0">
                <a:solidFill>
                  <a:srgbClr val="A9CCE3"/>
                </a:solidFill>
                <a:latin typeface="Calibri" pitchFamily="34" charset="0"/>
                <a:ea typeface="Calibri" pitchFamily="34" charset="-122"/>
                <a:cs typeface="Calibri" pitchFamily="34" charset="-120"/>
              </a:rPr>
              <a:t>$358.16M guaranteed, $154.37M contingent, plus a share of the $75M cost fund.</a:t>
            </a:r>
            <a:endParaRPr lang="en-US" sz="1400" dirty="0"/>
          </a:p>
        </p:txBody>
      </p:sp>
      <p:sp>
        <p:nvSpPr>
          <p:cNvPr id="24" name="Shape 22"/>
          <p:cNvSpPr/>
          <p:nvPr/>
        </p:nvSpPr>
        <p:spPr>
          <a:xfrm>
            <a:off x="685800" y="5212080"/>
            <a:ext cx="10789920" cy="841248"/>
          </a:xfrm>
          <a:prstGeom prst="roundRect">
            <a:avLst>
              <a:gd name="adj" fmla="val 6522"/>
            </a:avLst>
          </a:prstGeom>
          <a:solidFill>
            <a:srgbClr val="0A2F73"/>
          </a:solidFill>
          <a:ln w="9525">
            <a:solidFill>
              <a:srgbClr val="1B4A9E"/>
            </a:solidFill>
            <a:prstDash val="solid"/>
          </a:ln>
        </p:spPr>
        <p:txBody>
          <a:bodyPr/>
          <a:lstStyle/>
          <a:p>
            <a:endParaRPr lang="en-US" dirty="0"/>
          </a:p>
        </p:txBody>
      </p:sp>
      <p:sp>
        <p:nvSpPr>
          <p:cNvPr id="25" name="Shape 23"/>
          <p:cNvSpPr/>
          <p:nvPr/>
        </p:nvSpPr>
        <p:spPr>
          <a:xfrm>
            <a:off x="868680" y="5385816"/>
            <a:ext cx="502920" cy="502920"/>
          </a:xfrm>
          <a:prstGeom prst="rect">
            <a:avLst/>
          </a:prstGeom>
          <a:solidFill>
            <a:srgbClr val="B21413"/>
          </a:solidFill>
          <a:ln/>
        </p:spPr>
        <p:txBody>
          <a:bodyPr/>
          <a:lstStyle/>
          <a:p>
            <a:endParaRPr lang="en-US" dirty="0"/>
          </a:p>
        </p:txBody>
      </p:sp>
      <p:sp>
        <p:nvSpPr>
          <p:cNvPr id="26" name="Text 24"/>
          <p:cNvSpPr txBox="1"/>
          <p:nvPr/>
        </p:nvSpPr>
        <p:spPr>
          <a:xfrm>
            <a:off x="868680" y="5385816"/>
            <a:ext cx="502920" cy="502920"/>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05</a:t>
            </a:r>
            <a:endParaRPr lang="en-US" sz="1900" dirty="0"/>
          </a:p>
        </p:txBody>
      </p:sp>
      <p:sp>
        <p:nvSpPr>
          <p:cNvPr id="27" name="Text 25"/>
          <p:cNvSpPr txBox="1"/>
          <p:nvPr/>
        </p:nvSpPr>
        <p:spPr>
          <a:xfrm>
            <a:off x="1572768" y="5330952"/>
            <a:ext cx="3685032" cy="310896"/>
          </a:xfrm>
          <a:prstGeom prst="rect">
            <a:avLst/>
          </a:prstGeom>
          <a:noFill/>
          <a:ln/>
        </p:spPr>
        <p:txBody>
          <a:bodyPr wrap="square" lIns="0" tIns="0" rIns="0" bIns="0" rtlCol="0" anchor="ctr"/>
          <a:lstStyle/>
          <a:p>
            <a:pPr marL="0" indent="0">
              <a:buNone/>
            </a:pPr>
            <a:r>
              <a:rPr lang="en-US" b="1" dirty="0">
                <a:solidFill>
                  <a:srgbClr val="FFFFFF"/>
                </a:solidFill>
                <a:latin typeface="Calibri" pitchFamily="34" charset="0"/>
                <a:ea typeface="Calibri" pitchFamily="34" charset="-122"/>
                <a:cs typeface="Calibri" pitchFamily="34" charset="-120"/>
              </a:rPr>
              <a:t>Where the General Assembly comes in</a:t>
            </a:r>
            <a:endParaRPr lang="en-US" dirty="0"/>
          </a:p>
        </p:txBody>
      </p:sp>
      <p:sp>
        <p:nvSpPr>
          <p:cNvPr id="28" name="Text 26"/>
          <p:cNvSpPr txBox="1"/>
          <p:nvPr/>
        </p:nvSpPr>
        <p:spPr>
          <a:xfrm>
            <a:off x="1572768" y="5632704"/>
            <a:ext cx="9601200" cy="329184"/>
          </a:xfrm>
          <a:prstGeom prst="rect">
            <a:avLst/>
          </a:prstGeom>
          <a:noFill/>
          <a:ln/>
        </p:spPr>
        <p:txBody>
          <a:bodyPr wrap="square" lIns="0" tIns="0" rIns="0" bIns="0" rtlCol="0" anchor="t"/>
          <a:lstStyle/>
          <a:p>
            <a:pPr marL="0" indent="0">
              <a:buNone/>
            </a:pPr>
            <a:r>
              <a:rPr lang="en-US" sz="1400" dirty="0">
                <a:solidFill>
                  <a:srgbClr val="A9CCE3"/>
                </a:solidFill>
                <a:latin typeface="Calibri" pitchFamily="34" charset="0"/>
                <a:ea typeface="Calibri" pitchFamily="34" charset="-122"/>
                <a:cs typeface="Calibri" pitchFamily="34" charset="-120"/>
              </a:rPr>
              <a:t>The contingency trigger, and the appropriation decision under KRS 48.005.</a:t>
            </a:r>
            <a:endParaRPr lang="en-US" sz="1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The Guaranteed Payments</a:t>
            </a:r>
            <a:endParaRPr lang="en-US" sz="36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500" i="1" dirty="0">
                <a:solidFill>
                  <a:srgbClr val="A9CCE3"/>
                </a:solidFill>
                <a:latin typeface="Calibri" pitchFamily="34" charset="0"/>
                <a:ea typeface="Calibri" pitchFamily="34" charset="-122"/>
                <a:cs typeface="Calibri" pitchFamily="34" charset="-120"/>
              </a:rPr>
              <a:t>$35,816,010.72, ten times — but not evenly across the Commonwealth’s budget biennia (§ VI.C; Ex. B)</a:t>
            </a:r>
            <a:endParaRPr lang="en-US" sz="1500" dirty="0"/>
          </a:p>
        </p:txBody>
      </p:sp>
      <p:graphicFrame>
        <p:nvGraphicFramePr>
          <p:cNvPr id="5" name="Chart 0"/>
          <p:cNvGraphicFramePr/>
          <p:nvPr/>
        </p:nvGraphicFramePr>
        <p:xfrm>
          <a:off x="685800" y="1371600"/>
          <a:ext cx="676656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6" name="Shape 3"/>
          <p:cNvSpPr/>
          <p:nvPr/>
        </p:nvSpPr>
        <p:spPr>
          <a:xfrm>
            <a:off x="7680960" y="1371600"/>
            <a:ext cx="3794760" cy="3200400"/>
          </a:xfrm>
          <a:prstGeom prst="roundRect">
            <a:avLst>
              <a:gd name="adj" fmla="val 1714"/>
            </a:avLst>
          </a:prstGeom>
          <a:solidFill>
            <a:srgbClr val="00133D"/>
          </a:solidFill>
          <a:ln w="9525">
            <a:solidFill>
              <a:srgbClr val="0A2F73"/>
            </a:solidFill>
            <a:prstDash val="solid"/>
          </a:ln>
        </p:spPr>
        <p:txBody>
          <a:bodyPr/>
          <a:lstStyle/>
          <a:p>
            <a:endParaRPr lang="en-US" dirty="0"/>
          </a:p>
        </p:txBody>
      </p:sp>
      <p:sp>
        <p:nvSpPr>
          <p:cNvPr id="7" name="Text 4"/>
          <p:cNvSpPr txBox="1"/>
          <p:nvPr/>
        </p:nvSpPr>
        <p:spPr>
          <a:xfrm>
            <a:off x="7909560" y="1536192"/>
            <a:ext cx="3337560" cy="310896"/>
          </a:xfrm>
          <a:prstGeom prst="rect">
            <a:avLst/>
          </a:prstGeom>
          <a:noFill/>
          <a:ln/>
        </p:spPr>
        <p:txBody>
          <a:bodyPr wrap="square" lIns="0" tIns="0" rIns="0" bIns="0" rtlCol="0" anchor="ctr"/>
          <a:lstStyle/>
          <a:p>
            <a:pPr marL="0" indent="0">
              <a:buNone/>
            </a:pPr>
            <a:r>
              <a:rPr lang="en-US" sz="1600" b="1" dirty="0">
                <a:solidFill>
                  <a:srgbClr val="A9CCE3"/>
                </a:solidFill>
                <a:latin typeface="Calibri" pitchFamily="34" charset="0"/>
                <a:ea typeface="Calibri" pitchFamily="34" charset="-122"/>
                <a:cs typeface="Calibri" pitchFamily="34" charset="-120"/>
              </a:rPr>
              <a:t>The schedule</a:t>
            </a:r>
            <a:endParaRPr lang="en-US" sz="1600" dirty="0"/>
          </a:p>
        </p:txBody>
      </p:sp>
      <p:sp>
        <p:nvSpPr>
          <p:cNvPr id="8" name="Text 5"/>
          <p:cNvSpPr txBox="1"/>
          <p:nvPr/>
        </p:nvSpPr>
        <p:spPr>
          <a:xfrm>
            <a:off x="7909560" y="1920560"/>
            <a:ext cx="3337560" cy="2560000"/>
          </a:xfrm>
          <a:prstGeom prst="rect">
            <a:avLst/>
          </a:prstGeom>
          <a:noFill/>
          <a:ln/>
        </p:spPr>
        <p:txBody>
          <a:bodyPr wrap="square" lIns="0" tIns="0" rIns="0" bIns="0" rtlCol="0" anchor="t"/>
          <a:lstStyle/>
          <a:p>
            <a:pPr marL="0" indent="0">
              <a:spcAft>
                <a:spcPts val="500"/>
              </a:spcAft>
              <a:buNone/>
            </a:pPr>
            <a:r>
              <a:rPr lang="en-US" sz="1200" b="0" dirty="0">
                <a:solidFill>
                  <a:srgbClr val="FFFFFF"/>
                </a:solidFill>
                <a:latin typeface="Calibri" pitchFamily="34" charset="0"/>
                <a:ea typeface="Calibri" pitchFamily="34" charset="-122"/>
                <a:cs typeface="Calibri" pitchFamily="34" charset="-120"/>
              </a:rPr>
              <a:t>Installment 1 — within 30 days of the Effective Date, on or about September 26, 2026. Installments 2 through 10 — January 15, 2027 through 2035.</a:t>
            </a:r>
            <a:endParaRPr lang="en-US" sz="1200" dirty="0"/>
          </a:p>
          <a:p>
            <a:pPr marL="0" indent="0">
              <a:spcAft>
                <a:spcPts val="500"/>
              </a:spcAft>
              <a:buNone/>
            </a:pPr>
            <a:r>
              <a:rPr lang="en-US" sz="1200" b="0" dirty="0">
                <a:solidFill>
                  <a:srgbClr val="FFFFFF"/>
                </a:solidFill>
                <a:latin typeface="Calibri" pitchFamily="34" charset="0"/>
                <a:ea typeface="Calibri" pitchFamily="34" charset="-122"/>
                <a:cs typeface="Calibri" pitchFamily="34" charset="-120"/>
              </a:rPr>
              <a:t>Every installment is identical. There is no first-year weighting. What is uneven is where the dates fall: installments 1 and 2 both land in FY2027, so three of the ten — </a:t>
            </a:r>
            <a:r>
              <a:rPr lang="en-US" sz="1200" b="1" dirty="0">
                <a:solidFill>
                  <a:srgbClr val="E8B22A"/>
                </a:solidFill>
                <a:latin typeface="Calibri" pitchFamily="34" charset="0"/>
                <a:ea typeface="Calibri" pitchFamily="34" charset="-122"/>
                <a:cs typeface="Calibri" pitchFamily="34" charset="-120"/>
              </a:rPr>
              <a:t>$107,448,032.16</a:t>
            </a:r>
            <a:r>
              <a:rPr lang="en-US" sz="1200" b="0" dirty="0">
                <a:solidFill>
                  <a:srgbClr val="FFFFFF"/>
                </a:solidFill>
                <a:latin typeface="Calibri" pitchFamily="34" charset="0"/>
                <a:ea typeface="Calibri" pitchFamily="34" charset="-122"/>
                <a:cs typeface="Calibri" pitchFamily="34" charset="-120"/>
              </a:rPr>
              <a:t> — arrive inside the 2026–28 biennium. The final biennium receives one.</a:t>
            </a:r>
          </a:p>
          <a:p>
            <a:pPr marL="0" indent="0">
              <a:spcAft>
                <a:spcPts val="500"/>
              </a:spcAft>
              <a:buNone/>
            </a:pPr>
            <a:endParaRPr lang="en-US" sz="1200" dirty="0"/>
          </a:p>
          <a:p>
            <a:pPr marL="0" indent="0">
              <a:spcAft>
                <a:spcPts val="500"/>
              </a:spcAft>
              <a:buNone/>
            </a:pPr>
            <a:r>
              <a:rPr lang="en-US" sz="1200" b="0" dirty="0">
                <a:solidFill>
                  <a:srgbClr val="FFFFFF"/>
                </a:solidFill>
                <a:latin typeface="Calibri" pitchFamily="34" charset="0"/>
                <a:ea typeface="Calibri" pitchFamily="34" charset="-122"/>
                <a:cs typeface="Calibri" pitchFamily="34" charset="-120"/>
              </a:rPr>
              <a:t>The only condition was entry of Kentucky’s consent judgment, satisfied August 26, 2026 (§ VI.C.3).</a:t>
            </a:r>
            <a:endParaRPr lang="en-US" sz="1200" dirty="0"/>
          </a:p>
        </p:txBody>
      </p:sp>
      <p:sp>
        <p:nvSpPr>
          <p:cNvPr id="9" name="Shape 6"/>
          <p:cNvSpPr/>
          <p:nvPr/>
        </p:nvSpPr>
        <p:spPr>
          <a:xfrm>
            <a:off x="685800" y="4754880"/>
            <a:ext cx="10789920" cy="1463040"/>
          </a:xfrm>
          <a:prstGeom prst="roundRect">
            <a:avLst>
              <a:gd name="adj" fmla="val 3750"/>
            </a:avLst>
          </a:prstGeom>
          <a:solidFill>
            <a:srgbClr val="0A2F73"/>
          </a:solidFill>
          <a:ln w="9525">
            <a:solidFill>
              <a:srgbClr val="1B4A9E"/>
            </a:solidFill>
            <a:prstDash val="solid"/>
          </a:ln>
        </p:spPr>
        <p:txBody>
          <a:bodyPr/>
          <a:lstStyle/>
          <a:p>
            <a:endParaRPr lang="en-US" dirty="0"/>
          </a:p>
        </p:txBody>
      </p:sp>
      <p:sp>
        <p:nvSpPr>
          <p:cNvPr id="10" name="Text 7"/>
          <p:cNvSpPr txBox="1"/>
          <p:nvPr/>
        </p:nvSpPr>
        <p:spPr>
          <a:xfrm>
            <a:off x="914400" y="4892040"/>
            <a:ext cx="10332720" cy="1234440"/>
          </a:xfrm>
          <a:prstGeom prst="rect">
            <a:avLst/>
          </a:prstGeom>
          <a:noFill/>
          <a:ln/>
        </p:spPr>
        <p:txBody>
          <a:bodyPr wrap="square" lIns="0" tIns="0" rIns="0" bIns="0" rtlCol="0" anchor="t"/>
          <a:lstStyle/>
          <a:p>
            <a:pPr marL="0" indent="0">
              <a:buNone/>
            </a:pPr>
            <a:r>
              <a:rPr lang="en-US" sz="1350" b="1" dirty="0">
                <a:solidFill>
                  <a:srgbClr val="E8B22A"/>
                </a:solidFill>
                <a:latin typeface="Calibri" pitchFamily="34" charset="0"/>
                <a:ea typeface="Calibri" pitchFamily="34" charset="-122"/>
                <a:cs typeface="Calibri" pitchFamily="34" charset="-120"/>
              </a:rPr>
              <a:t>Where the money goes: </a:t>
            </a:r>
            <a:endParaRPr lang="en-US" sz="1350" dirty="0"/>
          </a:p>
          <a:p>
            <a:pPr marL="0" indent="0">
              <a:buNone/>
            </a:pPr>
            <a:r>
              <a:rPr lang="en-US" sz="1350" dirty="0">
                <a:solidFill>
                  <a:srgbClr val="FFFFFF"/>
                </a:solidFill>
                <a:latin typeface="Calibri" pitchFamily="34" charset="0"/>
                <a:ea typeface="Calibri" pitchFamily="34" charset="-122"/>
                <a:cs typeface="Calibri" pitchFamily="34" charset="-120"/>
              </a:rPr>
              <a:t>Exhibit C ¶ 18 provides that payments to Kentucky are made payable to the Commonwealth, remitted as directed by the Attorney General, and "applied, deposited, and disbursed in accordance with KRS 48.005 and KRS 367.370." It adds that nothing in the agreement authorizes any deposit, administration, or expenditure inconsistent with KRS 48.005. The settling parties deliberately routed Kentucky's recovery through the Commonwealth's ordinary budget statutes rather than leaving it to the sole discretion of the Attorney General, as several other states did. The appropriation decision belongs to the General Assembly.</a:t>
            </a:r>
            <a:endParaRPr lang="en-US" sz="13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The Contingent Payments</a:t>
            </a:r>
            <a:endParaRPr lang="en-US" sz="36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600" i="1" dirty="0">
                <a:solidFill>
                  <a:srgbClr val="A9CCE3"/>
                </a:solidFill>
                <a:latin typeface="Calibri" pitchFamily="34" charset="0"/>
                <a:ea typeface="Calibri" pitchFamily="34" charset="-122"/>
                <a:cs typeface="Calibri" pitchFamily="34" charset="-120"/>
              </a:rPr>
              <a:t>$15,436,768.33 per installment — $154,367,683.30 in total (§ VI.D; Ex. B)</a:t>
            </a:r>
            <a:endParaRPr lang="en-US" sz="1600" dirty="0"/>
          </a:p>
        </p:txBody>
      </p:sp>
      <p:sp>
        <p:nvSpPr>
          <p:cNvPr id="5" name="Text 3"/>
          <p:cNvSpPr txBox="1"/>
          <p:nvPr/>
        </p:nvSpPr>
        <p:spPr>
          <a:xfrm>
            <a:off x="685800" y="1371600"/>
            <a:ext cx="10789920" cy="4754880"/>
          </a:xfrm>
          <a:prstGeom prst="rect">
            <a:avLst/>
          </a:prstGeom>
          <a:noFill/>
          <a:ln/>
        </p:spPr>
        <p:txBody>
          <a:bodyPr wrap="square" lIns="0" tIns="0" rIns="0" bIns="0" rtlCol="0" anchor="t"/>
          <a:lstStyle/>
          <a:p>
            <a:pPr marL="228600" indent="-228600" algn="l">
              <a:spcAft>
                <a:spcPts val="900"/>
              </a:spcAft>
              <a:buSzPct val="100000"/>
              <a:buChar char="▸"/>
            </a:pPr>
            <a:r>
              <a:rPr lang="en-US" sz="2000" b="1" dirty="0">
                <a:solidFill>
                  <a:srgbClr val="FFFFFF"/>
                </a:solidFill>
                <a:latin typeface="Calibri" pitchFamily="34" charset="0"/>
                <a:ea typeface="Calibri" pitchFamily="34" charset="-122"/>
                <a:cs typeface="Calibri" pitchFamily="34" charset="-120"/>
              </a:rPr>
              <a:t>The contingency is all-or-nothing.</a:t>
            </a:r>
            <a:endParaRPr lang="en-US" sz="2000" dirty="0"/>
          </a:p>
          <a:p>
            <a:pPr marL="457200" lvl="1" indent="-228600" algn="l">
              <a:spcAft>
                <a:spcPts val="500"/>
              </a:spcAft>
              <a:buSzPct val="100000"/>
              <a:buChar char="▸"/>
            </a:pPr>
            <a:r>
              <a:rPr lang="en-US" dirty="0">
                <a:solidFill>
                  <a:srgbClr val="A9CCE3"/>
                </a:solidFill>
                <a:latin typeface="Calibri" pitchFamily="34" charset="0"/>
                <a:ea typeface="Calibri" pitchFamily="34" charset="-122"/>
                <a:cs typeface="Calibri" pitchFamily="34" charset="-120"/>
              </a:rPr>
              <a:t>If the Contingent Monetary Payment Trigger occurs in Kentucky, Meta owes ten equal installments (§ VI.D.1).</a:t>
            </a:r>
            <a:endParaRPr lang="en-US" sz="2000" dirty="0"/>
          </a:p>
          <a:p>
            <a:pPr marL="457200" lvl="1" indent="-228600" algn="l">
              <a:spcAft>
                <a:spcPts val="500"/>
              </a:spcAft>
              <a:buSzPct val="100000"/>
              <a:buChar char="▸"/>
            </a:pPr>
            <a:r>
              <a:rPr lang="en-US" dirty="0">
                <a:solidFill>
                  <a:srgbClr val="A9CCE3"/>
                </a:solidFill>
                <a:latin typeface="Calibri" pitchFamily="34" charset="0"/>
                <a:ea typeface="Calibri" pitchFamily="34" charset="-122"/>
                <a:cs typeface="Calibri" pitchFamily="34" charset="-120"/>
              </a:rPr>
              <a:t>If it never occurs within the ten-year term, the payments are permanently forfeited and retained by Meta (§ VI.D.3).</a:t>
            </a:r>
            <a:endParaRPr lang="en-US" sz="2000" dirty="0"/>
          </a:p>
          <a:p>
            <a:pPr marL="457200" lvl="1" indent="-228600" algn="l">
              <a:spcAft>
                <a:spcPts val="500"/>
              </a:spcAft>
              <a:buSzPct val="100000"/>
              <a:buChar char="▸"/>
            </a:pPr>
            <a:r>
              <a:rPr lang="en-US" dirty="0">
                <a:solidFill>
                  <a:srgbClr val="A9CCE3"/>
                </a:solidFill>
                <a:latin typeface="Calibri" pitchFamily="34" charset="0"/>
                <a:ea typeface="Calibri" pitchFamily="34" charset="-122"/>
                <a:cs typeface="Calibri" pitchFamily="34" charset="-120"/>
              </a:rPr>
              <a:t>Kentucky has no obligation to repay anything under any circumstance (§§ I.U, VI.D.3).</a:t>
            </a:r>
            <a:endParaRPr lang="en-US" sz="2000" dirty="0"/>
          </a:p>
          <a:p>
            <a:pPr marL="228600" indent="-228600" algn="l">
              <a:spcAft>
                <a:spcPts val="900"/>
              </a:spcAft>
              <a:buSzPct val="100000"/>
              <a:buChar char="▸"/>
            </a:pPr>
            <a:r>
              <a:rPr lang="en-US" sz="2000" b="1" dirty="0">
                <a:solidFill>
                  <a:srgbClr val="FFFFFF"/>
                </a:solidFill>
                <a:latin typeface="Calibri" pitchFamily="34" charset="0"/>
                <a:ea typeface="Calibri" pitchFamily="34" charset="-122"/>
                <a:cs typeface="Calibri" pitchFamily="34" charset="-120"/>
              </a:rPr>
              <a:t>Delay does not reduce the total.</a:t>
            </a:r>
            <a:endParaRPr lang="en-US" sz="2000" dirty="0"/>
          </a:p>
          <a:p>
            <a:pPr marL="457200" lvl="1" indent="-228600" algn="l">
              <a:spcAft>
                <a:spcPts val="500"/>
              </a:spcAft>
              <a:buSzPct val="100000"/>
              <a:buChar char="▸"/>
            </a:pPr>
            <a:r>
              <a:rPr lang="en-US" dirty="0">
                <a:solidFill>
                  <a:srgbClr val="A9CCE3"/>
                </a:solidFill>
                <a:latin typeface="Calibri" pitchFamily="34" charset="0"/>
                <a:ea typeface="Calibri" pitchFamily="34" charset="-122"/>
                <a:cs typeface="Calibri" pitchFamily="34" charset="-120"/>
              </a:rPr>
              <a:t>At the first scheduled payment date after the trigger, Kentucky is paid that installment and every prior installment date at once (§ VI.D.2.a). Each remaining date is then paid normally (§ VI.D.2.b).</a:t>
            </a:r>
            <a:endParaRPr lang="en-US" sz="2000" dirty="0"/>
          </a:p>
          <a:p>
            <a:pPr marL="457200" lvl="1" indent="-228600" algn="l">
              <a:spcAft>
                <a:spcPts val="500"/>
              </a:spcAft>
              <a:buSzPct val="100000"/>
              <a:buChar char="▸"/>
            </a:pPr>
            <a:r>
              <a:rPr lang="en-US" dirty="0">
                <a:solidFill>
                  <a:srgbClr val="A9CCE3"/>
                </a:solidFill>
                <a:latin typeface="Calibri" pitchFamily="34" charset="0"/>
                <a:ea typeface="Calibri" pitchFamily="34" charset="-122"/>
                <a:cs typeface="Calibri" pitchFamily="34" charset="-120"/>
              </a:rPr>
              <a:t>A trigger achieved in 2032 is therefore worth the same as one achieved in 2027.</a:t>
            </a:r>
            <a:endParaRPr lang="en-US" sz="2000" dirty="0"/>
          </a:p>
          <a:p>
            <a:pPr marL="228600" indent="-228600" algn="l">
              <a:spcAft>
                <a:spcPts val="900"/>
              </a:spcAft>
              <a:buSzPct val="100000"/>
              <a:buChar char="▸"/>
            </a:pPr>
            <a:r>
              <a:rPr lang="en-US" sz="2000" b="1" dirty="0">
                <a:solidFill>
                  <a:srgbClr val="FFFFFF"/>
                </a:solidFill>
                <a:latin typeface="Calibri" pitchFamily="34" charset="0"/>
                <a:ea typeface="Calibri" pitchFamily="34" charset="-122"/>
                <a:cs typeface="Calibri" pitchFamily="34" charset="-120"/>
              </a:rPr>
              <a:t>Meta's incentives are mixed.</a:t>
            </a:r>
            <a:endParaRPr lang="en-US" sz="2000" dirty="0"/>
          </a:p>
          <a:p>
            <a:pPr marL="457200" lvl="1" indent="-228600" algn="l">
              <a:spcAft>
                <a:spcPts val="500"/>
              </a:spcAft>
              <a:buSzPct val="100000"/>
              <a:buChar char="▸"/>
            </a:pPr>
            <a:r>
              <a:rPr lang="en-US" dirty="0">
                <a:solidFill>
                  <a:srgbClr val="A9CCE3"/>
                </a:solidFill>
                <a:latin typeface="Calibri" pitchFamily="34" charset="0"/>
                <a:ea typeface="Calibri" pitchFamily="34" charset="-122"/>
                <a:cs typeface="Calibri" pitchFamily="34" charset="-120"/>
              </a:rPr>
              <a:t>Meta retains roughly $5.02 billion nationally if the trigger never occurs. But Meta also obtains Phase II parity across the industry only if it does — competitors become subject to equivalent limits. The agreement is structured so that Meta accepts tighter obligations in exchange for its competitors accepting them too.</a:t>
            </a:r>
            <a:endParaRPr lang="en-US"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The Trigger, Precisely</a:t>
            </a:r>
            <a:endParaRPr lang="en-US" sz="36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500" i="1" dirty="0">
                <a:solidFill>
                  <a:srgbClr val="A9CCE3"/>
                </a:solidFill>
                <a:latin typeface="Calibri" pitchFamily="34" charset="0"/>
                <a:ea typeface="Calibri" pitchFamily="34" charset="-122"/>
                <a:cs typeface="Calibri" pitchFamily="34" charset="-120"/>
              </a:rPr>
              <a:t>Both conditions must be met as to Kentucky (§ I.U)</a:t>
            </a:r>
            <a:endParaRPr lang="en-US" sz="1500" dirty="0"/>
          </a:p>
        </p:txBody>
      </p:sp>
      <p:sp>
        <p:nvSpPr>
          <p:cNvPr id="5" name="Shape 3"/>
          <p:cNvSpPr/>
          <p:nvPr/>
        </p:nvSpPr>
        <p:spPr>
          <a:xfrm>
            <a:off x="685800" y="1280160"/>
            <a:ext cx="5257800" cy="4257040"/>
          </a:xfrm>
          <a:prstGeom prst="roundRect">
            <a:avLst>
              <a:gd name="adj" fmla="val 1519"/>
            </a:avLst>
          </a:prstGeom>
          <a:solidFill>
            <a:srgbClr val="0A2F73"/>
          </a:solidFill>
          <a:ln w="9525">
            <a:solidFill>
              <a:srgbClr val="1B4A9E"/>
            </a:solidFill>
            <a:prstDash val="solid"/>
          </a:ln>
        </p:spPr>
        <p:txBody>
          <a:bodyPr/>
          <a:lstStyle/>
          <a:p>
            <a:endParaRPr lang="en-US" dirty="0"/>
          </a:p>
        </p:txBody>
      </p:sp>
      <p:sp>
        <p:nvSpPr>
          <p:cNvPr id="6" name="Shape 4"/>
          <p:cNvSpPr/>
          <p:nvPr/>
        </p:nvSpPr>
        <p:spPr>
          <a:xfrm>
            <a:off x="914400" y="1444752"/>
            <a:ext cx="411480" cy="411480"/>
          </a:xfrm>
          <a:prstGeom prst="ellipse">
            <a:avLst/>
          </a:prstGeom>
          <a:solidFill>
            <a:srgbClr val="1B4A9E"/>
          </a:solidFill>
          <a:ln/>
        </p:spPr>
        <p:txBody>
          <a:bodyPr/>
          <a:lstStyle/>
          <a:p>
            <a:endParaRPr lang="en-US" dirty="0"/>
          </a:p>
        </p:txBody>
      </p:sp>
      <p:sp>
        <p:nvSpPr>
          <p:cNvPr id="7" name="Text 5"/>
          <p:cNvSpPr txBox="1"/>
          <p:nvPr/>
        </p:nvSpPr>
        <p:spPr>
          <a:xfrm>
            <a:off x="914400" y="1444752"/>
            <a:ext cx="411480" cy="411480"/>
          </a:xfrm>
          <a:prstGeom prst="rect">
            <a:avLst/>
          </a:prstGeom>
          <a:noFill/>
          <a:ln/>
        </p:spPr>
        <p:txBody>
          <a:bodyPr wrap="square" lIns="0" tIns="0" rIns="0" bIns="0" rtlCol="0" anchor="ctr"/>
          <a:lstStyle/>
          <a:p>
            <a:pPr marL="0" indent="0" algn="ctr">
              <a:buNone/>
            </a:pPr>
            <a:r>
              <a:rPr lang="en-US" sz="1700" b="1" dirty="0">
                <a:solidFill>
                  <a:srgbClr val="FFFFFF"/>
                </a:solidFill>
                <a:latin typeface="Cambria" pitchFamily="34" charset="0"/>
                <a:ea typeface="Cambria" pitchFamily="34" charset="-122"/>
                <a:cs typeface="Cambria" pitchFamily="34" charset="-120"/>
              </a:rPr>
              <a:t>1</a:t>
            </a:r>
            <a:endParaRPr lang="en-US" sz="1700" dirty="0"/>
          </a:p>
        </p:txBody>
      </p:sp>
      <p:sp>
        <p:nvSpPr>
          <p:cNvPr id="8" name="Text 6"/>
          <p:cNvSpPr txBox="1"/>
          <p:nvPr/>
        </p:nvSpPr>
        <p:spPr>
          <a:xfrm>
            <a:off x="1463040" y="1444752"/>
            <a:ext cx="4206240" cy="411480"/>
          </a:xfrm>
          <a:prstGeom prst="rect">
            <a:avLst/>
          </a:prstGeom>
          <a:noFill/>
          <a:ln/>
        </p:spPr>
        <p:txBody>
          <a:bodyPr wrap="square" lIns="0" tIns="0" rIns="0" bIns="0" rtlCol="0" anchor="ctr"/>
          <a:lstStyle/>
          <a:p>
            <a:pPr marL="0" indent="0">
              <a:buNone/>
            </a:pPr>
            <a:r>
              <a:rPr lang="en-US" sz="1700" b="1" dirty="0">
                <a:solidFill>
                  <a:srgbClr val="A9CCE3"/>
                </a:solidFill>
                <a:latin typeface="Calibri" pitchFamily="34" charset="0"/>
                <a:ea typeface="Calibri" pitchFamily="34" charset="-122"/>
                <a:cs typeface="Calibri" pitchFamily="34" charset="-120"/>
              </a:rPr>
              <a:t>Industry-Wide Adoption</a:t>
            </a:r>
            <a:endParaRPr lang="en-US" sz="1700" dirty="0"/>
          </a:p>
        </p:txBody>
      </p:sp>
      <p:sp>
        <p:nvSpPr>
          <p:cNvPr id="9" name="Text 7"/>
          <p:cNvSpPr txBox="1"/>
          <p:nvPr/>
        </p:nvSpPr>
        <p:spPr>
          <a:xfrm>
            <a:off x="914400" y="1986618"/>
            <a:ext cx="4800600" cy="3353139"/>
          </a:xfrm>
          <a:prstGeom prst="rect">
            <a:avLst/>
          </a:prstGeom>
          <a:noFill/>
          <a:ln/>
        </p:spPr>
        <p:txBody>
          <a:bodyPr wrap="square" lIns="0" tIns="0" rIns="0" bIns="0" rtlCol="0" anchor="t"/>
          <a:lstStyle/>
          <a:p>
            <a:pPr marL="0" indent="0">
              <a:buNone/>
            </a:pPr>
            <a:r>
              <a:rPr lang="en-US" sz="1450" dirty="0">
                <a:solidFill>
                  <a:srgbClr val="FFFFFF"/>
                </a:solidFill>
                <a:latin typeface="Calibri" pitchFamily="34" charset="0"/>
                <a:ea typeface="Calibri" pitchFamily="34" charset="-122"/>
                <a:cs typeface="Calibri" pitchFamily="34" charset="-120"/>
              </a:rPr>
              <a:t>Snapchat, TikTok, and YouTube — and any qualifying new entrant — must all be subject to substantively equivalent obligations to BOTH Phase II time-management terms, by one of three routes (§ I.DD):</a:t>
            </a:r>
            <a:endParaRPr lang="en-US" sz="1450" dirty="0"/>
          </a:p>
          <a:p>
            <a:pPr marL="0" indent="0">
              <a:buNone/>
            </a:pPr>
            <a:endParaRPr lang="en-US" sz="1450" dirty="0"/>
          </a:p>
          <a:p>
            <a:pPr marL="0" indent="0">
              <a:buNone/>
            </a:pPr>
            <a:r>
              <a:rPr lang="en-US" sz="1450" dirty="0">
                <a:solidFill>
                  <a:srgbClr val="FFFFFF"/>
                </a:solidFill>
                <a:latin typeface="Calibri" pitchFamily="34" charset="0"/>
                <a:ea typeface="Calibri" pitchFamily="34" charset="-122"/>
                <a:cs typeface="Calibri" pitchFamily="34" charset="-120"/>
              </a:rPr>
              <a:t>a.  A binding settlement or consent decree with Kentucky; or</a:t>
            </a:r>
            <a:endParaRPr lang="en-US" sz="1450" dirty="0"/>
          </a:p>
          <a:p>
            <a:pPr marL="0" indent="0">
              <a:buNone/>
            </a:pPr>
            <a:r>
              <a:rPr lang="en-US" sz="1450" b="1" dirty="0">
                <a:solidFill>
                  <a:srgbClr val="E8B22A"/>
                </a:solidFill>
                <a:latin typeface="Calibri" pitchFamily="34" charset="0"/>
                <a:ea typeface="Calibri" pitchFamily="34" charset="-122"/>
                <a:cs typeface="Calibri" pitchFamily="34" charset="-120"/>
              </a:rPr>
              <a:t>b.  A federal law, or a Kentucky statute or regulation, imposing equivalent obligations and actually in effect; or</a:t>
            </a:r>
            <a:endParaRPr lang="en-US" sz="1450" dirty="0"/>
          </a:p>
          <a:p>
            <a:pPr marL="0" indent="0">
              <a:buNone/>
            </a:pPr>
            <a:r>
              <a:rPr lang="en-US" sz="1450" dirty="0">
                <a:solidFill>
                  <a:srgbClr val="FFFFFF"/>
                </a:solidFill>
                <a:latin typeface="Calibri" pitchFamily="34" charset="0"/>
                <a:ea typeface="Calibri" pitchFamily="34" charset="-122"/>
                <a:cs typeface="Calibri" pitchFamily="34" charset="-120"/>
              </a:rPr>
              <a:t>c.  Voluntary implementation certified by an independent third-party auditor.</a:t>
            </a:r>
            <a:endParaRPr lang="en-US" sz="1450" dirty="0"/>
          </a:p>
          <a:p>
            <a:pPr marL="0" indent="0">
              <a:buNone/>
            </a:pPr>
            <a:endParaRPr lang="en-US" sz="1450" dirty="0"/>
          </a:p>
          <a:p>
            <a:pPr marL="0" indent="0">
              <a:buNone/>
            </a:pPr>
            <a:r>
              <a:rPr lang="en-US" sz="1450" dirty="0">
                <a:solidFill>
                  <a:srgbClr val="A9CCE3"/>
                </a:solidFill>
                <a:latin typeface="Calibri" pitchFamily="34" charset="0"/>
                <a:ea typeface="Calibri" pitchFamily="34" charset="-122"/>
                <a:cs typeface="Calibri" pitchFamily="34" charset="-120"/>
              </a:rPr>
              <a:t>Plus, in every case: binding age assurance for 13–17-year-olds no less restrictive than § II.A; a five-year independent audit of both obligations; and no carve-outs beyond messaging and long-form content.</a:t>
            </a:r>
            <a:endParaRPr lang="en-US" sz="1450" dirty="0"/>
          </a:p>
        </p:txBody>
      </p:sp>
      <p:sp>
        <p:nvSpPr>
          <p:cNvPr id="10" name="Shape 8"/>
          <p:cNvSpPr/>
          <p:nvPr/>
        </p:nvSpPr>
        <p:spPr>
          <a:xfrm>
            <a:off x="6217920" y="1280160"/>
            <a:ext cx="5257800" cy="4257040"/>
          </a:xfrm>
          <a:prstGeom prst="roundRect">
            <a:avLst>
              <a:gd name="adj" fmla="val 1519"/>
            </a:avLst>
          </a:prstGeom>
          <a:solidFill>
            <a:srgbClr val="0A2F73"/>
          </a:solidFill>
          <a:ln w="9525">
            <a:solidFill>
              <a:srgbClr val="1B4A9E"/>
            </a:solidFill>
            <a:prstDash val="solid"/>
          </a:ln>
        </p:spPr>
        <p:txBody>
          <a:bodyPr/>
          <a:lstStyle/>
          <a:p>
            <a:endParaRPr lang="en-US" dirty="0"/>
          </a:p>
        </p:txBody>
      </p:sp>
      <p:sp>
        <p:nvSpPr>
          <p:cNvPr id="11" name="Shape 9"/>
          <p:cNvSpPr/>
          <p:nvPr/>
        </p:nvSpPr>
        <p:spPr>
          <a:xfrm>
            <a:off x="6446520" y="1444752"/>
            <a:ext cx="411480" cy="411480"/>
          </a:xfrm>
          <a:prstGeom prst="ellipse">
            <a:avLst/>
          </a:prstGeom>
          <a:solidFill>
            <a:srgbClr val="B21413"/>
          </a:solidFill>
          <a:ln/>
        </p:spPr>
        <p:txBody>
          <a:bodyPr/>
          <a:lstStyle/>
          <a:p>
            <a:endParaRPr lang="en-US" dirty="0"/>
          </a:p>
        </p:txBody>
      </p:sp>
      <p:sp>
        <p:nvSpPr>
          <p:cNvPr id="12" name="Text 10"/>
          <p:cNvSpPr txBox="1"/>
          <p:nvPr/>
        </p:nvSpPr>
        <p:spPr>
          <a:xfrm>
            <a:off x="6446520" y="1444752"/>
            <a:ext cx="411480" cy="411480"/>
          </a:xfrm>
          <a:prstGeom prst="rect">
            <a:avLst/>
          </a:prstGeom>
          <a:noFill/>
          <a:ln/>
        </p:spPr>
        <p:txBody>
          <a:bodyPr wrap="square" lIns="0" tIns="0" rIns="0" bIns="0" rtlCol="0" anchor="ctr"/>
          <a:lstStyle/>
          <a:p>
            <a:pPr marL="0" indent="0" algn="ctr">
              <a:buNone/>
            </a:pPr>
            <a:r>
              <a:rPr lang="en-US" sz="1700" b="1" dirty="0">
                <a:solidFill>
                  <a:srgbClr val="FFFFFF"/>
                </a:solidFill>
                <a:latin typeface="Cambria" pitchFamily="34" charset="0"/>
                <a:ea typeface="Cambria" pitchFamily="34" charset="-122"/>
                <a:cs typeface="Cambria" pitchFamily="34" charset="-120"/>
              </a:rPr>
              <a:t>2</a:t>
            </a:r>
            <a:endParaRPr lang="en-US" sz="1700" dirty="0"/>
          </a:p>
        </p:txBody>
      </p:sp>
      <p:sp>
        <p:nvSpPr>
          <p:cNvPr id="13" name="Text 11"/>
          <p:cNvSpPr txBox="1"/>
          <p:nvPr/>
        </p:nvSpPr>
        <p:spPr>
          <a:xfrm>
            <a:off x="6995160" y="1444752"/>
            <a:ext cx="4206240" cy="411480"/>
          </a:xfrm>
          <a:prstGeom prst="rect">
            <a:avLst/>
          </a:prstGeom>
          <a:noFill/>
          <a:ln/>
        </p:spPr>
        <p:txBody>
          <a:bodyPr wrap="square" lIns="0" tIns="0" rIns="0" bIns="0" rtlCol="0" anchor="ctr"/>
          <a:lstStyle/>
          <a:p>
            <a:pPr marL="0" indent="0">
              <a:buNone/>
            </a:pPr>
            <a:r>
              <a:rPr lang="en-US" sz="1700" b="1" dirty="0">
                <a:solidFill>
                  <a:srgbClr val="A9CCE3"/>
                </a:solidFill>
                <a:latin typeface="Calibri" pitchFamily="34" charset="0"/>
                <a:ea typeface="Calibri" pitchFamily="34" charset="-122"/>
                <a:cs typeface="Calibri" pitchFamily="34" charset="-120"/>
              </a:rPr>
              <a:t>A monetary obligation</a:t>
            </a:r>
            <a:endParaRPr lang="en-US" sz="1700" dirty="0"/>
          </a:p>
        </p:txBody>
      </p:sp>
      <p:sp>
        <p:nvSpPr>
          <p:cNvPr id="14" name="Text 12"/>
          <p:cNvSpPr txBox="1"/>
          <p:nvPr/>
        </p:nvSpPr>
        <p:spPr>
          <a:xfrm>
            <a:off x="6446520" y="1963928"/>
            <a:ext cx="4800600" cy="3449320"/>
          </a:xfrm>
          <a:prstGeom prst="rect">
            <a:avLst/>
          </a:prstGeom>
          <a:noFill/>
          <a:ln/>
        </p:spPr>
        <p:txBody>
          <a:bodyPr wrap="square" lIns="0" tIns="0" rIns="0" bIns="0" rtlCol="0" anchor="t"/>
          <a:lstStyle/>
          <a:p>
            <a:pPr marL="0" indent="0">
              <a:buNone/>
            </a:pPr>
            <a:r>
              <a:rPr lang="en-US" sz="1450" dirty="0">
                <a:solidFill>
                  <a:srgbClr val="FFFFFF"/>
                </a:solidFill>
                <a:latin typeface="Calibri" pitchFamily="34" charset="0"/>
                <a:ea typeface="Calibri" pitchFamily="34" charset="-122"/>
                <a:cs typeface="Calibri" pitchFamily="34" charset="-120"/>
              </a:rPr>
              <a:t>Every Core Industry Member with annual profits above $10 billion must be subject to a monetary obligation that is at least as large as either:</a:t>
            </a:r>
            <a:endParaRPr lang="en-US" sz="1450" dirty="0"/>
          </a:p>
          <a:p>
            <a:pPr marL="0" indent="0">
              <a:buNone/>
            </a:pPr>
            <a:endParaRPr lang="en-US" sz="1450" dirty="0"/>
          </a:p>
          <a:p>
            <a:pPr marL="0" indent="0">
              <a:buNone/>
            </a:pPr>
            <a:r>
              <a:rPr lang="en-US" sz="1450" dirty="0">
                <a:solidFill>
                  <a:srgbClr val="FFFFFF"/>
                </a:solidFill>
                <a:latin typeface="Calibri" pitchFamily="34" charset="0"/>
                <a:ea typeface="Calibri" pitchFamily="34" charset="-122"/>
                <a:cs typeface="Calibri" pitchFamily="34" charset="-120"/>
              </a:rPr>
              <a:t>a.  Kentucky's own aggregate contingency amount — $154,367,683.30; or</a:t>
            </a:r>
            <a:endParaRPr lang="en-US" sz="1450" dirty="0"/>
          </a:p>
          <a:p>
            <a:pPr marL="0" indent="0">
              <a:buNone/>
            </a:pPr>
            <a:r>
              <a:rPr lang="en-US" sz="1450" dirty="0">
                <a:solidFill>
                  <a:srgbClr val="FFFFFF"/>
                </a:solidFill>
                <a:latin typeface="Calibri" pitchFamily="34" charset="0"/>
                <a:ea typeface="Calibri" pitchFamily="34" charset="-122"/>
                <a:cs typeface="Calibri" pitchFamily="34" charset="-120"/>
              </a:rPr>
              <a:t>b.  In a multistate settlement including Kentucky, the aggregate contingency amounts of all the participating settling states.</a:t>
            </a:r>
            <a:endParaRPr lang="en-US" sz="1450" dirty="0"/>
          </a:p>
          <a:p>
            <a:pPr marL="0" indent="0">
              <a:buNone/>
            </a:pPr>
            <a:endParaRPr lang="en-US" sz="1450" dirty="0"/>
          </a:p>
          <a:p>
            <a:pPr marL="0" indent="0">
              <a:buNone/>
            </a:pPr>
            <a:r>
              <a:rPr lang="en-US" sz="1450" dirty="0">
                <a:solidFill>
                  <a:srgbClr val="E8B22A"/>
                </a:solidFill>
                <a:latin typeface="Calibri" pitchFamily="34" charset="0"/>
                <a:ea typeface="Calibri" pitchFamily="34" charset="-122"/>
                <a:cs typeface="Calibri" pitchFamily="34" charset="-120"/>
              </a:rPr>
              <a:t>This condition is litigation and settlement work, not legislation. A statute can satisfy condition 1; it cannot satisfy condition 2. The Attorney General's pending actions against TikTok and investigations into other platforms are the realistic route.</a:t>
            </a:r>
            <a:endParaRPr lang="en-US" sz="1450" dirty="0"/>
          </a:p>
        </p:txBody>
      </p:sp>
      <p:sp>
        <p:nvSpPr>
          <p:cNvPr id="15" name="Shape 13"/>
          <p:cNvSpPr/>
          <p:nvPr/>
        </p:nvSpPr>
        <p:spPr>
          <a:xfrm>
            <a:off x="3429000" y="5707888"/>
            <a:ext cx="5303520" cy="566928"/>
          </a:xfrm>
          <a:prstGeom prst="roundRect">
            <a:avLst>
              <a:gd name="adj" fmla="val 12903"/>
            </a:avLst>
          </a:prstGeom>
          <a:solidFill>
            <a:srgbClr val="B21413"/>
          </a:solidFill>
          <a:ln/>
        </p:spPr>
        <p:txBody>
          <a:bodyPr/>
          <a:lstStyle/>
          <a:p>
            <a:endParaRPr lang="en-US" dirty="0"/>
          </a:p>
        </p:txBody>
      </p:sp>
      <p:sp>
        <p:nvSpPr>
          <p:cNvPr id="16" name="Text 14"/>
          <p:cNvSpPr txBox="1"/>
          <p:nvPr/>
        </p:nvSpPr>
        <p:spPr>
          <a:xfrm>
            <a:off x="3429000" y="5707888"/>
            <a:ext cx="5303520" cy="566928"/>
          </a:xfrm>
          <a:prstGeom prst="rect">
            <a:avLst/>
          </a:prstGeom>
          <a:noFill/>
          <a:ln/>
        </p:spPr>
        <p:txBody>
          <a:bodyPr wrap="square" lIns="0" tIns="0" rIns="0" bIns="0" rtlCol="0" anchor="ctr"/>
          <a:lstStyle/>
          <a:p>
            <a:pPr marL="0" indent="0" algn="ctr">
              <a:buNone/>
            </a:pPr>
            <a:r>
              <a:rPr lang="en-US" sz="2000" b="1" dirty="0">
                <a:solidFill>
                  <a:srgbClr val="FFFFFF"/>
                </a:solidFill>
                <a:latin typeface="Cambria" pitchFamily="34" charset="0"/>
                <a:ea typeface="Cambria" pitchFamily="34" charset="-122"/>
                <a:cs typeface="Cambria" pitchFamily="34" charset="-120"/>
              </a:rPr>
              <a:t>BOTH  →  $154,367,683.30 to Kentucky</a:t>
            </a:r>
            <a:endParaRPr lang="en-US" sz="2000" dirty="0"/>
          </a:p>
        </p:txBody>
      </p:sp>
      <p:pic>
        <p:nvPicPr>
          <p:cNvPr id="17" name="Icon s22_net" descr="Icon"/>
          <p:cNvPicPr>
            <a:picLocks noChangeAspect="1"/>
          </p:cNvPicPr>
          <p:nvPr/>
        </p:nvPicPr>
        <p:blipFill>
          <a:blip r:embed="rId3"/>
          <a:stretch>
            <a:fillRect/>
          </a:stretch>
        </p:blipFill>
        <p:spPr>
          <a:xfrm>
            <a:off x="5303520" y="1444752"/>
            <a:ext cx="411480" cy="411480"/>
          </a:xfrm>
          <a:prstGeom prst="rect">
            <a:avLst/>
          </a:prstGeom>
        </p:spPr>
      </p:pic>
      <p:pic>
        <p:nvPicPr>
          <p:cNvPr id="18" name="Icon s22_dollar" descr="Icon"/>
          <p:cNvPicPr>
            <a:picLocks noChangeAspect="1"/>
          </p:cNvPicPr>
          <p:nvPr/>
        </p:nvPicPr>
        <p:blipFill>
          <a:blip r:embed="rId4"/>
          <a:stretch>
            <a:fillRect/>
          </a:stretch>
        </p:blipFill>
        <p:spPr>
          <a:xfrm>
            <a:off x="10835640" y="1444752"/>
            <a:ext cx="411480" cy="41148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Where This Body Can Partner</a:t>
            </a:r>
            <a:endParaRPr lang="en-US" sz="36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500" i="1" dirty="0">
                <a:solidFill>
                  <a:srgbClr val="A9CCE3"/>
                </a:solidFill>
                <a:latin typeface="Calibri" pitchFamily="34" charset="0"/>
                <a:ea typeface="Calibri" pitchFamily="34" charset="-122"/>
                <a:cs typeface="Calibri" pitchFamily="34" charset="-120"/>
              </a:rPr>
              <a:t>Four concrete levers, in order of directness</a:t>
            </a:r>
            <a:endParaRPr lang="en-US" sz="1500" dirty="0"/>
          </a:p>
        </p:txBody>
      </p:sp>
      <p:sp>
        <p:nvSpPr>
          <p:cNvPr id="5" name="Shape 3"/>
          <p:cNvSpPr/>
          <p:nvPr/>
        </p:nvSpPr>
        <p:spPr>
          <a:xfrm>
            <a:off x="685800" y="1325880"/>
            <a:ext cx="10789920" cy="1170432"/>
          </a:xfrm>
          <a:prstGeom prst="roundRect">
            <a:avLst>
              <a:gd name="adj" fmla="val 4688"/>
            </a:avLst>
          </a:prstGeom>
          <a:solidFill>
            <a:srgbClr val="00133D"/>
          </a:solidFill>
          <a:ln w="9525">
            <a:solidFill>
              <a:srgbClr val="0A2F73"/>
            </a:solidFill>
            <a:prstDash val="solid"/>
          </a:ln>
        </p:spPr>
        <p:txBody>
          <a:bodyPr/>
          <a:lstStyle/>
          <a:p>
            <a:endParaRPr lang="en-US" dirty="0"/>
          </a:p>
        </p:txBody>
      </p:sp>
      <p:sp>
        <p:nvSpPr>
          <p:cNvPr id="6" name="Shape 4"/>
          <p:cNvSpPr/>
          <p:nvPr/>
        </p:nvSpPr>
        <p:spPr>
          <a:xfrm>
            <a:off x="896112" y="1508760"/>
            <a:ext cx="475488" cy="475488"/>
          </a:xfrm>
          <a:prstGeom prst="rect">
            <a:avLst/>
          </a:prstGeom>
          <a:solidFill>
            <a:srgbClr val="B21413"/>
          </a:solidFill>
          <a:ln/>
        </p:spPr>
        <p:txBody>
          <a:bodyPr/>
          <a:lstStyle/>
          <a:p>
            <a:endParaRPr lang="en-US" dirty="0"/>
          </a:p>
        </p:txBody>
      </p:sp>
      <p:sp>
        <p:nvSpPr>
          <p:cNvPr id="7" name="Text 5"/>
          <p:cNvSpPr txBox="1"/>
          <p:nvPr/>
        </p:nvSpPr>
        <p:spPr>
          <a:xfrm>
            <a:off x="896112" y="1508760"/>
            <a:ext cx="475488" cy="475488"/>
          </a:xfrm>
          <a:prstGeom prst="rect">
            <a:avLst/>
          </a:prstGeom>
          <a:noFill/>
          <a:ln/>
        </p:spPr>
        <p:txBody>
          <a:bodyPr wrap="square" lIns="0" tIns="0" rIns="0" bIns="0" rtlCol="0" anchor="ctr"/>
          <a:lstStyle/>
          <a:p>
            <a:pPr marL="0" indent="0" algn="ctr">
              <a:buNone/>
            </a:pPr>
            <a:r>
              <a:rPr lang="en-US" sz="1700" b="1" dirty="0">
                <a:solidFill>
                  <a:srgbClr val="FFFFFF"/>
                </a:solidFill>
                <a:latin typeface="Cambria" pitchFamily="34" charset="0"/>
                <a:ea typeface="Cambria" pitchFamily="34" charset="-122"/>
                <a:cs typeface="Cambria" pitchFamily="34" charset="-120"/>
              </a:rPr>
              <a:t>01</a:t>
            </a:r>
            <a:endParaRPr lang="en-US" sz="1700" dirty="0"/>
          </a:p>
        </p:txBody>
      </p:sp>
      <p:sp>
        <p:nvSpPr>
          <p:cNvPr id="8" name="Text 6"/>
          <p:cNvSpPr txBox="1"/>
          <p:nvPr/>
        </p:nvSpPr>
        <p:spPr>
          <a:xfrm>
            <a:off x="1536192" y="1444752"/>
            <a:ext cx="2606040" cy="914400"/>
          </a:xfrm>
          <a:prstGeom prst="rect">
            <a:avLst/>
          </a:prstGeom>
          <a:noFill/>
          <a:ln/>
        </p:spPr>
        <p:txBody>
          <a:bodyPr wrap="square" lIns="0" tIns="0" rIns="0" bIns="0" rtlCol="0" anchor="t"/>
          <a:lstStyle/>
          <a:p>
            <a:pPr marL="0" indent="0">
              <a:buNone/>
            </a:pPr>
            <a:r>
              <a:rPr lang="en-US" sz="1550" b="1" dirty="0">
                <a:solidFill>
                  <a:srgbClr val="E8B22A"/>
                </a:solidFill>
                <a:latin typeface="Calibri" pitchFamily="34" charset="0"/>
                <a:ea typeface="Calibri" pitchFamily="34" charset="-122"/>
                <a:cs typeface="Calibri" pitchFamily="34" charset="-120"/>
              </a:rPr>
              <a:t>Legislate the Phase II standard</a:t>
            </a:r>
            <a:endParaRPr lang="en-US" sz="1550" dirty="0"/>
          </a:p>
        </p:txBody>
      </p:sp>
      <p:sp>
        <p:nvSpPr>
          <p:cNvPr id="9" name="Text 7"/>
          <p:cNvSpPr txBox="1"/>
          <p:nvPr/>
        </p:nvSpPr>
        <p:spPr>
          <a:xfrm>
            <a:off x="4251960" y="1444752"/>
            <a:ext cx="6995160" cy="960120"/>
          </a:xfrm>
          <a:prstGeom prst="rect">
            <a:avLst/>
          </a:prstGeom>
          <a:noFill/>
          <a:ln/>
        </p:spPr>
        <p:txBody>
          <a:bodyPr wrap="square" lIns="0" tIns="0" rIns="0" bIns="0" rtlCol="0" anchor="t"/>
          <a:lstStyle/>
          <a:p>
            <a:pPr marL="0" indent="0">
              <a:buNone/>
            </a:pPr>
            <a:r>
              <a:rPr lang="en-US" sz="1300" dirty="0">
                <a:solidFill>
                  <a:srgbClr val="A9CCE3"/>
                </a:solidFill>
                <a:latin typeface="Calibri" pitchFamily="34" charset="0"/>
                <a:ea typeface="Calibri" pitchFamily="34" charset="-122"/>
                <a:cs typeface="Calibri" pitchFamily="34" charset="-120"/>
              </a:rPr>
              <a:t>Route (b) of Industry-Wide Adoption is a Kentucky statute or regulation. A law applying to every covered platform, obligations substantively equivalent to the Phase II night access mode and daily limit — together with age assurance no less restrictive than § II.A, a five-year independent audit requirement, and no carve-outs beyond messaging and long-form content — would satisfy condition 1 as to any platform it reaches.</a:t>
            </a:r>
            <a:endParaRPr lang="en-US" sz="1300" dirty="0"/>
          </a:p>
        </p:txBody>
      </p:sp>
      <p:sp>
        <p:nvSpPr>
          <p:cNvPr id="10" name="Shape 8"/>
          <p:cNvSpPr/>
          <p:nvPr/>
        </p:nvSpPr>
        <p:spPr>
          <a:xfrm>
            <a:off x="685800" y="2569464"/>
            <a:ext cx="10789920" cy="1170432"/>
          </a:xfrm>
          <a:prstGeom prst="roundRect">
            <a:avLst>
              <a:gd name="adj" fmla="val 4688"/>
            </a:avLst>
          </a:prstGeom>
          <a:solidFill>
            <a:srgbClr val="0A2F73"/>
          </a:solidFill>
          <a:ln w="9525">
            <a:solidFill>
              <a:srgbClr val="1B4A9E"/>
            </a:solidFill>
            <a:prstDash val="solid"/>
          </a:ln>
        </p:spPr>
        <p:txBody>
          <a:bodyPr/>
          <a:lstStyle/>
          <a:p>
            <a:endParaRPr lang="en-US" dirty="0"/>
          </a:p>
        </p:txBody>
      </p:sp>
      <p:sp>
        <p:nvSpPr>
          <p:cNvPr id="11" name="Shape 9"/>
          <p:cNvSpPr/>
          <p:nvPr/>
        </p:nvSpPr>
        <p:spPr>
          <a:xfrm>
            <a:off x="896112" y="2752344"/>
            <a:ext cx="475488" cy="475488"/>
          </a:xfrm>
          <a:prstGeom prst="rect">
            <a:avLst/>
          </a:prstGeom>
          <a:solidFill>
            <a:srgbClr val="1B4A9E"/>
          </a:solidFill>
          <a:ln/>
        </p:spPr>
        <p:txBody>
          <a:bodyPr/>
          <a:lstStyle/>
          <a:p>
            <a:endParaRPr lang="en-US" dirty="0"/>
          </a:p>
        </p:txBody>
      </p:sp>
      <p:sp>
        <p:nvSpPr>
          <p:cNvPr id="12" name="Text 10"/>
          <p:cNvSpPr txBox="1"/>
          <p:nvPr/>
        </p:nvSpPr>
        <p:spPr>
          <a:xfrm>
            <a:off x="896112" y="2752344"/>
            <a:ext cx="475488" cy="475488"/>
          </a:xfrm>
          <a:prstGeom prst="rect">
            <a:avLst/>
          </a:prstGeom>
          <a:noFill/>
          <a:ln/>
        </p:spPr>
        <p:txBody>
          <a:bodyPr wrap="square" lIns="0" tIns="0" rIns="0" bIns="0" rtlCol="0" anchor="ctr"/>
          <a:lstStyle/>
          <a:p>
            <a:pPr marL="0" indent="0" algn="ctr">
              <a:buNone/>
            </a:pPr>
            <a:r>
              <a:rPr lang="en-US" sz="1700" b="1" dirty="0">
                <a:solidFill>
                  <a:srgbClr val="FFFFFF"/>
                </a:solidFill>
                <a:latin typeface="Cambria" pitchFamily="34" charset="0"/>
                <a:ea typeface="Cambria" pitchFamily="34" charset="-122"/>
                <a:cs typeface="Cambria" pitchFamily="34" charset="-120"/>
              </a:rPr>
              <a:t>02</a:t>
            </a:r>
            <a:endParaRPr lang="en-US" sz="1700" dirty="0"/>
          </a:p>
        </p:txBody>
      </p:sp>
      <p:sp>
        <p:nvSpPr>
          <p:cNvPr id="13" name="Text 11"/>
          <p:cNvSpPr txBox="1"/>
          <p:nvPr/>
        </p:nvSpPr>
        <p:spPr>
          <a:xfrm>
            <a:off x="1536192" y="2688336"/>
            <a:ext cx="2606040" cy="914400"/>
          </a:xfrm>
          <a:prstGeom prst="rect">
            <a:avLst/>
          </a:prstGeom>
          <a:noFill/>
          <a:ln/>
        </p:spPr>
        <p:txBody>
          <a:bodyPr wrap="square" lIns="0" tIns="0" rIns="0" bIns="0" rtlCol="0" anchor="t"/>
          <a:lstStyle/>
          <a:p>
            <a:pPr marL="0" indent="0">
              <a:buNone/>
            </a:pPr>
            <a:r>
              <a:rPr lang="en-US" sz="1550" b="1" dirty="0">
                <a:solidFill>
                  <a:srgbClr val="FFFFFF"/>
                </a:solidFill>
                <a:latin typeface="Calibri" pitchFamily="34" charset="0"/>
                <a:ea typeface="Calibri" pitchFamily="34" charset="-122"/>
                <a:cs typeface="Calibri" pitchFamily="34" charset="-120"/>
              </a:rPr>
              <a:t>Support the enforcement work</a:t>
            </a:r>
            <a:endParaRPr lang="en-US" sz="1550" dirty="0"/>
          </a:p>
        </p:txBody>
      </p:sp>
      <p:sp>
        <p:nvSpPr>
          <p:cNvPr id="14" name="Text 12"/>
          <p:cNvSpPr txBox="1"/>
          <p:nvPr/>
        </p:nvSpPr>
        <p:spPr>
          <a:xfrm>
            <a:off x="4251960" y="2688336"/>
            <a:ext cx="6995160" cy="960120"/>
          </a:xfrm>
          <a:prstGeom prst="rect">
            <a:avLst/>
          </a:prstGeom>
          <a:noFill/>
          <a:ln/>
        </p:spPr>
        <p:txBody>
          <a:bodyPr wrap="square" lIns="0" tIns="0" rIns="0" bIns="0" rtlCol="0" anchor="t"/>
          <a:lstStyle/>
          <a:p>
            <a:pPr marL="0" indent="0">
              <a:buNone/>
            </a:pPr>
            <a:r>
              <a:rPr lang="en-US" sz="1300" dirty="0">
                <a:solidFill>
                  <a:srgbClr val="A9CCE3"/>
                </a:solidFill>
                <a:latin typeface="Calibri" pitchFamily="34" charset="0"/>
                <a:ea typeface="Calibri" pitchFamily="34" charset="-122"/>
                <a:cs typeface="Calibri" pitchFamily="34" charset="-120"/>
              </a:rPr>
              <a:t>Condition 2 requires monetary obligations from the other platforms. That is litigation. The office has pending actions against TikTok and active investigations into the remaining platforms and resourcing that work is the practical path to the second half of the trigger.</a:t>
            </a:r>
            <a:endParaRPr lang="en-US" sz="1300" dirty="0"/>
          </a:p>
        </p:txBody>
      </p:sp>
      <p:sp>
        <p:nvSpPr>
          <p:cNvPr id="15" name="Shape 13"/>
          <p:cNvSpPr/>
          <p:nvPr/>
        </p:nvSpPr>
        <p:spPr>
          <a:xfrm>
            <a:off x="685800" y="3813048"/>
            <a:ext cx="10789920" cy="1170432"/>
          </a:xfrm>
          <a:prstGeom prst="roundRect">
            <a:avLst>
              <a:gd name="adj" fmla="val 4688"/>
            </a:avLst>
          </a:prstGeom>
          <a:solidFill>
            <a:srgbClr val="0A2F73"/>
          </a:solidFill>
          <a:ln w="9525">
            <a:solidFill>
              <a:srgbClr val="1B4A9E"/>
            </a:solidFill>
            <a:prstDash val="solid"/>
          </a:ln>
        </p:spPr>
        <p:txBody>
          <a:bodyPr/>
          <a:lstStyle/>
          <a:p>
            <a:endParaRPr lang="en-US" dirty="0"/>
          </a:p>
        </p:txBody>
      </p:sp>
      <p:sp>
        <p:nvSpPr>
          <p:cNvPr id="16" name="Shape 14"/>
          <p:cNvSpPr/>
          <p:nvPr/>
        </p:nvSpPr>
        <p:spPr>
          <a:xfrm>
            <a:off x="896112" y="3995928"/>
            <a:ext cx="475488" cy="475488"/>
          </a:xfrm>
          <a:prstGeom prst="rect">
            <a:avLst/>
          </a:prstGeom>
          <a:solidFill>
            <a:srgbClr val="1B4A9E"/>
          </a:solidFill>
          <a:ln/>
        </p:spPr>
        <p:txBody>
          <a:bodyPr/>
          <a:lstStyle/>
          <a:p>
            <a:endParaRPr lang="en-US" dirty="0"/>
          </a:p>
        </p:txBody>
      </p:sp>
      <p:sp>
        <p:nvSpPr>
          <p:cNvPr id="17" name="Text 15"/>
          <p:cNvSpPr txBox="1"/>
          <p:nvPr/>
        </p:nvSpPr>
        <p:spPr>
          <a:xfrm>
            <a:off x="896112" y="3995928"/>
            <a:ext cx="475488" cy="475488"/>
          </a:xfrm>
          <a:prstGeom prst="rect">
            <a:avLst/>
          </a:prstGeom>
          <a:noFill/>
          <a:ln/>
        </p:spPr>
        <p:txBody>
          <a:bodyPr wrap="square" lIns="0" tIns="0" rIns="0" bIns="0" rtlCol="0" anchor="ctr"/>
          <a:lstStyle/>
          <a:p>
            <a:pPr marL="0" indent="0" algn="ctr">
              <a:buNone/>
            </a:pPr>
            <a:r>
              <a:rPr lang="en-US" sz="1700" b="1" dirty="0">
                <a:solidFill>
                  <a:srgbClr val="FFFFFF"/>
                </a:solidFill>
                <a:latin typeface="Cambria" pitchFamily="34" charset="0"/>
                <a:ea typeface="Cambria" pitchFamily="34" charset="-122"/>
                <a:cs typeface="Cambria" pitchFamily="34" charset="-120"/>
              </a:rPr>
              <a:t>03</a:t>
            </a:r>
            <a:endParaRPr lang="en-US" sz="1700" dirty="0"/>
          </a:p>
        </p:txBody>
      </p:sp>
      <p:sp>
        <p:nvSpPr>
          <p:cNvPr id="18" name="Text 16"/>
          <p:cNvSpPr txBox="1"/>
          <p:nvPr/>
        </p:nvSpPr>
        <p:spPr>
          <a:xfrm>
            <a:off x="1536192" y="3931920"/>
            <a:ext cx="2606040" cy="914400"/>
          </a:xfrm>
          <a:prstGeom prst="rect">
            <a:avLst/>
          </a:prstGeom>
          <a:noFill/>
          <a:ln/>
        </p:spPr>
        <p:txBody>
          <a:bodyPr wrap="square" lIns="0" tIns="0" rIns="0" bIns="0" rtlCol="0" anchor="t"/>
          <a:lstStyle/>
          <a:p>
            <a:pPr marL="0" indent="0">
              <a:buNone/>
            </a:pPr>
            <a:r>
              <a:rPr lang="en-US" sz="1550" b="1" dirty="0">
                <a:solidFill>
                  <a:srgbClr val="FFFFFF"/>
                </a:solidFill>
                <a:latin typeface="Calibri" pitchFamily="34" charset="0"/>
                <a:ea typeface="Calibri" pitchFamily="34" charset="-122"/>
                <a:cs typeface="Calibri" pitchFamily="34" charset="-120"/>
              </a:rPr>
              <a:t>Direct the funds</a:t>
            </a:r>
            <a:endParaRPr lang="en-US" sz="1550" dirty="0"/>
          </a:p>
        </p:txBody>
      </p:sp>
      <p:sp>
        <p:nvSpPr>
          <p:cNvPr id="19" name="Text 17"/>
          <p:cNvSpPr txBox="1"/>
          <p:nvPr/>
        </p:nvSpPr>
        <p:spPr>
          <a:xfrm>
            <a:off x="4251960" y="3931920"/>
            <a:ext cx="6995160" cy="960120"/>
          </a:xfrm>
          <a:prstGeom prst="rect">
            <a:avLst/>
          </a:prstGeom>
          <a:noFill/>
          <a:ln/>
        </p:spPr>
        <p:txBody>
          <a:bodyPr wrap="square" lIns="0" tIns="0" rIns="0" bIns="0" rtlCol="0" anchor="t"/>
          <a:lstStyle/>
          <a:p>
            <a:pPr marL="0" indent="0">
              <a:buNone/>
            </a:pPr>
            <a:r>
              <a:rPr lang="en-US" sz="1300" dirty="0">
                <a:solidFill>
                  <a:srgbClr val="A9CCE3"/>
                </a:solidFill>
                <a:latin typeface="Calibri" pitchFamily="34" charset="0"/>
                <a:ea typeface="Calibri" pitchFamily="34" charset="-122"/>
                <a:cs typeface="Calibri" pitchFamily="34" charset="-120"/>
              </a:rPr>
              <a:t>KRS 48.005 and KRS 367.370 govern the deposit and disbursement of Kentucky's recovery. Section VI.G.1 sets out the remedial purposes the settling parties contemplated; that list is on the next slide. The choice among them is an appropriation decision.</a:t>
            </a:r>
            <a:endParaRPr lang="en-US" sz="1300" dirty="0"/>
          </a:p>
        </p:txBody>
      </p:sp>
      <p:sp>
        <p:nvSpPr>
          <p:cNvPr id="20" name="Shape 18"/>
          <p:cNvSpPr/>
          <p:nvPr/>
        </p:nvSpPr>
        <p:spPr>
          <a:xfrm>
            <a:off x="685800" y="5056632"/>
            <a:ext cx="10789920" cy="1170432"/>
          </a:xfrm>
          <a:prstGeom prst="roundRect">
            <a:avLst>
              <a:gd name="adj" fmla="val 4688"/>
            </a:avLst>
          </a:prstGeom>
          <a:solidFill>
            <a:srgbClr val="0A2F73"/>
          </a:solidFill>
          <a:ln w="9525">
            <a:solidFill>
              <a:srgbClr val="1B4A9E"/>
            </a:solidFill>
            <a:prstDash val="solid"/>
          </a:ln>
        </p:spPr>
        <p:txBody>
          <a:bodyPr/>
          <a:lstStyle/>
          <a:p>
            <a:endParaRPr lang="en-US" dirty="0"/>
          </a:p>
        </p:txBody>
      </p:sp>
      <p:sp>
        <p:nvSpPr>
          <p:cNvPr id="21" name="Shape 19"/>
          <p:cNvSpPr/>
          <p:nvPr/>
        </p:nvSpPr>
        <p:spPr>
          <a:xfrm>
            <a:off x="896112" y="5239512"/>
            <a:ext cx="475488" cy="475488"/>
          </a:xfrm>
          <a:prstGeom prst="rect">
            <a:avLst/>
          </a:prstGeom>
          <a:solidFill>
            <a:srgbClr val="1B4A9E"/>
          </a:solidFill>
          <a:ln/>
        </p:spPr>
        <p:txBody>
          <a:bodyPr/>
          <a:lstStyle/>
          <a:p>
            <a:endParaRPr lang="en-US" dirty="0"/>
          </a:p>
        </p:txBody>
      </p:sp>
      <p:sp>
        <p:nvSpPr>
          <p:cNvPr id="22" name="Text 20"/>
          <p:cNvSpPr txBox="1"/>
          <p:nvPr/>
        </p:nvSpPr>
        <p:spPr>
          <a:xfrm>
            <a:off x="896112" y="5239512"/>
            <a:ext cx="475488" cy="475488"/>
          </a:xfrm>
          <a:prstGeom prst="rect">
            <a:avLst/>
          </a:prstGeom>
          <a:noFill/>
          <a:ln/>
        </p:spPr>
        <p:txBody>
          <a:bodyPr wrap="square" lIns="0" tIns="0" rIns="0" bIns="0" rtlCol="0" anchor="ctr"/>
          <a:lstStyle/>
          <a:p>
            <a:pPr marL="0" indent="0" algn="ctr">
              <a:buNone/>
            </a:pPr>
            <a:r>
              <a:rPr lang="en-US" sz="1700" b="1" dirty="0">
                <a:solidFill>
                  <a:srgbClr val="FFFFFF"/>
                </a:solidFill>
                <a:latin typeface="Cambria" pitchFamily="34" charset="0"/>
                <a:ea typeface="Cambria" pitchFamily="34" charset="-122"/>
                <a:cs typeface="Cambria" pitchFamily="34" charset="-120"/>
              </a:rPr>
              <a:t>04</a:t>
            </a:r>
            <a:endParaRPr lang="en-US" sz="1700" dirty="0"/>
          </a:p>
        </p:txBody>
      </p:sp>
      <p:sp>
        <p:nvSpPr>
          <p:cNvPr id="23" name="Text 21"/>
          <p:cNvSpPr txBox="1"/>
          <p:nvPr/>
        </p:nvSpPr>
        <p:spPr>
          <a:xfrm>
            <a:off x="1536192" y="5175504"/>
            <a:ext cx="2606040" cy="914400"/>
          </a:xfrm>
          <a:prstGeom prst="rect">
            <a:avLst/>
          </a:prstGeom>
          <a:noFill/>
          <a:ln/>
        </p:spPr>
        <p:txBody>
          <a:bodyPr wrap="square" lIns="0" tIns="0" rIns="0" bIns="0" rtlCol="0" anchor="t"/>
          <a:lstStyle/>
          <a:p>
            <a:pPr marL="0" indent="0">
              <a:buNone/>
            </a:pPr>
            <a:r>
              <a:rPr lang="en-US" sz="1550" b="1" dirty="0">
                <a:solidFill>
                  <a:srgbClr val="FFFFFF"/>
                </a:solidFill>
                <a:latin typeface="Calibri" pitchFamily="34" charset="0"/>
                <a:ea typeface="Calibri" pitchFamily="34" charset="-122"/>
                <a:cs typeface="Calibri" pitchFamily="34" charset="-120"/>
              </a:rPr>
              <a:t>Draft for durability</a:t>
            </a:r>
            <a:endParaRPr lang="en-US" sz="1550" dirty="0"/>
          </a:p>
        </p:txBody>
      </p:sp>
      <p:sp>
        <p:nvSpPr>
          <p:cNvPr id="24" name="Text 22"/>
          <p:cNvSpPr txBox="1"/>
          <p:nvPr/>
        </p:nvSpPr>
        <p:spPr>
          <a:xfrm>
            <a:off x="4251960" y="5175504"/>
            <a:ext cx="6995160" cy="960120"/>
          </a:xfrm>
          <a:prstGeom prst="rect">
            <a:avLst/>
          </a:prstGeom>
          <a:noFill/>
          <a:ln/>
        </p:spPr>
        <p:txBody>
          <a:bodyPr wrap="square" lIns="0" tIns="0" rIns="0" bIns="0" rtlCol="0" anchor="t"/>
          <a:lstStyle/>
          <a:p>
            <a:pPr marL="0" indent="0">
              <a:buNone/>
            </a:pPr>
            <a:r>
              <a:rPr lang="en-US" sz="1300" dirty="0">
                <a:solidFill>
                  <a:srgbClr val="A9CCE3"/>
                </a:solidFill>
                <a:latin typeface="Calibri" pitchFamily="34" charset="0"/>
                <a:ea typeface="Calibri" pitchFamily="34" charset="-122"/>
                <a:cs typeface="Calibri" pitchFamily="34" charset="-120"/>
              </a:rPr>
              <a:t>Industry-Wide Adoption requires the obligations to be in effect and to remain in effect. A statute that is enjoined, sunsets, or is narrowed breaks the condition — and if a new entrant qualifies and is not covered by its effective date, adoption lapses (§ I.DD). Severability, coverage of new entrants, and defensibility all matter to whether the $154 million ever arrives.</a:t>
            </a:r>
            <a:endParaRPr lang="en-US" sz="1300" dirty="0"/>
          </a:p>
        </p:txBody>
      </p:sp>
      <p:sp>
        <p:nvSpPr>
          <p:cNvPr id="25" name="Text 23"/>
          <p:cNvSpPr txBox="1"/>
          <p:nvPr/>
        </p:nvSpPr>
        <p:spPr>
          <a:xfrm>
            <a:off x="502920" y="6428232"/>
            <a:ext cx="11155680" cy="274320"/>
          </a:xfrm>
          <a:prstGeom prst="rect">
            <a:avLst/>
          </a:prstGeom>
          <a:noFill/>
          <a:ln/>
        </p:spPr>
        <p:txBody>
          <a:bodyPr wrap="square" lIns="0" tIns="0" rIns="0" bIns="0" rtlCol="0" anchor="ctr"/>
          <a:lstStyle/>
          <a:p>
            <a:pPr marL="0" indent="0" algn="l">
              <a:buNone/>
            </a:pPr>
            <a:r>
              <a:rPr lang="en-US" sz="1150" dirty="0">
                <a:solidFill>
                  <a:srgbClr val="8FA9CC"/>
                </a:solidFill>
                <a:latin typeface="Calibri" pitchFamily="34" charset="0"/>
                <a:ea typeface="Calibri" pitchFamily="34" charset="-122"/>
                <a:cs typeface="Calibri" pitchFamily="34" charset="-120"/>
              </a:rPr>
              <a:t>Two cautions: legislation of this kind draws First Amendment, dormant Commerce Clause, and preemption challenges, and § X.E preserves Meta's right to challenge any law; and § V.D's MFN clause should be reviewed by counsel before drafting begins.</a:t>
            </a:r>
            <a:endParaRPr lang="en-US" sz="11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What the Money May Be Used For</a:t>
            </a:r>
            <a:endParaRPr lang="en-US" sz="36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500" i="1" dirty="0">
                <a:solidFill>
                  <a:srgbClr val="A9CCE3"/>
                </a:solidFill>
                <a:latin typeface="Calibri" pitchFamily="34" charset="0"/>
                <a:ea typeface="Calibri" pitchFamily="34" charset="-122"/>
                <a:cs typeface="Calibri" pitchFamily="34" charset="-120"/>
              </a:rPr>
              <a:t>The purposes the settling parties enumerated (§ VI.G.1)</a:t>
            </a:r>
            <a:endParaRPr lang="en-US" sz="1500" dirty="0"/>
          </a:p>
        </p:txBody>
      </p:sp>
      <p:sp>
        <p:nvSpPr>
          <p:cNvPr id="5" name="Text 3"/>
          <p:cNvSpPr txBox="1"/>
          <p:nvPr/>
        </p:nvSpPr>
        <p:spPr>
          <a:xfrm>
            <a:off x="685800" y="1298448"/>
            <a:ext cx="10789920" cy="384048"/>
          </a:xfrm>
          <a:prstGeom prst="rect">
            <a:avLst/>
          </a:prstGeom>
          <a:noFill/>
          <a:ln/>
        </p:spPr>
        <p:txBody>
          <a:bodyPr wrap="square" lIns="0" tIns="0" rIns="0" bIns="0" rtlCol="0" anchor="ctr"/>
          <a:lstStyle/>
          <a:p>
            <a:pPr marL="0" indent="0">
              <a:buNone/>
            </a:pPr>
            <a:r>
              <a:rPr lang="en-US" sz="1450" dirty="0">
                <a:solidFill>
                  <a:srgbClr val="A9CCE3"/>
                </a:solidFill>
                <a:latin typeface="Calibri" pitchFamily="34" charset="0"/>
                <a:ea typeface="Calibri" pitchFamily="34" charset="-122"/>
                <a:cs typeface="Calibri" pitchFamily="34" charset="-120"/>
              </a:rPr>
              <a:t>The agreement provides that each state's payment be used for any lawful purpose consistent with the Attorney General's authority, and lists these as examples of remedial or restitutive purposes:</a:t>
            </a:r>
            <a:endParaRPr lang="en-US" sz="1450" dirty="0"/>
          </a:p>
        </p:txBody>
      </p:sp>
      <p:sp>
        <p:nvSpPr>
          <p:cNvPr id="6" name="Shape 4"/>
          <p:cNvSpPr/>
          <p:nvPr/>
        </p:nvSpPr>
        <p:spPr>
          <a:xfrm>
            <a:off x="685800" y="2011680"/>
            <a:ext cx="5257800" cy="621792"/>
          </a:xfrm>
          <a:prstGeom prst="roundRect">
            <a:avLst>
              <a:gd name="adj" fmla="val 8824"/>
            </a:avLst>
          </a:prstGeom>
          <a:solidFill>
            <a:srgbClr val="0A2F73"/>
          </a:solidFill>
          <a:ln w="9525">
            <a:solidFill>
              <a:srgbClr val="1B4A9E"/>
            </a:solidFill>
            <a:prstDash val="solid"/>
          </a:ln>
        </p:spPr>
        <p:txBody>
          <a:bodyPr/>
          <a:lstStyle/>
          <a:p>
            <a:endParaRPr lang="en-US" dirty="0"/>
          </a:p>
        </p:txBody>
      </p:sp>
      <p:sp>
        <p:nvSpPr>
          <p:cNvPr id="8" name="Text 6"/>
          <p:cNvSpPr txBox="1"/>
          <p:nvPr/>
        </p:nvSpPr>
        <p:spPr>
          <a:xfrm>
            <a:off x="1143000" y="2039112"/>
            <a:ext cx="4617720" cy="566928"/>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Crisis intervention — expanding and operating the 988 Suicide &amp; Crisis Lifeline and text-based youth crisis lines</a:t>
            </a:r>
            <a:endParaRPr lang="en-US" sz="1300" dirty="0"/>
          </a:p>
        </p:txBody>
      </p:sp>
      <p:sp>
        <p:nvSpPr>
          <p:cNvPr id="9" name="Shape 7"/>
          <p:cNvSpPr/>
          <p:nvPr/>
        </p:nvSpPr>
        <p:spPr>
          <a:xfrm>
            <a:off x="685800" y="2706624"/>
            <a:ext cx="5257800" cy="621792"/>
          </a:xfrm>
          <a:prstGeom prst="roundRect">
            <a:avLst>
              <a:gd name="adj" fmla="val 8824"/>
            </a:avLst>
          </a:prstGeom>
          <a:solidFill>
            <a:srgbClr val="0A2F73"/>
          </a:solidFill>
          <a:ln w="9525">
            <a:solidFill>
              <a:srgbClr val="1B4A9E"/>
            </a:solidFill>
            <a:prstDash val="solid"/>
          </a:ln>
        </p:spPr>
        <p:txBody>
          <a:bodyPr/>
          <a:lstStyle/>
          <a:p>
            <a:endParaRPr lang="en-US" dirty="0"/>
          </a:p>
        </p:txBody>
      </p:sp>
      <p:sp>
        <p:nvSpPr>
          <p:cNvPr id="11" name="Text 9"/>
          <p:cNvSpPr txBox="1"/>
          <p:nvPr/>
        </p:nvSpPr>
        <p:spPr>
          <a:xfrm>
            <a:off x="1143000" y="2734056"/>
            <a:ext cx="4617720" cy="566928"/>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After-school and summer programs — sports, literacy, dance, and similar activities</a:t>
            </a:r>
            <a:endParaRPr lang="en-US" sz="1300" dirty="0"/>
          </a:p>
        </p:txBody>
      </p:sp>
      <p:sp>
        <p:nvSpPr>
          <p:cNvPr id="12" name="Shape 10"/>
          <p:cNvSpPr/>
          <p:nvPr/>
        </p:nvSpPr>
        <p:spPr>
          <a:xfrm>
            <a:off x="685800" y="3401568"/>
            <a:ext cx="5257800" cy="621792"/>
          </a:xfrm>
          <a:prstGeom prst="roundRect">
            <a:avLst>
              <a:gd name="adj" fmla="val 8824"/>
            </a:avLst>
          </a:prstGeom>
          <a:solidFill>
            <a:srgbClr val="0A2F73"/>
          </a:solidFill>
          <a:ln w="9525">
            <a:solidFill>
              <a:srgbClr val="1B4A9E"/>
            </a:solidFill>
            <a:prstDash val="solid"/>
          </a:ln>
        </p:spPr>
        <p:txBody>
          <a:bodyPr/>
          <a:lstStyle/>
          <a:p>
            <a:endParaRPr lang="en-US" dirty="0"/>
          </a:p>
        </p:txBody>
      </p:sp>
      <p:sp>
        <p:nvSpPr>
          <p:cNvPr id="14" name="Text 12"/>
          <p:cNvSpPr txBox="1"/>
          <p:nvPr/>
        </p:nvSpPr>
        <p:spPr>
          <a:xfrm>
            <a:off x="1143000" y="3429000"/>
            <a:ext cx="4617720" cy="566928"/>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Public health advertising credits</a:t>
            </a:r>
            <a:endParaRPr lang="en-US" sz="1300" dirty="0"/>
          </a:p>
        </p:txBody>
      </p:sp>
      <p:sp>
        <p:nvSpPr>
          <p:cNvPr id="15" name="Shape 13"/>
          <p:cNvSpPr/>
          <p:nvPr/>
        </p:nvSpPr>
        <p:spPr>
          <a:xfrm>
            <a:off x="685800" y="4096512"/>
            <a:ext cx="5257800" cy="621792"/>
          </a:xfrm>
          <a:prstGeom prst="roundRect">
            <a:avLst>
              <a:gd name="adj" fmla="val 8824"/>
            </a:avLst>
          </a:prstGeom>
          <a:solidFill>
            <a:srgbClr val="0A2F73"/>
          </a:solidFill>
          <a:ln w="9525">
            <a:solidFill>
              <a:srgbClr val="1B4A9E"/>
            </a:solidFill>
            <a:prstDash val="solid"/>
          </a:ln>
        </p:spPr>
        <p:txBody>
          <a:bodyPr/>
          <a:lstStyle/>
          <a:p>
            <a:endParaRPr lang="en-US" dirty="0"/>
          </a:p>
        </p:txBody>
      </p:sp>
      <p:sp>
        <p:nvSpPr>
          <p:cNvPr id="17" name="Text 15"/>
          <p:cNvSpPr txBox="1"/>
          <p:nvPr/>
        </p:nvSpPr>
        <p:spPr>
          <a:xfrm>
            <a:off x="1143000" y="4123944"/>
            <a:ext cx="4617720" cy="566928"/>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A digital wellness public education fund</a:t>
            </a:r>
            <a:endParaRPr lang="en-US" sz="1300" dirty="0"/>
          </a:p>
        </p:txBody>
      </p:sp>
      <p:sp>
        <p:nvSpPr>
          <p:cNvPr id="18" name="Shape 16"/>
          <p:cNvSpPr/>
          <p:nvPr/>
        </p:nvSpPr>
        <p:spPr>
          <a:xfrm>
            <a:off x="685800" y="4791456"/>
            <a:ext cx="5257800" cy="621792"/>
          </a:xfrm>
          <a:prstGeom prst="roundRect">
            <a:avLst>
              <a:gd name="adj" fmla="val 8824"/>
            </a:avLst>
          </a:prstGeom>
          <a:solidFill>
            <a:srgbClr val="0A2F73"/>
          </a:solidFill>
          <a:ln w="9525">
            <a:solidFill>
              <a:srgbClr val="1B4A9E"/>
            </a:solidFill>
            <a:prstDash val="solid"/>
          </a:ln>
        </p:spPr>
        <p:txBody>
          <a:bodyPr/>
          <a:lstStyle/>
          <a:p>
            <a:endParaRPr lang="en-US" dirty="0"/>
          </a:p>
        </p:txBody>
      </p:sp>
      <p:sp>
        <p:nvSpPr>
          <p:cNvPr id="20" name="Text 18"/>
          <p:cNvSpPr txBox="1"/>
          <p:nvPr/>
        </p:nvSpPr>
        <p:spPr>
          <a:xfrm>
            <a:off x="1143000" y="4818888"/>
            <a:ext cx="4617720" cy="566928"/>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Funding outdoor activities</a:t>
            </a:r>
            <a:endParaRPr lang="en-US" sz="1300" dirty="0"/>
          </a:p>
        </p:txBody>
      </p:sp>
      <p:sp>
        <p:nvSpPr>
          <p:cNvPr id="21" name="Shape 19"/>
          <p:cNvSpPr/>
          <p:nvPr/>
        </p:nvSpPr>
        <p:spPr>
          <a:xfrm>
            <a:off x="6217920" y="2011680"/>
            <a:ext cx="5257800" cy="621792"/>
          </a:xfrm>
          <a:prstGeom prst="roundRect">
            <a:avLst>
              <a:gd name="adj" fmla="val 8824"/>
            </a:avLst>
          </a:prstGeom>
          <a:solidFill>
            <a:srgbClr val="0A2F73"/>
          </a:solidFill>
          <a:ln w="9525">
            <a:solidFill>
              <a:srgbClr val="1B4A9E"/>
            </a:solidFill>
            <a:prstDash val="solid"/>
          </a:ln>
        </p:spPr>
        <p:txBody>
          <a:bodyPr/>
          <a:lstStyle/>
          <a:p>
            <a:endParaRPr lang="en-US" dirty="0"/>
          </a:p>
        </p:txBody>
      </p:sp>
      <p:sp>
        <p:nvSpPr>
          <p:cNvPr id="23" name="Text 21"/>
          <p:cNvSpPr txBox="1"/>
          <p:nvPr/>
        </p:nvSpPr>
        <p:spPr>
          <a:xfrm>
            <a:off x="6675120" y="2039112"/>
            <a:ext cx="4617720" cy="566928"/>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Youth mental health programming</a:t>
            </a:r>
            <a:endParaRPr lang="en-US" sz="1300" dirty="0"/>
          </a:p>
        </p:txBody>
      </p:sp>
      <p:sp>
        <p:nvSpPr>
          <p:cNvPr id="24" name="Shape 22"/>
          <p:cNvSpPr/>
          <p:nvPr/>
        </p:nvSpPr>
        <p:spPr>
          <a:xfrm>
            <a:off x="6217920" y="2706624"/>
            <a:ext cx="5257800" cy="621792"/>
          </a:xfrm>
          <a:prstGeom prst="roundRect">
            <a:avLst>
              <a:gd name="adj" fmla="val 8824"/>
            </a:avLst>
          </a:prstGeom>
          <a:solidFill>
            <a:srgbClr val="0A2F73"/>
          </a:solidFill>
          <a:ln w="9525">
            <a:solidFill>
              <a:srgbClr val="1B4A9E"/>
            </a:solidFill>
            <a:prstDash val="solid"/>
          </a:ln>
        </p:spPr>
        <p:txBody>
          <a:bodyPr/>
          <a:lstStyle/>
          <a:p>
            <a:endParaRPr lang="en-US" dirty="0"/>
          </a:p>
        </p:txBody>
      </p:sp>
      <p:sp>
        <p:nvSpPr>
          <p:cNvPr id="26" name="Text 24"/>
          <p:cNvSpPr txBox="1"/>
          <p:nvPr/>
        </p:nvSpPr>
        <p:spPr>
          <a:xfrm>
            <a:off x="6675120" y="2734056"/>
            <a:ext cx="4617720" cy="566928"/>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Hiring digital literacy counselors, or implementing phone-free school zones</a:t>
            </a:r>
            <a:endParaRPr lang="en-US" sz="1300" dirty="0"/>
          </a:p>
        </p:txBody>
      </p:sp>
      <p:sp>
        <p:nvSpPr>
          <p:cNvPr id="27" name="Shape 25"/>
          <p:cNvSpPr/>
          <p:nvPr/>
        </p:nvSpPr>
        <p:spPr>
          <a:xfrm>
            <a:off x="6217920" y="3401568"/>
            <a:ext cx="5257800" cy="621792"/>
          </a:xfrm>
          <a:prstGeom prst="roundRect">
            <a:avLst>
              <a:gd name="adj" fmla="val 8824"/>
            </a:avLst>
          </a:prstGeom>
          <a:solidFill>
            <a:srgbClr val="0A2F73"/>
          </a:solidFill>
          <a:ln w="9525">
            <a:solidFill>
              <a:srgbClr val="1B4A9E"/>
            </a:solidFill>
            <a:prstDash val="solid"/>
          </a:ln>
        </p:spPr>
        <p:txBody>
          <a:bodyPr/>
          <a:lstStyle/>
          <a:p>
            <a:endParaRPr lang="en-US" dirty="0"/>
          </a:p>
        </p:txBody>
      </p:sp>
      <p:sp>
        <p:nvSpPr>
          <p:cNvPr id="29" name="Text 27"/>
          <p:cNvSpPr txBox="1"/>
          <p:nvPr/>
        </p:nvSpPr>
        <p:spPr>
          <a:xfrm>
            <a:off x="6675120" y="3429000"/>
            <a:ext cx="4617720" cy="566928"/>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Training medical providers on interactive media use and body dysmorphia</a:t>
            </a:r>
            <a:endParaRPr lang="en-US" sz="1300" dirty="0"/>
          </a:p>
        </p:txBody>
      </p:sp>
      <p:sp>
        <p:nvSpPr>
          <p:cNvPr id="30" name="Shape 28"/>
          <p:cNvSpPr/>
          <p:nvPr/>
        </p:nvSpPr>
        <p:spPr>
          <a:xfrm>
            <a:off x="6217920" y="4096512"/>
            <a:ext cx="5257800" cy="621792"/>
          </a:xfrm>
          <a:prstGeom prst="roundRect">
            <a:avLst>
              <a:gd name="adj" fmla="val 8824"/>
            </a:avLst>
          </a:prstGeom>
          <a:solidFill>
            <a:srgbClr val="0A2F73"/>
          </a:solidFill>
          <a:ln w="9525">
            <a:solidFill>
              <a:srgbClr val="1B4A9E"/>
            </a:solidFill>
            <a:prstDash val="solid"/>
          </a:ln>
        </p:spPr>
        <p:txBody>
          <a:bodyPr/>
          <a:lstStyle/>
          <a:p>
            <a:endParaRPr lang="en-US" dirty="0"/>
          </a:p>
        </p:txBody>
      </p:sp>
      <p:sp>
        <p:nvSpPr>
          <p:cNvPr id="32" name="Text 30"/>
          <p:cNvSpPr txBox="1"/>
          <p:nvPr/>
        </p:nvSpPr>
        <p:spPr>
          <a:xfrm>
            <a:off x="6675120" y="4123944"/>
            <a:ext cx="4617720" cy="566928"/>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Grants to school districts or other local government entities for any of these purposes</a:t>
            </a:r>
            <a:endParaRPr lang="en-US" sz="1300" dirty="0"/>
          </a:p>
        </p:txBody>
      </p:sp>
      <p:sp>
        <p:nvSpPr>
          <p:cNvPr id="33" name="Shape 31"/>
          <p:cNvSpPr/>
          <p:nvPr/>
        </p:nvSpPr>
        <p:spPr>
          <a:xfrm>
            <a:off x="6217920" y="4791456"/>
            <a:ext cx="5257800" cy="621792"/>
          </a:xfrm>
          <a:prstGeom prst="roundRect">
            <a:avLst>
              <a:gd name="adj" fmla="val 8824"/>
            </a:avLst>
          </a:prstGeom>
          <a:solidFill>
            <a:srgbClr val="0A2F73"/>
          </a:solidFill>
          <a:ln w="9525">
            <a:solidFill>
              <a:srgbClr val="1B4A9E"/>
            </a:solidFill>
            <a:prstDash val="solid"/>
          </a:ln>
        </p:spPr>
        <p:txBody>
          <a:bodyPr/>
          <a:lstStyle/>
          <a:p>
            <a:endParaRPr lang="en-US" dirty="0"/>
          </a:p>
        </p:txBody>
      </p:sp>
      <p:sp>
        <p:nvSpPr>
          <p:cNvPr id="35" name="Text 33"/>
          <p:cNvSpPr txBox="1"/>
          <p:nvPr/>
        </p:nvSpPr>
        <p:spPr>
          <a:xfrm>
            <a:off x="6675120" y="4818888"/>
            <a:ext cx="4617720" cy="566928"/>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Investigation, litigation, and related efforts to improve teen safety on social media</a:t>
            </a:r>
            <a:endParaRPr lang="en-US" sz="1300" dirty="0"/>
          </a:p>
        </p:txBody>
      </p:sp>
      <p:pic>
        <p:nvPicPr>
          <p:cNvPr id="36" name="Icon s24_phone" descr="Icon"/>
          <p:cNvPicPr>
            <a:picLocks noChangeAspect="1"/>
          </p:cNvPicPr>
          <p:nvPr/>
        </p:nvPicPr>
        <p:blipFill>
          <a:blip r:embed="rId3"/>
          <a:stretch>
            <a:fillRect/>
          </a:stretch>
        </p:blipFill>
        <p:spPr>
          <a:xfrm>
            <a:off x="818388" y="2199132"/>
            <a:ext cx="256032" cy="256032"/>
          </a:xfrm>
          <a:prstGeom prst="rect">
            <a:avLst/>
          </a:prstGeom>
        </p:spPr>
      </p:pic>
      <p:pic>
        <p:nvPicPr>
          <p:cNvPr id="37" name="Icon s24_brain" descr="Icon"/>
          <p:cNvPicPr>
            <a:picLocks noChangeAspect="1"/>
          </p:cNvPicPr>
          <p:nvPr/>
        </p:nvPicPr>
        <p:blipFill>
          <a:blip r:embed="rId4"/>
          <a:stretch>
            <a:fillRect/>
          </a:stretch>
        </p:blipFill>
        <p:spPr>
          <a:xfrm>
            <a:off x="6350508" y="2199132"/>
            <a:ext cx="256032" cy="256032"/>
          </a:xfrm>
          <a:prstGeom prst="rect">
            <a:avLst/>
          </a:prstGeom>
        </p:spPr>
      </p:pic>
      <p:pic>
        <p:nvPicPr>
          <p:cNvPr id="38" name="Icon s24_ball" descr="Icon"/>
          <p:cNvPicPr>
            <a:picLocks noChangeAspect="1"/>
          </p:cNvPicPr>
          <p:nvPr/>
        </p:nvPicPr>
        <p:blipFill>
          <a:blip r:embed="rId5"/>
          <a:stretch>
            <a:fillRect/>
          </a:stretch>
        </p:blipFill>
        <p:spPr>
          <a:xfrm>
            <a:off x="818388" y="2894076"/>
            <a:ext cx="256032" cy="256032"/>
          </a:xfrm>
          <a:prstGeom prst="rect">
            <a:avLst/>
          </a:prstGeom>
        </p:spPr>
      </p:pic>
      <p:pic>
        <p:nvPicPr>
          <p:cNvPr id="39" name="Icon s24_mobile" descr="Icon"/>
          <p:cNvPicPr>
            <a:picLocks noChangeAspect="1"/>
          </p:cNvPicPr>
          <p:nvPr/>
        </p:nvPicPr>
        <p:blipFill>
          <a:blip r:embed="rId6"/>
          <a:stretch>
            <a:fillRect/>
          </a:stretch>
        </p:blipFill>
        <p:spPr>
          <a:xfrm>
            <a:off x="6350508" y="2894076"/>
            <a:ext cx="256032" cy="256032"/>
          </a:xfrm>
          <a:prstGeom prst="rect">
            <a:avLst/>
          </a:prstGeom>
        </p:spPr>
      </p:pic>
      <p:pic>
        <p:nvPicPr>
          <p:cNvPr id="40" name="Icon s24_horn" descr="Icon"/>
          <p:cNvPicPr>
            <a:picLocks noChangeAspect="1"/>
          </p:cNvPicPr>
          <p:nvPr/>
        </p:nvPicPr>
        <p:blipFill>
          <a:blip r:embed="rId7"/>
          <a:stretch>
            <a:fillRect/>
          </a:stretch>
        </p:blipFill>
        <p:spPr>
          <a:xfrm>
            <a:off x="818388" y="3589020"/>
            <a:ext cx="256032" cy="256032"/>
          </a:xfrm>
          <a:prstGeom prst="rect">
            <a:avLst/>
          </a:prstGeom>
        </p:spPr>
      </p:pic>
      <p:pic>
        <p:nvPicPr>
          <p:cNvPr id="41" name="Icon s24_md" descr="Icon"/>
          <p:cNvPicPr>
            <a:picLocks noChangeAspect="1"/>
          </p:cNvPicPr>
          <p:nvPr/>
        </p:nvPicPr>
        <p:blipFill>
          <a:blip r:embed="rId8"/>
          <a:stretch>
            <a:fillRect/>
          </a:stretch>
        </p:blipFill>
        <p:spPr>
          <a:xfrm>
            <a:off x="6350508" y="3589020"/>
            <a:ext cx="256032" cy="256032"/>
          </a:xfrm>
          <a:prstGeom prst="rect">
            <a:avLst/>
          </a:prstGeom>
        </p:spPr>
      </p:pic>
      <p:pic>
        <p:nvPicPr>
          <p:cNvPr id="42" name="Icon s24_laptop" descr="Icon"/>
          <p:cNvPicPr>
            <a:picLocks noChangeAspect="1"/>
          </p:cNvPicPr>
          <p:nvPr/>
        </p:nvPicPr>
        <p:blipFill>
          <a:blip r:embed="rId9"/>
          <a:stretch>
            <a:fillRect/>
          </a:stretch>
        </p:blipFill>
        <p:spPr>
          <a:xfrm>
            <a:off x="818388" y="4283964"/>
            <a:ext cx="256032" cy="256032"/>
          </a:xfrm>
          <a:prstGeom prst="rect">
            <a:avLst/>
          </a:prstGeom>
        </p:spPr>
      </p:pic>
      <p:pic>
        <p:nvPicPr>
          <p:cNvPr id="43" name="Icon s24_grant" descr="Icon"/>
          <p:cNvPicPr>
            <a:picLocks noChangeAspect="1"/>
          </p:cNvPicPr>
          <p:nvPr/>
        </p:nvPicPr>
        <p:blipFill>
          <a:blip r:embed="rId10"/>
          <a:stretch>
            <a:fillRect/>
          </a:stretch>
        </p:blipFill>
        <p:spPr>
          <a:xfrm>
            <a:off x="6350508" y="4283964"/>
            <a:ext cx="256032" cy="256032"/>
          </a:xfrm>
          <a:prstGeom prst="rect">
            <a:avLst/>
          </a:prstGeom>
        </p:spPr>
      </p:pic>
      <p:pic>
        <p:nvPicPr>
          <p:cNvPr id="44" name="Icon s24_tree" descr="Icon"/>
          <p:cNvPicPr>
            <a:picLocks noChangeAspect="1"/>
          </p:cNvPicPr>
          <p:nvPr/>
        </p:nvPicPr>
        <p:blipFill>
          <a:blip r:embed="rId11"/>
          <a:stretch>
            <a:fillRect/>
          </a:stretch>
        </p:blipFill>
        <p:spPr>
          <a:xfrm>
            <a:off x="818388" y="4978908"/>
            <a:ext cx="256032" cy="256032"/>
          </a:xfrm>
          <a:prstGeom prst="rect">
            <a:avLst/>
          </a:prstGeom>
        </p:spPr>
      </p:pic>
      <p:pic>
        <p:nvPicPr>
          <p:cNvPr id="45" name="Icon s24_gavel" descr="Icon"/>
          <p:cNvPicPr>
            <a:picLocks noChangeAspect="1"/>
          </p:cNvPicPr>
          <p:nvPr/>
        </p:nvPicPr>
        <p:blipFill>
          <a:blip r:embed="rId12"/>
          <a:stretch>
            <a:fillRect/>
          </a:stretch>
        </p:blipFill>
        <p:spPr>
          <a:xfrm>
            <a:off x="6350508" y="4978908"/>
            <a:ext cx="256032" cy="256032"/>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What Remains for the Attorney General's Office</a:t>
            </a:r>
            <a:endParaRPr lang="en-US" sz="36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500" i="1" dirty="0">
                <a:solidFill>
                  <a:srgbClr val="A9CCE3"/>
                </a:solidFill>
                <a:latin typeface="Calibri" pitchFamily="34" charset="0"/>
                <a:ea typeface="Calibri" pitchFamily="34" charset="-122"/>
                <a:cs typeface="Calibri" pitchFamily="34" charset="-120"/>
              </a:rPr>
              <a:t>Near-term deadlines and ten years of compliance work</a:t>
            </a:r>
            <a:endParaRPr lang="en-US" sz="1500" dirty="0"/>
          </a:p>
        </p:txBody>
      </p:sp>
      <p:sp>
        <p:nvSpPr>
          <p:cNvPr id="5" name="Shape 3"/>
          <p:cNvSpPr/>
          <p:nvPr/>
        </p:nvSpPr>
        <p:spPr>
          <a:xfrm>
            <a:off x="685800" y="1325880"/>
            <a:ext cx="3502152" cy="3840480"/>
          </a:xfrm>
          <a:prstGeom prst="roundRect">
            <a:avLst>
              <a:gd name="adj" fmla="val 1567"/>
            </a:avLst>
          </a:prstGeom>
          <a:solidFill>
            <a:srgbClr val="00133D"/>
          </a:solidFill>
          <a:ln w="9525">
            <a:solidFill>
              <a:srgbClr val="0A2F73"/>
            </a:solidFill>
            <a:prstDash val="solid"/>
          </a:ln>
        </p:spPr>
        <p:txBody>
          <a:bodyPr/>
          <a:lstStyle/>
          <a:p>
            <a:endParaRPr lang="en-US" dirty="0"/>
          </a:p>
        </p:txBody>
      </p:sp>
      <p:sp>
        <p:nvSpPr>
          <p:cNvPr id="6" name="Text 4"/>
          <p:cNvSpPr txBox="1"/>
          <p:nvPr/>
        </p:nvSpPr>
        <p:spPr>
          <a:xfrm>
            <a:off x="914400" y="1463040"/>
            <a:ext cx="3063240" cy="274320"/>
          </a:xfrm>
          <a:prstGeom prst="rect">
            <a:avLst/>
          </a:prstGeom>
          <a:noFill/>
          <a:ln/>
        </p:spPr>
        <p:txBody>
          <a:bodyPr wrap="square" lIns="0" tIns="0" rIns="0" bIns="0" rtlCol="0" anchor="ctr"/>
          <a:lstStyle/>
          <a:p>
            <a:pPr marL="0" indent="0">
              <a:buNone/>
            </a:pPr>
            <a:r>
              <a:rPr lang="en-US" sz="1500" b="1" kern="0" spc="150" dirty="0">
                <a:solidFill>
                  <a:srgbClr val="E8B22A"/>
                </a:solidFill>
                <a:latin typeface="Calibri" pitchFamily="34" charset="0"/>
                <a:ea typeface="Calibri" pitchFamily="34" charset="-122"/>
                <a:cs typeface="Calibri" pitchFamily="34" charset="-120"/>
              </a:rPr>
              <a:t>IMMEDIATE</a:t>
            </a:r>
            <a:endParaRPr lang="en-US" sz="1500" dirty="0"/>
          </a:p>
        </p:txBody>
      </p:sp>
      <p:sp>
        <p:nvSpPr>
          <p:cNvPr id="7" name="Text 5"/>
          <p:cNvSpPr txBox="1"/>
          <p:nvPr/>
        </p:nvSpPr>
        <p:spPr>
          <a:xfrm>
            <a:off x="914400" y="1844379"/>
            <a:ext cx="3063240" cy="3246120"/>
          </a:xfrm>
          <a:prstGeom prst="rect">
            <a:avLst/>
          </a:prstGeom>
          <a:noFill/>
          <a:ln/>
        </p:spPr>
        <p:txBody>
          <a:bodyPr wrap="square" lIns="0" tIns="0" rIns="0" bIns="0" rtlCol="0" anchor="t"/>
          <a:lstStyle/>
          <a:p>
            <a:pPr marL="0" indent="0">
              <a:buNone/>
            </a:pPr>
            <a:r>
              <a:rPr lang="en-US" sz="1250" dirty="0">
                <a:solidFill>
                  <a:srgbClr val="FFFFFF"/>
                </a:solidFill>
                <a:latin typeface="Calibri" pitchFamily="34" charset="0"/>
                <a:ea typeface="Calibri" pitchFamily="34" charset="-122"/>
                <a:cs typeface="Calibri" pitchFamily="34" charset="-120"/>
              </a:rPr>
              <a:t>Provide remittance instructions and confirm receipt of the first installment of $35,816,010.72 by September 26, 2026.</a:t>
            </a:r>
            <a:endParaRPr lang="en-US" sz="1250" dirty="0"/>
          </a:p>
          <a:p>
            <a:pPr marL="0" indent="0">
              <a:buNone/>
            </a:pPr>
            <a:endParaRPr lang="en-US" sz="1250" dirty="0"/>
          </a:p>
          <a:p>
            <a:pPr marL="0" indent="0">
              <a:buNone/>
            </a:pPr>
            <a:r>
              <a:rPr lang="en-US" sz="1250" dirty="0">
                <a:solidFill>
                  <a:srgbClr val="FFFFFF"/>
                </a:solidFill>
                <a:latin typeface="Calibri" pitchFamily="34" charset="0"/>
                <a:ea typeface="Calibri" pitchFamily="34" charset="-122"/>
                <a:cs typeface="Calibri" pitchFamily="34" charset="-120"/>
              </a:rPr>
              <a:t>Coordinate deposit under KRS 48.005 and KRS 367.370.</a:t>
            </a:r>
            <a:endParaRPr lang="en-US" sz="1250" dirty="0"/>
          </a:p>
          <a:p>
            <a:pPr marL="0" indent="0">
              <a:buNone/>
            </a:pPr>
            <a:endParaRPr lang="en-US" sz="1250" dirty="0"/>
          </a:p>
          <a:p>
            <a:pPr marL="0" indent="0">
              <a:buNone/>
            </a:pPr>
            <a:r>
              <a:rPr lang="en-US" sz="1250" dirty="0">
                <a:solidFill>
                  <a:srgbClr val="FFFFFF"/>
                </a:solidFill>
                <a:latin typeface="Calibri" pitchFamily="34" charset="0"/>
                <a:ea typeface="Calibri" pitchFamily="34" charset="-122"/>
                <a:cs typeface="Calibri" pitchFamily="34" charset="-120"/>
              </a:rPr>
              <a:t>Submit the Cost Fund reimbursement request to the State Committee.</a:t>
            </a:r>
            <a:endParaRPr lang="en-US" sz="1250" dirty="0"/>
          </a:p>
          <a:p>
            <a:pPr marL="0" indent="0">
              <a:buNone/>
            </a:pPr>
            <a:endParaRPr lang="en-US" sz="1250" dirty="0"/>
          </a:p>
          <a:p>
            <a:pPr marL="0" indent="0">
              <a:buNone/>
            </a:pPr>
            <a:r>
              <a:rPr lang="en-US" sz="1250" dirty="0">
                <a:solidFill>
                  <a:srgbClr val="FFFFFF"/>
                </a:solidFill>
                <a:latin typeface="Calibri" pitchFamily="34" charset="0"/>
                <a:ea typeface="Calibri" pitchFamily="34" charset="-122"/>
                <a:cs typeface="Calibri" pitchFamily="34" charset="-120"/>
              </a:rPr>
              <a:t>Participate in auditor selection — due within 60 days of the Effective Date.</a:t>
            </a:r>
            <a:endParaRPr lang="en-US" sz="1250" dirty="0"/>
          </a:p>
          <a:p>
            <a:pPr marL="0" indent="0">
              <a:buNone/>
            </a:pPr>
            <a:endParaRPr lang="en-US" sz="1250" dirty="0"/>
          </a:p>
          <a:p>
            <a:pPr marL="0" indent="0">
              <a:buNone/>
            </a:pPr>
            <a:r>
              <a:rPr lang="en-US" sz="1250" dirty="0">
                <a:solidFill>
                  <a:srgbClr val="FFFFFF"/>
                </a:solidFill>
                <a:latin typeface="Calibri" pitchFamily="34" charset="0"/>
                <a:ea typeface="Calibri" pitchFamily="34" charset="-122"/>
                <a:cs typeface="Calibri" pitchFamily="34" charset="-120"/>
              </a:rPr>
              <a:t>Join the states' letter to Meta giving illustrative examples of cosmetic procedure filters, due within two months (§ I.X).</a:t>
            </a:r>
            <a:endParaRPr lang="en-US" sz="1250" dirty="0"/>
          </a:p>
        </p:txBody>
      </p:sp>
      <p:sp>
        <p:nvSpPr>
          <p:cNvPr id="8" name="Shape 6"/>
          <p:cNvSpPr/>
          <p:nvPr/>
        </p:nvSpPr>
        <p:spPr>
          <a:xfrm>
            <a:off x="4343400" y="1325880"/>
            <a:ext cx="3502152" cy="3840480"/>
          </a:xfrm>
          <a:prstGeom prst="roundRect">
            <a:avLst>
              <a:gd name="adj" fmla="val 1567"/>
            </a:avLst>
          </a:prstGeom>
          <a:solidFill>
            <a:srgbClr val="0A2F73"/>
          </a:solidFill>
          <a:ln w="9525">
            <a:solidFill>
              <a:srgbClr val="1B4A9E"/>
            </a:solidFill>
            <a:prstDash val="solid"/>
          </a:ln>
        </p:spPr>
        <p:txBody>
          <a:bodyPr/>
          <a:lstStyle/>
          <a:p>
            <a:endParaRPr lang="en-US" dirty="0"/>
          </a:p>
        </p:txBody>
      </p:sp>
      <p:sp>
        <p:nvSpPr>
          <p:cNvPr id="9" name="Text 7"/>
          <p:cNvSpPr txBox="1"/>
          <p:nvPr/>
        </p:nvSpPr>
        <p:spPr>
          <a:xfrm>
            <a:off x="4572000" y="1463040"/>
            <a:ext cx="3063240" cy="274320"/>
          </a:xfrm>
          <a:prstGeom prst="rect">
            <a:avLst/>
          </a:prstGeom>
          <a:noFill/>
          <a:ln/>
        </p:spPr>
        <p:txBody>
          <a:bodyPr wrap="square" lIns="0" tIns="0" rIns="0" bIns="0" rtlCol="0" anchor="ctr"/>
          <a:lstStyle/>
          <a:p>
            <a:pPr marL="0" indent="0">
              <a:buNone/>
            </a:pPr>
            <a:r>
              <a:rPr lang="en-US" sz="1500" b="1" kern="0" spc="150" dirty="0">
                <a:solidFill>
                  <a:srgbClr val="A9CCE3"/>
                </a:solidFill>
                <a:latin typeface="Calibri" pitchFamily="34" charset="0"/>
                <a:ea typeface="Calibri" pitchFamily="34" charset="-122"/>
                <a:cs typeface="Calibri" pitchFamily="34" charset="-120"/>
              </a:rPr>
              <a:t>ONGOING COMPLIANCE</a:t>
            </a:r>
            <a:endParaRPr lang="en-US" sz="1500" dirty="0"/>
          </a:p>
        </p:txBody>
      </p:sp>
      <p:sp>
        <p:nvSpPr>
          <p:cNvPr id="10" name="Text 8"/>
          <p:cNvSpPr txBox="1"/>
          <p:nvPr/>
        </p:nvSpPr>
        <p:spPr>
          <a:xfrm>
            <a:off x="4572000" y="1866392"/>
            <a:ext cx="3063240" cy="3246120"/>
          </a:xfrm>
          <a:prstGeom prst="rect">
            <a:avLst/>
          </a:prstGeom>
          <a:noFill/>
          <a:ln/>
        </p:spPr>
        <p:txBody>
          <a:bodyPr wrap="square" lIns="0" tIns="0" rIns="0" bIns="0" rtlCol="0" anchor="t"/>
          <a:lstStyle/>
          <a:p>
            <a:pPr marL="0" indent="0">
              <a:buNone/>
            </a:pPr>
            <a:r>
              <a:rPr lang="en-US" sz="1250" dirty="0">
                <a:solidFill>
                  <a:srgbClr val="FFFFFF"/>
                </a:solidFill>
                <a:latin typeface="Calibri" pitchFamily="34" charset="0"/>
                <a:ea typeface="Calibri" pitchFamily="34" charset="-122"/>
                <a:cs typeface="Calibri" pitchFamily="34" charset="-120"/>
              </a:rPr>
              <a:t>Calendar the January 15 payment dates, 2027 through 2035, and the Compliance Date.</a:t>
            </a:r>
            <a:endParaRPr lang="en-US" sz="1250" dirty="0"/>
          </a:p>
          <a:p>
            <a:pPr marL="0" indent="0">
              <a:buNone/>
            </a:pPr>
            <a:endParaRPr lang="en-US" sz="1250" dirty="0"/>
          </a:p>
          <a:p>
            <a:pPr marL="0" indent="0">
              <a:buNone/>
            </a:pPr>
            <a:r>
              <a:rPr lang="en-US" sz="1250" dirty="0">
                <a:solidFill>
                  <a:srgbClr val="FFFFFF"/>
                </a:solidFill>
                <a:latin typeface="Calibri" pitchFamily="34" charset="0"/>
                <a:ea typeface="Calibri" pitchFamily="34" charset="-122"/>
                <a:cs typeface="Calibri" pitchFamily="34" charset="-120"/>
              </a:rPr>
              <a:t>Review five annual auditor reports and the corrective action plans that follow any material finding.</a:t>
            </a:r>
            <a:endParaRPr lang="en-US" sz="1250" dirty="0"/>
          </a:p>
          <a:p>
            <a:pPr marL="0" indent="0">
              <a:buNone/>
            </a:pPr>
            <a:endParaRPr lang="en-US" sz="1250" dirty="0"/>
          </a:p>
          <a:p>
            <a:pPr marL="0" indent="0">
              <a:buNone/>
            </a:pPr>
            <a:r>
              <a:rPr lang="en-US" sz="1250" dirty="0">
                <a:solidFill>
                  <a:srgbClr val="FFFFFF"/>
                </a:solidFill>
                <a:latin typeface="Calibri" pitchFamily="34" charset="0"/>
                <a:ea typeface="Calibri" pitchFamily="34" charset="-122"/>
                <a:cs typeface="Calibri" pitchFamily="34" charset="-120"/>
              </a:rPr>
              <a:t>Monitor Meta's dealings with Florida and the U.S. Virgin Islands for 24 months, to capture any parity benefit under §§ V.A and V.B, and obtain the amended Exhibit B reflecting the Texas and Guam joinders.</a:t>
            </a:r>
            <a:endParaRPr lang="en-US" sz="1250" dirty="0"/>
          </a:p>
          <a:p>
            <a:pPr marL="0" indent="0">
              <a:buNone/>
            </a:pPr>
            <a:endParaRPr lang="en-US" sz="1250" dirty="0"/>
          </a:p>
          <a:p>
            <a:pPr marL="0" indent="0">
              <a:buNone/>
            </a:pPr>
            <a:r>
              <a:rPr lang="en-US" sz="1250" dirty="0">
                <a:solidFill>
                  <a:srgbClr val="FFFFFF"/>
                </a:solidFill>
                <a:latin typeface="Calibri" pitchFamily="34" charset="0"/>
                <a:ea typeface="Calibri" pitchFamily="34" charset="-122"/>
                <a:cs typeface="Calibri" pitchFamily="34" charset="-120"/>
              </a:rPr>
              <a:t>Enforce through the § VIII dispute process and, if needed, the MDL Court, which retains jurisdiction.</a:t>
            </a:r>
            <a:endParaRPr lang="en-US" sz="1250" dirty="0"/>
          </a:p>
        </p:txBody>
      </p:sp>
      <p:sp>
        <p:nvSpPr>
          <p:cNvPr id="11" name="Shape 9"/>
          <p:cNvSpPr/>
          <p:nvPr/>
        </p:nvSpPr>
        <p:spPr>
          <a:xfrm>
            <a:off x="8001000" y="1325880"/>
            <a:ext cx="3474720" cy="3840480"/>
          </a:xfrm>
          <a:prstGeom prst="roundRect">
            <a:avLst>
              <a:gd name="adj" fmla="val 1579"/>
            </a:avLst>
          </a:prstGeom>
          <a:solidFill>
            <a:srgbClr val="0A2F73"/>
          </a:solidFill>
          <a:ln w="9525">
            <a:solidFill>
              <a:srgbClr val="1B4A9E"/>
            </a:solidFill>
            <a:prstDash val="solid"/>
          </a:ln>
        </p:spPr>
        <p:txBody>
          <a:bodyPr/>
          <a:lstStyle/>
          <a:p>
            <a:endParaRPr lang="en-US" dirty="0"/>
          </a:p>
        </p:txBody>
      </p:sp>
      <p:sp>
        <p:nvSpPr>
          <p:cNvPr id="12" name="Text 10"/>
          <p:cNvSpPr txBox="1"/>
          <p:nvPr/>
        </p:nvSpPr>
        <p:spPr>
          <a:xfrm>
            <a:off x="8229600" y="1463040"/>
            <a:ext cx="3017520" cy="274320"/>
          </a:xfrm>
          <a:prstGeom prst="rect">
            <a:avLst/>
          </a:prstGeom>
          <a:noFill/>
          <a:ln/>
        </p:spPr>
        <p:txBody>
          <a:bodyPr wrap="square" lIns="0" tIns="0" rIns="0" bIns="0" rtlCol="0" anchor="ctr"/>
          <a:lstStyle/>
          <a:p>
            <a:pPr marL="0" indent="0">
              <a:buNone/>
            </a:pPr>
            <a:r>
              <a:rPr lang="en-US" sz="1500" b="1" kern="0" spc="150" dirty="0">
                <a:solidFill>
                  <a:srgbClr val="A9CCE3"/>
                </a:solidFill>
                <a:latin typeface="Calibri" pitchFamily="34" charset="0"/>
                <a:ea typeface="Calibri" pitchFamily="34" charset="-122"/>
                <a:cs typeface="Calibri" pitchFamily="34" charset="-120"/>
              </a:rPr>
              <a:t>THE CONTINGENCY</a:t>
            </a:r>
            <a:endParaRPr lang="en-US" sz="1500" dirty="0"/>
          </a:p>
        </p:txBody>
      </p:sp>
      <p:sp>
        <p:nvSpPr>
          <p:cNvPr id="13" name="Text 11"/>
          <p:cNvSpPr txBox="1"/>
          <p:nvPr/>
        </p:nvSpPr>
        <p:spPr>
          <a:xfrm>
            <a:off x="8229600" y="1866392"/>
            <a:ext cx="3017520" cy="3246120"/>
          </a:xfrm>
          <a:prstGeom prst="rect">
            <a:avLst/>
          </a:prstGeom>
          <a:noFill/>
          <a:ln/>
        </p:spPr>
        <p:txBody>
          <a:bodyPr wrap="square" lIns="0" tIns="0" rIns="0" bIns="0" rtlCol="0" anchor="t"/>
          <a:lstStyle/>
          <a:p>
            <a:pPr marL="0" indent="0">
              <a:buNone/>
            </a:pPr>
            <a:r>
              <a:rPr lang="en-US" sz="1250" dirty="0">
                <a:solidFill>
                  <a:srgbClr val="FFFFFF"/>
                </a:solidFill>
                <a:latin typeface="Calibri" pitchFamily="34" charset="0"/>
                <a:ea typeface="Calibri" pitchFamily="34" charset="-122"/>
                <a:cs typeface="Calibri" pitchFamily="34" charset="-120"/>
              </a:rPr>
              <a:t>Prosecute the pending action against TikTok and pursue Snapchat and YouTube as appropriate.</a:t>
            </a:r>
            <a:endParaRPr lang="en-US" sz="1250" dirty="0"/>
          </a:p>
          <a:p>
            <a:pPr marL="0" indent="0">
              <a:buNone/>
            </a:pPr>
            <a:endParaRPr lang="en-US" sz="1250" dirty="0"/>
          </a:p>
          <a:p>
            <a:pPr marL="0" indent="0">
              <a:buNone/>
            </a:pPr>
            <a:r>
              <a:rPr lang="en-US" sz="1250" dirty="0">
                <a:solidFill>
                  <a:srgbClr val="FFFFFF"/>
                </a:solidFill>
                <a:latin typeface="Calibri" pitchFamily="34" charset="0"/>
                <a:ea typeface="Calibri" pitchFamily="34" charset="-122"/>
                <a:cs typeface="Calibri" pitchFamily="34" charset="-120"/>
              </a:rPr>
              <a:t>Structure any platform resolution so it clears the Industry-Wide Adoption conditions rather than merely settling the case.</a:t>
            </a:r>
            <a:endParaRPr lang="en-US" sz="1250" dirty="0"/>
          </a:p>
          <a:p>
            <a:pPr marL="0" indent="0">
              <a:buNone/>
            </a:pPr>
            <a:endParaRPr lang="en-US" sz="1250" dirty="0"/>
          </a:p>
          <a:p>
            <a:pPr marL="0" indent="0">
              <a:buNone/>
            </a:pPr>
            <a:r>
              <a:rPr lang="en-US" sz="1250" dirty="0">
                <a:solidFill>
                  <a:srgbClr val="FFFFFF"/>
                </a:solidFill>
                <a:latin typeface="Calibri" pitchFamily="34" charset="0"/>
                <a:ea typeface="Calibri" pitchFamily="34" charset="-122"/>
                <a:cs typeface="Calibri" pitchFamily="34" charset="-120"/>
              </a:rPr>
              <a:t>Screen every such resolution against the § V.D most-favored-nation clause before signing, so a favorable term for a competitor does not degrade the Meta obligations.</a:t>
            </a:r>
            <a:endParaRPr lang="en-US" sz="1250" dirty="0"/>
          </a:p>
          <a:p>
            <a:pPr marL="0" indent="0">
              <a:buNone/>
            </a:pPr>
            <a:endParaRPr lang="en-US" sz="1250" dirty="0"/>
          </a:p>
          <a:p>
            <a:pPr marL="0" indent="0">
              <a:buNone/>
            </a:pPr>
            <a:r>
              <a:rPr lang="en-US" sz="1250" dirty="0">
                <a:solidFill>
                  <a:srgbClr val="E8B22A"/>
                </a:solidFill>
                <a:latin typeface="Calibri" pitchFamily="34" charset="0"/>
                <a:ea typeface="Calibri" pitchFamily="34" charset="-122"/>
                <a:cs typeface="Calibri" pitchFamily="34" charset="-120"/>
              </a:rPr>
              <a:t>Advise on any legislation this body considers, so the drafting satisfies § I.DD.</a:t>
            </a:r>
            <a:endParaRPr lang="en-US" sz="1250" dirty="0"/>
          </a:p>
        </p:txBody>
      </p:sp>
      <p:sp>
        <p:nvSpPr>
          <p:cNvPr id="14" name="Shape 12"/>
          <p:cNvSpPr/>
          <p:nvPr/>
        </p:nvSpPr>
        <p:spPr>
          <a:xfrm>
            <a:off x="685800" y="5349240"/>
            <a:ext cx="10789920" cy="1102360"/>
          </a:xfrm>
          <a:prstGeom prst="roundRect">
            <a:avLst>
              <a:gd name="adj" fmla="val 6316"/>
            </a:avLst>
          </a:prstGeom>
          <a:solidFill>
            <a:srgbClr val="0A2F73"/>
          </a:solidFill>
          <a:ln w="9525">
            <a:solidFill>
              <a:srgbClr val="1B4A9E"/>
            </a:solidFill>
            <a:prstDash val="solid"/>
          </a:ln>
        </p:spPr>
        <p:txBody>
          <a:bodyPr/>
          <a:lstStyle/>
          <a:p>
            <a:endParaRPr lang="en-US" dirty="0"/>
          </a:p>
        </p:txBody>
      </p:sp>
      <p:sp>
        <p:nvSpPr>
          <p:cNvPr id="15" name="Text 13"/>
          <p:cNvSpPr txBox="1"/>
          <p:nvPr/>
        </p:nvSpPr>
        <p:spPr>
          <a:xfrm>
            <a:off x="914400" y="5468112"/>
            <a:ext cx="10332720" cy="658368"/>
          </a:xfrm>
          <a:prstGeom prst="rect">
            <a:avLst/>
          </a:prstGeom>
          <a:noFill/>
          <a:ln/>
        </p:spPr>
        <p:txBody>
          <a:bodyPr wrap="square" lIns="0" tIns="0" rIns="0" bIns="0" rtlCol="0" anchor="t"/>
          <a:lstStyle/>
          <a:p>
            <a:pPr marL="0" indent="0">
              <a:buNone/>
            </a:pPr>
            <a:r>
              <a:rPr lang="en-US" b="1" dirty="0">
                <a:solidFill>
                  <a:srgbClr val="E8B22A"/>
                </a:solidFill>
                <a:latin typeface="Calibri" pitchFamily="34" charset="0"/>
                <a:ea typeface="Calibri" pitchFamily="34" charset="-122"/>
                <a:cs typeface="Calibri" pitchFamily="34" charset="-120"/>
              </a:rPr>
              <a:t>The through-line.  </a:t>
            </a:r>
            <a:r>
              <a:rPr lang="en-US" dirty="0">
                <a:solidFill>
                  <a:srgbClr val="FFFFFF"/>
                </a:solidFill>
                <a:latin typeface="Calibri" pitchFamily="34" charset="0"/>
                <a:ea typeface="Calibri" pitchFamily="34" charset="-122"/>
                <a:cs typeface="Calibri" pitchFamily="34" charset="-120"/>
              </a:rPr>
              <a:t>Everything in the third column is joint work. The office cannot legislate, and the General Assembly cannot litigate. The contingent payment is the one part of this recovery that requires both branches to act, and it is worth more than $154 million to the Commonwealth.</a:t>
            </a:r>
            <a:endParaRPr lang="en-US" dirty="0"/>
          </a:p>
        </p:txBody>
      </p:sp>
      <p:pic>
        <p:nvPicPr>
          <p:cNvPr id="16" name="Icon s25_bolt" descr="Icon"/>
          <p:cNvPicPr>
            <a:picLocks noChangeAspect="1"/>
          </p:cNvPicPr>
          <p:nvPr/>
        </p:nvPicPr>
        <p:blipFill>
          <a:blip r:embed="rId3"/>
          <a:stretch>
            <a:fillRect/>
          </a:stretch>
        </p:blipFill>
        <p:spPr>
          <a:xfrm>
            <a:off x="3685032" y="1463040"/>
            <a:ext cx="274320" cy="274320"/>
          </a:xfrm>
          <a:prstGeom prst="rect">
            <a:avLst/>
          </a:prstGeom>
        </p:spPr>
      </p:pic>
      <p:pic>
        <p:nvPicPr>
          <p:cNvPr id="17" name="Icon s25_clock" descr="Icon"/>
          <p:cNvPicPr>
            <a:picLocks noChangeAspect="1"/>
          </p:cNvPicPr>
          <p:nvPr/>
        </p:nvPicPr>
        <p:blipFill>
          <a:blip r:embed="rId4"/>
          <a:stretch>
            <a:fillRect/>
          </a:stretch>
        </p:blipFill>
        <p:spPr>
          <a:xfrm>
            <a:off x="7342632" y="1463040"/>
            <a:ext cx="274320" cy="274320"/>
          </a:xfrm>
          <a:prstGeom prst="rect">
            <a:avLst/>
          </a:prstGeom>
        </p:spPr>
      </p:pic>
      <p:pic>
        <p:nvPicPr>
          <p:cNvPr id="18" name="Icon s25_target" descr="Icon"/>
          <p:cNvPicPr>
            <a:picLocks noChangeAspect="1"/>
          </p:cNvPicPr>
          <p:nvPr/>
        </p:nvPicPr>
        <p:blipFill>
          <a:blip r:embed="rId5"/>
          <a:stretch>
            <a:fillRect/>
          </a:stretch>
        </p:blipFill>
        <p:spPr>
          <a:xfrm>
            <a:off x="10972800" y="1463040"/>
            <a:ext cx="274320" cy="27432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7">
    <p:bg>
      <p:bgPr>
        <a:solidFill>
          <a:srgbClr val="00133D"/>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1280160"/>
          </a:xfrm>
          <a:prstGeom prst="rect">
            <a:avLst/>
          </a:prstGeom>
          <a:solidFill>
            <a:srgbClr val="B21413"/>
          </a:solidFill>
          <a:ln/>
        </p:spPr>
        <p:txBody>
          <a:bodyPr/>
          <a:lstStyle/>
          <a:p>
            <a:endParaRPr lang="en-US" dirty="0"/>
          </a:p>
        </p:txBody>
      </p:sp>
      <p:sp>
        <p:nvSpPr>
          <p:cNvPr id="3" name="Text 1"/>
          <p:cNvSpPr txBox="1"/>
          <p:nvPr/>
        </p:nvSpPr>
        <p:spPr>
          <a:xfrm>
            <a:off x="822960" y="2103120"/>
            <a:ext cx="10332720" cy="1005840"/>
          </a:xfrm>
          <a:prstGeom prst="rect">
            <a:avLst/>
          </a:prstGeom>
          <a:noFill/>
          <a:ln/>
        </p:spPr>
        <p:txBody>
          <a:bodyPr wrap="square" lIns="0" tIns="0" rIns="0" bIns="0" rtlCol="0" anchor="ctr"/>
          <a:lstStyle/>
          <a:p>
            <a:pPr marL="0" indent="0">
              <a:buNone/>
            </a:pPr>
            <a:r>
              <a:rPr lang="en-US" sz="5600" b="1" dirty="0">
                <a:solidFill>
                  <a:srgbClr val="FFFFFF"/>
                </a:solidFill>
                <a:latin typeface="Cambria" pitchFamily="34" charset="0"/>
                <a:ea typeface="Cambria" pitchFamily="34" charset="-122"/>
                <a:cs typeface="Cambria" pitchFamily="34" charset="-120"/>
              </a:rPr>
              <a:t>Questions</a:t>
            </a:r>
            <a:endParaRPr lang="en-US" sz="5600" dirty="0"/>
          </a:p>
        </p:txBody>
      </p:sp>
      <p:sp>
        <p:nvSpPr>
          <p:cNvPr id="4" name="Shape 2"/>
          <p:cNvSpPr/>
          <p:nvPr/>
        </p:nvSpPr>
        <p:spPr>
          <a:xfrm>
            <a:off x="822960" y="3200400"/>
            <a:ext cx="2011680" cy="32004"/>
          </a:xfrm>
          <a:prstGeom prst="rect">
            <a:avLst/>
          </a:prstGeom>
          <a:solidFill>
            <a:srgbClr val="B21413"/>
          </a:solidFill>
          <a:ln/>
        </p:spPr>
        <p:txBody>
          <a:bodyPr/>
          <a:lstStyle/>
          <a:p>
            <a:endParaRPr lang="en-US" dirty="0"/>
          </a:p>
        </p:txBody>
      </p:sp>
      <p:sp>
        <p:nvSpPr>
          <p:cNvPr id="5" name="Text 3"/>
          <p:cNvSpPr txBox="1"/>
          <p:nvPr/>
        </p:nvSpPr>
        <p:spPr>
          <a:xfrm>
            <a:off x="822960" y="4909881"/>
            <a:ext cx="10332720" cy="731520"/>
          </a:xfrm>
          <a:prstGeom prst="rect">
            <a:avLst/>
          </a:prstGeom>
          <a:noFill/>
          <a:ln/>
        </p:spPr>
        <p:txBody>
          <a:bodyPr wrap="square" lIns="0" tIns="0" rIns="0" bIns="0" rtlCol="0" anchor="ctr"/>
          <a:lstStyle/>
          <a:p>
            <a:pPr marL="0" indent="0">
              <a:lnSpc>
                <a:spcPts val="2400"/>
              </a:lnSpc>
              <a:buNone/>
            </a:pPr>
            <a:r>
              <a:rPr lang="en-US" sz="1700" b="1" dirty="0">
                <a:solidFill>
                  <a:srgbClr val="FFFFFF"/>
                </a:solidFill>
                <a:latin typeface="Calibri" pitchFamily="34" charset="0"/>
                <a:ea typeface="Calibri" pitchFamily="34" charset="-122"/>
                <a:cs typeface="Calibri" pitchFamily="34" charset="-120"/>
              </a:rPr>
              <a:t>Office of the Attorney General  ·  Consumer &amp; Senior Protection Division</a:t>
            </a:r>
            <a:endParaRPr lang="en-US" sz="1700" dirty="0"/>
          </a:p>
          <a:p>
            <a:pPr marL="0" indent="0">
              <a:lnSpc>
                <a:spcPts val="2400"/>
              </a:lnSpc>
              <a:buNone/>
            </a:pPr>
            <a:r>
              <a:rPr lang="en-US" sz="1700" dirty="0">
                <a:solidFill>
                  <a:srgbClr val="A9CCE3"/>
                </a:solidFill>
                <a:latin typeface="Calibri" pitchFamily="34" charset="0"/>
                <a:ea typeface="Calibri" pitchFamily="34" charset="-122"/>
                <a:cs typeface="Calibri" pitchFamily="34" charset="-120"/>
              </a:rPr>
              <a:t>Commonwealth of Kentucky</a:t>
            </a:r>
            <a:endParaRPr lang="en-US" sz="1700" dirty="0"/>
          </a:p>
        </p:txBody>
      </p:sp>
      <p:pic>
        <p:nvPicPr>
          <p:cNvPr id="7" name="Picture 6">
            <a:extLst>
              <a:ext uri="{FF2B5EF4-FFF2-40B4-BE49-F238E27FC236}">
                <a16:creationId xmlns:a16="http://schemas.microsoft.com/office/drawing/2014/main" id="{0231F725-0B54-8E2F-A4A5-F4088BBE7578}"/>
              </a:ext>
            </a:extLst>
          </p:cNvPr>
          <p:cNvPicPr>
            <a:picLocks noChangeAspect="1"/>
          </p:cNvPicPr>
          <p:nvPr/>
        </p:nvPicPr>
        <p:blipFill>
          <a:blip r:embed="rId3"/>
          <a:stretch>
            <a:fillRect/>
          </a:stretch>
        </p:blipFill>
        <p:spPr>
          <a:xfrm>
            <a:off x="6531922" y="558014"/>
            <a:ext cx="3650090" cy="365009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How We Got Here</a:t>
            </a:r>
            <a:endParaRPr lang="en-US" sz="36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600" i="1" dirty="0">
                <a:solidFill>
                  <a:srgbClr val="A9CCE3"/>
                </a:solidFill>
                <a:latin typeface="Calibri" pitchFamily="34" charset="0"/>
                <a:ea typeface="Calibri" pitchFamily="34" charset="-122"/>
                <a:cs typeface="Calibri" pitchFamily="34" charset="-120"/>
              </a:rPr>
              <a:t>From a bipartisan investigation to an entered federal consent judgment</a:t>
            </a:r>
            <a:endParaRPr lang="en-US" sz="1600" dirty="0"/>
          </a:p>
        </p:txBody>
      </p:sp>
      <p:sp>
        <p:nvSpPr>
          <p:cNvPr id="5" name="Shape 3"/>
          <p:cNvSpPr/>
          <p:nvPr/>
        </p:nvSpPr>
        <p:spPr>
          <a:xfrm>
            <a:off x="713232" y="1517904"/>
            <a:ext cx="155448" cy="155448"/>
          </a:xfrm>
          <a:prstGeom prst="ellipse">
            <a:avLst/>
          </a:prstGeom>
          <a:solidFill>
            <a:srgbClr val="A9CCE3"/>
          </a:solidFill>
          <a:ln/>
        </p:spPr>
        <p:txBody>
          <a:bodyPr/>
          <a:lstStyle/>
          <a:p>
            <a:endParaRPr lang="en-US" dirty="0"/>
          </a:p>
        </p:txBody>
      </p:sp>
      <p:sp>
        <p:nvSpPr>
          <p:cNvPr id="6" name="Shape 4"/>
          <p:cNvSpPr/>
          <p:nvPr/>
        </p:nvSpPr>
        <p:spPr>
          <a:xfrm>
            <a:off x="781812" y="1673352"/>
            <a:ext cx="15545" cy="292608"/>
          </a:xfrm>
          <a:prstGeom prst="rect">
            <a:avLst/>
          </a:prstGeom>
          <a:solidFill>
            <a:srgbClr val="1B4A9E"/>
          </a:solidFill>
          <a:ln/>
        </p:spPr>
        <p:txBody>
          <a:bodyPr/>
          <a:lstStyle/>
          <a:p>
            <a:endParaRPr lang="en-US" dirty="0"/>
          </a:p>
        </p:txBody>
      </p:sp>
      <p:sp>
        <p:nvSpPr>
          <p:cNvPr id="7" name="Text 5"/>
          <p:cNvSpPr txBox="1"/>
          <p:nvPr/>
        </p:nvSpPr>
        <p:spPr>
          <a:xfrm>
            <a:off x="1051560" y="1389888"/>
            <a:ext cx="1783080" cy="384048"/>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Nov. 18, 2021</a:t>
            </a:r>
            <a:endParaRPr lang="en-US" sz="1500" dirty="0"/>
          </a:p>
        </p:txBody>
      </p:sp>
      <p:sp>
        <p:nvSpPr>
          <p:cNvPr id="8" name="Text 6"/>
          <p:cNvSpPr txBox="1"/>
          <p:nvPr/>
        </p:nvSpPr>
        <p:spPr>
          <a:xfrm>
            <a:off x="2880360" y="1353312"/>
            <a:ext cx="8549640" cy="566928"/>
          </a:xfrm>
          <a:prstGeom prst="rect">
            <a:avLst/>
          </a:prstGeom>
          <a:noFill/>
          <a:ln/>
        </p:spPr>
        <p:txBody>
          <a:bodyPr wrap="square" lIns="0" tIns="0" rIns="0" bIns="0" rtlCol="0" anchor="ctr"/>
          <a:lstStyle/>
          <a:p>
            <a:pPr marL="0" indent="0">
              <a:buNone/>
            </a:pPr>
            <a:r>
              <a:rPr lang="en-US" sz="1400" dirty="0">
                <a:solidFill>
                  <a:srgbClr val="A9CCE3"/>
                </a:solidFill>
                <a:latin typeface="Calibri" pitchFamily="34" charset="0"/>
                <a:ea typeface="Calibri" pitchFamily="34" charset="-122"/>
                <a:cs typeface="Calibri" pitchFamily="34" charset="-120"/>
              </a:rPr>
              <a:t>Bipartisan nationwide investigation of the social media industry opens; nearly every attorney general participates. Coalition co-led by California, Florida, Kentucky, Massachusetts, Nebraska, New Jersey, Tennessee, and Vermont. </a:t>
            </a:r>
            <a:endParaRPr lang="en-US" sz="1400" dirty="0"/>
          </a:p>
        </p:txBody>
      </p:sp>
      <p:sp>
        <p:nvSpPr>
          <p:cNvPr id="9" name="Shape 7"/>
          <p:cNvSpPr/>
          <p:nvPr/>
        </p:nvSpPr>
        <p:spPr>
          <a:xfrm>
            <a:off x="713232" y="2148840"/>
            <a:ext cx="155448" cy="155448"/>
          </a:xfrm>
          <a:prstGeom prst="ellipse">
            <a:avLst/>
          </a:prstGeom>
          <a:solidFill>
            <a:srgbClr val="A9CCE3"/>
          </a:solidFill>
          <a:ln/>
        </p:spPr>
        <p:txBody>
          <a:bodyPr/>
          <a:lstStyle/>
          <a:p>
            <a:endParaRPr lang="en-US" dirty="0"/>
          </a:p>
        </p:txBody>
      </p:sp>
      <p:sp>
        <p:nvSpPr>
          <p:cNvPr id="10" name="Shape 8"/>
          <p:cNvSpPr/>
          <p:nvPr/>
        </p:nvSpPr>
        <p:spPr>
          <a:xfrm>
            <a:off x="781812" y="2304288"/>
            <a:ext cx="15545" cy="292608"/>
          </a:xfrm>
          <a:prstGeom prst="rect">
            <a:avLst/>
          </a:prstGeom>
          <a:solidFill>
            <a:srgbClr val="1B4A9E"/>
          </a:solidFill>
          <a:ln/>
        </p:spPr>
        <p:txBody>
          <a:bodyPr/>
          <a:lstStyle/>
          <a:p>
            <a:endParaRPr lang="en-US" dirty="0"/>
          </a:p>
        </p:txBody>
      </p:sp>
      <p:sp>
        <p:nvSpPr>
          <p:cNvPr id="11" name="Text 9"/>
          <p:cNvSpPr txBox="1"/>
          <p:nvPr/>
        </p:nvSpPr>
        <p:spPr>
          <a:xfrm>
            <a:off x="1051560" y="2020824"/>
            <a:ext cx="1783080" cy="384048"/>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Oct. 24, 2023</a:t>
            </a:r>
            <a:endParaRPr lang="en-US" sz="1500" dirty="0"/>
          </a:p>
        </p:txBody>
      </p:sp>
      <p:sp>
        <p:nvSpPr>
          <p:cNvPr id="12" name="Text 10"/>
          <p:cNvSpPr txBox="1"/>
          <p:nvPr/>
        </p:nvSpPr>
        <p:spPr>
          <a:xfrm>
            <a:off x="2880360" y="1984248"/>
            <a:ext cx="8549640" cy="566928"/>
          </a:xfrm>
          <a:prstGeom prst="rect">
            <a:avLst/>
          </a:prstGeom>
          <a:noFill/>
          <a:ln/>
        </p:spPr>
        <p:txBody>
          <a:bodyPr wrap="square" lIns="0" tIns="0" rIns="0" bIns="0" rtlCol="0" anchor="ctr"/>
          <a:lstStyle/>
          <a:p>
            <a:pPr marL="0" indent="0">
              <a:buNone/>
            </a:pPr>
            <a:r>
              <a:rPr lang="en-US" sz="1400" dirty="0">
                <a:solidFill>
                  <a:srgbClr val="A9CCE3"/>
                </a:solidFill>
                <a:latin typeface="Calibri" pitchFamily="34" charset="0"/>
                <a:ea typeface="Calibri" pitchFamily="34" charset="-122"/>
                <a:cs typeface="Calibri" pitchFamily="34" charset="-120"/>
              </a:rPr>
              <a:t>Kentucky and other states file the consolidated federal complaint against Meta in the Northern District of California. Fifteen states proceed in their own courts (Satellite AG Actions, § I.ZZ).</a:t>
            </a:r>
            <a:endParaRPr lang="en-US" sz="1400" dirty="0"/>
          </a:p>
        </p:txBody>
      </p:sp>
      <p:sp>
        <p:nvSpPr>
          <p:cNvPr id="13" name="Shape 11"/>
          <p:cNvSpPr/>
          <p:nvPr/>
        </p:nvSpPr>
        <p:spPr>
          <a:xfrm>
            <a:off x="713232" y="2779776"/>
            <a:ext cx="155448" cy="155448"/>
          </a:xfrm>
          <a:prstGeom prst="ellipse">
            <a:avLst/>
          </a:prstGeom>
          <a:solidFill>
            <a:srgbClr val="A9CCE3"/>
          </a:solidFill>
          <a:ln/>
        </p:spPr>
        <p:txBody>
          <a:bodyPr/>
          <a:lstStyle/>
          <a:p>
            <a:endParaRPr lang="en-US" dirty="0"/>
          </a:p>
        </p:txBody>
      </p:sp>
      <p:sp>
        <p:nvSpPr>
          <p:cNvPr id="14" name="Shape 12"/>
          <p:cNvSpPr/>
          <p:nvPr/>
        </p:nvSpPr>
        <p:spPr>
          <a:xfrm>
            <a:off x="781812" y="2935224"/>
            <a:ext cx="15545" cy="292608"/>
          </a:xfrm>
          <a:prstGeom prst="rect">
            <a:avLst/>
          </a:prstGeom>
          <a:solidFill>
            <a:srgbClr val="1B4A9E"/>
          </a:solidFill>
          <a:ln/>
        </p:spPr>
        <p:txBody>
          <a:bodyPr/>
          <a:lstStyle/>
          <a:p>
            <a:endParaRPr lang="en-US" dirty="0"/>
          </a:p>
        </p:txBody>
      </p:sp>
      <p:sp>
        <p:nvSpPr>
          <p:cNvPr id="15" name="Text 13"/>
          <p:cNvSpPr txBox="1"/>
          <p:nvPr/>
        </p:nvSpPr>
        <p:spPr>
          <a:xfrm>
            <a:off x="1051560" y="2651760"/>
            <a:ext cx="1783080" cy="384048"/>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2023 – 2026</a:t>
            </a:r>
            <a:endParaRPr lang="en-US" sz="1500" dirty="0"/>
          </a:p>
        </p:txBody>
      </p:sp>
      <p:sp>
        <p:nvSpPr>
          <p:cNvPr id="16" name="Text 14"/>
          <p:cNvSpPr txBox="1"/>
          <p:nvPr/>
        </p:nvSpPr>
        <p:spPr>
          <a:xfrm>
            <a:off x="2880360" y="2615184"/>
            <a:ext cx="8549640" cy="566928"/>
          </a:xfrm>
          <a:prstGeom prst="rect">
            <a:avLst/>
          </a:prstGeom>
          <a:noFill/>
          <a:ln/>
        </p:spPr>
        <p:txBody>
          <a:bodyPr wrap="square" lIns="0" tIns="0" rIns="0" bIns="0" rtlCol="0" anchor="ctr"/>
          <a:lstStyle/>
          <a:p>
            <a:pPr marL="0" indent="0">
              <a:buNone/>
            </a:pPr>
            <a:r>
              <a:rPr lang="en-US" sz="1400" dirty="0">
                <a:solidFill>
                  <a:srgbClr val="A9CCE3"/>
                </a:solidFill>
                <a:latin typeface="Calibri" pitchFamily="34" charset="0"/>
                <a:ea typeface="Calibri" pitchFamily="34" charset="-122"/>
                <a:cs typeface="Calibri" pitchFamily="34" charset="-120"/>
              </a:rPr>
              <a:t>Discovery, motion practice, and expert work. Kentucky staffs the case continuously for nearly five years.</a:t>
            </a:r>
            <a:endParaRPr lang="en-US" sz="1400" dirty="0"/>
          </a:p>
        </p:txBody>
      </p:sp>
      <p:sp>
        <p:nvSpPr>
          <p:cNvPr id="17" name="Shape 15"/>
          <p:cNvSpPr/>
          <p:nvPr/>
        </p:nvSpPr>
        <p:spPr>
          <a:xfrm>
            <a:off x="713232" y="3410712"/>
            <a:ext cx="155448" cy="155448"/>
          </a:xfrm>
          <a:prstGeom prst="ellipse">
            <a:avLst/>
          </a:prstGeom>
          <a:solidFill>
            <a:srgbClr val="A9CCE3"/>
          </a:solidFill>
          <a:ln/>
        </p:spPr>
        <p:txBody>
          <a:bodyPr/>
          <a:lstStyle/>
          <a:p>
            <a:endParaRPr lang="en-US" dirty="0"/>
          </a:p>
        </p:txBody>
      </p:sp>
      <p:sp>
        <p:nvSpPr>
          <p:cNvPr id="18" name="Shape 16"/>
          <p:cNvSpPr/>
          <p:nvPr/>
        </p:nvSpPr>
        <p:spPr>
          <a:xfrm>
            <a:off x="781812" y="3566160"/>
            <a:ext cx="15545" cy="292608"/>
          </a:xfrm>
          <a:prstGeom prst="rect">
            <a:avLst/>
          </a:prstGeom>
          <a:solidFill>
            <a:srgbClr val="1B4A9E"/>
          </a:solidFill>
          <a:ln/>
        </p:spPr>
        <p:txBody>
          <a:bodyPr/>
          <a:lstStyle/>
          <a:p>
            <a:endParaRPr lang="en-US" dirty="0"/>
          </a:p>
        </p:txBody>
      </p:sp>
      <p:sp>
        <p:nvSpPr>
          <p:cNvPr id="19" name="Text 17"/>
          <p:cNvSpPr txBox="1"/>
          <p:nvPr/>
        </p:nvSpPr>
        <p:spPr>
          <a:xfrm>
            <a:off x="1051560" y="3282696"/>
            <a:ext cx="1783080" cy="384048"/>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Aug. 12, 2026</a:t>
            </a:r>
            <a:endParaRPr lang="en-US" sz="1500" dirty="0"/>
          </a:p>
        </p:txBody>
      </p:sp>
      <p:sp>
        <p:nvSpPr>
          <p:cNvPr id="20" name="Text 18"/>
          <p:cNvSpPr txBox="1"/>
          <p:nvPr/>
        </p:nvSpPr>
        <p:spPr>
          <a:xfrm>
            <a:off x="2880360" y="3246120"/>
            <a:ext cx="8549640" cy="566928"/>
          </a:xfrm>
          <a:prstGeom prst="rect">
            <a:avLst/>
          </a:prstGeom>
          <a:noFill/>
          <a:ln/>
        </p:spPr>
        <p:txBody>
          <a:bodyPr wrap="square" lIns="0" tIns="0" rIns="0" bIns="0" rtlCol="0" anchor="ctr"/>
          <a:lstStyle/>
          <a:p>
            <a:pPr marL="0" indent="0">
              <a:buNone/>
            </a:pPr>
            <a:r>
              <a:rPr lang="en-US" sz="1400" dirty="0">
                <a:solidFill>
                  <a:srgbClr val="A9CCE3"/>
                </a:solidFill>
                <a:latin typeface="Calibri" pitchFamily="34" charset="0"/>
                <a:ea typeface="Calibri" pitchFamily="34" charset="-122"/>
                <a:cs typeface="Calibri" pitchFamily="34" charset="-120"/>
              </a:rPr>
              <a:t>Trial begins in Oakland before Chief Judge Gonzalez Rogers. It was expected to run six to eight weeks.</a:t>
            </a:r>
            <a:endParaRPr lang="en-US" sz="1400" dirty="0"/>
          </a:p>
        </p:txBody>
      </p:sp>
      <p:sp>
        <p:nvSpPr>
          <p:cNvPr id="21" name="Shape 19"/>
          <p:cNvSpPr/>
          <p:nvPr/>
        </p:nvSpPr>
        <p:spPr>
          <a:xfrm>
            <a:off x="713232" y="4041648"/>
            <a:ext cx="155448" cy="155448"/>
          </a:xfrm>
          <a:prstGeom prst="ellipse">
            <a:avLst/>
          </a:prstGeom>
          <a:solidFill>
            <a:srgbClr val="B21413"/>
          </a:solidFill>
          <a:ln/>
        </p:spPr>
        <p:txBody>
          <a:bodyPr/>
          <a:lstStyle/>
          <a:p>
            <a:endParaRPr lang="en-US" dirty="0"/>
          </a:p>
        </p:txBody>
      </p:sp>
      <p:sp>
        <p:nvSpPr>
          <p:cNvPr id="22" name="Shape 20"/>
          <p:cNvSpPr/>
          <p:nvPr/>
        </p:nvSpPr>
        <p:spPr>
          <a:xfrm>
            <a:off x="781812" y="4197096"/>
            <a:ext cx="15545" cy="292608"/>
          </a:xfrm>
          <a:prstGeom prst="rect">
            <a:avLst/>
          </a:prstGeom>
          <a:solidFill>
            <a:srgbClr val="1B4A9E"/>
          </a:solidFill>
          <a:ln/>
        </p:spPr>
        <p:txBody>
          <a:bodyPr/>
          <a:lstStyle/>
          <a:p>
            <a:endParaRPr lang="en-US" dirty="0"/>
          </a:p>
        </p:txBody>
      </p:sp>
      <p:sp>
        <p:nvSpPr>
          <p:cNvPr id="23" name="Text 21"/>
          <p:cNvSpPr txBox="1"/>
          <p:nvPr/>
        </p:nvSpPr>
        <p:spPr>
          <a:xfrm>
            <a:off x="1051560" y="3913632"/>
            <a:ext cx="1783080" cy="384048"/>
          </a:xfrm>
          <a:prstGeom prst="rect">
            <a:avLst/>
          </a:prstGeom>
          <a:noFill/>
          <a:ln/>
        </p:spPr>
        <p:txBody>
          <a:bodyPr wrap="square" lIns="0" tIns="0" rIns="0" bIns="0" rtlCol="0" anchor="ctr"/>
          <a:lstStyle/>
          <a:p>
            <a:pPr marL="0" indent="0">
              <a:buNone/>
            </a:pPr>
            <a:r>
              <a:rPr lang="en-US" sz="1500" b="1" dirty="0">
                <a:solidFill>
                  <a:srgbClr val="E8B22A"/>
                </a:solidFill>
                <a:latin typeface="Calibri" pitchFamily="34" charset="0"/>
                <a:ea typeface="Calibri" pitchFamily="34" charset="-122"/>
                <a:cs typeface="Calibri" pitchFamily="34" charset="-120"/>
              </a:rPr>
              <a:t>One week in</a:t>
            </a:r>
            <a:endParaRPr lang="en-US" sz="1500" dirty="0"/>
          </a:p>
        </p:txBody>
      </p:sp>
      <p:sp>
        <p:nvSpPr>
          <p:cNvPr id="24" name="Text 22"/>
          <p:cNvSpPr txBox="1"/>
          <p:nvPr/>
        </p:nvSpPr>
        <p:spPr>
          <a:xfrm>
            <a:off x="2880360" y="3877056"/>
            <a:ext cx="8549640" cy="566928"/>
          </a:xfrm>
          <a:prstGeom prst="rect">
            <a:avLst/>
          </a:prstGeom>
          <a:noFill/>
          <a:ln/>
        </p:spPr>
        <p:txBody>
          <a:bodyPr wrap="square" lIns="0" tIns="0" rIns="0" bIns="0" rtlCol="0" anchor="ctr"/>
          <a:lstStyle/>
          <a:p>
            <a:pPr marL="0" indent="0">
              <a:buNone/>
            </a:pPr>
            <a:r>
              <a:rPr lang="en-US" sz="1400" dirty="0">
                <a:solidFill>
                  <a:srgbClr val="A9CCE3"/>
                </a:solidFill>
                <a:latin typeface="Calibri" pitchFamily="34" charset="0"/>
                <a:ea typeface="Calibri" pitchFamily="34" charset="-122"/>
                <a:cs typeface="Calibri" pitchFamily="34" charset="-120"/>
              </a:rPr>
              <a:t>The parties reach agreement. Kentucky serves on the settlement negotiation committee.</a:t>
            </a:r>
            <a:endParaRPr lang="en-US" sz="1400" dirty="0"/>
          </a:p>
        </p:txBody>
      </p:sp>
      <p:sp>
        <p:nvSpPr>
          <p:cNvPr id="25" name="Shape 23"/>
          <p:cNvSpPr/>
          <p:nvPr/>
        </p:nvSpPr>
        <p:spPr>
          <a:xfrm>
            <a:off x="713232" y="4672584"/>
            <a:ext cx="155448" cy="155448"/>
          </a:xfrm>
          <a:prstGeom prst="ellipse">
            <a:avLst/>
          </a:prstGeom>
          <a:solidFill>
            <a:srgbClr val="B21413"/>
          </a:solidFill>
          <a:ln/>
        </p:spPr>
        <p:txBody>
          <a:bodyPr/>
          <a:lstStyle/>
          <a:p>
            <a:endParaRPr lang="en-US" dirty="0"/>
          </a:p>
        </p:txBody>
      </p:sp>
      <p:sp>
        <p:nvSpPr>
          <p:cNvPr id="26" name="Shape 24"/>
          <p:cNvSpPr/>
          <p:nvPr/>
        </p:nvSpPr>
        <p:spPr>
          <a:xfrm>
            <a:off x="781812" y="4828032"/>
            <a:ext cx="15545" cy="292608"/>
          </a:xfrm>
          <a:prstGeom prst="rect">
            <a:avLst/>
          </a:prstGeom>
          <a:solidFill>
            <a:srgbClr val="1B4A9E"/>
          </a:solidFill>
          <a:ln/>
        </p:spPr>
        <p:txBody>
          <a:bodyPr/>
          <a:lstStyle/>
          <a:p>
            <a:endParaRPr lang="en-US" dirty="0"/>
          </a:p>
        </p:txBody>
      </p:sp>
      <p:sp>
        <p:nvSpPr>
          <p:cNvPr id="27" name="Text 25"/>
          <p:cNvSpPr txBox="1"/>
          <p:nvPr/>
        </p:nvSpPr>
        <p:spPr>
          <a:xfrm>
            <a:off x="1051560" y="4544568"/>
            <a:ext cx="1783080" cy="384048"/>
          </a:xfrm>
          <a:prstGeom prst="rect">
            <a:avLst/>
          </a:prstGeom>
          <a:noFill/>
          <a:ln/>
        </p:spPr>
        <p:txBody>
          <a:bodyPr wrap="square" lIns="0" tIns="0" rIns="0" bIns="0" rtlCol="0" anchor="ctr"/>
          <a:lstStyle/>
          <a:p>
            <a:pPr marL="0" indent="0">
              <a:buNone/>
            </a:pPr>
            <a:r>
              <a:rPr lang="en-US" sz="1500" b="1" dirty="0">
                <a:solidFill>
                  <a:srgbClr val="E8B22A"/>
                </a:solidFill>
                <a:latin typeface="Calibri" pitchFamily="34" charset="0"/>
                <a:ea typeface="Calibri" pitchFamily="34" charset="-122"/>
                <a:cs typeface="Calibri" pitchFamily="34" charset="-120"/>
              </a:rPr>
              <a:t>Aug. 26, 2026</a:t>
            </a:r>
            <a:endParaRPr lang="en-US" sz="1500" dirty="0"/>
          </a:p>
        </p:txBody>
      </p:sp>
      <p:sp>
        <p:nvSpPr>
          <p:cNvPr id="28" name="Text 26"/>
          <p:cNvSpPr txBox="1"/>
          <p:nvPr/>
        </p:nvSpPr>
        <p:spPr>
          <a:xfrm>
            <a:off x="2880360" y="4507992"/>
            <a:ext cx="8549640" cy="566928"/>
          </a:xfrm>
          <a:prstGeom prst="rect">
            <a:avLst/>
          </a:prstGeom>
          <a:noFill/>
          <a:ln/>
        </p:spPr>
        <p:txBody>
          <a:bodyPr wrap="square" lIns="0" tIns="0" rIns="0" bIns="0" rtlCol="0" anchor="ctr"/>
          <a:lstStyle/>
          <a:p>
            <a:pPr marL="0" indent="0">
              <a:buNone/>
            </a:pPr>
            <a:r>
              <a:rPr lang="en-US" sz="1400" dirty="0">
                <a:solidFill>
                  <a:srgbClr val="A9CCE3"/>
                </a:solidFill>
                <a:latin typeface="Calibri" pitchFamily="34" charset="0"/>
                <a:ea typeface="Calibri" pitchFamily="34" charset="-122"/>
                <a:cs typeface="Calibri" pitchFamily="34" charset="-120"/>
              </a:rPr>
              <a:t>Consent Judgment entered (Dkt. 3451). All claims in the MDL Action fully and finally resolved; appeal rights waived (CJ § XI.B).</a:t>
            </a:r>
            <a:endParaRPr lang="en-US" sz="1400" dirty="0"/>
          </a:p>
        </p:txBody>
      </p:sp>
      <p:sp>
        <p:nvSpPr>
          <p:cNvPr id="29" name="Shape 27"/>
          <p:cNvSpPr/>
          <p:nvPr/>
        </p:nvSpPr>
        <p:spPr>
          <a:xfrm>
            <a:off x="713232" y="5303520"/>
            <a:ext cx="155448" cy="155448"/>
          </a:xfrm>
          <a:prstGeom prst="ellipse">
            <a:avLst/>
          </a:prstGeom>
          <a:solidFill>
            <a:srgbClr val="A9CCE3"/>
          </a:solidFill>
          <a:ln/>
        </p:spPr>
        <p:txBody>
          <a:bodyPr/>
          <a:lstStyle/>
          <a:p>
            <a:endParaRPr lang="en-US" dirty="0"/>
          </a:p>
        </p:txBody>
      </p:sp>
      <p:sp>
        <p:nvSpPr>
          <p:cNvPr id="30" name="Shape 28"/>
          <p:cNvSpPr/>
          <p:nvPr/>
        </p:nvSpPr>
        <p:spPr>
          <a:xfrm>
            <a:off x="781812" y="5458968"/>
            <a:ext cx="15545" cy="292608"/>
          </a:xfrm>
          <a:prstGeom prst="rect">
            <a:avLst/>
          </a:prstGeom>
          <a:solidFill>
            <a:srgbClr val="1B4A9E"/>
          </a:solidFill>
          <a:ln/>
        </p:spPr>
        <p:txBody>
          <a:bodyPr/>
          <a:lstStyle/>
          <a:p>
            <a:endParaRPr lang="en-US" dirty="0"/>
          </a:p>
        </p:txBody>
      </p:sp>
      <p:sp>
        <p:nvSpPr>
          <p:cNvPr id="31" name="Text 29"/>
          <p:cNvSpPr txBox="1"/>
          <p:nvPr/>
        </p:nvSpPr>
        <p:spPr>
          <a:xfrm>
            <a:off x="1051560" y="5175504"/>
            <a:ext cx="1783080" cy="384048"/>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Aug. 27, 2026</a:t>
            </a:r>
            <a:endParaRPr lang="en-US" sz="1500" dirty="0"/>
          </a:p>
        </p:txBody>
      </p:sp>
      <p:sp>
        <p:nvSpPr>
          <p:cNvPr id="32" name="Text 30"/>
          <p:cNvSpPr txBox="1"/>
          <p:nvPr/>
        </p:nvSpPr>
        <p:spPr>
          <a:xfrm>
            <a:off x="2880360" y="5138928"/>
            <a:ext cx="8549640" cy="566928"/>
          </a:xfrm>
          <a:prstGeom prst="rect">
            <a:avLst/>
          </a:prstGeom>
          <a:noFill/>
          <a:ln/>
        </p:spPr>
        <p:txBody>
          <a:bodyPr wrap="square" lIns="0" tIns="0" rIns="0" bIns="0" rtlCol="0" anchor="ctr"/>
          <a:lstStyle/>
          <a:p>
            <a:pPr marL="0" indent="0">
              <a:buNone/>
            </a:pPr>
            <a:r>
              <a:rPr lang="en-US" sz="1400" dirty="0">
                <a:solidFill>
                  <a:srgbClr val="A9CCE3"/>
                </a:solidFill>
                <a:latin typeface="Calibri" pitchFamily="34" charset="0"/>
                <a:ea typeface="Calibri" pitchFamily="34" charset="-122"/>
                <a:cs typeface="Calibri" pitchFamily="34" charset="-120"/>
              </a:rPr>
              <a:t>Effective Date — first business day after entry (§ I.Y). The 10-year Agreement Term begins (§ X.B).</a:t>
            </a:r>
            <a:endParaRPr lang="en-US" sz="1400" dirty="0"/>
          </a:p>
        </p:txBody>
      </p:sp>
      <p:sp>
        <p:nvSpPr>
          <p:cNvPr id="33" name="Shape 31"/>
          <p:cNvSpPr/>
          <p:nvPr/>
        </p:nvSpPr>
        <p:spPr>
          <a:xfrm>
            <a:off x="713232" y="5934456"/>
            <a:ext cx="155448" cy="155448"/>
          </a:xfrm>
          <a:prstGeom prst="ellipse">
            <a:avLst/>
          </a:prstGeom>
          <a:solidFill>
            <a:srgbClr val="A9CCE3"/>
          </a:solidFill>
          <a:ln/>
        </p:spPr>
        <p:txBody>
          <a:bodyPr/>
          <a:lstStyle/>
          <a:p>
            <a:endParaRPr lang="en-US" dirty="0"/>
          </a:p>
        </p:txBody>
      </p:sp>
      <p:sp>
        <p:nvSpPr>
          <p:cNvPr id="34" name="Text 32"/>
          <p:cNvSpPr txBox="1"/>
          <p:nvPr/>
        </p:nvSpPr>
        <p:spPr>
          <a:xfrm>
            <a:off x="1051560" y="5806440"/>
            <a:ext cx="1783080" cy="384048"/>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~Feb. 27, 2027</a:t>
            </a:r>
            <a:endParaRPr lang="en-US" sz="1500" dirty="0"/>
          </a:p>
        </p:txBody>
      </p:sp>
      <p:sp>
        <p:nvSpPr>
          <p:cNvPr id="35" name="Text 33"/>
          <p:cNvSpPr txBox="1"/>
          <p:nvPr/>
        </p:nvSpPr>
        <p:spPr>
          <a:xfrm>
            <a:off x="2880360" y="5769864"/>
            <a:ext cx="8549640" cy="566928"/>
          </a:xfrm>
          <a:prstGeom prst="rect">
            <a:avLst/>
          </a:prstGeom>
          <a:noFill/>
          <a:ln/>
        </p:spPr>
        <p:txBody>
          <a:bodyPr wrap="square" lIns="0" tIns="0" rIns="0" bIns="0" rtlCol="0" anchor="ctr"/>
          <a:lstStyle/>
          <a:p>
            <a:pPr marL="0" indent="0">
              <a:buNone/>
            </a:pPr>
            <a:r>
              <a:rPr lang="en-US" sz="1400" dirty="0">
                <a:solidFill>
                  <a:srgbClr val="A9CCE3"/>
                </a:solidFill>
                <a:latin typeface="Calibri" pitchFamily="34" charset="0"/>
                <a:ea typeface="Calibri" pitchFamily="34" charset="-122"/>
                <a:cs typeface="Calibri" pitchFamily="34" charset="-120"/>
              </a:rPr>
              <a:t>Compliance Date — six months after the Effective Date. Sections II and III obligations take effect (§§ I.R, X.A).</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6">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The Coalition</a:t>
            </a:r>
            <a:endParaRPr lang="en-US" sz="36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500" i="1" dirty="0">
                <a:solidFill>
                  <a:srgbClr val="A9CCE3"/>
                </a:solidFill>
                <a:latin typeface="Calibri" pitchFamily="34" charset="0"/>
                <a:ea typeface="Calibri" pitchFamily="34" charset="-122"/>
                <a:cs typeface="Calibri" pitchFamily="34" charset="-120"/>
              </a:rPr>
              <a:t>Who is bound, who led, and who is not participating</a:t>
            </a:r>
            <a:endParaRPr lang="en-US" sz="1500" dirty="0"/>
          </a:p>
        </p:txBody>
      </p:sp>
      <p:sp>
        <p:nvSpPr>
          <p:cNvPr id="5" name="Shape 3"/>
          <p:cNvSpPr/>
          <p:nvPr/>
        </p:nvSpPr>
        <p:spPr>
          <a:xfrm>
            <a:off x="685800" y="1353312"/>
            <a:ext cx="6903720" cy="2286000"/>
          </a:xfrm>
          <a:prstGeom prst="roundRect">
            <a:avLst>
              <a:gd name="adj" fmla="val 2400"/>
            </a:avLst>
          </a:prstGeom>
          <a:solidFill>
            <a:srgbClr val="0A2F73"/>
          </a:solidFill>
          <a:ln w="9525">
            <a:solidFill>
              <a:srgbClr val="1B4A9E"/>
            </a:solidFill>
            <a:prstDash val="solid"/>
          </a:ln>
        </p:spPr>
        <p:txBody>
          <a:bodyPr/>
          <a:lstStyle/>
          <a:p>
            <a:endParaRPr lang="en-US" dirty="0"/>
          </a:p>
        </p:txBody>
      </p:sp>
      <p:sp>
        <p:nvSpPr>
          <p:cNvPr id="6" name="Text 4"/>
          <p:cNvSpPr txBox="1"/>
          <p:nvPr/>
        </p:nvSpPr>
        <p:spPr>
          <a:xfrm>
            <a:off x="914400" y="1490472"/>
            <a:ext cx="6446520" cy="274320"/>
          </a:xfrm>
          <a:prstGeom prst="rect">
            <a:avLst/>
          </a:prstGeom>
          <a:noFill/>
          <a:ln/>
        </p:spPr>
        <p:txBody>
          <a:bodyPr wrap="square" lIns="0" tIns="0" rIns="0" bIns="0" rtlCol="0" anchor="ctr"/>
          <a:lstStyle/>
          <a:p>
            <a:pPr marL="0" indent="0">
              <a:buNone/>
            </a:pPr>
            <a:r>
              <a:rPr lang="en-US" sz="1600" b="1" dirty="0">
                <a:solidFill>
                  <a:srgbClr val="A9CCE3"/>
                </a:solidFill>
                <a:latin typeface="Calibri" pitchFamily="34" charset="0"/>
                <a:ea typeface="Calibri" pitchFamily="34" charset="-122"/>
                <a:cs typeface="Calibri" pitchFamily="34" charset="-120"/>
              </a:rPr>
              <a:t>The 53 Settling States and territories</a:t>
            </a:r>
            <a:endParaRPr lang="en-US" sz="1600" dirty="0"/>
          </a:p>
        </p:txBody>
      </p:sp>
      <p:sp>
        <p:nvSpPr>
          <p:cNvPr id="7" name="Text 5"/>
          <p:cNvSpPr txBox="1"/>
          <p:nvPr/>
        </p:nvSpPr>
        <p:spPr>
          <a:xfrm>
            <a:off x="914400" y="1810512"/>
            <a:ext cx="6446520" cy="1691640"/>
          </a:xfrm>
          <a:prstGeom prst="rect">
            <a:avLst/>
          </a:prstGeom>
          <a:noFill/>
          <a:ln/>
        </p:spPr>
        <p:txBody>
          <a:bodyPr wrap="square" lIns="0" tIns="0" rIns="0" bIns="0" rtlCol="0" anchor="t"/>
          <a:lstStyle/>
          <a:p>
            <a:pPr>
              <a:lnSpc>
                <a:spcPts val="1400"/>
              </a:lnSpc>
            </a:pPr>
            <a:r>
              <a:rPr lang="en-US" sz="1450" dirty="0">
                <a:solidFill>
                  <a:srgbClr val="FFFFFF"/>
                </a:solidFill>
                <a:latin typeface="Calibri" pitchFamily="34" charset="0"/>
                <a:ea typeface="Calibri" pitchFamily="34" charset="-122"/>
                <a:cs typeface="Calibri" pitchFamily="34" charset="-120"/>
              </a:rPr>
              <a:t>Alabama · Alaska · Arizona · Arkansas · California · Colorado · Connecticut · Delaware · Georgia · Hawaii · Idaho · Illinois · Indiana · Iowa · Kansas · </a:t>
            </a:r>
            <a:r>
              <a:rPr lang="en-US" sz="1450" b="1" dirty="0">
                <a:solidFill>
                  <a:srgbClr val="FFFFFF"/>
                </a:solidFill>
                <a:latin typeface="Calibri" pitchFamily="34" charset="0"/>
                <a:ea typeface="Calibri" pitchFamily="34" charset="-122"/>
                <a:cs typeface="Calibri" pitchFamily="34" charset="-120"/>
              </a:rPr>
              <a:t>KENTUCKY</a:t>
            </a:r>
            <a:r>
              <a:rPr lang="en-US" sz="1450" dirty="0">
                <a:solidFill>
                  <a:srgbClr val="FFFFFF"/>
                </a:solidFill>
                <a:latin typeface="Calibri" pitchFamily="34" charset="0"/>
                <a:ea typeface="Calibri" pitchFamily="34" charset="-122"/>
                <a:cs typeface="Calibri" pitchFamily="34" charset="-120"/>
              </a:rPr>
              <a:t> · Louisiana · Maine · Maryland · Massachusetts · Michigan · Minnesota · Mississippi · Missouri · Montana · Nebraska · Nevada · New Hampshire · New Jersey · New York · North Carolina · North Dakota · Northern Mariana Islands · Ohio · Oklahoma · Oregon · Pennsylvania · Rhode Island South Carolina · South Dakota · Tennessee · Texas* · Utah · Vermont · Virginia · Washington · West Virginia · Wisconsin · Wyoming· District of Columbia · American Samoa · Guam · Puerto Rico </a:t>
            </a:r>
            <a:endParaRPr lang="en-US" sz="1450" dirty="0"/>
          </a:p>
        </p:txBody>
      </p:sp>
      <p:sp>
        <p:nvSpPr>
          <p:cNvPr id="8" name="Shape 6"/>
          <p:cNvSpPr/>
          <p:nvPr/>
        </p:nvSpPr>
        <p:spPr>
          <a:xfrm>
            <a:off x="7818120" y="1353312"/>
            <a:ext cx="3657600" cy="2286000"/>
          </a:xfrm>
          <a:prstGeom prst="roundRect">
            <a:avLst>
              <a:gd name="adj" fmla="val 2400"/>
            </a:avLst>
          </a:prstGeom>
          <a:solidFill>
            <a:srgbClr val="00133D"/>
          </a:solidFill>
          <a:ln w="9525">
            <a:solidFill>
              <a:srgbClr val="0A2F73"/>
            </a:solidFill>
            <a:prstDash val="solid"/>
          </a:ln>
        </p:spPr>
        <p:txBody>
          <a:bodyPr/>
          <a:lstStyle/>
          <a:p>
            <a:endParaRPr lang="en-US" dirty="0"/>
          </a:p>
        </p:txBody>
      </p:sp>
      <p:sp>
        <p:nvSpPr>
          <p:cNvPr id="9" name="Text 7"/>
          <p:cNvSpPr txBox="1"/>
          <p:nvPr/>
        </p:nvSpPr>
        <p:spPr>
          <a:xfrm>
            <a:off x="8046720" y="1490472"/>
            <a:ext cx="3200400" cy="274320"/>
          </a:xfrm>
          <a:prstGeom prst="rect">
            <a:avLst/>
          </a:prstGeom>
          <a:noFill/>
          <a:ln/>
        </p:spPr>
        <p:txBody>
          <a:bodyPr wrap="square" lIns="0" tIns="0" rIns="0" bIns="0" rtlCol="0" anchor="ctr"/>
          <a:lstStyle/>
          <a:p>
            <a:pPr marL="0" indent="0">
              <a:buNone/>
            </a:pPr>
            <a:r>
              <a:rPr lang="en-US" sz="1600" b="1" dirty="0">
                <a:solidFill>
                  <a:srgbClr val="E8B22A"/>
                </a:solidFill>
                <a:latin typeface="Calibri" pitchFamily="34" charset="0"/>
                <a:ea typeface="Calibri" pitchFamily="34" charset="-122"/>
                <a:cs typeface="Calibri" pitchFamily="34" charset="-120"/>
              </a:rPr>
              <a:t>Eligible but not settling</a:t>
            </a:r>
            <a:endParaRPr lang="en-US" sz="1600" dirty="0"/>
          </a:p>
        </p:txBody>
      </p:sp>
      <p:sp>
        <p:nvSpPr>
          <p:cNvPr id="10" name="Text 8"/>
          <p:cNvSpPr txBox="1"/>
          <p:nvPr/>
        </p:nvSpPr>
        <p:spPr>
          <a:xfrm>
            <a:off x="8046720" y="1810512"/>
            <a:ext cx="3200400" cy="1691640"/>
          </a:xfrm>
          <a:prstGeom prst="rect">
            <a:avLst/>
          </a:prstGeom>
          <a:noFill/>
          <a:ln/>
        </p:spPr>
        <p:txBody>
          <a:bodyPr wrap="square" lIns="0" tIns="0" rIns="0" bIns="0" rtlCol="0" anchor="t"/>
          <a:lstStyle/>
          <a:p>
            <a:pPr marL="0" indent="0">
              <a:buNone/>
            </a:pPr>
            <a:r>
              <a:rPr lang="en-US" sz="1450" dirty="0">
                <a:solidFill>
                  <a:srgbClr val="FFFFFF"/>
                </a:solidFill>
                <a:latin typeface="Calibri" pitchFamily="34" charset="0"/>
                <a:ea typeface="Calibri" pitchFamily="34" charset="-122"/>
                <a:cs typeface="Calibri" pitchFamily="34" charset="-120"/>
              </a:rPr>
              <a:t>Florida</a:t>
            </a:r>
            <a:endParaRPr lang="en-US" sz="1450" dirty="0"/>
          </a:p>
          <a:p>
            <a:pPr marL="0" indent="0">
              <a:buNone/>
            </a:pPr>
            <a:r>
              <a:rPr lang="en-US" sz="1450" dirty="0">
                <a:solidFill>
                  <a:srgbClr val="FFFFFF"/>
                </a:solidFill>
                <a:latin typeface="Calibri" pitchFamily="34" charset="0"/>
                <a:ea typeface="Calibri" pitchFamily="34" charset="-122"/>
                <a:cs typeface="Calibri" pitchFamily="34" charset="-120"/>
              </a:rPr>
              <a:t>U.S. Virgin Islands</a:t>
            </a:r>
            <a:endParaRPr lang="en-US" sz="1450" dirty="0"/>
          </a:p>
          <a:p>
            <a:pPr marL="0" indent="0">
              <a:buNone/>
            </a:pPr>
            <a:endParaRPr lang="en-US" sz="1450" dirty="0"/>
          </a:p>
          <a:p>
            <a:pPr marL="0" indent="0">
              <a:spcAft>
                <a:spcPts val="1000"/>
              </a:spcAft>
              <a:buNone/>
            </a:pPr>
            <a:r>
              <a:rPr lang="en-US" sz="1250" dirty="0">
                <a:solidFill>
                  <a:srgbClr val="A9CCE3"/>
                </a:solidFill>
                <a:latin typeface="Calibri" pitchFamily="34" charset="0"/>
                <a:ea typeface="Calibri" pitchFamily="34" charset="-122"/>
                <a:cs typeface="Calibri" pitchFamily="34" charset="-120"/>
              </a:rPr>
              <a:t>Both appear on the Eligible States list at Exhibit D. Non-participating states receive no payment under the agreement (§ X.K).</a:t>
            </a:r>
            <a:endParaRPr lang="en-US" sz="1450" dirty="0"/>
          </a:p>
          <a:p>
            <a:pPr marL="0" indent="0">
              <a:buNone/>
            </a:pPr>
            <a:r>
              <a:rPr lang="en-US" sz="1050" dirty="0">
                <a:solidFill>
                  <a:srgbClr val="E8B22A"/>
                </a:solidFill>
                <a:latin typeface="Calibri" pitchFamily="34" charset="0"/>
                <a:ea typeface="Calibri" pitchFamily="34" charset="-122"/>
                <a:cs typeface="Calibri" pitchFamily="34" charset="-120"/>
              </a:rPr>
              <a:t>Texas* and Guam have since joined. Their allocations are added to Exhibit B by amendment (§ VI.A.2).</a:t>
            </a:r>
            <a:endParaRPr lang="en-US" sz="1050" dirty="0"/>
          </a:p>
        </p:txBody>
      </p:sp>
      <p:sp>
        <p:nvSpPr>
          <p:cNvPr id="11" name="Shape 9"/>
          <p:cNvSpPr/>
          <p:nvPr/>
        </p:nvSpPr>
        <p:spPr>
          <a:xfrm>
            <a:off x="685800" y="3840480"/>
            <a:ext cx="2624328" cy="1234440"/>
          </a:xfrm>
          <a:prstGeom prst="roundRect">
            <a:avLst>
              <a:gd name="adj" fmla="val 4444"/>
            </a:avLst>
          </a:prstGeom>
          <a:solidFill>
            <a:srgbClr val="0A2F73"/>
          </a:solidFill>
          <a:ln w="9525">
            <a:solidFill>
              <a:srgbClr val="1B4A9E"/>
            </a:solidFill>
            <a:prstDash val="solid"/>
          </a:ln>
        </p:spPr>
        <p:txBody>
          <a:bodyPr/>
          <a:lstStyle/>
          <a:p>
            <a:endParaRPr lang="en-US" dirty="0"/>
          </a:p>
        </p:txBody>
      </p:sp>
      <p:sp>
        <p:nvSpPr>
          <p:cNvPr id="12" name="Text 10"/>
          <p:cNvSpPr txBox="1"/>
          <p:nvPr/>
        </p:nvSpPr>
        <p:spPr>
          <a:xfrm>
            <a:off x="868680" y="3977640"/>
            <a:ext cx="2286000" cy="292608"/>
          </a:xfrm>
          <a:prstGeom prst="rect">
            <a:avLst/>
          </a:prstGeom>
          <a:noFill/>
          <a:ln/>
        </p:spPr>
        <p:txBody>
          <a:bodyPr wrap="square" lIns="0" tIns="0" rIns="0" bIns="0" rtlCol="0" anchor="ctr"/>
          <a:lstStyle/>
          <a:p>
            <a:pPr marL="0" indent="0">
              <a:buNone/>
            </a:pPr>
            <a:r>
              <a:rPr lang="en-US" sz="1450" b="1" dirty="0">
                <a:solidFill>
                  <a:srgbClr val="A9CCE3"/>
                </a:solidFill>
                <a:latin typeface="Calibri" pitchFamily="34" charset="0"/>
                <a:ea typeface="Calibri" pitchFamily="34" charset="-122"/>
                <a:cs typeface="Calibri" pitchFamily="34" charset="-120"/>
              </a:rPr>
              <a:t>Trial states — federal</a:t>
            </a:r>
            <a:endParaRPr lang="en-US" sz="1450" dirty="0"/>
          </a:p>
        </p:txBody>
      </p:sp>
      <p:sp>
        <p:nvSpPr>
          <p:cNvPr id="13" name="Text 11"/>
          <p:cNvSpPr txBox="1"/>
          <p:nvPr/>
        </p:nvSpPr>
        <p:spPr>
          <a:xfrm>
            <a:off x="868680" y="4261104"/>
            <a:ext cx="2286000" cy="731520"/>
          </a:xfrm>
          <a:prstGeom prst="rect">
            <a:avLst/>
          </a:prstGeom>
          <a:noFill/>
          <a:ln/>
        </p:spPr>
        <p:txBody>
          <a:bodyPr wrap="square" lIns="0" tIns="0" rIns="0" bIns="0" rtlCol="0" anchor="t"/>
          <a:lstStyle/>
          <a:p>
            <a:pPr marL="0" indent="0">
              <a:buNone/>
            </a:pPr>
            <a:r>
              <a:rPr lang="en-US" sz="1300" dirty="0">
                <a:solidFill>
                  <a:srgbClr val="FFFFFF"/>
                </a:solidFill>
                <a:latin typeface="Calibri" pitchFamily="34" charset="0"/>
                <a:ea typeface="Calibri" pitchFamily="34" charset="-122"/>
                <a:cs typeface="Calibri" pitchFamily="34" charset="-120"/>
              </a:rPr>
              <a:t>California, Colorado, Kentucky, New Jersey</a:t>
            </a:r>
            <a:endParaRPr lang="en-US" sz="1300" dirty="0"/>
          </a:p>
        </p:txBody>
      </p:sp>
      <p:sp>
        <p:nvSpPr>
          <p:cNvPr id="14" name="Shape 12"/>
          <p:cNvSpPr/>
          <p:nvPr/>
        </p:nvSpPr>
        <p:spPr>
          <a:xfrm>
            <a:off x="3401568" y="3840480"/>
            <a:ext cx="2624328" cy="1234440"/>
          </a:xfrm>
          <a:prstGeom prst="roundRect">
            <a:avLst>
              <a:gd name="adj" fmla="val 4444"/>
            </a:avLst>
          </a:prstGeom>
          <a:solidFill>
            <a:srgbClr val="0A2F73"/>
          </a:solidFill>
          <a:ln w="9525">
            <a:solidFill>
              <a:srgbClr val="1B4A9E"/>
            </a:solidFill>
            <a:prstDash val="solid"/>
          </a:ln>
        </p:spPr>
        <p:txBody>
          <a:bodyPr/>
          <a:lstStyle/>
          <a:p>
            <a:endParaRPr lang="en-US" dirty="0"/>
          </a:p>
        </p:txBody>
      </p:sp>
      <p:sp>
        <p:nvSpPr>
          <p:cNvPr id="15" name="Text 13"/>
          <p:cNvSpPr txBox="1"/>
          <p:nvPr/>
        </p:nvSpPr>
        <p:spPr>
          <a:xfrm>
            <a:off x="3584448" y="3977640"/>
            <a:ext cx="2286000" cy="292608"/>
          </a:xfrm>
          <a:prstGeom prst="rect">
            <a:avLst/>
          </a:prstGeom>
          <a:noFill/>
          <a:ln/>
        </p:spPr>
        <p:txBody>
          <a:bodyPr wrap="square" lIns="0" tIns="0" rIns="0" bIns="0" rtlCol="0" anchor="ctr"/>
          <a:lstStyle/>
          <a:p>
            <a:pPr marL="0" indent="0">
              <a:buNone/>
            </a:pPr>
            <a:r>
              <a:rPr lang="en-US" sz="1450" b="1" dirty="0">
                <a:solidFill>
                  <a:srgbClr val="A9CCE3"/>
                </a:solidFill>
                <a:latin typeface="Calibri" pitchFamily="34" charset="0"/>
                <a:ea typeface="Calibri" pitchFamily="34" charset="-122"/>
                <a:cs typeface="Calibri" pitchFamily="34" charset="-120"/>
              </a:rPr>
              <a:t>Trial state — separate</a:t>
            </a:r>
            <a:endParaRPr lang="en-US" sz="1450" dirty="0"/>
          </a:p>
        </p:txBody>
      </p:sp>
      <p:sp>
        <p:nvSpPr>
          <p:cNvPr id="16" name="Text 14"/>
          <p:cNvSpPr txBox="1"/>
          <p:nvPr/>
        </p:nvSpPr>
        <p:spPr>
          <a:xfrm>
            <a:off x="3584448" y="4261104"/>
            <a:ext cx="2286000" cy="731520"/>
          </a:xfrm>
          <a:prstGeom prst="rect">
            <a:avLst/>
          </a:prstGeom>
          <a:noFill/>
          <a:ln/>
        </p:spPr>
        <p:txBody>
          <a:bodyPr wrap="square" lIns="0" tIns="0" rIns="0" bIns="0" rtlCol="0" anchor="t"/>
          <a:lstStyle/>
          <a:p>
            <a:pPr marL="0" indent="0">
              <a:buNone/>
            </a:pPr>
            <a:r>
              <a:rPr lang="en-US" sz="1300" dirty="0">
                <a:solidFill>
                  <a:srgbClr val="FFFFFF"/>
                </a:solidFill>
                <a:latin typeface="Calibri" pitchFamily="34" charset="0"/>
                <a:ea typeface="Calibri" pitchFamily="34" charset="-122"/>
                <a:cs typeface="Calibri" pitchFamily="34" charset="-120"/>
              </a:rPr>
              <a:t>Tennessee, in Davidson County Chancery Court</a:t>
            </a:r>
            <a:endParaRPr lang="en-US" sz="1300" dirty="0"/>
          </a:p>
        </p:txBody>
      </p:sp>
      <p:sp>
        <p:nvSpPr>
          <p:cNvPr id="17" name="Shape 15"/>
          <p:cNvSpPr/>
          <p:nvPr/>
        </p:nvSpPr>
        <p:spPr>
          <a:xfrm>
            <a:off x="6117336" y="3840480"/>
            <a:ext cx="2624328" cy="1234440"/>
          </a:xfrm>
          <a:prstGeom prst="roundRect">
            <a:avLst>
              <a:gd name="adj" fmla="val 4444"/>
            </a:avLst>
          </a:prstGeom>
          <a:solidFill>
            <a:srgbClr val="0A2F73"/>
          </a:solidFill>
          <a:ln w="9525">
            <a:solidFill>
              <a:srgbClr val="1B4A9E"/>
            </a:solidFill>
            <a:prstDash val="solid"/>
          </a:ln>
        </p:spPr>
        <p:txBody>
          <a:bodyPr/>
          <a:lstStyle/>
          <a:p>
            <a:endParaRPr lang="en-US" dirty="0"/>
          </a:p>
        </p:txBody>
      </p:sp>
      <p:sp>
        <p:nvSpPr>
          <p:cNvPr id="18" name="Text 16"/>
          <p:cNvSpPr txBox="1"/>
          <p:nvPr/>
        </p:nvSpPr>
        <p:spPr>
          <a:xfrm>
            <a:off x="6300216" y="3977640"/>
            <a:ext cx="2286000" cy="292608"/>
          </a:xfrm>
          <a:prstGeom prst="rect">
            <a:avLst/>
          </a:prstGeom>
          <a:noFill/>
          <a:ln/>
        </p:spPr>
        <p:txBody>
          <a:bodyPr wrap="square" lIns="0" tIns="0" rIns="0" bIns="0" rtlCol="0" anchor="ctr"/>
          <a:lstStyle/>
          <a:p>
            <a:pPr marL="0" indent="0">
              <a:buNone/>
            </a:pPr>
            <a:r>
              <a:rPr lang="en-US" sz="1450" b="1" dirty="0">
                <a:solidFill>
                  <a:srgbClr val="A9CCE3"/>
                </a:solidFill>
                <a:latin typeface="Calibri" pitchFamily="34" charset="0"/>
                <a:ea typeface="Calibri" pitchFamily="34" charset="-122"/>
                <a:cs typeface="Calibri" pitchFamily="34" charset="-120"/>
              </a:rPr>
              <a:t>State Committee</a:t>
            </a:r>
            <a:endParaRPr lang="en-US" sz="1450" dirty="0"/>
          </a:p>
        </p:txBody>
      </p:sp>
      <p:sp>
        <p:nvSpPr>
          <p:cNvPr id="19" name="Text 17"/>
          <p:cNvSpPr txBox="1"/>
          <p:nvPr/>
        </p:nvSpPr>
        <p:spPr>
          <a:xfrm>
            <a:off x="6300216" y="4261104"/>
            <a:ext cx="2286000" cy="731520"/>
          </a:xfrm>
          <a:prstGeom prst="rect">
            <a:avLst/>
          </a:prstGeom>
          <a:noFill/>
          <a:ln/>
        </p:spPr>
        <p:txBody>
          <a:bodyPr wrap="square" lIns="0" tIns="0" rIns="0" bIns="0" rtlCol="0" anchor="t"/>
          <a:lstStyle/>
          <a:p>
            <a:pPr marL="0" indent="0">
              <a:buNone/>
            </a:pPr>
            <a:r>
              <a:rPr lang="en-US" sz="1300" dirty="0">
                <a:solidFill>
                  <a:srgbClr val="FFFFFF"/>
                </a:solidFill>
                <a:latin typeface="Calibri" pitchFamily="34" charset="0"/>
                <a:ea typeface="Calibri" pitchFamily="34" charset="-122"/>
                <a:cs typeface="Calibri" pitchFamily="34" charset="-120"/>
              </a:rPr>
              <a:t>No more than six AG offices, bipartisan (§ I.EEE)</a:t>
            </a:r>
            <a:endParaRPr lang="en-US" sz="1300" dirty="0"/>
          </a:p>
        </p:txBody>
      </p:sp>
      <p:sp>
        <p:nvSpPr>
          <p:cNvPr id="20" name="Shape 18"/>
          <p:cNvSpPr/>
          <p:nvPr/>
        </p:nvSpPr>
        <p:spPr>
          <a:xfrm>
            <a:off x="8833104" y="3840480"/>
            <a:ext cx="2624328" cy="1234440"/>
          </a:xfrm>
          <a:prstGeom prst="roundRect">
            <a:avLst>
              <a:gd name="adj" fmla="val 4444"/>
            </a:avLst>
          </a:prstGeom>
          <a:solidFill>
            <a:srgbClr val="0A2F73"/>
          </a:solidFill>
          <a:ln w="9525">
            <a:solidFill>
              <a:srgbClr val="1B4A9E"/>
            </a:solidFill>
            <a:prstDash val="solid"/>
          </a:ln>
        </p:spPr>
        <p:txBody>
          <a:bodyPr/>
          <a:lstStyle/>
          <a:p>
            <a:endParaRPr lang="en-US" dirty="0"/>
          </a:p>
        </p:txBody>
      </p:sp>
      <p:sp>
        <p:nvSpPr>
          <p:cNvPr id="21" name="Text 19"/>
          <p:cNvSpPr txBox="1"/>
          <p:nvPr/>
        </p:nvSpPr>
        <p:spPr>
          <a:xfrm>
            <a:off x="9015984" y="3977640"/>
            <a:ext cx="2286000" cy="292608"/>
          </a:xfrm>
          <a:prstGeom prst="rect">
            <a:avLst/>
          </a:prstGeom>
          <a:noFill/>
          <a:ln/>
        </p:spPr>
        <p:txBody>
          <a:bodyPr wrap="square" lIns="0" tIns="0" rIns="0" bIns="0" rtlCol="0" anchor="ctr"/>
          <a:lstStyle/>
          <a:p>
            <a:pPr marL="0" indent="0">
              <a:buNone/>
            </a:pPr>
            <a:r>
              <a:rPr lang="en-US" sz="1450" b="1" dirty="0">
                <a:solidFill>
                  <a:srgbClr val="A9CCE3"/>
                </a:solidFill>
                <a:latin typeface="Calibri" pitchFamily="34" charset="0"/>
                <a:ea typeface="Calibri" pitchFamily="34" charset="-122"/>
                <a:cs typeface="Calibri" pitchFamily="34" charset="-120"/>
              </a:rPr>
              <a:t>Minimum participation</a:t>
            </a:r>
            <a:endParaRPr lang="en-US" sz="1450" dirty="0"/>
          </a:p>
        </p:txBody>
      </p:sp>
      <p:sp>
        <p:nvSpPr>
          <p:cNvPr id="22" name="Text 20"/>
          <p:cNvSpPr txBox="1"/>
          <p:nvPr/>
        </p:nvSpPr>
        <p:spPr>
          <a:xfrm>
            <a:off x="9015984" y="4261104"/>
            <a:ext cx="2286000" cy="731520"/>
          </a:xfrm>
          <a:prstGeom prst="rect">
            <a:avLst/>
          </a:prstGeom>
          <a:noFill/>
          <a:ln/>
        </p:spPr>
        <p:txBody>
          <a:bodyPr wrap="square" lIns="0" tIns="0" rIns="0" bIns="0" rtlCol="0" anchor="t"/>
          <a:lstStyle/>
          <a:p>
            <a:pPr marL="0" indent="0">
              <a:buNone/>
            </a:pPr>
            <a:r>
              <a:rPr lang="en-US" sz="1300" dirty="0">
                <a:solidFill>
                  <a:srgbClr val="FFFFFF"/>
                </a:solidFill>
                <a:latin typeface="Calibri" pitchFamily="34" charset="0"/>
                <a:ea typeface="Calibri" pitchFamily="34" charset="-122"/>
                <a:cs typeface="Calibri" pitchFamily="34" charset="-120"/>
              </a:rPr>
              <a:t>The monetary parity clause required at least 40 (§ I.KK)</a:t>
            </a:r>
            <a:endParaRPr lang="en-US" sz="1300" dirty="0"/>
          </a:p>
        </p:txBody>
      </p:sp>
      <p:sp>
        <p:nvSpPr>
          <p:cNvPr id="23" name="Shape 21"/>
          <p:cNvSpPr/>
          <p:nvPr/>
        </p:nvSpPr>
        <p:spPr>
          <a:xfrm>
            <a:off x="685800" y="5220792"/>
            <a:ext cx="10789920" cy="1071541"/>
          </a:xfrm>
          <a:prstGeom prst="roundRect">
            <a:avLst>
              <a:gd name="adj" fmla="val 5714"/>
            </a:avLst>
          </a:prstGeom>
          <a:solidFill>
            <a:srgbClr val="00133D"/>
          </a:solidFill>
          <a:ln w="9525">
            <a:solidFill>
              <a:srgbClr val="0A2F73"/>
            </a:solidFill>
            <a:prstDash val="solid"/>
          </a:ln>
        </p:spPr>
        <p:txBody>
          <a:bodyPr/>
          <a:lstStyle/>
          <a:p>
            <a:endParaRPr lang="en-US" dirty="0"/>
          </a:p>
        </p:txBody>
      </p:sp>
      <p:sp>
        <p:nvSpPr>
          <p:cNvPr id="24" name="Text 22"/>
          <p:cNvSpPr txBox="1"/>
          <p:nvPr/>
        </p:nvSpPr>
        <p:spPr>
          <a:xfrm>
            <a:off x="914400" y="5358384"/>
            <a:ext cx="10332720" cy="713232"/>
          </a:xfrm>
          <a:prstGeom prst="rect">
            <a:avLst/>
          </a:prstGeom>
          <a:noFill/>
          <a:ln/>
        </p:spPr>
        <p:txBody>
          <a:bodyPr wrap="square" lIns="0" tIns="0" rIns="0" bIns="0" rtlCol="0" anchor="t"/>
          <a:lstStyle/>
          <a:p>
            <a:pPr marL="0" indent="0">
              <a:buNone/>
            </a:pPr>
            <a:r>
              <a:rPr lang="en-US" sz="1400" b="1" dirty="0">
                <a:solidFill>
                  <a:srgbClr val="E8B22A"/>
                </a:solidFill>
                <a:latin typeface="Calibri" pitchFamily="34" charset="0"/>
                <a:ea typeface="Calibri" pitchFamily="34" charset="-122"/>
                <a:cs typeface="Calibri" pitchFamily="34" charset="-120"/>
              </a:rPr>
              <a:t>One consequence worth flagging:  </a:t>
            </a:r>
            <a:r>
              <a:rPr lang="en-US" sz="1400" dirty="0">
                <a:solidFill>
                  <a:srgbClr val="FFFFFF"/>
                </a:solidFill>
                <a:latin typeface="Calibri" pitchFamily="34" charset="0"/>
                <a:ea typeface="Calibri" pitchFamily="34" charset="-122"/>
                <a:cs typeface="Calibri" pitchFamily="34" charset="-120"/>
              </a:rPr>
              <a:t>Section I.I and Exhibit B as filed name 51 settling states. Texas and Guam joined after the Effective Date, and § VI.A.2 provides that Exhibit B is amended to add any such state together with its guaranteed and contingency installment amounts. Kentucky's own allocation is unaffected — but every national total in the filed exhibit is now understated, and the office should obtain the amended Exhibit B before citing any nationwide figure.</a:t>
            </a:r>
            <a:endParaRPr lang="en-US" sz="1400" dirty="0"/>
          </a:p>
        </p:txBody>
      </p:sp>
      <p:sp>
        <p:nvSpPr>
          <p:cNvPr id="25" name="TextBox 24">
            <a:extLst>
              <a:ext uri="{FF2B5EF4-FFF2-40B4-BE49-F238E27FC236}">
                <a16:creationId xmlns:a16="http://schemas.microsoft.com/office/drawing/2014/main" id="{23DB8905-A401-B26A-9E17-9C6F788A206D}"/>
              </a:ext>
            </a:extLst>
          </p:cNvPr>
          <p:cNvSpPr txBox="1"/>
          <p:nvPr/>
        </p:nvSpPr>
        <p:spPr>
          <a:xfrm>
            <a:off x="728133" y="6292334"/>
            <a:ext cx="8864600" cy="246221"/>
          </a:xfrm>
          <a:prstGeom prst="rect">
            <a:avLst/>
          </a:prstGeom>
          <a:noFill/>
        </p:spPr>
        <p:txBody>
          <a:bodyPr wrap="square" rtlCol="0">
            <a:spAutoFit/>
          </a:bodyPr>
          <a:lstStyle/>
          <a:p>
            <a:r>
              <a:rPr lang="en-US" sz="1000" dirty="0">
                <a:solidFill>
                  <a:schemeClr val="bg1"/>
                </a:solidFill>
              </a:rPr>
              <a:t>*Texas has joined through a side deal that substantially adopts this agreements terms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The Kentucky Team</a:t>
            </a:r>
            <a:endParaRPr lang="en-US" sz="36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500" i="1" dirty="0">
                <a:solidFill>
                  <a:srgbClr val="A9CCE3"/>
                </a:solidFill>
                <a:latin typeface="Calibri" pitchFamily="34" charset="0"/>
                <a:ea typeface="Calibri" pitchFamily="34" charset="-122"/>
                <a:cs typeface="Calibri" pitchFamily="34" charset="-120"/>
              </a:rPr>
              <a:t>Consumer &amp; Senior Protection Division, Office of the Attorney General</a:t>
            </a:r>
            <a:endParaRPr lang="en-US" sz="1500" dirty="0"/>
          </a:p>
        </p:txBody>
      </p:sp>
      <p:sp>
        <p:nvSpPr>
          <p:cNvPr id="5" name="Shape 3"/>
          <p:cNvSpPr/>
          <p:nvPr/>
        </p:nvSpPr>
        <p:spPr>
          <a:xfrm>
            <a:off x="685800" y="1371600"/>
            <a:ext cx="3502152" cy="2788920"/>
          </a:xfrm>
          <a:prstGeom prst="roundRect">
            <a:avLst>
              <a:gd name="adj" fmla="val 1967"/>
            </a:avLst>
          </a:prstGeom>
          <a:solidFill>
            <a:srgbClr val="0A2F73"/>
          </a:solidFill>
          <a:ln w="9525">
            <a:solidFill>
              <a:srgbClr val="1B4A9E"/>
            </a:solidFill>
            <a:prstDash val="solid"/>
          </a:ln>
        </p:spPr>
        <p:txBody>
          <a:bodyPr/>
          <a:lstStyle/>
          <a:p>
            <a:endParaRPr lang="en-US" dirty="0"/>
          </a:p>
        </p:txBody>
      </p:sp>
      <p:sp>
        <p:nvSpPr>
          <p:cNvPr id="6" name="Text 4"/>
          <p:cNvSpPr txBox="1"/>
          <p:nvPr/>
        </p:nvSpPr>
        <p:spPr>
          <a:xfrm>
            <a:off x="914400" y="1536192"/>
            <a:ext cx="3063240" cy="310896"/>
          </a:xfrm>
          <a:prstGeom prst="rect">
            <a:avLst/>
          </a:prstGeom>
          <a:noFill/>
          <a:ln/>
        </p:spPr>
        <p:txBody>
          <a:bodyPr wrap="square" lIns="0" tIns="0" rIns="0" bIns="0" rtlCol="0" anchor="ctr"/>
          <a:lstStyle/>
          <a:p>
            <a:pPr marL="0" indent="0">
              <a:buNone/>
            </a:pPr>
            <a:r>
              <a:rPr lang="en-US" sz="1600" b="1" dirty="0">
                <a:solidFill>
                  <a:srgbClr val="A9CCE3"/>
                </a:solidFill>
                <a:latin typeface="Calibri" pitchFamily="34" charset="0"/>
                <a:ea typeface="Calibri" pitchFamily="34" charset="-122"/>
                <a:cs typeface="Calibri" pitchFamily="34" charset="-120"/>
              </a:rPr>
              <a:t>Trial team — Oakland</a:t>
            </a:r>
            <a:endParaRPr lang="en-US" sz="1600" dirty="0"/>
          </a:p>
        </p:txBody>
      </p:sp>
      <p:sp>
        <p:nvSpPr>
          <p:cNvPr id="7" name="Text 5"/>
          <p:cNvSpPr txBox="1"/>
          <p:nvPr/>
        </p:nvSpPr>
        <p:spPr>
          <a:xfrm>
            <a:off x="914400" y="1847088"/>
            <a:ext cx="3063240" cy="2011680"/>
          </a:xfrm>
          <a:prstGeom prst="rect">
            <a:avLst/>
          </a:prstGeom>
          <a:noFill/>
          <a:ln/>
        </p:spPr>
        <p:txBody>
          <a:bodyPr wrap="square" lIns="0" tIns="0" rIns="0" bIns="0" rtlCol="0" anchor="t"/>
          <a:lstStyle/>
          <a:p>
            <a:pPr marL="0" indent="0">
              <a:spcAft>
                <a:spcPts val="400"/>
              </a:spcAft>
              <a:buNone/>
            </a:pPr>
            <a:r>
              <a:rPr lang="en-US" sz="1400" dirty="0">
                <a:solidFill>
                  <a:srgbClr val="FFFFFF"/>
                </a:solidFill>
                <a:latin typeface="Calibri" pitchFamily="34" charset="0"/>
                <a:ea typeface="Calibri" pitchFamily="34" charset="-122"/>
                <a:cs typeface="Calibri" pitchFamily="34" charset="-120"/>
              </a:rPr>
              <a:t>Chris Lewis, Division Chief</a:t>
            </a:r>
            <a:endParaRPr lang="en-US" sz="1400" dirty="0"/>
          </a:p>
          <a:p>
            <a:pPr marL="0" indent="0">
              <a:spcAft>
                <a:spcPts val="400"/>
              </a:spcAft>
              <a:buNone/>
            </a:pPr>
            <a:r>
              <a:rPr lang="en-US" sz="1400" dirty="0">
                <a:solidFill>
                  <a:srgbClr val="FFFFFF"/>
                </a:solidFill>
                <a:latin typeface="Calibri" pitchFamily="34" charset="0"/>
                <a:ea typeface="Calibri" pitchFamily="34" charset="-122"/>
                <a:cs typeface="Calibri" pitchFamily="34" charset="-120"/>
              </a:rPr>
              <a:t>Zachary Richards, Asst. AG</a:t>
            </a:r>
            <a:endParaRPr lang="en-US" sz="1400" dirty="0"/>
          </a:p>
          <a:p>
            <a:pPr marL="0" indent="0">
              <a:spcAft>
                <a:spcPts val="400"/>
              </a:spcAft>
              <a:buNone/>
            </a:pPr>
            <a:r>
              <a:rPr lang="en-US" sz="1400" dirty="0">
                <a:solidFill>
                  <a:srgbClr val="FFFFFF"/>
                </a:solidFill>
                <a:latin typeface="Calibri" pitchFamily="34" charset="0"/>
                <a:ea typeface="Calibri" pitchFamily="34" charset="-122"/>
                <a:cs typeface="Calibri" pitchFamily="34" charset="-120"/>
              </a:rPr>
              <a:t>Daniel I. Keiser, Asst. AG</a:t>
            </a:r>
          </a:p>
          <a:p>
            <a:pPr marL="0" indent="0">
              <a:spcAft>
                <a:spcPts val="400"/>
              </a:spcAft>
              <a:buNone/>
            </a:pPr>
            <a:endParaRPr lang="en-US" sz="1400" dirty="0">
              <a:solidFill>
                <a:srgbClr val="FFFFFF"/>
              </a:solidFill>
              <a:latin typeface="Calibri" pitchFamily="34" charset="0"/>
              <a:ea typeface="Calibri" pitchFamily="34" charset="-122"/>
              <a:cs typeface="Calibri" pitchFamily="34" charset="-120"/>
            </a:endParaRPr>
          </a:p>
          <a:p>
            <a:pPr>
              <a:spcAft>
                <a:spcPts val="400"/>
              </a:spcAft>
            </a:pPr>
            <a:r>
              <a:rPr lang="en-US" sz="1400" dirty="0">
                <a:solidFill>
                  <a:srgbClr val="FFFFFF"/>
                </a:solidFill>
                <a:latin typeface="Calibri" pitchFamily="34" charset="0"/>
                <a:ea typeface="Calibri" pitchFamily="34" charset="-122"/>
                <a:cs typeface="Calibri" pitchFamily="34" charset="-120"/>
              </a:rPr>
              <a:t>At Counsel Table in trial and conducting motion practice, research, trial compliance, witness coordination and logistics. </a:t>
            </a:r>
            <a:endParaRPr lang="en-US" sz="1400" dirty="0"/>
          </a:p>
          <a:p>
            <a:pPr marL="0" indent="0">
              <a:spcAft>
                <a:spcPts val="400"/>
              </a:spcAft>
              <a:buNone/>
            </a:pPr>
            <a:endParaRPr lang="en-US" sz="1400" dirty="0"/>
          </a:p>
        </p:txBody>
      </p:sp>
      <p:sp>
        <p:nvSpPr>
          <p:cNvPr id="8" name="Shape 6"/>
          <p:cNvSpPr/>
          <p:nvPr/>
        </p:nvSpPr>
        <p:spPr>
          <a:xfrm>
            <a:off x="4343400" y="1371600"/>
            <a:ext cx="3502152" cy="2788920"/>
          </a:xfrm>
          <a:prstGeom prst="roundRect">
            <a:avLst>
              <a:gd name="adj" fmla="val 1967"/>
            </a:avLst>
          </a:prstGeom>
          <a:solidFill>
            <a:srgbClr val="0A2F73"/>
          </a:solidFill>
          <a:ln w="9525">
            <a:solidFill>
              <a:srgbClr val="1B4A9E"/>
            </a:solidFill>
            <a:prstDash val="solid"/>
          </a:ln>
        </p:spPr>
        <p:txBody>
          <a:bodyPr/>
          <a:lstStyle/>
          <a:p>
            <a:endParaRPr lang="en-US" dirty="0"/>
          </a:p>
        </p:txBody>
      </p:sp>
      <p:sp>
        <p:nvSpPr>
          <p:cNvPr id="9" name="Text 7"/>
          <p:cNvSpPr txBox="1"/>
          <p:nvPr/>
        </p:nvSpPr>
        <p:spPr>
          <a:xfrm>
            <a:off x="4572000" y="1536192"/>
            <a:ext cx="3063240" cy="310896"/>
          </a:xfrm>
          <a:prstGeom prst="rect">
            <a:avLst/>
          </a:prstGeom>
          <a:noFill/>
          <a:ln/>
        </p:spPr>
        <p:txBody>
          <a:bodyPr wrap="square" lIns="0" tIns="0" rIns="0" bIns="0" rtlCol="0" anchor="ctr"/>
          <a:lstStyle/>
          <a:p>
            <a:pPr marL="0" indent="0">
              <a:buNone/>
            </a:pPr>
            <a:r>
              <a:rPr lang="en-US" sz="1600" b="1" dirty="0">
                <a:solidFill>
                  <a:srgbClr val="A9CCE3"/>
                </a:solidFill>
                <a:latin typeface="Calibri" pitchFamily="34" charset="0"/>
                <a:ea typeface="Calibri" pitchFamily="34" charset="-122"/>
                <a:cs typeface="Calibri" pitchFamily="34" charset="-120"/>
              </a:rPr>
              <a:t>Litigation support - Kentucky</a:t>
            </a:r>
            <a:endParaRPr lang="en-US" sz="1600" dirty="0"/>
          </a:p>
        </p:txBody>
      </p:sp>
      <p:sp>
        <p:nvSpPr>
          <p:cNvPr id="10" name="Text 8"/>
          <p:cNvSpPr txBox="1"/>
          <p:nvPr/>
        </p:nvSpPr>
        <p:spPr>
          <a:xfrm>
            <a:off x="4572000" y="1847088"/>
            <a:ext cx="3063240" cy="2011680"/>
          </a:xfrm>
          <a:prstGeom prst="rect">
            <a:avLst/>
          </a:prstGeom>
          <a:noFill/>
          <a:ln/>
        </p:spPr>
        <p:txBody>
          <a:bodyPr wrap="square" lIns="0" tIns="0" rIns="0" bIns="0" rtlCol="0" anchor="t"/>
          <a:lstStyle/>
          <a:p>
            <a:pPr marL="0" indent="0">
              <a:spcAft>
                <a:spcPts val="400"/>
              </a:spcAft>
              <a:buNone/>
            </a:pPr>
            <a:r>
              <a:rPr lang="en-US" sz="1400" dirty="0">
                <a:solidFill>
                  <a:srgbClr val="FFFFFF"/>
                </a:solidFill>
                <a:latin typeface="Calibri" pitchFamily="34" charset="0"/>
                <a:ea typeface="Calibri" pitchFamily="34" charset="-122"/>
                <a:cs typeface="Calibri" pitchFamily="34" charset="-120"/>
              </a:rPr>
              <a:t>Philip Heleringer,  Consumer Chief</a:t>
            </a:r>
            <a:endParaRPr lang="en-US" sz="1400" dirty="0"/>
          </a:p>
          <a:p>
            <a:pPr>
              <a:spcAft>
                <a:spcPts val="400"/>
              </a:spcAft>
            </a:pPr>
            <a:r>
              <a:rPr lang="en-US" sz="1400" dirty="0">
                <a:solidFill>
                  <a:srgbClr val="FFFFFF"/>
                </a:solidFill>
                <a:latin typeface="Calibri" pitchFamily="34" charset="0"/>
                <a:ea typeface="Calibri" pitchFamily="34" charset="-122"/>
                <a:cs typeface="Calibri" pitchFamily="34" charset="-120"/>
              </a:rPr>
              <a:t>Matthew Cocanougher, Asst. AG</a:t>
            </a:r>
            <a:endParaRPr lang="en-US" sz="1400" dirty="0"/>
          </a:p>
          <a:p>
            <a:pPr>
              <a:spcAft>
                <a:spcPts val="400"/>
              </a:spcAft>
            </a:pPr>
            <a:r>
              <a:rPr lang="en-US" sz="1400" dirty="0">
                <a:solidFill>
                  <a:srgbClr val="FFFFFF"/>
                </a:solidFill>
                <a:latin typeface="Calibri" pitchFamily="34" charset="0"/>
                <a:ea typeface="Calibri" pitchFamily="34" charset="-122"/>
                <a:cs typeface="Calibri" pitchFamily="34" charset="-120"/>
              </a:rPr>
              <a:t>Gary W. Thompson, Asst. AG</a:t>
            </a:r>
            <a:endParaRPr lang="en-US" sz="1400" dirty="0"/>
          </a:p>
          <a:p>
            <a:pPr marL="0" indent="0">
              <a:spcAft>
                <a:spcPts val="400"/>
              </a:spcAft>
              <a:buNone/>
            </a:pPr>
            <a:endParaRPr lang="en-US" sz="1400" dirty="0"/>
          </a:p>
          <a:p>
            <a:pPr marL="0" indent="0">
              <a:spcAft>
                <a:spcPts val="400"/>
              </a:spcAft>
              <a:buNone/>
            </a:pPr>
            <a:r>
              <a:rPr lang="en-US" sz="1400" dirty="0">
                <a:solidFill>
                  <a:srgbClr val="FFFFFF"/>
                </a:solidFill>
                <a:latin typeface="Calibri" pitchFamily="34" charset="0"/>
                <a:ea typeface="Calibri" pitchFamily="34" charset="-122"/>
                <a:cs typeface="Calibri" pitchFamily="34" charset="-120"/>
              </a:rPr>
              <a:t>Provided critical litigation support from Frankfort throughout trial for research, drafting, witness coordination and logistics.</a:t>
            </a:r>
            <a:endParaRPr lang="en-US" sz="1400" dirty="0"/>
          </a:p>
          <a:p>
            <a:pPr marL="0" indent="0">
              <a:spcAft>
                <a:spcPts val="400"/>
              </a:spcAft>
              <a:buNone/>
            </a:pPr>
            <a:endParaRPr lang="en-US" sz="1150" dirty="0"/>
          </a:p>
        </p:txBody>
      </p:sp>
      <p:sp>
        <p:nvSpPr>
          <p:cNvPr id="11" name="Shape 9"/>
          <p:cNvSpPr/>
          <p:nvPr/>
        </p:nvSpPr>
        <p:spPr>
          <a:xfrm>
            <a:off x="8001000" y="1371600"/>
            <a:ext cx="3474720" cy="2788920"/>
          </a:xfrm>
          <a:prstGeom prst="roundRect">
            <a:avLst>
              <a:gd name="adj" fmla="val 1967"/>
            </a:avLst>
          </a:prstGeom>
          <a:solidFill>
            <a:srgbClr val="0A2F73"/>
          </a:solidFill>
          <a:ln w="9525">
            <a:solidFill>
              <a:srgbClr val="1B4A9E"/>
            </a:solidFill>
            <a:prstDash val="solid"/>
          </a:ln>
        </p:spPr>
        <p:txBody>
          <a:bodyPr/>
          <a:lstStyle/>
          <a:p>
            <a:endParaRPr lang="en-US" dirty="0"/>
          </a:p>
        </p:txBody>
      </p:sp>
      <p:sp>
        <p:nvSpPr>
          <p:cNvPr id="12" name="Text 10"/>
          <p:cNvSpPr txBox="1"/>
          <p:nvPr/>
        </p:nvSpPr>
        <p:spPr>
          <a:xfrm>
            <a:off x="8229600" y="1536192"/>
            <a:ext cx="3017520" cy="310896"/>
          </a:xfrm>
          <a:prstGeom prst="rect">
            <a:avLst/>
          </a:prstGeom>
          <a:noFill/>
          <a:ln/>
        </p:spPr>
        <p:txBody>
          <a:bodyPr wrap="square" lIns="0" tIns="0" rIns="0" bIns="0" rtlCol="0" anchor="ctr"/>
          <a:lstStyle/>
          <a:p>
            <a:pPr marL="0" indent="0">
              <a:buNone/>
            </a:pPr>
            <a:r>
              <a:rPr lang="en-US" sz="1600" b="1" dirty="0">
                <a:solidFill>
                  <a:srgbClr val="A9CCE3"/>
                </a:solidFill>
                <a:latin typeface="Calibri" pitchFamily="34" charset="0"/>
                <a:ea typeface="Calibri" pitchFamily="34" charset="-122"/>
                <a:cs typeface="Calibri" pitchFamily="34" charset="-120"/>
              </a:rPr>
              <a:t>Leadership</a:t>
            </a:r>
            <a:endParaRPr lang="en-US" sz="1600" dirty="0"/>
          </a:p>
        </p:txBody>
      </p:sp>
      <p:sp>
        <p:nvSpPr>
          <p:cNvPr id="13" name="Text 11"/>
          <p:cNvSpPr txBox="1"/>
          <p:nvPr/>
        </p:nvSpPr>
        <p:spPr>
          <a:xfrm>
            <a:off x="8229600" y="1847088"/>
            <a:ext cx="3017520" cy="2011680"/>
          </a:xfrm>
          <a:prstGeom prst="rect">
            <a:avLst/>
          </a:prstGeom>
          <a:noFill/>
          <a:ln/>
        </p:spPr>
        <p:txBody>
          <a:bodyPr wrap="square" lIns="0" tIns="0" rIns="0" bIns="0" rtlCol="0" anchor="t"/>
          <a:lstStyle/>
          <a:p>
            <a:pPr marL="0" indent="0">
              <a:spcAft>
                <a:spcPts val="400"/>
              </a:spcAft>
              <a:buNone/>
            </a:pPr>
            <a:r>
              <a:rPr lang="en-US" sz="1400" dirty="0">
                <a:solidFill>
                  <a:srgbClr val="FFFFFF"/>
                </a:solidFill>
                <a:latin typeface="Calibri" pitchFamily="34" charset="0"/>
                <a:ea typeface="Calibri" pitchFamily="34" charset="-122"/>
                <a:cs typeface="Calibri" pitchFamily="34" charset="-120"/>
              </a:rPr>
              <a:t>Attorney General Russell Coleman</a:t>
            </a:r>
            <a:endParaRPr lang="en-US" sz="1400" dirty="0"/>
          </a:p>
          <a:p>
            <a:pPr marL="0" indent="0">
              <a:spcAft>
                <a:spcPts val="400"/>
              </a:spcAft>
              <a:buNone/>
            </a:pPr>
            <a:endParaRPr lang="en-US" sz="1400" dirty="0"/>
          </a:p>
          <a:p>
            <a:pPr marL="0" indent="0">
              <a:spcAft>
                <a:spcPts val="400"/>
              </a:spcAft>
              <a:buNone/>
            </a:pPr>
            <a:r>
              <a:rPr lang="en-US" sz="1400" dirty="0">
                <a:solidFill>
                  <a:srgbClr val="FFFFFF"/>
                </a:solidFill>
                <a:latin typeface="Calibri" pitchFamily="34" charset="0"/>
                <a:ea typeface="Calibri" pitchFamily="34" charset="-122"/>
                <a:cs typeface="Calibri" pitchFamily="34" charset="-120"/>
              </a:rPr>
              <a:t>Rob Duncan, Deputy Attorney General</a:t>
            </a:r>
            <a:endParaRPr lang="en-US" sz="1400" dirty="0"/>
          </a:p>
          <a:p>
            <a:pPr marL="0" indent="0">
              <a:spcAft>
                <a:spcPts val="400"/>
              </a:spcAft>
              <a:buNone/>
            </a:pPr>
            <a:r>
              <a:rPr lang="en-US" sz="1400" dirty="0">
                <a:solidFill>
                  <a:srgbClr val="FFFFFF"/>
                </a:solidFill>
                <a:latin typeface="Calibri" pitchFamily="34" charset="0"/>
                <a:ea typeface="Calibri" pitchFamily="34" charset="-122"/>
                <a:cs typeface="Calibri" pitchFamily="34" charset="-120"/>
              </a:rPr>
              <a:t>Justin Clark, Civil Chief</a:t>
            </a:r>
            <a:endParaRPr lang="en-US" sz="1400" dirty="0"/>
          </a:p>
          <a:p>
            <a:pPr marL="0" indent="0">
              <a:spcAft>
                <a:spcPts val="400"/>
              </a:spcAft>
              <a:buNone/>
            </a:pPr>
            <a:endParaRPr lang="en-US" sz="1400" dirty="0"/>
          </a:p>
          <a:p>
            <a:pPr marL="0" indent="0">
              <a:spcAft>
                <a:spcPts val="400"/>
              </a:spcAft>
              <a:buNone/>
            </a:pPr>
            <a:r>
              <a:rPr lang="en-US" sz="1400" dirty="0">
                <a:solidFill>
                  <a:srgbClr val="FFFFFF"/>
                </a:solidFill>
                <a:latin typeface="Calibri" pitchFamily="34" charset="0"/>
                <a:ea typeface="Calibri" pitchFamily="34" charset="-122"/>
                <a:cs typeface="Calibri" pitchFamily="34" charset="-120"/>
              </a:rPr>
              <a:t>Duncan, Clark, and Lewis handled the settlement negotiations for the Commonwealth.</a:t>
            </a:r>
            <a:endParaRPr lang="en-US" sz="1400" dirty="0"/>
          </a:p>
        </p:txBody>
      </p:sp>
      <p:sp>
        <p:nvSpPr>
          <p:cNvPr id="14" name="Shape 12"/>
          <p:cNvSpPr/>
          <p:nvPr/>
        </p:nvSpPr>
        <p:spPr>
          <a:xfrm>
            <a:off x="685800" y="4389120"/>
            <a:ext cx="10789920" cy="1280160"/>
          </a:xfrm>
          <a:prstGeom prst="roundRect">
            <a:avLst>
              <a:gd name="adj" fmla="val 4286"/>
            </a:avLst>
          </a:prstGeom>
          <a:solidFill>
            <a:srgbClr val="00133D"/>
          </a:solidFill>
          <a:ln w="9525">
            <a:solidFill>
              <a:srgbClr val="0A2F73"/>
            </a:solidFill>
            <a:prstDash val="solid"/>
          </a:ln>
        </p:spPr>
        <p:txBody>
          <a:bodyPr/>
          <a:lstStyle/>
          <a:p>
            <a:endParaRPr lang="en-US" dirty="0"/>
          </a:p>
        </p:txBody>
      </p:sp>
      <p:sp>
        <p:nvSpPr>
          <p:cNvPr id="15" name="Text 13"/>
          <p:cNvSpPr txBox="1"/>
          <p:nvPr/>
        </p:nvSpPr>
        <p:spPr>
          <a:xfrm>
            <a:off x="914400" y="4544568"/>
            <a:ext cx="10332720" cy="1005840"/>
          </a:xfrm>
          <a:prstGeom prst="rect">
            <a:avLst/>
          </a:prstGeom>
          <a:noFill/>
          <a:ln/>
        </p:spPr>
        <p:txBody>
          <a:bodyPr wrap="square" lIns="0" tIns="0" rIns="0" bIns="0" rtlCol="0" anchor="t"/>
          <a:lstStyle/>
          <a:p>
            <a:pPr marL="0" indent="0">
              <a:buNone/>
            </a:pPr>
            <a:r>
              <a:rPr lang="en-US" sz="1450" b="1" dirty="0">
                <a:solidFill>
                  <a:srgbClr val="E8B22A"/>
                </a:solidFill>
                <a:latin typeface="Calibri" pitchFamily="34" charset="0"/>
                <a:ea typeface="Calibri" pitchFamily="34" charset="-122"/>
                <a:cs typeface="Calibri" pitchFamily="34" charset="-120"/>
              </a:rPr>
              <a:t>This was a sustained institutional effort, not a windfall.  </a:t>
            </a:r>
            <a:endParaRPr lang="en-US" sz="1450" dirty="0"/>
          </a:p>
          <a:p>
            <a:pPr marL="0" indent="0">
              <a:buNone/>
            </a:pPr>
            <a:r>
              <a:rPr lang="en-US" sz="1450" dirty="0">
                <a:solidFill>
                  <a:srgbClr val="FFFFFF"/>
                </a:solidFill>
                <a:latin typeface="Calibri" pitchFamily="34" charset="0"/>
                <a:ea typeface="Calibri" pitchFamily="34" charset="-122"/>
                <a:cs typeface="Calibri" pitchFamily="34" charset="-120"/>
              </a:rPr>
              <a:t>The same small group carried the matter from the opening of the investigation through discovery, trial preparation, a week of trial in California, and the negotiations that produced the judgment. Kentucky's recovery reflects work the Commonwealth actually performed, and the Cost Fund exists precisely to reimburse states for that investigatory and litigation cost (§ VI.B.1).</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Kentucky's Role</a:t>
            </a:r>
            <a:endParaRPr lang="en-US" sz="36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500" i="1" dirty="0">
                <a:solidFill>
                  <a:srgbClr val="A9CCE3"/>
                </a:solidFill>
                <a:latin typeface="Calibri" pitchFamily="34" charset="0"/>
                <a:ea typeface="Calibri" pitchFamily="34" charset="-122"/>
                <a:cs typeface="Calibri" pitchFamily="34" charset="-120"/>
              </a:rPr>
              <a:t>One of four states that carried the federal case into trial</a:t>
            </a:r>
            <a:endParaRPr lang="en-US" sz="1500" dirty="0"/>
          </a:p>
        </p:txBody>
      </p:sp>
      <p:sp>
        <p:nvSpPr>
          <p:cNvPr id="5" name="Shape 3"/>
          <p:cNvSpPr/>
          <p:nvPr/>
        </p:nvSpPr>
        <p:spPr>
          <a:xfrm>
            <a:off x="685800" y="1371600"/>
            <a:ext cx="5257800" cy="2148840"/>
          </a:xfrm>
          <a:prstGeom prst="roundRect">
            <a:avLst>
              <a:gd name="adj" fmla="val 2553"/>
            </a:avLst>
          </a:prstGeom>
          <a:solidFill>
            <a:srgbClr val="0A2F73"/>
          </a:solidFill>
          <a:ln w="9525">
            <a:solidFill>
              <a:srgbClr val="1B4A9E"/>
            </a:solidFill>
            <a:prstDash val="solid"/>
          </a:ln>
        </p:spPr>
        <p:txBody>
          <a:bodyPr/>
          <a:lstStyle/>
          <a:p>
            <a:endParaRPr lang="en-US" dirty="0"/>
          </a:p>
        </p:txBody>
      </p:sp>
      <p:sp>
        <p:nvSpPr>
          <p:cNvPr id="6" name="Text 4"/>
          <p:cNvSpPr txBox="1"/>
          <p:nvPr/>
        </p:nvSpPr>
        <p:spPr>
          <a:xfrm>
            <a:off x="914400" y="1536192"/>
            <a:ext cx="4800600" cy="310896"/>
          </a:xfrm>
          <a:prstGeom prst="rect">
            <a:avLst/>
          </a:prstGeom>
          <a:noFill/>
          <a:ln/>
        </p:spPr>
        <p:txBody>
          <a:bodyPr wrap="square" lIns="0" tIns="0" rIns="0" bIns="0" rtlCol="0" anchor="ctr"/>
          <a:lstStyle/>
          <a:p>
            <a:pPr marL="0" indent="0">
              <a:buNone/>
            </a:pPr>
            <a:r>
              <a:rPr lang="en-US" sz="1600" b="1" dirty="0">
                <a:solidFill>
                  <a:srgbClr val="A9CCE3"/>
                </a:solidFill>
                <a:latin typeface="Calibri" pitchFamily="34" charset="0"/>
                <a:ea typeface="Calibri" pitchFamily="34" charset="-122"/>
                <a:cs typeface="Calibri" pitchFamily="34" charset="-120"/>
              </a:rPr>
              <a:t>In the courtroom in Oakland</a:t>
            </a:r>
            <a:endParaRPr lang="en-US" sz="1600" dirty="0"/>
          </a:p>
        </p:txBody>
      </p:sp>
      <p:sp>
        <p:nvSpPr>
          <p:cNvPr id="7" name="Text 5"/>
          <p:cNvSpPr txBox="1"/>
          <p:nvPr/>
        </p:nvSpPr>
        <p:spPr>
          <a:xfrm>
            <a:off x="914400" y="1878216"/>
            <a:ext cx="4800600" cy="2011680"/>
          </a:xfrm>
          <a:prstGeom prst="rect">
            <a:avLst/>
          </a:prstGeom>
          <a:noFill/>
          <a:ln/>
        </p:spPr>
        <p:txBody>
          <a:bodyPr wrap="square" lIns="0" tIns="0" rIns="0" bIns="0" rtlCol="0" anchor="t"/>
          <a:lstStyle/>
          <a:p>
            <a:pPr marL="0" indent="0">
              <a:spcAft>
                <a:spcPts val="400"/>
              </a:spcAft>
              <a:buNone/>
            </a:pPr>
            <a:r>
              <a:rPr lang="en-US" sz="1400" dirty="0">
                <a:solidFill>
                  <a:srgbClr val="FFFFFF"/>
                </a:solidFill>
                <a:latin typeface="Calibri" pitchFamily="34" charset="0"/>
                <a:ea typeface="Calibri" pitchFamily="34" charset="-122"/>
                <a:cs typeface="Calibri" pitchFamily="34" charset="-120"/>
              </a:rPr>
              <a:t>California  ·  Colorado  ·  Kentucky  ·  New Jersey</a:t>
            </a:r>
            <a:endParaRPr lang="en-US" sz="1400" dirty="0"/>
          </a:p>
          <a:p>
            <a:pPr marL="0" indent="0">
              <a:spcAft>
                <a:spcPts val="400"/>
              </a:spcAft>
              <a:buNone/>
            </a:pPr>
            <a:endParaRPr lang="en-US" sz="1400" dirty="0"/>
          </a:p>
          <a:p>
            <a:pPr marL="0" indent="0">
              <a:spcAft>
                <a:spcPts val="400"/>
              </a:spcAft>
              <a:buNone/>
            </a:pPr>
            <a:r>
              <a:rPr lang="en-US" sz="1400" dirty="0">
                <a:solidFill>
                  <a:srgbClr val="FFFFFF"/>
                </a:solidFill>
                <a:latin typeface="Calibri" pitchFamily="34" charset="0"/>
                <a:ea typeface="Calibri" pitchFamily="34" charset="-122"/>
                <a:cs typeface="Calibri" pitchFamily="34" charset="-120"/>
              </a:rPr>
              <a:t>Four states tried the consolidated federal case. Tennessee tried its own case separately in Davidson County Chancery Court.</a:t>
            </a:r>
            <a:endParaRPr lang="en-US" sz="1400" dirty="0"/>
          </a:p>
          <a:p>
            <a:pPr marL="0" indent="0">
              <a:spcAft>
                <a:spcPts val="400"/>
              </a:spcAft>
              <a:buNone/>
            </a:pPr>
            <a:endParaRPr lang="en-US" sz="1400" dirty="0"/>
          </a:p>
          <a:p>
            <a:pPr marL="0" indent="0">
              <a:spcAft>
                <a:spcPts val="400"/>
              </a:spcAft>
              <a:buNone/>
            </a:pPr>
            <a:r>
              <a:rPr lang="en-US" sz="1400" dirty="0">
                <a:solidFill>
                  <a:srgbClr val="FFFFFF"/>
                </a:solidFill>
                <a:latin typeface="Calibri" pitchFamily="34" charset="0"/>
                <a:ea typeface="Calibri" pitchFamily="34" charset="-122"/>
                <a:cs typeface="Calibri" pitchFamily="34" charset="-120"/>
              </a:rPr>
              <a:t>Kentucky sat at counsel table for the duration of the trial.</a:t>
            </a:r>
            <a:endParaRPr lang="en-US" sz="1400" dirty="0"/>
          </a:p>
        </p:txBody>
      </p:sp>
      <p:sp>
        <p:nvSpPr>
          <p:cNvPr id="8" name="Shape 6"/>
          <p:cNvSpPr/>
          <p:nvPr/>
        </p:nvSpPr>
        <p:spPr>
          <a:xfrm>
            <a:off x="6217920" y="1371600"/>
            <a:ext cx="5257800" cy="2148840"/>
          </a:xfrm>
          <a:prstGeom prst="roundRect">
            <a:avLst>
              <a:gd name="adj" fmla="val 2553"/>
            </a:avLst>
          </a:prstGeom>
          <a:solidFill>
            <a:srgbClr val="0A2F73"/>
          </a:solidFill>
          <a:ln w="9525">
            <a:solidFill>
              <a:srgbClr val="1B4A9E"/>
            </a:solidFill>
            <a:prstDash val="solid"/>
          </a:ln>
        </p:spPr>
        <p:txBody>
          <a:bodyPr/>
          <a:lstStyle/>
          <a:p>
            <a:endParaRPr lang="en-US" dirty="0"/>
          </a:p>
        </p:txBody>
      </p:sp>
      <p:sp>
        <p:nvSpPr>
          <p:cNvPr id="9" name="Text 7"/>
          <p:cNvSpPr txBox="1"/>
          <p:nvPr/>
        </p:nvSpPr>
        <p:spPr>
          <a:xfrm>
            <a:off x="6446520" y="1536192"/>
            <a:ext cx="4800600" cy="310896"/>
          </a:xfrm>
          <a:prstGeom prst="rect">
            <a:avLst/>
          </a:prstGeom>
          <a:noFill/>
          <a:ln/>
        </p:spPr>
        <p:txBody>
          <a:bodyPr wrap="square" lIns="0" tIns="0" rIns="0" bIns="0" rtlCol="0" anchor="ctr"/>
          <a:lstStyle/>
          <a:p>
            <a:pPr marL="0" indent="0">
              <a:buNone/>
            </a:pPr>
            <a:r>
              <a:rPr lang="en-US" sz="1600" b="1" dirty="0">
                <a:solidFill>
                  <a:srgbClr val="A9CCE3"/>
                </a:solidFill>
                <a:latin typeface="Calibri" pitchFamily="34" charset="0"/>
                <a:ea typeface="Calibri" pitchFamily="34" charset="-122"/>
                <a:cs typeface="Calibri" pitchFamily="34" charset="-120"/>
              </a:rPr>
              <a:t>At the negotiating table</a:t>
            </a:r>
            <a:endParaRPr lang="en-US" sz="1600" dirty="0"/>
          </a:p>
        </p:txBody>
      </p:sp>
      <p:sp>
        <p:nvSpPr>
          <p:cNvPr id="10" name="Text 8"/>
          <p:cNvSpPr txBox="1"/>
          <p:nvPr/>
        </p:nvSpPr>
        <p:spPr>
          <a:xfrm>
            <a:off x="6446520" y="1871781"/>
            <a:ext cx="4800600" cy="2011680"/>
          </a:xfrm>
          <a:prstGeom prst="rect">
            <a:avLst/>
          </a:prstGeom>
          <a:noFill/>
          <a:ln/>
        </p:spPr>
        <p:txBody>
          <a:bodyPr wrap="square" lIns="0" tIns="0" rIns="0" bIns="0" rtlCol="0" anchor="t"/>
          <a:lstStyle/>
          <a:p>
            <a:pPr marL="0" indent="0">
              <a:spcAft>
                <a:spcPts val="400"/>
              </a:spcAft>
              <a:buNone/>
            </a:pPr>
            <a:r>
              <a:rPr lang="en-US" sz="1400" dirty="0">
                <a:solidFill>
                  <a:srgbClr val="FFFFFF"/>
                </a:solidFill>
                <a:latin typeface="Calibri" pitchFamily="34" charset="0"/>
                <a:ea typeface="Calibri" pitchFamily="34" charset="-122"/>
                <a:cs typeface="Calibri" pitchFamily="34" charset="-120"/>
              </a:rPr>
              <a:t>Kentucky held a seat on the settlement negotiation committee that produced the agreement.</a:t>
            </a:r>
            <a:endParaRPr lang="en-US" sz="1400" dirty="0"/>
          </a:p>
          <a:p>
            <a:pPr marL="0" indent="0">
              <a:spcAft>
                <a:spcPts val="400"/>
              </a:spcAft>
              <a:buNone/>
            </a:pPr>
            <a:endParaRPr lang="en-US" sz="1400" dirty="0"/>
          </a:p>
          <a:p>
            <a:pPr marL="0" indent="0">
              <a:spcAft>
                <a:spcPts val="400"/>
              </a:spcAft>
              <a:buNone/>
            </a:pPr>
            <a:r>
              <a:rPr lang="en-US" sz="1400" dirty="0">
                <a:solidFill>
                  <a:srgbClr val="FFFFFF"/>
                </a:solidFill>
                <a:latin typeface="Calibri" pitchFamily="34" charset="0"/>
                <a:ea typeface="Calibri" pitchFamily="34" charset="-122"/>
                <a:cs typeface="Calibri" pitchFamily="34" charset="-120"/>
              </a:rPr>
              <a:t>The State Committee — a bipartisan group of no more than six attorney general offices — administers the agreement going forward and directs the Cost Fund.</a:t>
            </a:r>
            <a:endParaRPr lang="en-US" sz="1400" dirty="0"/>
          </a:p>
          <a:p>
            <a:pPr marL="0" indent="0">
              <a:spcAft>
                <a:spcPts val="400"/>
              </a:spcAft>
              <a:buNone/>
            </a:pPr>
            <a:endParaRPr lang="en-US" sz="1200" dirty="0"/>
          </a:p>
        </p:txBody>
      </p:sp>
      <p:sp>
        <p:nvSpPr>
          <p:cNvPr id="11" name="Text 9"/>
          <p:cNvSpPr txBox="1"/>
          <p:nvPr/>
        </p:nvSpPr>
        <p:spPr>
          <a:xfrm>
            <a:off x="685800" y="3794760"/>
            <a:ext cx="2468880" cy="658368"/>
          </a:xfrm>
          <a:prstGeom prst="rect">
            <a:avLst/>
          </a:prstGeom>
          <a:noFill/>
          <a:ln/>
        </p:spPr>
        <p:txBody>
          <a:bodyPr wrap="square" lIns="0" tIns="0" rIns="0" bIns="0" rtlCol="0" anchor="ctr"/>
          <a:lstStyle/>
          <a:p>
            <a:pPr marL="0" indent="0" algn="ctr">
              <a:buNone/>
            </a:pPr>
            <a:r>
              <a:rPr lang="en-US" sz="3400" b="1" dirty="0">
                <a:solidFill>
                  <a:srgbClr val="FFFFFF"/>
                </a:solidFill>
                <a:latin typeface="Cambria" pitchFamily="34" charset="0"/>
                <a:ea typeface="Cambria" pitchFamily="34" charset="-122"/>
                <a:cs typeface="Cambria" pitchFamily="34" charset="-120"/>
              </a:rPr>
              <a:t>53</a:t>
            </a:r>
            <a:endParaRPr lang="en-US" sz="3400" dirty="0"/>
          </a:p>
        </p:txBody>
      </p:sp>
      <p:sp>
        <p:nvSpPr>
          <p:cNvPr id="12" name="Text 10"/>
          <p:cNvSpPr txBox="1"/>
          <p:nvPr/>
        </p:nvSpPr>
        <p:spPr>
          <a:xfrm>
            <a:off x="685800" y="4434840"/>
            <a:ext cx="2468880" cy="502920"/>
          </a:xfrm>
          <a:prstGeom prst="rect">
            <a:avLst/>
          </a:prstGeom>
          <a:noFill/>
          <a:ln/>
        </p:spPr>
        <p:txBody>
          <a:bodyPr wrap="square" lIns="0" tIns="0" rIns="0" bIns="0" rtlCol="0" anchor="t"/>
          <a:lstStyle/>
          <a:p>
            <a:pPr marL="0" indent="0" algn="ctr">
              <a:buNone/>
            </a:pPr>
            <a:r>
              <a:rPr lang="en-US" sz="1400" dirty="0">
                <a:solidFill>
                  <a:srgbClr val="A9CCE3"/>
                </a:solidFill>
                <a:latin typeface="Calibri" pitchFamily="34" charset="0"/>
                <a:ea typeface="Calibri" pitchFamily="34" charset="-122"/>
                <a:cs typeface="Calibri" pitchFamily="34" charset="-120"/>
              </a:rPr>
              <a:t>States and territories</a:t>
            </a:r>
            <a:endParaRPr lang="en-US" sz="1400" dirty="0"/>
          </a:p>
          <a:p>
            <a:pPr marL="0" indent="0" algn="ctr">
              <a:buNone/>
            </a:pPr>
            <a:r>
              <a:rPr lang="en-US" sz="1400" dirty="0">
                <a:solidFill>
                  <a:srgbClr val="A9CCE3"/>
                </a:solidFill>
                <a:latin typeface="Calibri" pitchFamily="34" charset="0"/>
                <a:ea typeface="Calibri" pitchFamily="34" charset="-122"/>
                <a:cs typeface="Calibri" pitchFamily="34" charset="-120"/>
              </a:rPr>
              <a:t>in the final resolution</a:t>
            </a:r>
            <a:endParaRPr lang="en-US" sz="1400" dirty="0"/>
          </a:p>
        </p:txBody>
      </p:sp>
      <p:sp>
        <p:nvSpPr>
          <p:cNvPr id="13" name="Text 11"/>
          <p:cNvSpPr txBox="1"/>
          <p:nvPr/>
        </p:nvSpPr>
        <p:spPr>
          <a:xfrm>
            <a:off x="3291840" y="3794760"/>
            <a:ext cx="2468880" cy="658368"/>
          </a:xfrm>
          <a:prstGeom prst="rect">
            <a:avLst/>
          </a:prstGeom>
          <a:noFill/>
          <a:ln/>
        </p:spPr>
        <p:txBody>
          <a:bodyPr wrap="square" lIns="0" tIns="0" rIns="0" bIns="0" rtlCol="0" anchor="ctr"/>
          <a:lstStyle/>
          <a:p>
            <a:pPr marL="0" indent="0" algn="ctr">
              <a:buNone/>
            </a:pPr>
            <a:r>
              <a:rPr lang="en-US" sz="3400" b="1" dirty="0">
                <a:solidFill>
                  <a:srgbClr val="E8B22A"/>
                </a:solidFill>
                <a:latin typeface="Cambria" pitchFamily="34" charset="0"/>
                <a:ea typeface="Cambria" pitchFamily="34" charset="-122"/>
                <a:cs typeface="Cambria" pitchFamily="34" charset="-120"/>
              </a:rPr>
              <a:t>5</a:t>
            </a:r>
            <a:endParaRPr lang="en-US" sz="3400" dirty="0"/>
          </a:p>
        </p:txBody>
      </p:sp>
      <p:sp>
        <p:nvSpPr>
          <p:cNvPr id="14" name="Text 12"/>
          <p:cNvSpPr txBox="1"/>
          <p:nvPr/>
        </p:nvSpPr>
        <p:spPr>
          <a:xfrm>
            <a:off x="3291840" y="4434840"/>
            <a:ext cx="2468880" cy="502920"/>
          </a:xfrm>
          <a:prstGeom prst="rect">
            <a:avLst/>
          </a:prstGeom>
          <a:noFill/>
          <a:ln/>
        </p:spPr>
        <p:txBody>
          <a:bodyPr wrap="square" lIns="0" tIns="0" rIns="0" bIns="0" rtlCol="0" anchor="t"/>
          <a:lstStyle/>
          <a:p>
            <a:pPr marL="0" indent="0" algn="ctr">
              <a:buNone/>
            </a:pPr>
            <a:r>
              <a:rPr lang="en-US" sz="1400" dirty="0">
                <a:solidFill>
                  <a:srgbClr val="A9CCE3"/>
                </a:solidFill>
                <a:latin typeface="Calibri" pitchFamily="34" charset="0"/>
                <a:ea typeface="Calibri" pitchFamily="34" charset="-122"/>
                <a:cs typeface="Calibri" pitchFamily="34" charset="-120"/>
              </a:rPr>
              <a:t>States that took</a:t>
            </a:r>
            <a:endParaRPr lang="en-US" sz="1400" dirty="0"/>
          </a:p>
          <a:p>
            <a:pPr marL="0" indent="0" algn="ctr">
              <a:buNone/>
            </a:pPr>
            <a:r>
              <a:rPr lang="en-US" sz="1400" dirty="0">
                <a:solidFill>
                  <a:srgbClr val="A9CCE3"/>
                </a:solidFill>
                <a:latin typeface="Calibri" pitchFamily="34" charset="0"/>
                <a:ea typeface="Calibri" pitchFamily="34" charset="-122"/>
                <a:cs typeface="Calibri" pitchFamily="34" charset="-120"/>
              </a:rPr>
              <a:t>Meta to trial</a:t>
            </a:r>
            <a:endParaRPr lang="en-US" sz="1400" dirty="0"/>
          </a:p>
        </p:txBody>
      </p:sp>
      <p:sp>
        <p:nvSpPr>
          <p:cNvPr id="15" name="Text 13"/>
          <p:cNvSpPr txBox="1"/>
          <p:nvPr/>
        </p:nvSpPr>
        <p:spPr>
          <a:xfrm>
            <a:off x="5897880" y="3794760"/>
            <a:ext cx="2468880" cy="658368"/>
          </a:xfrm>
          <a:prstGeom prst="rect">
            <a:avLst/>
          </a:prstGeom>
          <a:noFill/>
          <a:ln/>
        </p:spPr>
        <p:txBody>
          <a:bodyPr wrap="square" lIns="0" tIns="0" rIns="0" bIns="0" rtlCol="0" anchor="ctr"/>
          <a:lstStyle/>
          <a:p>
            <a:pPr marL="0" indent="0" algn="ctr">
              <a:buNone/>
            </a:pPr>
            <a:r>
              <a:rPr lang="en-US" sz="3400" b="1" dirty="0">
                <a:solidFill>
                  <a:srgbClr val="FFFFFF"/>
                </a:solidFill>
                <a:latin typeface="Cambria" pitchFamily="34" charset="0"/>
                <a:ea typeface="Cambria" pitchFamily="34" charset="-122"/>
                <a:cs typeface="Cambria" pitchFamily="34" charset="-120"/>
              </a:rPr>
              <a:t>~5 yrs</a:t>
            </a:r>
            <a:endParaRPr lang="en-US" sz="3400" dirty="0"/>
          </a:p>
        </p:txBody>
      </p:sp>
      <p:sp>
        <p:nvSpPr>
          <p:cNvPr id="16" name="Text 14"/>
          <p:cNvSpPr txBox="1"/>
          <p:nvPr/>
        </p:nvSpPr>
        <p:spPr>
          <a:xfrm>
            <a:off x="5897880" y="4434840"/>
            <a:ext cx="2468880" cy="502920"/>
          </a:xfrm>
          <a:prstGeom prst="rect">
            <a:avLst/>
          </a:prstGeom>
          <a:noFill/>
          <a:ln/>
        </p:spPr>
        <p:txBody>
          <a:bodyPr wrap="square" lIns="0" tIns="0" rIns="0" bIns="0" rtlCol="0" anchor="t"/>
          <a:lstStyle/>
          <a:p>
            <a:pPr marL="0" indent="0" algn="ctr">
              <a:buNone/>
            </a:pPr>
            <a:r>
              <a:rPr lang="en-US" sz="1400" dirty="0">
                <a:solidFill>
                  <a:srgbClr val="A9CCE3"/>
                </a:solidFill>
                <a:latin typeface="Calibri" pitchFamily="34" charset="0"/>
                <a:ea typeface="Calibri" pitchFamily="34" charset="-122"/>
                <a:cs typeface="Calibri" pitchFamily="34" charset="-120"/>
              </a:rPr>
              <a:t>From investigation</a:t>
            </a:r>
            <a:endParaRPr lang="en-US" sz="1400" dirty="0"/>
          </a:p>
          <a:p>
            <a:pPr marL="0" indent="0" algn="ctr">
              <a:buNone/>
            </a:pPr>
            <a:r>
              <a:rPr lang="en-US" sz="1400" dirty="0">
                <a:solidFill>
                  <a:srgbClr val="A9CCE3"/>
                </a:solidFill>
                <a:latin typeface="Calibri" pitchFamily="34" charset="0"/>
                <a:ea typeface="Calibri" pitchFamily="34" charset="-122"/>
                <a:cs typeface="Calibri" pitchFamily="34" charset="-120"/>
              </a:rPr>
              <a:t>to resolution</a:t>
            </a:r>
            <a:endParaRPr lang="en-US" sz="1400" dirty="0"/>
          </a:p>
        </p:txBody>
      </p:sp>
      <p:sp>
        <p:nvSpPr>
          <p:cNvPr id="17" name="Text 15"/>
          <p:cNvSpPr txBox="1"/>
          <p:nvPr/>
        </p:nvSpPr>
        <p:spPr>
          <a:xfrm>
            <a:off x="8503920" y="3794760"/>
            <a:ext cx="2971800" cy="658368"/>
          </a:xfrm>
          <a:prstGeom prst="rect">
            <a:avLst/>
          </a:prstGeom>
          <a:noFill/>
          <a:ln/>
        </p:spPr>
        <p:txBody>
          <a:bodyPr wrap="square" lIns="0" tIns="0" rIns="0" bIns="0" rtlCol="0" anchor="ctr"/>
          <a:lstStyle/>
          <a:p>
            <a:pPr marL="0" indent="0" algn="ctr">
              <a:buNone/>
            </a:pPr>
            <a:r>
              <a:rPr lang="en-US" sz="3400" b="1" dirty="0">
                <a:solidFill>
                  <a:srgbClr val="A9CCE3"/>
                </a:solidFill>
                <a:latin typeface="Cambria" pitchFamily="34" charset="0"/>
                <a:ea typeface="Cambria" pitchFamily="34" charset="-122"/>
                <a:cs typeface="Cambria" pitchFamily="34" charset="-120"/>
              </a:rPr>
              <a:t>10 yrs</a:t>
            </a:r>
            <a:endParaRPr lang="en-US" sz="3400" dirty="0"/>
          </a:p>
        </p:txBody>
      </p:sp>
      <p:sp>
        <p:nvSpPr>
          <p:cNvPr id="18" name="Text 16"/>
          <p:cNvSpPr txBox="1"/>
          <p:nvPr/>
        </p:nvSpPr>
        <p:spPr>
          <a:xfrm>
            <a:off x="8503920" y="4434840"/>
            <a:ext cx="2971800" cy="502920"/>
          </a:xfrm>
          <a:prstGeom prst="rect">
            <a:avLst/>
          </a:prstGeom>
          <a:noFill/>
          <a:ln/>
        </p:spPr>
        <p:txBody>
          <a:bodyPr wrap="square" lIns="0" tIns="0" rIns="0" bIns="0" rtlCol="0" anchor="t"/>
          <a:lstStyle/>
          <a:p>
            <a:pPr marL="0" indent="0" algn="ctr">
              <a:buNone/>
            </a:pPr>
            <a:r>
              <a:rPr lang="en-US" sz="1400" dirty="0">
                <a:solidFill>
                  <a:srgbClr val="A9CCE3"/>
                </a:solidFill>
                <a:latin typeface="Calibri" pitchFamily="34" charset="0"/>
                <a:ea typeface="Calibri" pitchFamily="34" charset="-122"/>
                <a:cs typeface="Calibri" pitchFamily="34" charset="-120"/>
              </a:rPr>
              <a:t>Term of the</a:t>
            </a:r>
            <a:endParaRPr lang="en-US" sz="1400" dirty="0"/>
          </a:p>
          <a:p>
            <a:pPr marL="0" indent="0" algn="ctr">
              <a:buNone/>
            </a:pPr>
            <a:r>
              <a:rPr lang="en-US" sz="1400" dirty="0">
                <a:solidFill>
                  <a:srgbClr val="A9CCE3"/>
                </a:solidFill>
                <a:latin typeface="Calibri" pitchFamily="34" charset="0"/>
                <a:ea typeface="Calibri" pitchFamily="34" charset="-122"/>
                <a:cs typeface="Calibri" pitchFamily="34" charset="-120"/>
              </a:rPr>
              <a:t>injunctive obligations</a:t>
            </a:r>
            <a:endParaRPr lang="en-US" sz="1400" dirty="0"/>
          </a:p>
        </p:txBody>
      </p:sp>
      <p:sp>
        <p:nvSpPr>
          <p:cNvPr id="19" name="Shape 17"/>
          <p:cNvSpPr/>
          <p:nvPr/>
        </p:nvSpPr>
        <p:spPr>
          <a:xfrm>
            <a:off x="685800" y="5166360"/>
            <a:ext cx="10789920" cy="1435608"/>
          </a:xfrm>
          <a:prstGeom prst="roundRect">
            <a:avLst>
              <a:gd name="adj" fmla="val 5217"/>
            </a:avLst>
          </a:prstGeom>
          <a:solidFill>
            <a:srgbClr val="00133D"/>
          </a:solidFill>
          <a:ln w="9525">
            <a:solidFill>
              <a:srgbClr val="0A2F73"/>
            </a:solidFill>
            <a:prstDash val="solid"/>
          </a:ln>
        </p:spPr>
        <p:txBody>
          <a:bodyPr/>
          <a:lstStyle/>
          <a:p>
            <a:endParaRPr lang="en-US" dirty="0"/>
          </a:p>
        </p:txBody>
      </p:sp>
      <p:sp>
        <p:nvSpPr>
          <p:cNvPr id="20" name="Text 18"/>
          <p:cNvSpPr txBox="1"/>
          <p:nvPr/>
        </p:nvSpPr>
        <p:spPr>
          <a:xfrm>
            <a:off x="914400" y="5321807"/>
            <a:ext cx="10332720" cy="1045125"/>
          </a:xfrm>
          <a:prstGeom prst="rect">
            <a:avLst/>
          </a:prstGeom>
          <a:noFill/>
          <a:ln/>
        </p:spPr>
        <p:txBody>
          <a:bodyPr wrap="square" lIns="0" tIns="0" rIns="0" bIns="0" rtlCol="0" anchor="t"/>
          <a:lstStyle/>
          <a:p>
            <a:pPr marL="0" indent="0">
              <a:buNone/>
            </a:pPr>
            <a:r>
              <a:rPr lang="en-US" sz="1600" b="1" dirty="0">
                <a:solidFill>
                  <a:srgbClr val="E8B22A"/>
                </a:solidFill>
                <a:latin typeface="Calibri" pitchFamily="34" charset="0"/>
                <a:ea typeface="Calibri" pitchFamily="34" charset="-122"/>
                <a:cs typeface="Calibri" pitchFamily="34" charset="-120"/>
              </a:rPr>
              <a:t>Why the leadership role matters.  </a:t>
            </a:r>
            <a:r>
              <a:rPr lang="en-US" sz="1600" dirty="0">
                <a:solidFill>
                  <a:srgbClr val="FFFFFF"/>
                </a:solidFill>
                <a:latin typeface="Calibri" pitchFamily="34" charset="0"/>
                <a:ea typeface="Calibri" pitchFamily="34" charset="-122"/>
                <a:cs typeface="Calibri" pitchFamily="34" charset="-120"/>
              </a:rPr>
              <a:t>The four MDL trial states and ten others negotiated the injunctive terms that every settling state now receives. Kentucky participated as both a lead trial and negotiating state. The Office did not adopt a deal made elsewhere; it helped write the terms. That same posture is what positions the Commonwealth to pursue the contingent payment discussed later in this briefing. As a result of the Office’s leadership role, Kentucky’s share was increased by 44%. </a:t>
            </a:r>
            <a:endParaRPr lang="en-US" sz="1600" dirty="0"/>
          </a:p>
        </p:txBody>
      </p:sp>
      <p:pic>
        <p:nvPicPr>
          <p:cNvPr id="21" name="Icon s6_gavel" descr="Icon"/>
          <p:cNvPicPr>
            <a:picLocks noChangeAspect="1"/>
          </p:cNvPicPr>
          <p:nvPr/>
        </p:nvPicPr>
        <p:blipFill>
          <a:blip r:embed="rId3"/>
          <a:stretch>
            <a:fillRect/>
          </a:stretch>
        </p:blipFill>
        <p:spPr>
          <a:xfrm>
            <a:off x="5376672" y="1521600"/>
            <a:ext cx="338328" cy="338328"/>
          </a:xfrm>
          <a:prstGeom prst="rect">
            <a:avLst/>
          </a:prstGeom>
        </p:spPr>
      </p:pic>
      <p:pic>
        <p:nvPicPr>
          <p:cNvPr id="22" name="Icon s6_hands" descr="Icon"/>
          <p:cNvPicPr>
            <a:picLocks noChangeAspect="1"/>
          </p:cNvPicPr>
          <p:nvPr/>
        </p:nvPicPr>
        <p:blipFill>
          <a:blip r:embed="rId4"/>
          <a:stretch>
            <a:fillRect/>
          </a:stretch>
        </p:blipFill>
        <p:spPr>
          <a:xfrm>
            <a:off x="10908792" y="1521600"/>
            <a:ext cx="338328" cy="33832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What Meta Must Do</a:t>
            </a:r>
            <a:endParaRPr lang="en-US" sz="36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500" i="1" dirty="0">
                <a:solidFill>
                  <a:srgbClr val="A9CCE3"/>
                </a:solidFill>
                <a:latin typeface="Calibri" pitchFamily="34" charset="0"/>
                <a:ea typeface="Calibri" pitchFamily="34" charset="-122"/>
                <a:cs typeface="Calibri" pitchFamily="34" charset="-120"/>
              </a:rPr>
              <a:t>Seven obligation areas on Facebook and Instagram, plus independent audit (§§ II–III)</a:t>
            </a:r>
            <a:endParaRPr lang="en-US" sz="1500" dirty="0"/>
          </a:p>
        </p:txBody>
      </p:sp>
      <p:sp>
        <p:nvSpPr>
          <p:cNvPr id="5" name="Shape 3"/>
          <p:cNvSpPr/>
          <p:nvPr/>
        </p:nvSpPr>
        <p:spPr>
          <a:xfrm>
            <a:off x="685800" y="1371600"/>
            <a:ext cx="3502152" cy="1234440"/>
          </a:xfrm>
          <a:prstGeom prst="roundRect">
            <a:avLst>
              <a:gd name="adj" fmla="val 4444"/>
            </a:avLst>
          </a:prstGeom>
          <a:solidFill>
            <a:srgbClr val="0A2F73"/>
          </a:solidFill>
          <a:ln w="9525">
            <a:solidFill>
              <a:srgbClr val="1B4A9E"/>
            </a:solidFill>
            <a:prstDash val="solid"/>
          </a:ln>
        </p:spPr>
        <p:txBody>
          <a:bodyPr/>
          <a:lstStyle/>
          <a:p>
            <a:endParaRPr lang="en-US" dirty="0"/>
          </a:p>
        </p:txBody>
      </p:sp>
      <p:sp>
        <p:nvSpPr>
          <p:cNvPr id="6" name="Text 4"/>
          <p:cNvSpPr txBox="1"/>
          <p:nvPr/>
        </p:nvSpPr>
        <p:spPr>
          <a:xfrm>
            <a:off x="886968" y="1490472"/>
            <a:ext cx="2286000" cy="292608"/>
          </a:xfrm>
          <a:prstGeom prst="rect">
            <a:avLst/>
          </a:prstGeom>
          <a:noFill/>
          <a:ln/>
        </p:spPr>
        <p:txBody>
          <a:bodyPr wrap="square" lIns="0" tIns="0" rIns="0" bIns="0" rtlCol="0" anchor="ctr"/>
          <a:lstStyle/>
          <a:p>
            <a:pPr marL="0" indent="0">
              <a:buNone/>
            </a:pPr>
            <a:r>
              <a:rPr lang="en-US" sz="1550" b="1" dirty="0">
                <a:solidFill>
                  <a:srgbClr val="FFFFFF"/>
                </a:solidFill>
                <a:latin typeface="Calibri" pitchFamily="34" charset="0"/>
                <a:ea typeface="Calibri" pitchFamily="34" charset="-122"/>
                <a:cs typeface="Calibri" pitchFamily="34" charset="-120"/>
              </a:rPr>
              <a:t>Age Assurance</a:t>
            </a:r>
            <a:endParaRPr lang="en-US" sz="1550" dirty="0"/>
          </a:p>
        </p:txBody>
      </p:sp>
      <p:sp>
        <p:nvSpPr>
          <p:cNvPr id="7" name="Text 5"/>
          <p:cNvSpPr txBox="1"/>
          <p:nvPr/>
        </p:nvSpPr>
        <p:spPr>
          <a:xfrm>
            <a:off x="3154680" y="1490472"/>
            <a:ext cx="868680" cy="292608"/>
          </a:xfrm>
          <a:prstGeom prst="rect">
            <a:avLst/>
          </a:prstGeom>
          <a:noFill/>
          <a:ln/>
        </p:spPr>
        <p:txBody>
          <a:bodyPr wrap="square" lIns="0" tIns="0" rIns="0" bIns="0" rtlCol="0" anchor="ctr"/>
          <a:lstStyle/>
          <a:p>
            <a:pPr marL="0" indent="0" algn="r">
              <a:buNone/>
            </a:pPr>
            <a:r>
              <a:rPr lang="en-US" sz="1300" b="1" dirty="0">
                <a:solidFill>
                  <a:srgbClr val="A9CCE3"/>
                </a:solidFill>
                <a:latin typeface="Calibri" pitchFamily="34" charset="0"/>
                <a:ea typeface="Calibri" pitchFamily="34" charset="-122"/>
                <a:cs typeface="Calibri" pitchFamily="34" charset="-120"/>
              </a:rPr>
              <a:t>§ II.A</a:t>
            </a:r>
            <a:endParaRPr lang="en-US" sz="1300" dirty="0"/>
          </a:p>
        </p:txBody>
      </p:sp>
      <p:sp>
        <p:nvSpPr>
          <p:cNvPr id="8" name="Text 6"/>
          <p:cNvSpPr txBox="1"/>
          <p:nvPr/>
        </p:nvSpPr>
        <p:spPr>
          <a:xfrm>
            <a:off x="886968" y="1792224"/>
            <a:ext cx="2560320" cy="713232"/>
          </a:xfrm>
          <a:prstGeom prst="rect">
            <a:avLst/>
          </a:prstGeom>
          <a:noFill/>
          <a:ln/>
        </p:spPr>
        <p:txBody>
          <a:bodyPr wrap="square" lIns="0" tIns="0" rIns="0" bIns="0" rtlCol="0" anchor="t"/>
          <a:lstStyle/>
          <a:p>
            <a:pPr marL="0" indent="0">
              <a:buNone/>
            </a:pPr>
            <a:r>
              <a:rPr lang="en-US" sz="1300" dirty="0">
                <a:solidFill>
                  <a:srgbClr val="A9CCE3"/>
                </a:solidFill>
                <a:latin typeface="Calibri" pitchFamily="34" charset="0"/>
                <a:ea typeface="Calibri" pitchFamily="34" charset="-122"/>
                <a:cs typeface="Calibri" pitchFamily="34" charset="-120"/>
              </a:rPr>
              <a:t>Assess every user; tested false-positive ceilings; under-13 detection.</a:t>
            </a:r>
            <a:endParaRPr lang="en-US" sz="1300" dirty="0"/>
          </a:p>
        </p:txBody>
      </p:sp>
      <p:sp>
        <p:nvSpPr>
          <p:cNvPr id="9" name="Shape 7"/>
          <p:cNvSpPr/>
          <p:nvPr/>
        </p:nvSpPr>
        <p:spPr>
          <a:xfrm>
            <a:off x="4325112" y="1371600"/>
            <a:ext cx="3502152" cy="1234440"/>
          </a:xfrm>
          <a:prstGeom prst="roundRect">
            <a:avLst>
              <a:gd name="adj" fmla="val 4444"/>
            </a:avLst>
          </a:prstGeom>
          <a:solidFill>
            <a:srgbClr val="0A2F73"/>
          </a:solidFill>
          <a:ln w="9525">
            <a:solidFill>
              <a:srgbClr val="1B4A9E"/>
            </a:solidFill>
            <a:prstDash val="solid"/>
          </a:ln>
        </p:spPr>
        <p:txBody>
          <a:bodyPr/>
          <a:lstStyle/>
          <a:p>
            <a:endParaRPr lang="en-US" dirty="0"/>
          </a:p>
        </p:txBody>
      </p:sp>
      <p:sp>
        <p:nvSpPr>
          <p:cNvPr id="10" name="Text 8"/>
          <p:cNvSpPr txBox="1"/>
          <p:nvPr/>
        </p:nvSpPr>
        <p:spPr>
          <a:xfrm>
            <a:off x="4526280" y="1490472"/>
            <a:ext cx="2286000" cy="292608"/>
          </a:xfrm>
          <a:prstGeom prst="rect">
            <a:avLst/>
          </a:prstGeom>
          <a:noFill/>
          <a:ln/>
        </p:spPr>
        <p:txBody>
          <a:bodyPr wrap="square" lIns="0" tIns="0" rIns="0" bIns="0" rtlCol="0" anchor="ctr"/>
          <a:lstStyle/>
          <a:p>
            <a:pPr marL="0" indent="0">
              <a:buNone/>
            </a:pPr>
            <a:r>
              <a:rPr lang="en-US" sz="1550" b="1" dirty="0">
                <a:solidFill>
                  <a:srgbClr val="FFFFFF"/>
                </a:solidFill>
                <a:latin typeface="Calibri" pitchFamily="34" charset="0"/>
                <a:ea typeface="Calibri" pitchFamily="34" charset="-122"/>
                <a:cs typeface="Calibri" pitchFamily="34" charset="-120"/>
              </a:rPr>
              <a:t>Time Management</a:t>
            </a:r>
            <a:endParaRPr lang="en-US" sz="1550" dirty="0"/>
          </a:p>
        </p:txBody>
      </p:sp>
      <p:sp>
        <p:nvSpPr>
          <p:cNvPr id="11" name="Text 9"/>
          <p:cNvSpPr txBox="1"/>
          <p:nvPr/>
        </p:nvSpPr>
        <p:spPr>
          <a:xfrm>
            <a:off x="6793992" y="1490472"/>
            <a:ext cx="868680" cy="292608"/>
          </a:xfrm>
          <a:prstGeom prst="rect">
            <a:avLst/>
          </a:prstGeom>
          <a:noFill/>
          <a:ln/>
        </p:spPr>
        <p:txBody>
          <a:bodyPr wrap="square" lIns="0" tIns="0" rIns="0" bIns="0" rtlCol="0" anchor="ctr"/>
          <a:lstStyle/>
          <a:p>
            <a:pPr marL="0" indent="0" algn="r">
              <a:buNone/>
            </a:pPr>
            <a:r>
              <a:rPr lang="en-US" sz="1300" b="1" dirty="0">
                <a:solidFill>
                  <a:srgbClr val="A9CCE3"/>
                </a:solidFill>
                <a:latin typeface="Calibri" pitchFamily="34" charset="0"/>
                <a:ea typeface="Calibri" pitchFamily="34" charset="-122"/>
                <a:cs typeface="Calibri" pitchFamily="34" charset="-120"/>
              </a:rPr>
              <a:t>§ II.B</a:t>
            </a:r>
            <a:endParaRPr lang="en-US" sz="1300" dirty="0"/>
          </a:p>
        </p:txBody>
      </p:sp>
      <p:sp>
        <p:nvSpPr>
          <p:cNvPr id="12" name="Text 10"/>
          <p:cNvSpPr txBox="1"/>
          <p:nvPr/>
        </p:nvSpPr>
        <p:spPr>
          <a:xfrm>
            <a:off x="4526280" y="1792224"/>
            <a:ext cx="2560320" cy="713232"/>
          </a:xfrm>
          <a:prstGeom prst="rect">
            <a:avLst/>
          </a:prstGeom>
          <a:noFill/>
          <a:ln/>
        </p:spPr>
        <p:txBody>
          <a:bodyPr wrap="square" lIns="0" tIns="0" rIns="0" bIns="0" rtlCol="0" anchor="t"/>
          <a:lstStyle/>
          <a:p>
            <a:pPr marL="0" indent="0">
              <a:buNone/>
            </a:pPr>
            <a:r>
              <a:rPr lang="en-US" sz="1300" dirty="0">
                <a:solidFill>
                  <a:srgbClr val="A9CCE3"/>
                </a:solidFill>
                <a:latin typeface="Calibri" pitchFamily="34" charset="0"/>
                <a:ea typeface="Calibri" pitchFamily="34" charset="-122"/>
                <a:cs typeface="Calibri" pitchFamily="34" charset="-120"/>
              </a:rPr>
              <a:t>Night access mode, daily limit, school mode, productive pauses.</a:t>
            </a:r>
            <a:endParaRPr lang="en-US" sz="1300" dirty="0"/>
          </a:p>
        </p:txBody>
      </p:sp>
      <p:sp>
        <p:nvSpPr>
          <p:cNvPr id="13" name="Shape 11"/>
          <p:cNvSpPr/>
          <p:nvPr/>
        </p:nvSpPr>
        <p:spPr>
          <a:xfrm>
            <a:off x="7964424" y="1371600"/>
            <a:ext cx="3502152" cy="1234440"/>
          </a:xfrm>
          <a:prstGeom prst="roundRect">
            <a:avLst>
              <a:gd name="adj" fmla="val 4444"/>
            </a:avLst>
          </a:prstGeom>
          <a:solidFill>
            <a:srgbClr val="0A2F73"/>
          </a:solidFill>
          <a:ln w="9525">
            <a:solidFill>
              <a:srgbClr val="1B4A9E"/>
            </a:solidFill>
            <a:prstDash val="solid"/>
          </a:ln>
        </p:spPr>
        <p:txBody>
          <a:bodyPr/>
          <a:lstStyle/>
          <a:p>
            <a:endParaRPr lang="en-US" dirty="0"/>
          </a:p>
        </p:txBody>
      </p:sp>
      <p:sp>
        <p:nvSpPr>
          <p:cNvPr id="14" name="Text 12"/>
          <p:cNvSpPr txBox="1"/>
          <p:nvPr/>
        </p:nvSpPr>
        <p:spPr>
          <a:xfrm>
            <a:off x="8165592" y="1490472"/>
            <a:ext cx="2286000" cy="292608"/>
          </a:xfrm>
          <a:prstGeom prst="rect">
            <a:avLst/>
          </a:prstGeom>
          <a:noFill/>
          <a:ln/>
        </p:spPr>
        <p:txBody>
          <a:bodyPr wrap="square" lIns="0" tIns="0" rIns="0" bIns="0" rtlCol="0" anchor="ctr"/>
          <a:lstStyle/>
          <a:p>
            <a:pPr marL="0" indent="0">
              <a:buNone/>
            </a:pPr>
            <a:r>
              <a:rPr lang="en-US" sz="1550" b="1" dirty="0">
                <a:solidFill>
                  <a:srgbClr val="FFFFFF"/>
                </a:solidFill>
                <a:latin typeface="Calibri" pitchFamily="34" charset="0"/>
                <a:ea typeface="Calibri" pitchFamily="34" charset="-122"/>
                <a:cs typeface="Calibri" pitchFamily="34" charset="-120"/>
              </a:rPr>
              <a:t>Feed Options</a:t>
            </a:r>
            <a:endParaRPr lang="en-US" sz="1550" dirty="0"/>
          </a:p>
        </p:txBody>
      </p:sp>
      <p:sp>
        <p:nvSpPr>
          <p:cNvPr id="15" name="Text 13"/>
          <p:cNvSpPr txBox="1"/>
          <p:nvPr/>
        </p:nvSpPr>
        <p:spPr>
          <a:xfrm>
            <a:off x="10433304" y="1490472"/>
            <a:ext cx="868680" cy="292608"/>
          </a:xfrm>
          <a:prstGeom prst="rect">
            <a:avLst/>
          </a:prstGeom>
          <a:noFill/>
          <a:ln/>
        </p:spPr>
        <p:txBody>
          <a:bodyPr wrap="square" lIns="0" tIns="0" rIns="0" bIns="0" rtlCol="0" anchor="ctr"/>
          <a:lstStyle/>
          <a:p>
            <a:pPr marL="0" indent="0" algn="r">
              <a:buNone/>
            </a:pPr>
            <a:r>
              <a:rPr lang="en-US" sz="1300" b="1" dirty="0">
                <a:solidFill>
                  <a:srgbClr val="A9CCE3"/>
                </a:solidFill>
                <a:latin typeface="Calibri" pitchFamily="34" charset="0"/>
                <a:ea typeface="Calibri" pitchFamily="34" charset="-122"/>
                <a:cs typeface="Calibri" pitchFamily="34" charset="-120"/>
              </a:rPr>
              <a:t>§ II.C</a:t>
            </a:r>
            <a:endParaRPr lang="en-US" sz="1300" dirty="0"/>
          </a:p>
        </p:txBody>
      </p:sp>
      <p:sp>
        <p:nvSpPr>
          <p:cNvPr id="16" name="Text 14"/>
          <p:cNvSpPr txBox="1"/>
          <p:nvPr/>
        </p:nvSpPr>
        <p:spPr>
          <a:xfrm>
            <a:off x="8165592" y="1792224"/>
            <a:ext cx="2560320" cy="713232"/>
          </a:xfrm>
          <a:prstGeom prst="rect">
            <a:avLst/>
          </a:prstGeom>
          <a:noFill/>
          <a:ln/>
        </p:spPr>
        <p:txBody>
          <a:bodyPr wrap="square" lIns="0" tIns="0" rIns="0" bIns="0" rtlCol="0" anchor="t"/>
          <a:lstStyle/>
          <a:p>
            <a:pPr marL="0" indent="0">
              <a:buNone/>
            </a:pPr>
            <a:r>
              <a:rPr lang="en-US" sz="1300" dirty="0">
                <a:solidFill>
                  <a:srgbClr val="A9CCE3"/>
                </a:solidFill>
                <a:latin typeface="Calibri" pitchFamily="34" charset="0"/>
                <a:ea typeface="Calibri" pitchFamily="34" charset="-122"/>
                <a:cs typeface="Calibri" pitchFamily="34" charset="-120"/>
              </a:rPr>
              <a:t>A non-personalized home feed, offered and re-offered.</a:t>
            </a:r>
            <a:endParaRPr lang="en-US" sz="1300" dirty="0"/>
          </a:p>
        </p:txBody>
      </p:sp>
      <p:sp>
        <p:nvSpPr>
          <p:cNvPr id="17" name="Shape 15"/>
          <p:cNvSpPr/>
          <p:nvPr/>
        </p:nvSpPr>
        <p:spPr>
          <a:xfrm>
            <a:off x="685800" y="2697480"/>
            <a:ext cx="3502152" cy="1234440"/>
          </a:xfrm>
          <a:prstGeom prst="roundRect">
            <a:avLst>
              <a:gd name="adj" fmla="val 4444"/>
            </a:avLst>
          </a:prstGeom>
          <a:solidFill>
            <a:srgbClr val="0A2F73"/>
          </a:solidFill>
          <a:ln w="9525">
            <a:solidFill>
              <a:srgbClr val="1B4A9E"/>
            </a:solidFill>
            <a:prstDash val="solid"/>
          </a:ln>
        </p:spPr>
        <p:txBody>
          <a:bodyPr/>
          <a:lstStyle/>
          <a:p>
            <a:endParaRPr lang="en-US" dirty="0"/>
          </a:p>
        </p:txBody>
      </p:sp>
      <p:sp>
        <p:nvSpPr>
          <p:cNvPr id="18" name="Text 16"/>
          <p:cNvSpPr txBox="1"/>
          <p:nvPr/>
        </p:nvSpPr>
        <p:spPr>
          <a:xfrm>
            <a:off x="886968" y="2816352"/>
            <a:ext cx="2286000" cy="292608"/>
          </a:xfrm>
          <a:prstGeom prst="rect">
            <a:avLst/>
          </a:prstGeom>
          <a:noFill/>
          <a:ln/>
        </p:spPr>
        <p:txBody>
          <a:bodyPr wrap="square" lIns="0" tIns="0" rIns="0" bIns="0" rtlCol="0" anchor="ctr"/>
          <a:lstStyle/>
          <a:p>
            <a:pPr marL="0" indent="0">
              <a:buNone/>
            </a:pPr>
            <a:r>
              <a:rPr lang="en-US" sz="1550" b="1" dirty="0">
                <a:solidFill>
                  <a:srgbClr val="FFFFFF"/>
                </a:solidFill>
                <a:latin typeface="Calibri" pitchFamily="34" charset="0"/>
                <a:ea typeface="Calibri" pitchFamily="34" charset="-122"/>
                <a:cs typeface="Calibri" pitchFamily="34" charset="-120"/>
              </a:rPr>
              <a:t>Social Comparison</a:t>
            </a:r>
            <a:endParaRPr lang="en-US" sz="1550" dirty="0"/>
          </a:p>
        </p:txBody>
      </p:sp>
      <p:sp>
        <p:nvSpPr>
          <p:cNvPr id="19" name="Text 17"/>
          <p:cNvSpPr txBox="1"/>
          <p:nvPr/>
        </p:nvSpPr>
        <p:spPr>
          <a:xfrm>
            <a:off x="3154680" y="2816352"/>
            <a:ext cx="868680" cy="292608"/>
          </a:xfrm>
          <a:prstGeom prst="rect">
            <a:avLst/>
          </a:prstGeom>
          <a:noFill/>
          <a:ln/>
        </p:spPr>
        <p:txBody>
          <a:bodyPr wrap="square" lIns="0" tIns="0" rIns="0" bIns="0" rtlCol="0" anchor="ctr"/>
          <a:lstStyle/>
          <a:p>
            <a:pPr marL="0" indent="0" algn="r">
              <a:buNone/>
            </a:pPr>
            <a:r>
              <a:rPr lang="en-US" sz="1300" b="1" dirty="0">
                <a:solidFill>
                  <a:srgbClr val="A9CCE3"/>
                </a:solidFill>
                <a:latin typeface="Calibri" pitchFamily="34" charset="0"/>
                <a:ea typeface="Calibri" pitchFamily="34" charset="-122"/>
                <a:cs typeface="Calibri" pitchFamily="34" charset="-120"/>
              </a:rPr>
              <a:t>§ II.D</a:t>
            </a:r>
            <a:endParaRPr lang="en-US" sz="1300" dirty="0"/>
          </a:p>
        </p:txBody>
      </p:sp>
      <p:sp>
        <p:nvSpPr>
          <p:cNvPr id="20" name="Text 18"/>
          <p:cNvSpPr txBox="1"/>
          <p:nvPr/>
        </p:nvSpPr>
        <p:spPr>
          <a:xfrm>
            <a:off x="886968" y="3118104"/>
            <a:ext cx="2560320" cy="713232"/>
          </a:xfrm>
          <a:prstGeom prst="rect">
            <a:avLst/>
          </a:prstGeom>
          <a:noFill/>
          <a:ln/>
        </p:spPr>
        <p:txBody>
          <a:bodyPr wrap="square" lIns="0" tIns="0" rIns="0" bIns="0" rtlCol="0" anchor="t"/>
          <a:lstStyle/>
          <a:p>
            <a:pPr marL="0" indent="0">
              <a:buNone/>
            </a:pPr>
            <a:r>
              <a:rPr lang="en-US" sz="1300" dirty="0">
                <a:solidFill>
                  <a:srgbClr val="A9CCE3"/>
                </a:solidFill>
                <a:latin typeface="Calibri" pitchFamily="34" charset="0"/>
                <a:ea typeface="Calibri" pitchFamily="34" charset="-122"/>
                <a:cs typeface="Calibri" pitchFamily="34" charset="-120"/>
              </a:rPr>
              <a:t>Like and reaction counts off; cosmetic procedure filters disabled.</a:t>
            </a:r>
            <a:endParaRPr lang="en-US" sz="1300" dirty="0"/>
          </a:p>
        </p:txBody>
      </p:sp>
      <p:sp>
        <p:nvSpPr>
          <p:cNvPr id="21" name="Shape 19"/>
          <p:cNvSpPr/>
          <p:nvPr/>
        </p:nvSpPr>
        <p:spPr>
          <a:xfrm>
            <a:off x="4325112" y="2697480"/>
            <a:ext cx="3502152" cy="1234440"/>
          </a:xfrm>
          <a:prstGeom prst="roundRect">
            <a:avLst>
              <a:gd name="adj" fmla="val 4444"/>
            </a:avLst>
          </a:prstGeom>
          <a:solidFill>
            <a:srgbClr val="0A2F73"/>
          </a:solidFill>
          <a:ln w="9525">
            <a:solidFill>
              <a:srgbClr val="1B4A9E"/>
            </a:solidFill>
            <a:prstDash val="solid"/>
          </a:ln>
        </p:spPr>
        <p:txBody>
          <a:bodyPr/>
          <a:lstStyle/>
          <a:p>
            <a:endParaRPr lang="en-US" dirty="0"/>
          </a:p>
        </p:txBody>
      </p:sp>
      <p:sp>
        <p:nvSpPr>
          <p:cNvPr id="22" name="Text 20"/>
          <p:cNvSpPr txBox="1"/>
          <p:nvPr/>
        </p:nvSpPr>
        <p:spPr>
          <a:xfrm>
            <a:off x="4526280" y="2816352"/>
            <a:ext cx="2286000" cy="292608"/>
          </a:xfrm>
          <a:prstGeom prst="rect">
            <a:avLst/>
          </a:prstGeom>
          <a:noFill/>
          <a:ln/>
        </p:spPr>
        <p:txBody>
          <a:bodyPr wrap="square" lIns="0" tIns="0" rIns="0" bIns="0" rtlCol="0" anchor="ctr"/>
          <a:lstStyle/>
          <a:p>
            <a:pPr marL="0" indent="0">
              <a:buNone/>
            </a:pPr>
            <a:r>
              <a:rPr lang="en-US" sz="1550" b="1" dirty="0">
                <a:solidFill>
                  <a:srgbClr val="FFFFFF"/>
                </a:solidFill>
                <a:latin typeface="Calibri" pitchFamily="34" charset="0"/>
                <a:ea typeface="Calibri" pitchFamily="34" charset="-122"/>
                <a:cs typeface="Calibri" pitchFamily="34" charset="-120"/>
              </a:rPr>
              <a:t>Teen Content Safety</a:t>
            </a:r>
            <a:endParaRPr lang="en-US" sz="1550" dirty="0"/>
          </a:p>
        </p:txBody>
      </p:sp>
      <p:sp>
        <p:nvSpPr>
          <p:cNvPr id="23" name="Text 21"/>
          <p:cNvSpPr txBox="1"/>
          <p:nvPr/>
        </p:nvSpPr>
        <p:spPr>
          <a:xfrm>
            <a:off x="6793992" y="2816352"/>
            <a:ext cx="868680" cy="292608"/>
          </a:xfrm>
          <a:prstGeom prst="rect">
            <a:avLst/>
          </a:prstGeom>
          <a:noFill/>
          <a:ln/>
        </p:spPr>
        <p:txBody>
          <a:bodyPr wrap="square" lIns="0" tIns="0" rIns="0" bIns="0" rtlCol="0" anchor="ctr"/>
          <a:lstStyle/>
          <a:p>
            <a:pPr marL="0" indent="0" algn="r">
              <a:buNone/>
            </a:pPr>
            <a:r>
              <a:rPr lang="en-US" sz="1300" b="1" dirty="0">
                <a:solidFill>
                  <a:srgbClr val="A9CCE3"/>
                </a:solidFill>
                <a:latin typeface="Calibri" pitchFamily="34" charset="0"/>
                <a:ea typeface="Calibri" pitchFamily="34" charset="-122"/>
                <a:cs typeface="Calibri" pitchFamily="34" charset="-120"/>
              </a:rPr>
              <a:t>§ II.E</a:t>
            </a:r>
            <a:endParaRPr lang="en-US" sz="1300" dirty="0"/>
          </a:p>
        </p:txBody>
      </p:sp>
      <p:sp>
        <p:nvSpPr>
          <p:cNvPr id="24" name="Text 22"/>
          <p:cNvSpPr txBox="1"/>
          <p:nvPr/>
        </p:nvSpPr>
        <p:spPr>
          <a:xfrm>
            <a:off x="4526280" y="3118104"/>
            <a:ext cx="2560320" cy="713232"/>
          </a:xfrm>
          <a:prstGeom prst="rect">
            <a:avLst/>
          </a:prstGeom>
          <a:noFill/>
          <a:ln/>
        </p:spPr>
        <p:txBody>
          <a:bodyPr wrap="square" lIns="0" tIns="0" rIns="0" bIns="0" rtlCol="0" anchor="t"/>
          <a:lstStyle/>
          <a:p>
            <a:pPr marL="0" indent="0">
              <a:buNone/>
            </a:pPr>
            <a:r>
              <a:rPr lang="en-US" sz="1300" dirty="0">
                <a:solidFill>
                  <a:srgbClr val="A9CCE3"/>
                </a:solidFill>
                <a:latin typeface="Calibri" pitchFamily="34" charset="0"/>
                <a:ea typeface="Calibri" pitchFamily="34" charset="-122"/>
                <a:cs typeface="Calibri" pitchFamily="34" charset="-120"/>
              </a:rPr>
              <a:t>Age-inappropriate and sensitive aggregate content; no backsliding.</a:t>
            </a:r>
            <a:endParaRPr lang="en-US" sz="1300" dirty="0"/>
          </a:p>
        </p:txBody>
      </p:sp>
      <p:sp>
        <p:nvSpPr>
          <p:cNvPr id="25" name="Shape 23"/>
          <p:cNvSpPr/>
          <p:nvPr/>
        </p:nvSpPr>
        <p:spPr>
          <a:xfrm>
            <a:off x="7964424" y="2697480"/>
            <a:ext cx="3502152" cy="1234440"/>
          </a:xfrm>
          <a:prstGeom prst="roundRect">
            <a:avLst>
              <a:gd name="adj" fmla="val 4444"/>
            </a:avLst>
          </a:prstGeom>
          <a:solidFill>
            <a:srgbClr val="0A2F73"/>
          </a:solidFill>
          <a:ln w="9525">
            <a:solidFill>
              <a:srgbClr val="1B4A9E"/>
            </a:solidFill>
            <a:prstDash val="solid"/>
          </a:ln>
        </p:spPr>
        <p:txBody>
          <a:bodyPr/>
          <a:lstStyle/>
          <a:p>
            <a:endParaRPr lang="en-US" dirty="0"/>
          </a:p>
        </p:txBody>
      </p:sp>
      <p:sp>
        <p:nvSpPr>
          <p:cNvPr id="26" name="Text 24"/>
          <p:cNvSpPr txBox="1"/>
          <p:nvPr/>
        </p:nvSpPr>
        <p:spPr>
          <a:xfrm>
            <a:off x="8165592" y="2816352"/>
            <a:ext cx="2286000" cy="292608"/>
          </a:xfrm>
          <a:prstGeom prst="rect">
            <a:avLst/>
          </a:prstGeom>
          <a:noFill/>
          <a:ln/>
        </p:spPr>
        <p:txBody>
          <a:bodyPr wrap="square" lIns="0" tIns="0" rIns="0" bIns="0" rtlCol="0" anchor="ctr"/>
          <a:lstStyle/>
          <a:p>
            <a:pPr marL="0" indent="0">
              <a:buNone/>
            </a:pPr>
            <a:r>
              <a:rPr lang="en-US" sz="1550" b="1" dirty="0">
                <a:solidFill>
                  <a:srgbClr val="FFFFFF"/>
                </a:solidFill>
                <a:latin typeface="Calibri" pitchFamily="34" charset="0"/>
                <a:ea typeface="Calibri" pitchFamily="34" charset="-122"/>
                <a:cs typeface="Calibri" pitchFamily="34" charset="-120"/>
              </a:rPr>
              <a:t>Harmful People</a:t>
            </a:r>
            <a:endParaRPr lang="en-US" sz="1550" dirty="0"/>
          </a:p>
        </p:txBody>
      </p:sp>
      <p:sp>
        <p:nvSpPr>
          <p:cNvPr id="27" name="Text 25"/>
          <p:cNvSpPr txBox="1"/>
          <p:nvPr/>
        </p:nvSpPr>
        <p:spPr>
          <a:xfrm>
            <a:off x="10433304" y="2816352"/>
            <a:ext cx="868680" cy="292608"/>
          </a:xfrm>
          <a:prstGeom prst="rect">
            <a:avLst/>
          </a:prstGeom>
          <a:noFill/>
          <a:ln/>
        </p:spPr>
        <p:txBody>
          <a:bodyPr wrap="square" lIns="0" tIns="0" rIns="0" bIns="0" rtlCol="0" anchor="ctr"/>
          <a:lstStyle/>
          <a:p>
            <a:pPr marL="0" indent="0" algn="r">
              <a:buNone/>
            </a:pPr>
            <a:r>
              <a:rPr lang="en-US" sz="1300" b="1" dirty="0">
                <a:solidFill>
                  <a:srgbClr val="A9CCE3"/>
                </a:solidFill>
                <a:latin typeface="Calibri" pitchFamily="34" charset="0"/>
                <a:ea typeface="Calibri" pitchFamily="34" charset="-122"/>
                <a:cs typeface="Calibri" pitchFamily="34" charset="-120"/>
              </a:rPr>
              <a:t>§ II.F</a:t>
            </a:r>
            <a:endParaRPr lang="en-US" sz="1300" dirty="0"/>
          </a:p>
        </p:txBody>
      </p:sp>
      <p:sp>
        <p:nvSpPr>
          <p:cNvPr id="28" name="Text 26"/>
          <p:cNvSpPr txBox="1"/>
          <p:nvPr/>
        </p:nvSpPr>
        <p:spPr>
          <a:xfrm>
            <a:off x="8165592" y="3118104"/>
            <a:ext cx="2560320" cy="713232"/>
          </a:xfrm>
          <a:prstGeom prst="rect">
            <a:avLst/>
          </a:prstGeom>
          <a:noFill/>
          <a:ln/>
        </p:spPr>
        <p:txBody>
          <a:bodyPr wrap="square" lIns="0" tIns="0" rIns="0" bIns="0" rtlCol="0" anchor="t"/>
          <a:lstStyle/>
          <a:p>
            <a:pPr marL="0" indent="0">
              <a:buNone/>
            </a:pPr>
            <a:r>
              <a:rPr lang="en-US" sz="1300" dirty="0">
                <a:solidFill>
                  <a:srgbClr val="A9CCE3"/>
                </a:solidFill>
                <a:latin typeface="Calibri" pitchFamily="34" charset="0"/>
                <a:ea typeface="Calibri" pitchFamily="34" charset="-122"/>
                <a:cs typeface="Calibri" pitchFamily="34" charset="-120"/>
              </a:rPr>
              <a:t>Suspicious-contact warnings to teens and to supervising parents.</a:t>
            </a:r>
            <a:endParaRPr lang="en-US" sz="1300" dirty="0"/>
          </a:p>
        </p:txBody>
      </p:sp>
      <p:sp>
        <p:nvSpPr>
          <p:cNvPr id="29" name="Shape 27"/>
          <p:cNvSpPr/>
          <p:nvPr/>
        </p:nvSpPr>
        <p:spPr>
          <a:xfrm>
            <a:off x="685800" y="4023360"/>
            <a:ext cx="3502152" cy="1234440"/>
          </a:xfrm>
          <a:prstGeom prst="roundRect">
            <a:avLst>
              <a:gd name="adj" fmla="val 4444"/>
            </a:avLst>
          </a:prstGeom>
          <a:solidFill>
            <a:srgbClr val="0A2F73"/>
          </a:solidFill>
          <a:ln w="9525">
            <a:solidFill>
              <a:srgbClr val="1B4A9E"/>
            </a:solidFill>
            <a:prstDash val="solid"/>
          </a:ln>
        </p:spPr>
        <p:txBody>
          <a:bodyPr/>
          <a:lstStyle/>
          <a:p>
            <a:endParaRPr lang="en-US" dirty="0"/>
          </a:p>
        </p:txBody>
      </p:sp>
      <p:sp>
        <p:nvSpPr>
          <p:cNvPr id="30" name="Text 28"/>
          <p:cNvSpPr txBox="1"/>
          <p:nvPr/>
        </p:nvSpPr>
        <p:spPr>
          <a:xfrm>
            <a:off x="886968" y="4142232"/>
            <a:ext cx="2286000" cy="292608"/>
          </a:xfrm>
          <a:prstGeom prst="rect">
            <a:avLst/>
          </a:prstGeom>
          <a:noFill/>
          <a:ln/>
        </p:spPr>
        <p:txBody>
          <a:bodyPr wrap="square" lIns="0" tIns="0" rIns="0" bIns="0" rtlCol="0" anchor="ctr"/>
          <a:lstStyle/>
          <a:p>
            <a:pPr marL="0" indent="0">
              <a:buNone/>
            </a:pPr>
            <a:r>
              <a:rPr lang="en-US" sz="1550" b="1" dirty="0">
                <a:solidFill>
                  <a:srgbClr val="FFFFFF"/>
                </a:solidFill>
                <a:latin typeface="Calibri" pitchFamily="34" charset="0"/>
                <a:ea typeface="Calibri" pitchFamily="34" charset="-122"/>
                <a:cs typeface="Calibri" pitchFamily="34" charset="-120"/>
              </a:rPr>
              <a:t>Parental Supervision</a:t>
            </a:r>
            <a:endParaRPr lang="en-US" sz="1550" dirty="0"/>
          </a:p>
        </p:txBody>
      </p:sp>
      <p:sp>
        <p:nvSpPr>
          <p:cNvPr id="31" name="Text 29"/>
          <p:cNvSpPr txBox="1"/>
          <p:nvPr/>
        </p:nvSpPr>
        <p:spPr>
          <a:xfrm>
            <a:off x="3154680" y="4142232"/>
            <a:ext cx="868680" cy="292608"/>
          </a:xfrm>
          <a:prstGeom prst="rect">
            <a:avLst/>
          </a:prstGeom>
          <a:noFill/>
          <a:ln/>
        </p:spPr>
        <p:txBody>
          <a:bodyPr wrap="square" lIns="0" tIns="0" rIns="0" bIns="0" rtlCol="0" anchor="ctr"/>
          <a:lstStyle/>
          <a:p>
            <a:pPr marL="0" indent="0" algn="r">
              <a:buNone/>
            </a:pPr>
            <a:r>
              <a:rPr lang="en-US" sz="1300" b="1" dirty="0">
                <a:solidFill>
                  <a:srgbClr val="A9CCE3"/>
                </a:solidFill>
                <a:latin typeface="Calibri" pitchFamily="34" charset="0"/>
                <a:ea typeface="Calibri" pitchFamily="34" charset="-122"/>
                <a:cs typeface="Calibri" pitchFamily="34" charset="-120"/>
              </a:rPr>
              <a:t>§ II.G</a:t>
            </a:r>
            <a:endParaRPr lang="en-US" sz="1300" dirty="0"/>
          </a:p>
        </p:txBody>
      </p:sp>
      <p:sp>
        <p:nvSpPr>
          <p:cNvPr id="32" name="Text 30"/>
          <p:cNvSpPr txBox="1"/>
          <p:nvPr/>
        </p:nvSpPr>
        <p:spPr>
          <a:xfrm>
            <a:off x="886968" y="4443984"/>
            <a:ext cx="2560320" cy="713232"/>
          </a:xfrm>
          <a:prstGeom prst="rect">
            <a:avLst/>
          </a:prstGeom>
          <a:noFill/>
          <a:ln/>
        </p:spPr>
        <p:txBody>
          <a:bodyPr wrap="square" lIns="0" tIns="0" rIns="0" bIns="0" rtlCol="0" anchor="t"/>
          <a:lstStyle/>
          <a:p>
            <a:pPr marL="0" indent="0">
              <a:buNone/>
            </a:pPr>
            <a:r>
              <a:rPr lang="en-US" sz="1300" dirty="0">
                <a:solidFill>
                  <a:srgbClr val="A9CCE3"/>
                </a:solidFill>
                <a:latin typeface="Calibri" pitchFamily="34" charset="0"/>
                <a:ea typeface="Calibri" pitchFamily="34" charset="-122"/>
                <a:cs typeface="Calibri" pitchFamily="34" charset="-120"/>
              </a:rPr>
              <a:t>Time data, contacts, and harmful-search notifications to parents.</a:t>
            </a:r>
            <a:endParaRPr lang="en-US" sz="1300" dirty="0"/>
          </a:p>
        </p:txBody>
      </p:sp>
      <p:sp>
        <p:nvSpPr>
          <p:cNvPr id="33" name="Shape 31"/>
          <p:cNvSpPr/>
          <p:nvPr/>
        </p:nvSpPr>
        <p:spPr>
          <a:xfrm>
            <a:off x="4325112" y="4023360"/>
            <a:ext cx="3502152" cy="1234440"/>
          </a:xfrm>
          <a:prstGeom prst="roundRect">
            <a:avLst>
              <a:gd name="adj" fmla="val 4444"/>
            </a:avLst>
          </a:prstGeom>
          <a:solidFill>
            <a:srgbClr val="00133D"/>
          </a:solidFill>
          <a:ln w="9525">
            <a:solidFill>
              <a:srgbClr val="0A2F73"/>
            </a:solidFill>
            <a:prstDash val="solid"/>
          </a:ln>
        </p:spPr>
        <p:txBody>
          <a:bodyPr/>
          <a:lstStyle/>
          <a:p>
            <a:endParaRPr lang="en-US" dirty="0"/>
          </a:p>
        </p:txBody>
      </p:sp>
      <p:sp>
        <p:nvSpPr>
          <p:cNvPr id="34" name="Text 32"/>
          <p:cNvSpPr txBox="1"/>
          <p:nvPr/>
        </p:nvSpPr>
        <p:spPr>
          <a:xfrm>
            <a:off x="4526280" y="4142232"/>
            <a:ext cx="2286000" cy="292608"/>
          </a:xfrm>
          <a:prstGeom prst="rect">
            <a:avLst/>
          </a:prstGeom>
          <a:noFill/>
          <a:ln/>
        </p:spPr>
        <p:txBody>
          <a:bodyPr wrap="square" lIns="0" tIns="0" rIns="0" bIns="0" rtlCol="0" anchor="ctr"/>
          <a:lstStyle/>
          <a:p>
            <a:pPr marL="0" indent="0">
              <a:buNone/>
            </a:pPr>
            <a:r>
              <a:rPr lang="en-US" sz="1550" b="1" dirty="0">
                <a:solidFill>
                  <a:srgbClr val="E8B22A"/>
                </a:solidFill>
                <a:latin typeface="Calibri" pitchFamily="34" charset="0"/>
                <a:ea typeface="Calibri" pitchFamily="34" charset="-122"/>
                <a:cs typeface="Calibri" pitchFamily="34" charset="-120"/>
              </a:rPr>
              <a:t>Independent Auditor</a:t>
            </a:r>
            <a:endParaRPr lang="en-US" sz="1550" dirty="0"/>
          </a:p>
        </p:txBody>
      </p:sp>
      <p:sp>
        <p:nvSpPr>
          <p:cNvPr id="35" name="Text 33"/>
          <p:cNvSpPr txBox="1"/>
          <p:nvPr/>
        </p:nvSpPr>
        <p:spPr>
          <a:xfrm>
            <a:off x="6793992" y="4142232"/>
            <a:ext cx="868680" cy="292608"/>
          </a:xfrm>
          <a:prstGeom prst="rect">
            <a:avLst/>
          </a:prstGeom>
          <a:noFill/>
          <a:ln/>
        </p:spPr>
        <p:txBody>
          <a:bodyPr wrap="square" lIns="0" tIns="0" rIns="0" bIns="0" rtlCol="0" anchor="ctr"/>
          <a:lstStyle/>
          <a:p>
            <a:pPr marL="0" indent="0" algn="r">
              <a:buNone/>
            </a:pPr>
            <a:r>
              <a:rPr lang="en-US" sz="1300" b="1" dirty="0">
                <a:solidFill>
                  <a:srgbClr val="A9CCE3"/>
                </a:solidFill>
                <a:latin typeface="Calibri" pitchFamily="34" charset="0"/>
                <a:ea typeface="Calibri" pitchFamily="34" charset="-122"/>
                <a:cs typeface="Calibri" pitchFamily="34" charset="-120"/>
              </a:rPr>
              <a:t>§ III</a:t>
            </a:r>
            <a:endParaRPr lang="en-US" sz="1300" dirty="0"/>
          </a:p>
        </p:txBody>
      </p:sp>
      <p:sp>
        <p:nvSpPr>
          <p:cNvPr id="36" name="Text 34"/>
          <p:cNvSpPr txBox="1"/>
          <p:nvPr/>
        </p:nvSpPr>
        <p:spPr>
          <a:xfrm>
            <a:off x="4526280" y="4443984"/>
            <a:ext cx="2560320" cy="713232"/>
          </a:xfrm>
          <a:prstGeom prst="rect">
            <a:avLst/>
          </a:prstGeom>
          <a:noFill/>
          <a:ln/>
        </p:spPr>
        <p:txBody>
          <a:bodyPr wrap="square" lIns="0" tIns="0" rIns="0" bIns="0" rtlCol="0" anchor="t"/>
          <a:lstStyle/>
          <a:p>
            <a:pPr marL="0" indent="0">
              <a:buNone/>
            </a:pPr>
            <a:r>
              <a:rPr lang="en-US" sz="1300" dirty="0">
                <a:solidFill>
                  <a:srgbClr val="A9CCE3"/>
                </a:solidFill>
                <a:latin typeface="Calibri" pitchFamily="34" charset="0"/>
                <a:ea typeface="Calibri" pitchFamily="34" charset="-122"/>
                <a:cs typeface="Calibri" pitchFamily="34" charset="-120"/>
              </a:rPr>
              <a:t>Five reports with public summaries; corrective action plans; Meta pays.</a:t>
            </a:r>
            <a:endParaRPr lang="en-US" sz="1300" dirty="0"/>
          </a:p>
        </p:txBody>
      </p:sp>
      <p:sp>
        <p:nvSpPr>
          <p:cNvPr id="37" name="Shape 35"/>
          <p:cNvSpPr/>
          <p:nvPr/>
        </p:nvSpPr>
        <p:spPr>
          <a:xfrm>
            <a:off x="685800" y="5349240"/>
            <a:ext cx="10789920" cy="868680"/>
          </a:xfrm>
          <a:prstGeom prst="roundRect">
            <a:avLst>
              <a:gd name="adj" fmla="val 6316"/>
            </a:avLst>
          </a:prstGeom>
          <a:solidFill>
            <a:srgbClr val="00133D"/>
          </a:solidFill>
          <a:ln w="9525">
            <a:solidFill>
              <a:srgbClr val="0A2F73"/>
            </a:solidFill>
            <a:prstDash val="solid"/>
          </a:ln>
        </p:spPr>
        <p:txBody>
          <a:bodyPr/>
          <a:lstStyle/>
          <a:p>
            <a:endParaRPr lang="en-US" dirty="0"/>
          </a:p>
        </p:txBody>
      </p:sp>
      <p:sp>
        <p:nvSpPr>
          <p:cNvPr id="38" name="Text 36"/>
          <p:cNvSpPr txBox="1"/>
          <p:nvPr/>
        </p:nvSpPr>
        <p:spPr>
          <a:xfrm>
            <a:off x="914400" y="5486400"/>
            <a:ext cx="10332720" cy="640080"/>
          </a:xfrm>
          <a:prstGeom prst="rect">
            <a:avLst/>
          </a:prstGeom>
          <a:noFill/>
          <a:ln/>
        </p:spPr>
        <p:txBody>
          <a:bodyPr wrap="square" lIns="0" tIns="0" rIns="0" bIns="0" rtlCol="0" anchor="t"/>
          <a:lstStyle/>
          <a:p>
            <a:pPr marL="0" indent="0">
              <a:buNone/>
            </a:pPr>
            <a:r>
              <a:rPr lang="en-US" sz="1400" b="1" dirty="0">
                <a:solidFill>
                  <a:srgbClr val="E8B22A"/>
                </a:solidFill>
                <a:latin typeface="Calibri" pitchFamily="34" charset="0"/>
                <a:ea typeface="Calibri" pitchFamily="34" charset="-122"/>
                <a:cs typeface="Calibri" pitchFamily="34" charset="-120"/>
              </a:rPr>
              <a:t>Scope and duration.  </a:t>
            </a:r>
            <a:r>
              <a:rPr lang="en-US" sz="1400" dirty="0">
                <a:solidFill>
                  <a:srgbClr val="FFFFFF"/>
                </a:solidFill>
                <a:latin typeface="Calibri" pitchFamily="34" charset="0"/>
                <a:ea typeface="Calibri" pitchFamily="34" charset="-122"/>
                <a:cs typeface="Calibri" pitchFamily="34" charset="-120"/>
              </a:rPr>
              <a:t>Obligations attach to Facebook and Instagram (and Meta spin-off apps) as to Teen Users aged 13–17, take effect on the Compliance Date roughly February 27, 2027, and run 10 years (§§ I.GGG, X.A, X.B). The agreement is a floor: it does not relieve Meta of any higher obligation under other law (§ VII.A).</a:t>
            </a:r>
            <a:endParaRPr lang="en-US" sz="1400" dirty="0"/>
          </a:p>
        </p:txBody>
      </p:sp>
      <p:pic>
        <p:nvPicPr>
          <p:cNvPr id="39" name="Icon 0" descr="Icon"/>
          <p:cNvPicPr>
            <a:picLocks noChangeAspect="1"/>
          </p:cNvPicPr>
          <p:nvPr/>
        </p:nvPicPr>
        <p:blipFill>
          <a:blip r:embed="rId3"/>
          <a:stretch>
            <a:fillRect/>
          </a:stretch>
        </p:blipFill>
        <p:spPr>
          <a:xfrm>
            <a:off x="3585072" y="2048880"/>
            <a:ext cx="420000" cy="420000"/>
          </a:xfrm>
          <a:prstGeom prst="rect">
            <a:avLst/>
          </a:prstGeom>
        </p:spPr>
      </p:pic>
      <p:pic>
        <p:nvPicPr>
          <p:cNvPr id="40" name="Icon 1" descr="Icon"/>
          <p:cNvPicPr>
            <a:picLocks noChangeAspect="1"/>
          </p:cNvPicPr>
          <p:nvPr/>
        </p:nvPicPr>
        <p:blipFill>
          <a:blip r:embed="rId4"/>
          <a:stretch>
            <a:fillRect/>
          </a:stretch>
        </p:blipFill>
        <p:spPr>
          <a:xfrm>
            <a:off x="7224384" y="2048880"/>
            <a:ext cx="420000" cy="420000"/>
          </a:xfrm>
          <a:prstGeom prst="rect">
            <a:avLst/>
          </a:prstGeom>
        </p:spPr>
      </p:pic>
      <p:pic>
        <p:nvPicPr>
          <p:cNvPr id="41" name="Icon 2" descr="Icon"/>
          <p:cNvPicPr>
            <a:picLocks noChangeAspect="1"/>
          </p:cNvPicPr>
          <p:nvPr/>
        </p:nvPicPr>
        <p:blipFill>
          <a:blip r:embed="rId5"/>
          <a:stretch>
            <a:fillRect/>
          </a:stretch>
        </p:blipFill>
        <p:spPr>
          <a:xfrm>
            <a:off x="10863696" y="2048880"/>
            <a:ext cx="420000" cy="420000"/>
          </a:xfrm>
          <a:prstGeom prst="rect">
            <a:avLst/>
          </a:prstGeom>
        </p:spPr>
      </p:pic>
      <p:pic>
        <p:nvPicPr>
          <p:cNvPr id="42" name="Icon 3" descr="Icon"/>
          <p:cNvPicPr>
            <a:picLocks noChangeAspect="1"/>
          </p:cNvPicPr>
          <p:nvPr/>
        </p:nvPicPr>
        <p:blipFill>
          <a:blip r:embed="rId6"/>
          <a:stretch>
            <a:fillRect/>
          </a:stretch>
        </p:blipFill>
        <p:spPr>
          <a:xfrm>
            <a:off x="3585072" y="3374760"/>
            <a:ext cx="420000" cy="420000"/>
          </a:xfrm>
          <a:prstGeom prst="rect">
            <a:avLst/>
          </a:prstGeom>
        </p:spPr>
      </p:pic>
      <p:pic>
        <p:nvPicPr>
          <p:cNvPr id="43" name="Icon 4" descr="Icon"/>
          <p:cNvPicPr>
            <a:picLocks noChangeAspect="1"/>
          </p:cNvPicPr>
          <p:nvPr/>
        </p:nvPicPr>
        <p:blipFill>
          <a:blip r:embed="rId7"/>
          <a:stretch>
            <a:fillRect/>
          </a:stretch>
        </p:blipFill>
        <p:spPr>
          <a:xfrm>
            <a:off x="7224384" y="3374760"/>
            <a:ext cx="420000" cy="420000"/>
          </a:xfrm>
          <a:prstGeom prst="rect">
            <a:avLst/>
          </a:prstGeom>
        </p:spPr>
      </p:pic>
      <p:pic>
        <p:nvPicPr>
          <p:cNvPr id="44" name="Icon 5" descr="Icon"/>
          <p:cNvPicPr>
            <a:picLocks noChangeAspect="1"/>
          </p:cNvPicPr>
          <p:nvPr/>
        </p:nvPicPr>
        <p:blipFill>
          <a:blip r:embed="rId8"/>
          <a:stretch>
            <a:fillRect/>
          </a:stretch>
        </p:blipFill>
        <p:spPr>
          <a:xfrm>
            <a:off x="10863696" y="3374760"/>
            <a:ext cx="420000" cy="420000"/>
          </a:xfrm>
          <a:prstGeom prst="rect">
            <a:avLst/>
          </a:prstGeom>
        </p:spPr>
      </p:pic>
      <p:pic>
        <p:nvPicPr>
          <p:cNvPr id="45" name="Icon 6" descr="Icon"/>
          <p:cNvPicPr>
            <a:picLocks noChangeAspect="1"/>
          </p:cNvPicPr>
          <p:nvPr/>
        </p:nvPicPr>
        <p:blipFill>
          <a:blip r:embed="rId9"/>
          <a:stretch>
            <a:fillRect/>
          </a:stretch>
        </p:blipFill>
        <p:spPr>
          <a:xfrm>
            <a:off x="3585072" y="4700640"/>
            <a:ext cx="420000" cy="420000"/>
          </a:xfrm>
          <a:prstGeom prst="rect">
            <a:avLst/>
          </a:prstGeom>
        </p:spPr>
      </p:pic>
      <p:pic>
        <p:nvPicPr>
          <p:cNvPr id="46" name="Icon 7" descr="Icon"/>
          <p:cNvPicPr>
            <a:picLocks noChangeAspect="1"/>
          </p:cNvPicPr>
          <p:nvPr/>
        </p:nvPicPr>
        <p:blipFill>
          <a:blip r:embed="rId10"/>
          <a:stretch>
            <a:fillRect/>
          </a:stretch>
        </p:blipFill>
        <p:spPr>
          <a:xfrm>
            <a:off x="7224384" y="4700640"/>
            <a:ext cx="420000" cy="420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Age Assurance</a:t>
            </a:r>
            <a:endParaRPr lang="en-US" sz="36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500" i="1" dirty="0">
                <a:solidFill>
                  <a:srgbClr val="A9CCE3"/>
                </a:solidFill>
                <a:latin typeface="Calibri" pitchFamily="34" charset="0"/>
                <a:ea typeface="Calibri" pitchFamily="34" charset="-122"/>
                <a:cs typeface="Calibri" pitchFamily="34" charset="-120"/>
              </a:rPr>
              <a:t>The provision everything else depends on (§ II.A)</a:t>
            </a:r>
            <a:endParaRPr lang="en-US" sz="1500" dirty="0"/>
          </a:p>
        </p:txBody>
      </p:sp>
      <p:sp>
        <p:nvSpPr>
          <p:cNvPr id="5" name="Text 3"/>
          <p:cNvSpPr txBox="1"/>
          <p:nvPr/>
        </p:nvSpPr>
        <p:spPr>
          <a:xfrm>
            <a:off x="685800" y="1371600"/>
            <a:ext cx="10789920" cy="4754880"/>
          </a:xfrm>
          <a:prstGeom prst="rect">
            <a:avLst/>
          </a:prstGeom>
          <a:noFill/>
          <a:ln/>
        </p:spPr>
        <p:txBody>
          <a:bodyPr wrap="square" lIns="0" tIns="0" rIns="0" bIns="0" rtlCol="0" anchor="t"/>
          <a:lstStyle/>
          <a:p>
            <a:pPr marL="228600" indent="-228600" algn="l">
              <a:spcAft>
                <a:spcPts val="900"/>
              </a:spcAft>
              <a:buSzPct val="100000"/>
              <a:buChar char="▸"/>
            </a:pPr>
            <a:r>
              <a:rPr lang="en-US" sz="1750" b="1" dirty="0">
                <a:solidFill>
                  <a:srgbClr val="FFFFFF"/>
                </a:solidFill>
                <a:latin typeface="Calibri" pitchFamily="34" charset="0"/>
                <a:ea typeface="Calibri" pitchFamily="34" charset="-122"/>
                <a:cs typeface="Calibri" pitchFamily="34" charset="-120"/>
              </a:rPr>
              <a:t>Within one year of the Effective Date, Meta must apply an age assurance method to every user of Facebook and Instagram in the settling states.</a:t>
            </a:r>
            <a:endParaRPr lang="en-US" sz="1750" dirty="0"/>
          </a:p>
          <a:p>
            <a:pPr marL="457200" lvl="1" indent="-228600" algn="l">
              <a:spcAft>
                <a:spcPts val="500"/>
              </a:spcAft>
              <a:buSzPct val="100000"/>
              <a:buChar char="▸"/>
            </a:pPr>
            <a:r>
              <a:rPr lang="en-US" sz="1550" dirty="0">
                <a:solidFill>
                  <a:srgbClr val="A9CCE3"/>
                </a:solidFill>
                <a:latin typeface="Calibri" pitchFamily="34" charset="0"/>
                <a:ea typeface="Calibri" pitchFamily="34" charset="-122"/>
                <a:cs typeface="Calibri" pitchFamily="34" charset="-120"/>
              </a:rPr>
              <a:t>Methods may be commercially available or proprietary; either way they must be tested annually by an accredited third party under real-world conditions, across demographic groups, and not on training data (§ II.A.2).</a:t>
            </a:r>
            <a:endParaRPr lang="en-US" sz="1750" dirty="0"/>
          </a:p>
          <a:p>
            <a:pPr marL="457200" lvl="1" indent="-228600" algn="l">
              <a:spcAft>
                <a:spcPts val="500"/>
              </a:spcAft>
              <a:buSzPct val="100000"/>
              <a:buChar char="▸"/>
            </a:pPr>
            <a:r>
              <a:rPr lang="en-US" sz="1550" dirty="0">
                <a:solidFill>
                  <a:srgbClr val="A9CCE3"/>
                </a:solidFill>
                <a:latin typeface="Calibri" pitchFamily="34" charset="0"/>
                <a:ea typeface="Calibri" pitchFamily="34" charset="-122"/>
                <a:cs typeface="Calibri" pitchFamily="34" charset="-120"/>
              </a:rPr>
              <a:t>Any user not age-assessed within 14 days receives the teen default protections (§§ II.A.1, II.A.10).</a:t>
            </a:r>
            <a:endParaRPr lang="en-US" sz="1750" dirty="0"/>
          </a:p>
          <a:p>
            <a:pPr marL="228600" indent="-228600" algn="l">
              <a:spcAft>
                <a:spcPts val="900"/>
              </a:spcAft>
              <a:buSzPct val="100000"/>
              <a:buChar char="▸"/>
            </a:pPr>
            <a:r>
              <a:rPr lang="en-US" sz="1750" b="1" dirty="0">
                <a:solidFill>
                  <a:srgbClr val="FFFFFF"/>
                </a:solidFill>
                <a:latin typeface="Calibri" pitchFamily="34" charset="0"/>
                <a:ea typeface="Calibri" pitchFamily="34" charset="-122"/>
                <a:cs typeface="Calibri" pitchFamily="34" charset="-120"/>
              </a:rPr>
              <a:t>Meta must hit numeric accuracy floors — this is what makes the obligation enforceable rather than aspirational.</a:t>
            </a:r>
            <a:endParaRPr lang="en-US" sz="1750" dirty="0"/>
          </a:p>
          <a:p>
            <a:pPr marL="457200" lvl="1" indent="-228600" algn="l">
              <a:spcAft>
                <a:spcPts val="500"/>
              </a:spcAft>
              <a:buSzPct val="100000"/>
              <a:buChar char="▸"/>
            </a:pPr>
            <a:r>
              <a:rPr lang="en-US" sz="1550" dirty="0">
                <a:solidFill>
                  <a:srgbClr val="A9CCE3"/>
                </a:solidFill>
                <a:latin typeface="Calibri" pitchFamily="34" charset="0"/>
                <a:ea typeface="Calibri" pitchFamily="34" charset="-122"/>
                <a:cs typeface="Calibri" pitchFamily="34" charset="-120"/>
              </a:rPr>
              <a:t>Commercially available methods, within one year: no more than a 10% false-positive rate for 16–17-year-olds and 3% for 13–15-year-olds (§ II.A.6.a.i).</a:t>
            </a:r>
            <a:endParaRPr lang="en-US" sz="1750" dirty="0"/>
          </a:p>
          <a:p>
            <a:pPr marL="457200" lvl="1" indent="-228600" algn="l">
              <a:spcAft>
                <a:spcPts val="500"/>
              </a:spcAft>
              <a:buSzPct val="100000"/>
              <a:buChar char="▸"/>
            </a:pPr>
            <a:r>
              <a:rPr lang="en-US" sz="1550" dirty="0">
                <a:solidFill>
                  <a:srgbClr val="A9CCE3"/>
                </a:solidFill>
                <a:latin typeface="Calibri" pitchFamily="34" charset="0"/>
                <a:ea typeface="Calibri" pitchFamily="34" charset="-122"/>
                <a:cs typeface="Calibri" pitchFamily="34" charset="-120"/>
              </a:rPr>
              <a:t>Proprietary methods get a longer runway — 14% / 7% at year one, tightening to 10% / 5% at year two (§ II.A.6.a.ii).</a:t>
            </a:r>
            <a:endParaRPr lang="en-US" sz="1750" dirty="0"/>
          </a:p>
          <a:p>
            <a:pPr marL="228600" indent="-228600" algn="l">
              <a:spcAft>
                <a:spcPts val="900"/>
              </a:spcAft>
              <a:buSzPct val="100000"/>
              <a:buChar char="▸"/>
            </a:pPr>
            <a:r>
              <a:rPr lang="en-US" sz="1750" b="1" dirty="0">
                <a:solidFill>
                  <a:srgbClr val="FFFFFF"/>
                </a:solidFill>
                <a:latin typeface="Calibri" pitchFamily="34" charset="0"/>
                <a:ea typeface="Calibri" pitchFamily="34" charset="-122"/>
                <a:cs typeface="Calibri" pitchFamily="34" charset="-120"/>
              </a:rPr>
              <a:t>Within six months, Meta must maintain or implement methods to detect users under 13, including soft-matching to find their other accounts (§ II.A.6.b).</a:t>
            </a:r>
            <a:endParaRPr lang="en-US" sz="1750" dirty="0"/>
          </a:p>
          <a:p>
            <a:pPr marL="228600" indent="-228600" algn="l">
              <a:spcAft>
                <a:spcPts val="900"/>
              </a:spcAft>
              <a:buSzPct val="100000"/>
              <a:buChar char="▸"/>
            </a:pPr>
            <a:r>
              <a:rPr lang="en-US" sz="1750" b="1" dirty="0">
                <a:solidFill>
                  <a:srgbClr val="FFFFFF"/>
                </a:solidFill>
                <a:latin typeface="Calibri" pitchFamily="34" charset="0"/>
                <a:ea typeface="Calibri" pitchFamily="34" charset="-122"/>
                <a:cs typeface="Calibri" pitchFamily="34" charset="-120"/>
              </a:rPr>
              <a:t>Meta must incorporate reliable age signals shared by the Apple and Google operating systems and app stores (§ II.A.5).</a:t>
            </a:r>
            <a:endParaRPr lang="en-US" sz="1750" dirty="0"/>
          </a:p>
          <a:p>
            <a:pPr marL="228600" indent="-228600" algn="l">
              <a:spcAft>
                <a:spcPts val="900"/>
              </a:spcAft>
              <a:buSzPct val="100000"/>
              <a:buChar char="▸"/>
            </a:pPr>
            <a:r>
              <a:rPr lang="en-US" sz="1750" b="1" dirty="0">
                <a:solidFill>
                  <a:srgbClr val="FFFFFF"/>
                </a:solidFill>
                <a:latin typeface="Calibri" pitchFamily="34" charset="0"/>
                <a:ea typeface="Calibri" pitchFamily="34" charset="-122"/>
                <a:cs typeface="Calibri" pitchFamily="34" charset="-120"/>
              </a:rPr>
              <a:t>Meta must make best efforts to improve the framework and must annually document any industry development it declines to adopt, and why (§ II.A.11).</a:t>
            </a:r>
            <a:endParaRPr lang="en-US" sz="1750" dirty="0"/>
          </a:p>
        </p:txBody>
      </p:sp>
      <p:sp>
        <p:nvSpPr>
          <p:cNvPr id="6" name="Text 4"/>
          <p:cNvSpPr txBox="1"/>
          <p:nvPr/>
        </p:nvSpPr>
        <p:spPr>
          <a:xfrm>
            <a:off x="502920" y="6428232"/>
            <a:ext cx="11155680" cy="274320"/>
          </a:xfrm>
          <a:prstGeom prst="rect">
            <a:avLst/>
          </a:prstGeom>
          <a:noFill/>
          <a:ln/>
        </p:spPr>
        <p:txBody>
          <a:bodyPr wrap="square" lIns="0" tIns="0" rIns="0" bIns="0" rtlCol="0" anchor="ctr"/>
          <a:lstStyle/>
          <a:p>
            <a:pPr marL="0" indent="0" algn="l">
              <a:buNone/>
            </a:pPr>
            <a:r>
              <a:rPr lang="en-US" sz="1150" dirty="0">
                <a:solidFill>
                  <a:srgbClr val="8FA9CC"/>
                </a:solidFill>
                <a:latin typeface="Calibri" pitchFamily="34" charset="0"/>
                <a:ea typeface="Calibri" pitchFamily="34" charset="-122"/>
                <a:cs typeface="Calibri" pitchFamily="34" charset="-120"/>
              </a:rPr>
              <a:t>Note for the committee: a "false positive" here means a minor wrongly assessed as an adult — the error that strips a child of the protections. The ceilings are ceilings on failure, not guarantees of accuracy.</a:t>
            </a:r>
            <a:endParaRPr lang="en-US" sz="11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02160"/>
        </a:solidFill>
        <a:effectLst/>
      </p:bgPr>
    </p:bg>
    <p:spTree>
      <p:nvGrpSpPr>
        <p:cNvPr id="1" name=""/>
        <p:cNvGrpSpPr/>
        <p:nvPr/>
      </p:nvGrpSpPr>
      <p:grpSpPr>
        <a:xfrm>
          <a:off x="0" y="0"/>
          <a:ext cx="0" cy="0"/>
          <a:chOff x="0" y="0"/>
          <a:chExt cx="0" cy="0"/>
        </a:xfrm>
      </p:grpSpPr>
      <p:sp>
        <p:nvSpPr>
          <p:cNvPr id="2" name="Shape 0"/>
          <p:cNvSpPr/>
          <p:nvPr/>
        </p:nvSpPr>
        <p:spPr>
          <a:xfrm>
            <a:off x="11228832" y="0"/>
            <a:ext cx="502920" cy="868680"/>
          </a:xfrm>
          <a:prstGeom prst="rect">
            <a:avLst/>
          </a:prstGeom>
          <a:solidFill>
            <a:srgbClr val="B21413"/>
          </a:solidFill>
          <a:ln/>
        </p:spPr>
        <p:txBody>
          <a:bodyPr/>
          <a:lstStyle/>
          <a:p>
            <a:endParaRPr lang="en-US" dirty="0"/>
          </a:p>
        </p:txBody>
      </p:sp>
      <p:sp>
        <p:nvSpPr>
          <p:cNvPr id="3" name="Text 1"/>
          <p:cNvSpPr txBox="1"/>
          <p:nvPr/>
        </p:nvSpPr>
        <p:spPr>
          <a:xfrm>
            <a:off x="502920" y="256032"/>
            <a:ext cx="10515600" cy="658368"/>
          </a:xfrm>
          <a:prstGeom prst="rect">
            <a:avLst/>
          </a:prstGeom>
          <a:noFill/>
          <a:ln/>
        </p:spPr>
        <p:txBody>
          <a:bodyPr wrap="square" lIns="0" tIns="0" rIns="0" bIns="0"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Time Management: Two Phases</a:t>
            </a:r>
            <a:endParaRPr lang="en-US" sz="3600" dirty="0"/>
          </a:p>
        </p:txBody>
      </p:sp>
      <p:sp>
        <p:nvSpPr>
          <p:cNvPr id="4" name="Text 2"/>
          <p:cNvSpPr txBox="1"/>
          <p:nvPr/>
        </p:nvSpPr>
        <p:spPr>
          <a:xfrm>
            <a:off x="502920" y="896112"/>
            <a:ext cx="10515600" cy="292608"/>
          </a:xfrm>
          <a:prstGeom prst="rect">
            <a:avLst/>
          </a:prstGeom>
          <a:noFill/>
          <a:ln/>
        </p:spPr>
        <p:txBody>
          <a:bodyPr wrap="square" lIns="0" tIns="0" rIns="0" bIns="0" rtlCol="0" anchor="ctr"/>
          <a:lstStyle/>
          <a:p>
            <a:pPr marL="0" indent="0" algn="ctr">
              <a:buNone/>
            </a:pPr>
            <a:r>
              <a:rPr lang="en-US" sz="1500" i="1" dirty="0">
                <a:solidFill>
                  <a:srgbClr val="A9CCE3"/>
                </a:solidFill>
                <a:latin typeface="Calibri" pitchFamily="34" charset="0"/>
                <a:ea typeface="Calibri" pitchFamily="34" charset="-122"/>
                <a:cs typeface="Calibri" pitchFamily="34" charset="-120"/>
              </a:rPr>
              <a:t>Phase I applies now. Phase II is the lever this body can pull (§ II.B)</a:t>
            </a:r>
            <a:endParaRPr lang="en-US" sz="1500" dirty="0"/>
          </a:p>
        </p:txBody>
      </p:sp>
      <p:sp>
        <p:nvSpPr>
          <p:cNvPr id="5" name="Shape 3"/>
          <p:cNvSpPr/>
          <p:nvPr/>
        </p:nvSpPr>
        <p:spPr>
          <a:xfrm>
            <a:off x="685800" y="1371600"/>
            <a:ext cx="4937760" cy="3977640"/>
          </a:xfrm>
          <a:prstGeom prst="roundRect">
            <a:avLst>
              <a:gd name="adj" fmla="val 1379"/>
            </a:avLst>
          </a:prstGeom>
          <a:solidFill>
            <a:srgbClr val="0A2F73"/>
          </a:solidFill>
          <a:ln w="9525">
            <a:solidFill>
              <a:srgbClr val="1B4A9E"/>
            </a:solidFill>
            <a:prstDash val="solid"/>
          </a:ln>
        </p:spPr>
        <p:txBody>
          <a:bodyPr/>
          <a:lstStyle/>
          <a:p>
            <a:endParaRPr lang="en-US" dirty="0"/>
          </a:p>
        </p:txBody>
      </p:sp>
      <p:sp>
        <p:nvSpPr>
          <p:cNvPr id="6" name="Text 4"/>
          <p:cNvSpPr txBox="1"/>
          <p:nvPr/>
        </p:nvSpPr>
        <p:spPr>
          <a:xfrm>
            <a:off x="914400" y="1508760"/>
            <a:ext cx="4480560" cy="292608"/>
          </a:xfrm>
          <a:prstGeom prst="rect">
            <a:avLst/>
          </a:prstGeom>
          <a:noFill/>
          <a:ln/>
        </p:spPr>
        <p:txBody>
          <a:bodyPr wrap="square" lIns="0" tIns="0" rIns="0" bIns="0" rtlCol="0" anchor="ctr"/>
          <a:lstStyle/>
          <a:p>
            <a:pPr marL="0" indent="0">
              <a:buNone/>
            </a:pPr>
            <a:r>
              <a:rPr lang="en-US" sz="1500" b="1" dirty="0">
                <a:solidFill>
                  <a:srgbClr val="A9CCE3"/>
                </a:solidFill>
                <a:latin typeface="Calibri" pitchFamily="34" charset="0"/>
                <a:ea typeface="Calibri" pitchFamily="34" charset="-122"/>
                <a:cs typeface="Calibri" pitchFamily="34" charset="-120"/>
              </a:rPr>
              <a:t>PHASE I — in effect from the Compliance Date</a:t>
            </a:r>
            <a:endParaRPr lang="en-US" sz="1500" dirty="0"/>
          </a:p>
        </p:txBody>
      </p:sp>
      <p:sp>
        <p:nvSpPr>
          <p:cNvPr id="7" name="Text 5"/>
          <p:cNvSpPr txBox="1"/>
          <p:nvPr/>
        </p:nvSpPr>
        <p:spPr>
          <a:xfrm>
            <a:off x="914400" y="1874520"/>
            <a:ext cx="4023360" cy="3291840"/>
          </a:xfrm>
          <a:prstGeom prst="rect">
            <a:avLst/>
          </a:prstGeom>
          <a:noFill/>
          <a:ln/>
        </p:spPr>
        <p:txBody>
          <a:bodyPr wrap="square" lIns="0" tIns="0" rIns="0" bIns="0" rtlCol="0" anchor="t"/>
          <a:lstStyle/>
          <a:p>
            <a:pPr marL="0" indent="0">
              <a:buNone/>
            </a:pPr>
            <a:r>
              <a:rPr lang="en-US" sz="1500" b="1" dirty="0">
                <a:solidFill>
                  <a:srgbClr val="FFFFFF"/>
                </a:solidFill>
                <a:latin typeface="Calibri" pitchFamily="34" charset="0"/>
                <a:ea typeface="Calibri" pitchFamily="34" charset="-122"/>
                <a:cs typeface="Calibri" pitchFamily="34" charset="-120"/>
              </a:rPr>
              <a:t>Night access mode</a:t>
            </a:r>
            <a:endParaRPr lang="en-US" sz="1500" dirty="0"/>
          </a:p>
          <a:p>
            <a:pPr marL="0" indent="0">
              <a:buNone/>
            </a:pPr>
            <a:r>
              <a:rPr lang="en-US" sz="1400" dirty="0">
                <a:solidFill>
                  <a:srgbClr val="A9CCE3"/>
                </a:solidFill>
                <a:latin typeface="Calibri" pitchFamily="34" charset="0"/>
                <a:ea typeface="Calibri" pitchFamily="34" charset="-122"/>
                <a:cs typeface="Calibri" pitchFamily="34" charset="-120"/>
              </a:rPr>
              <a:t>Teens blocked from feeds and non-messaging surfaces 12 a.m.–6 a.m., local device time. Push notifications off 10 p.m.–7 a.m. (§ II.B.2.a).</a:t>
            </a:r>
            <a:endParaRPr lang="en-US" sz="1500" dirty="0"/>
          </a:p>
          <a:p>
            <a:pPr marL="0" indent="0">
              <a:buNone/>
            </a:pPr>
            <a:endParaRPr lang="en-US" sz="1500" dirty="0"/>
          </a:p>
          <a:p>
            <a:pPr marL="0" indent="0">
              <a:buNone/>
            </a:pPr>
            <a:r>
              <a:rPr lang="en-US" sz="1500" b="1" dirty="0">
                <a:solidFill>
                  <a:srgbClr val="FFFFFF"/>
                </a:solidFill>
                <a:latin typeface="Calibri" pitchFamily="34" charset="0"/>
                <a:ea typeface="Calibri" pitchFamily="34" charset="-122"/>
                <a:cs typeface="Calibri" pitchFamily="34" charset="-120"/>
              </a:rPr>
              <a:t>Daily limit</a:t>
            </a:r>
            <a:endParaRPr lang="en-US" sz="1500" dirty="0"/>
          </a:p>
          <a:p>
            <a:pPr marL="0" indent="0">
              <a:buNone/>
            </a:pPr>
            <a:r>
              <a:rPr lang="en-US" sz="1400" dirty="0">
                <a:solidFill>
                  <a:srgbClr val="A9CCE3"/>
                </a:solidFill>
                <a:latin typeface="Calibri" pitchFamily="34" charset="0"/>
                <a:ea typeface="Calibri" pitchFamily="34" charset="-122"/>
                <a:cs typeface="Calibri" pitchFamily="34" charset="-120"/>
              </a:rPr>
              <a:t>2 hours per day, cumulative across Facebook and Instagram and across linked and soft-matched accounts. Messaging and long-form content are excluded (§ II.B.3.a).</a:t>
            </a:r>
            <a:endParaRPr lang="en-US" sz="1500" dirty="0"/>
          </a:p>
          <a:p>
            <a:pPr marL="0" indent="0">
              <a:buNone/>
            </a:pPr>
            <a:endParaRPr lang="en-US" sz="1500" dirty="0"/>
          </a:p>
          <a:p>
            <a:pPr marL="0" indent="0">
              <a:buNone/>
            </a:pPr>
            <a:r>
              <a:rPr lang="en-US" sz="1500" b="1" dirty="0">
                <a:solidFill>
                  <a:srgbClr val="FFFFFF"/>
                </a:solidFill>
                <a:latin typeface="Calibri" pitchFamily="34" charset="0"/>
                <a:ea typeface="Calibri" pitchFamily="34" charset="-122"/>
                <a:cs typeface="Calibri" pitchFamily="34" charset="-120"/>
              </a:rPr>
              <a:t>Duration</a:t>
            </a:r>
            <a:endParaRPr lang="en-US" sz="1500" dirty="0"/>
          </a:p>
          <a:p>
            <a:pPr marL="0" indent="0">
              <a:buNone/>
            </a:pPr>
            <a:r>
              <a:rPr lang="en-US" sz="1400" dirty="0">
                <a:solidFill>
                  <a:srgbClr val="A9CCE3"/>
                </a:solidFill>
                <a:latin typeface="Calibri" pitchFamily="34" charset="0"/>
                <a:ea typeface="Calibri" pitchFamily="34" charset="-122"/>
                <a:cs typeface="Calibri" pitchFamily="34" charset="-120"/>
              </a:rPr>
              <a:t>Five years, unless Phase II takes over (§ II.B.1.a).</a:t>
            </a:r>
            <a:endParaRPr lang="en-US" sz="1500" dirty="0"/>
          </a:p>
        </p:txBody>
      </p:sp>
      <p:sp>
        <p:nvSpPr>
          <p:cNvPr id="8" name="Shape 6"/>
          <p:cNvSpPr/>
          <p:nvPr/>
        </p:nvSpPr>
        <p:spPr>
          <a:xfrm>
            <a:off x="5779008" y="3063240"/>
            <a:ext cx="640080" cy="457200"/>
          </a:xfrm>
          <a:prstGeom prst="rightArrow">
            <a:avLst/>
          </a:prstGeom>
          <a:solidFill>
            <a:srgbClr val="B21413"/>
          </a:solidFill>
          <a:ln/>
        </p:spPr>
        <p:txBody>
          <a:bodyPr/>
          <a:lstStyle/>
          <a:p>
            <a:endParaRPr lang="en-US" dirty="0"/>
          </a:p>
        </p:txBody>
      </p:sp>
      <p:sp>
        <p:nvSpPr>
          <p:cNvPr id="9" name="Shape 7"/>
          <p:cNvSpPr/>
          <p:nvPr/>
        </p:nvSpPr>
        <p:spPr>
          <a:xfrm>
            <a:off x="6537960" y="1371600"/>
            <a:ext cx="4937760" cy="3977640"/>
          </a:xfrm>
          <a:prstGeom prst="roundRect">
            <a:avLst>
              <a:gd name="adj" fmla="val 1379"/>
            </a:avLst>
          </a:prstGeom>
          <a:solidFill>
            <a:srgbClr val="00133D"/>
          </a:solidFill>
          <a:ln w="15875">
            <a:solidFill>
              <a:srgbClr val="E8B22A"/>
            </a:solidFill>
            <a:prstDash val="solid"/>
          </a:ln>
        </p:spPr>
        <p:txBody>
          <a:bodyPr/>
          <a:lstStyle/>
          <a:p>
            <a:endParaRPr lang="en-US" dirty="0"/>
          </a:p>
        </p:txBody>
      </p:sp>
      <p:sp>
        <p:nvSpPr>
          <p:cNvPr id="10" name="Text 8"/>
          <p:cNvSpPr txBox="1"/>
          <p:nvPr/>
        </p:nvSpPr>
        <p:spPr>
          <a:xfrm>
            <a:off x="6766560" y="1508760"/>
            <a:ext cx="4480560" cy="292608"/>
          </a:xfrm>
          <a:prstGeom prst="rect">
            <a:avLst/>
          </a:prstGeom>
          <a:noFill/>
          <a:ln/>
        </p:spPr>
        <p:txBody>
          <a:bodyPr wrap="square" lIns="0" tIns="0" rIns="0" bIns="0" rtlCol="0" anchor="ctr"/>
          <a:lstStyle/>
          <a:p>
            <a:pPr marL="0" indent="0">
              <a:buNone/>
            </a:pPr>
            <a:r>
              <a:rPr lang="en-US" sz="1500" b="1" dirty="0">
                <a:solidFill>
                  <a:srgbClr val="E8B22A"/>
                </a:solidFill>
                <a:latin typeface="Calibri" pitchFamily="34" charset="0"/>
                <a:ea typeface="Calibri" pitchFamily="34" charset="-122"/>
                <a:cs typeface="Calibri" pitchFamily="34" charset="-120"/>
              </a:rPr>
              <a:t>PHASE II — on Industry-Wide Adoption</a:t>
            </a:r>
            <a:endParaRPr lang="en-US" sz="1500" dirty="0"/>
          </a:p>
        </p:txBody>
      </p:sp>
      <p:sp>
        <p:nvSpPr>
          <p:cNvPr id="11" name="Text 9"/>
          <p:cNvSpPr txBox="1"/>
          <p:nvPr/>
        </p:nvSpPr>
        <p:spPr>
          <a:xfrm>
            <a:off x="6766560" y="1874520"/>
            <a:ext cx="4023360" cy="3291840"/>
          </a:xfrm>
          <a:prstGeom prst="rect">
            <a:avLst/>
          </a:prstGeom>
          <a:noFill/>
          <a:ln/>
        </p:spPr>
        <p:txBody>
          <a:bodyPr wrap="square" lIns="0" tIns="0" rIns="0" bIns="0" rtlCol="0" anchor="t"/>
          <a:lstStyle/>
          <a:p>
            <a:pPr marL="0" indent="0">
              <a:buNone/>
            </a:pPr>
            <a:r>
              <a:rPr lang="en-US" sz="1500" b="1" dirty="0">
                <a:solidFill>
                  <a:srgbClr val="FFFFFF"/>
                </a:solidFill>
                <a:latin typeface="Calibri" pitchFamily="34" charset="0"/>
                <a:ea typeface="Calibri" pitchFamily="34" charset="-122"/>
                <a:cs typeface="Calibri" pitchFamily="34" charset="-120"/>
              </a:rPr>
              <a:t>Night access mode</a:t>
            </a:r>
            <a:endParaRPr lang="en-US" sz="1500" dirty="0"/>
          </a:p>
          <a:p>
            <a:pPr marL="0" indent="0">
              <a:buNone/>
            </a:pPr>
            <a:r>
              <a:rPr lang="en-US" sz="1400" dirty="0">
                <a:solidFill>
                  <a:srgbClr val="A9CCE3"/>
                </a:solidFill>
                <a:latin typeface="Calibri" pitchFamily="34" charset="0"/>
                <a:ea typeface="Calibri" pitchFamily="34" charset="-122"/>
                <a:cs typeface="Calibri" pitchFamily="34" charset="-120"/>
              </a:rPr>
              <a:t>The block widens to 10 p.m.–7 a.m. — three additional hours every night (§ II.B.2.b).</a:t>
            </a:r>
            <a:endParaRPr lang="en-US" sz="1500" dirty="0"/>
          </a:p>
          <a:p>
            <a:pPr marL="0" indent="0">
              <a:buNone/>
            </a:pPr>
            <a:endParaRPr lang="en-US" sz="1500" dirty="0"/>
          </a:p>
          <a:p>
            <a:pPr marL="0" indent="0">
              <a:buNone/>
            </a:pPr>
            <a:r>
              <a:rPr lang="en-US" sz="1500" b="1" dirty="0">
                <a:solidFill>
                  <a:srgbClr val="FFFFFF"/>
                </a:solidFill>
                <a:latin typeface="Calibri" pitchFamily="34" charset="0"/>
                <a:ea typeface="Calibri" pitchFamily="34" charset="-122"/>
                <a:cs typeface="Calibri" pitchFamily="34" charset="-120"/>
              </a:rPr>
              <a:t>Daily limit</a:t>
            </a:r>
            <a:endParaRPr lang="en-US" sz="1500" dirty="0"/>
          </a:p>
          <a:p>
            <a:pPr marL="0" indent="0">
              <a:buNone/>
            </a:pPr>
            <a:r>
              <a:rPr lang="en-US" sz="1400" dirty="0">
                <a:solidFill>
                  <a:srgbClr val="A9CCE3"/>
                </a:solidFill>
                <a:latin typeface="Calibri" pitchFamily="34" charset="0"/>
                <a:ea typeface="Calibri" pitchFamily="34" charset="-122"/>
                <a:cs typeface="Calibri" pitchFamily="34" charset="-120"/>
              </a:rPr>
              <a:t>60 minutes per app and no more than 120 minutes cumulatively, applied across linked and soft-matched accounts (§ II.B.3.b).</a:t>
            </a:r>
            <a:endParaRPr lang="en-US" sz="1500" dirty="0"/>
          </a:p>
          <a:p>
            <a:pPr marL="0" indent="0">
              <a:buNone/>
            </a:pPr>
            <a:endParaRPr lang="en-US" sz="1500" dirty="0"/>
          </a:p>
          <a:p>
            <a:pPr marL="0" indent="0">
              <a:buNone/>
            </a:pPr>
            <a:r>
              <a:rPr lang="en-US" sz="1500" b="1" dirty="0">
                <a:solidFill>
                  <a:srgbClr val="FFFFFF"/>
                </a:solidFill>
                <a:latin typeface="Calibri" pitchFamily="34" charset="0"/>
                <a:ea typeface="Calibri" pitchFamily="34" charset="-122"/>
                <a:cs typeface="Calibri" pitchFamily="34" charset="-120"/>
              </a:rPr>
              <a:t>Duration</a:t>
            </a:r>
            <a:endParaRPr lang="en-US" sz="1500" dirty="0"/>
          </a:p>
          <a:p>
            <a:pPr marL="0" indent="0">
              <a:buNone/>
            </a:pPr>
            <a:r>
              <a:rPr lang="en-US" sz="1400" dirty="0">
                <a:solidFill>
                  <a:srgbClr val="A9CCE3"/>
                </a:solidFill>
                <a:latin typeface="Calibri" pitchFamily="34" charset="0"/>
                <a:ea typeface="Calibri" pitchFamily="34" charset="-122"/>
                <a:cs typeface="Calibri" pitchFamily="34" charset="-120"/>
              </a:rPr>
              <a:t>Runs for the full 10-year term (§ II.B.1.b).</a:t>
            </a:r>
            <a:endParaRPr lang="en-US" sz="1500" dirty="0"/>
          </a:p>
          <a:p>
            <a:pPr marL="0" indent="0">
              <a:buNone/>
            </a:pPr>
            <a:endParaRPr lang="en-US" sz="1500" dirty="0"/>
          </a:p>
          <a:p>
            <a:pPr marL="0" indent="0">
              <a:buNone/>
            </a:pPr>
            <a:r>
              <a:rPr lang="en-US" sz="1400" b="1" dirty="0">
                <a:solidFill>
                  <a:srgbClr val="E8B22A"/>
                </a:solidFill>
                <a:latin typeface="Calibri" pitchFamily="34" charset="0"/>
                <a:ea typeface="Calibri" pitchFamily="34" charset="-122"/>
                <a:cs typeface="Calibri" pitchFamily="34" charset="-120"/>
              </a:rPr>
              <a:t>These two provisions are the "Contingent Time Management Obligations" (§ I.V) — and they are what unlocks Kentucky's $154.4 million.</a:t>
            </a:r>
            <a:endParaRPr lang="en-US" sz="1500" dirty="0"/>
          </a:p>
        </p:txBody>
      </p:sp>
      <p:sp>
        <p:nvSpPr>
          <p:cNvPr id="12" name="Shape 10"/>
          <p:cNvSpPr/>
          <p:nvPr/>
        </p:nvSpPr>
        <p:spPr>
          <a:xfrm>
            <a:off x="685800" y="5486400"/>
            <a:ext cx="10789920" cy="777240"/>
          </a:xfrm>
          <a:prstGeom prst="roundRect">
            <a:avLst>
              <a:gd name="adj" fmla="val 7059"/>
            </a:avLst>
          </a:prstGeom>
          <a:solidFill>
            <a:srgbClr val="0A2F73"/>
          </a:solidFill>
          <a:ln w="9525">
            <a:solidFill>
              <a:srgbClr val="1B4A9E"/>
            </a:solidFill>
            <a:prstDash val="solid"/>
          </a:ln>
        </p:spPr>
        <p:txBody>
          <a:bodyPr/>
          <a:lstStyle/>
          <a:p>
            <a:endParaRPr lang="en-US" dirty="0"/>
          </a:p>
        </p:txBody>
      </p:sp>
      <p:sp>
        <p:nvSpPr>
          <p:cNvPr id="13" name="Text 11"/>
          <p:cNvSpPr txBox="1"/>
          <p:nvPr/>
        </p:nvSpPr>
        <p:spPr>
          <a:xfrm>
            <a:off x="914400" y="5623560"/>
            <a:ext cx="10332720" cy="548640"/>
          </a:xfrm>
          <a:prstGeom prst="rect">
            <a:avLst/>
          </a:prstGeom>
          <a:noFill/>
          <a:ln/>
        </p:spPr>
        <p:txBody>
          <a:bodyPr wrap="square" lIns="0" tIns="0" rIns="0" bIns="0" rtlCol="0" anchor="ctr"/>
          <a:lstStyle/>
          <a:p>
            <a:pPr marL="0" indent="0">
              <a:buNone/>
            </a:pPr>
            <a:r>
              <a:rPr lang="en-US" sz="1400" b="1" dirty="0">
                <a:solidFill>
                  <a:srgbClr val="A9CCE3"/>
                </a:solidFill>
                <a:latin typeface="Calibri" pitchFamily="34" charset="0"/>
                <a:ea typeface="Calibri" pitchFamily="34" charset="-122"/>
                <a:cs typeface="Calibri" pitchFamily="34" charset="-120"/>
              </a:rPr>
              <a:t>In both phases, the restrictions are defaults. </a:t>
            </a:r>
            <a:r>
              <a:rPr lang="en-US" sz="1400" dirty="0">
                <a:solidFill>
                  <a:srgbClr val="FFFFFF"/>
                </a:solidFill>
                <a:latin typeface="Calibri" pitchFamily="34" charset="0"/>
                <a:ea typeface="Calibri" pitchFamily="34" charset="-122"/>
                <a:cs typeface="Calibri" pitchFamily="34" charset="-120"/>
              </a:rPr>
              <a:t>A teen may make them stricter. Only a Supervising Parent — an adult formally linked through parental supervision controls (§ I.FFF) — can make them looser.</a:t>
            </a:r>
            <a:endParaRPr lang="en-US" sz="1400" dirty="0"/>
          </a:p>
        </p:txBody>
      </p:sp>
      <p:pic>
        <p:nvPicPr>
          <p:cNvPr id="14" name="Icon s9_moon1" descr="Icon"/>
          <p:cNvPicPr>
            <a:picLocks noChangeAspect="1"/>
          </p:cNvPicPr>
          <p:nvPr/>
        </p:nvPicPr>
        <p:blipFill>
          <a:blip r:embed="rId3"/>
          <a:stretch>
            <a:fillRect/>
          </a:stretch>
        </p:blipFill>
        <p:spPr>
          <a:xfrm>
            <a:off x="5138928" y="1871598"/>
            <a:ext cx="256032" cy="256032"/>
          </a:xfrm>
          <a:prstGeom prst="rect">
            <a:avLst/>
          </a:prstGeom>
        </p:spPr>
      </p:pic>
      <p:pic>
        <p:nvPicPr>
          <p:cNvPr id="15" name="Icon s9_hour1" descr="Icon"/>
          <p:cNvPicPr>
            <a:picLocks noChangeAspect="1"/>
          </p:cNvPicPr>
          <p:nvPr/>
        </p:nvPicPr>
        <p:blipFill>
          <a:blip r:embed="rId4"/>
          <a:stretch>
            <a:fillRect/>
          </a:stretch>
        </p:blipFill>
        <p:spPr>
          <a:xfrm>
            <a:off x="5138928" y="2968879"/>
            <a:ext cx="256032" cy="256032"/>
          </a:xfrm>
          <a:prstGeom prst="rect">
            <a:avLst/>
          </a:prstGeom>
        </p:spPr>
      </p:pic>
      <p:pic>
        <p:nvPicPr>
          <p:cNvPr id="16" name="Icon s9_cal1" descr="Icon"/>
          <p:cNvPicPr>
            <a:picLocks noChangeAspect="1"/>
          </p:cNvPicPr>
          <p:nvPr/>
        </p:nvPicPr>
        <p:blipFill>
          <a:blip r:embed="rId5"/>
          <a:stretch>
            <a:fillRect/>
          </a:stretch>
        </p:blipFill>
        <p:spPr>
          <a:xfrm>
            <a:off x="5138928" y="4280789"/>
            <a:ext cx="256032" cy="256032"/>
          </a:xfrm>
          <a:prstGeom prst="rect">
            <a:avLst/>
          </a:prstGeom>
        </p:spPr>
      </p:pic>
      <p:pic>
        <p:nvPicPr>
          <p:cNvPr id="17" name="Icon s9_moon2" descr="Icon"/>
          <p:cNvPicPr>
            <a:picLocks noChangeAspect="1"/>
          </p:cNvPicPr>
          <p:nvPr/>
        </p:nvPicPr>
        <p:blipFill>
          <a:blip r:embed="rId6"/>
          <a:stretch>
            <a:fillRect/>
          </a:stretch>
        </p:blipFill>
        <p:spPr>
          <a:xfrm>
            <a:off x="10991088" y="1871598"/>
            <a:ext cx="256032" cy="256032"/>
          </a:xfrm>
          <a:prstGeom prst="rect">
            <a:avLst/>
          </a:prstGeom>
        </p:spPr>
      </p:pic>
      <p:pic>
        <p:nvPicPr>
          <p:cNvPr id="18" name="Icon s9_hour2" descr="Icon"/>
          <p:cNvPicPr>
            <a:picLocks noChangeAspect="1"/>
          </p:cNvPicPr>
          <p:nvPr/>
        </p:nvPicPr>
        <p:blipFill>
          <a:blip r:embed="rId7"/>
          <a:stretch>
            <a:fillRect/>
          </a:stretch>
        </p:blipFill>
        <p:spPr>
          <a:xfrm>
            <a:off x="10991088" y="2755519"/>
            <a:ext cx="256032" cy="256032"/>
          </a:xfrm>
          <a:prstGeom prst="rect">
            <a:avLst/>
          </a:prstGeom>
        </p:spPr>
      </p:pic>
      <p:pic>
        <p:nvPicPr>
          <p:cNvPr id="19" name="Icon s9_cal2" descr="Icon"/>
          <p:cNvPicPr>
            <a:picLocks noChangeAspect="1"/>
          </p:cNvPicPr>
          <p:nvPr/>
        </p:nvPicPr>
        <p:blipFill>
          <a:blip r:embed="rId8"/>
          <a:stretch>
            <a:fillRect/>
          </a:stretch>
        </p:blipFill>
        <p:spPr>
          <a:xfrm>
            <a:off x="10991088" y="3852799"/>
            <a:ext cx="256032" cy="25603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4871</TotalTime>
  <Words>6535</Words>
  <Application>Microsoft Office PowerPoint</Application>
  <PresentationFormat>Widescreen</PresentationFormat>
  <Paragraphs>535</Paragraphs>
  <Slides>26</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Meta Consent Judgment — Legislative Briefing</dc:title>
  <dc:subject>PptxGenJS Presentation</dc:subject>
  <dc:creator>Office of the Kentucky Attorney General</dc:creator>
  <cp:lastModifiedBy>Lewis, Chris C (KYOAG)</cp:lastModifiedBy>
  <cp:revision>9</cp:revision>
  <dcterms:created xsi:type="dcterms:W3CDTF">2026-09-01T19:11:10Z</dcterms:created>
  <dcterms:modified xsi:type="dcterms:W3CDTF">2026-09-08T21:20:00Z</dcterms:modified>
</cp:coreProperties>
</file>