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3"/>
  </p:sldMasterIdLst>
  <p:notesMasterIdLst>
    <p:notesMasterId r:id="rId22"/>
  </p:notesMasterIdLst>
  <p:handoutMasterIdLst>
    <p:handoutMasterId r:id="rId23"/>
  </p:handoutMasterIdLst>
  <p:sldIdLst>
    <p:sldId id="283" r:id="rId4"/>
    <p:sldId id="269" r:id="rId5"/>
    <p:sldId id="309" r:id="rId6"/>
    <p:sldId id="296" r:id="rId7"/>
    <p:sldId id="292" r:id="rId8"/>
    <p:sldId id="256" r:id="rId9"/>
    <p:sldId id="288" r:id="rId10"/>
    <p:sldId id="258" r:id="rId11"/>
    <p:sldId id="298" r:id="rId12"/>
    <p:sldId id="274" r:id="rId13"/>
    <p:sldId id="308" r:id="rId14"/>
    <p:sldId id="295" r:id="rId15"/>
    <p:sldId id="280" r:id="rId16"/>
    <p:sldId id="304" r:id="rId17"/>
    <p:sldId id="310" r:id="rId18"/>
    <p:sldId id="268" r:id="rId19"/>
    <p:sldId id="306" r:id="rId20"/>
    <p:sldId id="307"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5E8C9"/>
    <a:srgbClr val="00481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987" autoAdjust="0"/>
    <p:restoredTop sz="89908" autoAdjust="0"/>
  </p:normalViewPr>
  <p:slideViewPr>
    <p:cSldViewPr snapToGrid="0">
      <p:cViewPr varScale="1">
        <p:scale>
          <a:sx n="74" d="100"/>
          <a:sy n="74" d="100"/>
        </p:scale>
        <p:origin x="510" y="66"/>
      </p:cViewPr>
      <p:guideLst/>
    </p:cSldViewPr>
  </p:slideViewPr>
  <p:notesTextViewPr>
    <p:cViewPr>
      <p:scale>
        <a:sx n="1" d="1"/>
        <a:sy n="1" d="1"/>
      </p:scale>
      <p:origin x="0" y="0"/>
    </p:cViewPr>
  </p:notesTextViewPr>
  <p:notesViewPr>
    <p:cSldViewPr snapToGrid="0">
      <p:cViewPr varScale="1">
        <p:scale>
          <a:sx n="87" d="100"/>
          <a:sy n="87" d="100"/>
        </p:scale>
        <p:origin x="3840" y="6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heme" Target="theme/theme1.xml"/><Relationship Id="rId3" Type="http://schemas.openxmlformats.org/officeDocument/2006/relationships/slideMaster" Target="slideMasters/slideMaster1.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handoutMaster" Target="handoutMasters/handoutMaster1.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400" b="1" i="0" u="none" strike="noStrike" kern="1200" spc="0" baseline="0">
                <a:solidFill>
                  <a:schemeClr val="tx1"/>
                </a:solidFill>
                <a:latin typeface="+mn-lt"/>
                <a:ea typeface="+mn-ea"/>
                <a:cs typeface="+mn-cs"/>
              </a:defRPr>
            </a:pPr>
            <a:r>
              <a:rPr lang="en-US" sz="2400" b="1">
                <a:solidFill>
                  <a:schemeClr val="tx1"/>
                </a:solidFill>
              </a:rPr>
              <a:t>Kentucky Statewide</a:t>
            </a:r>
            <a:r>
              <a:rPr lang="en-US" sz="2400" b="1" baseline="0">
                <a:solidFill>
                  <a:schemeClr val="tx1"/>
                </a:solidFill>
              </a:rPr>
              <a:t> Commercial Harvest of Invasive Carp</a:t>
            </a:r>
          </a:p>
          <a:p>
            <a:pPr>
              <a:defRPr sz="2400" b="1">
                <a:solidFill>
                  <a:schemeClr val="tx1"/>
                </a:solidFill>
              </a:defRPr>
            </a:pPr>
            <a:r>
              <a:rPr lang="en-US" sz="2400" b="1" baseline="0">
                <a:solidFill>
                  <a:schemeClr val="tx1"/>
                </a:solidFill>
              </a:rPr>
              <a:t>2018-2026</a:t>
            </a:r>
            <a:endParaRPr lang="en-US" sz="2400" b="1">
              <a:solidFill>
                <a:schemeClr val="tx1"/>
              </a:solidFill>
            </a:endParaRPr>
          </a:p>
        </c:rich>
      </c:tx>
      <c:overlay val="0"/>
      <c:spPr>
        <a:noFill/>
        <a:ln>
          <a:noFill/>
        </a:ln>
        <a:effectLst/>
      </c:spPr>
      <c:txPr>
        <a:bodyPr rot="0" spcFirstLastPara="1" vertOverflow="ellipsis" vert="horz" wrap="square" anchor="ctr" anchorCtr="1"/>
        <a:lstStyle/>
        <a:p>
          <a:pPr>
            <a:defRPr sz="2400" b="1" i="0" u="none" strike="noStrike" kern="1200" spc="0" baseline="0">
              <a:solidFill>
                <a:schemeClr val="tx1"/>
              </a:solidFill>
              <a:latin typeface="+mn-lt"/>
              <a:ea typeface="+mn-ea"/>
              <a:cs typeface="+mn-cs"/>
            </a:defRPr>
          </a:pPr>
          <a:endParaRPr lang="en-US"/>
        </a:p>
      </c:txPr>
    </c:title>
    <c:autoTitleDeleted val="0"/>
    <c:plotArea>
      <c:layout>
        <c:manualLayout>
          <c:layoutTarget val="inner"/>
          <c:xMode val="edge"/>
          <c:yMode val="edge"/>
          <c:x val="0.1293286405101941"/>
          <c:y val="0.17829542984656496"/>
          <c:w val="0.85316101246656484"/>
          <c:h val="0.71048081736308821"/>
        </c:manualLayout>
      </c:layout>
      <c:barChart>
        <c:barDir val="col"/>
        <c:grouping val="clustered"/>
        <c:varyColors val="0"/>
        <c:ser>
          <c:idx val="0"/>
          <c:order val="0"/>
          <c:tx>
            <c:strRef>
              <c:f>Sheet1!$B$3</c:f>
              <c:strCache>
                <c:ptCount val="1"/>
                <c:pt idx="0">
                  <c:v>Annual Harvest </c:v>
                </c:pt>
              </c:strCache>
            </c:strRef>
          </c:tx>
          <c:spPr>
            <a:solidFill>
              <a:schemeClr val="accent1"/>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Sheet1!$A$9:$A$17</c:f>
              <c:strCache>
                <c:ptCount val="9"/>
                <c:pt idx="0">
                  <c:v>2018</c:v>
                </c:pt>
                <c:pt idx="1">
                  <c:v>2019</c:v>
                </c:pt>
                <c:pt idx="2">
                  <c:v>2020</c:v>
                </c:pt>
                <c:pt idx="3">
                  <c:v>2021</c:v>
                </c:pt>
                <c:pt idx="4">
                  <c:v>2022</c:v>
                </c:pt>
                <c:pt idx="5">
                  <c:v>2023</c:v>
                </c:pt>
                <c:pt idx="6">
                  <c:v>2024</c:v>
                </c:pt>
                <c:pt idx="7">
                  <c:v>2025</c:v>
                </c:pt>
                <c:pt idx="8">
                  <c:v>2026*</c:v>
                </c:pt>
              </c:strCache>
            </c:strRef>
          </c:cat>
          <c:val>
            <c:numRef>
              <c:f>Sheet1!$B$9:$B$17</c:f>
              <c:numCache>
                <c:formatCode>_(* #,##0_);_(* \(#,##0\);_(* "-"??_);_(@_)</c:formatCode>
                <c:ptCount val="9"/>
                <c:pt idx="0">
                  <c:v>2558658</c:v>
                </c:pt>
                <c:pt idx="1">
                  <c:v>6697619</c:v>
                </c:pt>
                <c:pt idx="2">
                  <c:v>7736693</c:v>
                </c:pt>
                <c:pt idx="3">
                  <c:v>9692211</c:v>
                </c:pt>
                <c:pt idx="4">
                  <c:v>9542086</c:v>
                </c:pt>
                <c:pt idx="5">
                  <c:v>12607269</c:v>
                </c:pt>
                <c:pt idx="6">
                  <c:v>15876953</c:v>
                </c:pt>
                <c:pt idx="7">
                  <c:v>8908524</c:v>
                </c:pt>
                <c:pt idx="8">
                  <c:v>6499410</c:v>
                </c:pt>
              </c:numCache>
            </c:numRef>
          </c:val>
          <c:extLst>
            <c:ext xmlns:c16="http://schemas.microsoft.com/office/drawing/2014/chart" uri="{C3380CC4-5D6E-409C-BE32-E72D297353CC}">
              <c16:uniqueId val="{00000000-32EB-43F3-9A6F-C98D22452B8C}"/>
            </c:ext>
          </c:extLst>
        </c:ser>
        <c:dLbls>
          <c:showLegendKey val="0"/>
          <c:showVal val="1"/>
          <c:showCatName val="0"/>
          <c:showSerName val="0"/>
          <c:showPercent val="0"/>
          <c:showBubbleSize val="0"/>
        </c:dLbls>
        <c:gapWidth val="150"/>
        <c:axId val="1038425919"/>
        <c:axId val="1038426335"/>
      </c:barChart>
      <c:lineChart>
        <c:grouping val="standard"/>
        <c:varyColors val="0"/>
        <c:ser>
          <c:idx val="1"/>
          <c:order val="1"/>
          <c:tx>
            <c:strRef>
              <c:f>Sheet1!$C$3</c:f>
              <c:strCache>
                <c:ptCount val="1"/>
                <c:pt idx="0">
                  <c:v>Cumulative Total</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Sheet1!$A$9:$A$17</c:f>
              <c:strCache>
                <c:ptCount val="9"/>
                <c:pt idx="0">
                  <c:v>2018</c:v>
                </c:pt>
                <c:pt idx="1">
                  <c:v>2019</c:v>
                </c:pt>
                <c:pt idx="2">
                  <c:v>2020</c:v>
                </c:pt>
                <c:pt idx="3">
                  <c:v>2021</c:v>
                </c:pt>
                <c:pt idx="4">
                  <c:v>2022</c:v>
                </c:pt>
                <c:pt idx="5">
                  <c:v>2023</c:v>
                </c:pt>
                <c:pt idx="6">
                  <c:v>2024</c:v>
                </c:pt>
                <c:pt idx="7">
                  <c:v>2025</c:v>
                </c:pt>
                <c:pt idx="8">
                  <c:v>2026*</c:v>
                </c:pt>
              </c:strCache>
            </c:strRef>
          </c:cat>
          <c:val>
            <c:numRef>
              <c:f>Sheet1!$C$9:$C$17</c:f>
              <c:numCache>
                <c:formatCode>_(* #,##0_);_(* \(#,##0\);_(* "-"??_);_(@_)</c:formatCode>
                <c:ptCount val="9"/>
                <c:pt idx="0">
                  <c:v>12838735</c:v>
                </c:pt>
                <c:pt idx="1">
                  <c:v>19536354</c:v>
                </c:pt>
                <c:pt idx="2">
                  <c:v>27273047</c:v>
                </c:pt>
                <c:pt idx="3">
                  <c:v>36965258</c:v>
                </c:pt>
                <c:pt idx="4">
                  <c:v>46507344</c:v>
                </c:pt>
                <c:pt idx="5">
                  <c:v>59114613</c:v>
                </c:pt>
                <c:pt idx="6">
                  <c:v>74991566</c:v>
                </c:pt>
                <c:pt idx="7">
                  <c:v>83900090</c:v>
                </c:pt>
                <c:pt idx="8">
                  <c:v>90399500</c:v>
                </c:pt>
              </c:numCache>
            </c:numRef>
          </c:val>
          <c:smooth val="0"/>
          <c:extLst>
            <c:ext xmlns:c16="http://schemas.microsoft.com/office/drawing/2014/chart" uri="{C3380CC4-5D6E-409C-BE32-E72D297353CC}">
              <c16:uniqueId val="{00000001-32EB-43F3-9A6F-C98D22452B8C}"/>
            </c:ext>
          </c:extLst>
        </c:ser>
        <c:dLbls>
          <c:showLegendKey val="0"/>
          <c:showVal val="0"/>
          <c:showCatName val="0"/>
          <c:showSerName val="0"/>
          <c:showPercent val="0"/>
          <c:showBubbleSize val="0"/>
        </c:dLbls>
        <c:marker val="1"/>
        <c:smooth val="0"/>
        <c:axId val="1038425919"/>
        <c:axId val="1038426335"/>
      </c:lineChart>
      <c:catAx>
        <c:axId val="1038425919"/>
        <c:scaling>
          <c:orientation val="minMax"/>
        </c:scaling>
        <c:delete val="0"/>
        <c:axPos val="b"/>
        <c:numFmt formatCode="General" sourceLinked="1"/>
        <c:majorTickMark val="in"/>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en-US"/>
          </a:p>
        </c:txPr>
        <c:crossAx val="1038426335"/>
        <c:crosses val="autoZero"/>
        <c:auto val="1"/>
        <c:lblAlgn val="ctr"/>
        <c:lblOffset val="100"/>
        <c:noMultiLvlLbl val="0"/>
      </c:catAx>
      <c:valAx>
        <c:axId val="1038426335"/>
        <c:scaling>
          <c:orientation val="minMax"/>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r>
                  <a:rPr lang="en-US" sz="1400" b="1">
                    <a:solidFill>
                      <a:schemeClr val="tx1"/>
                    </a:solidFill>
                  </a:rPr>
                  <a:t>Commercial Harvest (lbs)</a:t>
                </a:r>
              </a:p>
            </c:rich>
          </c:tx>
          <c:overlay val="0"/>
          <c:spPr>
            <a:noFill/>
            <a:ln>
              <a:noFill/>
            </a:ln>
            <a:effectLst/>
          </c:spPr>
          <c:txPr>
            <a:bodyPr rot="-54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title>
        <c:numFmt formatCode="_(* #,##0_);_(* \(#,##0\);_(* &quot;-&quot;??_);_(@_)" sourceLinked="1"/>
        <c:majorTickMark val="in"/>
        <c:minorTickMark val="none"/>
        <c:tickLblPos val="nextTo"/>
        <c:spPr>
          <a:noFill/>
          <a:ln>
            <a:solidFill>
              <a:schemeClr val="tx1"/>
            </a:solidFill>
          </a:ln>
          <a:effectLst/>
        </c:spPr>
        <c:txPr>
          <a:bodyPr rot="-6000000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en-US"/>
          </a:p>
        </c:txPr>
        <c:crossAx val="1038425919"/>
        <c:crosses val="autoZero"/>
        <c:crossBetween val="between"/>
      </c:valAx>
      <c:spPr>
        <a:noFill/>
        <a:ln>
          <a:noFill/>
        </a:ln>
        <a:effectLst/>
      </c:spPr>
    </c:plotArea>
    <c:legend>
      <c:legendPos val="l"/>
      <c:layout>
        <c:manualLayout>
          <c:xMode val="edge"/>
          <c:yMode val="edge"/>
          <c:x val="0.14804202483285578"/>
          <c:y val="0.20120832526323634"/>
          <c:w val="0.15919349622844423"/>
          <c:h val="0.10119216077419314"/>
        </c:manualLayout>
      </c:layout>
      <c:overlay val="1"/>
      <c:spPr>
        <a:noFill/>
        <a:ln>
          <a:noFill/>
        </a:ln>
        <a:effectLst/>
      </c:spPr>
      <c:txPr>
        <a:bodyPr rot="0" spcFirstLastPara="1" vertOverflow="ellipsis" vert="horz" wrap="square" anchor="ctr" anchorCtr="1"/>
        <a:lstStyle/>
        <a:p>
          <a:pPr rtl="0">
            <a:defRPr sz="1400" b="0" i="0" u="none" strike="noStrike" kern="1200" baseline="0">
              <a:solidFill>
                <a:schemeClr val="tx1"/>
              </a:solidFill>
              <a:latin typeface="+mn-lt"/>
              <a:ea typeface="+mn-ea"/>
              <a:cs typeface="+mn-cs"/>
            </a:defRPr>
          </a:pPr>
          <a:endParaRPr lang="en-US"/>
        </a:p>
      </c:txPr>
    </c:legend>
    <c:plotVisOnly val="1"/>
    <c:dispBlanksAs val="gap"/>
    <c:showDLblsOverMax val="0"/>
  </c:chart>
  <c:spPr>
    <a:solidFill>
      <a:schemeClr val="bg1"/>
    </a:solidFill>
    <a:ln w="19050" cap="flat" cmpd="sng" algn="ctr">
      <a:solidFill>
        <a:sysClr val="windowText" lastClr="000000"/>
      </a:solidFill>
      <a:round/>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4F00996-2F44-C6A8-6EB9-4C8CFDF44D4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F5326BA0-4807-F2F7-A319-1AAC6C45206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4D206DE-2619-4140-835D-91C36EAAED0D}" type="datetimeFigureOut">
              <a:rPr lang="en-US" smtClean="0"/>
              <a:t>10/13/2026</a:t>
            </a:fld>
            <a:endParaRPr lang="en-US"/>
          </a:p>
        </p:txBody>
      </p:sp>
      <p:sp>
        <p:nvSpPr>
          <p:cNvPr id="4" name="Footer Placeholder 3">
            <a:extLst>
              <a:ext uri="{FF2B5EF4-FFF2-40B4-BE49-F238E27FC236}">
                <a16:creationId xmlns:a16="http://schemas.microsoft.com/office/drawing/2014/main" id="{F3CAE263-FEE2-DA9F-03DD-7D955245A66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3098FCFE-4CA6-4429-4255-2E6D3B579D1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C1A2A73-0002-4DDC-A159-0070D92CDD2B}" type="slidenum">
              <a:rPr lang="en-US" smtClean="0"/>
              <a:t>‹#›</a:t>
            </a:fld>
            <a:endParaRPr lang="en-US"/>
          </a:p>
        </p:txBody>
      </p:sp>
    </p:spTree>
    <p:extLst>
      <p:ext uri="{BB962C8B-B14F-4D97-AF65-F5344CB8AC3E}">
        <p14:creationId xmlns:p14="http://schemas.microsoft.com/office/powerpoint/2010/main" val="13729657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B4B0716-E1AD-4146-8669-667F87FCFB9F}" type="datetimeFigureOut">
              <a:rPr lang="en-US" smtClean="0"/>
              <a:t>10/13/2026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EAE47AF-618F-4757-BFA2-4B2C61E40520}" type="slidenum">
              <a:rPr lang="en-US" smtClean="0"/>
              <a:t>‹#›</a:t>
            </a:fld>
            <a:endParaRPr lang="en-US"/>
          </a:p>
        </p:txBody>
      </p:sp>
    </p:spTree>
    <p:extLst>
      <p:ext uri="{BB962C8B-B14F-4D97-AF65-F5344CB8AC3E}">
        <p14:creationId xmlns:p14="http://schemas.microsoft.com/office/powerpoint/2010/main" val="17786963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6B250F-2832-0AA4-2BCB-E7C20B1877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D3D2DC-61C8-FC2F-2494-9561BD1391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555A67-9F9C-E50A-8F4C-BBCBA6ACFEB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a:t>
            </a:r>
            <a:r>
              <a:rPr lang="en-US" sz="1200" dirty="0"/>
              <a:t>he hellbender is now the state amphibian and we have entered into a new partnership with Louisville Zoo to increase capacity. </a:t>
            </a:r>
          </a:p>
          <a:p>
            <a:endParaRPr lang="en-US" dirty="0"/>
          </a:p>
        </p:txBody>
      </p:sp>
      <p:sp>
        <p:nvSpPr>
          <p:cNvPr id="4" name="Slide Number Placeholder 3">
            <a:extLst>
              <a:ext uri="{FF2B5EF4-FFF2-40B4-BE49-F238E27FC236}">
                <a16:creationId xmlns:a16="http://schemas.microsoft.com/office/drawing/2014/main" id="{B7C29EC5-334B-B3CB-A103-DFC32824D7FD}"/>
              </a:ext>
            </a:extLst>
          </p:cNvPr>
          <p:cNvSpPr>
            <a:spLocks noGrp="1"/>
          </p:cNvSpPr>
          <p:nvPr>
            <p:ph type="sldNum" sz="quarter" idx="5"/>
          </p:nvPr>
        </p:nvSpPr>
        <p:spPr/>
        <p:txBody>
          <a:bodyPr/>
          <a:lstStyle/>
          <a:p>
            <a:fld id="{7EAE47AF-618F-4757-BFA2-4B2C61E40520}" type="slidenum">
              <a:rPr lang="en-US" smtClean="0"/>
              <a:t>3</a:t>
            </a:fld>
            <a:endParaRPr lang="en-US"/>
          </a:p>
        </p:txBody>
      </p:sp>
    </p:spTree>
    <p:extLst>
      <p:ext uri="{BB962C8B-B14F-4D97-AF65-F5344CB8AC3E}">
        <p14:creationId xmlns:p14="http://schemas.microsoft.com/office/powerpoint/2010/main" val="9295911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Looking at the harvest effort through August of this year the levels are tracking to exceed 2025 harvest but still a significant decrease from 2024 level. </a:t>
            </a:r>
          </a:p>
          <a:p>
            <a:r>
              <a:rPr lang="en-US" dirty="0">
                <a:ea typeface="Calibri"/>
                <a:cs typeface="Calibri"/>
              </a:rPr>
              <a:t>The invasive carp subsidy for Kentucky Lake and Lake Barkley is $0.15/lbs.</a:t>
            </a:r>
          </a:p>
        </p:txBody>
      </p:sp>
      <p:sp>
        <p:nvSpPr>
          <p:cNvPr id="4" name="Slide Number Placeholder 3"/>
          <p:cNvSpPr>
            <a:spLocks noGrp="1"/>
          </p:cNvSpPr>
          <p:nvPr>
            <p:ph type="sldNum" sz="quarter" idx="5"/>
          </p:nvPr>
        </p:nvSpPr>
        <p:spPr/>
        <p:txBody>
          <a:bodyPr/>
          <a:lstStyle/>
          <a:p>
            <a:fld id="{A0CBDE37-9C8D-48E1-B826-DD5EFD1A6098}" type="slidenum">
              <a:rPr lang="en-US" smtClean="0"/>
              <a:t>7</a:t>
            </a:fld>
            <a:endParaRPr lang="en-US"/>
          </a:p>
        </p:txBody>
      </p:sp>
    </p:spTree>
    <p:extLst>
      <p:ext uri="{BB962C8B-B14F-4D97-AF65-F5344CB8AC3E}">
        <p14:creationId xmlns:p14="http://schemas.microsoft.com/office/powerpoint/2010/main" val="8959480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Take home message – we continue to prioritize creative strategies to acquire land and provide public access for hunting, fishing and outdoor related recreation.</a:t>
            </a:r>
          </a:p>
          <a:p>
            <a:endParaRPr lang="en-US" dirty="0"/>
          </a:p>
        </p:txBody>
      </p:sp>
      <p:sp>
        <p:nvSpPr>
          <p:cNvPr id="4" name="Slide Number Placeholder 3"/>
          <p:cNvSpPr>
            <a:spLocks noGrp="1"/>
          </p:cNvSpPr>
          <p:nvPr>
            <p:ph type="sldNum" sz="quarter" idx="5"/>
          </p:nvPr>
        </p:nvSpPr>
        <p:spPr/>
        <p:txBody>
          <a:bodyPr/>
          <a:lstStyle/>
          <a:p>
            <a:fld id="{7EAE47AF-618F-4757-BFA2-4B2C61E40520}" type="slidenum">
              <a:rPr lang="en-US" smtClean="0"/>
              <a:t>9</a:t>
            </a:fld>
            <a:endParaRPr lang="en-US"/>
          </a:p>
        </p:txBody>
      </p:sp>
    </p:spTree>
    <p:extLst>
      <p:ext uri="{BB962C8B-B14F-4D97-AF65-F5344CB8AC3E}">
        <p14:creationId xmlns:p14="http://schemas.microsoft.com/office/powerpoint/2010/main" val="32813525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Take home message – staff trainings have been a priority for the division this year which ultimately equates to a higher caliber workforce available to better serve the public.</a:t>
            </a:r>
          </a:p>
          <a:p>
            <a:endParaRPr lang="en-US" dirty="0"/>
          </a:p>
        </p:txBody>
      </p:sp>
      <p:sp>
        <p:nvSpPr>
          <p:cNvPr id="4" name="Slide Number Placeholder 3"/>
          <p:cNvSpPr>
            <a:spLocks noGrp="1"/>
          </p:cNvSpPr>
          <p:nvPr>
            <p:ph type="sldNum" sz="quarter" idx="5"/>
          </p:nvPr>
        </p:nvSpPr>
        <p:spPr/>
        <p:txBody>
          <a:bodyPr/>
          <a:lstStyle/>
          <a:p>
            <a:fld id="{7EAE47AF-618F-4757-BFA2-4B2C61E40520}" type="slidenum">
              <a:rPr lang="en-US" smtClean="0"/>
              <a:t>10</a:t>
            </a:fld>
            <a:endParaRPr lang="en-US"/>
          </a:p>
        </p:txBody>
      </p:sp>
    </p:spTree>
    <p:extLst>
      <p:ext uri="{BB962C8B-B14F-4D97-AF65-F5344CB8AC3E}">
        <p14:creationId xmlns:p14="http://schemas.microsoft.com/office/powerpoint/2010/main" val="23324183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a:t>
            </a:r>
            <a:r>
              <a:rPr lang="en-US" sz="1200" dirty="0"/>
              <a:t>he hellbender is now the state amphibian and we have entered into a new partnership with Louisville Zoo to increase capacity. </a:t>
            </a:r>
          </a:p>
          <a:p>
            <a:endParaRPr lang="en-US" dirty="0"/>
          </a:p>
        </p:txBody>
      </p:sp>
      <p:sp>
        <p:nvSpPr>
          <p:cNvPr id="4" name="Slide Number Placeholder 3"/>
          <p:cNvSpPr>
            <a:spLocks noGrp="1"/>
          </p:cNvSpPr>
          <p:nvPr>
            <p:ph type="sldNum" sz="quarter" idx="5"/>
          </p:nvPr>
        </p:nvSpPr>
        <p:spPr/>
        <p:txBody>
          <a:bodyPr/>
          <a:lstStyle/>
          <a:p>
            <a:fld id="{7EAE47AF-618F-4757-BFA2-4B2C61E40520}" type="slidenum">
              <a:rPr lang="en-US" smtClean="0"/>
              <a:t>11</a:t>
            </a:fld>
            <a:endParaRPr lang="en-US"/>
          </a:p>
        </p:txBody>
      </p:sp>
    </p:spTree>
    <p:extLst>
      <p:ext uri="{BB962C8B-B14F-4D97-AF65-F5344CB8AC3E}">
        <p14:creationId xmlns:p14="http://schemas.microsoft.com/office/powerpoint/2010/main" val="40036534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AE47AF-618F-4757-BFA2-4B2C61E40520}" type="slidenum">
              <a:rPr lang="en-US" smtClean="0"/>
              <a:t>14</a:t>
            </a:fld>
            <a:endParaRPr lang="en-US"/>
          </a:p>
        </p:txBody>
      </p:sp>
    </p:spTree>
    <p:extLst>
      <p:ext uri="{BB962C8B-B14F-4D97-AF65-F5344CB8AC3E}">
        <p14:creationId xmlns:p14="http://schemas.microsoft.com/office/powerpoint/2010/main" val="28256086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A30E27-649E-E921-8F2F-38076B2C7D89}"/>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BCD9BD3-23BB-A862-805A-40F308E68083}"/>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7124627-FB1E-22B6-FE16-B425A661DB71}"/>
              </a:ext>
            </a:extLst>
          </p:cNvPr>
          <p:cNvSpPr>
            <a:spLocks noGrp="1"/>
          </p:cNvSpPr>
          <p:nvPr>
            <p:ph type="dt" sz="half" idx="10"/>
          </p:nvPr>
        </p:nvSpPr>
        <p:spPr>
          <a:xfrm>
            <a:off x="838200" y="6356350"/>
            <a:ext cx="2743200" cy="365125"/>
          </a:xfrm>
          <a:prstGeom prst="rect">
            <a:avLst/>
          </a:prstGeom>
        </p:spPr>
        <p:txBody>
          <a:bodyPr/>
          <a:lstStyle/>
          <a:p>
            <a:fld id="{F13FE52A-05E8-4871-92F9-67855D6D005A}" type="datetimeFigureOut">
              <a:rPr lang="en-US" smtClean="0"/>
              <a:t>10/13/2026</a:t>
            </a:fld>
            <a:endParaRPr lang="en-US"/>
          </a:p>
        </p:txBody>
      </p:sp>
      <p:sp>
        <p:nvSpPr>
          <p:cNvPr id="5" name="Footer Placeholder 4">
            <a:extLst>
              <a:ext uri="{FF2B5EF4-FFF2-40B4-BE49-F238E27FC236}">
                <a16:creationId xmlns:a16="http://schemas.microsoft.com/office/drawing/2014/main" id="{31E75911-604A-DEE2-4500-DED09E0C873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C85EAEBF-D6F1-5B18-82BD-646217437AC5}"/>
              </a:ext>
            </a:extLst>
          </p:cNvPr>
          <p:cNvSpPr>
            <a:spLocks noGrp="1"/>
          </p:cNvSpPr>
          <p:nvPr>
            <p:ph type="sldNum" sz="quarter" idx="12"/>
          </p:nvPr>
        </p:nvSpPr>
        <p:spPr>
          <a:xfrm>
            <a:off x="8610600" y="6356350"/>
            <a:ext cx="2743200" cy="365125"/>
          </a:xfrm>
          <a:prstGeom prst="rect">
            <a:avLst/>
          </a:prstGeom>
        </p:spPr>
        <p:txBody>
          <a:bodyPr/>
          <a:lstStyle/>
          <a:p>
            <a:fld id="{992B21EE-4DBC-4736-BAE2-66DB95EA4813}" type="slidenum">
              <a:rPr lang="en-US" smtClean="0"/>
              <a:t>‹#›</a:t>
            </a:fld>
            <a:endParaRPr lang="en-US"/>
          </a:p>
        </p:txBody>
      </p:sp>
    </p:spTree>
    <p:extLst>
      <p:ext uri="{BB962C8B-B14F-4D97-AF65-F5344CB8AC3E}">
        <p14:creationId xmlns:p14="http://schemas.microsoft.com/office/powerpoint/2010/main" val="15807257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0DDA4F0-0664-41E0-93C2-5B867A3284EE}"/>
              </a:ext>
            </a:extLst>
          </p:cNvPr>
          <p:cNvSpPr>
            <a:spLocks noGrp="1"/>
          </p:cNvSpPr>
          <p:nvPr>
            <p:ph type="dt" sz="half" idx="10"/>
          </p:nvPr>
        </p:nvSpPr>
        <p:spPr>
          <a:xfrm>
            <a:off x="838200" y="6356350"/>
            <a:ext cx="2743200" cy="365125"/>
          </a:xfrm>
          <a:prstGeom prst="rect">
            <a:avLst/>
          </a:prstGeom>
        </p:spPr>
        <p:txBody>
          <a:bodyPr/>
          <a:lstStyle/>
          <a:p>
            <a:fld id="{F13FE52A-05E8-4871-92F9-67855D6D005A}" type="datetimeFigureOut">
              <a:rPr lang="en-US" smtClean="0"/>
              <a:t>10/13/2026</a:t>
            </a:fld>
            <a:endParaRPr lang="en-US"/>
          </a:p>
        </p:txBody>
      </p:sp>
      <p:sp>
        <p:nvSpPr>
          <p:cNvPr id="3" name="Footer Placeholder 2">
            <a:extLst>
              <a:ext uri="{FF2B5EF4-FFF2-40B4-BE49-F238E27FC236}">
                <a16:creationId xmlns:a16="http://schemas.microsoft.com/office/drawing/2014/main" id="{576578CE-1E3D-B7E0-54CB-A72547B1476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00DFEDEE-5489-ED88-CD87-6B336516DAA0}"/>
              </a:ext>
            </a:extLst>
          </p:cNvPr>
          <p:cNvSpPr>
            <a:spLocks noGrp="1"/>
          </p:cNvSpPr>
          <p:nvPr>
            <p:ph type="sldNum" sz="quarter" idx="12"/>
          </p:nvPr>
        </p:nvSpPr>
        <p:spPr>
          <a:xfrm>
            <a:off x="8610600" y="6356350"/>
            <a:ext cx="2743200" cy="365125"/>
          </a:xfrm>
          <a:prstGeom prst="rect">
            <a:avLst/>
          </a:prstGeom>
        </p:spPr>
        <p:txBody>
          <a:bodyPr/>
          <a:lstStyle/>
          <a:p>
            <a:fld id="{992B21EE-4DBC-4736-BAE2-66DB95EA4813}" type="slidenum">
              <a:rPr lang="en-US" smtClean="0"/>
              <a:t>‹#›</a:t>
            </a:fld>
            <a:endParaRPr lang="en-US"/>
          </a:p>
        </p:txBody>
      </p:sp>
    </p:spTree>
    <p:extLst>
      <p:ext uri="{BB962C8B-B14F-4D97-AF65-F5344CB8AC3E}">
        <p14:creationId xmlns:p14="http://schemas.microsoft.com/office/powerpoint/2010/main" val="26433293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LEFT_Diagonal">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83367432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9EBE322-53CF-799B-3810-97A4ED49A35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05AB15C-96E0-53AA-216C-57E1DE51EB2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26A496-E023-E2ED-2F31-9B305AEA2D3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BB5CC6-B309-441A-B2A8-2580891B60E3}" type="datetimeFigureOut">
              <a:rPr lang="en-US" smtClean="0"/>
              <a:t>10/13/2026</a:t>
            </a:fld>
            <a:endParaRPr lang="en-US"/>
          </a:p>
        </p:txBody>
      </p:sp>
      <p:sp>
        <p:nvSpPr>
          <p:cNvPr id="5" name="Footer Placeholder 4">
            <a:extLst>
              <a:ext uri="{FF2B5EF4-FFF2-40B4-BE49-F238E27FC236}">
                <a16:creationId xmlns:a16="http://schemas.microsoft.com/office/drawing/2014/main" id="{937745E0-795B-6118-3918-D3EC04759B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3C02859-E82E-DC48-9DED-D81D108B0BE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119665-C60B-45FD-9619-B997BCB58B77}" type="slidenum">
              <a:rPr lang="en-US" smtClean="0"/>
              <a:t>‹#›</a:t>
            </a:fld>
            <a:endParaRPr lang="en-US"/>
          </a:p>
        </p:txBody>
      </p:sp>
    </p:spTree>
    <p:extLst>
      <p:ext uri="{BB962C8B-B14F-4D97-AF65-F5344CB8AC3E}">
        <p14:creationId xmlns:p14="http://schemas.microsoft.com/office/powerpoint/2010/main" val="1079479489"/>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3.xml"/><Relationship Id="rId4" Type="http://schemas.openxmlformats.org/officeDocument/2006/relationships/image" Target="../media/image20.jpeg"/></Relationships>
</file>

<file path=ppt/slides/_rels/slide14.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image" Target="../media/image21.png"/><Relationship Id="rId7" Type="http://schemas.openxmlformats.org/officeDocument/2006/relationships/image" Target="../media/image25.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3.png"/><Relationship Id="rId10" Type="http://schemas.openxmlformats.org/officeDocument/2006/relationships/image" Target="../media/image28.jpeg"/><Relationship Id="rId4" Type="http://schemas.openxmlformats.org/officeDocument/2006/relationships/image" Target="../media/image22.jpeg"/><Relationship Id="rId9" Type="http://schemas.openxmlformats.org/officeDocument/2006/relationships/image" Target="../media/image27.jpeg"/></Relationships>
</file>

<file path=ppt/slides/_rels/slide1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image" Target="../media/image11.jpg"/><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8.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image" Target="../media/image38.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Map&#10;&#10;Description automatically generated">
            <a:extLst>
              <a:ext uri="{FF2B5EF4-FFF2-40B4-BE49-F238E27FC236}">
                <a16:creationId xmlns:a16="http://schemas.microsoft.com/office/drawing/2014/main" id="{5570793E-B952-1C03-3A59-A419F8A2CE7B}"/>
              </a:ext>
            </a:extLst>
          </p:cNvPr>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9870323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picture containing outdoor&#10;&#10;Description automatically generated">
            <a:extLst>
              <a:ext uri="{FF2B5EF4-FFF2-40B4-BE49-F238E27FC236}">
                <a16:creationId xmlns:a16="http://schemas.microsoft.com/office/drawing/2014/main" id="{12A0820B-1AB1-6B3B-481A-DE59B9D888A8}"/>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411EFCC4-A661-FE72-2EB2-C4FDC7A97D89}"/>
              </a:ext>
            </a:extLst>
          </p:cNvPr>
          <p:cNvSpPr txBox="1"/>
          <p:nvPr/>
        </p:nvSpPr>
        <p:spPr>
          <a:xfrm>
            <a:off x="262758" y="2700164"/>
            <a:ext cx="11666481" cy="1200329"/>
          </a:xfrm>
          <a:prstGeom prst="rect">
            <a:avLst/>
          </a:prstGeom>
          <a:noFill/>
        </p:spPr>
        <p:txBody>
          <a:bodyPr wrap="square" rtlCol="0">
            <a:spAutoFit/>
          </a:bodyPr>
          <a:lstStyle/>
          <a:p>
            <a:pPr algn="ctr"/>
            <a:r>
              <a:rPr lang="en-US" sz="7200" spc="600" dirty="0">
                <a:solidFill>
                  <a:srgbClr val="E1E7C5"/>
                </a:solidFill>
                <a:latin typeface="Georgia" panose="02040502050405020303" pitchFamily="18" charset="0"/>
              </a:rPr>
              <a:t>Administrative Services</a:t>
            </a:r>
          </a:p>
        </p:txBody>
      </p:sp>
      <p:sp>
        <p:nvSpPr>
          <p:cNvPr id="3" name="TextBox 2">
            <a:extLst>
              <a:ext uri="{FF2B5EF4-FFF2-40B4-BE49-F238E27FC236}">
                <a16:creationId xmlns:a16="http://schemas.microsoft.com/office/drawing/2014/main" id="{343CA4B3-ECDC-B57C-8538-9F13817D45C9}"/>
              </a:ext>
            </a:extLst>
          </p:cNvPr>
          <p:cNvSpPr txBox="1"/>
          <p:nvPr/>
        </p:nvSpPr>
        <p:spPr>
          <a:xfrm>
            <a:off x="0" y="3300329"/>
            <a:ext cx="12191999" cy="1200329"/>
          </a:xfrm>
          <a:prstGeom prst="rect">
            <a:avLst/>
          </a:prstGeom>
          <a:noFill/>
        </p:spPr>
        <p:txBody>
          <a:bodyPr wrap="square" rtlCol="0">
            <a:spAutoFit/>
          </a:bodyPr>
          <a:lstStyle/>
          <a:p>
            <a:pPr algn="ctr"/>
            <a:r>
              <a:rPr lang="en-US" sz="7200" spc="-150" dirty="0">
                <a:solidFill>
                  <a:srgbClr val="E1E7C5"/>
                </a:solidFill>
                <a:latin typeface="Georgia" panose="02040502050405020303" pitchFamily="18" charset="0"/>
              </a:rPr>
              <a:t>. . .</a:t>
            </a:r>
          </a:p>
        </p:txBody>
      </p:sp>
    </p:spTree>
    <p:extLst>
      <p:ext uri="{BB962C8B-B14F-4D97-AF65-F5344CB8AC3E}">
        <p14:creationId xmlns:p14="http://schemas.microsoft.com/office/powerpoint/2010/main" val="29444015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481BDA-3647-95DE-4092-9355EB9199EB}"/>
            </a:ext>
          </a:extLst>
        </p:cNvPr>
        <p:cNvGrpSpPr/>
        <p:nvPr/>
      </p:nvGrpSpPr>
      <p:grpSpPr>
        <a:xfrm>
          <a:off x="0" y="0"/>
          <a:ext cx="0" cy="0"/>
          <a:chOff x="0" y="0"/>
          <a:chExt cx="0" cy="0"/>
        </a:xfrm>
      </p:grpSpPr>
      <p:pic>
        <p:nvPicPr>
          <p:cNvPr id="6" name="Picture 5" descr="Shape, square&#10;&#10;Description automatically generated">
            <a:extLst>
              <a:ext uri="{FF2B5EF4-FFF2-40B4-BE49-F238E27FC236}">
                <a16:creationId xmlns:a16="http://schemas.microsoft.com/office/drawing/2014/main" id="{73B4A426-B0DA-9E54-9044-BA4D3ECE671B}"/>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B4381E3D-2BD7-CEF4-5238-AD94BBC60F23}"/>
              </a:ext>
            </a:extLst>
          </p:cNvPr>
          <p:cNvSpPr txBox="1"/>
          <p:nvPr/>
        </p:nvSpPr>
        <p:spPr>
          <a:xfrm>
            <a:off x="2948049" y="1517375"/>
            <a:ext cx="7662247" cy="2585323"/>
          </a:xfrm>
          <a:prstGeom prst="rect">
            <a:avLst/>
          </a:prstGeom>
          <a:noFill/>
        </p:spPr>
        <p:txBody>
          <a:bodyPr wrap="square" rtlCol="0">
            <a:spAutoFit/>
          </a:bodyPr>
          <a:lstStyle/>
          <a:p>
            <a:r>
              <a:rPr lang="en-US" dirty="0"/>
              <a:t>Routine Financial Audits: NO findings for the last 5 years</a:t>
            </a:r>
          </a:p>
          <a:p>
            <a:endParaRPr lang="en-US" dirty="0"/>
          </a:p>
          <a:p>
            <a:pPr marL="285750" lvl="0" indent="-285750">
              <a:buFont typeface="Arial" panose="020B0604020202020204" pitchFamily="34" charset="0"/>
              <a:buChar char="•"/>
            </a:pPr>
            <a:r>
              <a:rPr lang="en-US" dirty="0"/>
              <a:t>Annual Receipt Audit (KRS 150.152 &amp; 150.0242)</a:t>
            </a:r>
          </a:p>
          <a:p>
            <a:pPr marL="742950" lvl="1" indent="-285750">
              <a:buFont typeface="Arial" panose="020B0604020202020204" pitchFamily="34" charset="0"/>
              <a:buChar char="•"/>
            </a:pPr>
            <a:r>
              <a:rPr lang="en-US" dirty="0"/>
              <a:t>Includes review of internal controls</a:t>
            </a:r>
          </a:p>
          <a:p>
            <a:pPr marL="742950" lvl="1" indent="-285750">
              <a:buFont typeface="Arial" panose="020B0604020202020204" pitchFamily="34" charset="0"/>
              <a:buChar char="•"/>
            </a:pPr>
            <a:r>
              <a:rPr lang="en-US" dirty="0"/>
              <a:t>Procurement (KRS Chapter 45A)</a:t>
            </a:r>
          </a:p>
          <a:p>
            <a:pPr marL="285750" lvl="0" indent="-285750">
              <a:buFont typeface="Arial" panose="020B0604020202020204" pitchFamily="34" charset="0"/>
              <a:buChar char="•"/>
            </a:pPr>
            <a:r>
              <a:rPr lang="en-US" dirty="0"/>
              <a:t>Federal Audit every 5 years (USFWS) </a:t>
            </a:r>
          </a:p>
          <a:p>
            <a:pPr marL="285750" lvl="0" indent="-285750">
              <a:buFont typeface="Arial" panose="020B0604020202020204" pitchFamily="34" charset="0"/>
              <a:buChar char="•"/>
            </a:pPr>
            <a:r>
              <a:rPr lang="en-US" dirty="0"/>
              <a:t>Desk Audits – USCG (United States Coast Guard), PSGP (Port Security Grant Program), USDA - APHIS (United States Department of Agriculture - Animal and Plant Health Inspection Service), etc.</a:t>
            </a:r>
          </a:p>
        </p:txBody>
      </p:sp>
      <p:sp>
        <p:nvSpPr>
          <p:cNvPr id="7" name="Subtitle 2">
            <a:extLst>
              <a:ext uri="{FF2B5EF4-FFF2-40B4-BE49-F238E27FC236}">
                <a16:creationId xmlns:a16="http://schemas.microsoft.com/office/drawing/2014/main" id="{E1CE404D-CDDE-78A0-DE4E-E15B3FD32961}"/>
              </a:ext>
            </a:extLst>
          </p:cNvPr>
          <p:cNvSpPr txBox="1">
            <a:spLocks/>
          </p:cNvSpPr>
          <p:nvPr/>
        </p:nvSpPr>
        <p:spPr>
          <a:xfrm>
            <a:off x="2948049" y="807769"/>
            <a:ext cx="3936227" cy="48707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200" b="1" dirty="0">
                <a:solidFill>
                  <a:srgbClr val="FF9933"/>
                </a:solidFill>
                <a:latin typeface="Franklin Gothic Medium" panose="020B0603020102020204" pitchFamily="34" charset="0"/>
                <a:ea typeface="Open Sans Extrabold" panose="020B0906030804020204" pitchFamily="34" charset="0"/>
                <a:cs typeface="Open Sans Extrabold" panose="020B0906030804020204" pitchFamily="34" charset="0"/>
              </a:rPr>
              <a:t>Administrative Services</a:t>
            </a:r>
          </a:p>
        </p:txBody>
      </p:sp>
    </p:spTree>
    <p:extLst>
      <p:ext uri="{BB962C8B-B14F-4D97-AF65-F5344CB8AC3E}">
        <p14:creationId xmlns:p14="http://schemas.microsoft.com/office/powerpoint/2010/main" val="26180965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group of people sitting together&#10;&#10;Description automatically generated with low confidence">
            <a:extLst>
              <a:ext uri="{FF2B5EF4-FFF2-40B4-BE49-F238E27FC236}">
                <a16:creationId xmlns:a16="http://schemas.microsoft.com/office/drawing/2014/main" id="{3F0D8ABC-887D-42D8-9F17-858040E4B4BC}"/>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D7404C33-7EDA-E550-E85A-9E2F5C2E3FD6}"/>
              </a:ext>
            </a:extLst>
          </p:cNvPr>
          <p:cNvSpPr txBox="1"/>
          <p:nvPr/>
        </p:nvSpPr>
        <p:spPr>
          <a:xfrm>
            <a:off x="1" y="1702712"/>
            <a:ext cx="12191999" cy="2308324"/>
          </a:xfrm>
          <a:prstGeom prst="rect">
            <a:avLst/>
          </a:prstGeom>
          <a:noFill/>
        </p:spPr>
        <p:txBody>
          <a:bodyPr wrap="square" rtlCol="0">
            <a:spAutoFit/>
          </a:bodyPr>
          <a:lstStyle/>
          <a:p>
            <a:pPr algn="ctr"/>
            <a:r>
              <a:rPr lang="en-US" sz="7200" spc="600" dirty="0">
                <a:solidFill>
                  <a:srgbClr val="E1E7C5"/>
                </a:solidFill>
                <a:latin typeface="Georgia" panose="02040502050405020303" pitchFamily="18" charset="0"/>
              </a:rPr>
              <a:t>Information, Education &amp; Marketing</a:t>
            </a:r>
          </a:p>
        </p:txBody>
      </p:sp>
      <p:sp>
        <p:nvSpPr>
          <p:cNvPr id="3" name="TextBox 2">
            <a:extLst>
              <a:ext uri="{FF2B5EF4-FFF2-40B4-BE49-F238E27FC236}">
                <a16:creationId xmlns:a16="http://schemas.microsoft.com/office/drawing/2014/main" id="{D59CAF8C-5C54-A707-D02D-AF7726AB156D}"/>
              </a:ext>
            </a:extLst>
          </p:cNvPr>
          <p:cNvSpPr txBox="1"/>
          <p:nvPr/>
        </p:nvSpPr>
        <p:spPr>
          <a:xfrm>
            <a:off x="0" y="3300329"/>
            <a:ext cx="12191999" cy="1200329"/>
          </a:xfrm>
          <a:prstGeom prst="rect">
            <a:avLst/>
          </a:prstGeom>
          <a:noFill/>
        </p:spPr>
        <p:txBody>
          <a:bodyPr wrap="square" rtlCol="0">
            <a:spAutoFit/>
          </a:bodyPr>
          <a:lstStyle/>
          <a:p>
            <a:pPr algn="ctr"/>
            <a:r>
              <a:rPr lang="en-US" sz="7200" spc="-150" dirty="0">
                <a:solidFill>
                  <a:srgbClr val="E1E7C5"/>
                </a:solidFill>
                <a:latin typeface="Georgia" panose="02040502050405020303" pitchFamily="18" charset="0"/>
              </a:rPr>
              <a:t>. . .</a:t>
            </a:r>
          </a:p>
        </p:txBody>
      </p:sp>
    </p:spTree>
    <p:extLst>
      <p:ext uri="{BB962C8B-B14F-4D97-AF65-F5344CB8AC3E}">
        <p14:creationId xmlns:p14="http://schemas.microsoft.com/office/powerpoint/2010/main" val="27743050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text&#10;&#10;Description automatically generated">
            <a:extLst>
              <a:ext uri="{FF2B5EF4-FFF2-40B4-BE49-F238E27FC236}">
                <a16:creationId xmlns:a16="http://schemas.microsoft.com/office/drawing/2014/main" id="{7B333094-9695-F45A-26E9-2C77914ECF2A}"/>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Subtitle 2">
            <a:extLst>
              <a:ext uri="{FF2B5EF4-FFF2-40B4-BE49-F238E27FC236}">
                <a16:creationId xmlns:a16="http://schemas.microsoft.com/office/drawing/2014/main" id="{795F7A15-CBC0-B941-035B-7E43C9E71AC2}"/>
              </a:ext>
            </a:extLst>
          </p:cNvPr>
          <p:cNvSpPr txBox="1">
            <a:spLocks/>
          </p:cNvSpPr>
          <p:nvPr/>
        </p:nvSpPr>
        <p:spPr>
          <a:xfrm>
            <a:off x="2543460" y="2047538"/>
            <a:ext cx="2795136" cy="48707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200" b="1" dirty="0">
                <a:solidFill>
                  <a:srgbClr val="FF9933"/>
                </a:solidFill>
                <a:latin typeface="Franklin Gothic Medium" panose="020B0603020102020204" pitchFamily="34" charset="0"/>
                <a:ea typeface="Open Sans Extrabold" panose="020B0906030804020204" pitchFamily="34" charset="0"/>
                <a:cs typeface="Open Sans Extrabold" panose="020B0906030804020204" pitchFamily="34" charset="0"/>
              </a:rPr>
              <a:t>Social Media Reboot</a:t>
            </a:r>
          </a:p>
        </p:txBody>
      </p:sp>
      <p:pic>
        <p:nvPicPr>
          <p:cNvPr id="6" name="Picture 5">
            <a:extLst>
              <a:ext uri="{FF2B5EF4-FFF2-40B4-BE49-F238E27FC236}">
                <a16:creationId xmlns:a16="http://schemas.microsoft.com/office/drawing/2014/main" id="{B5AFDA21-48EE-280D-0497-AB434814C5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85579" y="2047538"/>
            <a:ext cx="6559438" cy="3689684"/>
          </a:xfrm>
          <a:prstGeom prst="rect">
            <a:avLst/>
          </a:prstGeom>
        </p:spPr>
      </p:pic>
      <p:grpSp>
        <p:nvGrpSpPr>
          <p:cNvPr id="12" name="Group 11">
            <a:extLst>
              <a:ext uri="{FF2B5EF4-FFF2-40B4-BE49-F238E27FC236}">
                <a16:creationId xmlns:a16="http://schemas.microsoft.com/office/drawing/2014/main" id="{D91720C8-2B50-CDFD-D511-FC863F6B1B5B}"/>
              </a:ext>
            </a:extLst>
          </p:cNvPr>
          <p:cNvGrpSpPr/>
          <p:nvPr/>
        </p:nvGrpSpPr>
        <p:grpSpPr>
          <a:xfrm>
            <a:off x="2689953" y="2484588"/>
            <a:ext cx="9283792" cy="4206536"/>
            <a:chOff x="2689953" y="2261559"/>
            <a:chExt cx="9283792" cy="4206536"/>
          </a:xfrm>
        </p:grpSpPr>
        <p:sp>
          <p:nvSpPr>
            <p:cNvPr id="4" name="TextBox 3">
              <a:extLst>
                <a:ext uri="{FF2B5EF4-FFF2-40B4-BE49-F238E27FC236}">
                  <a16:creationId xmlns:a16="http://schemas.microsoft.com/office/drawing/2014/main" id="{F035D2BA-7B5B-C518-9EBB-C045648F1BC3}"/>
                </a:ext>
              </a:extLst>
            </p:cNvPr>
            <p:cNvSpPr txBox="1"/>
            <p:nvPr/>
          </p:nvSpPr>
          <p:spPr>
            <a:xfrm>
              <a:off x="2690443" y="2261559"/>
              <a:ext cx="2648153" cy="3693319"/>
            </a:xfrm>
            <a:prstGeom prst="rect">
              <a:avLst/>
            </a:prstGeom>
            <a:noFill/>
          </p:spPr>
          <p:txBody>
            <a:bodyPr wrap="square" rtlCol="0">
              <a:spAutoFit/>
            </a:bodyPr>
            <a:lstStyle/>
            <a:p>
              <a:r>
                <a:rPr lang="en-US" dirty="0"/>
                <a:t>In summer 2025, the Division consolidated social media accounts and launched five regional Facebook and Instagram pages focused on local hunting, fishing and outdoor recreation opportunities. In addition to these regional accounts, the department now manages 27 social</a:t>
              </a:r>
            </a:p>
            <a:p>
              <a:r>
                <a:rPr lang="en-US" dirty="0"/>
                <a:t>media</a:t>
              </a:r>
            </a:p>
          </p:txBody>
        </p:sp>
        <p:sp>
          <p:nvSpPr>
            <p:cNvPr id="11" name="TextBox 10">
              <a:extLst>
                <a:ext uri="{FF2B5EF4-FFF2-40B4-BE49-F238E27FC236}">
                  <a16:creationId xmlns:a16="http://schemas.microsoft.com/office/drawing/2014/main" id="{B5D77E90-197C-CAD5-297B-5C9B38D9366A}"/>
                </a:ext>
              </a:extLst>
            </p:cNvPr>
            <p:cNvSpPr txBox="1"/>
            <p:nvPr/>
          </p:nvSpPr>
          <p:spPr>
            <a:xfrm>
              <a:off x="2689953" y="5544765"/>
              <a:ext cx="9283792" cy="923330"/>
            </a:xfrm>
            <a:prstGeom prst="rect">
              <a:avLst/>
            </a:prstGeom>
            <a:noFill/>
          </p:spPr>
          <p:txBody>
            <a:bodyPr wrap="square" rtlCol="0">
              <a:spAutoFit/>
            </a:bodyPr>
            <a:lstStyle/>
            <a:p>
              <a:r>
                <a:rPr lang="en-US" dirty="0"/>
                <a:t>            accounts reaching more than 985,000 followers/subscribers combined across four platforms (Facebook, Instagram, YouTube, X).</a:t>
              </a:r>
            </a:p>
            <a:p>
              <a:endParaRPr lang="en-US" dirty="0"/>
            </a:p>
          </p:txBody>
        </p:sp>
      </p:grpSp>
    </p:spTree>
    <p:extLst>
      <p:ext uri="{BB962C8B-B14F-4D97-AF65-F5344CB8AC3E}">
        <p14:creationId xmlns:p14="http://schemas.microsoft.com/office/powerpoint/2010/main" val="10785368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erson holding a fish&#10;&#10;Description automatically generated with medium confidence">
            <a:extLst>
              <a:ext uri="{FF2B5EF4-FFF2-40B4-BE49-F238E27FC236}">
                <a16:creationId xmlns:a16="http://schemas.microsoft.com/office/drawing/2014/main" id="{C271BC96-8677-8388-E921-4653C8CA3BAF}"/>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8" name="TextBox 17">
            <a:extLst>
              <a:ext uri="{FF2B5EF4-FFF2-40B4-BE49-F238E27FC236}">
                <a16:creationId xmlns:a16="http://schemas.microsoft.com/office/drawing/2014/main" id="{AB8B7C67-9B99-0A5E-CE44-1AC5C522768F}"/>
              </a:ext>
            </a:extLst>
          </p:cNvPr>
          <p:cNvSpPr txBox="1"/>
          <p:nvPr/>
        </p:nvSpPr>
        <p:spPr>
          <a:xfrm>
            <a:off x="1849839" y="2578304"/>
            <a:ext cx="8484433" cy="1200329"/>
          </a:xfrm>
          <a:prstGeom prst="rect">
            <a:avLst/>
          </a:prstGeom>
          <a:noFill/>
        </p:spPr>
        <p:txBody>
          <a:bodyPr wrap="square" rtlCol="0">
            <a:spAutoFit/>
          </a:bodyPr>
          <a:lstStyle/>
          <a:p>
            <a:pPr algn="ctr"/>
            <a:r>
              <a:rPr lang="en-US" sz="7200" spc="600" dirty="0">
                <a:solidFill>
                  <a:srgbClr val="E1E7C5"/>
                </a:solidFill>
                <a:latin typeface="Georgia" panose="02040502050405020303" pitchFamily="18" charset="0"/>
              </a:rPr>
              <a:t>Fisheries</a:t>
            </a:r>
          </a:p>
        </p:txBody>
      </p:sp>
      <p:sp>
        <p:nvSpPr>
          <p:cNvPr id="19" name="TextBox 18">
            <a:extLst>
              <a:ext uri="{FF2B5EF4-FFF2-40B4-BE49-F238E27FC236}">
                <a16:creationId xmlns:a16="http://schemas.microsoft.com/office/drawing/2014/main" id="{3EA5423F-CC78-8D76-2456-49161DA4246F}"/>
              </a:ext>
            </a:extLst>
          </p:cNvPr>
          <p:cNvSpPr txBox="1"/>
          <p:nvPr/>
        </p:nvSpPr>
        <p:spPr>
          <a:xfrm>
            <a:off x="0" y="3300329"/>
            <a:ext cx="12191999" cy="1200329"/>
          </a:xfrm>
          <a:prstGeom prst="rect">
            <a:avLst/>
          </a:prstGeom>
          <a:noFill/>
        </p:spPr>
        <p:txBody>
          <a:bodyPr wrap="square" rtlCol="0">
            <a:spAutoFit/>
          </a:bodyPr>
          <a:lstStyle/>
          <a:p>
            <a:pPr algn="ctr"/>
            <a:r>
              <a:rPr lang="en-US" sz="7200" spc="-150" dirty="0">
                <a:solidFill>
                  <a:srgbClr val="E1E7C5"/>
                </a:solidFill>
                <a:latin typeface="Georgia" panose="02040502050405020303" pitchFamily="18" charset="0"/>
              </a:rPr>
              <a:t>. . .</a:t>
            </a:r>
          </a:p>
        </p:txBody>
      </p:sp>
    </p:spTree>
    <p:extLst>
      <p:ext uri="{BB962C8B-B14F-4D97-AF65-F5344CB8AC3E}">
        <p14:creationId xmlns:p14="http://schemas.microsoft.com/office/powerpoint/2010/main" val="36962913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883A8AE5-56DF-4BA2-BDAC-7396F54C0380}"/>
              </a:ext>
            </a:extLst>
          </p:cNvPr>
          <p:cNvGraphicFramePr>
            <a:graphicFrameLocks noChangeAspect="1"/>
          </p:cNvGraphicFramePr>
          <p:nvPr/>
        </p:nvGraphicFramePr>
        <p:xfrm>
          <a:off x="0" y="62752"/>
          <a:ext cx="12192000" cy="673249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249041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descr="A picture containing outdoor, grass&#10;&#10;Description automatically generated">
            <a:extLst>
              <a:ext uri="{FF2B5EF4-FFF2-40B4-BE49-F238E27FC236}">
                <a16:creationId xmlns:a16="http://schemas.microsoft.com/office/drawing/2014/main" id="{CAA680B0-9CDE-7FA0-A104-33BBB16E75FD}"/>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86A026CC-195C-174D-B9D4-82EA79D0635D}"/>
              </a:ext>
            </a:extLst>
          </p:cNvPr>
          <p:cNvSpPr txBox="1"/>
          <p:nvPr/>
        </p:nvSpPr>
        <p:spPr>
          <a:xfrm>
            <a:off x="1849839" y="2578304"/>
            <a:ext cx="8484433" cy="1200329"/>
          </a:xfrm>
          <a:prstGeom prst="rect">
            <a:avLst/>
          </a:prstGeom>
          <a:noFill/>
        </p:spPr>
        <p:txBody>
          <a:bodyPr wrap="square" rtlCol="0">
            <a:spAutoFit/>
          </a:bodyPr>
          <a:lstStyle/>
          <a:p>
            <a:pPr algn="ctr"/>
            <a:r>
              <a:rPr lang="en-US" sz="7200" spc="600" dirty="0">
                <a:solidFill>
                  <a:srgbClr val="E1E7C5"/>
                </a:solidFill>
                <a:latin typeface="Georgia" panose="02040502050405020303" pitchFamily="18" charset="0"/>
              </a:rPr>
              <a:t>Wildlife</a:t>
            </a:r>
          </a:p>
        </p:txBody>
      </p:sp>
      <p:sp>
        <p:nvSpPr>
          <p:cNvPr id="3" name="TextBox 2">
            <a:extLst>
              <a:ext uri="{FF2B5EF4-FFF2-40B4-BE49-F238E27FC236}">
                <a16:creationId xmlns:a16="http://schemas.microsoft.com/office/drawing/2014/main" id="{EED45A01-60EB-A1EE-9962-DA8177BD580D}"/>
              </a:ext>
            </a:extLst>
          </p:cNvPr>
          <p:cNvSpPr txBox="1"/>
          <p:nvPr/>
        </p:nvSpPr>
        <p:spPr>
          <a:xfrm>
            <a:off x="0" y="3300329"/>
            <a:ext cx="12191999" cy="1200329"/>
          </a:xfrm>
          <a:prstGeom prst="rect">
            <a:avLst/>
          </a:prstGeom>
          <a:noFill/>
        </p:spPr>
        <p:txBody>
          <a:bodyPr wrap="square" rtlCol="0">
            <a:spAutoFit/>
          </a:bodyPr>
          <a:lstStyle/>
          <a:p>
            <a:pPr algn="ctr"/>
            <a:r>
              <a:rPr lang="en-US" sz="7200" spc="-150" dirty="0">
                <a:solidFill>
                  <a:srgbClr val="E1E7C5"/>
                </a:solidFill>
                <a:latin typeface="Georgia" panose="02040502050405020303" pitchFamily="18" charset="0"/>
              </a:rPr>
              <a:t>. . .</a:t>
            </a:r>
          </a:p>
        </p:txBody>
      </p:sp>
    </p:spTree>
    <p:extLst>
      <p:ext uri="{BB962C8B-B14F-4D97-AF65-F5344CB8AC3E}">
        <p14:creationId xmlns:p14="http://schemas.microsoft.com/office/powerpoint/2010/main" val="20352420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C78B5D-B088-2542-1D18-AF921F574063}"/>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13DD6A69-5740-1ABD-BDBC-61E58A1890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1015535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hape, square&#10;&#10;Description automatically generated">
            <a:extLst>
              <a:ext uri="{FF2B5EF4-FFF2-40B4-BE49-F238E27FC236}">
                <a16:creationId xmlns:a16="http://schemas.microsoft.com/office/drawing/2014/main" id="{014D53E6-952B-DA42-B81B-98EC3C4D901E}"/>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Subtitle 2">
            <a:extLst>
              <a:ext uri="{FF2B5EF4-FFF2-40B4-BE49-F238E27FC236}">
                <a16:creationId xmlns:a16="http://schemas.microsoft.com/office/drawing/2014/main" id="{C605104D-839B-E211-2CFD-F433F5B40B27}"/>
              </a:ext>
            </a:extLst>
          </p:cNvPr>
          <p:cNvSpPr txBox="1">
            <a:spLocks/>
          </p:cNvSpPr>
          <p:nvPr/>
        </p:nvSpPr>
        <p:spPr>
          <a:xfrm>
            <a:off x="2813852" y="392116"/>
            <a:ext cx="7708470" cy="50220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b="1" dirty="0">
                <a:solidFill>
                  <a:srgbClr val="FF9933"/>
                </a:solidFill>
                <a:latin typeface="Franklin Gothic Medium" panose="020B0603020102020204" pitchFamily="34" charset="0"/>
                <a:ea typeface="Open Sans Extrabold" panose="020B0906030804020204" pitchFamily="34" charset="0"/>
                <a:cs typeface="Open Sans Extrabold" panose="020B0906030804020204" pitchFamily="34" charset="0"/>
              </a:rPr>
              <a:t>Wildlife</a:t>
            </a:r>
          </a:p>
        </p:txBody>
      </p:sp>
      <p:sp>
        <p:nvSpPr>
          <p:cNvPr id="8" name="TextBox 7">
            <a:extLst>
              <a:ext uri="{FF2B5EF4-FFF2-40B4-BE49-F238E27FC236}">
                <a16:creationId xmlns:a16="http://schemas.microsoft.com/office/drawing/2014/main" id="{77E7584E-DA19-0EE5-2440-4434458DFAA5}"/>
              </a:ext>
            </a:extLst>
          </p:cNvPr>
          <p:cNvSpPr txBox="1"/>
          <p:nvPr/>
        </p:nvSpPr>
        <p:spPr>
          <a:xfrm>
            <a:off x="2813851" y="894319"/>
            <a:ext cx="8726507" cy="923330"/>
          </a:xfrm>
          <a:prstGeom prst="rect">
            <a:avLst/>
          </a:prstGeom>
          <a:noFill/>
        </p:spPr>
        <p:txBody>
          <a:bodyPr wrap="square" rtlCol="0">
            <a:spAutoFit/>
          </a:bodyPr>
          <a:lstStyle/>
          <a:p>
            <a:pPr marL="285750" lvl="0" indent="-285750">
              <a:buFont typeface="Arial" panose="020B0604020202020204" pitchFamily="34" charset="0"/>
              <a:buChar char="•"/>
            </a:pPr>
            <a:r>
              <a:rPr lang="en-US" dirty="0"/>
              <a:t>Approximately 40 Wildlife Division staff completed Basic Firearms Training with another 20 completing Advanced Shooting in Sensitive Areas training.</a:t>
            </a:r>
          </a:p>
          <a:p>
            <a:pPr marL="285750" indent="-285750">
              <a:buFont typeface="Arial" panose="020B0604020202020204" pitchFamily="34" charset="0"/>
              <a:buChar char="•"/>
            </a:pPr>
            <a:r>
              <a:rPr lang="en-US" dirty="0"/>
              <a:t>Opened the new Veteran’s WMA shooting range and office complex.</a:t>
            </a:r>
          </a:p>
        </p:txBody>
      </p:sp>
      <p:pic>
        <p:nvPicPr>
          <p:cNvPr id="10" name="Picture 9">
            <a:extLst>
              <a:ext uri="{FF2B5EF4-FFF2-40B4-BE49-F238E27FC236}">
                <a16:creationId xmlns:a16="http://schemas.microsoft.com/office/drawing/2014/main" id="{DE95B8D6-1792-F8F2-4E55-ED6FD03A6DA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56664" y="3053698"/>
            <a:ext cx="5369122" cy="3579077"/>
          </a:xfrm>
          <a:prstGeom prst="rect">
            <a:avLst/>
          </a:prstGeom>
        </p:spPr>
      </p:pic>
      <p:pic>
        <p:nvPicPr>
          <p:cNvPr id="12" name="Picture 11">
            <a:extLst>
              <a:ext uri="{FF2B5EF4-FFF2-40B4-BE49-F238E27FC236}">
                <a16:creationId xmlns:a16="http://schemas.microsoft.com/office/drawing/2014/main" id="{7FC294D3-FBCD-5EB1-6342-C4D05A149A0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13851" y="1951566"/>
            <a:ext cx="4885813" cy="3257209"/>
          </a:xfrm>
          <a:prstGeom prst="rect">
            <a:avLst/>
          </a:prstGeom>
        </p:spPr>
      </p:pic>
    </p:spTree>
    <p:extLst>
      <p:ext uri="{BB962C8B-B14F-4D97-AF65-F5344CB8AC3E}">
        <p14:creationId xmlns:p14="http://schemas.microsoft.com/office/powerpoint/2010/main" val="13331545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hape, square&#10;&#10;Description automatically generated">
            <a:extLst>
              <a:ext uri="{FF2B5EF4-FFF2-40B4-BE49-F238E27FC236}">
                <a16:creationId xmlns:a16="http://schemas.microsoft.com/office/drawing/2014/main" id="{6E1BA8BA-22ED-BCC0-2632-3609FEFCF4BB}"/>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Subtitle 2">
            <a:extLst>
              <a:ext uri="{FF2B5EF4-FFF2-40B4-BE49-F238E27FC236}">
                <a16:creationId xmlns:a16="http://schemas.microsoft.com/office/drawing/2014/main" id="{A42C59A7-B9F2-C368-4E7D-C00F9C2B9179}"/>
              </a:ext>
            </a:extLst>
          </p:cNvPr>
          <p:cNvSpPr txBox="1">
            <a:spLocks/>
          </p:cNvSpPr>
          <p:nvPr/>
        </p:nvSpPr>
        <p:spPr>
          <a:xfrm>
            <a:off x="2813852" y="392116"/>
            <a:ext cx="7708470" cy="50220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b="1" dirty="0">
                <a:solidFill>
                  <a:srgbClr val="FF9933"/>
                </a:solidFill>
                <a:latin typeface="Franklin Gothic Medium" panose="020B0603020102020204" pitchFamily="34" charset="0"/>
                <a:ea typeface="Open Sans Extrabold" panose="020B0906030804020204" pitchFamily="34" charset="0"/>
                <a:cs typeface="Open Sans Extrabold" panose="020B0906030804020204" pitchFamily="34" charset="0"/>
              </a:rPr>
              <a:t>Wildlife</a:t>
            </a:r>
          </a:p>
        </p:txBody>
      </p:sp>
      <p:sp>
        <p:nvSpPr>
          <p:cNvPr id="8" name="TextBox 7">
            <a:extLst>
              <a:ext uri="{FF2B5EF4-FFF2-40B4-BE49-F238E27FC236}">
                <a16:creationId xmlns:a16="http://schemas.microsoft.com/office/drawing/2014/main" id="{7EF0B621-DD88-8EB6-D9FB-EFF54482F2C3}"/>
              </a:ext>
            </a:extLst>
          </p:cNvPr>
          <p:cNvSpPr txBox="1"/>
          <p:nvPr/>
        </p:nvSpPr>
        <p:spPr>
          <a:xfrm>
            <a:off x="2813852" y="4493961"/>
            <a:ext cx="8726507" cy="1754326"/>
          </a:xfrm>
          <a:prstGeom prst="rect">
            <a:avLst/>
          </a:prstGeom>
          <a:noFill/>
        </p:spPr>
        <p:txBody>
          <a:bodyPr wrap="square">
            <a:spAutoFit/>
          </a:bodyPr>
          <a:lstStyle/>
          <a:p>
            <a:pPr marL="285750" lvl="0" indent="-285750">
              <a:buFont typeface="Arial" panose="020B0604020202020204" pitchFamily="34" charset="0"/>
              <a:buChar char="•"/>
            </a:pPr>
            <a:r>
              <a:rPr lang="en-US" sz="1800" dirty="0"/>
              <a:t>KDFWR continues to raise young hellbenders in captivity by hatching eggs collected from wild nests. This process greatly improves survivorship of young animals. When young reach releasable size, they are tagged and returned to the wild. This summer, our team released 117 animals at four locations to help bolster existing populations.</a:t>
            </a:r>
          </a:p>
          <a:p>
            <a:pPr marL="742950" lvl="1" indent="-285750">
              <a:buFont typeface="Arial" panose="020B0604020202020204" pitchFamily="34" charset="0"/>
              <a:buChar char="•"/>
            </a:pPr>
            <a:r>
              <a:rPr lang="en-US" dirty="0"/>
              <a:t>T</a:t>
            </a:r>
            <a:r>
              <a:rPr lang="en-US" sz="1800" dirty="0"/>
              <a:t>he hellbender is now the state amphibian and we have entered into a new partnership with Louisville Zoo to increase capacity. </a:t>
            </a:r>
          </a:p>
        </p:txBody>
      </p:sp>
      <p:pic>
        <p:nvPicPr>
          <p:cNvPr id="10" name="Picture 9">
            <a:extLst>
              <a:ext uri="{FF2B5EF4-FFF2-40B4-BE49-F238E27FC236}">
                <a16:creationId xmlns:a16="http://schemas.microsoft.com/office/drawing/2014/main" id="{D53A9B83-DBFF-33CB-2D2E-5C3EF95EA2E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00298" y="1161473"/>
            <a:ext cx="4321248" cy="2880833"/>
          </a:xfrm>
          <a:prstGeom prst="rect">
            <a:avLst/>
          </a:prstGeom>
        </p:spPr>
      </p:pic>
      <p:pic>
        <p:nvPicPr>
          <p:cNvPr id="12" name="Picture 11">
            <a:extLst>
              <a:ext uri="{FF2B5EF4-FFF2-40B4-BE49-F238E27FC236}">
                <a16:creationId xmlns:a16="http://schemas.microsoft.com/office/drawing/2014/main" id="{C757CB66-C45A-F678-A134-49047402FEC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13852" y="1161473"/>
            <a:ext cx="2158979" cy="2878639"/>
          </a:xfrm>
          <a:prstGeom prst="rect">
            <a:avLst/>
          </a:prstGeom>
        </p:spPr>
      </p:pic>
      <p:pic>
        <p:nvPicPr>
          <p:cNvPr id="14" name="Picture 13">
            <a:extLst>
              <a:ext uri="{FF2B5EF4-FFF2-40B4-BE49-F238E27FC236}">
                <a16:creationId xmlns:a16="http://schemas.microsoft.com/office/drawing/2014/main" id="{509F2EE2-1279-295C-24D9-433DEB41EAA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749013" y="1161473"/>
            <a:ext cx="2158979" cy="2878639"/>
          </a:xfrm>
          <a:prstGeom prst="rect">
            <a:avLst/>
          </a:prstGeom>
        </p:spPr>
      </p:pic>
    </p:spTree>
    <p:extLst>
      <p:ext uri="{BB962C8B-B14F-4D97-AF65-F5344CB8AC3E}">
        <p14:creationId xmlns:p14="http://schemas.microsoft.com/office/powerpoint/2010/main" val="36147746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erson standing next to a deer&#10;&#10;Description automatically generated with low confidence">
            <a:extLst>
              <a:ext uri="{FF2B5EF4-FFF2-40B4-BE49-F238E27FC236}">
                <a16:creationId xmlns:a16="http://schemas.microsoft.com/office/drawing/2014/main" id="{B0F04A24-A6DC-BFDD-C100-428200E09A62}"/>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B19D823C-713C-A7D2-A30C-A51BE2F4DA7B}"/>
              </a:ext>
            </a:extLst>
          </p:cNvPr>
          <p:cNvSpPr txBox="1"/>
          <p:nvPr/>
        </p:nvSpPr>
        <p:spPr>
          <a:xfrm>
            <a:off x="1559483" y="2567793"/>
            <a:ext cx="9073031" cy="1200329"/>
          </a:xfrm>
          <a:prstGeom prst="rect">
            <a:avLst/>
          </a:prstGeom>
          <a:noFill/>
        </p:spPr>
        <p:txBody>
          <a:bodyPr wrap="square" rtlCol="0">
            <a:spAutoFit/>
          </a:bodyPr>
          <a:lstStyle/>
          <a:p>
            <a:pPr algn="ctr"/>
            <a:r>
              <a:rPr lang="en-US" sz="7200" spc="600" dirty="0">
                <a:solidFill>
                  <a:srgbClr val="E1E7C5"/>
                </a:solidFill>
                <a:latin typeface="Georgia" panose="02040502050405020303" pitchFamily="18" charset="0"/>
              </a:rPr>
              <a:t>Law Enforcement</a:t>
            </a:r>
          </a:p>
        </p:txBody>
      </p:sp>
      <p:sp>
        <p:nvSpPr>
          <p:cNvPr id="5" name="TextBox 4">
            <a:extLst>
              <a:ext uri="{FF2B5EF4-FFF2-40B4-BE49-F238E27FC236}">
                <a16:creationId xmlns:a16="http://schemas.microsoft.com/office/drawing/2014/main" id="{0F74573D-2F95-A261-0F38-D68EF1BCDB4E}"/>
              </a:ext>
            </a:extLst>
          </p:cNvPr>
          <p:cNvSpPr txBox="1"/>
          <p:nvPr/>
        </p:nvSpPr>
        <p:spPr>
          <a:xfrm>
            <a:off x="0" y="3300329"/>
            <a:ext cx="12191999" cy="1200329"/>
          </a:xfrm>
          <a:prstGeom prst="rect">
            <a:avLst/>
          </a:prstGeom>
          <a:noFill/>
        </p:spPr>
        <p:txBody>
          <a:bodyPr wrap="square" rtlCol="0">
            <a:spAutoFit/>
          </a:bodyPr>
          <a:lstStyle/>
          <a:p>
            <a:pPr algn="ctr"/>
            <a:r>
              <a:rPr lang="en-US" sz="7200" spc="-150" dirty="0">
                <a:solidFill>
                  <a:srgbClr val="E1E7C5"/>
                </a:solidFill>
                <a:latin typeface="Georgia" panose="02040502050405020303" pitchFamily="18" charset="0"/>
              </a:rPr>
              <a:t>. . .</a:t>
            </a:r>
          </a:p>
        </p:txBody>
      </p:sp>
    </p:spTree>
    <p:extLst>
      <p:ext uri="{BB962C8B-B14F-4D97-AF65-F5344CB8AC3E}">
        <p14:creationId xmlns:p14="http://schemas.microsoft.com/office/powerpoint/2010/main" val="37308415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7306157-E1A2-9AA6-5AFF-0630458A8E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extBox 6">
            <a:extLst>
              <a:ext uri="{FF2B5EF4-FFF2-40B4-BE49-F238E27FC236}">
                <a16:creationId xmlns:a16="http://schemas.microsoft.com/office/drawing/2014/main" id="{F6BFE816-7BCB-5A4C-C601-5FEF1436CB91}"/>
              </a:ext>
            </a:extLst>
          </p:cNvPr>
          <p:cNvSpPr txBox="1"/>
          <p:nvPr/>
        </p:nvSpPr>
        <p:spPr>
          <a:xfrm>
            <a:off x="3675527" y="5689178"/>
            <a:ext cx="6931319" cy="752217"/>
          </a:xfrm>
          <a:prstGeom prst="rect">
            <a:avLst/>
          </a:prstGeom>
        </p:spPr>
        <p:txBody>
          <a:bodyPr vert="horz" lIns="91440" tIns="45720" rIns="91440" bIns="45720" rtlCol="0" anchor="b">
            <a:normAutofit fontScale="92500"/>
          </a:bodyPr>
          <a:lstStyle/>
          <a:p>
            <a:pPr algn="ctr">
              <a:lnSpc>
                <a:spcPct val="90000"/>
              </a:lnSpc>
              <a:spcBef>
                <a:spcPct val="0"/>
              </a:spcBef>
              <a:spcAft>
                <a:spcPts val="600"/>
              </a:spcAft>
            </a:pPr>
            <a:r>
              <a:rPr lang="en-US" sz="2300" b="1" kern="1200" dirty="0">
                <a:solidFill>
                  <a:schemeClr val="tx1">
                    <a:lumMod val="85000"/>
                    <a:lumOff val="15000"/>
                  </a:schemeClr>
                </a:solidFill>
                <a:ea typeface="+mj-ea"/>
                <a:cs typeface="Aharoni" panose="020F0502020204030204" pitchFamily="2" charset="-79"/>
              </a:rPr>
              <a:t>Kentucky Game Wardens ……… the Commonwealth’s oldest state law enforcement agency, serving since </a:t>
            </a:r>
            <a:r>
              <a:rPr lang="en-US" sz="2800" b="1" kern="1200" dirty="0">
                <a:solidFill>
                  <a:schemeClr val="tx1">
                    <a:lumMod val="85000"/>
                    <a:lumOff val="15000"/>
                  </a:schemeClr>
                </a:solidFill>
                <a:ea typeface="+mj-ea"/>
                <a:cs typeface="Aharoni" panose="020F0502020204030204" pitchFamily="2" charset="-79"/>
              </a:rPr>
              <a:t>1912</a:t>
            </a:r>
          </a:p>
        </p:txBody>
      </p:sp>
      <p:sp>
        <p:nvSpPr>
          <p:cNvPr id="12" name="AutoShape 8" descr="Image preview">
            <a:extLst>
              <a:ext uri="{FF2B5EF4-FFF2-40B4-BE49-F238E27FC236}">
                <a16:creationId xmlns:a16="http://schemas.microsoft.com/office/drawing/2014/main" id="{131C74EE-B836-D867-F6F2-1512868C5625}"/>
              </a:ext>
            </a:extLst>
          </p:cNvPr>
          <p:cNvSpPr>
            <a:spLocks noChangeAspect="1" noChangeArrowheads="1"/>
          </p:cNvSpPr>
          <p:nvPr/>
        </p:nvSpPr>
        <p:spPr bwMode="auto">
          <a:xfrm>
            <a:off x="5943599" y="3276599"/>
            <a:ext cx="4326673" cy="4326673"/>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 name="TextBox 14">
            <a:extLst>
              <a:ext uri="{FF2B5EF4-FFF2-40B4-BE49-F238E27FC236}">
                <a16:creationId xmlns:a16="http://schemas.microsoft.com/office/drawing/2014/main" id="{97292750-BD9B-A715-5B99-87FE3ACC5C9A}"/>
              </a:ext>
            </a:extLst>
          </p:cNvPr>
          <p:cNvSpPr txBox="1"/>
          <p:nvPr/>
        </p:nvSpPr>
        <p:spPr>
          <a:xfrm>
            <a:off x="5727732" y="374055"/>
            <a:ext cx="2550878" cy="584775"/>
          </a:xfrm>
          <a:prstGeom prst="rect">
            <a:avLst/>
          </a:prstGeom>
          <a:noFill/>
        </p:spPr>
        <p:txBody>
          <a:bodyPr wrap="square" rtlCol="0">
            <a:spAutoFit/>
          </a:bodyPr>
          <a:lstStyle/>
          <a:p>
            <a:pPr algn="ctr"/>
            <a:r>
              <a:rPr lang="en-US" sz="3200" b="1" dirty="0">
                <a:solidFill>
                  <a:srgbClr val="004811"/>
                </a:solidFill>
              </a:rPr>
              <a:t>1912-Present</a:t>
            </a:r>
          </a:p>
        </p:txBody>
      </p:sp>
      <p:pic>
        <p:nvPicPr>
          <p:cNvPr id="3" name="Picture 2" descr="A picture containing text, dog, ground, person&#10;&#10;AI-generated content may be incorrect.">
            <a:extLst>
              <a:ext uri="{FF2B5EF4-FFF2-40B4-BE49-F238E27FC236}">
                <a16:creationId xmlns:a16="http://schemas.microsoft.com/office/drawing/2014/main" id="{71A9BDCD-D17B-8E13-9257-60D8028FAC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16741" y="1119327"/>
            <a:ext cx="4405873" cy="4314541"/>
          </a:xfrm>
          <a:prstGeom prst="rect">
            <a:avLst/>
          </a:prstGeom>
        </p:spPr>
      </p:pic>
      <p:pic>
        <p:nvPicPr>
          <p:cNvPr id="1026" name="Picture 2" descr="Kentucky game warden Elijah Roberts with brother Ransom, early 1900s ...">
            <a:extLst>
              <a:ext uri="{FF2B5EF4-FFF2-40B4-BE49-F238E27FC236}">
                <a16:creationId xmlns:a16="http://schemas.microsoft.com/office/drawing/2014/main" id="{8D6BE557-F13B-BD03-298B-E925A43187A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99901" y="1119327"/>
            <a:ext cx="3903270" cy="4314541"/>
          </a:xfrm>
          <a:prstGeom prst="rect">
            <a:avLst/>
          </a:pr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76101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D7FCEB-3890-B1B3-F65C-0CFE908AC895}"/>
            </a:ext>
          </a:extLst>
        </p:cNvPr>
        <p:cNvGrpSpPr/>
        <p:nvPr/>
      </p:nvGrpSpPr>
      <p:grpSpPr>
        <a:xfrm>
          <a:off x="0" y="0"/>
          <a:ext cx="0" cy="0"/>
          <a:chOff x="0" y="0"/>
          <a:chExt cx="0" cy="0"/>
        </a:xfrm>
      </p:grpSpPr>
      <p:pic>
        <p:nvPicPr>
          <p:cNvPr id="28" name="Picture 27">
            <a:extLst>
              <a:ext uri="{FF2B5EF4-FFF2-40B4-BE49-F238E27FC236}">
                <a16:creationId xmlns:a16="http://schemas.microsoft.com/office/drawing/2014/main" id="{AFADE7F4-4E3B-6496-E412-6B05649F46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7" name="Picture 6" descr="A picture containing grass, outdoor, sky&#10;&#10;AI-generated content may be incorrect.">
            <a:extLst>
              <a:ext uri="{FF2B5EF4-FFF2-40B4-BE49-F238E27FC236}">
                <a16:creationId xmlns:a16="http://schemas.microsoft.com/office/drawing/2014/main" id="{E8998F80-6F4D-3A64-0B6D-404040BF3F5F}"/>
              </a:ext>
            </a:extLst>
          </p:cNvPr>
          <p:cNvPicPr>
            <a:picLocks noChangeAspect="1"/>
          </p:cNvPicPr>
          <p:nvPr/>
        </p:nvPicPr>
        <p:blipFill>
          <a:blip r:embed="rId4">
            <a:extLst>
              <a:ext uri="{28A0092B-C50C-407E-A947-70E740481C1C}">
                <a14:useLocalDpi xmlns:a14="http://schemas.microsoft.com/office/drawing/2010/main" val="0"/>
              </a:ext>
            </a:extLst>
          </a:blip>
          <a:srcRect t="12582" r="-1" b="24156"/>
          <a:stretch>
            <a:fillRect/>
          </a:stretch>
        </p:blipFill>
        <p:spPr>
          <a:xfrm>
            <a:off x="7242058" y="519437"/>
            <a:ext cx="4425623" cy="1868815"/>
          </a:xfrm>
          <a:prstGeom prst="rect">
            <a:avLst/>
          </a:prstGeom>
        </p:spPr>
      </p:pic>
      <p:pic>
        <p:nvPicPr>
          <p:cNvPr id="11" name="Picture 10">
            <a:extLst>
              <a:ext uri="{FF2B5EF4-FFF2-40B4-BE49-F238E27FC236}">
                <a16:creationId xmlns:a16="http://schemas.microsoft.com/office/drawing/2014/main" id="{EA4A6297-9394-E9DA-DC04-1C0FE59F0ABB}"/>
              </a:ext>
            </a:extLst>
          </p:cNvPr>
          <p:cNvPicPr>
            <a:picLocks noChangeAspect="1"/>
          </p:cNvPicPr>
          <p:nvPr/>
        </p:nvPicPr>
        <p:blipFill>
          <a:blip r:embed="rId5"/>
          <a:srcRect t="1882" r="-1" b="1884"/>
          <a:stretch>
            <a:fillRect/>
          </a:stretch>
        </p:blipFill>
        <p:spPr>
          <a:xfrm>
            <a:off x="7242058" y="2480985"/>
            <a:ext cx="4425623" cy="3918209"/>
          </a:xfrm>
          <a:prstGeom prst="rect">
            <a:avLst/>
          </a:prstGeom>
        </p:spPr>
      </p:pic>
      <p:pic>
        <p:nvPicPr>
          <p:cNvPr id="14" name="Picture 13" descr="A picture containing indoor, wooden, wood, window&#10;&#10;AI-generated content may be incorrect.">
            <a:extLst>
              <a:ext uri="{FF2B5EF4-FFF2-40B4-BE49-F238E27FC236}">
                <a16:creationId xmlns:a16="http://schemas.microsoft.com/office/drawing/2014/main" id="{B98DCDCB-1739-B2C8-4F06-F6C02A8EEBA4}"/>
              </a:ext>
            </a:extLst>
          </p:cNvPr>
          <p:cNvPicPr>
            <a:picLocks noChangeAspect="1"/>
          </p:cNvPicPr>
          <p:nvPr/>
        </p:nvPicPr>
        <p:blipFill>
          <a:blip r:embed="rId6">
            <a:extLst>
              <a:ext uri="{28A0092B-C50C-407E-A947-70E740481C1C}">
                <a14:useLocalDpi xmlns:a14="http://schemas.microsoft.com/office/drawing/2010/main" val="0"/>
              </a:ext>
            </a:extLst>
          </a:blip>
          <a:srcRect l="42969" r="24437" b="1"/>
          <a:stretch>
            <a:fillRect/>
          </a:stretch>
        </p:blipFill>
        <p:spPr>
          <a:xfrm>
            <a:off x="5039581" y="455276"/>
            <a:ext cx="2128524" cy="3918209"/>
          </a:xfrm>
          <a:prstGeom prst="rect">
            <a:avLst/>
          </a:prstGeom>
        </p:spPr>
      </p:pic>
      <p:pic>
        <p:nvPicPr>
          <p:cNvPr id="16" name="Picture 15" descr="A group of people standing in front of a red building&#10;&#10;AI-generated content may be incorrect.">
            <a:extLst>
              <a:ext uri="{FF2B5EF4-FFF2-40B4-BE49-F238E27FC236}">
                <a16:creationId xmlns:a16="http://schemas.microsoft.com/office/drawing/2014/main" id="{C153585E-E885-6E11-B770-ACD9AE8292DC}"/>
              </a:ext>
            </a:extLst>
          </p:cNvPr>
          <p:cNvPicPr>
            <a:picLocks noChangeAspect="1"/>
          </p:cNvPicPr>
          <p:nvPr/>
        </p:nvPicPr>
        <p:blipFill>
          <a:blip r:embed="rId7">
            <a:extLst>
              <a:ext uri="{28A0092B-C50C-407E-A947-70E740481C1C}">
                <a14:useLocalDpi xmlns:a14="http://schemas.microsoft.com/office/drawing/2010/main" val="0"/>
              </a:ext>
            </a:extLst>
          </a:blip>
          <a:srcRect l="5011" r="18667"/>
          <a:stretch>
            <a:fillRect/>
          </a:stretch>
        </p:blipFill>
        <p:spPr>
          <a:xfrm>
            <a:off x="5035056" y="4533661"/>
            <a:ext cx="2133050" cy="1865533"/>
          </a:xfrm>
          <a:prstGeom prst="rect">
            <a:avLst/>
          </a:prstGeom>
        </p:spPr>
      </p:pic>
      <p:pic>
        <p:nvPicPr>
          <p:cNvPr id="18" name="Picture 17" descr="A picture containing person, people&#10;&#10;AI-generated content may be incorrect.">
            <a:extLst>
              <a:ext uri="{FF2B5EF4-FFF2-40B4-BE49-F238E27FC236}">
                <a16:creationId xmlns:a16="http://schemas.microsoft.com/office/drawing/2014/main" id="{D4EC182F-C40E-C376-C2F1-46E71EB5B988}"/>
              </a:ext>
            </a:extLst>
          </p:cNvPr>
          <p:cNvPicPr>
            <a:picLocks noChangeAspect="1"/>
          </p:cNvPicPr>
          <p:nvPr/>
        </p:nvPicPr>
        <p:blipFill>
          <a:blip r:embed="rId8">
            <a:extLst>
              <a:ext uri="{28A0092B-C50C-407E-A947-70E740481C1C}">
                <a14:useLocalDpi xmlns:a14="http://schemas.microsoft.com/office/drawing/2010/main" val="0"/>
              </a:ext>
            </a:extLst>
          </a:blip>
          <a:srcRect l="11029" r="17680" b="-1"/>
          <a:stretch>
            <a:fillRect/>
          </a:stretch>
        </p:blipFill>
        <p:spPr>
          <a:xfrm>
            <a:off x="499165" y="4535267"/>
            <a:ext cx="2136433" cy="1865533"/>
          </a:xfrm>
          <a:prstGeom prst="rect">
            <a:avLst/>
          </a:prstGeom>
        </p:spPr>
      </p:pic>
      <p:pic>
        <p:nvPicPr>
          <p:cNvPr id="20" name="Picture 19" descr="A couple of men standing next to a person lying on the ground&#10;&#10;AI-generated content may be incorrect.">
            <a:extLst>
              <a:ext uri="{FF2B5EF4-FFF2-40B4-BE49-F238E27FC236}">
                <a16:creationId xmlns:a16="http://schemas.microsoft.com/office/drawing/2014/main" id="{614B388F-68BC-9271-C08D-010938975570}"/>
              </a:ext>
            </a:extLst>
          </p:cNvPr>
          <p:cNvPicPr>
            <a:picLocks noChangeAspect="1"/>
          </p:cNvPicPr>
          <p:nvPr/>
        </p:nvPicPr>
        <p:blipFill>
          <a:blip r:embed="rId9">
            <a:extLst>
              <a:ext uri="{28A0092B-C50C-407E-A947-70E740481C1C}">
                <a14:useLocalDpi xmlns:a14="http://schemas.microsoft.com/office/drawing/2010/main" val="0"/>
              </a:ext>
            </a:extLst>
          </a:blip>
          <a:srcRect l="12669" r="11274"/>
          <a:stretch>
            <a:fillRect/>
          </a:stretch>
        </p:blipFill>
        <p:spPr>
          <a:xfrm>
            <a:off x="2789898" y="4535267"/>
            <a:ext cx="2125631" cy="1865533"/>
          </a:xfrm>
          <a:prstGeom prst="rect">
            <a:avLst/>
          </a:prstGeom>
        </p:spPr>
      </p:pic>
      <p:sp>
        <p:nvSpPr>
          <p:cNvPr id="24" name="TextBox 23">
            <a:extLst>
              <a:ext uri="{FF2B5EF4-FFF2-40B4-BE49-F238E27FC236}">
                <a16:creationId xmlns:a16="http://schemas.microsoft.com/office/drawing/2014/main" id="{C4A900E8-6A91-4FF5-4424-47007F1817AB}"/>
              </a:ext>
            </a:extLst>
          </p:cNvPr>
          <p:cNvSpPr txBox="1"/>
          <p:nvPr/>
        </p:nvSpPr>
        <p:spPr>
          <a:xfrm>
            <a:off x="767407" y="3579413"/>
            <a:ext cx="3890682" cy="1321980"/>
          </a:xfrm>
          <a:prstGeom prst="rect">
            <a:avLst/>
          </a:prstGeom>
        </p:spPr>
        <p:txBody>
          <a:bodyPr vert="horz" lIns="91440" tIns="45720" rIns="91440" bIns="45720" rtlCol="0">
            <a:normAutofit/>
          </a:bodyPr>
          <a:lstStyle/>
          <a:p>
            <a:pPr algn="ctr">
              <a:lnSpc>
                <a:spcPct val="90000"/>
              </a:lnSpc>
              <a:spcBef>
                <a:spcPts val="1000"/>
              </a:spcBef>
            </a:pPr>
            <a:r>
              <a:rPr lang="en-US" sz="2400" kern="1200" spc="-150" dirty="0">
                <a:solidFill>
                  <a:srgbClr val="FFFFFF"/>
                </a:solidFill>
                <a:latin typeface="+mn-lt"/>
                <a:ea typeface="+mn-ea"/>
                <a:cs typeface="+mn-cs"/>
              </a:rPr>
              <a:t>Home of  the Kentucky Game Warden Training Center</a:t>
            </a:r>
          </a:p>
        </p:txBody>
      </p:sp>
      <p:sp>
        <p:nvSpPr>
          <p:cNvPr id="26" name="TextBox 25">
            <a:extLst>
              <a:ext uri="{FF2B5EF4-FFF2-40B4-BE49-F238E27FC236}">
                <a16:creationId xmlns:a16="http://schemas.microsoft.com/office/drawing/2014/main" id="{7358A275-FA2B-B4BF-12A1-826B43A5C79F}"/>
              </a:ext>
            </a:extLst>
          </p:cNvPr>
          <p:cNvSpPr txBox="1"/>
          <p:nvPr/>
        </p:nvSpPr>
        <p:spPr>
          <a:xfrm>
            <a:off x="487142" y="2728271"/>
            <a:ext cx="4428387" cy="646331"/>
          </a:xfrm>
          <a:prstGeom prst="rect">
            <a:avLst/>
          </a:prstGeom>
          <a:noFill/>
        </p:spPr>
        <p:txBody>
          <a:bodyPr wrap="square">
            <a:spAutoFit/>
          </a:bodyPr>
          <a:lstStyle/>
          <a:p>
            <a:r>
              <a:rPr lang="en-US" sz="3600" b="1" dirty="0">
                <a:solidFill>
                  <a:schemeClr val="bg1"/>
                </a:solidFill>
              </a:rPr>
              <a:t>Camp Kentucky Afield</a:t>
            </a:r>
          </a:p>
        </p:txBody>
      </p:sp>
      <p:pic>
        <p:nvPicPr>
          <p:cNvPr id="32" name="Picture 31">
            <a:extLst>
              <a:ext uri="{FF2B5EF4-FFF2-40B4-BE49-F238E27FC236}">
                <a16:creationId xmlns:a16="http://schemas.microsoft.com/office/drawing/2014/main" id="{000C59CC-8CDA-9040-BA1C-7F49CB0416E0}"/>
              </a:ext>
            </a:extLst>
          </p:cNvPr>
          <p:cNvPicPr>
            <a:picLocks noChangeAspect="1"/>
          </p:cNvPicPr>
          <p:nvPr/>
        </p:nvPicPr>
        <p:blipFill>
          <a:blip r:embed="rId10">
            <a:extLst>
              <a:ext uri="{28A0092B-C50C-407E-A947-70E740481C1C}">
                <a14:useLocalDpi xmlns:a14="http://schemas.microsoft.com/office/drawing/2010/main" val="0"/>
              </a:ext>
            </a:extLst>
          </a:blip>
          <a:srcRect l="17536" r="10185"/>
          <a:stretch>
            <a:fillRect/>
          </a:stretch>
        </p:blipFill>
        <p:spPr>
          <a:xfrm>
            <a:off x="2789898" y="455276"/>
            <a:ext cx="2128524" cy="1963472"/>
          </a:xfrm>
          <a:prstGeom prst="rect">
            <a:avLst/>
          </a:prstGeom>
        </p:spPr>
      </p:pic>
    </p:spTree>
    <p:extLst>
      <p:ext uri="{BB962C8B-B14F-4D97-AF65-F5344CB8AC3E}">
        <p14:creationId xmlns:p14="http://schemas.microsoft.com/office/powerpoint/2010/main" val="17728923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928F8B-25B3-E08E-0DA3-F477ADF61C3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36F17687-4A62-3EB4-95D2-9E06191708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extBox 6">
            <a:extLst>
              <a:ext uri="{FF2B5EF4-FFF2-40B4-BE49-F238E27FC236}">
                <a16:creationId xmlns:a16="http://schemas.microsoft.com/office/drawing/2014/main" id="{970514F7-50DD-A72F-E2B7-98D343616AF2}"/>
              </a:ext>
            </a:extLst>
          </p:cNvPr>
          <p:cNvSpPr txBox="1"/>
          <p:nvPr/>
        </p:nvSpPr>
        <p:spPr>
          <a:xfrm>
            <a:off x="2119746" y="5829299"/>
            <a:ext cx="8354290" cy="976746"/>
          </a:xfrm>
          <a:prstGeom prst="rect">
            <a:avLst/>
          </a:prstGeom>
        </p:spPr>
        <p:txBody>
          <a:bodyPr vert="horz" lIns="91440" tIns="45720" rIns="91440" bIns="45720" rtlCol="0" anchor="b">
            <a:noAutofit/>
          </a:bodyPr>
          <a:lstStyle/>
          <a:p>
            <a:pPr>
              <a:lnSpc>
                <a:spcPct val="90000"/>
              </a:lnSpc>
              <a:spcBef>
                <a:spcPct val="0"/>
              </a:spcBef>
              <a:spcAft>
                <a:spcPts val="600"/>
              </a:spcAft>
            </a:pPr>
            <a:r>
              <a:rPr lang="en-US" sz="1600" b="1" dirty="0">
                <a:solidFill>
                  <a:schemeClr val="tx1">
                    <a:lumMod val="85000"/>
                    <a:lumOff val="15000"/>
                  </a:schemeClr>
                </a:solidFill>
                <a:ea typeface="+mj-ea"/>
                <a:cs typeface="Aharoni" panose="020F0502020204030204" pitchFamily="2" charset="-79"/>
              </a:rPr>
              <a:t>Wardens have completed trainings through various avenues such as:</a:t>
            </a:r>
          </a:p>
          <a:p>
            <a:pPr marL="342900" indent="-342900">
              <a:lnSpc>
                <a:spcPct val="90000"/>
              </a:lnSpc>
              <a:spcBef>
                <a:spcPct val="0"/>
              </a:spcBef>
              <a:spcAft>
                <a:spcPts val="600"/>
              </a:spcAft>
              <a:buFont typeface="Arial" panose="020B0604020202020204" pitchFamily="34" charset="0"/>
              <a:buChar char="•"/>
            </a:pPr>
            <a:r>
              <a:rPr lang="en-US" sz="1600" dirty="0">
                <a:solidFill>
                  <a:schemeClr val="tx1">
                    <a:lumMod val="85000"/>
                    <a:lumOff val="15000"/>
                  </a:schemeClr>
                </a:solidFill>
                <a:ea typeface="+mj-ea"/>
                <a:cs typeface="Aharoni" panose="020F0502020204030204" pitchFamily="2" charset="-79"/>
              </a:rPr>
              <a:t>The FBI National Academy</a:t>
            </a:r>
          </a:p>
          <a:p>
            <a:pPr marL="342900" indent="-342900">
              <a:lnSpc>
                <a:spcPct val="90000"/>
              </a:lnSpc>
              <a:spcBef>
                <a:spcPct val="0"/>
              </a:spcBef>
              <a:spcAft>
                <a:spcPts val="600"/>
              </a:spcAft>
              <a:buFont typeface="Arial" panose="020B0604020202020204" pitchFamily="34" charset="0"/>
              <a:buChar char="•"/>
            </a:pPr>
            <a:r>
              <a:rPr lang="en-US" sz="1600" dirty="0">
                <a:solidFill>
                  <a:schemeClr val="tx1">
                    <a:lumMod val="85000"/>
                    <a:lumOff val="15000"/>
                  </a:schemeClr>
                </a:solidFill>
                <a:ea typeface="+mj-ea"/>
                <a:cs typeface="Aharoni" panose="020F0502020204030204" pitchFamily="2" charset="-79"/>
              </a:rPr>
              <a:t>The National Conservation Law Enforcement Leadership Academy</a:t>
            </a:r>
          </a:p>
          <a:p>
            <a:pPr marL="342900" indent="-342900">
              <a:lnSpc>
                <a:spcPct val="90000"/>
              </a:lnSpc>
              <a:spcBef>
                <a:spcPct val="0"/>
              </a:spcBef>
              <a:spcAft>
                <a:spcPts val="600"/>
              </a:spcAft>
              <a:buFont typeface="Arial" panose="020B0604020202020204" pitchFamily="34" charset="0"/>
              <a:buChar char="•"/>
            </a:pPr>
            <a:r>
              <a:rPr lang="en-US" sz="1600" dirty="0">
                <a:solidFill>
                  <a:schemeClr val="tx1">
                    <a:lumMod val="85000"/>
                    <a:lumOff val="15000"/>
                  </a:schemeClr>
                </a:solidFill>
                <a:ea typeface="+mj-ea"/>
                <a:cs typeface="Aharoni" panose="020F0502020204030204" pitchFamily="2" charset="-79"/>
              </a:rPr>
              <a:t>The Criminal Justice Executive Development Program at the Department of Criminal Justice Training</a:t>
            </a:r>
            <a:endParaRPr lang="en-US" sz="1600" kern="1200" dirty="0">
              <a:solidFill>
                <a:schemeClr val="tx1">
                  <a:lumMod val="85000"/>
                  <a:lumOff val="15000"/>
                </a:schemeClr>
              </a:solidFill>
              <a:ea typeface="+mj-ea"/>
              <a:cs typeface="Aharoni" panose="020F0502020204030204" pitchFamily="2" charset="-79"/>
            </a:endParaRPr>
          </a:p>
        </p:txBody>
      </p:sp>
    </p:spTree>
    <p:extLst>
      <p:ext uri="{BB962C8B-B14F-4D97-AF65-F5344CB8AC3E}">
        <p14:creationId xmlns:p14="http://schemas.microsoft.com/office/powerpoint/2010/main" val="33907718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A picture containing tree, outdoor, forest, day&#10;&#10;Description automatically generated">
            <a:extLst>
              <a:ext uri="{FF2B5EF4-FFF2-40B4-BE49-F238E27FC236}">
                <a16:creationId xmlns:a16="http://schemas.microsoft.com/office/drawing/2014/main" id="{13F56A04-1443-26A0-1BF3-75995C1F11FB}"/>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A2956298-9147-5A42-068C-3842FD0A881F}"/>
              </a:ext>
            </a:extLst>
          </p:cNvPr>
          <p:cNvSpPr txBox="1"/>
          <p:nvPr/>
        </p:nvSpPr>
        <p:spPr>
          <a:xfrm>
            <a:off x="1996984" y="554849"/>
            <a:ext cx="8484433" cy="3416320"/>
          </a:xfrm>
          <a:prstGeom prst="rect">
            <a:avLst/>
          </a:prstGeom>
          <a:noFill/>
        </p:spPr>
        <p:txBody>
          <a:bodyPr wrap="square" rtlCol="0">
            <a:spAutoFit/>
          </a:bodyPr>
          <a:lstStyle/>
          <a:p>
            <a:pPr algn="ctr"/>
            <a:r>
              <a:rPr lang="en-US" sz="7200" spc="600" dirty="0">
                <a:solidFill>
                  <a:srgbClr val="E1E7C5"/>
                </a:solidFill>
                <a:latin typeface="Georgia" panose="02040502050405020303" pitchFamily="18" charset="0"/>
              </a:rPr>
              <a:t>Engineering, Infrastructure, &amp; Technology</a:t>
            </a:r>
          </a:p>
        </p:txBody>
      </p:sp>
      <p:sp>
        <p:nvSpPr>
          <p:cNvPr id="3" name="TextBox 2">
            <a:extLst>
              <a:ext uri="{FF2B5EF4-FFF2-40B4-BE49-F238E27FC236}">
                <a16:creationId xmlns:a16="http://schemas.microsoft.com/office/drawing/2014/main" id="{43232BA9-4E59-58DB-AC3A-577365E7F1A7}"/>
              </a:ext>
            </a:extLst>
          </p:cNvPr>
          <p:cNvSpPr txBox="1"/>
          <p:nvPr/>
        </p:nvSpPr>
        <p:spPr>
          <a:xfrm>
            <a:off x="0" y="3300329"/>
            <a:ext cx="12191999" cy="1200329"/>
          </a:xfrm>
          <a:prstGeom prst="rect">
            <a:avLst/>
          </a:prstGeom>
          <a:noFill/>
        </p:spPr>
        <p:txBody>
          <a:bodyPr wrap="square" rtlCol="0">
            <a:spAutoFit/>
          </a:bodyPr>
          <a:lstStyle/>
          <a:p>
            <a:pPr algn="ctr"/>
            <a:r>
              <a:rPr lang="en-US" sz="7200" spc="-150" dirty="0">
                <a:solidFill>
                  <a:srgbClr val="E1E7C5"/>
                </a:solidFill>
                <a:latin typeface="Georgia" panose="02040502050405020303" pitchFamily="18" charset="0"/>
              </a:rPr>
              <a:t>. . .</a:t>
            </a:r>
          </a:p>
        </p:txBody>
      </p:sp>
    </p:spTree>
    <p:extLst>
      <p:ext uri="{BB962C8B-B14F-4D97-AF65-F5344CB8AC3E}">
        <p14:creationId xmlns:p14="http://schemas.microsoft.com/office/powerpoint/2010/main" val="29987608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hape, square&#10;&#10;Description automatically generated">
            <a:extLst>
              <a:ext uri="{FF2B5EF4-FFF2-40B4-BE49-F238E27FC236}">
                <a16:creationId xmlns:a16="http://schemas.microsoft.com/office/drawing/2014/main" id="{014D53E6-952B-DA42-B81B-98EC3C4D901E}"/>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Subtitle 2">
            <a:extLst>
              <a:ext uri="{FF2B5EF4-FFF2-40B4-BE49-F238E27FC236}">
                <a16:creationId xmlns:a16="http://schemas.microsoft.com/office/drawing/2014/main" id="{72832643-FE79-FEC7-D335-44104246B16A}"/>
              </a:ext>
            </a:extLst>
          </p:cNvPr>
          <p:cNvSpPr txBox="1">
            <a:spLocks/>
          </p:cNvSpPr>
          <p:nvPr/>
        </p:nvSpPr>
        <p:spPr>
          <a:xfrm>
            <a:off x="2651659" y="224907"/>
            <a:ext cx="7708470" cy="50220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b="1" dirty="0">
                <a:solidFill>
                  <a:srgbClr val="FF9933"/>
                </a:solidFill>
                <a:latin typeface="Franklin Gothic Medium" panose="020B0603020102020204" pitchFamily="34" charset="0"/>
                <a:ea typeface="Open Sans Extrabold" panose="020B0906030804020204" pitchFamily="34" charset="0"/>
                <a:cs typeface="Open Sans Extrabold" panose="020B0906030804020204" pitchFamily="34" charset="0"/>
              </a:rPr>
              <a:t>Information &amp; Technology Branch</a:t>
            </a:r>
          </a:p>
        </p:txBody>
      </p:sp>
      <p:sp>
        <p:nvSpPr>
          <p:cNvPr id="5" name="TextBox 4">
            <a:extLst>
              <a:ext uri="{FF2B5EF4-FFF2-40B4-BE49-F238E27FC236}">
                <a16:creationId xmlns:a16="http://schemas.microsoft.com/office/drawing/2014/main" id="{A5035F08-E9B0-4E0F-5A6D-05551A62CC43}"/>
              </a:ext>
            </a:extLst>
          </p:cNvPr>
          <p:cNvSpPr txBox="1"/>
          <p:nvPr/>
        </p:nvSpPr>
        <p:spPr>
          <a:xfrm>
            <a:off x="2651658" y="839563"/>
            <a:ext cx="9297886" cy="2031325"/>
          </a:xfrm>
          <a:prstGeom prst="rect">
            <a:avLst/>
          </a:prstGeom>
          <a:noFill/>
        </p:spPr>
        <p:txBody>
          <a:bodyPr wrap="square" rtlCol="0">
            <a:spAutoFit/>
          </a:bodyPr>
          <a:lstStyle/>
          <a:p>
            <a:pPr lvl="0"/>
            <a:r>
              <a:rPr lang="en-US" dirty="0"/>
              <a:t>Developed and deployed several new applications, including:</a:t>
            </a:r>
            <a:endParaRPr lang="en-US" sz="2000" dirty="0"/>
          </a:p>
          <a:p>
            <a:pPr marL="742950" lvl="1" indent="-285750">
              <a:buFont typeface="Arial" panose="020B0604020202020204" pitchFamily="34" charset="0"/>
              <a:buChar char="•"/>
            </a:pPr>
            <a:r>
              <a:rPr lang="en-US" dirty="0"/>
              <a:t>EIT Funds application</a:t>
            </a:r>
            <a:endParaRPr lang="en-US" sz="2000" dirty="0"/>
          </a:p>
          <a:p>
            <a:pPr marL="742950" lvl="1" indent="-285750">
              <a:buFont typeface="Arial" panose="020B0604020202020204" pitchFamily="34" charset="0"/>
              <a:buChar char="•"/>
            </a:pPr>
            <a:r>
              <a:rPr lang="en-US" dirty="0"/>
              <a:t>Boat Accident reporting application</a:t>
            </a:r>
            <a:endParaRPr lang="en-US" sz="2000" dirty="0"/>
          </a:p>
          <a:p>
            <a:pPr marL="742950" lvl="1" indent="-285750">
              <a:buFont typeface="Arial" panose="020B0604020202020204" pitchFamily="34" charset="0"/>
              <a:buChar char="•"/>
            </a:pPr>
            <a:r>
              <a:rPr lang="en-US" dirty="0"/>
              <a:t>CWD Mobile App (with Wildlife)</a:t>
            </a:r>
            <a:endParaRPr lang="en-US" sz="2000" dirty="0"/>
          </a:p>
          <a:p>
            <a:pPr marL="742950" lvl="1" indent="-285750">
              <a:buFont typeface="Arial" panose="020B0604020202020204" pitchFamily="34" charset="0"/>
              <a:buChar char="•"/>
            </a:pPr>
            <a:r>
              <a:rPr lang="en-US" dirty="0"/>
              <a:t>Provided ongoing maintenance and enhancements for core licensing and quota systems (Quota Hunts, Elk Quota, etc.), supporting annual cycles and peak seasons with minimal downtime.</a:t>
            </a:r>
            <a:endParaRPr lang="en-US" sz="2000" dirty="0"/>
          </a:p>
        </p:txBody>
      </p:sp>
      <p:pic>
        <p:nvPicPr>
          <p:cNvPr id="6" name="Picture 5">
            <a:extLst>
              <a:ext uri="{FF2B5EF4-FFF2-40B4-BE49-F238E27FC236}">
                <a16:creationId xmlns:a16="http://schemas.microsoft.com/office/drawing/2014/main" id="{51C82094-204D-F2DE-57BC-62CC379E05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51659" y="2983342"/>
            <a:ext cx="2957750" cy="1520534"/>
          </a:xfrm>
          <a:prstGeom prst="rect">
            <a:avLst/>
          </a:prstGeom>
        </p:spPr>
      </p:pic>
      <p:pic>
        <p:nvPicPr>
          <p:cNvPr id="8" name="Picture 7">
            <a:extLst>
              <a:ext uri="{FF2B5EF4-FFF2-40B4-BE49-F238E27FC236}">
                <a16:creationId xmlns:a16="http://schemas.microsoft.com/office/drawing/2014/main" id="{C5377A72-32E2-9860-9E6A-DB4E721936D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51658" y="4593347"/>
            <a:ext cx="2957750" cy="2139962"/>
          </a:xfrm>
          <a:prstGeom prst="rect">
            <a:avLst/>
          </a:prstGeom>
        </p:spPr>
      </p:pic>
      <p:pic>
        <p:nvPicPr>
          <p:cNvPr id="10" name="Picture 9">
            <a:extLst>
              <a:ext uri="{FF2B5EF4-FFF2-40B4-BE49-F238E27FC236}">
                <a16:creationId xmlns:a16="http://schemas.microsoft.com/office/drawing/2014/main" id="{3E60CB1E-9330-8BDD-1E3C-5A9A60701B6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87964" y="2983342"/>
            <a:ext cx="1750503" cy="3749967"/>
          </a:xfrm>
          <a:prstGeom prst="rect">
            <a:avLst/>
          </a:prstGeom>
        </p:spPr>
      </p:pic>
      <p:pic>
        <p:nvPicPr>
          <p:cNvPr id="12" name="Picture 11">
            <a:extLst>
              <a:ext uri="{FF2B5EF4-FFF2-40B4-BE49-F238E27FC236}">
                <a16:creationId xmlns:a16="http://schemas.microsoft.com/office/drawing/2014/main" id="{3870F57A-6DC2-2897-4479-176E3D3A130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811699" y="2983342"/>
            <a:ext cx="1761938" cy="3749967"/>
          </a:xfrm>
          <a:prstGeom prst="rect">
            <a:avLst/>
          </a:prstGeom>
        </p:spPr>
      </p:pic>
      <p:pic>
        <p:nvPicPr>
          <p:cNvPr id="14" name="Picture 13">
            <a:extLst>
              <a:ext uri="{FF2B5EF4-FFF2-40B4-BE49-F238E27FC236}">
                <a16:creationId xmlns:a16="http://schemas.microsoft.com/office/drawing/2014/main" id="{1FBE770E-EC8A-296A-9C58-E7D1DAEE094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746869" y="2983342"/>
            <a:ext cx="1750503" cy="3754420"/>
          </a:xfrm>
          <a:prstGeom prst="rect">
            <a:avLst/>
          </a:prstGeom>
        </p:spPr>
      </p:pic>
      <p:pic>
        <p:nvPicPr>
          <p:cNvPr id="18" name="Picture 17">
            <a:extLst>
              <a:ext uri="{FF2B5EF4-FFF2-40B4-BE49-F238E27FC236}">
                <a16:creationId xmlns:a16="http://schemas.microsoft.com/office/drawing/2014/main" id="{F63EE9C4-F7CD-E96E-FB6F-D1AC6F6457E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455924" y="224907"/>
            <a:ext cx="1614969" cy="1570601"/>
          </a:xfrm>
          <a:prstGeom prst="rect">
            <a:avLst/>
          </a:prstGeom>
        </p:spPr>
      </p:pic>
    </p:spTree>
    <p:extLst>
      <p:ext uri="{BB962C8B-B14F-4D97-AF65-F5344CB8AC3E}">
        <p14:creationId xmlns:p14="http://schemas.microsoft.com/office/powerpoint/2010/main" val="4858457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hape, square&#10;&#10;Description automatically generated">
            <a:extLst>
              <a:ext uri="{FF2B5EF4-FFF2-40B4-BE49-F238E27FC236}">
                <a16:creationId xmlns:a16="http://schemas.microsoft.com/office/drawing/2014/main" id="{6E1BA8BA-22ED-BCC0-2632-3609FEFCF4BB}"/>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Subtitle 2">
            <a:extLst>
              <a:ext uri="{FF2B5EF4-FFF2-40B4-BE49-F238E27FC236}">
                <a16:creationId xmlns:a16="http://schemas.microsoft.com/office/drawing/2014/main" id="{6BEF3F44-19EB-70EE-BC2B-E6082F51892B}"/>
              </a:ext>
            </a:extLst>
          </p:cNvPr>
          <p:cNvSpPr txBox="1">
            <a:spLocks/>
          </p:cNvSpPr>
          <p:nvPr/>
        </p:nvSpPr>
        <p:spPr>
          <a:xfrm>
            <a:off x="2617311" y="169326"/>
            <a:ext cx="7708470" cy="50220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b="1" dirty="0">
                <a:solidFill>
                  <a:srgbClr val="FF9933"/>
                </a:solidFill>
                <a:latin typeface="Franklin Gothic Medium" panose="020B0603020102020204" pitchFamily="34" charset="0"/>
                <a:ea typeface="Open Sans Extrabold" panose="020B0906030804020204" pitchFamily="34" charset="0"/>
                <a:cs typeface="Open Sans Extrabold" panose="020B0906030804020204" pitchFamily="34" charset="0"/>
              </a:rPr>
              <a:t>Environmental/Engineering</a:t>
            </a:r>
          </a:p>
        </p:txBody>
      </p:sp>
      <p:sp>
        <p:nvSpPr>
          <p:cNvPr id="5" name="TextBox 4">
            <a:extLst>
              <a:ext uri="{FF2B5EF4-FFF2-40B4-BE49-F238E27FC236}">
                <a16:creationId xmlns:a16="http://schemas.microsoft.com/office/drawing/2014/main" id="{74D4113F-B236-9B8C-D163-BA9755F35B52}"/>
              </a:ext>
            </a:extLst>
          </p:cNvPr>
          <p:cNvSpPr txBox="1"/>
          <p:nvPr/>
        </p:nvSpPr>
        <p:spPr>
          <a:xfrm>
            <a:off x="2672440" y="718276"/>
            <a:ext cx="9339450" cy="3508653"/>
          </a:xfrm>
          <a:prstGeom prst="rect">
            <a:avLst/>
          </a:prstGeom>
          <a:noFill/>
        </p:spPr>
        <p:txBody>
          <a:bodyPr wrap="square" rtlCol="0">
            <a:spAutoFit/>
          </a:bodyPr>
          <a:lstStyle/>
          <a:p>
            <a:pPr lvl="0"/>
            <a:r>
              <a:rPr lang="en-US" b="1" dirty="0"/>
              <a:t>Dam removal projects:</a:t>
            </a:r>
            <a:endParaRPr lang="en-US" sz="2000" b="1" dirty="0"/>
          </a:p>
          <a:p>
            <a:pPr marL="742950" lvl="1" indent="-285750">
              <a:buFont typeface="Arial" panose="020B0604020202020204" pitchFamily="34" charset="0"/>
              <a:buChar char="•"/>
            </a:pPr>
            <a:r>
              <a:rPr lang="en-US" dirty="0"/>
              <a:t>Removed the dam on Elkhorn Creek at Great Crossings in partnership with the US Fish and Wildlife Service and Kentucky Waterways Alliance.</a:t>
            </a:r>
            <a:endParaRPr lang="en-US" sz="2000" dirty="0"/>
          </a:p>
          <a:p>
            <a:pPr marL="1200150" lvl="2" indent="-285750">
              <a:buFont typeface="Arial" panose="020B0604020202020204" pitchFamily="34" charset="0"/>
              <a:buChar char="•"/>
            </a:pPr>
            <a:r>
              <a:rPr lang="en-US" dirty="0"/>
              <a:t>removed trash </a:t>
            </a:r>
            <a:endParaRPr lang="en-US" sz="2000" dirty="0"/>
          </a:p>
          <a:p>
            <a:pPr marL="1200150" lvl="2" indent="-285750">
              <a:buFont typeface="Arial" panose="020B0604020202020204" pitchFamily="34" charset="0"/>
              <a:buChar char="•"/>
            </a:pPr>
            <a:r>
              <a:rPr lang="en-US" dirty="0"/>
              <a:t>stocked catfish</a:t>
            </a:r>
            <a:endParaRPr lang="en-US" sz="2000" dirty="0"/>
          </a:p>
          <a:p>
            <a:pPr marL="742950" lvl="1" indent="-285750">
              <a:buFont typeface="Arial" panose="020B0604020202020204" pitchFamily="34" charset="0"/>
              <a:buChar char="•"/>
            </a:pPr>
            <a:r>
              <a:rPr lang="en-US" dirty="0"/>
              <a:t>Green River lock and dam #6:</a:t>
            </a:r>
            <a:endParaRPr lang="en-US" sz="2000" dirty="0"/>
          </a:p>
          <a:p>
            <a:pPr marL="1200150" lvl="2" indent="-285750">
              <a:buFont typeface="Arial" panose="020B0604020202020204" pitchFamily="34" charset="0"/>
              <a:buChar char="•"/>
            </a:pPr>
            <a:r>
              <a:rPr lang="en-US" dirty="0"/>
              <a:t>Assisted US Fish and Wildlife in removing more of the old dam to increase free flowing river in Mammoth Cave National Park and to improve paddle craft navigation.</a:t>
            </a:r>
            <a:endParaRPr lang="en-US" sz="2000" dirty="0"/>
          </a:p>
          <a:p>
            <a:pPr lvl="0"/>
            <a:r>
              <a:rPr lang="en-US" b="1" dirty="0"/>
              <a:t>The FILO program completed two pollution clean-up projects:</a:t>
            </a:r>
            <a:endParaRPr lang="en-US" sz="2000" b="1" dirty="0"/>
          </a:p>
          <a:p>
            <a:pPr marL="742950" lvl="1" indent="-285750">
              <a:buFont typeface="Arial" panose="020B0604020202020204" pitchFamily="34" charset="0"/>
              <a:buChar char="•"/>
            </a:pPr>
            <a:r>
              <a:rPr lang="en-US" dirty="0"/>
              <a:t>Plugged two leaking, abandoned oil wells to eliminate pollution next to Green River in Warren County, eliminating the threat to fisheries, wildlife, and mussel resources</a:t>
            </a:r>
            <a:endParaRPr lang="en-US" sz="2000" dirty="0"/>
          </a:p>
          <a:p>
            <a:endParaRPr lang="en-US" sz="2400" dirty="0">
              <a:latin typeface="Georgia" panose="02040502050405020303" pitchFamily="18" charset="0"/>
            </a:endParaRPr>
          </a:p>
        </p:txBody>
      </p:sp>
      <p:pic>
        <p:nvPicPr>
          <p:cNvPr id="3" name="Picture 2">
            <a:extLst>
              <a:ext uri="{FF2B5EF4-FFF2-40B4-BE49-F238E27FC236}">
                <a16:creationId xmlns:a16="http://schemas.microsoft.com/office/drawing/2014/main" id="{8896B99A-983D-7077-6C8E-37EDFC868B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61157" y="4097019"/>
            <a:ext cx="5750733" cy="2591653"/>
          </a:xfrm>
          <a:prstGeom prst="rect">
            <a:avLst/>
          </a:prstGeom>
        </p:spPr>
      </p:pic>
      <p:pic>
        <p:nvPicPr>
          <p:cNvPr id="8" name="Picture 7">
            <a:extLst>
              <a:ext uri="{FF2B5EF4-FFF2-40B4-BE49-F238E27FC236}">
                <a16:creationId xmlns:a16="http://schemas.microsoft.com/office/drawing/2014/main" id="{1970C331-79D3-CDB6-CF77-C1C512F8A17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17311" y="4097020"/>
            <a:ext cx="3454733" cy="2591654"/>
          </a:xfrm>
          <a:prstGeom prst="rect">
            <a:avLst/>
          </a:prstGeom>
        </p:spPr>
      </p:pic>
    </p:spTree>
    <p:extLst>
      <p:ext uri="{BB962C8B-B14F-4D97-AF65-F5344CB8AC3E}">
        <p14:creationId xmlns:p14="http://schemas.microsoft.com/office/powerpoint/2010/main" val="1548851507"/>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CFA252179B3E247B35C37CC50739074" ma:contentTypeVersion="19" ma:contentTypeDescription="Create a new document." ma:contentTypeScope="" ma:versionID="2c1846e9c0a18217e298b721ad7f7304">
  <xsd:schema xmlns:xsd="http://www.w3.org/2001/XMLSchema" xmlns:xs="http://www.w3.org/2001/XMLSchema" xmlns:p="http://schemas.microsoft.com/office/2006/metadata/properties" xmlns:ns2="0ac7e8eb-f3d9-476c-a39c-73385bc035e6" xmlns:ns3="2c6efb63-35a2-4ff2-b8ff-1706d23cda4a" targetNamespace="http://schemas.microsoft.com/office/2006/metadata/properties" ma:root="true" ma:fieldsID="1eaadf39e4bc5eafdd03561d83c6070e" ns2:_="" ns3:_="">
    <xsd:import namespace="0ac7e8eb-f3d9-476c-a39c-73385bc035e6"/>
    <xsd:import namespace="2c6efb63-35a2-4ff2-b8ff-1706d23cda4a"/>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OCR" minOccurs="0"/>
                <xsd:element ref="ns3:Description0" minOccurs="0"/>
                <xsd:element ref="ns3:MediaServiceGenerationTime" minOccurs="0"/>
                <xsd:element ref="ns3:MediaServiceEventHashCode" minOccurs="0"/>
                <xsd:element ref="ns3:MediaServiceLocation"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ac7e8eb-f3d9-476c-a39c-73385bc035e6"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a0ef82cf-2a37-4c7e-b594-ecdbd6636af1}" ma:internalName="TaxCatchAll" ma:showField="CatchAllData" ma:web="0ac7e8eb-f3d9-476c-a39c-73385bc035e6">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2c6efb63-35a2-4ff2-b8ff-1706d23cda4a"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MediaServiceAutoTags"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Description0" ma:index="15" nillable="true" ma:displayName="Description" ma:internalName="Description0">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82dc76aa-dc8f-4179-8eb3-f38e88ab1c1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2452995-941C-4574-A090-EF27D713A1C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ac7e8eb-f3d9-476c-a39c-73385bc035e6"/>
    <ds:schemaRef ds:uri="2c6efb63-35a2-4ff2-b8ff-1706d23cda4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616EEF6-81E5-41FD-8B45-8F3B5875CB0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3682</TotalTime>
  <Words>681</Words>
  <Application>Microsoft Office PowerPoint</Application>
  <PresentationFormat>Widescreen</PresentationFormat>
  <Paragraphs>68</Paragraphs>
  <Slides>18</Slides>
  <Notes>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Aptos</vt:lpstr>
      <vt:lpstr>Arial</vt:lpstr>
      <vt:lpstr>Calibri</vt:lpstr>
      <vt:lpstr>Calibri Light</vt:lpstr>
      <vt:lpstr>Franklin Gothic Medium</vt:lpstr>
      <vt:lpstr>Georgia</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Reaves, Ashley (FW)</dc:creator>
  <cp:lastModifiedBy>Gerhart, Samantha (LRC)</cp:lastModifiedBy>
  <cp:revision>53</cp:revision>
  <dcterms:created xsi:type="dcterms:W3CDTF">2023-12-04T14:01:30Z</dcterms:created>
  <dcterms:modified xsi:type="dcterms:W3CDTF">2026-10-13T16:56:18Z</dcterms:modified>
</cp:coreProperties>
</file>