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5"/>
  </p:notesMasterIdLst>
  <p:sldIdLst>
    <p:sldId id="257" r:id="rId3"/>
    <p:sldId id="275" r:id="rId4"/>
    <p:sldId id="378" r:id="rId5"/>
    <p:sldId id="272" r:id="rId6"/>
    <p:sldId id="273" r:id="rId7"/>
    <p:sldId id="265" r:id="rId8"/>
    <p:sldId id="266" r:id="rId9"/>
    <p:sldId id="268" r:id="rId10"/>
    <p:sldId id="274" r:id="rId11"/>
    <p:sldId id="267" r:id="rId12"/>
    <p:sldId id="260" r:id="rId13"/>
    <p:sldId id="271" r:id="rId14"/>
    <p:sldId id="379" r:id="rId15"/>
    <p:sldId id="258" r:id="rId16"/>
    <p:sldId id="259" r:id="rId17"/>
    <p:sldId id="269" r:id="rId18"/>
    <p:sldId id="376" r:id="rId19"/>
    <p:sldId id="354" r:id="rId20"/>
    <p:sldId id="256" r:id="rId21"/>
    <p:sldId id="369" r:id="rId22"/>
    <p:sldId id="356" r:id="rId23"/>
    <p:sldId id="370" r:id="rId24"/>
    <p:sldId id="371" r:id="rId25"/>
    <p:sldId id="360" r:id="rId26"/>
    <p:sldId id="372" r:id="rId27"/>
    <p:sldId id="358" r:id="rId28"/>
    <p:sldId id="357" r:id="rId29"/>
    <p:sldId id="355" r:id="rId30"/>
    <p:sldId id="374" r:id="rId31"/>
    <p:sldId id="373" r:id="rId32"/>
    <p:sldId id="381" r:id="rId33"/>
    <p:sldId id="29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5A1DF9D1-52FA-45E2-A353-84FA8DCCB04E}">
          <p14:sldIdLst>
            <p14:sldId id="257"/>
          </p14:sldIdLst>
        </p14:section>
        <p14:section name="KHS" id="{F2306A72-1AE3-421F-BF3D-0C33E5BC14EA}">
          <p14:sldIdLst>
            <p14:sldId id="275"/>
            <p14:sldId id="378"/>
            <p14:sldId id="272"/>
            <p14:sldId id="273"/>
            <p14:sldId id="265"/>
            <p14:sldId id="266"/>
            <p14:sldId id="268"/>
            <p14:sldId id="274"/>
            <p14:sldId id="267"/>
            <p14:sldId id="260"/>
            <p14:sldId id="271"/>
            <p14:sldId id="379"/>
            <p14:sldId id="258"/>
            <p14:sldId id="259"/>
            <p14:sldId id="269"/>
          </p14:sldIdLst>
        </p14:section>
        <p14:section name="KAC" id="{7C1A3282-E188-43C7-8E15-6219B191DA40}">
          <p14:sldIdLst>
            <p14:sldId id="376"/>
            <p14:sldId id="354"/>
            <p14:sldId id="256"/>
            <p14:sldId id="369"/>
            <p14:sldId id="356"/>
            <p14:sldId id="370"/>
            <p14:sldId id="371"/>
            <p14:sldId id="360"/>
            <p14:sldId id="372"/>
            <p14:sldId id="358"/>
            <p14:sldId id="357"/>
            <p14:sldId id="355"/>
            <p14:sldId id="374"/>
            <p14:sldId id="373"/>
            <p14:sldId id="381"/>
            <p14:sldId id="29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7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C23FCE-79D2-42EE-9733-AE0DF9330658}" v="2" dt="2026-06-16T17:38:36.538"/>
    <p1510:client id="{15F737B2-2FF3-F4FA-0751-64E01EBFD76B}" v="17" dt="2026-06-16T13:48:31.059"/>
    <p1510:client id="{711C98DD-D796-7335-FEC1-62E9DFE8262B}" v="46" dt="2026-06-16T13:09:59.128"/>
    <p1510:client id="{AAD4E722-0EA0-58BA-79DA-491762017CAD}" v="59" dt="2026-06-17T18:40:51.690"/>
    <p1510:client id="{F11A6C4F-6F60-AD0F-DB47-714DA9677835}" v="77" dt="2026-06-16T12:59:11.2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3A7DB6-89ED-4C01-838E-E6D8B75FD251}" type="datetimeFigureOut">
              <a:rPr lang="en-US" smtClean="0"/>
              <a:t>6/17/2026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F018EA-E899-439C-AA2E-E33EC400AD97}" type="slidenum">
              <a:rPr lang="en-US" smtClean="0"/>
              <a:t>‹#›</a:t>
            </a:fld>
            <a:endParaRPr lang="en-US"/>
          </a:p>
        </p:txBody>
      </p:sp>
    </p:spTree>
    <p:extLst>
      <p:ext uri="{BB962C8B-B14F-4D97-AF65-F5344CB8AC3E}">
        <p14:creationId xmlns:p14="http://schemas.microsoft.com/office/powerpoint/2010/main" val="3230049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9425"/>
            <a:ext cx="1782762" cy="1003300"/>
          </a:xfrm>
        </p:spPr>
      </p:sp>
      <p:sp>
        <p:nvSpPr>
          <p:cNvPr id="3" name="Notes Placeholder 2"/>
          <p:cNvSpPr>
            <a:spLocks noGrp="1"/>
          </p:cNvSpPr>
          <p:nvPr>
            <p:ph type="body" idx="1"/>
          </p:nvPr>
        </p:nvSpPr>
        <p:spPr>
          <a:xfrm>
            <a:off x="297180" y="1680210"/>
            <a:ext cx="6320789" cy="7212330"/>
          </a:xfrm>
        </p:spPr>
        <p:txBody>
          <a:bodyPr/>
          <a:lstStyle/>
          <a:p>
            <a:r>
              <a:rPr lang="en-US" sz="1500"/>
              <a:t>We opened our grant opportunity in February for activities taking place between April and October.  </a:t>
            </a:r>
          </a:p>
          <a:p>
            <a:endParaRPr lang="en-US" sz="1500"/>
          </a:p>
          <a:p>
            <a:r>
              <a:rPr lang="en-US" sz="1500"/>
              <a:t>Many of the applicants are trusted and vetted arts organizations from among our Kentucky Arts Partners. Several of the artists are among our program and directory artists, exhibit participants, and recipients of fellowship. But, quite a few were new to us, and we’re appreciative of the opportunity to meet new artists and organizations by offering a project grant like this. </a:t>
            </a:r>
          </a:p>
          <a:p>
            <a:endParaRPr lang="en-US" sz="1500"/>
          </a:p>
          <a:p>
            <a:r>
              <a:rPr lang="en-US" sz="1500"/>
              <a:t>In addition to the eligible applications, we also had 99 applicants who started, realized the timeline was not within the 2026 calendar year, and they are eager to come back next cycle if there is an opportunity. </a:t>
            </a:r>
          </a:p>
          <a:p>
            <a:endParaRPr lang="en-US" sz="1500"/>
          </a:p>
          <a:p>
            <a:r>
              <a:rPr lang="en-US" sz="1500"/>
              <a:t>Applications were assessed by a panel of public history, arts, and cultural specialists on the value and feasibility of the project activities; the connection to the America250KY focus areas and themes; the historical research &amp; relevance; and their artistic excellence. These guidelines are still on our website, if you like to view them. </a:t>
            </a:r>
          </a:p>
          <a:p>
            <a:endParaRPr lang="en-US" sz="1500"/>
          </a:p>
          <a:p>
            <a:r>
              <a:rPr lang="en-US" sz="1500"/>
              <a:t>Grant applicants were given an explicit crediting requirement. Each must write a letter to their state senator and representative acknowledging the award and inviting them to public events where applicable. They will also be providing rigorous final reports by the end of November. </a:t>
            </a:r>
          </a:p>
          <a:p>
            <a:endParaRPr lang="en-US" sz="1500"/>
          </a:p>
          <a:p>
            <a:r>
              <a:rPr lang="en-US" sz="1500"/>
              <a:t>We were given a generous $200,000 for grants, and we paid for the panel review process ourselves - totaling $1,000. And I begged my executive director and budget specialist to scrape the couch cushions for an extra $11,000 to fund at least one or two more!</a:t>
            </a:r>
          </a:p>
          <a:p>
            <a:endParaRPr lang="en-US" sz="1500"/>
          </a:p>
          <a:p>
            <a:r>
              <a:rPr lang="en-US" sz="1500"/>
              <a:t>I’d like to share a few of these that are coming up and currently happening.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56852A-CFC8-4D8B-9CEC-60C486F655F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69712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1965325" cy="1106488"/>
          </a:xfrm>
        </p:spPr>
      </p:sp>
      <p:sp>
        <p:nvSpPr>
          <p:cNvPr id="3" name="Notes Placeholder 2"/>
          <p:cNvSpPr>
            <a:spLocks noGrp="1"/>
          </p:cNvSpPr>
          <p:nvPr>
            <p:ph type="body" idx="1"/>
          </p:nvPr>
        </p:nvSpPr>
        <p:spPr>
          <a:xfrm>
            <a:off x="685800" y="2731770"/>
            <a:ext cx="5486400" cy="5269230"/>
          </a:xfrm>
        </p:spPr>
        <p:txBody>
          <a:bodyPr/>
          <a:lstStyle/>
          <a:p>
            <a:r>
              <a:rPr lang="en-US" sz="1600" b="0" i="0">
                <a:solidFill>
                  <a:srgbClr val="333333"/>
                </a:solidFill>
                <a:effectLst/>
                <a:ea typeface="Calibri" panose="020F0502020204030204" pitchFamily="34" charset="0"/>
                <a:cs typeface="Calibri" panose="020F0502020204030204" pitchFamily="34" charset="0"/>
              </a:rPr>
              <a:t>Burkesville Academy of Fine Arts is hosting camps similar to the summer camps at KHS. </a:t>
            </a:r>
          </a:p>
          <a:p>
            <a:endParaRPr lang="en-US" sz="1600" b="0" i="0">
              <a:solidFill>
                <a:srgbClr val="333333"/>
              </a:solidFill>
              <a:effectLst/>
              <a:ea typeface="Calibri" panose="020F0502020204030204" pitchFamily="34" charset="0"/>
              <a:cs typeface="Calibri" panose="020F0502020204030204" pitchFamily="34" charset="0"/>
            </a:endParaRPr>
          </a:p>
          <a:p>
            <a:r>
              <a:rPr lang="en-US" sz="1600" b="0" i="0">
                <a:solidFill>
                  <a:srgbClr val="333333"/>
                </a:solidFill>
                <a:effectLst/>
                <a:ea typeface="Calibri" panose="020F0502020204030204" pitchFamily="34" charset="0"/>
                <a:cs typeface="Calibri" panose="020F0502020204030204" pitchFamily="34" charset="0"/>
              </a:rPr>
              <a:t>Preschool and </a:t>
            </a:r>
            <a:r>
              <a:rPr lang="en-US" sz="1600">
                <a:solidFill>
                  <a:srgbClr val="333333"/>
                </a:solidFill>
                <a:ea typeface="Calibri" panose="020F0502020204030204" pitchFamily="34" charset="0"/>
                <a:cs typeface="Calibri" panose="020F0502020204030204" pitchFamily="34" charset="0"/>
              </a:rPr>
              <a:t>e</a:t>
            </a:r>
            <a:r>
              <a:rPr lang="en-US" sz="1600" b="0" i="0">
                <a:solidFill>
                  <a:srgbClr val="333333"/>
                </a:solidFill>
                <a:effectLst/>
                <a:ea typeface="Calibri" panose="020F0502020204030204" pitchFamily="34" charset="0"/>
                <a:cs typeface="Calibri" panose="020F0502020204030204" pitchFamily="34" charset="0"/>
              </a:rPr>
              <a:t>lementary campers are learning about the people and places that “made the nation” through dance, visual art, drama/storytelling, music, and culinary arts, culminating in a public showcase at the local city park stage. </a:t>
            </a:r>
          </a:p>
          <a:p>
            <a:endParaRPr lang="en-US" sz="1600" b="0" i="0">
              <a:solidFill>
                <a:srgbClr val="333333"/>
              </a:solidFill>
              <a:effectLst/>
              <a:ea typeface="Calibri" panose="020F0502020204030204" pitchFamily="34" charset="0"/>
              <a:cs typeface="Calibri" panose="020F0502020204030204" pitchFamily="34" charset="0"/>
            </a:endParaRPr>
          </a:p>
          <a:p>
            <a:r>
              <a:rPr lang="en-US" sz="1600" b="0" i="0">
                <a:solidFill>
                  <a:srgbClr val="333333"/>
                </a:solidFill>
                <a:effectLst/>
                <a:ea typeface="Calibri" panose="020F0502020204030204" pitchFamily="34" charset="0"/>
                <a:cs typeface="Calibri" panose="020F0502020204030204" pitchFamily="34" charset="0"/>
              </a:rPr>
              <a:t>Middle and high </a:t>
            </a:r>
            <a:r>
              <a:rPr lang="en-US" sz="1600">
                <a:solidFill>
                  <a:srgbClr val="333333"/>
                </a:solidFill>
                <a:ea typeface="Calibri" panose="020F0502020204030204" pitchFamily="34" charset="0"/>
                <a:cs typeface="Calibri" panose="020F0502020204030204" pitchFamily="34" charset="0"/>
              </a:rPr>
              <a:t>s</a:t>
            </a:r>
            <a:r>
              <a:rPr lang="en-US" sz="1600" b="0" i="0">
                <a:solidFill>
                  <a:srgbClr val="333333"/>
                </a:solidFill>
                <a:effectLst/>
                <a:ea typeface="Calibri" panose="020F0502020204030204" pitchFamily="34" charset="0"/>
                <a:cs typeface="Calibri" panose="020F0502020204030204" pitchFamily="34" charset="0"/>
              </a:rPr>
              <a:t>chool campers will learn, rehearse, plan, and perform “Ellis Island Ahead!” by Nora Louise </a:t>
            </a:r>
            <a:r>
              <a:rPr lang="en-US" sz="1600" b="0" i="0" err="1">
                <a:solidFill>
                  <a:srgbClr val="333333"/>
                </a:solidFill>
                <a:effectLst/>
                <a:ea typeface="Calibri" panose="020F0502020204030204" pitchFamily="34" charset="0"/>
                <a:cs typeface="Calibri" panose="020F0502020204030204" pitchFamily="34" charset="0"/>
              </a:rPr>
              <a:t>Syran</a:t>
            </a:r>
            <a:r>
              <a:rPr lang="en-US" sz="1600" b="0" i="0">
                <a:solidFill>
                  <a:srgbClr val="333333"/>
                </a:solidFill>
                <a:effectLst/>
                <a:ea typeface="Calibri" panose="020F0502020204030204" pitchFamily="34" charset="0"/>
                <a:cs typeface="Calibri" panose="020F0502020204030204" pitchFamily="34" charset="0"/>
              </a:rPr>
              <a:t>, which celebrates America as a country of immigrants. Students will research and explore local immigration history through a public library partnership. </a:t>
            </a:r>
          </a:p>
          <a:p>
            <a:endParaRPr lang="en-US" sz="1600">
              <a:solidFill>
                <a:srgbClr val="333333"/>
              </a:solidFill>
              <a:ea typeface="Calibri" panose="020F0502020204030204" pitchFamily="34" charset="0"/>
              <a:cs typeface="Calibri" panose="020F0502020204030204" pitchFamily="34" charset="0"/>
            </a:endParaRPr>
          </a:p>
          <a:p>
            <a:r>
              <a:rPr lang="en-US" sz="1600">
                <a:solidFill>
                  <a:srgbClr val="333333"/>
                </a:solidFill>
                <a:ea typeface="Calibri" panose="020F0502020204030204" pitchFamily="34" charset="0"/>
                <a:cs typeface="Calibri" panose="020F0502020204030204" pitchFamily="34" charset="0"/>
              </a:rPr>
              <a:t>Within their activities they have also included a performance of the musical “</a:t>
            </a:r>
            <a:r>
              <a:rPr lang="en-US" sz="1600" b="0" i="0">
                <a:solidFill>
                  <a:srgbClr val="333333"/>
                </a:solidFill>
                <a:effectLst/>
                <a:ea typeface="Calibri" panose="020F0502020204030204" pitchFamily="34" charset="0"/>
                <a:cs typeface="Calibri" panose="020F0502020204030204" pitchFamily="34" charset="0"/>
              </a:rPr>
              <a:t>Riverboat Revue,” revised for the 250, which features local history through song and dance, at River Festivus, Aug. 15-16, 2025. </a:t>
            </a:r>
          </a:p>
          <a:p>
            <a:endParaRPr lang="en-US" sz="16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56852A-CFC8-4D8B-9CEC-60C486F655F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6425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2011363" cy="1131888"/>
          </a:xfrm>
        </p:spPr>
      </p:sp>
      <p:sp>
        <p:nvSpPr>
          <p:cNvPr id="3" name="Notes Placeholder 2"/>
          <p:cNvSpPr>
            <a:spLocks noGrp="1"/>
          </p:cNvSpPr>
          <p:nvPr>
            <p:ph type="body" idx="1"/>
          </p:nvPr>
        </p:nvSpPr>
        <p:spPr>
          <a:xfrm>
            <a:off x="685800" y="2994660"/>
            <a:ext cx="5486400" cy="5006340"/>
          </a:xfrm>
        </p:spPr>
        <p:txBody>
          <a:bodyPr/>
          <a:lstStyle/>
          <a:p>
            <a:r>
              <a:rPr lang="en-US" sz="1600">
                <a:solidFill>
                  <a:srgbClr val="333333"/>
                </a:solidFill>
                <a:ea typeface="Calibri" panose="020F0502020204030204" pitchFamily="34" charset="0"/>
                <a:cs typeface="Calibri" panose="020F0502020204030204" pitchFamily="34" charset="0"/>
              </a:rPr>
              <a:t>One unique thing about this project grant is the opportunity for individual artists to apply, but their expectations are the same as an organization. And many partnered with organizations to make things happen.</a:t>
            </a:r>
          </a:p>
          <a:p>
            <a:endParaRPr lang="en-US" sz="1600">
              <a:solidFill>
                <a:srgbClr val="333333"/>
              </a:solidFill>
              <a:ea typeface="Calibri" panose="020F0502020204030204" pitchFamily="34" charset="0"/>
              <a:cs typeface="Calibri" panose="020F0502020204030204" pitchFamily="34" charset="0"/>
            </a:endParaRPr>
          </a:p>
          <a:p>
            <a:r>
              <a:rPr lang="en-US" sz="1600">
                <a:solidFill>
                  <a:srgbClr val="333333"/>
                </a:solidFill>
                <a:ea typeface="Calibri" panose="020F0502020204030204" pitchFamily="34" charset="0"/>
                <a:cs typeface="Calibri" panose="020F0502020204030204" pitchFamily="34" charset="0"/>
              </a:rPr>
              <a:t>One such applicant is Carla Gover who proposed a singing and songwriting series in partnership with the Carnegie Center for Literacy and Learning in Lexington. </a:t>
            </a:r>
          </a:p>
          <a:p>
            <a:endParaRPr lang="en-US" sz="2000">
              <a:solidFill>
                <a:srgbClr val="333333"/>
              </a:solidFill>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333333"/>
                </a:solidFill>
                <a:ea typeface="Calibri" panose="020F0502020204030204" pitchFamily="34" charset="0"/>
                <a:cs typeface="Calibri" panose="020F0502020204030204" pitchFamily="34" charset="0"/>
              </a:rPr>
              <a:t>Through songs from diverse communities, Carla and colleagues will explore how the "Kentuckian" identity has evolved. </a:t>
            </a:r>
          </a:p>
          <a:p>
            <a:endParaRPr lang="en-US" sz="1600">
              <a:solidFill>
                <a:srgbClr val="333333"/>
              </a:solidFill>
              <a:ea typeface="Calibri" panose="020F0502020204030204" pitchFamily="34" charset="0"/>
              <a:cs typeface="Calibri" panose="020F0502020204030204" pitchFamily="34" charset="0"/>
            </a:endParaRPr>
          </a:p>
          <a:p>
            <a:r>
              <a:rPr lang="en-US" sz="1600">
                <a:solidFill>
                  <a:srgbClr val="333333"/>
                </a:solidFill>
                <a:ea typeface="Calibri" panose="020F0502020204030204" pitchFamily="34" charset="0"/>
                <a:cs typeface="Calibri" panose="020F0502020204030204" pitchFamily="34" charset="0"/>
              </a:rPr>
              <a:t>Each session examines Kentucky's pivotal role in major historical movements. For example, "Singing, Songwriting, &amp; Solidarity” explores how Harlan County's coal mining conflicts produced anthems like "Which Side Are You On?" that influenced nationwide labor movements. </a:t>
            </a:r>
          </a:p>
          <a:p>
            <a:endParaRPr lang="en-US" sz="1200">
              <a:solidFill>
                <a:srgbClr val="333333"/>
              </a:solidFill>
              <a:ea typeface="Calibri" panose="020F0502020204030204" pitchFamily="34" charset="0"/>
              <a:cs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56852A-CFC8-4D8B-9CEC-60C486F655F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2469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4068763" cy="2289175"/>
          </a:xfrm>
        </p:spPr>
      </p:sp>
      <p:sp>
        <p:nvSpPr>
          <p:cNvPr id="3" name="Notes Placeholder 2"/>
          <p:cNvSpPr>
            <a:spLocks noGrp="1"/>
          </p:cNvSpPr>
          <p:nvPr>
            <p:ph type="body" idx="1"/>
          </p:nvPr>
        </p:nvSpPr>
        <p:spPr/>
        <p:txBody>
          <a:bodyPr/>
          <a:lstStyle/>
          <a:p>
            <a:r>
              <a:rPr lang="en-US" sz="1600"/>
              <a:t>In less than a week, the Kentucky Opera will present their third annual Amplify Songs of Justice as part of Louisville’s Juneteenth Jubilee Celebration. </a:t>
            </a:r>
          </a:p>
          <a:p>
            <a:endParaRPr lang="en-US" sz="1600"/>
          </a:p>
          <a:p>
            <a:pPr algn="l"/>
            <a:r>
              <a:rPr lang="en-US" sz="1600" b="0" i="0">
                <a:solidFill>
                  <a:srgbClr val="09083F"/>
                </a:solidFill>
                <a:effectLst/>
              </a:rPr>
              <a:t>This is an evening of inspiring music, art, and spoken word commemorating this important date in American history.</a:t>
            </a:r>
          </a:p>
          <a:p>
            <a:pPr algn="l"/>
            <a:endParaRPr lang="en-US" sz="1600" b="0" i="0">
              <a:solidFill>
                <a:srgbClr val="09083F"/>
              </a:solidFill>
              <a:effectLst/>
            </a:endParaRPr>
          </a:p>
          <a:p>
            <a:pPr algn="l"/>
            <a:r>
              <a:rPr lang="en-US" sz="1600" b="0" i="0">
                <a:solidFill>
                  <a:srgbClr val="09083F"/>
                </a:solidFill>
                <a:effectLst/>
              </a:rPr>
              <a:t>A particularly special feature of this event is the performance of </a:t>
            </a:r>
            <a:r>
              <a:rPr lang="en-US" sz="1600" b="0" i="1">
                <a:solidFill>
                  <a:srgbClr val="09083F"/>
                </a:solidFill>
                <a:effectLst/>
              </a:rPr>
              <a:t>Songs of Justice</a:t>
            </a:r>
            <a:r>
              <a:rPr lang="en-US" sz="1600" b="0" i="0">
                <a:solidFill>
                  <a:srgbClr val="09083F"/>
                </a:solidFill>
                <a:effectLst/>
              </a:rPr>
              <a:t>, which are five civil rights songs commissioned by Kentucky Opera in 2020, composed by </a:t>
            </a:r>
            <a:r>
              <a:rPr lang="en-US" sz="1600" b="0" i="0" err="1">
                <a:solidFill>
                  <a:srgbClr val="09083F"/>
                </a:solidFill>
                <a:effectLst/>
              </a:rPr>
              <a:t>Jorell</a:t>
            </a:r>
            <a:r>
              <a:rPr lang="en-US" sz="1600" b="0" i="0">
                <a:solidFill>
                  <a:srgbClr val="09083F"/>
                </a:solidFill>
                <a:effectLst/>
              </a:rPr>
              <a:t> Williams to lyrics by Paula McCraney.</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56852A-CFC8-4D8B-9CEC-60C486F655F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77958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578225" cy="2012950"/>
          </a:xfrm>
        </p:spPr>
      </p:sp>
      <p:sp>
        <p:nvSpPr>
          <p:cNvPr id="3" name="Notes Placeholder 2"/>
          <p:cNvSpPr>
            <a:spLocks noGrp="1"/>
          </p:cNvSpPr>
          <p:nvPr>
            <p:ph type="body" idx="1"/>
          </p:nvPr>
        </p:nvSpPr>
        <p:spPr>
          <a:xfrm>
            <a:off x="685800" y="3577590"/>
            <a:ext cx="5486400" cy="4423410"/>
          </a:xfrm>
        </p:spPr>
        <p:txBody>
          <a:bodyPr/>
          <a:lstStyle/>
          <a:p>
            <a:r>
              <a:rPr lang="en-US" sz="1600"/>
              <a:t>Having worked in this building before, I have seen firsthand the way someone’s personal connection to a historical object can enliven a deep sense of place and curiosity about history. </a:t>
            </a:r>
          </a:p>
          <a:p>
            <a:endParaRPr lang="en-US" sz="1600"/>
          </a:p>
          <a:p>
            <a:r>
              <a:rPr lang="en-US" sz="1600"/>
              <a:t>Whatever happens in the mind when we interact with artifacts is about as close to a real time machine as humans can currently experience. </a:t>
            </a:r>
          </a:p>
          <a:p>
            <a:endParaRPr lang="en-US" sz="1600"/>
          </a:p>
          <a:p>
            <a:pPr marL="0" marR="0">
              <a:spcBef>
                <a:spcPts val="0"/>
              </a:spcBef>
              <a:spcAft>
                <a:spcPts val="0"/>
              </a:spcAft>
            </a:pPr>
            <a:r>
              <a:rPr lang="en-US" sz="1600"/>
              <a:t>The Quilt Museum is collaborating with a textile historian and appraiser (but, not offering official appraisals). They’ll be helping folks document their quilts – analyzing the fabric, patterns, dyes, time period, region, and so on. They’ll provide education on caring for the quilt, and they’ll be entered into the quilt index</a:t>
            </a:r>
          </a:p>
          <a:p>
            <a:pPr marL="0" marR="0">
              <a:spcBef>
                <a:spcPts val="0"/>
              </a:spcBef>
              <a:spcAft>
                <a:spcPts val="0"/>
              </a:spcAft>
            </a:pPr>
            <a:endParaRPr lang="en-US" sz="1600">
              <a:effectLst/>
              <a:ea typeface="Aptos" panose="020B0004020202020204" pitchFamily="34" charset="0"/>
              <a:cs typeface="Aptos" panose="020B0004020202020204" pitchFamily="34" charset="0"/>
            </a:endParaRPr>
          </a:p>
          <a:p>
            <a:pPr marL="0" marR="0">
              <a:spcBef>
                <a:spcPts val="0"/>
              </a:spcBef>
              <a:spcAft>
                <a:spcPts val="0"/>
              </a:spcAft>
            </a:pPr>
            <a:r>
              <a:rPr lang="en-US" sz="1600">
                <a:effectLst/>
                <a:ea typeface="Aptos" panose="020B0004020202020204" pitchFamily="34" charset="0"/>
                <a:cs typeface="Aptos" panose="020B0004020202020204" pitchFamily="34" charset="0"/>
              </a:rPr>
              <a:t>According to the museum, Kentucky – particularly western Kentucky – is underrepresented in this international database. </a:t>
            </a:r>
          </a:p>
          <a:p>
            <a:pPr marL="0" marR="0">
              <a:spcBef>
                <a:spcPts val="0"/>
              </a:spcBef>
              <a:spcAft>
                <a:spcPts val="0"/>
              </a:spcAft>
            </a:pPr>
            <a:endParaRPr lang="en-US" sz="1600">
              <a:effectLst/>
              <a:latin typeface="Aptos" panose="020B0004020202020204" pitchFamily="34" charset="0"/>
              <a:ea typeface="Aptos" panose="020B0004020202020204" pitchFamily="34" charset="0"/>
              <a:cs typeface="Aptos" panose="020B0004020202020204" pitchFamily="34" charset="0"/>
            </a:endParaRPr>
          </a:p>
          <a:p>
            <a:endParaRPr lang="en-US" sz="16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56852A-CFC8-4D8B-9CEC-60C486F655F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17261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F41A9-96FD-4D85-A79F-7F9A9DA50A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C6EF6C-86F6-4104-B196-DC269888FC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BBED5A-4405-4826-945B-5B4E91F11AA9}"/>
              </a:ext>
            </a:extLst>
          </p:cNvPr>
          <p:cNvSpPr>
            <a:spLocks noGrp="1"/>
          </p:cNvSpPr>
          <p:nvPr>
            <p:ph type="dt" sz="half" idx="10"/>
          </p:nvPr>
        </p:nvSpPr>
        <p:spPr/>
        <p:txBody>
          <a:bodyPr/>
          <a:lstStyle/>
          <a:p>
            <a:fld id="{F57E7514-DFE5-4E9C-B13D-4077FA305191}" type="datetime1">
              <a:rPr lang="en-US" smtClean="0"/>
              <a:t>6/17/2026</a:t>
            </a:fld>
            <a:endParaRPr lang="en-US"/>
          </a:p>
        </p:txBody>
      </p:sp>
      <p:sp>
        <p:nvSpPr>
          <p:cNvPr id="5" name="Footer Placeholder 4">
            <a:extLst>
              <a:ext uri="{FF2B5EF4-FFF2-40B4-BE49-F238E27FC236}">
                <a16:creationId xmlns:a16="http://schemas.microsoft.com/office/drawing/2014/main" id="{97C89973-2A7E-457F-8030-3F95BE8134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64E994-D444-4D0D-AB79-6B1CD86539C3}"/>
              </a:ext>
            </a:extLst>
          </p:cNvPr>
          <p:cNvSpPr>
            <a:spLocks noGrp="1"/>
          </p:cNvSpPr>
          <p:nvPr>
            <p:ph type="sldNum" sz="quarter" idx="12"/>
          </p:nvPr>
        </p:nvSpPr>
        <p:spPr/>
        <p:txBody>
          <a:bodyPr/>
          <a:lstStyle/>
          <a:p>
            <a:fld id="{73A9135A-9DAC-4219-B062-A1FBC150D0B7}" type="slidenum">
              <a:rPr lang="en-US" smtClean="0"/>
              <a:t>‹#›</a:t>
            </a:fld>
            <a:endParaRPr lang="en-US"/>
          </a:p>
        </p:txBody>
      </p:sp>
    </p:spTree>
    <p:extLst>
      <p:ext uri="{BB962C8B-B14F-4D97-AF65-F5344CB8AC3E}">
        <p14:creationId xmlns:p14="http://schemas.microsoft.com/office/powerpoint/2010/main" val="16569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AFF1-5B69-4837-8754-1DB0BDD0A4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405DEC-41FF-4AD7-A242-1FA9EF28F8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7195C3-1144-49F6-B4AA-F16E9896BCC4}"/>
              </a:ext>
            </a:extLst>
          </p:cNvPr>
          <p:cNvSpPr>
            <a:spLocks noGrp="1"/>
          </p:cNvSpPr>
          <p:nvPr>
            <p:ph type="dt" sz="half" idx="10"/>
          </p:nvPr>
        </p:nvSpPr>
        <p:spPr/>
        <p:txBody>
          <a:bodyPr/>
          <a:lstStyle/>
          <a:p>
            <a:fld id="{557C123B-97EC-4156-908F-9BE9876948F5}" type="datetime1">
              <a:rPr lang="en-US" smtClean="0"/>
              <a:t>6/17/2026</a:t>
            </a:fld>
            <a:endParaRPr lang="en-US"/>
          </a:p>
        </p:txBody>
      </p:sp>
      <p:sp>
        <p:nvSpPr>
          <p:cNvPr id="5" name="Footer Placeholder 4">
            <a:extLst>
              <a:ext uri="{FF2B5EF4-FFF2-40B4-BE49-F238E27FC236}">
                <a16:creationId xmlns:a16="http://schemas.microsoft.com/office/drawing/2014/main" id="{640DD641-3C1F-4BA7-95D0-67005EBFCB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960878-2EA5-4E37-BF22-597CE69BE60B}"/>
              </a:ext>
            </a:extLst>
          </p:cNvPr>
          <p:cNvSpPr>
            <a:spLocks noGrp="1"/>
          </p:cNvSpPr>
          <p:nvPr>
            <p:ph type="sldNum" sz="quarter" idx="12"/>
          </p:nvPr>
        </p:nvSpPr>
        <p:spPr/>
        <p:txBody>
          <a:bodyPr/>
          <a:lstStyle/>
          <a:p>
            <a:fld id="{73A9135A-9DAC-4219-B062-A1FBC150D0B7}" type="slidenum">
              <a:rPr lang="en-US" smtClean="0"/>
              <a:t>‹#›</a:t>
            </a:fld>
            <a:endParaRPr lang="en-US"/>
          </a:p>
        </p:txBody>
      </p:sp>
    </p:spTree>
    <p:extLst>
      <p:ext uri="{BB962C8B-B14F-4D97-AF65-F5344CB8AC3E}">
        <p14:creationId xmlns:p14="http://schemas.microsoft.com/office/powerpoint/2010/main" val="783647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5BC9DE-920C-4325-9870-3973DD632F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2E8D0C-4A8C-42B2-B117-450D3F39CD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EC5017-A6A6-4CF5-8B29-99C2DCC6C983}"/>
              </a:ext>
            </a:extLst>
          </p:cNvPr>
          <p:cNvSpPr>
            <a:spLocks noGrp="1"/>
          </p:cNvSpPr>
          <p:nvPr>
            <p:ph type="dt" sz="half" idx="10"/>
          </p:nvPr>
        </p:nvSpPr>
        <p:spPr/>
        <p:txBody>
          <a:bodyPr/>
          <a:lstStyle/>
          <a:p>
            <a:fld id="{A6A6CB99-DF80-4951-BCCC-2B006FD7ED33}" type="datetime1">
              <a:rPr lang="en-US" smtClean="0"/>
              <a:t>6/17/2026</a:t>
            </a:fld>
            <a:endParaRPr lang="en-US"/>
          </a:p>
        </p:txBody>
      </p:sp>
      <p:sp>
        <p:nvSpPr>
          <p:cNvPr id="5" name="Footer Placeholder 4">
            <a:extLst>
              <a:ext uri="{FF2B5EF4-FFF2-40B4-BE49-F238E27FC236}">
                <a16:creationId xmlns:a16="http://schemas.microsoft.com/office/drawing/2014/main" id="{F7F88A16-72A8-4116-A2F2-2E4C60FDD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F32813-0284-4983-9383-177C66A5D60D}"/>
              </a:ext>
            </a:extLst>
          </p:cNvPr>
          <p:cNvSpPr>
            <a:spLocks noGrp="1"/>
          </p:cNvSpPr>
          <p:nvPr>
            <p:ph type="sldNum" sz="quarter" idx="12"/>
          </p:nvPr>
        </p:nvSpPr>
        <p:spPr/>
        <p:txBody>
          <a:bodyPr/>
          <a:lstStyle/>
          <a:p>
            <a:fld id="{73A9135A-9DAC-4219-B062-A1FBC150D0B7}" type="slidenum">
              <a:rPr lang="en-US" smtClean="0"/>
              <a:t>‹#›</a:t>
            </a:fld>
            <a:endParaRPr lang="en-US"/>
          </a:p>
        </p:txBody>
      </p:sp>
    </p:spTree>
    <p:extLst>
      <p:ext uri="{BB962C8B-B14F-4D97-AF65-F5344CB8AC3E}">
        <p14:creationId xmlns:p14="http://schemas.microsoft.com/office/powerpoint/2010/main" val="2736572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91F0AFC-23B3-3FDD-EA58-0D29AFDD1CF3}"/>
              </a:ext>
            </a:extLst>
          </p:cNvPr>
          <p:cNvPicPr>
            <a:picLocks noChangeAspect="1"/>
          </p:cNvPicPr>
          <p:nvPr userDrawn="1"/>
        </p:nvPicPr>
        <p:blipFill>
          <a:blip r:embed="rId2"/>
          <a:srcRect/>
          <a:stretch/>
        </p:blipFill>
        <p:spPr>
          <a:xfrm>
            <a:off x="0" y="0"/>
            <a:ext cx="12192000" cy="6857999"/>
          </a:xfrm>
          <a:prstGeom prst="rect">
            <a:avLst/>
          </a:prstGeom>
        </p:spPr>
      </p:pic>
      <p:sp>
        <p:nvSpPr>
          <p:cNvPr id="6" name="Title 5">
            <a:extLst>
              <a:ext uri="{FF2B5EF4-FFF2-40B4-BE49-F238E27FC236}">
                <a16:creationId xmlns:a16="http://schemas.microsoft.com/office/drawing/2014/main" id="{B62FF34D-C8F8-1796-647D-D17056A27E11}"/>
              </a:ext>
            </a:extLst>
          </p:cNvPr>
          <p:cNvSpPr>
            <a:spLocks noGrp="1"/>
          </p:cNvSpPr>
          <p:nvPr>
            <p:ph type="title" hasCustomPrompt="1"/>
          </p:nvPr>
        </p:nvSpPr>
        <p:spPr>
          <a:xfrm>
            <a:off x="7053010" y="304800"/>
            <a:ext cx="4701904" cy="3079029"/>
          </a:xfrm>
        </p:spPr>
        <p:txBody>
          <a:bodyPr anchor="b">
            <a:normAutofit/>
          </a:bodyPr>
          <a:lstStyle>
            <a:lvl1pPr algn="r">
              <a:defRPr sz="4800">
                <a:solidFill>
                  <a:schemeClr val="tx1"/>
                </a:solidFill>
              </a:defRPr>
            </a:lvl1pPr>
          </a:lstStyle>
          <a:p>
            <a:r>
              <a:rPr lang="en-US"/>
              <a:t>Click to add title</a:t>
            </a:r>
          </a:p>
        </p:txBody>
      </p:sp>
      <p:sp>
        <p:nvSpPr>
          <p:cNvPr id="7" name="Rectangle 1">
            <a:extLst>
              <a:ext uri="{FF2B5EF4-FFF2-40B4-BE49-F238E27FC236}">
                <a16:creationId xmlns:a16="http://schemas.microsoft.com/office/drawing/2014/main" id="{45A746C1-1F00-1AED-8A23-E705D364DB27}"/>
              </a:ext>
            </a:extLst>
          </p:cNvPr>
          <p:cNvSpPr>
            <a:spLocks noChangeArrowheads="1"/>
          </p:cNvSpPr>
          <p:nvPr userDrawn="1"/>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2">
            <a:extLst>
              <a:ext uri="{FF2B5EF4-FFF2-40B4-BE49-F238E27FC236}">
                <a16:creationId xmlns:a16="http://schemas.microsoft.com/office/drawing/2014/main" id="{6250634F-0F26-0039-CE2A-8FDA574C9803}"/>
              </a:ext>
            </a:extLst>
          </p:cNvPr>
          <p:cNvSpPr>
            <a:spLocks noChangeArrowheads="1"/>
          </p:cNvSpPr>
          <p:nvPr userDrawn="1"/>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981866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50088-5AB0-1B17-8077-1CFEBEDF6D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D49588-FD14-66C3-712A-84EE6510F6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B5A0CB-7984-BB38-9C19-81BF55793848}"/>
              </a:ext>
            </a:extLst>
          </p:cNvPr>
          <p:cNvSpPr>
            <a:spLocks noGrp="1"/>
          </p:cNvSpPr>
          <p:nvPr>
            <p:ph type="dt" sz="half" idx="10"/>
          </p:nvPr>
        </p:nvSpPr>
        <p:spPr/>
        <p:txBody>
          <a:bodyPr/>
          <a:lstStyle/>
          <a:p>
            <a:fld id="{B6CE1AB9-7E22-4ACC-8715-460EBECCBFA5}" type="datetimeFigureOut">
              <a:rPr lang="en-US" smtClean="0"/>
              <a:t>6/17/2026</a:t>
            </a:fld>
            <a:endParaRPr lang="en-US"/>
          </a:p>
        </p:txBody>
      </p:sp>
      <p:sp>
        <p:nvSpPr>
          <p:cNvPr id="5" name="Footer Placeholder 4">
            <a:extLst>
              <a:ext uri="{FF2B5EF4-FFF2-40B4-BE49-F238E27FC236}">
                <a16:creationId xmlns:a16="http://schemas.microsoft.com/office/drawing/2014/main" id="{BF08681E-4343-8A69-CE2E-03F4DC658E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150D02-0D14-F73D-0C53-EED16B4B95BA}"/>
              </a:ext>
            </a:extLst>
          </p:cNvPr>
          <p:cNvSpPr>
            <a:spLocks noGrp="1"/>
          </p:cNvSpPr>
          <p:nvPr>
            <p:ph type="sldNum" sz="quarter" idx="12"/>
          </p:nvPr>
        </p:nvSpPr>
        <p:spPr/>
        <p:txBody>
          <a:bodyPr/>
          <a:lstStyle/>
          <a:p>
            <a:fld id="{2A6132C4-3241-49FA-B150-38F71F972577}" type="slidenum">
              <a:rPr lang="en-US" smtClean="0"/>
              <a:t>‹#›</a:t>
            </a:fld>
            <a:endParaRPr lang="en-US"/>
          </a:p>
        </p:txBody>
      </p:sp>
    </p:spTree>
    <p:extLst>
      <p:ext uri="{BB962C8B-B14F-4D97-AF65-F5344CB8AC3E}">
        <p14:creationId xmlns:p14="http://schemas.microsoft.com/office/powerpoint/2010/main" val="2256025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FEB8D-2947-1E21-A136-433F9CBBD2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871E75-373F-8A01-2696-15A03439AC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102C2-C9AE-D4EF-EDCE-4D09CF37BD6F}"/>
              </a:ext>
            </a:extLst>
          </p:cNvPr>
          <p:cNvSpPr>
            <a:spLocks noGrp="1"/>
          </p:cNvSpPr>
          <p:nvPr>
            <p:ph type="dt" sz="half" idx="10"/>
          </p:nvPr>
        </p:nvSpPr>
        <p:spPr/>
        <p:txBody>
          <a:bodyPr/>
          <a:lstStyle/>
          <a:p>
            <a:fld id="{B6CE1AB9-7E22-4ACC-8715-460EBECCBFA5}" type="datetimeFigureOut">
              <a:rPr lang="en-US" smtClean="0"/>
              <a:t>6/17/2026</a:t>
            </a:fld>
            <a:endParaRPr lang="en-US"/>
          </a:p>
        </p:txBody>
      </p:sp>
      <p:sp>
        <p:nvSpPr>
          <p:cNvPr id="5" name="Footer Placeholder 4">
            <a:extLst>
              <a:ext uri="{FF2B5EF4-FFF2-40B4-BE49-F238E27FC236}">
                <a16:creationId xmlns:a16="http://schemas.microsoft.com/office/drawing/2014/main" id="{9A6586B3-2DAF-7DA9-3F82-6D34C55B82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C24A36-C3D0-8991-F3E2-D2FB2AC3C874}"/>
              </a:ext>
            </a:extLst>
          </p:cNvPr>
          <p:cNvSpPr>
            <a:spLocks noGrp="1"/>
          </p:cNvSpPr>
          <p:nvPr>
            <p:ph type="sldNum" sz="quarter" idx="12"/>
          </p:nvPr>
        </p:nvSpPr>
        <p:spPr/>
        <p:txBody>
          <a:bodyPr/>
          <a:lstStyle/>
          <a:p>
            <a:fld id="{2A6132C4-3241-49FA-B150-38F71F972577}" type="slidenum">
              <a:rPr lang="en-US" smtClean="0"/>
              <a:t>‹#›</a:t>
            </a:fld>
            <a:endParaRPr lang="en-US"/>
          </a:p>
        </p:txBody>
      </p:sp>
    </p:spTree>
    <p:extLst>
      <p:ext uri="{BB962C8B-B14F-4D97-AF65-F5344CB8AC3E}">
        <p14:creationId xmlns:p14="http://schemas.microsoft.com/office/powerpoint/2010/main" val="1946281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98F3A-09C9-1338-9AAF-079BB35A63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F481EE-2CB3-897E-9344-102524CB0AC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AE1493-3F60-DAAD-FA8F-31CB6D450029}"/>
              </a:ext>
            </a:extLst>
          </p:cNvPr>
          <p:cNvSpPr>
            <a:spLocks noGrp="1"/>
          </p:cNvSpPr>
          <p:nvPr>
            <p:ph type="dt" sz="half" idx="10"/>
          </p:nvPr>
        </p:nvSpPr>
        <p:spPr/>
        <p:txBody>
          <a:bodyPr/>
          <a:lstStyle/>
          <a:p>
            <a:fld id="{B6CE1AB9-7E22-4ACC-8715-460EBECCBFA5}" type="datetimeFigureOut">
              <a:rPr lang="en-US" smtClean="0"/>
              <a:t>6/17/2026</a:t>
            </a:fld>
            <a:endParaRPr lang="en-US"/>
          </a:p>
        </p:txBody>
      </p:sp>
      <p:sp>
        <p:nvSpPr>
          <p:cNvPr id="5" name="Footer Placeholder 4">
            <a:extLst>
              <a:ext uri="{FF2B5EF4-FFF2-40B4-BE49-F238E27FC236}">
                <a16:creationId xmlns:a16="http://schemas.microsoft.com/office/drawing/2014/main" id="{09D0A8D0-40DE-4BBE-10DD-A190E7F950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416F3A-898B-CC28-F059-F111C7A85632}"/>
              </a:ext>
            </a:extLst>
          </p:cNvPr>
          <p:cNvSpPr>
            <a:spLocks noGrp="1"/>
          </p:cNvSpPr>
          <p:nvPr>
            <p:ph type="sldNum" sz="quarter" idx="12"/>
          </p:nvPr>
        </p:nvSpPr>
        <p:spPr/>
        <p:txBody>
          <a:bodyPr/>
          <a:lstStyle/>
          <a:p>
            <a:fld id="{2A6132C4-3241-49FA-B150-38F71F972577}" type="slidenum">
              <a:rPr lang="en-US" smtClean="0"/>
              <a:t>‹#›</a:t>
            </a:fld>
            <a:endParaRPr lang="en-US"/>
          </a:p>
        </p:txBody>
      </p:sp>
    </p:spTree>
    <p:extLst>
      <p:ext uri="{BB962C8B-B14F-4D97-AF65-F5344CB8AC3E}">
        <p14:creationId xmlns:p14="http://schemas.microsoft.com/office/powerpoint/2010/main" val="1602587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A2377-41DA-FEA1-BD36-D04482609E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FCFB40-591C-9C11-DDF5-78C5CDCBCE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B7DA29-9E0A-2F47-E3C3-FE470C0497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CA1F49-0086-FDD7-84DF-880384903B1B}"/>
              </a:ext>
            </a:extLst>
          </p:cNvPr>
          <p:cNvSpPr>
            <a:spLocks noGrp="1"/>
          </p:cNvSpPr>
          <p:nvPr>
            <p:ph type="dt" sz="half" idx="10"/>
          </p:nvPr>
        </p:nvSpPr>
        <p:spPr/>
        <p:txBody>
          <a:bodyPr/>
          <a:lstStyle/>
          <a:p>
            <a:fld id="{B6CE1AB9-7E22-4ACC-8715-460EBECCBFA5}" type="datetimeFigureOut">
              <a:rPr lang="en-US" smtClean="0"/>
              <a:t>6/17/2026</a:t>
            </a:fld>
            <a:endParaRPr lang="en-US"/>
          </a:p>
        </p:txBody>
      </p:sp>
      <p:sp>
        <p:nvSpPr>
          <p:cNvPr id="6" name="Footer Placeholder 5">
            <a:extLst>
              <a:ext uri="{FF2B5EF4-FFF2-40B4-BE49-F238E27FC236}">
                <a16:creationId xmlns:a16="http://schemas.microsoft.com/office/drawing/2014/main" id="{57867F93-FC8E-B399-E074-3BC68C1C5B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2B21EF-CE2D-FEE2-65E8-DED20DA0D018}"/>
              </a:ext>
            </a:extLst>
          </p:cNvPr>
          <p:cNvSpPr>
            <a:spLocks noGrp="1"/>
          </p:cNvSpPr>
          <p:nvPr>
            <p:ph type="sldNum" sz="quarter" idx="12"/>
          </p:nvPr>
        </p:nvSpPr>
        <p:spPr/>
        <p:txBody>
          <a:bodyPr/>
          <a:lstStyle/>
          <a:p>
            <a:fld id="{2A6132C4-3241-49FA-B150-38F71F972577}" type="slidenum">
              <a:rPr lang="en-US" smtClean="0"/>
              <a:t>‹#›</a:t>
            </a:fld>
            <a:endParaRPr lang="en-US"/>
          </a:p>
        </p:txBody>
      </p:sp>
    </p:spTree>
    <p:extLst>
      <p:ext uri="{BB962C8B-B14F-4D97-AF65-F5344CB8AC3E}">
        <p14:creationId xmlns:p14="http://schemas.microsoft.com/office/powerpoint/2010/main" val="1709512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1D814-79CD-C24E-2976-577102D4E1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998F2A-E00F-A0E0-1DA2-DB43658C0A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970AF2-B9BC-F84F-5A5E-C3151C5EF0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424419-0E60-1E42-16D6-87E911617F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E55B9C-870D-FC85-DA1F-038F688F09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86290F-3438-41CF-8FC7-0FD5820AE0A3}"/>
              </a:ext>
            </a:extLst>
          </p:cNvPr>
          <p:cNvSpPr>
            <a:spLocks noGrp="1"/>
          </p:cNvSpPr>
          <p:nvPr>
            <p:ph type="dt" sz="half" idx="10"/>
          </p:nvPr>
        </p:nvSpPr>
        <p:spPr/>
        <p:txBody>
          <a:bodyPr/>
          <a:lstStyle/>
          <a:p>
            <a:fld id="{B6CE1AB9-7E22-4ACC-8715-460EBECCBFA5}" type="datetimeFigureOut">
              <a:rPr lang="en-US" smtClean="0"/>
              <a:t>6/17/2026</a:t>
            </a:fld>
            <a:endParaRPr lang="en-US"/>
          </a:p>
        </p:txBody>
      </p:sp>
      <p:sp>
        <p:nvSpPr>
          <p:cNvPr id="8" name="Footer Placeholder 7">
            <a:extLst>
              <a:ext uri="{FF2B5EF4-FFF2-40B4-BE49-F238E27FC236}">
                <a16:creationId xmlns:a16="http://schemas.microsoft.com/office/drawing/2014/main" id="{E95A8866-F192-528E-342D-3F05088AEF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FEB596-3FE6-7AF2-6FD2-CE006C998BCD}"/>
              </a:ext>
            </a:extLst>
          </p:cNvPr>
          <p:cNvSpPr>
            <a:spLocks noGrp="1"/>
          </p:cNvSpPr>
          <p:nvPr>
            <p:ph type="sldNum" sz="quarter" idx="12"/>
          </p:nvPr>
        </p:nvSpPr>
        <p:spPr/>
        <p:txBody>
          <a:bodyPr/>
          <a:lstStyle/>
          <a:p>
            <a:fld id="{2A6132C4-3241-49FA-B150-38F71F972577}" type="slidenum">
              <a:rPr lang="en-US" smtClean="0"/>
              <a:t>‹#›</a:t>
            </a:fld>
            <a:endParaRPr lang="en-US"/>
          </a:p>
        </p:txBody>
      </p:sp>
    </p:spTree>
    <p:extLst>
      <p:ext uri="{BB962C8B-B14F-4D97-AF65-F5344CB8AC3E}">
        <p14:creationId xmlns:p14="http://schemas.microsoft.com/office/powerpoint/2010/main" val="1212820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E634B-3275-6AF5-F712-2E25001328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BF3DD2-483F-62B3-3449-9921CE156532}"/>
              </a:ext>
            </a:extLst>
          </p:cNvPr>
          <p:cNvSpPr>
            <a:spLocks noGrp="1"/>
          </p:cNvSpPr>
          <p:nvPr>
            <p:ph type="dt" sz="half" idx="10"/>
          </p:nvPr>
        </p:nvSpPr>
        <p:spPr/>
        <p:txBody>
          <a:bodyPr/>
          <a:lstStyle/>
          <a:p>
            <a:fld id="{B6CE1AB9-7E22-4ACC-8715-460EBECCBFA5}" type="datetimeFigureOut">
              <a:rPr lang="en-US" smtClean="0"/>
              <a:t>6/17/2026</a:t>
            </a:fld>
            <a:endParaRPr lang="en-US"/>
          </a:p>
        </p:txBody>
      </p:sp>
      <p:sp>
        <p:nvSpPr>
          <p:cNvPr id="4" name="Footer Placeholder 3">
            <a:extLst>
              <a:ext uri="{FF2B5EF4-FFF2-40B4-BE49-F238E27FC236}">
                <a16:creationId xmlns:a16="http://schemas.microsoft.com/office/drawing/2014/main" id="{55099E52-282D-BBD8-91FD-273BFABF36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705B08-0B2B-B18B-57FB-8FACB73618B2}"/>
              </a:ext>
            </a:extLst>
          </p:cNvPr>
          <p:cNvSpPr>
            <a:spLocks noGrp="1"/>
          </p:cNvSpPr>
          <p:nvPr>
            <p:ph type="sldNum" sz="quarter" idx="12"/>
          </p:nvPr>
        </p:nvSpPr>
        <p:spPr/>
        <p:txBody>
          <a:bodyPr/>
          <a:lstStyle/>
          <a:p>
            <a:fld id="{2A6132C4-3241-49FA-B150-38F71F972577}" type="slidenum">
              <a:rPr lang="en-US" smtClean="0"/>
              <a:t>‹#›</a:t>
            </a:fld>
            <a:endParaRPr lang="en-US"/>
          </a:p>
        </p:txBody>
      </p:sp>
    </p:spTree>
    <p:extLst>
      <p:ext uri="{BB962C8B-B14F-4D97-AF65-F5344CB8AC3E}">
        <p14:creationId xmlns:p14="http://schemas.microsoft.com/office/powerpoint/2010/main" val="2747389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97C56-BB3C-304B-43A5-91778BA759F4}"/>
              </a:ext>
            </a:extLst>
          </p:cNvPr>
          <p:cNvSpPr>
            <a:spLocks noGrp="1"/>
          </p:cNvSpPr>
          <p:nvPr>
            <p:ph type="dt" sz="half" idx="10"/>
          </p:nvPr>
        </p:nvSpPr>
        <p:spPr/>
        <p:txBody>
          <a:bodyPr/>
          <a:lstStyle/>
          <a:p>
            <a:fld id="{B6CE1AB9-7E22-4ACC-8715-460EBECCBFA5}" type="datetimeFigureOut">
              <a:rPr lang="en-US" smtClean="0"/>
              <a:t>6/17/2026</a:t>
            </a:fld>
            <a:endParaRPr lang="en-US"/>
          </a:p>
        </p:txBody>
      </p:sp>
      <p:sp>
        <p:nvSpPr>
          <p:cNvPr id="3" name="Footer Placeholder 2">
            <a:extLst>
              <a:ext uri="{FF2B5EF4-FFF2-40B4-BE49-F238E27FC236}">
                <a16:creationId xmlns:a16="http://schemas.microsoft.com/office/drawing/2014/main" id="{3BEA335D-DF31-7E81-7E14-D07F4D5F8B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6F039C-A322-75AD-A24C-113993E2765E}"/>
              </a:ext>
            </a:extLst>
          </p:cNvPr>
          <p:cNvSpPr>
            <a:spLocks noGrp="1"/>
          </p:cNvSpPr>
          <p:nvPr>
            <p:ph type="sldNum" sz="quarter" idx="12"/>
          </p:nvPr>
        </p:nvSpPr>
        <p:spPr/>
        <p:txBody>
          <a:bodyPr/>
          <a:lstStyle/>
          <a:p>
            <a:fld id="{2A6132C4-3241-49FA-B150-38F71F972577}" type="slidenum">
              <a:rPr lang="en-US" smtClean="0"/>
              <a:t>‹#›</a:t>
            </a:fld>
            <a:endParaRPr lang="en-US"/>
          </a:p>
        </p:txBody>
      </p:sp>
    </p:spTree>
    <p:extLst>
      <p:ext uri="{BB962C8B-B14F-4D97-AF65-F5344CB8AC3E}">
        <p14:creationId xmlns:p14="http://schemas.microsoft.com/office/powerpoint/2010/main" val="2132829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8ED86-FED5-49C5-869E-21881DC645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C96E9A-2998-487A-88C4-8AFF743500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FB19B7-CD9F-4DCC-A512-98E58E300E7C}"/>
              </a:ext>
            </a:extLst>
          </p:cNvPr>
          <p:cNvSpPr>
            <a:spLocks noGrp="1"/>
          </p:cNvSpPr>
          <p:nvPr>
            <p:ph type="dt" sz="half" idx="10"/>
          </p:nvPr>
        </p:nvSpPr>
        <p:spPr/>
        <p:txBody>
          <a:bodyPr/>
          <a:lstStyle/>
          <a:p>
            <a:fld id="{518A10D8-D76D-4CBC-8E4C-4404885117C4}" type="datetime1">
              <a:rPr lang="en-US" smtClean="0"/>
              <a:t>6/17/2026</a:t>
            </a:fld>
            <a:endParaRPr lang="en-US"/>
          </a:p>
        </p:txBody>
      </p:sp>
      <p:sp>
        <p:nvSpPr>
          <p:cNvPr id="5" name="Footer Placeholder 4">
            <a:extLst>
              <a:ext uri="{FF2B5EF4-FFF2-40B4-BE49-F238E27FC236}">
                <a16:creationId xmlns:a16="http://schemas.microsoft.com/office/drawing/2014/main" id="{D7D0C5F4-A1F4-40D1-99BD-88B8BACC18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89818E-0181-4C32-8BCF-72ED7148A530}"/>
              </a:ext>
            </a:extLst>
          </p:cNvPr>
          <p:cNvSpPr>
            <a:spLocks noGrp="1"/>
          </p:cNvSpPr>
          <p:nvPr>
            <p:ph type="sldNum" sz="quarter" idx="12"/>
          </p:nvPr>
        </p:nvSpPr>
        <p:spPr/>
        <p:txBody>
          <a:bodyPr/>
          <a:lstStyle/>
          <a:p>
            <a:fld id="{73A9135A-9DAC-4219-B062-A1FBC150D0B7}" type="slidenum">
              <a:rPr lang="en-US" smtClean="0"/>
              <a:t>‹#›</a:t>
            </a:fld>
            <a:endParaRPr lang="en-US"/>
          </a:p>
        </p:txBody>
      </p:sp>
    </p:spTree>
    <p:extLst>
      <p:ext uri="{BB962C8B-B14F-4D97-AF65-F5344CB8AC3E}">
        <p14:creationId xmlns:p14="http://schemas.microsoft.com/office/powerpoint/2010/main" val="10667309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D2585-1509-9C18-234A-7AB225B1DB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DDC90E-8BF9-E84B-A625-8D21D4D813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57F017-00C6-2E9D-1E82-7420480929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E275B3-4E50-73A7-8906-B9B3C7B4D679}"/>
              </a:ext>
            </a:extLst>
          </p:cNvPr>
          <p:cNvSpPr>
            <a:spLocks noGrp="1"/>
          </p:cNvSpPr>
          <p:nvPr>
            <p:ph type="dt" sz="half" idx="10"/>
          </p:nvPr>
        </p:nvSpPr>
        <p:spPr/>
        <p:txBody>
          <a:bodyPr/>
          <a:lstStyle/>
          <a:p>
            <a:fld id="{B6CE1AB9-7E22-4ACC-8715-460EBECCBFA5}" type="datetimeFigureOut">
              <a:rPr lang="en-US" smtClean="0"/>
              <a:t>6/17/2026</a:t>
            </a:fld>
            <a:endParaRPr lang="en-US"/>
          </a:p>
        </p:txBody>
      </p:sp>
      <p:sp>
        <p:nvSpPr>
          <p:cNvPr id="6" name="Footer Placeholder 5">
            <a:extLst>
              <a:ext uri="{FF2B5EF4-FFF2-40B4-BE49-F238E27FC236}">
                <a16:creationId xmlns:a16="http://schemas.microsoft.com/office/drawing/2014/main" id="{C81FE670-AE2D-D3FE-ADDD-322C4D5411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DFA03E-7698-3589-4B5B-069311680E6F}"/>
              </a:ext>
            </a:extLst>
          </p:cNvPr>
          <p:cNvSpPr>
            <a:spLocks noGrp="1"/>
          </p:cNvSpPr>
          <p:nvPr>
            <p:ph type="sldNum" sz="quarter" idx="12"/>
          </p:nvPr>
        </p:nvSpPr>
        <p:spPr/>
        <p:txBody>
          <a:bodyPr/>
          <a:lstStyle/>
          <a:p>
            <a:fld id="{2A6132C4-3241-49FA-B150-38F71F972577}" type="slidenum">
              <a:rPr lang="en-US" smtClean="0"/>
              <a:t>‹#›</a:t>
            </a:fld>
            <a:endParaRPr lang="en-US"/>
          </a:p>
        </p:txBody>
      </p:sp>
    </p:spTree>
    <p:extLst>
      <p:ext uri="{BB962C8B-B14F-4D97-AF65-F5344CB8AC3E}">
        <p14:creationId xmlns:p14="http://schemas.microsoft.com/office/powerpoint/2010/main" val="24908430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60940-56B0-79F9-793A-CF7AF8FED1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EB5BE2-022C-BF7E-0803-AFC82187AE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05455E-8BEF-D457-E5E4-33B1B89D04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9EE286-D6D5-5A79-E0AD-9DEABCFC1472}"/>
              </a:ext>
            </a:extLst>
          </p:cNvPr>
          <p:cNvSpPr>
            <a:spLocks noGrp="1"/>
          </p:cNvSpPr>
          <p:nvPr>
            <p:ph type="dt" sz="half" idx="10"/>
          </p:nvPr>
        </p:nvSpPr>
        <p:spPr/>
        <p:txBody>
          <a:bodyPr/>
          <a:lstStyle/>
          <a:p>
            <a:fld id="{B6CE1AB9-7E22-4ACC-8715-460EBECCBFA5}" type="datetimeFigureOut">
              <a:rPr lang="en-US" smtClean="0"/>
              <a:t>6/17/2026</a:t>
            </a:fld>
            <a:endParaRPr lang="en-US"/>
          </a:p>
        </p:txBody>
      </p:sp>
      <p:sp>
        <p:nvSpPr>
          <p:cNvPr id="6" name="Footer Placeholder 5">
            <a:extLst>
              <a:ext uri="{FF2B5EF4-FFF2-40B4-BE49-F238E27FC236}">
                <a16:creationId xmlns:a16="http://schemas.microsoft.com/office/drawing/2014/main" id="{F39E6A1D-E52F-0D1B-F4AA-A0A2CE819C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C8D404-FBD2-9758-F4A6-EE71256C2967}"/>
              </a:ext>
            </a:extLst>
          </p:cNvPr>
          <p:cNvSpPr>
            <a:spLocks noGrp="1"/>
          </p:cNvSpPr>
          <p:nvPr>
            <p:ph type="sldNum" sz="quarter" idx="12"/>
          </p:nvPr>
        </p:nvSpPr>
        <p:spPr/>
        <p:txBody>
          <a:bodyPr/>
          <a:lstStyle/>
          <a:p>
            <a:fld id="{2A6132C4-3241-49FA-B150-38F71F972577}" type="slidenum">
              <a:rPr lang="en-US" smtClean="0"/>
              <a:t>‹#›</a:t>
            </a:fld>
            <a:endParaRPr lang="en-US"/>
          </a:p>
        </p:txBody>
      </p:sp>
    </p:spTree>
    <p:extLst>
      <p:ext uri="{BB962C8B-B14F-4D97-AF65-F5344CB8AC3E}">
        <p14:creationId xmlns:p14="http://schemas.microsoft.com/office/powerpoint/2010/main" val="2089744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43566-8636-39CA-9321-87972B238F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8CFCD6-FA1A-EB51-1F7C-DC461FAD9C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40FC51-3F22-4567-06AE-DCDB28E265F5}"/>
              </a:ext>
            </a:extLst>
          </p:cNvPr>
          <p:cNvSpPr>
            <a:spLocks noGrp="1"/>
          </p:cNvSpPr>
          <p:nvPr>
            <p:ph type="dt" sz="half" idx="10"/>
          </p:nvPr>
        </p:nvSpPr>
        <p:spPr/>
        <p:txBody>
          <a:bodyPr/>
          <a:lstStyle/>
          <a:p>
            <a:fld id="{B6CE1AB9-7E22-4ACC-8715-460EBECCBFA5}" type="datetimeFigureOut">
              <a:rPr lang="en-US" smtClean="0"/>
              <a:t>6/17/2026</a:t>
            </a:fld>
            <a:endParaRPr lang="en-US"/>
          </a:p>
        </p:txBody>
      </p:sp>
      <p:sp>
        <p:nvSpPr>
          <p:cNvPr id="5" name="Footer Placeholder 4">
            <a:extLst>
              <a:ext uri="{FF2B5EF4-FFF2-40B4-BE49-F238E27FC236}">
                <a16:creationId xmlns:a16="http://schemas.microsoft.com/office/drawing/2014/main" id="{BC0FE281-5297-B89F-1339-CB42C82B92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363DE9-EEAA-E532-9424-707DA68A5E2F}"/>
              </a:ext>
            </a:extLst>
          </p:cNvPr>
          <p:cNvSpPr>
            <a:spLocks noGrp="1"/>
          </p:cNvSpPr>
          <p:nvPr>
            <p:ph type="sldNum" sz="quarter" idx="12"/>
          </p:nvPr>
        </p:nvSpPr>
        <p:spPr/>
        <p:txBody>
          <a:bodyPr/>
          <a:lstStyle/>
          <a:p>
            <a:fld id="{2A6132C4-3241-49FA-B150-38F71F972577}" type="slidenum">
              <a:rPr lang="en-US" smtClean="0"/>
              <a:t>‹#›</a:t>
            </a:fld>
            <a:endParaRPr lang="en-US"/>
          </a:p>
        </p:txBody>
      </p:sp>
    </p:spTree>
    <p:extLst>
      <p:ext uri="{BB962C8B-B14F-4D97-AF65-F5344CB8AC3E}">
        <p14:creationId xmlns:p14="http://schemas.microsoft.com/office/powerpoint/2010/main" val="1947920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1A12FA-2AFE-9126-019B-AC63E03909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DA1177-CD7E-EB97-5E9A-C0D2D2D24E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E4F061-78CA-EA17-553B-C7D8915A562E}"/>
              </a:ext>
            </a:extLst>
          </p:cNvPr>
          <p:cNvSpPr>
            <a:spLocks noGrp="1"/>
          </p:cNvSpPr>
          <p:nvPr>
            <p:ph type="dt" sz="half" idx="10"/>
          </p:nvPr>
        </p:nvSpPr>
        <p:spPr/>
        <p:txBody>
          <a:bodyPr/>
          <a:lstStyle/>
          <a:p>
            <a:fld id="{B6CE1AB9-7E22-4ACC-8715-460EBECCBFA5}" type="datetimeFigureOut">
              <a:rPr lang="en-US" smtClean="0"/>
              <a:t>6/17/2026</a:t>
            </a:fld>
            <a:endParaRPr lang="en-US"/>
          </a:p>
        </p:txBody>
      </p:sp>
      <p:sp>
        <p:nvSpPr>
          <p:cNvPr id="5" name="Footer Placeholder 4">
            <a:extLst>
              <a:ext uri="{FF2B5EF4-FFF2-40B4-BE49-F238E27FC236}">
                <a16:creationId xmlns:a16="http://schemas.microsoft.com/office/drawing/2014/main" id="{97ACCE8D-94A9-1E39-F96D-E8DFFE2224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D0EAF4-29BF-1261-A63F-E089A953C350}"/>
              </a:ext>
            </a:extLst>
          </p:cNvPr>
          <p:cNvSpPr>
            <a:spLocks noGrp="1"/>
          </p:cNvSpPr>
          <p:nvPr>
            <p:ph type="sldNum" sz="quarter" idx="12"/>
          </p:nvPr>
        </p:nvSpPr>
        <p:spPr/>
        <p:txBody>
          <a:bodyPr/>
          <a:lstStyle/>
          <a:p>
            <a:fld id="{2A6132C4-3241-49FA-B150-38F71F972577}" type="slidenum">
              <a:rPr lang="en-US" smtClean="0"/>
              <a:t>‹#›</a:t>
            </a:fld>
            <a:endParaRPr lang="en-US"/>
          </a:p>
        </p:txBody>
      </p:sp>
    </p:spTree>
    <p:extLst>
      <p:ext uri="{BB962C8B-B14F-4D97-AF65-F5344CB8AC3E}">
        <p14:creationId xmlns:p14="http://schemas.microsoft.com/office/powerpoint/2010/main" val="1042834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4B062-77C4-49F1-B13E-83E759A8D1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3F5BAA-F436-4B8B-AF18-406B693701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DAE6B0-B082-4E14-A097-0618499C9FDC}"/>
              </a:ext>
            </a:extLst>
          </p:cNvPr>
          <p:cNvSpPr>
            <a:spLocks noGrp="1"/>
          </p:cNvSpPr>
          <p:nvPr>
            <p:ph type="dt" sz="half" idx="10"/>
          </p:nvPr>
        </p:nvSpPr>
        <p:spPr/>
        <p:txBody>
          <a:bodyPr/>
          <a:lstStyle/>
          <a:p>
            <a:fld id="{13A3E99A-8F9B-4965-B041-95EBCF7000F3}" type="datetime1">
              <a:rPr lang="en-US" smtClean="0"/>
              <a:t>6/17/2026</a:t>
            </a:fld>
            <a:endParaRPr lang="en-US"/>
          </a:p>
        </p:txBody>
      </p:sp>
      <p:sp>
        <p:nvSpPr>
          <p:cNvPr id="5" name="Footer Placeholder 4">
            <a:extLst>
              <a:ext uri="{FF2B5EF4-FFF2-40B4-BE49-F238E27FC236}">
                <a16:creationId xmlns:a16="http://schemas.microsoft.com/office/drawing/2014/main" id="{210E81BC-CCFC-40C7-916A-8F25478563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0E2B71-507C-400D-B99A-73CF26AFCB6D}"/>
              </a:ext>
            </a:extLst>
          </p:cNvPr>
          <p:cNvSpPr>
            <a:spLocks noGrp="1"/>
          </p:cNvSpPr>
          <p:nvPr>
            <p:ph type="sldNum" sz="quarter" idx="12"/>
          </p:nvPr>
        </p:nvSpPr>
        <p:spPr/>
        <p:txBody>
          <a:bodyPr/>
          <a:lstStyle/>
          <a:p>
            <a:fld id="{73A9135A-9DAC-4219-B062-A1FBC150D0B7}" type="slidenum">
              <a:rPr lang="en-US" smtClean="0"/>
              <a:t>‹#›</a:t>
            </a:fld>
            <a:endParaRPr lang="en-US"/>
          </a:p>
        </p:txBody>
      </p:sp>
    </p:spTree>
    <p:extLst>
      <p:ext uri="{BB962C8B-B14F-4D97-AF65-F5344CB8AC3E}">
        <p14:creationId xmlns:p14="http://schemas.microsoft.com/office/powerpoint/2010/main" val="30083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25D19-82E9-4153-9ACA-0B7A810C58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80C6B1-6AE2-4318-A391-A507FCB035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885E54-C0E3-4EF2-97C7-41C50A9A50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33994F-DF3E-418B-88C9-F6EB00CC4E80}"/>
              </a:ext>
            </a:extLst>
          </p:cNvPr>
          <p:cNvSpPr>
            <a:spLocks noGrp="1"/>
          </p:cNvSpPr>
          <p:nvPr>
            <p:ph type="dt" sz="half" idx="10"/>
          </p:nvPr>
        </p:nvSpPr>
        <p:spPr/>
        <p:txBody>
          <a:bodyPr/>
          <a:lstStyle/>
          <a:p>
            <a:fld id="{8A825156-36A1-4FC5-987D-F5118ACE3B3C}" type="datetime1">
              <a:rPr lang="en-US" smtClean="0"/>
              <a:t>6/17/2026</a:t>
            </a:fld>
            <a:endParaRPr lang="en-US"/>
          </a:p>
        </p:txBody>
      </p:sp>
      <p:sp>
        <p:nvSpPr>
          <p:cNvPr id="6" name="Footer Placeholder 5">
            <a:extLst>
              <a:ext uri="{FF2B5EF4-FFF2-40B4-BE49-F238E27FC236}">
                <a16:creationId xmlns:a16="http://schemas.microsoft.com/office/drawing/2014/main" id="{124A8AD5-846C-42B7-8717-CF03603F8D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CAD45D-CE31-4F62-96B5-39DB9756006A}"/>
              </a:ext>
            </a:extLst>
          </p:cNvPr>
          <p:cNvSpPr>
            <a:spLocks noGrp="1"/>
          </p:cNvSpPr>
          <p:nvPr>
            <p:ph type="sldNum" sz="quarter" idx="12"/>
          </p:nvPr>
        </p:nvSpPr>
        <p:spPr/>
        <p:txBody>
          <a:bodyPr/>
          <a:lstStyle/>
          <a:p>
            <a:fld id="{73A9135A-9DAC-4219-B062-A1FBC150D0B7}" type="slidenum">
              <a:rPr lang="en-US" smtClean="0"/>
              <a:t>‹#›</a:t>
            </a:fld>
            <a:endParaRPr lang="en-US"/>
          </a:p>
        </p:txBody>
      </p:sp>
    </p:spTree>
    <p:extLst>
      <p:ext uri="{BB962C8B-B14F-4D97-AF65-F5344CB8AC3E}">
        <p14:creationId xmlns:p14="http://schemas.microsoft.com/office/powerpoint/2010/main" val="1570687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D4EF4-7BEE-41CB-8758-6B386BF146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939B9F-B78F-4BE1-AB9D-1E96C28ECE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D75563-8425-4220-A3C9-30154D254D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859F74-7FE9-4FF1-9307-E12CFD949D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BDA9A1-AB2B-498E-998A-31BD8F2ED2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E640FC-8722-49A6-B656-9716FB85A099}"/>
              </a:ext>
            </a:extLst>
          </p:cNvPr>
          <p:cNvSpPr>
            <a:spLocks noGrp="1"/>
          </p:cNvSpPr>
          <p:nvPr>
            <p:ph type="dt" sz="half" idx="10"/>
          </p:nvPr>
        </p:nvSpPr>
        <p:spPr/>
        <p:txBody>
          <a:bodyPr/>
          <a:lstStyle/>
          <a:p>
            <a:fld id="{312172E0-999C-49E6-BD8C-3300E2194B5C}" type="datetime1">
              <a:rPr lang="en-US" smtClean="0"/>
              <a:t>6/17/2026</a:t>
            </a:fld>
            <a:endParaRPr lang="en-US"/>
          </a:p>
        </p:txBody>
      </p:sp>
      <p:sp>
        <p:nvSpPr>
          <p:cNvPr id="8" name="Footer Placeholder 7">
            <a:extLst>
              <a:ext uri="{FF2B5EF4-FFF2-40B4-BE49-F238E27FC236}">
                <a16:creationId xmlns:a16="http://schemas.microsoft.com/office/drawing/2014/main" id="{A50844BD-CFBF-49A5-84AB-6FB04844D6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AF2850-4BB0-4432-B297-816CED6760BB}"/>
              </a:ext>
            </a:extLst>
          </p:cNvPr>
          <p:cNvSpPr>
            <a:spLocks noGrp="1"/>
          </p:cNvSpPr>
          <p:nvPr>
            <p:ph type="sldNum" sz="quarter" idx="12"/>
          </p:nvPr>
        </p:nvSpPr>
        <p:spPr/>
        <p:txBody>
          <a:bodyPr/>
          <a:lstStyle/>
          <a:p>
            <a:fld id="{73A9135A-9DAC-4219-B062-A1FBC150D0B7}" type="slidenum">
              <a:rPr lang="en-US" smtClean="0"/>
              <a:t>‹#›</a:t>
            </a:fld>
            <a:endParaRPr lang="en-US"/>
          </a:p>
        </p:txBody>
      </p:sp>
    </p:spTree>
    <p:extLst>
      <p:ext uri="{BB962C8B-B14F-4D97-AF65-F5344CB8AC3E}">
        <p14:creationId xmlns:p14="http://schemas.microsoft.com/office/powerpoint/2010/main" val="2960379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D68EE-F929-4C18-AAAE-CC8F27C02E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9BB1AF-72CC-4140-AA17-0FC5D7BBD42C}"/>
              </a:ext>
            </a:extLst>
          </p:cNvPr>
          <p:cNvSpPr>
            <a:spLocks noGrp="1"/>
          </p:cNvSpPr>
          <p:nvPr>
            <p:ph type="dt" sz="half" idx="10"/>
          </p:nvPr>
        </p:nvSpPr>
        <p:spPr/>
        <p:txBody>
          <a:bodyPr/>
          <a:lstStyle/>
          <a:p>
            <a:fld id="{EB51C870-9ED1-413A-A436-25EE5D331FD1}" type="datetime1">
              <a:rPr lang="en-US" smtClean="0"/>
              <a:t>6/17/2026</a:t>
            </a:fld>
            <a:endParaRPr lang="en-US"/>
          </a:p>
        </p:txBody>
      </p:sp>
      <p:sp>
        <p:nvSpPr>
          <p:cNvPr id="4" name="Footer Placeholder 3">
            <a:extLst>
              <a:ext uri="{FF2B5EF4-FFF2-40B4-BE49-F238E27FC236}">
                <a16:creationId xmlns:a16="http://schemas.microsoft.com/office/drawing/2014/main" id="{179AA527-96F8-4877-B9B1-9C07B8D56A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04FD1F-1B98-49AE-ABCA-E8A6BCA4FE9A}"/>
              </a:ext>
            </a:extLst>
          </p:cNvPr>
          <p:cNvSpPr>
            <a:spLocks noGrp="1"/>
          </p:cNvSpPr>
          <p:nvPr>
            <p:ph type="sldNum" sz="quarter" idx="12"/>
          </p:nvPr>
        </p:nvSpPr>
        <p:spPr/>
        <p:txBody>
          <a:bodyPr/>
          <a:lstStyle/>
          <a:p>
            <a:fld id="{73A9135A-9DAC-4219-B062-A1FBC150D0B7}" type="slidenum">
              <a:rPr lang="en-US" smtClean="0"/>
              <a:t>‹#›</a:t>
            </a:fld>
            <a:endParaRPr lang="en-US"/>
          </a:p>
        </p:txBody>
      </p:sp>
    </p:spTree>
    <p:extLst>
      <p:ext uri="{BB962C8B-B14F-4D97-AF65-F5344CB8AC3E}">
        <p14:creationId xmlns:p14="http://schemas.microsoft.com/office/powerpoint/2010/main" val="1717560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E316F6-603B-4E12-9FDB-D92BF145D6F1}"/>
              </a:ext>
            </a:extLst>
          </p:cNvPr>
          <p:cNvSpPr>
            <a:spLocks noGrp="1"/>
          </p:cNvSpPr>
          <p:nvPr>
            <p:ph type="dt" sz="half" idx="10"/>
          </p:nvPr>
        </p:nvSpPr>
        <p:spPr/>
        <p:txBody>
          <a:bodyPr/>
          <a:lstStyle/>
          <a:p>
            <a:fld id="{2FB8679E-C373-4D47-AF11-C84050CDDAC1}" type="datetime1">
              <a:rPr lang="en-US" smtClean="0"/>
              <a:t>6/17/2026</a:t>
            </a:fld>
            <a:endParaRPr lang="en-US"/>
          </a:p>
        </p:txBody>
      </p:sp>
      <p:sp>
        <p:nvSpPr>
          <p:cNvPr id="3" name="Footer Placeholder 2">
            <a:extLst>
              <a:ext uri="{FF2B5EF4-FFF2-40B4-BE49-F238E27FC236}">
                <a16:creationId xmlns:a16="http://schemas.microsoft.com/office/drawing/2014/main" id="{507E010B-B702-4C8F-8411-00191E9261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6A9B90-8CE0-4DDE-B746-280E21B40CE6}"/>
              </a:ext>
            </a:extLst>
          </p:cNvPr>
          <p:cNvSpPr>
            <a:spLocks noGrp="1"/>
          </p:cNvSpPr>
          <p:nvPr>
            <p:ph type="sldNum" sz="quarter" idx="12"/>
          </p:nvPr>
        </p:nvSpPr>
        <p:spPr/>
        <p:txBody>
          <a:bodyPr/>
          <a:lstStyle/>
          <a:p>
            <a:fld id="{73A9135A-9DAC-4219-B062-A1FBC150D0B7}" type="slidenum">
              <a:rPr lang="en-US" smtClean="0"/>
              <a:t>‹#›</a:t>
            </a:fld>
            <a:endParaRPr lang="en-US"/>
          </a:p>
        </p:txBody>
      </p:sp>
    </p:spTree>
    <p:extLst>
      <p:ext uri="{BB962C8B-B14F-4D97-AF65-F5344CB8AC3E}">
        <p14:creationId xmlns:p14="http://schemas.microsoft.com/office/powerpoint/2010/main" val="2821096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2182D-7297-4986-B440-2C1DAE3810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16F439-23D4-4AF6-86C4-E015FE3085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EABFEA-3AD9-46DD-A934-2C28155A5C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52CFCE-94EF-449F-A0FF-C88B7E77719D}"/>
              </a:ext>
            </a:extLst>
          </p:cNvPr>
          <p:cNvSpPr>
            <a:spLocks noGrp="1"/>
          </p:cNvSpPr>
          <p:nvPr>
            <p:ph type="dt" sz="half" idx="10"/>
          </p:nvPr>
        </p:nvSpPr>
        <p:spPr/>
        <p:txBody>
          <a:bodyPr/>
          <a:lstStyle/>
          <a:p>
            <a:fld id="{0A364C85-29E5-46DA-BDA4-375860FF3E70}" type="datetime1">
              <a:rPr lang="en-US" smtClean="0"/>
              <a:t>6/17/2026</a:t>
            </a:fld>
            <a:endParaRPr lang="en-US"/>
          </a:p>
        </p:txBody>
      </p:sp>
      <p:sp>
        <p:nvSpPr>
          <p:cNvPr id="6" name="Footer Placeholder 5">
            <a:extLst>
              <a:ext uri="{FF2B5EF4-FFF2-40B4-BE49-F238E27FC236}">
                <a16:creationId xmlns:a16="http://schemas.microsoft.com/office/drawing/2014/main" id="{5F1E855A-CB10-4C9F-9CB3-78F00C206B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5BD470-DFA0-4DEF-8DDA-1FA978928401}"/>
              </a:ext>
            </a:extLst>
          </p:cNvPr>
          <p:cNvSpPr>
            <a:spLocks noGrp="1"/>
          </p:cNvSpPr>
          <p:nvPr>
            <p:ph type="sldNum" sz="quarter" idx="12"/>
          </p:nvPr>
        </p:nvSpPr>
        <p:spPr/>
        <p:txBody>
          <a:bodyPr/>
          <a:lstStyle/>
          <a:p>
            <a:fld id="{73A9135A-9DAC-4219-B062-A1FBC150D0B7}" type="slidenum">
              <a:rPr lang="en-US" smtClean="0"/>
              <a:t>‹#›</a:t>
            </a:fld>
            <a:endParaRPr lang="en-US"/>
          </a:p>
        </p:txBody>
      </p:sp>
      <p:pic>
        <p:nvPicPr>
          <p:cNvPr id="8" name="Picture 7">
            <a:extLst>
              <a:ext uri="{FF2B5EF4-FFF2-40B4-BE49-F238E27FC236}">
                <a16:creationId xmlns:a16="http://schemas.microsoft.com/office/drawing/2014/main" id="{B34BC017-4CA1-40A7-BB8F-377C658F54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36631" y="6000089"/>
            <a:ext cx="1718737" cy="721386"/>
          </a:xfrm>
          <a:prstGeom prst="rect">
            <a:avLst/>
          </a:prstGeom>
        </p:spPr>
      </p:pic>
    </p:spTree>
    <p:extLst>
      <p:ext uri="{BB962C8B-B14F-4D97-AF65-F5344CB8AC3E}">
        <p14:creationId xmlns:p14="http://schemas.microsoft.com/office/powerpoint/2010/main" val="2217557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2EEDA-C7D7-4B48-B4D1-50A148B1B1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CE8121-63E3-4371-88B6-2A820650F6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C705957-A7DE-4E2E-AFCB-6F5B54A3B7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9A5B79-24FE-4FE0-B5CA-62657CC261C4}"/>
              </a:ext>
            </a:extLst>
          </p:cNvPr>
          <p:cNvSpPr>
            <a:spLocks noGrp="1"/>
          </p:cNvSpPr>
          <p:nvPr>
            <p:ph type="dt" sz="half" idx="10"/>
          </p:nvPr>
        </p:nvSpPr>
        <p:spPr/>
        <p:txBody>
          <a:bodyPr/>
          <a:lstStyle/>
          <a:p>
            <a:fld id="{B44A630D-BA24-4A9C-9B9B-2B629FDCF800}" type="datetime1">
              <a:rPr lang="en-US" smtClean="0"/>
              <a:t>6/17/2026</a:t>
            </a:fld>
            <a:endParaRPr lang="en-US"/>
          </a:p>
        </p:txBody>
      </p:sp>
      <p:sp>
        <p:nvSpPr>
          <p:cNvPr id="6" name="Footer Placeholder 5">
            <a:extLst>
              <a:ext uri="{FF2B5EF4-FFF2-40B4-BE49-F238E27FC236}">
                <a16:creationId xmlns:a16="http://schemas.microsoft.com/office/drawing/2014/main" id="{E1B27131-57BD-408E-8CF1-F444D55926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44D31C-7199-4720-B150-6473EBD68098}"/>
              </a:ext>
            </a:extLst>
          </p:cNvPr>
          <p:cNvSpPr>
            <a:spLocks noGrp="1"/>
          </p:cNvSpPr>
          <p:nvPr>
            <p:ph type="sldNum" sz="quarter" idx="12"/>
          </p:nvPr>
        </p:nvSpPr>
        <p:spPr/>
        <p:txBody>
          <a:bodyPr/>
          <a:lstStyle/>
          <a:p>
            <a:fld id="{73A9135A-9DAC-4219-B062-A1FBC150D0B7}" type="slidenum">
              <a:rPr lang="en-US" smtClean="0"/>
              <a:t>‹#›</a:t>
            </a:fld>
            <a:endParaRPr lang="en-US"/>
          </a:p>
        </p:txBody>
      </p:sp>
    </p:spTree>
    <p:extLst>
      <p:ext uri="{BB962C8B-B14F-4D97-AF65-F5344CB8AC3E}">
        <p14:creationId xmlns:p14="http://schemas.microsoft.com/office/powerpoint/2010/main" val="4080125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D1AEB-1DC4-4EF6-A749-091FA3C283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554717-428D-4FE4-931F-FC0CBAB7DA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CC1ADE-CB46-48C1-967A-E59B2ABF4D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B26C4832-C63E-44D5-BE38-295DF26D9EC8}" type="datetime1">
              <a:rPr lang="en-US" smtClean="0"/>
              <a:t>6/17/2026</a:t>
            </a:fld>
            <a:endParaRPr lang="en-US"/>
          </a:p>
        </p:txBody>
      </p:sp>
      <p:sp>
        <p:nvSpPr>
          <p:cNvPr id="5" name="Footer Placeholder 4">
            <a:extLst>
              <a:ext uri="{FF2B5EF4-FFF2-40B4-BE49-F238E27FC236}">
                <a16:creationId xmlns:a16="http://schemas.microsoft.com/office/drawing/2014/main" id="{3FBF3229-0585-4F56-AC63-294D31AED2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12C2E856-7BC4-45FC-AE70-45AB9623F4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73A9135A-9DAC-4219-B062-A1FBC150D0B7}" type="slidenum">
              <a:rPr lang="en-US" smtClean="0"/>
              <a:pPr/>
              <a:t>‹#›</a:t>
            </a:fld>
            <a:endParaRPr lang="en-US"/>
          </a:p>
        </p:txBody>
      </p:sp>
    </p:spTree>
    <p:extLst>
      <p:ext uri="{BB962C8B-B14F-4D97-AF65-F5344CB8AC3E}">
        <p14:creationId xmlns:p14="http://schemas.microsoft.com/office/powerpoint/2010/main" val="38430310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3E7E10-FC34-8B9A-1D4B-F997D7F6E4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1642B9-9509-4F9F-02D4-EFEF185F79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F70441-8DE4-4405-CD29-33541F71E6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6CE1AB9-7E22-4ACC-8715-460EBECCBFA5}" type="datetimeFigureOut">
              <a:rPr lang="en-US" smtClean="0"/>
              <a:t>6/17/2026</a:t>
            </a:fld>
            <a:endParaRPr lang="en-US"/>
          </a:p>
        </p:txBody>
      </p:sp>
      <p:sp>
        <p:nvSpPr>
          <p:cNvPr id="5" name="Footer Placeholder 4">
            <a:extLst>
              <a:ext uri="{FF2B5EF4-FFF2-40B4-BE49-F238E27FC236}">
                <a16:creationId xmlns:a16="http://schemas.microsoft.com/office/drawing/2014/main" id="{E6A96AB5-EA77-777F-F481-268CE578D7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EC6C114-BA4C-83A3-A1E7-CAF9CCA60F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A6132C4-3241-49FA-B150-38F71F972577}" type="slidenum">
              <a:rPr lang="en-US" smtClean="0"/>
              <a:t>‹#›</a:t>
            </a:fld>
            <a:endParaRPr lang="en-US"/>
          </a:p>
        </p:txBody>
      </p:sp>
    </p:spTree>
    <p:extLst>
      <p:ext uri="{BB962C8B-B14F-4D97-AF65-F5344CB8AC3E}">
        <p14:creationId xmlns:p14="http://schemas.microsoft.com/office/powerpoint/2010/main" val="29950726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5.png"/><Relationship Id="rId3" Type="http://schemas.openxmlformats.org/officeDocument/2006/relationships/image" Target="../media/image26.pn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A126DC-4D8F-42A0-83B9-DDFC628C0311}"/>
              </a:ext>
            </a:extLst>
          </p:cNvPr>
          <p:cNvSpPr txBox="1"/>
          <p:nvPr/>
        </p:nvSpPr>
        <p:spPr>
          <a:xfrm>
            <a:off x="3036316" y="5548543"/>
            <a:ext cx="611936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panose="020B0502040204020203" pitchFamily="34" charset="0"/>
                <a:ea typeface="Calibri" panose="020F0502020204030204" pitchFamily="34" charset="0"/>
                <a:cs typeface="+mn-cs"/>
              </a:rPr>
              <a:t>Executive Branch Efficiency Task Force</a:t>
            </a:r>
            <a:endParaRPr kumimoji="0" 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E7C4BBA8-7722-47CA-816F-10A34E28BE50}"/>
              </a:ext>
            </a:extLst>
          </p:cNvPr>
          <p:cNvSpPr txBox="1"/>
          <p:nvPr/>
        </p:nvSpPr>
        <p:spPr>
          <a:xfrm>
            <a:off x="1938204" y="2796115"/>
            <a:ext cx="8144142" cy="113877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a:ln>
                  <a:noFill/>
                </a:ln>
                <a:solidFill>
                  <a:srgbClr val="003764"/>
                </a:solidFill>
                <a:effectLst/>
                <a:uLnTx/>
                <a:uFillTx/>
                <a:latin typeface="Arial"/>
                <a:cs typeface="Arial"/>
              </a:rPr>
              <a:t>Interim Joint Committee on tourism, small business and information technology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764"/>
                </a:solidFill>
                <a:effectLst/>
                <a:uLnTx/>
                <a:uFillTx/>
                <a:latin typeface="Arial"/>
                <a:cs typeface="Arial"/>
              </a:rPr>
              <a:t>June 18, 2026</a:t>
            </a:r>
            <a:endParaRPr lang="en-US" sz="2000" b="1" i="0" u="none" strike="noStrike" kern="1200" cap="none" spc="0" normalizeH="0" baseline="0" noProof="0">
              <a:ln>
                <a:noFill/>
              </a:ln>
              <a:solidFill>
                <a:srgbClr val="003764"/>
              </a:solidFill>
              <a:effectLst/>
              <a:uLnTx/>
              <a:uFillTx/>
              <a:latin typeface="Arial"/>
              <a:cs typeface="Arial"/>
            </a:endParaRPr>
          </a:p>
        </p:txBody>
      </p:sp>
      <p:sp>
        <p:nvSpPr>
          <p:cNvPr id="5" name="TextBox 4">
            <a:extLst>
              <a:ext uri="{FF2B5EF4-FFF2-40B4-BE49-F238E27FC236}">
                <a16:creationId xmlns:a16="http://schemas.microsoft.com/office/drawing/2014/main" id="{5CB434EC-6A1E-86B9-5D31-40168B20C68E}"/>
              </a:ext>
            </a:extLst>
          </p:cNvPr>
          <p:cNvSpPr txBox="1"/>
          <p:nvPr/>
        </p:nvSpPr>
        <p:spPr>
          <a:xfrm>
            <a:off x="2047451" y="4107130"/>
            <a:ext cx="8049473" cy="1446550"/>
          </a:xfrm>
          <a:prstGeom prst="rect">
            <a:avLst/>
          </a:prstGeom>
          <a:noFill/>
        </p:spPr>
        <p:txBody>
          <a:bodyPr wrap="square" lIns="91440" tIns="45720" rIns="91440" bIns="45720" anchor="t">
            <a:spAutoFit/>
          </a:bodyPr>
          <a:lstStyle/>
          <a:p>
            <a:pPr algn="ctr">
              <a:defRPr/>
            </a:pPr>
            <a:r>
              <a:rPr kumimoji="0" lang="en-US" sz="2400" b="1" i="0" u="none" strike="noStrike" kern="1200" cap="all" spc="0" normalizeH="0" baseline="0" noProof="0">
                <a:ln>
                  <a:noFill/>
                </a:ln>
                <a:solidFill>
                  <a:srgbClr val="003764"/>
                </a:solidFill>
                <a:effectLst/>
                <a:uLnTx/>
                <a:uFillTx/>
                <a:latin typeface="Arial"/>
                <a:cs typeface="Arial"/>
              </a:rPr>
              <a:t>Tourism, arts &amp; Heritage </a:t>
            </a:r>
            <a:br>
              <a:rPr lang="en-US" sz="2400" b="1" cap="all">
                <a:solidFill>
                  <a:srgbClr val="003764"/>
                </a:solidFill>
                <a:latin typeface="Arial"/>
                <a:cs typeface="Arial"/>
              </a:rPr>
            </a:br>
            <a:r>
              <a:rPr kumimoji="0" lang="en-US" sz="2400" b="1" i="0" u="none" strike="noStrike" kern="1200" cap="all" spc="0" normalizeH="0" baseline="0" noProof="0">
                <a:ln>
                  <a:noFill/>
                </a:ln>
                <a:solidFill>
                  <a:srgbClr val="003764"/>
                </a:solidFill>
                <a:effectLst/>
                <a:uLnTx/>
                <a:uFillTx/>
                <a:latin typeface="Arial"/>
                <a:cs typeface="Arial"/>
              </a:rPr>
              <a:t>cabinet secretary</a:t>
            </a:r>
            <a:r>
              <a:rPr kumimoji="0" lang="en-US" sz="3200" b="1" i="0" u="none" strike="noStrike" kern="1200" cap="all" spc="0" normalizeH="0" baseline="0" noProof="0">
                <a:ln>
                  <a:noFill/>
                </a:ln>
                <a:solidFill>
                  <a:srgbClr val="003764"/>
                </a:solidFill>
                <a:effectLst/>
                <a:uLnTx/>
                <a:uFillTx/>
                <a:latin typeface="Arial"/>
                <a:cs typeface="Arial"/>
              </a:rPr>
              <a:t> </a:t>
            </a:r>
            <a:br>
              <a:rPr lang="en-US" sz="3200" b="1" cap="all">
                <a:latin typeface="Arial"/>
                <a:cs typeface="Arial"/>
              </a:rPr>
            </a:br>
            <a:r>
              <a:rPr kumimoji="0" lang="en-US" sz="3200" b="1" i="0" u="none" strike="noStrike" kern="1200" cap="all" spc="0" normalizeH="0" baseline="0" noProof="0">
                <a:ln>
                  <a:noFill/>
                </a:ln>
                <a:solidFill>
                  <a:srgbClr val="003764"/>
                </a:solidFill>
                <a:effectLst/>
                <a:uLnTx/>
                <a:uFillTx/>
                <a:latin typeface="Arial"/>
                <a:cs typeface="Arial"/>
              </a:rPr>
              <a:t>lindy casebier</a:t>
            </a:r>
          </a:p>
        </p:txBody>
      </p:sp>
    </p:spTree>
    <p:extLst>
      <p:ext uri="{BB962C8B-B14F-4D97-AF65-F5344CB8AC3E}">
        <p14:creationId xmlns:p14="http://schemas.microsoft.com/office/powerpoint/2010/main" val="3669680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897F8-9AF3-693C-1E96-97FF039D9325}"/>
              </a:ext>
            </a:extLst>
          </p:cNvPr>
          <p:cNvSpPr>
            <a:spLocks noGrp="1"/>
          </p:cNvSpPr>
          <p:nvPr>
            <p:ph type="title"/>
          </p:nvPr>
        </p:nvSpPr>
        <p:spPr>
          <a:xfrm>
            <a:off x="320040" y="161925"/>
            <a:ext cx="10515600" cy="1325563"/>
          </a:xfrm>
        </p:spPr>
        <p:txBody>
          <a:bodyPr/>
          <a:lstStyle/>
          <a:p>
            <a:r>
              <a:rPr lang="en-US" b="1">
                <a:latin typeface="Arial"/>
                <a:cs typeface="Arial"/>
              </a:rPr>
              <a:t>KHS America250KY Initiatives</a:t>
            </a:r>
          </a:p>
        </p:txBody>
      </p:sp>
      <p:sp>
        <p:nvSpPr>
          <p:cNvPr id="4" name="Footer Placeholder 3">
            <a:extLst>
              <a:ext uri="{FF2B5EF4-FFF2-40B4-BE49-F238E27FC236}">
                <a16:creationId xmlns:a16="http://schemas.microsoft.com/office/drawing/2014/main" id="{28D39C67-4B5A-EEB2-E17F-453604CF9F2D}"/>
              </a:ext>
            </a:extLst>
          </p:cNvPr>
          <p:cNvSpPr>
            <a:spLocks noGrp="1"/>
          </p:cNvSpPr>
          <p:nvPr>
            <p:ph type="ftr" sz="quarter" idx="11"/>
          </p:nvPr>
        </p:nvSpPr>
        <p:spPr/>
        <p:txBody>
          <a:bodyPr/>
          <a:lstStyle/>
          <a:p>
            <a:pPr algn="l"/>
            <a:r>
              <a:rPr lang="en-US"/>
              <a:t>Bringing our past to life.</a:t>
            </a:r>
          </a:p>
        </p:txBody>
      </p:sp>
      <p:pic>
        <p:nvPicPr>
          <p:cNvPr id="6" name="Picture 5" descr="A picture containing tree, outdoor, grass, building&#10;&#10;AI-generated content may be incorrect.">
            <a:extLst>
              <a:ext uri="{FF2B5EF4-FFF2-40B4-BE49-F238E27FC236}">
                <a16:creationId xmlns:a16="http://schemas.microsoft.com/office/drawing/2014/main" id="{15C2E5D6-F5DA-48F8-5881-6EF53E1BECE6}"/>
              </a:ext>
            </a:extLst>
          </p:cNvPr>
          <p:cNvPicPr>
            <a:picLocks noChangeAspect="1"/>
          </p:cNvPicPr>
          <p:nvPr/>
        </p:nvPicPr>
        <p:blipFill>
          <a:blip r:embed="rId3"/>
          <a:stretch>
            <a:fillRect/>
          </a:stretch>
        </p:blipFill>
        <p:spPr>
          <a:xfrm>
            <a:off x="518695" y="1483895"/>
            <a:ext cx="3243180" cy="1824289"/>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1B8DFAEE-B452-C8EB-67D4-4B067A79791F}"/>
              </a:ext>
            </a:extLst>
          </p:cNvPr>
          <p:cNvSpPr txBox="1"/>
          <p:nvPr/>
        </p:nvSpPr>
        <p:spPr>
          <a:xfrm>
            <a:off x="2024602" y="3349762"/>
            <a:ext cx="1841905" cy="400110"/>
          </a:xfrm>
          <a:prstGeom prst="rect">
            <a:avLst/>
          </a:prstGeom>
          <a:noFill/>
        </p:spPr>
        <p:txBody>
          <a:bodyPr wrap="square" rtlCol="0">
            <a:spAutoFit/>
          </a:bodyPr>
          <a:lstStyle/>
          <a:p>
            <a:r>
              <a:rPr lang="en-US" sz="1000" b="1">
                <a:latin typeface="Arial"/>
                <a:cs typeface="Arial"/>
              </a:rPr>
              <a:t>Two Lights for Tomorrow in Frankfort, KY</a:t>
            </a:r>
          </a:p>
        </p:txBody>
      </p:sp>
      <p:pic>
        <p:nvPicPr>
          <p:cNvPr id="9" name="Picture 8" descr="A group of people posing for a photo&#10;&#10;AI-generated content may be incorrect.">
            <a:extLst>
              <a:ext uri="{FF2B5EF4-FFF2-40B4-BE49-F238E27FC236}">
                <a16:creationId xmlns:a16="http://schemas.microsoft.com/office/drawing/2014/main" id="{9DA123D7-BD71-45F9-3C67-056134FB3011}"/>
              </a:ext>
            </a:extLst>
          </p:cNvPr>
          <p:cNvPicPr>
            <a:picLocks noChangeAspect="1"/>
          </p:cNvPicPr>
          <p:nvPr/>
        </p:nvPicPr>
        <p:blipFill>
          <a:blip r:embed="rId4"/>
          <a:stretch>
            <a:fillRect/>
          </a:stretch>
        </p:blipFill>
        <p:spPr>
          <a:xfrm>
            <a:off x="4038600" y="1411706"/>
            <a:ext cx="2473156" cy="1854867"/>
          </a:xfrm>
          <a:prstGeom prst="rect">
            <a:avLst/>
          </a:prstGeom>
          <a:ln w="38100" cap="sq">
            <a:solidFill>
              <a:srgbClr val="153C67"/>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F1B55D12-0EE5-28D5-186E-9AABAF528BE9}"/>
              </a:ext>
            </a:extLst>
          </p:cNvPr>
          <p:cNvSpPr txBox="1"/>
          <p:nvPr/>
        </p:nvSpPr>
        <p:spPr>
          <a:xfrm>
            <a:off x="4004870" y="3345206"/>
            <a:ext cx="1020009" cy="246221"/>
          </a:xfrm>
          <a:prstGeom prst="rect">
            <a:avLst/>
          </a:prstGeom>
          <a:noFill/>
        </p:spPr>
        <p:txBody>
          <a:bodyPr wrap="square" rtlCol="0">
            <a:spAutoFit/>
          </a:bodyPr>
          <a:lstStyle/>
          <a:p>
            <a:r>
              <a:rPr lang="en-US" sz="1000" b="1">
                <a:latin typeface="Arial"/>
                <a:cs typeface="Arial"/>
              </a:rPr>
              <a:t>Danville, KY </a:t>
            </a:r>
          </a:p>
        </p:txBody>
      </p:sp>
      <p:pic>
        <p:nvPicPr>
          <p:cNvPr id="14" name="Picture 13" descr="A picture containing text&#10;&#10;AI-generated content may be incorrect.">
            <a:extLst>
              <a:ext uri="{FF2B5EF4-FFF2-40B4-BE49-F238E27FC236}">
                <a16:creationId xmlns:a16="http://schemas.microsoft.com/office/drawing/2014/main" id="{59F788BD-6FCB-CF8C-9755-553577FA9AED}"/>
              </a:ext>
            </a:extLst>
          </p:cNvPr>
          <p:cNvPicPr>
            <a:picLocks noChangeAspect="1"/>
          </p:cNvPicPr>
          <p:nvPr/>
        </p:nvPicPr>
        <p:blipFill>
          <a:blip r:embed="rId5"/>
          <a:stretch>
            <a:fillRect/>
          </a:stretch>
        </p:blipFill>
        <p:spPr>
          <a:xfrm>
            <a:off x="7817229" y="1411706"/>
            <a:ext cx="1977186" cy="1657471"/>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15" name="TextBox 14">
            <a:extLst>
              <a:ext uri="{FF2B5EF4-FFF2-40B4-BE49-F238E27FC236}">
                <a16:creationId xmlns:a16="http://schemas.microsoft.com/office/drawing/2014/main" id="{E3E1E818-5432-412E-096F-4964E4E84948}"/>
              </a:ext>
            </a:extLst>
          </p:cNvPr>
          <p:cNvSpPr txBox="1"/>
          <p:nvPr/>
        </p:nvSpPr>
        <p:spPr>
          <a:xfrm>
            <a:off x="7815938" y="5577585"/>
            <a:ext cx="2482514" cy="400110"/>
          </a:xfrm>
          <a:prstGeom prst="rect">
            <a:avLst/>
          </a:prstGeom>
          <a:noFill/>
        </p:spPr>
        <p:txBody>
          <a:bodyPr wrap="square" rtlCol="0">
            <a:spAutoFit/>
          </a:bodyPr>
          <a:lstStyle/>
          <a:p>
            <a:r>
              <a:rPr lang="en-US" sz="1000" b="1">
                <a:latin typeface="Arial"/>
                <a:cs typeface="Arial"/>
              </a:rPr>
              <a:t>“76 for 250” digital archival series on KHS/America250KY platforms</a:t>
            </a:r>
          </a:p>
        </p:txBody>
      </p:sp>
      <p:pic>
        <p:nvPicPr>
          <p:cNvPr id="17" name="Picture 16" descr="A collage of a person">
            <a:extLst>
              <a:ext uri="{FF2B5EF4-FFF2-40B4-BE49-F238E27FC236}">
                <a16:creationId xmlns:a16="http://schemas.microsoft.com/office/drawing/2014/main" id="{298669BA-DE7D-9231-9D1F-531F708E345D}"/>
              </a:ext>
            </a:extLst>
          </p:cNvPr>
          <p:cNvPicPr>
            <a:picLocks noChangeAspect="1"/>
          </p:cNvPicPr>
          <p:nvPr/>
        </p:nvPicPr>
        <p:blipFill>
          <a:blip r:embed="rId6"/>
          <a:stretch>
            <a:fillRect/>
          </a:stretch>
        </p:blipFill>
        <p:spPr>
          <a:xfrm>
            <a:off x="9585515" y="1836345"/>
            <a:ext cx="1977186" cy="1657470"/>
          </a:xfrm>
          <a:prstGeom prst="rect">
            <a:avLst/>
          </a:prstGeom>
          <a:solidFill>
            <a:srgbClr val="E31F26"/>
          </a:solidFill>
          <a:ln w="38100" cap="sq">
            <a:solidFill>
              <a:schemeClr val="tx1"/>
            </a:solidFill>
            <a:prstDash val="solid"/>
            <a:miter lim="800000"/>
          </a:ln>
          <a:effectLst>
            <a:outerShdw blurRad="50800" dist="38100" dir="2700000" algn="tl" rotWithShape="0">
              <a:srgbClr val="000000">
                <a:alpha val="43000"/>
              </a:srgbClr>
            </a:outerShdw>
          </a:effectLst>
        </p:spPr>
      </p:pic>
      <p:pic>
        <p:nvPicPr>
          <p:cNvPr id="21" name="Picture 20" descr="Text, letter&#10;&#10;AI-generated content may be incorrect.">
            <a:extLst>
              <a:ext uri="{FF2B5EF4-FFF2-40B4-BE49-F238E27FC236}">
                <a16:creationId xmlns:a16="http://schemas.microsoft.com/office/drawing/2014/main" id="{7BCC578B-3CAF-CA74-C5F4-CCC58DDD30A9}"/>
              </a:ext>
            </a:extLst>
          </p:cNvPr>
          <p:cNvPicPr>
            <a:picLocks noChangeAspect="1"/>
          </p:cNvPicPr>
          <p:nvPr/>
        </p:nvPicPr>
        <p:blipFill>
          <a:blip r:embed="rId7"/>
          <a:stretch>
            <a:fillRect/>
          </a:stretch>
        </p:blipFill>
        <p:spPr>
          <a:xfrm>
            <a:off x="7817229" y="3385741"/>
            <a:ext cx="1907048" cy="1598675"/>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19" name="Picture 18" descr="A picture containing map&#10;&#10;AI-generated content may be incorrect.">
            <a:extLst>
              <a:ext uri="{FF2B5EF4-FFF2-40B4-BE49-F238E27FC236}">
                <a16:creationId xmlns:a16="http://schemas.microsoft.com/office/drawing/2014/main" id="{C8E52133-0184-310C-CB0A-47DB0A654235}"/>
              </a:ext>
            </a:extLst>
          </p:cNvPr>
          <p:cNvPicPr>
            <a:picLocks noChangeAspect="1"/>
          </p:cNvPicPr>
          <p:nvPr/>
        </p:nvPicPr>
        <p:blipFill>
          <a:blip r:embed="rId8"/>
          <a:stretch>
            <a:fillRect/>
          </a:stretch>
        </p:blipFill>
        <p:spPr>
          <a:xfrm>
            <a:off x="9585515" y="3822157"/>
            <a:ext cx="1977186" cy="1657621"/>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23" name="Picture 22" descr="A group of people posing for a photo&#10;&#10;AI-generated content may be incorrect.">
            <a:extLst>
              <a:ext uri="{FF2B5EF4-FFF2-40B4-BE49-F238E27FC236}">
                <a16:creationId xmlns:a16="http://schemas.microsoft.com/office/drawing/2014/main" id="{079C1453-EF86-C670-479E-48C1D9720918}"/>
              </a:ext>
            </a:extLst>
          </p:cNvPr>
          <p:cNvPicPr>
            <a:picLocks noChangeAspect="1"/>
          </p:cNvPicPr>
          <p:nvPr/>
        </p:nvPicPr>
        <p:blipFill>
          <a:blip r:embed="rId9"/>
          <a:stretch>
            <a:fillRect/>
          </a:stretch>
        </p:blipFill>
        <p:spPr>
          <a:xfrm>
            <a:off x="5301604" y="2792090"/>
            <a:ext cx="2131566" cy="1598675"/>
          </a:xfrm>
          <a:prstGeom prst="rect">
            <a:avLst/>
          </a:prstGeom>
          <a:ln w="38100" cap="sq">
            <a:solidFill>
              <a:srgbClr val="153C67"/>
            </a:solidFill>
            <a:prstDash val="solid"/>
            <a:miter lim="800000"/>
          </a:ln>
          <a:effectLst>
            <a:outerShdw blurRad="50800" dist="38100" dir="2700000" algn="tl" rotWithShape="0">
              <a:srgbClr val="000000">
                <a:alpha val="43000"/>
              </a:srgbClr>
            </a:outerShdw>
          </a:effectLst>
        </p:spPr>
      </p:pic>
      <p:sp>
        <p:nvSpPr>
          <p:cNvPr id="25" name="TextBox 24">
            <a:extLst>
              <a:ext uri="{FF2B5EF4-FFF2-40B4-BE49-F238E27FC236}">
                <a16:creationId xmlns:a16="http://schemas.microsoft.com/office/drawing/2014/main" id="{23F684A5-7681-051D-A8B1-F65D13250D52}"/>
              </a:ext>
            </a:extLst>
          </p:cNvPr>
          <p:cNvSpPr txBox="1"/>
          <p:nvPr/>
        </p:nvSpPr>
        <p:spPr>
          <a:xfrm>
            <a:off x="6379088" y="4404746"/>
            <a:ext cx="1107996" cy="246221"/>
          </a:xfrm>
          <a:prstGeom prst="rect">
            <a:avLst/>
          </a:prstGeom>
          <a:noFill/>
        </p:spPr>
        <p:txBody>
          <a:bodyPr wrap="none" rtlCol="0">
            <a:spAutoFit/>
          </a:bodyPr>
          <a:lstStyle/>
          <a:p>
            <a:r>
              <a:rPr lang="en-US" sz="1000" b="1">
                <a:latin typeface="Arial"/>
                <a:cs typeface="Arial"/>
              </a:rPr>
              <a:t>Bardstown, KY</a:t>
            </a:r>
          </a:p>
        </p:txBody>
      </p:sp>
      <p:pic>
        <p:nvPicPr>
          <p:cNvPr id="27" name="Picture 26" descr="A group of people standing under a tent&#10;&#10;AI-generated content may be incorrect.">
            <a:extLst>
              <a:ext uri="{FF2B5EF4-FFF2-40B4-BE49-F238E27FC236}">
                <a16:creationId xmlns:a16="http://schemas.microsoft.com/office/drawing/2014/main" id="{6146EDC6-E80D-3310-29A3-F57C0E0DD2C3}"/>
              </a:ext>
            </a:extLst>
          </p:cNvPr>
          <p:cNvPicPr>
            <a:picLocks noChangeAspect="1"/>
          </p:cNvPicPr>
          <p:nvPr/>
        </p:nvPicPr>
        <p:blipFill>
          <a:blip r:embed="rId10"/>
          <a:stretch>
            <a:fillRect/>
          </a:stretch>
        </p:blipFill>
        <p:spPr>
          <a:xfrm>
            <a:off x="3977103" y="4128662"/>
            <a:ext cx="2401985" cy="1351116"/>
          </a:xfrm>
          <a:prstGeom prst="rect">
            <a:avLst/>
          </a:prstGeom>
          <a:ln w="38100" cap="sq">
            <a:solidFill>
              <a:srgbClr val="153C67"/>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3BB68F78-3287-8362-EBCB-66265D437601}"/>
              </a:ext>
            </a:extLst>
          </p:cNvPr>
          <p:cNvSpPr txBox="1"/>
          <p:nvPr/>
        </p:nvSpPr>
        <p:spPr>
          <a:xfrm>
            <a:off x="3949700" y="5581985"/>
            <a:ext cx="21844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a:latin typeface="Arial"/>
                <a:cs typeface="Arial"/>
              </a:rPr>
              <a:t>Caldwell County, KY</a:t>
            </a:r>
          </a:p>
        </p:txBody>
      </p:sp>
      <p:sp>
        <p:nvSpPr>
          <p:cNvPr id="5" name="TextBox 4">
            <a:extLst>
              <a:ext uri="{FF2B5EF4-FFF2-40B4-BE49-F238E27FC236}">
                <a16:creationId xmlns:a16="http://schemas.microsoft.com/office/drawing/2014/main" id="{F5CD2C65-D551-37A3-2EF2-A157E1228123}"/>
              </a:ext>
            </a:extLst>
          </p:cNvPr>
          <p:cNvSpPr txBox="1"/>
          <p:nvPr/>
        </p:nvSpPr>
        <p:spPr>
          <a:xfrm>
            <a:off x="6642099" y="1399539"/>
            <a:ext cx="9525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latin typeface="Arial"/>
                <a:cs typeface="Arial"/>
              </a:rPr>
              <a:t>Liberty Tree </a:t>
            </a:r>
          </a:p>
          <a:p>
            <a:r>
              <a:rPr lang="en-GB" sz="1200" b="1">
                <a:latin typeface="Arial"/>
                <a:cs typeface="Arial"/>
              </a:rPr>
              <a:t>Plantings</a:t>
            </a:r>
          </a:p>
        </p:txBody>
      </p:sp>
      <p:pic>
        <p:nvPicPr>
          <p:cNvPr id="30" name="Picture 29" descr="A flag on a brick building&#10;&#10;AI-generated content may be incorrect.">
            <a:extLst>
              <a:ext uri="{FF2B5EF4-FFF2-40B4-BE49-F238E27FC236}">
                <a16:creationId xmlns:a16="http://schemas.microsoft.com/office/drawing/2014/main" id="{95C8EBD1-2222-0414-E1A1-2A7A8C585672}"/>
              </a:ext>
            </a:extLst>
          </p:cNvPr>
          <p:cNvPicPr>
            <a:picLocks noChangeAspect="1"/>
          </p:cNvPicPr>
          <p:nvPr/>
        </p:nvPicPr>
        <p:blipFill>
          <a:blip r:embed="rId11"/>
          <a:stretch>
            <a:fillRect/>
          </a:stretch>
        </p:blipFill>
        <p:spPr>
          <a:xfrm>
            <a:off x="322699" y="3186367"/>
            <a:ext cx="1676606" cy="2235474"/>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32" name="Picture 31" descr="A picture containing window, person, indoor, standing&#10;&#10;AI-generated content may be incorrect.">
            <a:extLst>
              <a:ext uri="{FF2B5EF4-FFF2-40B4-BE49-F238E27FC236}">
                <a16:creationId xmlns:a16="http://schemas.microsoft.com/office/drawing/2014/main" id="{35CD6DB9-3F60-0050-1159-9D3D16AC36DE}"/>
              </a:ext>
            </a:extLst>
          </p:cNvPr>
          <p:cNvPicPr>
            <a:picLocks noChangeAspect="1"/>
          </p:cNvPicPr>
          <p:nvPr/>
        </p:nvPicPr>
        <p:blipFill>
          <a:blip r:embed="rId12"/>
          <a:stretch>
            <a:fillRect/>
          </a:stretch>
        </p:blipFill>
        <p:spPr>
          <a:xfrm>
            <a:off x="1778023" y="3927815"/>
            <a:ext cx="1880706" cy="1354109"/>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33" name="Picture 32" descr="Logo&#10;&#10;AI-generated content may be incorrect.">
            <a:extLst>
              <a:ext uri="{FF2B5EF4-FFF2-40B4-BE49-F238E27FC236}">
                <a16:creationId xmlns:a16="http://schemas.microsoft.com/office/drawing/2014/main" id="{9F3F0FE8-28F2-AB77-50B9-B6333F13F439}"/>
              </a:ext>
            </a:extLst>
          </p:cNvPr>
          <p:cNvPicPr>
            <a:picLocks noChangeAspect="1"/>
          </p:cNvPicPr>
          <p:nvPr/>
        </p:nvPicPr>
        <p:blipFill>
          <a:blip r:embed="rId13"/>
          <a:stretch>
            <a:fillRect/>
          </a:stretch>
        </p:blipFill>
        <p:spPr>
          <a:xfrm>
            <a:off x="327651" y="6091903"/>
            <a:ext cx="1021098" cy="620138"/>
          </a:xfrm>
          <a:prstGeom prst="rect">
            <a:avLst/>
          </a:prstGeom>
        </p:spPr>
      </p:pic>
    </p:spTree>
    <p:extLst>
      <p:ext uri="{BB962C8B-B14F-4D97-AF65-F5344CB8AC3E}">
        <p14:creationId xmlns:p14="http://schemas.microsoft.com/office/powerpoint/2010/main" val="590319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2795604" y="592818"/>
            <a:ext cx="9156371" cy="5299921"/>
          </a:xfrm>
          <a:prstGeom prst="rect">
            <a:avLst/>
          </a:prstGeom>
        </p:spPr>
      </p:pic>
      <p:sp>
        <p:nvSpPr>
          <p:cNvPr id="5" name="object 5"/>
          <p:cNvSpPr txBox="1"/>
          <p:nvPr/>
        </p:nvSpPr>
        <p:spPr>
          <a:xfrm>
            <a:off x="445437" y="316685"/>
            <a:ext cx="3679414" cy="4806700"/>
          </a:xfrm>
          <a:prstGeom prst="rect">
            <a:avLst/>
          </a:prstGeom>
        </p:spPr>
        <p:txBody>
          <a:bodyPr vert="horz" wrap="square" lIns="0" tIns="7620" rIns="0" bIns="0" rtlCol="0" anchor="t">
            <a:spAutoFit/>
          </a:bodyPr>
          <a:lstStyle/>
          <a:p>
            <a:pPr marL="8255">
              <a:lnSpc>
                <a:spcPct val="150000"/>
              </a:lnSpc>
              <a:spcBef>
                <a:spcPts val="60"/>
              </a:spcBef>
            </a:pPr>
            <a:r>
              <a:rPr sz="1250" b="1">
                <a:latin typeface="Arial"/>
                <a:cs typeface="Arial"/>
              </a:rPr>
              <a:t>This</a:t>
            </a:r>
            <a:r>
              <a:rPr sz="1250" b="1" spc="-40">
                <a:latin typeface="Arial"/>
                <a:cs typeface="Arial"/>
              </a:rPr>
              <a:t> </a:t>
            </a:r>
            <a:r>
              <a:rPr sz="1250" b="1">
                <a:latin typeface="Arial"/>
                <a:cs typeface="Arial"/>
              </a:rPr>
              <a:t>map</a:t>
            </a:r>
            <a:r>
              <a:rPr sz="1250" b="1" spc="-40">
                <a:latin typeface="Arial"/>
                <a:cs typeface="Arial"/>
              </a:rPr>
              <a:t> </a:t>
            </a:r>
            <a:r>
              <a:rPr sz="1250" b="1">
                <a:latin typeface="Arial"/>
                <a:cs typeface="Arial"/>
              </a:rPr>
              <a:t>tracks</a:t>
            </a:r>
            <a:r>
              <a:rPr sz="1250" b="1" spc="-40">
                <a:latin typeface="Arial"/>
                <a:cs typeface="Arial"/>
              </a:rPr>
              <a:t> </a:t>
            </a:r>
            <a:r>
              <a:rPr sz="1250" b="1">
                <a:latin typeface="Arial"/>
                <a:cs typeface="Arial"/>
              </a:rPr>
              <a:t>grant</a:t>
            </a:r>
            <a:r>
              <a:rPr sz="1250" b="1" spc="-40">
                <a:latin typeface="Arial"/>
                <a:cs typeface="Arial"/>
              </a:rPr>
              <a:t> </a:t>
            </a:r>
            <a:r>
              <a:rPr sz="1250" b="1">
                <a:latin typeface="Arial"/>
                <a:cs typeface="Arial"/>
              </a:rPr>
              <a:t>funding</a:t>
            </a:r>
            <a:r>
              <a:rPr sz="1250" b="1" spc="-40">
                <a:latin typeface="Arial"/>
                <a:cs typeface="Arial"/>
              </a:rPr>
              <a:t> </a:t>
            </a:r>
            <a:r>
              <a:rPr sz="1250" b="1">
                <a:latin typeface="Arial"/>
                <a:cs typeface="Arial"/>
              </a:rPr>
              <a:t>from</a:t>
            </a:r>
            <a:r>
              <a:rPr sz="1250" b="1" spc="-40">
                <a:latin typeface="Arial"/>
                <a:cs typeface="Arial"/>
              </a:rPr>
              <a:t> </a:t>
            </a:r>
            <a:r>
              <a:rPr sz="1250" b="1">
                <a:latin typeface="Arial"/>
                <a:cs typeface="Arial"/>
              </a:rPr>
              <a:t>the</a:t>
            </a:r>
            <a:r>
              <a:rPr sz="1250" b="1" spc="-40">
                <a:latin typeface="Arial"/>
                <a:cs typeface="Arial"/>
              </a:rPr>
              <a:t> </a:t>
            </a:r>
            <a:r>
              <a:rPr sz="1250" b="1">
                <a:latin typeface="Arial"/>
                <a:cs typeface="Arial"/>
              </a:rPr>
              <a:t>following</a:t>
            </a:r>
            <a:r>
              <a:rPr sz="1250" b="1" spc="-40">
                <a:latin typeface="Arial"/>
                <a:cs typeface="Arial"/>
              </a:rPr>
              <a:t> </a:t>
            </a:r>
            <a:r>
              <a:rPr sz="1250" b="1" spc="-7">
                <a:latin typeface="Arial"/>
                <a:cs typeface="Arial"/>
              </a:rPr>
              <a:t>sources:</a:t>
            </a:r>
            <a:endParaRPr lang="en-US" sz="1250" b="1">
              <a:latin typeface="Arial"/>
              <a:cs typeface="Arial"/>
            </a:endParaRPr>
          </a:p>
          <a:p>
            <a:pPr marL="274320" indent="-136525">
              <a:lnSpc>
                <a:spcPct val="150000"/>
              </a:lnSpc>
              <a:spcBef>
                <a:spcPts val="1503"/>
              </a:spcBef>
              <a:buFont typeface="Times New Roman"/>
              <a:buChar char="◦"/>
              <a:tabLst>
                <a:tab pos="274757" algn="l"/>
              </a:tabLst>
            </a:pPr>
            <a:r>
              <a:rPr sz="1250">
                <a:latin typeface="Arial"/>
                <a:cs typeface="Arial"/>
              </a:rPr>
              <a:t>Local</a:t>
            </a:r>
            <a:r>
              <a:rPr sz="1250" spc="-47">
                <a:latin typeface="Arial"/>
                <a:cs typeface="Arial"/>
              </a:rPr>
              <a:t> </a:t>
            </a:r>
            <a:r>
              <a:rPr sz="1250">
                <a:latin typeface="Arial"/>
                <a:cs typeface="Arial"/>
              </a:rPr>
              <a:t>History</a:t>
            </a:r>
            <a:r>
              <a:rPr sz="1250" spc="-43">
                <a:latin typeface="Arial"/>
                <a:cs typeface="Arial"/>
              </a:rPr>
              <a:t> </a:t>
            </a:r>
            <a:r>
              <a:rPr sz="1250" spc="-17">
                <a:latin typeface="Arial"/>
                <a:cs typeface="Arial"/>
              </a:rPr>
              <a:t>Trust</a:t>
            </a:r>
            <a:r>
              <a:rPr sz="1250" spc="-43">
                <a:latin typeface="Arial"/>
                <a:cs typeface="Arial"/>
              </a:rPr>
              <a:t> </a:t>
            </a:r>
            <a:r>
              <a:rPr sz="1250">
                <a:latin typeface="Arial"/>
                <a:cs typeface="Arial"/>
              </a:rPr>
              <a:t>Fund</a:t>
            </a:r>
            <a:r>
              <a:rPr sz="1250" spc="-43">
                <a:latin typeface="Arial"/>
                <a:cs typeface="Arial"/>
              </a:rPr>
              <a:t> </a:t>
            </a:r>
            <a:r>
              <a:rPr sz="1250" spc="-13">
                <a:latin typeface="Arial"/>
                <a:cs typeface="Arial"/>
              </a:rPr>
              <a:t>FY25</a:t>
            </a:r>
            <a:endParaRPr sz="1250">
              <a:latin typeface="Arial"/>
              <a:cs typeface="Arial"/>
            </a:endParaRPr>
          </a:p>
          <a:p>
            <a:pPr marL="274320" indent="-136525">
              <a:lnSpc>
                <a:spcPct val="150000"/>
              </a:lnSpc>
              <a:buFont typeface="Times New Roman"/>
              <a:buChar char="◦"/>
              <a:tabLst>
                <a:tab pos="274757" algn="l"/>
              </a:tabLst>
            </a:pPr>
            <a:r>
              <a:rPr sz="1250">
                <a:latin typeface="Arial"/>
                <a:cs typeface="Arial"/>
              </a:rPr>
              <a:t>Kentucky</a:t>
            </a:r>
            <a:r>
              <a:rPr sz="1250" spc="-50">
                <a:latin typeface="Arial"/>
                <a:cs typeface="Arial"/>
              </a:rPr>
              <a:t> </a:t>
            </a:r>
            <a:r>
              <a:rPr sz="1250">
                <a:latin typeface="Arial"/>
                <a:cs typeface="Arial"/>
              </a:rPr>
              <a:t>Oral</a:t>
            </a:r>
            <a:r>
              <a:rPr sz="1250" spc="-50">
                <a:latin typeface="Arial"/>
                <a:cs typeface="Arial"/>
              </a:rPr>
              <a:t> </a:t>
            </a:r>
            <a:r>
              <a:rPr sz="1250">
                <a:latin typeface="Arial"/>
                <a:cs typeface="Arial"/>
              </a:rPr>
              <a:t>History</a:t>
            </a:r>
            <a:r>
              <a:rPr sz="1250" spc="-47">
                <a:latin typeface="Arial"/>
                <a:cs typeface="Arial"/>
              </a:rPr>
              <a:t> </a:t>
            </a:r>
            <a:r>
              <a:rPr sz="1250">
                <a:latin typeface="Arial"/>
                <a:cs typeface="Arial"/>
              </a:rPr>
              <a:t>Commission</a:t>
            </a:r>
            <a:r>
              <a:rPr sz="1250" spc="-50">
                <a:latin typeface="Arial"/>
                <a:cs typeface="Arial"/>
              </a:rPr>
              <a:t> </a:t>
            </a:r>
            <a:r>
              <a:rPr sz="1250">
                <a:latin typeface="Arial"/>
                <a:cs typeface="Arial"/>
              </a:rPr>
              <a:t>grants</a:t>
            </a:r>
            <a:r>
              <a:rPr sz="1250" spc="-47">
                <a:latin typeface="Arial"/>
                <a:cs typeface="Arial"/>
              </a:rPr>
              <a:t> </a:t>
            </a:r>
            <a:r>
              <a:rPr sz="1250" spc="-13">
                <a:latin typeface="Arial"/>
                <a:cs typeface="Arial"/>
              </a:rPr>
              <a:t>FY25</a:t>
            </a:r>
            <a:endParaRPr sz="1250">
              <a:latin typeface="Arial"/>
              <a:cs typeface="Arial"/>
            </a:endParaRPr>
          </a:p>
          <a:p>
            <a:pPr marL="274320" indent="-136525">
              <a:lnSpc>
                <a:spcPct val="150000"/>
              </a:lnSpc>
              <a:buFont typeface="Times New Roman"/>
              <a:buChar char="◦"/>
              <a:tabLst>
                <a:tab pos="274757" algn="l"/>
              </a:tabLst>
            </a:pPr>
            <a:r>
              <a:rPr sz="1250" spc="-7">
                <a:latin typeface="Arial"/>
                <a:cs typeface="Arial"/>
              </a:rPr>
              <a:t>America250KY</a:t>
            </a:r>
            <a:r>
              <a:rPr sz="1250" spc="-27">
                <a:latin typeface="Arial"/>
                <a:cs typeface="Arial"/>
              </a:rPr>
              <a:t> </a:t>
            </a:r>
            <a:r>
              <a:rPr sz="1250">
                <a:latin typeface="Arial"/>
                <a:cs typeface="Arial"/>
              </a:rPr>
              <a:t>grants</a:t>
            </a:r>
            <a:r>
              <a:rPr sz="1250" spc="-23">
                <a:latin typeface="Arial"/>
                <a:cs typeface="Arial"/>
              </a:rPr>
              <a:t> </a:t>
            </a:r>
            <a:r>
              <a:rPr sz="1250" spc="-7">
                <a:latin typeface="Arial"/>
                <a:cs typeface="Arial"/>
              </a:rPr>
              <a:t>FY24-</a:t>
            </a:r>
            <a:r>
              <a:rPr sz="1250" spc="-17">
                <a:latin typeface="Arial"/>
                <a:cs typeface="Arial"/>
              </a:rPr>
              <a:t>26</a:t>
            </a:r>
            <a:endParaRPr sz="1250">
              <a:latin typeface="Arial"/>
              <a:cs typeface="Arial"/>
            </a:endParaRPr>
          </a:p>
          <a:p>
            <a:pPr marL="274320" marR="187960" indent="-137160">
              <a:lnSpc>
                <a:spcPct val="150000"/>
              </a:lnSpc>
              <a:spcBef>
                <a:spcPts val="53"/>
              </a:spcBef>
              <a:buFont typeface="Times New Roman"/>
              <a:buChar char="◦"/>
              <a:tabLst>
                <a:tab pos="274757" algn="l"/>
              </a:tabLst>
            </a:pPr>
            <a:r>
              <a:rPr sz="1250">
                <a:latin typeface="Arial"/>
                <a:cs typeface="Arial"/>
              </a:rPr>
              <a:t>KY</a:t>
            </a:r>
            <a:r>
              <a:rPr sz="1250" spc="-40">
                <a:latin typeface="Arial"/>
                <a:cs typeface="Arial"/>
              </a:rPr>
              <a:t> </a:t>
            </a:r>
            <a:r>
              <a:rPr sz="1250">
                <a:latin typeface="Arial"/>
                <a:cs typeface="Arial"/>
              </a:rPr>
              <a:t>Heritage</a:t>
            </a:r>
            <a:r>
              <a:rPr sz="1250" spc="-40">
                <a:latin typeface="Arial"/>
                <a:cs typeface="Arial"/>
              </a:rPr>
              <a:t> </a:t>
            </a:r>
            <a:r>
              <a:rPr sz="1250">
                <a:latin typeface="Arial"/>
                <a:cs typeface="Arial"/>
              </a:rPr>
              <a:t>Council</a:t>
            </a:r>
            <a:r>
              <a:rPr sz="1250" spc="-40">
                <a:latin typeface="Arial"/>
                <a:cs typeface="Arial"/>
              </a:rPr>
              <a:t> </a:t>
            </a:r>
            <a:r>
              <a:rPr sz="1250" spc="-7">
                <a:latin typeface="Arial"/>
                <a:cs typeface="Arial"/>
              </a:rPr>
              <a:t>America250KY</a:t>
            </a:r>
            <a:r>
              <a:rPr sz="1250" spc="-40">
                <a:latin typeface="Arial"/>
                <a:cs typeface="Arial"/>
              </a:rPr>
              <a:t> </a:t>
            </a:r>
            <a:r>
              <a:rPr sz="1250">
                <a:latin typeface="Arial"/>
                <a:cs typeface="Arial"/>
              </a:rPr>
              <a:t>grants</a:t>
            </a:r>
            <a:r>
              <a:rPr lang="en-US" sz="1250">
                <a:latin typeface="Arial"/>
                <a:cs typeface="Arial"/>
              </a:rPr>
              <a:t>,</a:t>
            </a:r>
            <a:r>
              <a:rPr sz="1250" spc="-40">
                <a:latin typeface="Arial"/>
                <a:cs typeface="Arial"/>
              </a:rPr>
              <a:t> </a:t>
            </a:r>
            <a:r>
              <a:rPr sz="1250">
                <a:latin typeface="Arial"/>
                <a:cs typeface="Arial"/>
              </a:rPr>
              <a:t>including</a:t>
            </a:r>
            <a:r>
              <a:rPr sz="1250" spc="-40">
                <a:latin typeface="Arial"/>
                <a:cs typeface="Arial"/>
              </a:rPr>
              <a:t> </a:t>
            </a:r>
            <a:r>
              <a:rPr sz="1250">
                <a:latin typeface="Arial"/>
                <a:cs typeface="Arial"/>
              </a:rPr>
              <a:t>Kentucky</a:t>
            </a:r>
            <a:r>
              <a:rPr sz="1250" spc="-40">
                <a:latin typeface="Arial"/>
                <a:cs typeface="Arial"/>
              </a:rPr>
              <a:t> </a:t>
            </a:r>
            <a:r>
              <a:rPr sz="1250" spc="-7">
                <a:latin typeface="Arial"/>
                <a:cs typeface="Arial"/>
              </a:rPr>
              <a:t>African </a:t>
            </a:r>
            <a:r>
              <a:rPr sz="1250">
                <a:latin typeface="Arial"/>
                <a:cs typeface="Arial"/>
              </a:rPr>
              <a:t>American</a:t>
            </a:r>
            <a:r>
              <a:rPr sz="1250" spc="-53">
                <a:latin typeface="Arial"/>
                <a:cs typeface="Arial"/>
              </a:rPr>
              <a:t> </a:t>
            </a:r>
            <a:r>
              <a:rPr sz="1250">
                <a:latin typeface="Arial"/>
                <a:cs typeface="Arial"/>
              </a:rPr>
              <a:t>Heritage</a:t>
            </a:r>
            <a:r>
              <a:rPr sz="1250" spc="-53">
                <a:latin typeface="Arial"/>
                <a:cs typeface="Arial"/>
              </a:rPr>
              <a:t> </a:t>
            </a:r>
            <a:r>
              <a:rPr sz="1250">
                <a:latin typeface="Arial"/>
                <a:cs typeface="Arial"/>
              </a:rPr>
              <a:t>and</a:t>
            </a:r>
            <a:r>
              <a:rPr sz="1250" spc="-53">
                <a:latin typeface="Arial"/>
                <a:cs typeface="Arial"/>
              </a:rPr>
              <a:t> </a:t>
            </a:r>
            <a:r>
              <a:rPr sz="1250">
                <a:latin typeface="Arial"/>
                <a:cs typeface="Arial"/>
              </a:rPr>
              <a:t>Native</a:t>
            </a:r>
            <a:r>
              <a:rPr sz="1250" spc="-50">
                <a:latin typeface="Arial"/>
                <a:cs typeface="Arial"/>
              </a:rPr>
              <a:t> </a:t>
            </a:r>
            <a:r>
              <a:rPr sz="1250">
                <a:latin typeface="Arial"/>
                <a:cs typeface="Arial"/>
              </a:rPr>
              <a:t>American</a:t>
            </a:r>
            <a:r>
              <a:rPr sz="1250" spc="-53">
                <a:latin typeface="Arial"/>
                <a:cs typeface="Arial"/>
              </a:rPr>
              <a:t> </a:t>
            </a:r>
            <a:r>
              <a:rPr sz="1250">
                <a:latin typeface="Arial"/>
                <a:cs typeface="Arial"/>
              </a:rPr>
              <a:t>Heritage</a:t>
            </a:r>
            <a:r>
              <a:rPr sz="1250" spc="-53">
                <a:latin typeface="Arial"/>
                <a:cs typeface="Arial"/>
              </a:rPr>
              <a:t> </a:t>
            </a:r>
            <a:r>
              <a:rPr sz="1250">
                <a:latin typeface="Arial"/>
                <a:cs typeface="Arial"/>
              </a:rPr>
              <a:t>Commissions</a:t>
            </a:r>
            <a:r>
              <a:rPr sz="1250" spc="-53">
                <a:latin typeface="Arial"/>
                <a:cs typeface="Arial"/>
              </a:rPr>
              <a:t> </a:t>
            </a:r>
            <a:r>
              <a:rPr sz="1250" spc="-17">
                <a:latin typeface="Arial"/>
                <a:cs typeface="Arial"/>
              </a:rPr>
              <a:t>(on </a:t>
            </a:r>
            <a:r>
              <a:rPr sz="1250">
                <a:latin typeface="Arial"/>
                <a:cs typeface="Arial"/>
              </a:rPr>
              <a:t>behalf</a:t>
            </a:r>
            <a:r>
              <a:rPr sz="1250" spc="-37">
                <a:latin typeface="Arial"/>
                <a:cs typeface="Arial"/>
              </a:rPr>
              <a:t> </a:t>
            </a:r>
            <a:r>
              <a:rPr lang="en-US" sz="1250" spc="-37">
                <a:latin typeface="Arial"/>
                <a:cs typeface="Arial"/>
              </a:rPr>
              <a:t>of </a:t>
            </a:r>
            <a:r>
              <a:rPr sz="1250">
                <a:latin typeface="Arial"/>
                <a:cs typeface="Arial"/>
              </a:rPr>
              <a:t>KHS</a:t>
            </a:r>
            <a:r>
              <a:rPr sz="1250" spc="-33">
                <a:latin typeface="Arial"/>
                <a:cs typeface="Arial"/>
              </a:rPr>
              <a:t> </a:t>
            </a:r>
            <a:r>
              <a:rPr sz="1250">
                <a:latin typeface="Arial"/>
                <a:cs typeface="Arial"/>
              </a:rPr>
              <a:t>and</a:t>
            </a:r>
            <a:r>
              <a:rPr sz="1250" spc="-33">
                <a:latin typeface="Arial"/>
                <a:cs typeface="Arial"/>
              </a:rPr>
              <a:t> </a:t>
            </a:r>
            <a:r>
              <a:rPr sz="1250">
                <a:latin typeface="Arial"/>
                <a:cs typeface="Arial"/>
              </a:rPr>
              <a:t>the</a:t>
            </a:r>
            <a:r>
              <a:rPr sz="1250" spc="-33">
                <a:latin typeface="Arial"/>
                <a:cs typeface="Arial"/>
              </a:rPr>
              <a:t> </a:t>
            </a:r>
            <a:r>
              <a:rPr sz="1250">
                <a:latin typeface="Arial"/>
                <a:cs typeface="Arial"/>
              </a:rPr>
              <a:t>Kentucky</a:t>
            </a:r>
            <a:r>
              <a:rPr sz="1250" spc="-33">
                <a:latin typeface="Arial"/>
                <a:cs typeface="Arial"/>
              </a:rPr>
              <a:t> </a:t>
            </a:r>
            <a:r>
              <a:rPr sz="1250" spc="-7">
                <a:latin typeface="Arial"/>
                <a:cs typeface="Arial"/>
              </a:rPr>
              <a:t>Sestercentennial</a:t>
            </a:r>
            <a:r>
              <a:rPr sz="1250" spc="-37">
                <a:latin typeface="Arial"/>
                <a:cs typeface="Arial"/>
              </a:rPr>
              <a:t> </a:t>
            </a:r>
            <a:r>
              <a:rPr sz="1250" spc="-7">
                <a:latin typeface="Arial"/>
                <a:cs typeface="Arial"/>
              </a:rPr>
              <a:t>Commission)</a:t>
            </a:r>
            <a:endParaRPr sz="1250">
              <a:latin typeface="Arial"/>
              <a:cs typeface="Arial"/>
            </a:endParaRPr>
          </a:p>
          <a:p>
            <a:pPr marL="274320" indent="-136525">
              <a:lnSpc>
                <a:spcPct val="150000"/>
              </a:lnSpc>
              <a:buFont typeface="Times New Roman"/>
              <a:buChar char="◦"/>
              <a:tabLst>
                <a:tab pos="274757" algn="l"/>
              </a:tabLst>
            </a:pPr>
            <a:r>
              <a:rPr sz="1250">
                <a:latin typeface="Arial"/>
                <a:cs typeface="Arial"/>
              </a:rPr>
              <a:t>KY</a:t>
            </a:r>
            <a:r>
              <a:rPr sz="1250" spc="-30">
                <a:latin typeface="Arial"/>
                <a:cs typeface="Arial"/>
              </a:rPr>
              <a:t> </a:t>
            </a:r>
            <a:r>
              <a:rPr sz="1250">
                <a:latin typeface="Arial"/>
                <a:cs typeface="Arial"/>
              </a:rPr>
              <a:t>Arts</a:t>
            </a:r>
            <a:r>
              <a:rPr sz="1250" spc="-27">
                <a:latin typeface="Arial"/>
                <a:cs typeface="Arial"/>
              </a:rPr>
              <a:t> </a:t>
            </a:r>
            <a:r>
              <a:rPr sz="1250">
                <a:latin typeface="Arial"/>
                <a:cs typeface="Arial"/>
              </a:rPr>
              <a:t>Council</a:t>
            </a:r>
            <a:r>
              <a:rPr sz="1250" spc="-27">
                <a:latin typeface="Arial"/>
                <a:cs typeface="Arial"/>
              </a:rPr>
              <a:t> </a:t>
            </a:r>
            <a:r>
              <a:rPr sz="1250" spc="-7">
                <a:latin typeface="Arial"/>
                <a:cs typeface="Arial"/>
              </a:rPr>
              <a:t>America250KY</a:t>
            </a:r>
            <a:r>
              <a:rPr sz="1250" spc="-27">
                <a:latin typeface="Arial"/>
                <a:cs typeface="Arial"/>
              </a:rPr>
              <a:t> </a:t>
            </a:r>
            <a:r>
              <a:rPr sz="1250">
                <a:latin typeface="Arial"/>
                <a:cs typeface="Arial"/>
              </a:rPr>
              <a:t>grants</a:t>
            </a:r>
            <a:r>
              <a:rPr sz="1250" spc="-27">
                <a:latin typeface="Arial"/>
                <a:cs typeface="Arial"/>
              </a:rPr>
              <a:t> </a:t>
            </a:r>
            <a:r>
              <a:rPr sz="1250">
                <a:latin typeface="Arial"/>
                <a:cs typeface="Arial"/>
              </a:rPr>
              <a:t>(on</a:t>
            </a:r>
            <a:r>
              <a:rPr sz="1250" spc="-30">
                <a:latin typeface="Arial"/>
                <a:cs typeface="Arial"/>
              </a:rPr>
              <a:t> </a:t>
            </a:r>
            <a:r>
              <a:rPr sz="1250">
                <a:latin typeface="Arial"/>
                <a:cs typeface="Arial"/>
              </a:rPr>
              <a:t>behalf</a:t>
            </a:r>
            <a:r>
              <a:rPr sz="1250" spc="-27">
                <a:latin typeface="Arial"/>
                <a:cs typeface="Arial"/>
              </a:rPr>
              <a:t> </a:t>
            </a:r>
            <a:r>
              <a:rPr sz="1250">
                <a:latin typeface="Arial"/>
                <a:cs typeface="Arial"/>
              </a:rPr>
              <a:t>of</a:t>
            </a:r>
            <a:r>
              <a:rPr sz="1250" spc="-27">
                <a:latin typeface="Arial"/>
                <a:cs typeface="Arial"/>
              </a:rPr>
              <a:t> </a:t>
            </a:r>
            <a:r>
              <a:rPr sz="1250">
                <a:latin typeface="Arial"/>
                <a:cs typeface="Arial"/>
              </a:rPr>
              <a:t>KHS</a:t>
            </a:r>
            <a:r>
              <a:rPr sz="1250" spc="-27">
                <a:latin typeface="Arial"/>
                <a:cs typeface="Arial"/>
              </a:rPr>
              <a:t> </a:t>
            </a:r>
            <a:r>
              <a:rPr sz="1250">
                <a:latin typeface="Arial"/>
                <a:cs typeface="Arial"/>
              </a:rPr>
              <a:t>and</a:t>
            </a:r>
            <a:r>
              <a:rPr sz="1250" spc="-27">
                <a:latin typeface="Arial"/>
                <a:cs typeface="Arial"/>
              </a:rPr>
              <a:t> </a:t>
            </a:r>
            <a:r>
              <a:rPr sz="1250" spc="-17">
                <a:latin typeface="Arial"/>
                <a:cs typeface="Arial"/>
              </a:rPr>
              <a:t>the</a:t>
            </a:r>
            <a:endParaRPr sz="1250">
              <a:latin typeface="Arial"/>
              <a:cs typeface="Arial"/>
            </a:endParaRPr>
          </a:p>
          <a:p>
            <a:pPr marL="274320">
              <a:lnSpc>
                <a:spcPct val="150000"/>
              </a:lnSpc>
            </a:pPr>
            <a:r>
              <a:rPr sz="1250">
                <a:latin typeface="Arial"/>
                <a:cs typeface="Arial"/>
              </a:rPr>
              <a:t>Kentucky</a:t>
            </a:r>
            <a:r>
              <a:rPr sz="1250" spc="-37">
                <a:latin typeface="Arial"/>
                <a:cs typeface="Arial"/>
              </a:rPr>
              <a:t> </a:t>
            </a:r>
            <a:r>
              <a:rPr sz="1250" spc="-7">
                <a:latin typeface="Arial"/>
                <a:cs typeface="Arial"/>
              </a:rPr>
              <a:t>Sestercentennial</a:t>
            </a:r>
            <a:r>
              <a:rPr sz="1250" spc="-37">
                <a:latin typeface="Arial"/>
                <a:cs typeface="Arial"/>
              </a:rPr>
              <a:t> </a:t>
            </a:r>
            <a:r>
              <a:rPr sz="1250" spc="-7">
                <a:latin typeface="Arial"/>
                <a:cs typeface="Arial"/>
              </a:rPr>
              <a:t>Commission)</a:t>
            </a:r>
            <a:endParaRPr sz="1250">
              <a:latin typeface="Arial"/>
              <a:cs typeface="Arial"/>
            </a:endParaRPr>
          </a:p>
          <a:p>
            <a:pPr marL="274320" marR="3175" indent="-137160">
              <a:lnSpc>
                <a:spcPct val="150000"/>
              </a:lnSpc>
              <a:spcBef>
                <a:spcPts val="50"/>
              </a:spcBef>
              <a:buFont typeface="Times New Roman"/>
              <a:buChar char="◦"/>
              <a:tabLst>
                <a:tab pos="274757" algn="l"/>
              </a:tabLst>
            </a:pPr>
            <a:r>
              <a:rPr sz="1250">
                <a:latin typeface="Arial"/>
                <a:cs typeface="Arial"/>
              </a:rPr>
              <a:t>Kentucky</a:t>
            </a:r>
            <a:r>
              <a:rPr sz="1250" spc="-30">
                <a:latin typeface="Arial"/>
                <a:cs typeface="Arial"/>
              </a:rPr>
              <a:t> </a:t>
            </a:r>
            <a:r>
              <a:rPr sz="1250">
                <a:latin typeface="Arial"/>
                <a:cs typeface="Arial"/>
              </a:rPr>
              <a:t>Dept</a:t>
            </a:r>
            <a:r>
              <a:rPr sz="1250" spc="-30">
                <a:latin typeface="Arial"/>
                <a:cs typeface="Arial"/>
              </a:rPr>
              <a:t> </a:t>
            </a:r>
            <a:r>
              <a:rPr sz="1250">
                <a:latin typeface="Arial"/>
                <a:cs typeface="Arial"/>
              </a:rPr>
              <a:t>of</a:t>
            </a:r>
            <a:r>
              <a:rPr sz="1250" spc="-30">
                <a:latin typeface="Arial"/>
                <a:cs typeface="Arial"/>
              </a:rPr>
              <a:t> </a:t>
            </a:r>
            <a:r>
              <a:rPr sz="1250">
                <a:latin typeface="Arial"/>
                <a:cs typeface="Arial"/>
              </a:rPr>
              <a:t>Parks</a:t>
            </a:r>
            <a:r>
              <a:rPr sz="1250" spc="-27">
                <a:latin typeface="Arial"/>
                <a:cs typeface="Arial"/>
              </a:rPr>
              <a:t> </a:t>
            </a:r>
            <a:r>
              <a:rPr sz="1250" spc="-7">
                <a:latin typeface="Arial"/>
                <a:cs typeface="Arial"/>
              </a:rPr>
              <a:t>America250KY</a:t>
            </a:r>
            <a:r>
              <a:rPr sz="1250" spc="-30">
                <a:latin typeface="Arial"/>
                <a:cs typeface="Arial"/>
              </a:rPr>
              <a:t> </a:t>
            </a:r>
            <a:r>
              <a:rPr sz="1250">
                <a:latin typeface="Arial"/>
                <a:cs typeface="Arial"/>
              </a:rPr>
              <a:t>grants</a:t>
            </a:r>
            <a:r>
              <a:rPr sz="1250" spc="-30">
                <a:latin typeface="Arial"/>
                <a:cs typeface="Arial"/>
              </a:rPr>
              <a:t> </a:t>
            </a:r>
            <a:r>
              <a:rPr sz="1250">
                <a:latin typeface="Arial"/>
                <a:cs typeface="Arial"/>
              </a:rPr>
              <a:t>(on</a:t>
            </a:r>
            <a:r>
              <a:rPr sz="1250" spc="-27">
                <a:latin typeface="Arial"/>
                <a:cs typeface="Arial"/>
              </a:rPr>
              <a:t> </a:t>
            </a:r>
            <a:r>
              <a:rPr sz="1250">
                <a:latin typeface="Arial"/>
                <a:cs typeface="Arial"/>
              </a:rPr>
              <a:t>behalf</a:t>
            </a:r>
            <a:r>
              <a:rPr sz="1250" spc="-30">
                <a:latin typeface="Arial"/>
                <a:cs typeface="Arial"/>
              </a:rPr>
              <a:t> </a:t>
            </a:r>
            <a:r>
              <a:rPr sz="1250">
                <a:latin typeface="Arial"/>
                <a:cs typeface="Arial"/>
              </a:rPr>
              <a:t>of</a:t>
            </a:r>
            <a:r>
              <a:rPr sz="1250" spc="-30">
                <a:latin typeface="Arial"/>
                <a:cs typeface="Arial"/>
              </a:rPr>
              <a:t> </a:t>
            </a:r>
            <a:r>
              <a:rPr sz="1250">
                <a:latin typeface="Arial"/>
                <a:cs typeface="Arial"/>
              </a:rPr>
              <a:t>KHS</a:t>
            </a:r>
            <a:r>
              <a:rPr sz="1250" spc="-27">
                <a:latin typeface="Arial"/>
                <a:cs typeface="Arial"/>
              </a:rPr>
              <a:t> </a:t>
            </a:r>
            <a:r>
              <a:rPr sz="1250">
                <a:latin typeface="Arial"/>
                <a:cs typeface="Arial"/>
              </a:rPr>
              <a:t>and</a:t>
            </a:r>
            <a:r>
              <a:rPr sz="1250" spc="-30">
                <a:latin typeface="Arial"/>
                <a:cs typeface="Arial"/>
              </a:rPr>
              <a:t> </a:t>
            </a:r>
            <a:r>
              <a:rPr sz="1250" spc="-17">
                <a:latin typeface="Arial"/>
                <a:cs typeface="Arial"/>
              </a:rPr>
              <a:t>the </a:t>
            </a:r>
            <a:r>
              <a:rPr sz="1250">
                <a:latin typeface="Arial"/>
                <a:cs typeface="Arial"/>
              </a:rPr>
              <a:t>K</a:t>
            </a:r>
            <a:r>
              <a:rPr lang="en-US" sz="1250">
                <a:latin typeface="Arial"/>
                <a:cs typeface="Arial"/>
              </a:rPr>
              <a:t>entucky</a:t>
            </a:r>
            <a:r>
              <a:rPr sz="1250" spc="-20">
                <a:latin typeface="Arial"/>
                <a:cs typeface="Arial"/>
              </a:rPr>
              <a:t> </a:t>
            </a:r>
            <a:r>
              <a:rPr sz="1250" spc="-7">
                <a:latin typeface="Arial"/>
                <a:cs typeface="Arial"/>
              </a:rPr>
              <a:t>Sestercentennial</a:t>
            </a:r>
            <a:r>
              <a:rPr sz="1250" spc="-17">
                <a:latin typeface="Arial"/>
                <a:cs typeface="Arial"/>
              </a:rPr>
              <a:t> </a:t>
            </a:r>
            <a:r>
              <a:rPr sz="1250" spc="-7">
                <a:latin typeface="Arial"/>
                <a:cs typeface="Arial"/>
              </a:rPr>
              <a:t>Commission)</a:t>
            </a:r>
            <a:endParaRPr sz="1250">
              <a:latin typeface="Arial"/>
              <a:cs typeface="Arial"/>
            </a:endParaRPr>
          </a:p>
        </p:txBody>
      </p:sp>
      <p:pic>
        <p:nvPicPr>
          <p:cNvPr id="7" name="Picture 6" descr="Logo&#10;&#10;AI-generated content may be incorrect.">
            <a:extLst>
              <a:ext uri="{FF2B5EF4-FFF2-40B4-BE49-F238E27FC236}">
                <a16:creationId xmlns:a16="http://schemas.microsoft.com/office/drawing/2014/main" id="{85656A81-BCBC-D4B8-89AE-896C2A2F3D2A}"/>
              </a:ext>
            </a:extLst>
          </p:cNvPr>
          <p:cNvPicPr>
            <a:picLocks noChangeAspect="1"/>
          </p:cNvPicPr>
          <p:nvPr/>
        </p:nvPicPr>
        <p:blipFill>
          <a:blip r:embed="rId3"/>
          <a:stretch>
            <a:fillRect/>
          </a:stretch>
        </p:blipFill>
        <p:spPr>
          <a:xfrm>
            <a:off x="327651" y="6091903"/>
            <a:ext cx="1021098" cy="62013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3184893" y="368156"/>
            <a:ext cx="8855816" cy="5419060"/>
          </a:xfrm>
          <a:prstGeom prst="rect">
            <a:avLst/>
          </a:prstGeom>
        </p:spPr>
      </p:pic>
      <p:sp>
        <p:nvSpPr>
          <p:cNvPr id="5" name="object 5"/>
          <p:cNvSpPr txBox="1"/>
          <p:nvPr/>
        </p:nvSpPr>
        <p:spPr>
          <a:xfrm>
            <a:off x="329354" y="369013"/>
            <a:ext cx="8246110" cy="5720797"/>
          </a:xfrm>
          <a:prstGeom prst="rect">
            <a:avLst/>
          </a:prstGeom>
        </p:spPr>
        <p:txBody>
          <a:bodyPr vert="horz" wrap="square" lIns="0" tIns="7620" rIns="0" bIns="0" rtlCol="0" anchor="t">
            <a:spAutoFit/>
          </a:bodyPr>
          <a:lstStyle/>
          <a:p>
            <a:pPr marL="8255">
              <a:lnSpc>
                <a:spcPct val="150000"/>
              </a:lnSpc>
              <a:spcBef>
                <a:spcPts val="60"/>
              </a:spcBef>
            </a:pPr>
            <a:r>
              <a:rPr sz="1250" b="1">
                <a:latin typeface="Arial"/>
                <a:cs typeface="Arial"/>
              </a:rPr>
              <a:t>This</a:t>
            </a:r>
            <a:r>
              <a:rPr sz="1250" b="1" spc="-37">
                <a:latin typeface="Arial"/>
                <a:cs typeface="Arial"/>
              </a:rPr>
              <a:t> </a:t>
            </a:r>
            <a:r>
              <a:rPr sz="1250" b="1">
                <a:latin typeface="Arial"/>
                <a:cs typeface="Arial"/>
              </a:rPr>
              <a:t>map</a:t>
            </a:r>
            <a:r>
              <a:rPr sz="1250" b="1" spc="-33">
                <a:latin typeface="Arial"/>
                <a:cs typeface="Arial"/>
              </a:rPr>
              <a:t> </a:t>
            </a:r>
            <a:r>
              <a:rPr sz="1250" b="1">
                <a:latin typeface="Arial"/>
                <a:cs typeface="Arial"/>
              </a:rPr>
              <a:t>tracks</a:t>
            </a:r>
            <a:r>
              <a:rPr sz="1250" b="1" spc="-33">
                <a:latin typeface="Arial"/>
                <a:cs typeface="Arial"/>
              </a:rPr>
              <a:t> </a:t>
            </a:r>
            <a:r>
              <a:rPr sz="1250" b="1">
                <a:latin typeface="Arial"/>
                <a:cs typeface="Arial"/>
              </a:rPr>
              <a:t>Kentuckians</a:t>
            </a:r>
            <a:r>
              <a:rPr sz="1250" b="1" spc="-37">
                <a:latin typeface="Arial"/>
                <a:cs typeface="Arial"/>
              </a:rPr>
              <a:t> </a:t>
            </a:r>
            <a:r>
              <a:rPr sz="1250" b="1">
                <a:latin typeface="Arial"/>
                <a:cs typeface="Arial"/>
              </a:rPr>
              <a:t>served</a:t>
            </a:r>
            <a:r>
              <a:rPr sz="1250" b="1" spc="-33">
                <a:latin typeface="Arial"/>
                <a:cs typeface="Arial"/>
              </a:rPr>
              <a:t> </a:t>
            </a:r>
            <a:r>
              <a:rPr sz="1250" b="1">
                <a:latin typeface="Arial"/>
                <a:cs typeface="Arial"/>
              </a:rPr>
              <a:t>by</a:t>
            </a:r>
            <a:r>
              <a:rPr sz="1250" b="1" spc="-33">
                <a:latin typeface="Arial"/>
                <a:cs typeface="Arial"/>
              </a:rPr>
              <a:t> </a:t>
            </a:r>
            <a:r>
              <a:rPr sz="1250" b="1">
                <a:latin typeface="Arial"/>
                <a:cs typeface="Arial"/>
              </a:rPr>
              <a:t>KHS</a:t>
            </a:r>
            <a:r>
              <a:rPr sz="1250" b="1" spc="-37">
                <a:latin typeface="Arial"/>
                <a:cs typeface="Arial"/>
              </a:rPr>
              <a:t> </a:t>
            </a:r>
            <a:r>
              <a:rPr sz="1250" b="1">
                <a:latin typeface="Arial"/>
                <a:cs typeface="Arial"/>
              </a:rPr>
              <a:t>in</a:t>
            </a:r>
            <a:r>
              <a:rPr sz="1250" b="1" spc="-33">
                <a:latin typeface="Arial"/>
                <a:cs typeface="Arial"/>
              </a:rPr>
              <a:t> </a:t>
            </a:r>
            <a:r>
              <a:rPr sz="1250" b="1">
                <a:latin typeface="Arial"/>
                <a:cs typeface="Arial"/>
              </a:rPr>
              <a:t>2025,</a:t>
            </a:r>
            <a:r>
              <a:rPr sz="1250" b="1" spc="-33">
                <a:latin typeface="Arial"/>
                <a:cs typeface="Arial"/>
              </a:rPr>
              <a:t> </a:t>
            </a:r>
            <a:br>
              <a:rPr lang="en-US" sz="1250" b="1" spc="-33">
                <a:latin typeface="Arial"/>
                <a:cs typeface="Arial"/>
              </a:rPr>
            </a:br>
            <a:r>
              <a:rPr sz="1250" b="1">
                <a:latin typeface="Arial"/>
                <a:cs typeface="Arial"/>
              </a:rPr>
              <a:t>and</a:t>
            </a:r>
            <a:r>
              <a:rPr sz="1250" b="1" spc="-33">
                <a:latin typeface="Arial"/>
                <a:cs typeface="Arial"/>
              </a:rPr>
              <a:t> </a:t>
            </a:r>
            <a:r>
              <a:rPr sz="1250" b="1">
                <a:latin typeface="Arial"/>
                <a:cs typeface="Arial"/>
              </a:rPr>
              <a:t>includes</a:t>
            </a:r>
            <a:r>
              <a:rPr sz="1250" b="1" spc="-37">
                <a:latin typeface="Arial"/>
                <a:cs typeface="Arial"/>
              </a:rPr>
              <a:t> </a:t>
            </a:r>
            <a:r>
              <a:rPr sz="1250" b="1">
                <a:latin typeface="Arial"/>
                <a:cs typeface="Arial"/>
              </a:rPr>
              <a:t>the</a:t>
            </a:r>
            <a:r>
              <a:rPr sz="1250" b="1" spc="-33">
                <a:latin typeface="Arial"/>
                <a:cs typeface="Arial"/>
              </a:rPr>
              <a:t> </a:t>
            </a:r>
            <a:r>
              <a:rPr sz="1250" b="1" spc="-7">
                <a:latin typeface="Arial"/>
                <a:cs typeface="Arial"/>
              </a:rPr>
              <a:t>following*:</a:t>
            </a:r>
            <a:endParaRPr lang="en-US" sz="1250" b="1">
              <a:latin typeface="Arial"/>
              <a:cs typeface="Arial"/>
            </a:endParaRPr>
          </a:p>
          <a:p>
            <a:pPr marL="274320" indent="-136525">
              <a:lnSpc>
                <a:spcPct val="150000"/>
              </a:lnSpc>
              <a:spcBef>
                <a:spcPts val="1503"/>
              </a:spcBef>
              <a:buFont typeface="Times New Roman"/>
              <a:buChar char="◦"/>
              <a:tabLst>
                <a:tab pos="274757" algn="l"/>
              </a:tabLst>
            </a:pPr>
            <a:r>
              <a:rPr sz="1250">
                <a:latin typeface="Arial"/>
                <a:cs typeface="Arial"/>
              </a:rPr>
              <a:t>Community</a:t>
            </a:r>
            <a:r>
              <a:rPr sz="1250" spc="-70">
                <a:latin typeface="Arial"/>
                <a:cs typeface="Arial"/>
              </a:rPr>
              <a:t> </a:t>
            </a:r>
            <a:r>
              <a:rPr sz="1250" spc="-7">
                <a:latin typeface="Arial"/>
                <a:cs typeface="Arial"/>
              </a:rPr>
              <a:t>Outreach</a:t>
            </a:r>
            <a:endParaRPr sz="1250">
              <a:latin typeface="Arial"/>
              <a:cs typeface="Arial"/>
            </a:endParaRPr>
          </a:p>
          <a:p>
            <a:pPr marL="274320" indent="-136525">
              <a:lnSpc>
                <a:spcPct val="150000"/>
              </a:lnSpc>
              <a:buFont typeface="Times New Roman"/>
              <a:buChar char="◦"/>
              <a:tabLst>
                <a:tab pos="274757" algn="l"/>
              </a:tabLst>
            </a:pPr>
            <a:r>
              <a:rPr sz="1250">
                <a:latin typeface="Arial"/>
                <a:cs typeface="Arial"/>
              </a:rPr>
              <a:t>Onsite</a:t>
            </a:r>
            <a:r>
              <a:rPr sz="1250" spc="-43">
                <a:latin typeface="Arial"/>
                <a:cs typeface="Arial"/>
              </a:rPr>
              <a:t> </a:t>
            </a:r>
            <a:r>
              <a:rPr sz="1250" spc="-7">
                <a:latin typeface="Arial"/>
                <a:cs typeface="Arial"/>
              </a:rPr>
              <a:t>Visitation</a:t>
            </a:r>
            <a:endParaRPr sz="1250">
              <a:latin typeface="Arial"/>
              <a:cs typeface="Arial"/>
            </a:endParaRPr>
          </a:p>
          <a:p>
            <a:pPr marL="274320" indent="-136525">
              <a:lnSpc>
                <a:spcPct val="150000"/>
              </a:lnSpc>
              <a:buFont typeface="Times New Roman"/>
              <a:buChar char="◦"/>
              <a:tabLst>
                <a:tab pos="274757" algn="l"/>
              </a:tabLst>
            </a:pPr>
            <a:r>
              <a:rPr sz="1250">
                <a:latin typeface="Arial"/>
                <a:cs typeface="Arial"/>
              </a:rPr>
              <a:t>Field</a:t>
            </a:r>
            <a:r>
              <a:rPr sz="1250" spc="-40">
                <a:latin typeface="Arial"/>
                <a:cs typeface="Arial"/>
              </a:rPr>
              <a:t> </a:t>
            </a:r>
            <a:r>
              <a:rPr sz="1250" spc="-17">
                <a:latin typeface="Arial"/>
                <a:cs typeface="Arial"/>
              </a:rPr>
              <a:t>Trips</a:t>
            </a:r>
            <a:r>
              <a:rPr sz="1250" spc="-37">
                <a:latin typeface="Arial"/>
                <a:cs typeface="Arial"/>
              </a:rPr>
              <a:t> </a:t>
            </a:r>
            <a:r>
              <a:rPr sz="1250">
                <a:latin typeface="Arial"/>
                <a:cs typeface="Arial"/>
              </a:rPr>
              <a:t>to</a:t>
            </a:r>
            <a:r>
              <a:rPr sz="1250" spc="-37">
                <a:latin typeface="Arial"/>
                <a:cs typeface="Arial"/>
              </a:rPr>
              <a:t> </a:t>
            </a:r>
            <a:r>
              <a:rPr sz="1250" spc="-17">
                <a:latin typeface="Arial"/>
                <a:cs typeface="Arial"/>
              </a:rPr>
              <a:t>KHS</a:t>
            </a:r>
            <a:endParaRPr sz="1250">
              <a:latin typeface="Arial"/>
              <a:cs typeface="Arial"/>
            </a:endParaRPr>
          </a:p>
          <a:p>
            <a:pPr marL="274320" indent="-136525">
              <a:lnSpc>
                <a:spcPct val="150000"/>
              </a:lnSpc>
              <a:buFont typeface="Times New Roman"/>
              <a:buChar char="◦"/>
              <a:tabLst>
                <a:tab pos="274757" algn="l"/>
              </a:tabLst>
            </a:pPr>
            <a:r>
              <a:rPr sz="1250">
                <a:latin typeface="Arial"/>
                <a:cs typeface="Arial"/>
              </a:rPr>
              <a:t>Virtual</a:t>
            </a:r>
            <a:r>
              <a:rPr sz="1250" spc="-67">
                <a:latin typeface="Arial"/>
                <a:cs typeface="Arial"/>
              </a:rPr>
              <a:t> </a:t>
            </a:r>
            <a:r>
              <a:rPr sz="1250" spc="-7">
                <a:latin typeface="Arial"/>
                <a:cs typeface="Arial"/>
              </a:rPr>
              <a:t>Programs</a:t>
            </a:r>
            <a:endParaRPr sz="1250">
              <a:latin typeface="Arial"/>
              <a:cs typeface="Arial"/>
            </a:endParaRPr>
          </a:p>
          <a:p>
            <a:pPr marL="274320" indent="-136525">
              <a:lnSpc>
                <a:spcPct val="150000"/>
              </a:lnSpc>
              <a:buFont typeface="Times New Roman"/>
              <a:buChar char="◦"/>
              <a:tabLst>
                <a:tab pos="274757" algn="l"/>
              </a:tabLst>
            </a:pPr>
            <a:r>
              <a:rPr sz="1250" spc="-20">
                <a:latin typeface="Arial"/>
                <a:cs typeface="Arial"/>
              </a:rPr>
              <a:t>Teacher</a:t>
            </a:r>
            <a:r>
              <a:rPr sz="1250" spc="-37">
                <a:latin typeface="Arial"/>
                <a:cs typeface="Arial"/>
              </a:rPr>
              <a:t> </a:t>
            </a:r>
            <a:r>
              <a:rPr sz="1250" spc="-7">
                <a:latin typeface="Arial"/>
                <a:cs typeface="Arial"/>
              </a:rPr>
              <a:t>Professional</a:t>
            </a:r>
            <a:r>
              <a:rPr sz="1250" spc="-37">
                <a:latin typeface="Arial"/>
                <a:cs typeface="Arial"/>
              </a:rPr>
              <a:t> </a:t>
            </a:r>
            <a:r>
              <a:rPr sz="1250" spc="-7">
                <a:latin typeface="Arial"/>
                <a:cs typeface="Arial"/>
              </a:rPr>
              <a:t>Development</a:t>
            </a:r>
            <a:endParaRPr sz="1250">
              <a:latin typeface="Arial"/>
              <a:cs typeface="Arial"/>
            </a:endParaRPr>
          </a:p>
          <a:p>
            <a:pPr marL="274320" indent="-136525">
              <a:lnSpc>
                <a:spcPct val="150000"/>
              </a:lnSpc>
              <a:buFont typeface="Times New Roman"/>
              <a:buChar char="◦"/>
              <a:tabLst>
                <a:tab pos="274757" algn="l"/>
              </a:tabLst>
            </a:pPr>
            <a:r>
              <a:rPr sz="1250">
                <a:latin typeface="Arial"/>
                <a:cs typeface="Arial"/>
              </a:rPr>
              <a:t>Historical</a:t>
            </a:r>
            <a:r>
              <a:rPr sz="1250" spc="-60">
                <a:latin typeface="Arial"/>
                <a:cs typeface="Arial"/>
              </a:rPr>
              <a:t> </a:t>
            </a:r>
            <a:r>
              <a:rPr sz="1250">
                <a:latin typeface="Arial"/>
                <a:cs typeface="Arial"/>
              </a:rPr>
              <a:t>Marker</a:t>
            </a:r>
            <a:r>
              <a:rPr sz="1250" spc="-60">
                <a:latin typeface="Arial"/>
                <a:cs typeface="Arial"/>
              </a:rPr>
              <a:t> </a:t>
            </a:r>
            <a:r>
              <a:rPr sz="1250">
                <a:latin typeface="Arial"/>
                <a:cs typeface="Arial"/>
              </a:rPr>
              <a:t>program</a:t>
            </a:r>
            <a:r>
              <a:rPr sz="1250" spc="-60">
                <a:latin typeface="Arial"/>
                <a:cs typeface="Arial"/>
              </a:rPr>
              <a:t> </a:t>
            </a:r>
            <a:r>
              <a:rPr sz="1250" spc="-7">
                <a:latin typeface="Arial"/>
                <a:cs typeface="Arial"/>
              </a:rPr>
              <a:t>implementation</a:t>
            </a:r>
            <a:endParaRPr sz="1250">
              <a:latin typeface="Arial"/>
              <a:cs typeface="Arial"/>
            </a:endParaRPr>
          </a:p>
          <a:p>
            <a:pPr marL="274320" indent="-136525">
              <a:lnSpc>
                <a:spcPct val="150000"/>
              </a:lnSpc>
              <a:buFont typeface="Times New Roman"/>
              <a:buChar char="◦"/>
              <a:tabLst>
                <a:tab pos="274757" algn="l"/>
              </a:tabLst>
            </a:pPr>
            <a:r>
              <a:rPr sz="1250">
                <a:latin typeface="Arial"/>
                <a:cs typeface="Arial"/>
              </a:rPr>
              <a:t>Collections</a:t>
            </a:r>
            <a:r>
              <a:rPr sz="1250" spc="-70">
                <a:latin typeface="Arial"/>
                <a:cs typeface="Arial"/>
              </a:rPr>
              <a:t> </a:t>
            </a:r>
            <a:r>
              <a:rPr sz="1250" spc="-7">
                <a:latin typeface="Arial"/>
                <a:cs typeface="Arial"/>
              </a:rPr>
              <a:t>donations</a:t>
            </a:r>
            <a:endParaRPr sz="1250">
              <a:latin typeface="Arial"/>
              <a:cs typeface="Arial"/>
            </a:endParaRPr>
          </a:p>
          <a:p>
            <a:pPr marL="274320" indent="-136525">
              <a:lnSpc>
                <a:spcPct val="150000"/>
              </a:lnSpc>
              <a:buFont typeface="Times New Roman"/>
              <a:buChar char="◦"/>
              <a:tabLst>
                <a:tab pos="274757" algn="l"/>
              </a:tabLst>
            </a:pPr>
            <a:r>
              <a:rPr sz="1250" spc="-13">
                <a:latin typeface="Arial"/>
                <a:cs typeface="Arial"/>
              </a:rPr>
              <a:t>Traveling</a:t>
            </a:r>
            <a:r>
              <a:rPr sz="1250" spc="-50">
                <a:latin typeface="Arial"/>
                <a:cs typeface="Arial"/>
              </a:rPr>
              <a:t> </a:t>
            </a:r>
            <a:r>
              <a:rPr sz="1250" spc="-13">
                <a:latin typeface="Arial"/>
                <a:cs typeface="Arial"/>
              </a:rPr>
              <a:t>Trunks/Museums</a:t>
            </a:r>
            <a:r>
              <a:rPr sz="1250" spc="-33">
                <a:latin typeface="Arial"/>
                <a:cs typeface="Arial"/>
              </a:rPr>
              <a:t> </a:t>
            </a:r>
            <a:r>
              <a:rPr sz="1250" spc="-73">
                <a:latin typeface="Arial"/>
                <a:cs typeface="Arial"/>
              </a:rPr>
              <a:t>To</a:t>
            </a:r>
            <a:r>
              <a:rPr sz="1250" spc="-13">
                <a:latin typeface="Arial"/>
                <a:cs typeface="Arial"/>
              </a:rPr>
              <a:t> </a:t>
            </a:r>
            <a:r>
              <a:rPr sz="1250" spc="-23">
                <a:latin typeface="Arial"/>
                <a:cs typeface="Arial"/>
              </a:rPr>
              <a:t>Go</a:t>
            </a:r>
            <a:endParaRPr sz="1267">
              <a:latin typeface="Arial"/>
              <a:cs typeface="Arial"/>
            </a:endParaRPr>
          </a:p>
          <a:p>
            <a:pPr marL="274320" indent="-136525">
              <a:lnSpc>
                <a:spcPts val="1517"/>
              </a:lnSpc>
              <a:buFont typeface="Times New Roman"/>
              <a:buChar char="◦"/>
            </a:pPr>
            <a:endParaRPr sz="1250" spc="-23">
              <a:latin typeface="Arial"/>
              <a:cs typeface="Arial"/>
            </a:endParaRPr>
          </a:p>
          <a:p>
            <a:pPr marL="274320" indent="-136525">
              <a:lnSpc>
                <a:spcPts val="1517"/>
              </a:lnSpc>
              <a:buFont typeface="Times New Roman"/>
              <a:buChar char="◦"/>
            </a:pPr>
            <a:endParaRPr lang="en-US" sz="1250" spc="-23">
              <a:latin typeface="Arial"/>
              <a:cs typeface="Arial"/>
            </a:endParaRPr>
          </a:p>
          <a:p>
            <a:pPr marL="274320" indent="-136525">
              <a:lnSpc>
                <a:spcPts val="1517"/>
              </a:lnSpc>
              <a:buFont typeface="Times New Roman"/>
              <a:buChar char="◦"/>
            </a:pPr>
            <a:endParaRPr lang="en-US" sz="1250" spc="-23">
              <a:latin typeface="Arial"/>
              <a:cs typeface="Arial"/>
            </a:endParaRPr>
          </a:p>
          <a:p>
            <a:pPr marL="274320" indent="-136525">
              <a:lnSpc>
                <a:spcPts val="1517"/>
              </a:lnSpc>
              <a:buFont typeface="Times New Roman"/>
              <a:buChar char="◦"/>
            </a:pPr>
            <a:endParaRPr lang="en-US" sz="1250" spc="-23">
              <a:latin typeface="Arial"/>
              <a:cs typeface="Arial"/>
            </a:endParaRPr>
          </a:p>
          <a:p>
            <a:pPr marL="274320" indent="-136525">
              <a:lnSpc>
                <a:spcPts val="1517"/>
              </a:lnSpc>
              <a:buFont typeface="Times New Roman"/>
              <a:buChar char="◦"/>
            </a:pPr>
            <a:endParaRPr lang="en-US" sz="1250" spc="-23">
              <a:latin typeface="Arial"/>
              <a:cs typeface="Arial"/>
            </a:endParaRPr>
          </a:p>
          <a:p>
            <a:pPr marL="274320" indent="-136525">
              <a:lnSpc>
                <a:spcPts val="1517"/>
              </a:lnSpc>
              <a:buFont typeface="Times New Roman"/>
              <a:buChar char="◦"/>
            </a:pPr>
            <a:endParaRPr lang="en-US" sz="1250" spc="-23">
              <a:latin typeface="Arial"/>
              <a:cs typeface="Arial"/>
            </a:endParaRPr>
          </a:p>
          <a:p>
            <a:pPr marL="274320" indent="-136525">
              <a:lnSpc>
                <a:spcPts val="1517"/>
              </a:lnSpc>
              <a:buFont typeface="Times New Roman"/>
              <a:buChar char="◦"/>
            </a:pPr>
            <a:endParaRPr lang="en-US" sz="1250" spc="-23">
              <a:latin typeface="Arial"/>
              <a:cs typeface="Arial"/>
            </a:endParaRPr>
          </a:p>
          <a:p>
            <a:pPr marL="274320" indent="-136525">
              <a:lnSpc>
                <a:spcPts val="1517"/>
              </a:lnSpc>
              <a:buFont typeface="Times New Roman"/>
              <a:buChar char="◦"/>
            </a:pPr>
            <a:endParaRPr lang="en-US" sz="1250" spc="-23">
              <a:latin typeface="Arial"/>
              <a:cs typeface="Arial"/>
            </a:endParaRPr>
          </a:p>
          <a:p>
            <a:pPr marL="274320" indent="-136525">
              <a:lnSpc>
                <a:spcPts val="1517"/>
              </a:lnSpc>
              <a:buFont typeface="Times New Roman"/>
              <a:buChar char="◦"/>
            </a:pPr>
            <a:endParaRPr lang="en-US" sz="1250" spc="-23">
              <a:latin typeface="Arial"/>
              <a:cs typeface="Arial"/>
            </a:endParaRPr>
          </a:p>
          <a:p>
            <a:pPr marL="274320" indent="-136525">
              <a:lnSpc>
                <a:spcPts val="1517"/>
              </a:lnSpc>
              <a:buFont typeface="Times New Roman"/>
              <a:buChar char="◦"/>
            </a:pPr>
            <a:endParaRPr lang="en-US" sz="1250" spc="-23">
              <a:latin typeface="Arial"/>
              <a:cs typeface="Arial"/>
            </a:endParaRPr>
          </a:p>
          <a:p>
            <a:pPr marL="274320" indent="-136525">
              <a:lnSpc>
                <a:spcPts val="1517"/>
              </a:lnSpc>
              <a:buFont typeface="Times New Roman"/>
              <a:buChar char="◦"/>
            </a:pPr>
            <a:endParaRPr lang="en-US" sz="1250" spc="-23">
              <a:latin typeface="Arial"/>
              <a:cs typeface="Arial"/>
            </a:endParaRPr>
          </a:p>
          <a:p>
            <a:pPr>
              <a:spcBef>
                <a:spcPts val="400"/>
              </a:spcBef>
            </a:pPr>
            <a:endParaRPr lang="en-US" sz="1267">
              <a:latin typeface="Arial"/>
              <a:cs typeface="Arial"/>
            </a:endParaRPr>
          </a:p>
          <a:p>
            <a:pPr marL="300990" marR="2583180">
              <a:lnSpc>
                <a:spcPts val="1113"/>
              </a:lnSpc>
            </a:pPr>
            <a:r>
              <a:rPr sz="900">
                <a:latin typeface="Arial"/>
                <a:cs typeface="Arial"/>
              </a:rPr>
              <a:t>*This</a:t>
            </a:r>
            <a:r>
              <a:rPr sz="900" spc="-33">
                <a:latin typeface="Arial"/>
                <a:cs typeface="Arial"/>
              </a:rPr>
              <a:t> </a:t>
            </a:r>
            <a:r>
              <a:rPr sz="900">
                <a:latin typeface="Arial"/>
                <a:cs typeface="Arial"/>
              </a:rPr>
              <a:t>map</a:t>
            </a:r>
            <a:r>
              <a:rPr sz="900" spc="-33">
                <a:latin typeface="Arial"/>
                <a:cs typeface="Arial"/>
              </a:rPr>
              <a:t> </a:t>
            </a:r>
            <a:r>
              <a:rPr sz="900">
                <a:latin typeface="Arial"/>
                <a:cs typeface="Arial"/>
              </a:rPr>
              <a:t>does</a:t>
            </a:r>
            <a:r>
              <a:rPr sz="900" spc="-33">
                <a:latin typeface="Arial"/>
                <a:cs typeface="Arial"/>
              </a:rPr>
              <a:t> </a:t>
            </a:r>
            <a:r>
              <a:rPr sz="900">
                <a:latin typeface="Arial"/>
                <a:cs typeface="Arial"/>
              </a:rPr>
              <a:t>not</a:t>
            </a:r>
            <a:r>
              <a:rPr sz="900" spc="-33">
                <a:latin typeface="Arial"/>
                <a:cs typeface="Arial"/>
              </a:rPr>
              <a:t> </a:t>
            </a:r>
            <a:r>
              <a:rPr sz="900">
                <a:latin typeface="Arial"/>
                <a:cs typeface="Arial"/>
              </a:rPr>
              <a:t>include</a:t>
            </a:r>
            <a:r>
              <a:rPr sz="900" spc="-30">
                <a:latin typeface="Arial"/>
                <a:cs typeface="Arial"/>
              </a:rPr>
              <a:t> </a:t>
            </a:r>
            <a:r>
              <a:rPr sz="900">
                <a:latin typeface="Arial"/>
                <a:cs typeface="Arial"/>
              </a:rPr>
              <a:t>engagement</a:t>
            </a:r>
            <a:r>
              <a:rPr sz="900" spc="-33">
                <a:latin typeface="Arial"/>
                <a:cs typeface="Arial"/>
              </a:rPr>
              <a:t> </a:t>
            </a:r>
            <a:r>
              <a:rPr sz="900">
                <a:latin typeface="Arial"/>
                <a:cs typeface="Arial"/>
              </a:rPr>
              <a:t>through</a:t>
            </a:r>
            <a:r>
              <a:rPr sz="900" spc="-33">
                <a:latin typeface="Arial"/>
                <a:cs typeface="Arial"/>
              </a:rPr>
              <a:t> </a:t>
            </a:r>
            <a:r>
              <a:rPr sz="900" spc="-17">
                <a:latin typeface="Arial"/>
                <a:cs typeface="Arial"/>
              </a:rPr>
              <a:t>KHS </a:t>
            </a:r>
            <a:r>
              <a:rPr sz="900">
                <a:latin typeface="Arial"/>
                <a:cs typeface="Arial"/>
              </a:rPr>
              <a:t>social</a:t>
            </a:r>
            <a:r>
              <a:rPr sz="900" spc="-30">
                <a:latin typeface="Arial"/>
                <a:cs typeface="Arial"/>
              </a:rPr>
              <a:t> </a:t>
            </a:r>
            <a:r>
              <a:rPr sz="900">
                <a:latin typeface="Arial"/>
                <a:cs typeface="Arial"/>
              </a:rPr>
              <a:t>media</a:t>
            </a:r>
            <a:r>
              <a:rPr sz="900" spc="-30">
                <a:latin typeface="Arial"/>
                <a:cs typeface="Arial"/>
              </a:rPr>
              <a:t> </a:t>
            </a:r>
            <a:r>
              <a:rPr sz="900">
                <a:latin typeface="Arial"/>
                <a:cs typeface="Arial"/>
              </a:rPr>
              <a:t>channels</a:t>
            </a:r>
            <a:r>
              <a:rPr sz="900" spc="-30">
                <a:latin typeface="Arial"/>
                <a:cs typeface="Arial"/>
              </a:rPr>
              <a:t> </a:t>
            </a:r>
            <a:r>
              <a:rPr sz="900">
                <a:latin typeface="Arial"/>
                <a:cs typeface="Arial"/>
              </a:rPr>
              <a:t>and</a:t>
            </a:r>
            <a:r>
              <a:rPr sz="900" spc="-27">
                <a:latin typeface="Arial"/>
                <a:cs typeface="Arial"/>
              </a:rPr>
              <a:t> </a:t>
            </a:r>
            <a:r>
              <a:rPr sz="900">
                <a:latin typeface="Arial"/>
                <a:cs typeface="Arial"/>
              </a:rPr>
              <a:t>visits</a:t>
            </a:r>
            <a:r>
              <a:rPr sz="900" spc="-30">
                <a:latin typeface="Arial"/>
                <a:cs typeface="Arial"/>
              </a:rPr>
              <a:t> </a:t>
            </a:r>
            <a:r>
              <a:rPr sz="900">
                <a:latin typeface="Arial"/>
                <a:cs typeface="Arial"/>
              </a:rPr>
              <a:t>to</a:t>
            </a:r>
            <a:r>
              <a:rPr sz="900" spc="-30">
                <a:latin typeface="Arial"/>
                <a:cs typeface="Arial"/>
              </a:rPr>
              <a:t> </a:t>
            </a:r>
            <a:r>
              <a:rPr sz="900">
                <a:latin typeface="Arial"/>
                <a:cs typeface="Arial"/>
              </a:rPr>
              <a:t>our</a:t>
            </a:r>
            <a:r>
              <a:rPr sz="900" spc="-27">
                <a:latin typeface="Arial"/>
                <a:cs typeface="Arial"/>
              </a:rPr>
              <a:t> </a:t>
            </a:r>
            <a:r>
              <a:rPr sz="900">
                <a:latin typeface="Arial"/>
                <a:cs typeface="Arial"/>
              </a:rPr>
              <a:t>website.</a:t>
            </a:r>
            <a:r>
              <a:rPr sz="900" spc="-30">
                <a:latin typeface="Arial"/>
                <a:cs typeface="Arial"/>
              </a:rPr>
              <a:t> </a:t>
            </a:r>
            <a:r>
              <a:rPr sz="900" spc="-17">
                <a:latin typeface="Arial"/>
                <a:cs typeface="Arial"/>
              </a:rPr>
              <a:t>Our </a:t>
            </a:r>
            <a:r>
              <a:rPr sz="900">
                <a:latin typeface="Arial"/>
                <a:cs typeface="Arial"/>
              </a:rPr>
              <a:t>website</a:t>
            </a:r>
            <a:r>
              <a:rPr sz="900" spc="-23">
                <a:latin typeface="Arial"/>
                <a:cs typeface="Arial"/>
              </a:rPr>
              <a:t> </a:t>
            </a:r>
            <a:r>
              <a:rPr sz="900">
                <a:latin typeface="Arial"/>
                <a:cs typeface="Arial"/>
              </a:rPr>
              <a:t>is</a:t>
            </a:r>
            <a:r>
              <a:rPr sz="900" spc="-23">
                <a:latin typeface="Arial"/>
                <a:cs typeface="Arial"/>
              </a:rPr>
              <a:t> </a:t>
            </a:r>
            <a:r>
              <a:rPr sz="900">
                <a:latin typeface="Arial"/>
                <a:cs typeface="Arial"/>
              </a:rPr>
              <a:t>a</a:t>
            </a:r>
            <a:r>
              <a:rPr sz="900" spc="-23">
                <a:latin typeface="Arial"/>
                <a:cs typeface="Arial"/>
              </a:rPr>
              <a:t> </a:t>
            </a:r>
            <a:r>
              <a:rPr sz="900">
                <a:latin typeface="Arial"/>
                <a:cs typeface="Arial"/>
              </a:rPr>
              <a:t>hub</a:t>
            </a:r>
            <a:r>
              <a:rPr sz="900" spc="-23">
                <a:latin typeface="Arial"/>
                <a:cs typeface="Arial"/>
              </a:rPr>
              <a:t> </a:t>
            </a:r>
            <a:r>
              <a:rPr sz="900">
                <a:latin typeface="Arial"/>
                <a:cs typeface="Arial"/>
              </a:rPr>
              <a:t>for</a:t>
            </a:r>
            <a:r>
              <a:rPr sz="900" spc="-20">
                <a:latin typeface="Arial"/>
                <a:cs typeface="Arial"/>
              </a:rPr>
              <a:t> </a:t>
            </a:r>
            <a:r>
              <a:rPr sz="900">
                <a:latin typeface="Arial"/>
                <a:cs typeface="Arial"/>
              </a:rPr>
              <a:t>Kentucky</a:t>
            </a:r>
            <a:r>
              <a:rPr sz="900" spc="-23">
                <a:latin typeface="Arial"/>
                <a:cs typeface="Arial"/>
              </a:rPr>
              <a:t> </a:t>
            </a:r>
            <a:r>
              <a:rPr sz="900">
                <a:latin typeface="Arial"/>
                <a:cs typeface="Arial"/>
              </a:rPr>
              <a:t>history</a:t>
            </a:r>
            <a:r>
              <a:rPr sz="900" spc="-23">
                <a:latin typeface="Arial"/>
                <a:cs typeface="Arial"/>
              </a:rPr>
              <a:t> </a:t>
            </a:r>
            <a:r>
              <a:rPr sz="900" spc="-7">
                <a:latin typeface="Arial"/>
                <a:cs typeface="Arial"/>
              </a:rPr>
              <a:t>research.</a:t>
            </a:r>
            <a:r>
              <a:rPr sz="900" spc="-23">
                <a:latin typeface="Arial"/>
                <a:cs typeface="Arial"/>
              </a:rPr>
              <a:t> </a:t>
            </a:r>
            <a:r>
              <a:rPr sz="900" spc="-7">
                <a:latin typeface="Arial"/>
                <a:cs typeface="Arial"/>
              </a:rPr>
              <a:t>Through </a:t>
            </a:r>
            <a:r>
              <a:rPr sz="900">
                <a:latin typeface="Arial"/>
                <a:cs typeface="Arial"/>
              </a:rPr>
              <a:t>online</a:t>
            </a:r>
            <a:r>
              <a:rPr sz="900" spc="-30">
                <a:latin typeface="Arial"/>
                <a:cs typeface="Arial"/>
              </a:rPr>
              <a:t> </a:t>
            </a:r>
            <a:r>
              <a:rPr sz="900">
                <a:latin typeface="Arial"/>
                <a:cs typeface="Arial"/>
              </a:rPr>
              <a:t>activity,</a:t>
            </a:r>
            <a:r>
              <a:rPr sz="900" spc="-27">
                <a:latin typeface="Arial"/>
                <a:cs typeface="Arial"/>
              </a:rPr>
              <a:t> </a:t>
            </a:r>
            <a:r>
              <a:rPr sz="900">
                <a:latin typeface="Arial"/>
                <a:cs typeface="Arial"/>
              </a:rPr>
              <a:t>our</a:t>
            </a:r>
            <a:r>
              <a:rPr sz="900" spc="-27">
                <a:latin typeface="Arial"/>
                <a:cs typeface="Arial"/>
              </a:rPr>
              <a:t> </a:t>
            </a:r>
            <a:r>
              <a:rPr sz="900">
                <a:latin typeface="Arial"/>
                <a:cs typeface="Arial"/>
              </a:rPr>
              <a:t>reach</a:t>
            </a:r>
            <a:r>
              <a:rPr sz="900" spc="-30">
                <a:latin typeface="Arial"/>
                <a:cs typeface="Arial"/>
              </a:rPr>
              <a:t> </a:t>
            </a:r>
            <a:r>
              <a:rPr sz="900">
                <a:latin typeface="Arial"/>
                <a:cs typeface="Arial"/>
              </a:rPr>
              <a:t>is</a:t>
            </a:r>
            <a:r>
              <a:rPr sz="900" spc="-27">
                <a:latin typeface="Arial"/>
                <a:cs typeface="Arial"/>
              </a:rPr>
              <a:t> </a:t>
            </a:r>
            <a:r>
              <a:rPr sz="900">
                <a:latin typeface="Arial"/>
                <a:cs typeface="Arial"/>
              </a:rPr>
              <a:t>much,</a:t>
            </a:r>
            <a:r>
              <a:rPr sz="900" spc="-27">
                <a:latin typeface="Arial"/>
                <a:cs typeface="Arial"/>
              </a:rPr>
              <a:t> </a:t>
            </a:r>
            <a:r>
              <a:rPr sz="900">
                <a:latin typeface="Arial"/>
                <a:cs typeface="Arial"/>
              </a:rPr>
              <a:t>much</a:t>
            </a:r>
            <a:r>
              <a:rPr sz="900" spc="-27">
                <a:latin typeface="Arial"/>
                <a:cs typeface="Arial"/>
              </a:rPr>
              <a:t> </a:t>
            </a:r>
            <a:r>
              <a:rPr sz="900" spc="-7">
                <a:latin typeface="Arial"/>
                <a:cs typeface="Arial"/>
              </a:rPr>
              <a:t>greater.</a:t>
            </a:r>
            <a:endParaRPr sz="900">
              <a:latin typeface="Arial"/>
              <a:cs typeface="Arial"/>
            </a:endParaRPr>
          </a:p>
        </p:txBody>
      </p:sp>
      <p:pic>
        <p:nvPicPr>
          <p:cNvPr id="7" name="Picture 6" descr="Logo&#10;&#10;AI-generated content may be incorrect.">
            <a:extLst>
              <a:ext uri="{FF2B5EF4-FFF2-40B4-BE49-F238E27FC236}">
                <a16:creationId xmlns:a16="http://schemas.microsoft.com/office/drawing/2014/main" id="{4A1FCCA8-961B-4888-D92B-E56205AB7429}"/>
              </a:ext>
            </a:extLst>
          </p:cNvPr>
          <p:cNvPicPr>
            <a:picLocks noChangeAspect="1"/>
          </p:cNvPicPr>
          <p:nvPr/>
        </p:nvPicPr>
        <p:blipFill>
          <a:blip r:embed="rId3"/>
          <a:stretch>
            <a:fillRect/>
          </a:stretch>
        </p:blipFill>
        <p:spPr>
          <a:xfrm>
            <a:off x="327651" y="6091903"/>
            <a:ext cx="1021098" cy="62013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598954" y="386358"/>
            <a:ext cx="9145902" cy="5629431"/>
          </a:xfrm>
          <a:prstGeom prst="rect">
            <a:avLst/>
          </a:prstGeom>
        </p:spPr>
      </p:pic>
      <p:sp>
        <p:nvSpPr>
          <p:cNvPr id="3" name="object 3"/>
          <p:cNvSpPr txBox="1"/>
          <p:nvPr/>
        </p:nvSpPr>
        <p:spPr>
          <a:xfrm>
            <a:off x="452544" y="1081011"/>
            <a:ext cx="4748530" cy="2511351"/>
          </a:xfrm>
          <a:prstGeom prst="rect">
            <a:avLst/>
          </a:prstGeom>
        </p:spPr>
        <p:txBody>
          <a:bodyPr vert="horz" wrap="square" lIns="0" tIns="14817" rIns="0" bIns="0" rtlCol="0" anchor="t">
            <a:spAutoFit/>
          </a:bodyPr>
          <a:lstStyle/>
          <a:p>
            <a:pPr marL="8255" marR="3175">
              <a:lnSpc>
                <a:spcPct val="150000"/>
              </a:lnSpc>
              <a:spcBef>
                <a:spcPts val="117"/>
              </a:spcBef>
            </a:pPr>
            <a:r>
              <a:rPr sz="1250" b="1">
                <a:latin typeface="Arial"/>
                <a:cs typeface="Arial"/>
              </a:rPr>
              <a:t>This</a:t>
            </a:r>
            <a:r>
              <a:rPr sz="1250" b="1" spc="-33">
                <a:latin typeface="Arial"/>
                <a:cs typeface="Arial"/>
              </a:rPr>
              <a:t> </a:t>
            </a:r>
            <a:r>
              <a:rPr sz="1250" b="1">
                <a:latin typeface="Arial"/>
                <a:cs typeface="Arial"/>
              </a:rPr>
              <a:t>map</a:t>
            </a:r>
            <a:r>
              <a:rPr sz="1250" b="1" spc="-33">
                <a:latin typeface="Arial"/>
                <a:cs typeface="Arial"/>
              </a:rPr>
              <a:t> </a:t>
            </a:r>
            <a:r>
              <a:rPr sz="1250" b="1">
                <a:latin typeface="Arial"/>
                <a:cs typeface="Arial"/>
              </a:rPr>
              <a:t>tracks</a:t>
            </a:r>
            <a:r>
              <a:rPr sz="1250" b="1" spc="-33">
                <a:latin typeface="Arial"/>
                <a:cs typeface="Arial"/>
              </a:rPr>
              <a:t> </a:t>
            </a:r>
            <a:r>
              <a:rPr sz="1250" b="1">
                <a:latin typeface="Arial"/>
                <a:cs typeface="Arial"/>
              </a:rPr>
              <a:t>Kentucky's</a:t>
            </a:r>
            <a:r>
              <a:rPr sz="1250" b="1" spc="-33">
                <a:latin typeface="Arial"/>
                <a:cs typeface="Arial"/>
              </a:rPr>
              <a:t> </a:t>
            </a:r>
            <a:r>
              <a:rPr sz="1250" b="1" spc="-7">
                <a:latin typeface="Arial"/>
                <a:cs typeface="Arial"/>
              </a:rPr>
              <a:t>K-</a:t>
            </a:r>
            <a:r>
              <a:rPr sz="1250" b="1">
                <a:latin typeface="Arial"/>
                <a:cs typeface="Arial"/>
              </a:rPr>
              <a:t>12</a:t>
            </a:r>
            <a:r>
              <a:rPr sz="1250" b="1" spc="-33">
                <a:latin typeface="Arial"/>
                <a:cs typeface="Arial"/>
              </a:rPr>
              <a:t> </a:t>
            </a:r>
            <a:r>
              <a:rPr sz="1250" b="1">
                <a:latin typeface="Arial"/>
                <a:cs typeface="Arial"/>
              </a:rPr>
              <a:t>students</a:t>
            </a:r>
            <a:r>
              <a:rPr sz="1250" b="1" spc="-30">
                <a:latin typeface="Arial"/>
                <a:cs typeface="Arial"/>
              </a:rPr>
              <a:t> </a:t>
            </a:r>
            <a:r>
              <a:rPr sz="1250" b="1">
                <a:latin typeface="Arial"/>
                <a:cs typeface="Arial"/>
              </a:rPr>
              <a:t>served</a:t>
            </a:r>
            <a:r>
              <a:rPr sz="1250" b="1" spc="-33">
                <a:latin typeface="Arial"/>
                <a:cs typeface="Arial"/>
              </a:rPr>
              <a:t> </a:t>
            </a:r>
            <a:r>
              <a:rPr sz="1250" b="1">
                <a:latin typeface="Arial"/>
                <a:cs typeface="Arial"/>
              </a:rPr>
              <a:t>by</a:t>
            </a:r>
            <a:r>
              <a:rPr sz="1250" b="1" spc="-33">
                <a:latin typeface="Arial"/>
                <a:cs typeface="Arial"/>
              </a:rPr>
              <a:t> </a:t>
            </a:r>
            <a:r>
              <a:rPr sz="1250" b="1">
                <a:latin typeface="Arial"/>
                <a:cs typeface="Arial"/>
              </a:rPr>
              <a:t>KHS</a:t>
            </a:r>
            <a:r>
              <a:rPr sz="1250" b="1" spc="-33">
                <a:latin typeface="Arial"/>
                <a:cs typeface="Arial"/>
              </a:rPr>
              <a:t> </a:t>
            </a:r>
            <a:r>
              <a:rPr sz="1250" b="1">
                <a:latin typeface="Arial"/>
                <a:cs typeface="Arial"/>
              </a:rPr>
              <a:t>in</a:t>
            </a:r>
            <a:r>
              <a:rPr sz="1250" b="1" spc="-33">
                <a:latin typeface="Arial"/>
                <a:cs typeface="Arial"/>
              </a:rPr>
              <a:t> </a:t>
            </a:r>
            <a:r>
              <a:rPr sz="1250" b="1" spc="-7">
                <a:latin typeface="Arial"/>
                <a:cs typeface="Arial"/>
              </a:rPr>
              <a:t>2025, </a:t>
            </a:r>
            <a:r>
              <a:rPr sz="1250" b="1">
                <a:latin typeface="Arial"/>
                <a:cs typeface="Arial"/>
              </a:rPr>
              <a:t>and</a:t>
            </a:r>
            <a:r>
              <a:rPr sz="1250" b="1" spc="-40">
                <a:latin typeface="Arial"/>
                <a:cs typeface="Arial"/>
              </a:rPr>
              <a:t> </a:t>
            </a:r>
            <a:r>
              <a:rPr sz="1250" b="1">
                <a:latin typeface="Arial"/>
                <a:cs typeface="Arial"/>
              </a:rPr>
              <a:t>includes</a:t>
            </a:r>
            <a:r>
              <a:rPr sz="1250" b="1" spc="-37">
                <a:latin typeface="Arial"/>
                <a:cs typeface="Arial"/>
              </a:rPr>
              <a:t> </a:t>
            </a:r>
            <a:r>
              <a:rPr sz="1250" b="1">
                <a:latin typeface="Arial"/>
                <a:cs typeface="Arial"/>
              </a:rPr>
              <a:t>the</a:t>
            </a:r>
            <a:r>
              <a:rPr sz="1250" b="1" spc="-37">
                <a:latin typeface="Arial"/>
                <a:cs typeface="Arial"/>
              </a:rPr>
              <a:t> </a:t>
            </a:r>
            <a:r>
              <a:rPr sz="1250" b="1" spc="-7">
                <a:latin typeface="Arial"/>
                <a:cs typeface="Arial"/>
              </a:rPr>
              <a:t>following*:</a:t>
            </a:r>
            <a:endParaRPr lang="en-US" sz="1250" b="1">
              <a:latin typeface="Arial"/>
              <a:cs typeface="Arial"/>
            </a:endParaRPr>
          </a:p>
          <a:p>
            <a:pPr marL="274320" indent="-136525">
              <a:lnSpc>
                <a:spcPct val="150000"/>
              </a:lnSpc>
              <a:spcBef>
                <a:spcPts val="1453"/>
              </a:spcBef>
              <a:buFont typeface="Times New Roman"/>
              <a:buChar char="◦"/>
              <a:tabLst>
                <a:tab pos="274757" algn="l"/>
              </a:tabLst>
            </a:pPr>
            <a:r>
              <a:rPr sz="1250">
                <a:latin typeface="Arial"/>
                <a:cs typeface="Arial"/>
              </a:rPr>
              <a:t>Onsite</a:t>
            </a:r>
            <a:r>
              <a:rPr sz="1250" spc="-37">
                <a:latin typeface="Arial"/>
                <a:cs typeface="Arial"/>
              </a:rPr>
              <a:t> </a:t>
            </a:r>
            <a:r>
              <a:rPr sz="1250">
                <a:latin typeface="Arial"/>
                <a:cs typeface="Arial"/>
              </a:rPr>
              <a:t>Field</a:t>
            </a:r>
            <a:r>
              <a:rPr sz="1250" spc="-37">
                <a:latin typeface="Arial"/>
                <a:cs typeface="Arial"/>
              </a:rPr>
              <a:t> </a:t>
            </a:r>
            <a:r>
              <a:rPr sz="1250" spc="-13">
                <a:latin typeface="Arial"/>
                <a:cs typeface="Arial"/>
              </a:rPr>
              <a:t>Trip</a:t>
            </a:r>
            <a:endParaRPr sz="1250">
              <a:latin typeface="Arial"/>
              <a:cs typeface="Arial"/>
            </a:endParaRPr>
          </a:p>
          <a:p>
            <a:pPr marL="274320" indent="-136525">
              <a:lnSpc>
                <a:spcPct val="150000"/>
              </a:lnSpc>
              <a:buFont typeface="Times New Roman"/>
              <a:buChar char="◦"/>
              <a:tabLst>
                <a:tab pos="274757" algn="l"/>
              </a:tabLst>
            </a:pPr>
            <a:r>
              <a:rPr sz="1250">
                <a:latin typeface="Arial"/>
                <a:cs typeface="Arial"/>
              </a:rPr>
              <a:t>Virtual</a:t>
            </a:r>
            <a:r>
              <a:rPr sz="1250" spc="-57">
                <a:latin typeface="Arial"/>
                <a:cs typeface="Arial"/>
              </a:rPr>
              <a:t> </a:t>
            </a:r>
            <a:r>
              <a:rPr sz="1250">
                <a:latin typeface="Arial"/>
                <a:cs typeface="Arial"/>
              </a:rPr>
              <a:t>Student</a:t>
            </a:r>
            <a:r>
              <a:rPr sz="1250" spc="-57">
                <a:latin typeface="Arial"/>
                <a:cs typeface="Arial"/>
              </a:rPr>
              <a:t> </a:t>
            </a:r>
            <a:r>
              <a:rPr sz="1250" spc="-7">
                <a:latin typeface="Arial"/>
                <a:cs typeface="Arial"/>
              </a:rPr>
              <a:t>Experiences</a:t>
            </a:r>
            <a:endParaRPr sz="1250">
              <a:latin typeface="Arial"/>
              <a:cs typeface="Arial"/>
            </a:endParaRPr>
          </a:p>
          <a:p>
            <a:pPr marL="274320" indent="-136525">
              <a:lnSpc>
                <a:spcPct val="150000"/>
              </a:lnSpc>
              <a:buFont typeface="Times New Roman"/>
              <a:buChar char="◦"/>
              <a:tabLst>
                <a:tab pos="274757" algn="l"/>
              </a:tabLst>
            </a:pPr>
            <a:r>
              <a:rPr sz="1250" spc="-13">
                <a:latin typeface="Arial"/>
                <a:cs typeface="Arial"/>
              </a:rPr>
              <a:t>Traveling</a:t>
            </a:r>
            <a:r>
              <a:rPr sz="1250" spc="-53">
                <a:latin typeface="Arial"/>
                <a:cs typeface="Arial"/>
              </a:rPr>
              <a:t> </a:t>
            </a:r>
            <a:r>
              <a:rPr sz="1250" spc="-7">
                <a:latin typeface="Arial"/>
                <a:cs typeface="Arial"/>
              </a:rPr>
              <a:t>Trunks</a:t>
            </a:r>
            <a:endParaRPr sz="1250">
              <a:latin typeface="Arial"/>
              <a:cs typeface="Arial"/>
            </a:endParaRPr>
          </a:p>
          <a:p>
            <a:pPr marL="274320" indent="-136525">
              <a:lnSpc>
                <a:spcPct val="150000"/>
              </a:lnSpc>
              <a:buFont typeface="Times New Roman"/>
              <a:buChar char="◦"/>
              <a:tabLst>
                <a:tab pos="274757" algn="l"/>
              </a:tabLst>
            </a:pPr>
            <a:r>
              <a:rPr sz="1250">
                <a:latin typeface="Arial"/>
                <a:cs typeface="Arial"/>
              </a:rPr>
              <a:t>Museums</a:t>
            </a:r>
            <a:r>
              <a:rPr sz="1250" spc="-40">
                <a:latin typeface="Arial"/>
                <a:cs typeface="Arial"/>
              </a:rPr>
              <a:t> </a:t>
            </a:r>
            <a:r>
              <a:rPr sz="1250">
                <a:latin typeface="Arial"/>
                <a:cs typeface="Arial"/>
              </a:rPr>
              <a:t>to</a:t>
            </a:r>
            <a:r>
              <a:rPr sz="1250" spc="-37">
                <a:latin typeface="Arial"/>
                <a:cs typeface="Arial"/>
              </a:rPr>
              <a:t> </a:t>
            </a:r>
            <a:r>
              <a:rPr sz="1250" spc="-17">
                <a:latin typeface="Arial"/>
                <a:cs typeface="Arial"/>
              </a:rPr>
              <a:t>Go*</a:t>
            </a:r>
            <a:endParaRPr sz="1250">
              <a:latin typeface="Arial"/>
              <a:cs typeface="Arial"/>
            </a:endParaRPr>
          </a:p>
          <a:p>
            <a:pPr marL="274320" indent="-136525">
              <a:lnSpc>
                <a:spcPct val="150000"/>
              </a:lnSpc>
              <a:buFont typeface="Times New Roman"/>
              <a:buChar char="◦"/>
              <a:tabLst>
                <a:tab pos="274757" algn="l"/>
              </a:tabLst>
            </a:pPr>
            <a:r>
              <a:rPr sz="1250">
                <a:latin typeface="Arial"/>
                <a:cs typeface="Arial"/>
              </a:rPr>
              <a:t>National</a:t>
            </a:r>
            <a:r>
              <a:rPr sz="1250" spc="-43">
                <a:latin typeface="Arial"/>
                <a:cs typeface="Arial"/>
              </a:rPr>
              <a:t> </a:t>
            </a:r>
            <a:r>
              <a:rPr sz="1250">
                <a:latin typeface="Arial"/>
                <a:cs typeface="Arial"/>
              </a:rPr>
              <a:t>History</a:t>
            </a:r>
            <a:r>
              <a:rPr sz="1250" spc="-40">
                <a:latin typeface="Arial"/>
                <a:cs typeface="Arial"/>
              </a:rPr>
              <a:t> </a:t>
            </a:r>
            <a:r>
              <a:rPr sz="1250">
                <a:latin typeface="Arial"/>
                <a:cs typeface="Arial"/>
              </a:rPr>
              <a:t>Day</a:t>
            </a:r>
            <a:r>
              <a:rPr sz="1250" spc="-40">
                <a:latin typeface="Arial"/>
                <a:cs typeface="Arial"/>
              </a:rPr>
              <a:t> </a:t>
            </a:r>
            <a:r>
              <a:rPr sz="1250" spc="-7">
                <a:latin typeface="Arial"/>
                <a:cs typeface="Arial"/>
              </a:rPr>
              <a:t>Kentucky</a:t>
            </a:r>
            <a:endParaRPr sz="1250">
              <a:latin typeface="Arial"/>
              <a:cs typeface="Arial"/>
            </a:endParaRPr>
          </a:p>
          <a:p>
            <a:pPr marL="274320" indent="-136525">
              <a:lnSpc>
                <a:spcPct val="150000"/>
              </a:lnSpc>
              <a:buFont typeface="Times New Roman"/>
              <a:buChar char="◦"/>
              <a:tabLst>
                <a:tab pos="274757" algn="l"/>
              </a:tabLst>
            </a:pPr>
            <a:r>
              <a:rPr sz="1250">
                <a:latin typeface="Arial"/>
                <a:cs typeface="Arial"/>
              </a:rPr>
              <a:t>Homeschool</a:t>
            </a:r>
            <a:r>
              <a:rPr sz="1250" spc="-43">
                <a:latin typeface="Arial"/>
                <a:cs typeface="Arial"/>
              </a:rPr>
              <a:t> </a:t>
            </a:r>
            <a:r>
              <a:rPr sz="1250">
                <a:latin typeface="Arial"/>
                <a:cs typeface="Arial"/>
              </a:rPr>
              <a:t>History</a:t>
            </a:r>
            <a:r>
              <a:rPr sz="1250" spc="-40">
                <a:latin typeface="Arial"/>
                <a:cs typeface="Arial"/>
              </a:rPr>
              <a:t> </a:t>
            </a:r>
            <a:r>
              <a:rPr sz="1250">
                <a:latin typeface="Arial"/>
                <a:cs typeface="Arial"/>
              </a:rPr>
              <a:t>Day</a:t>
            </a:r>
            <a:r>
              <a:rPr sz="1250" spc="-40">
                <a:latin typeface="Arial"/>
                <a:cs typeface="Arial"/>
              </a:rPr>
              <a:t> </a:t>
            </a:r>
            <a:r>
              <a:rPr sz="1250">
                <a:latin typeface="Arial"/>
                <a:cs typeface="Arial"/>
              </a:rPr>
              <a:t>(Spring</a:t>
            </a:r>
            <a:r>
              <a:rPr sz="1250" spc="-40">
                <a:latin typeface="Arial"/>
                <a:cs typeface="Arial"/>
              </a:rPr>
              <a:t> </a:t>
            </a:r>
            <a:r>
              <a:rPr sz="1250">
                <a:latin typeface="Arial"/>
                <a:cs typeface="Arial"/>
              </a:rPr>
              <a:t>&amp;</a:t>
            </a:r>
            <a:r>
              <a:rPr sz="1250" spc="-40">
                <a:latin typeface="Arial"/>
                <a:cs typeface="Arial"/>
              </a:rPr>
              <a:t> </a:t>
            </a:r>
            <a:r>
              <a:rPr sz="1250" spc="-7">
                <a:latin typeface="Arial"/>
                <a:cs typeface="Arial"/>
              </a:rPr>
              <a:t>Fall)</a:t>
            </a:r>
            <a:endParaRPr sz="1250">
              <a:latin typeface="Arial"/>
              <a:cs typeface="Arial"/>
            </a:endParaRPr>
          </a:p>
        </p:txBody>
      </p:sp>
      <p:sp>
        <p:nvSpPr>
          <p:cNvPr id="4" name="object 4"/>
          <p:cNvSpPr txBox="1"/>
          <p:nvPr/>
        </p:nvSpPr>
        <p:spPr>
          <a:xfrm>
            <a:off x="1546123" y="6299237"/>
            <a:ext cx="5894070" cy="295380"/>
          </a:xfrm>
          <a:prstGeom prst="rect">
            <a:avLst/>
          </a:prstGeom>
        </p:spPr>
        <p:txBody>
          <a:bodyPr vert="horz" wrap="square" lIns="0" tIns="13123" rIns="0" bIns="0" rtlCol="0">
            <a:spAutoFit/>
          </a:bodyPr>
          <a:lstStyle/>
          <a:p>
            <a:pPr marL="8467" marR="3387">
              <a:lnSpc>
                <a:spcPts val="1113"/>
              </a:lnSpc>
              <a:spcBef>
                <a:spcPts val="103"/>
              </a:spcBef>
            </a:pPr>
            <a:r>
              <a:rPr sz="933">
                <a:latin typeface="Avenir LT Pro 65 Medium"/>
                <a:cs typeface="Avenir LT Pro 65 Medium"/>
              </a:rPr>
              <a:t>*This</a:t>
            </a:r>
            <a:r>
              <a:rPr sz="933" spc="-23">
                <a:latin typeface="Avenir LT Pro 65 Medium"/>
                <a:cs typeface="Avenir LT Pro 65 Medium"/>
              </a:rPr>
              <a:t> </a:t>
            </a:r>
            <a:r>
              <a:rPr sz="933">
                <a:latin typeface="Avenir LT Pro 65 Medium"/>
                <a:cs typeface="Avenir LT Pro 65 Medium"/>
              </a:rPr>
              <a:t>map</a:t>
            </a:r>
            <a:r>
              <a:rPr sz="933" spc="-23">
                <a:latin typeface="Avenir LT Pro 65 Medium"/>
                <a:cs typeface="Avenir LT Pro 65 Medium"/>
              </a:rPr>
              <a:t> </a:t>
            </a:r>
            <a:r>
              <a:rPr sz="933">
                <a:latin typeface="Avenir LT Pro 65 Medium"/>
                <a:cs typeface="Avenir LT Pro 65 Medium"/>
              </a:rPr>
              <a:t>does</a:t>
            </a:r>
            <a:r>
              <a:rPr sz="933" spc="-23">
                <a:latin typeface="Avenir LT Pro 65 Medium"/>
                <a:cs typeface="Avenir LT Pro 65 Medium"/>
              </a:rPr>
              <a:t> </a:t>
            </a:r>
            <a:r>
              <a:rPr sz="933">
                <a:latin typeface="Avenir LT Pro 65 Medium"/>
                <a:cs typeface="Avenir LT Pro 65 Medium"/>
              </a:rPr>
              <a:t>not</a:t>
            </a:r>
            <a:r>
              <a:rPr sz="933" spc="-20">
                <a:latin typeface="Avenir LT Pro 65 Medium"/>
                <a:cs typeface="Avenir LT Pro 65 Medium"/>
              </a:rPr>
              <a:t> </a:t>
            </a:r>
            <a:r>
              <a:rPr sz="933">
                <a:latin typeface="Avenir LT Pro 65 Medium"/>
                <a:cs typeface="Avenir LT Pro 65 Medium"/>
              </a:rPr>
              <a:t>include</a:t>
            </a:r>
            <a:r>
              <a:rPr sz="933" spc="-23">
                <a:latin typeface="Avenir LT Pro 65 Medium"/>
                <a:cs typeface="Avenir LT Pro 65 Medium"/>
              </a:rPr>
              <a:t> </a:t>
            </a:r>
            <a:r>
              <a:rPr sz="933">
                <a:latin typeface="Avenir LT Pro 65 Medium"/>
                <a:cs typeface="Avenir LT Pro 65 Medium"/>
              </a:rPr>
              <a:t>the</a:t>
            </a:r>
            <a:r>
              <a:rPr sz="933" spc="-23">
                <a:latin typeface="Avenir LT Pro 65 Medium"/>
                <a:cs typeface="Avenir LT Pro 65 Medium"/>
              </a:rPr>
              <a:t> </a:t>
            </a:r>
            <a:r>
              <a:rPr sz="933">
                <a:latin typeface="Avenir LT Pro 65 Medium"/>
                <a:cs typeface="Avenir LT Pro 65 Medium"/>
              </a:rPr>
              <a:t>number</a:t>
            </a:r>
            <a:r>
              <a:rPr sz="933" spc="-20">
                <a:latin typeface="Avenir LT Pro 65 Medium"/>
                <a:cs typeface="Avenir LT Pro 65 Medium"/>
              </a:rPr>
              <a:t> </a:t>
            </a:r>
            <a:r>
              <a:rPr sz="933">
                <a:latin typeface="Avenir LT Pro 65 Medium"/>
                <a:cs typeface="Avenir LT Pro 65 Medium"/>
              </a:rPr>
              <a:t>of</a:t>
            </a:r>
            <a:r>
              <a:rPr sz="933" spc="-23">
                <a:latin typeface="Avenir LT Pro 65 Medium"/>
                <a:cs typeface="Avenir LT Pro 65 Medium"/>
              </a:rPr>
              <a:t> </a:t>
            </a:r>
            <a:r>
              <a:rPr sz="933">
                <a:latin typeface="Avenir LT Pro 65 Medium"/>
                <a:cs typeface="Avenir LT Pro 65 Medium"/>
              </a:rPr>
              <a:t>students</a:t>
            </a:r>
            <a:r>
              <a:rPr sz="933" spc="-23">
                <a:latin typeface="Avenir LT Pro 65 Medium"/>
                <a:cs typeface="Avenir LT Pro 65 Medium"/>
              </a:rPr>
              <a:t> </a:t>
            </a:r>
            <a:r>
              <a:rPr sz="933">
                <a:latin typeface="Avenir LT Pro 65 Medium"/>
                <a:cs typeface="Avenir LT Pro 65 Medium"/>
              </a:rPr>
              <a:t>served</a:t>
            </a:r>
            <a:r>
              <a:rPr sz="933" spc="-23">
                <a:latin typeface="Avenir LT Pro 65 Medium"/>
                <a:cs typeface="Avenir LT Pro 65 Medium"/>
              </a:rPr>
              <a:t> </a:t>
            </a:r>
            <a:r>
              <a:rPr sz="933">
                <a:latin typeface="Avenir LT Pro 65 Medium"/>
                <a:cs typeface="Avenir LT Pro 65 Medium"/>
              </a:rPr>
              <a:t>with</a:t>
            </a:r>
            <a:r>
              <a:rPr sz="933" spc="-20">
                <a:latin typeface="Avenir LT Pro 65 Medium"/>
                <a:cs typeface="Avenir LT Pro 65 Medium"/>
              </a:rPr>
              <a:t> </a:t>
            </a:r>
            <a:r>
              <a:rPr sz="933">
                <a:latin typeface="Avenir LT Pro 65 Medium"/>
                <a:cs typeface="Avenir LT Pro 65 Medium"/>
              </a:rPr>
              <a:t>Museums</a:t>
            </a:r>
            <a:r>
              <a:rPr sz="933" spc="-23">
                <a:latin typeface="Avenir LT Pro 65 Medium"/>
                <a:cs typeface="Avenir LT Pro 65 Medium"/>
              </a:rPr>
              <a:t> </a:t>
            </a:r>
            <a:r>
              <a:rPr sz="933">
                <a:latin typeface="Avenir LT Pro 65 Medium"/>
                <a:cs typeface="Avenir LT Pro 65 Medium"/>
              </a:rPr>
              <a:t>to</a:t>
            </a:r>
            <a:r>
              <a:rPr sz="933" spc="-23">
                <a:latin typeface="Avenir LT Pro 65 Medium"/>
                <a:cs typeface="Avenir LT Pro 65 Medium"/>
              </a:rPr>
              <a:t> </a:t>
            </a:r>
            <a:r>
              <a:rPr sz="933">
                <a:latin typeface="Avenir LT Pro 65 Medium"/>
                <a:cs typeface="Avenir LT Pro 65 Medium"/>
              </a:rPr>
              <a:t>Go</a:t>
            </a:r>
            <a:r>
              <a:rPr sz="933" spc="-20">
                <a:latin typeface="Avenir LT Pro 65 Medium"/>
                <a:cs typeface="Avenir LT Pro 65 Medium"/>
              </a:rPr>
              <a:t> </a:t>
            </a:r>
            <a:r>
              <a:rPr sz="933">
                <a:latin typeface="Avenir LT Pro 65 Medium"/>
                <a:cs typeface="Avenir LT Pro 65 Medium"/>
              </a:rPr>
              <a:t>-</a:t>
            </a:r>
            <a:r>
              <a:rPr sz="933" spc="-23">
                <a:latin typeface="Avenir LT Pro 65 Medium"/>
                <a:cs typeface="Avenir LT Pro 65 Medium"/>
              </a:rPr>
              <a:t> </a:t>
            </a:r>
            <a:r>
              <a:rPr sz="933">
                <a:latin typeface="Avenir LT Pro 65 Medium"/>
                <a:cs typeface="Avenir LT Pro 65 Medium"/>
              </a:rPr>
              <a:t>just</a:t>
            </a:r>
            <a:r>
              <a:rPr sz="933" spc="-23">
                <a:latin typeface="Avenir LT Pro 65 Medium"/>
                <a:cs typeface="Avenir LT Pro 65 Medium"/>
              </a:rPr>
              <a:t> </a:t>
            </a:r>
            <a:r>
              <a:rPr sz="933">
                <a:latin typeface="Avenir LT Pro 65 Medium"/>
                <a:cs typeface="Avenir LT Pro 65 Medium"/>
              </a:rPr>
              <a:t>a</a:t>
            </a:r>
            <a:r>
              <a:rPr sz="933" spc="-23">
                <a:latin typeface="Avenir LT Pro 65 Medium"/>
                <a:cs typeface="Avenir LT Pro 65 Medium"/>
              </a:rPr>
              <a:t> </a:t>
            </a:r>
            <a:r>
              <a:rPr sz="933">
                <a:latin typeface="Avenir LT Pro 65 Medium"/>
                <a:cs typeface="Avenir LT Pro 65 Medium"/>
              </a:rPr>
              <a:t>number</a:t>
            </a:r>
            <a:r>
              <a:rPr sz="933" spc="-20">
                <a:latin typeface="Avenir LT Pro 65 Medium"/>
                <a:cs typeface="Avenir LT Pro 65 Medium"/>
              </a:rPr>
              <a:t> </a:t>
            </a:r>
            <a:r>
              <a:rPr sz="933">
                <a:latin typeface="Avenir LT Pro 65 Medium"/>
                <a:cs typeface="Avenir LT Pro 65 Medium"/>
              </a:rPr>
              <a:t>to</a:t>
            </a:r>
            <a:r>
              <a:rPr sz="933" spc="-23">
                <a:latin typeface="Avenir LT Pro 65 Medium"/>
                <a:cs typeface="Avenir LT Pro 65 Medium"/>
              </a:rPr>
              <a:t> </a:t>
            </a:r>
            <a:r>
              <a:rPr sz="933" spc="-7">
                <a:latin typeface="Avenir LT Pro 65 Medium"/>
                <a:cs typeface="Avenir LT Pro 65 Medium"/>
              </a:rPr>
              <a:t>indicate </a:t>
            </a:r>
            <a:r>
              <a:rPr sz="933">
                <a:latin typeface="Avenir LT Pro 65 Medium"/>
                <a:cs typeface="Avenir LT Pro 65 Medium"/>
              </a:rPr>
              <a:t>one</a:t>
            </a:r>
            <a:r>
              <a:rPr sz="933" spc="-30">
                <a:latin typeface="Avenir LT Pro 65 Medium"/>
                <a:cs typeface="Avenir LT Pro 65 Medium"/>
              </a:rPr>
              <a:t> </a:t>
            </a:r>
            <a:r>
              <a:rPr sz="933">
                <a:latin typeface="Avenir LT Pro 65 Medium"/>
                <a:cs typeface="Avenir LT Pro 65 Medium"/>
              </a:rPr>
              <a:t>was</a:t>
            </a:r>
            <a:r>
              <a:rPr sz="933" spc="-27">
                <a:latin typeface="Avenir LT Pro 65 Medium"/>
                <a:cs typeface="Avenir LT Pro 65 Medium"/>
              </a:rPr>
              <a:t> </a:t>
            </a:r>
            <a:r>
              <a:rPr sz="933">
                <a:latin typeface="Avenir LT Pro 65 Medium"/>
                <a:cs typeface="Avenir LT Pro 65 Medium"/>
              </a:rPr>
              <a:t>sent</a:t>
            </a:r>
            <a:r>
              <a:rPr sz="933" spc="-27">
                <a:latin typeface="Avenir LT Pro 65 Medium"/>
                <a:cs typeface="Avenir LT Pro 65 Medium"/>
              </a:rPr>
              <a:t> </a:t>
            </a:r>
            <a:r>
              <a:rPr sz="933">
                <a:latin typeface="Avenir LT Pro 65 Medium"/>
                <a:cs typeface="Avenir LT Pro 65 Medium"/>
              </a:rPr>
              <a:t>(ex.</a:t>
            </a:r>
            <a:r>
              <a:rPr sz="933" spc="-27">
                <a:latin typeface="Avenir LT Pro 65 Medium"/>
                <a:cs typeface="Avenir LT Pro 65 Medium"/>
              </a:rPr>
              <a:t> </a:t>
            </a:r>
            <a:r>
              <a:rPr sz="933">
                <a:latin typeface="Avenir LT Pro 65 Medium"/>
                <a:cs typeface="Avenir LT Pro 65 Medium"/>
              </a:rPr>
              <a:t>11</a:t>
            </a:r>
            <a:r>
              <a:rPr sz="933" spc="-27">
                <a:latin typeface="Avenir LT Pro 65 Medium"/>
                <a:cs typeface="Avenir LT Pro 65 Medium"/>
              </a:rPr>
              <a:t> </a:t>
            </a:r>
            <a:r>
              <a:rPr sz="933">
                <a:latin typeface="Avenir LT Pro 65 Medium"/>
                <a:cs typeface="Avenir LT Pro 65 Medium"/>
              </a:rPr>
              <a:t>M2G</a:t>
            </a:r>
            <a:r>
              <a:rPr sz="933" spc="-27">
                <a:latin typeface="Avenir LT Pro 65 Medium"/>
                <a:cs typeface="Avenir LT Pro 65 Medium"/>
              </a:rPr>
              <a:t> </a:t>
            </a:r>
            <a:r>
              <a:rPr sz="933">
                <a:latin typeface="Avenir LT Pro 65 Medium"/>
                <a:cs typeface="Avenir LT Pro 65 Medium"/>
              </a:rPr>
              <a:t>were</a:t>
            </a:r>
            <a:r>
              <a:rPr sz="933" spc="-27">
                <a:latin typeface="Avenir LT Pro 65 Medium"/>
                <a:cs typeface="Avenir LT Pro 65 Medium"/>
              </a:rPr>
              <a:t> </a:t>
            </a:r>
            <a:r>
              <a:rPr sz="933">
                <a:latin typeface="Avenir LT Pro 65 Medium"/>
                <a:cs typeface="Avenir LT Pro 65 Medium"/>
              </a:rPr>
              <a:t>sent</a:t>
            </a:r>
            <a:r>
              <a:rPr sz="933" spc="-27">
                <a:latin typeface="Avenir LT Pro 65 Medium"/>
                <a:cs typeface="Avenir LT Pro 65 Medium"/>
              </a:rPr>
              <a:t> </a:t>
            </a:r>
            <a:r>
              <a:rPr sz="933">
                <a:latin typeface="Avenir LT Pro 65 Medium"/>
                <a:cs typeface="Avenir LT Pro 65 Medium"/>
              </a:rPr>
              <a:t>to</a:t>
            </a:r>
            <a:r>
              <a:rPr sz="933" spc="-30">
                <a:latin typeface="Avenir LT Pro 65 Medium"/>
                <a:cs typeface="Avenir LT Pro 65 Medium"/>
              </a:rPr>
              <a:t> </a:t>
            </a:r>
            <a:r>
              <a:rPr sz="933">
                <a:latin typeface="Avenir LT Pro 65 Medium"/>
                <a:cs typeface="Avenir LT Pro 65 Medium"/>
              </a:rPr>
              <a:t>Boone</a:t>
            </a:r>
            <a:r>
              <a:rPr sz="933" spc="-27">
                <a:latin typeface="Avenir LT Pro 65 Medium"/>
                <a:cs typeface="Avenir LT Pro 65 Medium"/>
              </a:rPr>
              <a:t> </a:t>
            </a:r>
            <a:r>
              <a:rPr sz="933">
                <a:latin typeface="Avenir LT Pro 65 Medium"/>
                <a:cs typeface="Avenir LT Pro 65 Medium"/>
              </a:rPr>
              <a:t>County,</a:t>
            </a:r>
            <a:r>
              <a:rPr sz="933" spc="-27">
                <a:latin typeface="Avenir LT Pro 65 Medium"/>
                <a:cs typeface="Avenir LT Pro 65 Medium"/>
              </a:rPr>
              <a:t> </a:t>
            </a:r>
            <a:r>
              <a:rPr sz="933">
                <a:latin typeface="Avenir LT Pro 65 Medium"/>
                <a:cs typeface="Avenir LT Pro 65 Medium"/>
              </a:rPr>
              <a:t>with</a:t>
            </a:r>
            <a:r>
              <a:rPr sz="933" spc="-27">
                <a:latin typeface="Avenir LT Pro 65 Medium"/>
                <a:cs typeface="Avenir LT Pro 65 Medium"/>
              </a:rPr>
              <a:t> </a:t>
            </a:r>
            <a:r>
              <a:rPr sz="933">
                <a:latin typeface="Avenir LT Pro 65 Medium"/>
                <a:cs typeface="Avenir LT Pro 65 Medium"/>
              </a:rPr>
              <a:t>hundreds</a:t>
            </a:r>
            <a:r>
              <a:rPr sz="933" spc="-27">
                <a:latin typeface="Avenir LT Pro 65 Medium"/>
                <a:cs typeface="Avenir LT Pro 65 Medium"/>
              </a:rPr>
              <a:t> </a:t>
            </a:r>
            <a:r>
              <a:rPr sz="933">
                <a:latin typeface="Avenir LT Pro 65 Medium"/>
                <a:cs typeface="Avenir LT Pro 65 Medium"/>
              </a:rPr>
              <a:t>of</a:t>
            </a:r>
            <a:r>
              <a:rPr sz="933" spc="-27">
                <a:latin typeface="Avenir LT Pro 65 Medium"/>
                <a:cs typeface="Avenir LT Pro 65 Medium"/>
              </a:rPr>
              <a:t> </a:t>
            </a:r>
            <a:r>
              <a:rPr sz="933">
                <a:latin typeface="Avenir LT Pro 65 Medium"/>
                <a:cs typeface="Avenir LT Pro 65 Medium"/>
              </a:rPr>
              <a:t>students</a:t>
            </a:r>
            <a:r>
              <a:rPr sz="933" spc="-27">
                <a:latin typeface="Avenir LT Pro 65 Medium"/>
                <a:cs typeface="Avenir LT Pro 65 Medium"/>
              </a:rPr>
              <a:t> </a:t>
            </a:r>
            <a:r>
              <a:rPr sz="933">
                <a:latin typeface="Avenir LT Pro 65 Medium"/>
                <a:cs typeface="Avenir LT Pro 65 Medium"/>
              </a:rPr>
              <a:t>likely</a:t>
            </a:r>
            <a:r>
              <a:rPr sz="933" spc="-27">
                <a:latin typeface="Avenir LT Pro 65 Medium"/>
                <a:cs typeface="Avenir LT Pro 65 Medium"/>
              </a:rPr>
              <a:t> </a:t>
            </a:r>
            <a:r>
              <a:rPr sz="933">
                <a:latin typeface="Avenir LT Pro 65 Medium"/>
                <a:cs typeface="Avenir LT Pro 65 Medium"/>
              </a:rPr>
              <a:t>interacting</a:t>
            </a:r>
            <a:r>
              <a:rPr sz="933" spc="-30">
                <a:latin typeface="Avenir LT Pro 65 Medium"/>
                <a:cs typeface="Avenir LT Pro 65 Medium"/>
              </a:rPr>
              <a:t> </a:t>
            </a:r>
            <a:r>
              <a:rPr sz="933">
                <a:latin typeface="Avenir LT Pro 65 Medium"/>
                <a:cs typeface="Avenir LT Pro 65 Medium"/>
              </a:rPr>
              <a:t>with</a:t>
            </a:r>
            <a:r>
              <a:rPr sz="933" spc="-27">
                <a:latin typeface="Avenir LT Pro 65 Medium"/>
                <a:cs typeface="Avenir LT Pro 65 Medium"/>
              </a:rPr>
              <a:t> </a:t>
            </a:r>
            <a:r>
              <a:rPr sz="933" spc="-7">
                <a:latin typeface="Avenir LT Pro 65 Medium"/>
                <a:cs typeface="Avenir LT Pro 65 Medium"/>
              </a:rPr>
              <a:t>them).</a:t>
            </a:r>
            <a:endParaRPr sz="933">
              <a:latin typeface="Avenir LT Pro 65 Medium"/>
              <a:cs typeface="Avenir LT Pro 65 Medium"/>
            </a:endParaRPr>
          </a:p>
        </p:txBody>
      </p:sp>
      <p:pic>
        <p:nvPicPr>
          <p:cNvPr id="7" name="Picture 6" descr="Logo&#10;&#10;AI-generated content may be incorrect.">
            <a:extLst>
              <a:ext uri="{FF2B5EF4-FFF2-40B4-BE49-F238E27FC236}">
                <a16:creationId xmlns:a16="http://schemas.microsoft.com/office/drawing/2014/main" id="{96B5B5AC-5F04-1415-26D0-8DE42C86CE8A}"/>
              </a:ext>
            </a:extLst>
          </p:cNvPr>
          <p:cNvPicPr>
            <a:picLocks noChangeAspect="1"/>
          </p:cNvPicPr>
          <p:nvPr/>
        </p:nvPicPr>
        <p:blipFill>
          <a:blip r:embed="rId3"/>
          <a:stretch>
            <a:fillRect/>
          </a:stretch>
        </p:blipFill>
        <p:spPr>
          <a:xfrm>
            <a:off x="327651" y="6091903"/>
            <a:ext cx="1021098" cy="62013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1179628" y="366259"/>
            <a:ext cx="9621923" cy="5620898"/>
          </a:xfrm>
          <a:prstGeom prst="rect">
            <a:avLst/>
          </a:prstGeom>
        </p:spPr>
      </p:pic>
      <p:pic>
        <p:nvPicPr>
          <p:cNvPr id="6" name="Picture 5" descr="Logo&#10;&#10;AI-generated content may be incorrect.">
            <a:extLst>
              <a:ext uri="{FF2B5EF4-FFF2-40B4-BE49-F238E27FC236}">
                <a16:creationId xmlns:a16="http://schemas.microsoft.com/office/drawing/2014/main" id="{B7179F4A-EB43-C331-B196-9196D603108F}"/>
              </a:ext>
            </a:extLst>
          </p:cNvPr>
          <p:cNvPicPr>
            <a:picLocks noChangeAspect="1"/>
          </p:cNvPicPr>
          <p:nvPr/>
        </p:nvPicPr>
        <p:blipFill>
          <a:blip r:embed="rId3"/>
          <a:stretch>
            <a:fillRect/>
          </a:stretch>
        </p:blipFill>
        <p:spPr>
          <a:xfrm>
            <a:off x="327651" y="6091903"/>
            <a:ext cx="1021098" cy="62013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937394" y="439991"/>
            <a:ext cx="10516901" cy="5419028"/>
          </a:xfrm>
          <a:prstGeom prst="rect">
            <a:avLst/>
          </a:prstGeom>
        </p:spPr>
      </p:pic>
      <p:pic>
        <p:nvPicPr>
          <p:cNvPr id="6" name="Picture 5" descr="Logo&#10;&#10;AI-generated content may be incorrect.">
            <a:extLst>
              <a:ext uri="{FF2B5EF4-FFF2-40B4-BE49-F238E27FC236}">
                <a16:creationId xmlns:a16="http://schemas.microsoft.com/office/drawing/2014/main" id="{7033ED54-C428-2D21-60A4-CC5ECAD43A21}"/>
              </a:ext>
            </a:extLst>
          </p:cNvPr>
          <p:cNvPicPr>
            <a:picLocks noChangeAspect="1"/>
          </p:cNvPicPr>
          <p:nvPr/>
        </p:nvPicPr>
        <p:blipFill>
          <a:blip r:embed="rId3"/>
          <a:stretch>
            <a:fillRect/>
          </a:stretch>
        </p:blipFill>
        <p:spPr>
          <a:xfrm>
            <a:off x="327651" y="6091903"/>
            <a:ext cx="1021098" cy="62013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0D606-4205-ADE5-02CD-8F90A1CDF7C3}"/>
              </a:ext>
            </a:extLst>
          </p:cNvPr>
          <p:cNvSpPr>
            <a:spLocks noGrp="1"/>
          </p:cNvSpPr>
          <p:nvPr>
            <p:ph type="title"/>
          </p:nvPr>
        </p:nvSpPr>
        <p:spPr/>
        <p:txBody>
          <a:bodyPr/>
          <a:lstStyle/>
          <a:p>
            <a:r>
              <a:rPr lang="en-US" b="1">
                <a:latin typeface="Arial"/>
                <a:cs typeface="Arial"/>
              </a:rPr>
              <a:t>Upcoming Events </a:t>
            </a:r>
          </a:p>
        </p:txBody>
      </p:sp>
      <p:sp>
        <p:nvSpPr>
          <p:cNvPr id="15" name="Content Placeholder 14">
            <a:extLst>
              <a:ext uri="{FF2B5EF4-FFF2-40B4-BE49-F238E27FC236}">
                <a16:creationId xmlns:a16="http://schemas.microsoft.com/office/drawing/2014/main" id="{5F15065B-A723-AEEA-2C9F-550DA8F77D2C}"/>
              </a:ext>
            </a:extLst>
          </p:cNvPr>
          <p:cNvSpPr>
            <a:spLocks noGrp="1"/>
          </p:cNvSpPr>
          <p:nvPr>
            <p:ph idx="1"/>
          </p:nvPr>
        </p:nvSpPr>
        <p:spPr>
          <a:xfrm>
            <a:off x="838200" y="1825625"/>
            <a:ext cx="4900448" cy="4351338"/>
          </a:xfrm>
        </p:spPr>
        <p:txBody>
          <a:bodyPr/>
          <a:lstStyle/>
          <a:p>
            <a:r>
              <a:rPr lang="en-US">
                <a:latin typeface="Arial"/>
                <a:cs typeface="Arial"/>
              </a:rPr>
              <a:t>July 4, 2026, in Frankfort</a:t>
            </a:r>
          </a:p>
          <a:p>
            <a:r>
              <a:rPr lang="en-US">
                <a:latin typeface="Arial"/>
                <a:cs typeface="Arial"/>
              </a:rPr>
              <a:t>July 8, 2026, “Sharing the Spirit of America” </a:t>
            </a:r>
          </a:p>
          <a:p>
            <a:r>
              <a:rPr lang="en-US">
                <a:latin typeface="Arial"/>
                <a:cs typeface="Arial"/>
              </a:rPr>
              <a:t>August 20-30, 2026, Kentucky State Fair </a:t>
            </a:r>
          </a:p>
          <a:p>
            <a:r>
              <a:rPr lang="en-US">
                <a:latin typeface="Arial"/>
                <a:cs typeface="Arial"/>
              </a:rPr>
              <a:t>January 2027, America250KY Culminating Event</a:t>
            </a:r>
          </a:p>
        </p:txBody>
      </p:sp>
      <p:sp>
        <p:nvSpPr>
          <p:cNvPr id="4" name="Footer Placeholder 3">
            <a:extLst>
              <a:ext uri="{FF2B5EF4-FFF2-40B4-BE49-F238E27FC236}">
                <a16:creationId xmlns:a16="http://schemas.microsoft.com/office/drawing/2014/main" id="{5950A4AC-6751-B868-70E4-E94E30DE2F1D}"/>
              </a:ext>
            </a:extLst>
          </p:cNvPr>
          <p:cNvSpPr>
            <a:spLocks noGrp="1"/>
          </p:cNvSpPr>
          <p:nvPr>
            <p:ph type="ftr" sz="quarter" idx="11"/>
          </p:nvPr>
        </p:nvSpPr>
        <p:spPr/>
        <p:txBody>
          <a:bodyPr/>
          <a:lstStyle/>
          <a:p>
            <a:pPr algn="l"/>
            <a:r>
              <a:rPr lang="en-US"/>
              <a:t>Bringing our past to life.</a:t>
            </a:r>
          </a:p>
        </p:txBody>
      </p:sp>
      <p:pic>
        <p:nvPicPr>
          <p:cNvPr id="5" name="Picture 4" descr="Logo&#10;&#10;AI-generated content may be incorrect.">
            <a:extLst>
              <a:ext uri="{FF2B5EF4-FFF2-40B4-BE49-F238E27FC236}">
                <a16:creationId xmlns:a16="http://schemas.microsoft.com/office/drawing/2014/main" id="{6205F073-CF2F-3FFE-507A-C8626F051333}"/>
              </a:ext>
            </a:extLst>
          </p:cNvPr>
          <p:cNvPicPr>
            <a:picLocks noChangeAspect="1"/>
          </p:cNvPicPr>
          <p:nvPr/>
        </p:nvPicPr>
        <p:blipFill>
          <a:blip r:embed="rId3"/>
          <a:stretch>
            <a:fillRect/>
          </a:stretch>
        </p:blipFill>
        <p:spPr>
          <a:xfrm>
            <a:off x="327651" y="6091903"/>
            <a:ext cx="1021098" cy="620138"/>
          </a:xfrm>
          <a:prstGeom prst="rect">
            <a:avLst/>
          </a:prstGeom>
        </p:spPr>
      </p:pic>
      <p:pic>
        <p:nvPicPr>
          <p:cNvPr id="19" name="Picture 18" descr="A person standing next to a sign&#10;&#10;AI-generated content may be incorrect.">
            <a:extLst>
              <a:ext uri="{FF2B5EF4-FFF2-40B4-BE49-F238E27FC236}">
                <a16:creationId xmlns:a16="http://schemas.microsoft.com/office/drawing/2014/main" id="{3E096E36-EF22-63A4-1848-8C77AF866ED7}"/>
              </a:ext>
            </a:extLst>
          </p:cNvPr>
          <p:cNvPicPr>
            <a:picLocks noChangeAspect="1"/>
          </p:cNvPicPr>
          <p:nvPr/>
        </p:nvPicPr>
        <p:blipFill>
          <a:blip r:embed="rId4"/>
          <a:stretch>
            <a:fillRect/>
          </a:stretch>
        </p:blipFill>
        <p:spPr>
          <a:xfrm>
            <a:off x="8153400" y="2941162"/>
            <a:ext cx="3594368" cy="2695776"/>
          </a:xfrm>
          <a:prstGeom prst="rect">
            <a:avLst/>
          </a:prstGeom>
        </p:spPr>
      </p:pic>
      <p:sp>
        <p:nvSpPr>
          <p:cNvPr id="21" name="TextBox 20">
            <a:extLst>
              <a:ext uri="{FF2B5EF4-FFF2-40B4-BE49-F238E27FC236}">
                <a16:creationId xmlns:a16="http://schemas.microsoft.com/office/drawing/2014/main" id="{AF2785AF-6631-19D3-0BC0-A809E4C44CD8}"/>
              </a:ext>
            </a:extLst>
          </p:cNvPr>
          <p:cNvSpPr txBox="1"/>
          <p:nvPr/>
        </p:nvSpPr>
        <p:spPr>
          <a:xfrm>
            <a:off x="8151398" y="5756798"/>
            <a:ext cx="2106846" cy="600164"/>
          </a:xfrm>
          <a:prstGeom prst="rect">
            <a:avLst/>
          </a:prstGeom>
          <a:noFill/>
        </p:spPr>
        <p:txBody>
          <a:bodyPr wrap="square" lIns="91440" tIns="45720" rIns="91440" bIns="45720" rtlCol="0" anchor="t">
            <a:spAutoFit/>
          </a:bodyPr>
          <a:lstStyle/>
          <a:p>
            <a:r>
              <a:rPr lang="en-US" sz="1100" b="1">
                <a:latin typeface="Arial"/>
                <a:cs typeface="Arial"/>
              </a:rPr>
              <a:t>KHS/America250KY at the 2025 Kentucky State Fair in Louisville, KY</a:t>
            </a:r>
          </a:p>
        </p:txBody>
      </p:sp>
      <p:pic>
        <p:nvPicPr>
          <p:cNvPr id="6" name="Picture 5" descr="A picture containing text, person, indoor, people&#10;&#10;AI-generated content may be incorrect.">
            <a:extLst>
              <a:ext uri="{FF2B5EF4-FFF2-40B4-BE49-F238E27FC236}">
                <a16:creationId xmlns:a16="http://schemas.microsoft.com/office/drawing/2014/main" id="{60846CBA-BCAE-5253-509B-75EFB0D1093B}"/>
              </a:ext>
            </a:extLst>
          </p:cNvPr>
          <p:cNvPicPr>
            <a:picLocks noChangeAspect="1"/>
          </p:cNvPicPr>
          <p:nvPr/>
        </p:nvPicPr>
        <p:blipFill>
          <a:blip r:embed="rId5"/>
          <a:stretch>
            <a:fillRect/>
          </a:stretch>
        </p:blipFill>
        <p:spPr>
          <a:xfrm>
            <a:off x="6097754" y="675445"/>
            <a:ext cx="4440454" cy="2516218"/>
          </a:xfrm>
          <a:prstGeom prst="rect">
            <a:avLst/>
          </a:prstGeom>
        </p:spPr>
      </p:pic>
    </p:spTree>
    <p:extLst>
      <p:ext uri="{BB962C8B-B14F-4D97-AF65-F5344CB8AC3E}">
        <p14:creationId xmlns:p14="http://schemas.microsoft.com/office/powerpoint/2010/main" val="2865959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a:extLst>
            <a:ext uri="{FF2B5EF4-FFF2-40B4-BE49-F238E27FC236}">
              <a16:creationId xmlns:a16="http://schemas.microsoft.com/office/drawing/2014/main" id="{05145687-45E7-8A7E-C6F2-A5A4BB39302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9EBE444-A51F-B5CC-0B41-1601D0678B59}"/>
              </a:ext>
            </a:extLst>
          </p:cNvPr>
          <p:cNvSpPr txBox="1"/>
          <p:nvPr/>
        </p:nvSpPr>
        <p:spPr>
          <a:xfrm>
            <a:off x="2380826" y="3002230"/>
            <a:ext cx="7125548" cy="1323439"/>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a:ln>
                  <a:noFill/>
                </a:ln>
                <a:solidFill>
                  <a:srgbClr val="003764"/>
                </a:solidFill>
                <a:effectLst/>
                <a:uLnTx/>
                <a:uFillTx/>
                <a:latin typeface="Arial"/>
                <a:cs typeface="Arial"/>
              </a:rPr>
              <a:t>Kentucky arts council</a:t>
            </a:r>
            <a:endParaRPr lang="en-US" sz="2400" b="1" i="0" u="none" strike="noStrike" kern="1200" cap="all" spc="0" normalizeH="0" baseline="0" noProof="0">
              <a:ln>
                <a:noFill/>
              </a:ln>
              <a:solidFill>
                <a:srgbClr val="003764"/>
              </a:solidFill>
              <a:effectLst/>
              <a:uLnTx/>
              <a:uFillTx/>
              <a:latin typeface="Arial"/>
              <a:cs typeface="Arial"/>
            </a:endParaRPr>
          </a:p>
          <a:p>
            <a:pPr algn="ctr">
              <a:defRPr/>
            </a:pPr>
            <a:r>
              <a:rPr kumimoji="0" lang="en-US" sz="2400" b="1" i="0" u="none" strike="noStrike" kern="1200" cap="all" spc="0" normalizeH="0" baseline="0" noProof="0">
                <a:ln>
                  <a:noFill/>
                </a:ln>
                <a:solidFill>
                  <a:srgbClr val="003764"/>
                </a:solidFill>
                <a:effectLst/>
                <a:uLnTx/>
                <a:uFillTx/>
                <a:latin typeface="Arial"/>
                <a:cs typeface="Arial"/>
              </a:rPr>
              <a:t>Executive director </a:t>
            </a:r>
            <a:br>
              <a:rPr lang="en-US" sz="2400" b="1" cap="all">
                <a:latin typeface="Arial"/>
                <a:cs typeface="Arial"/>
              </a:rPr>
            </a:br>
            <a:r>
              <a:rPr kumimoji="0" lang="en-US" sz="3200" b="1" i="0" u="none" strike="noStrike" kern="1200" cap="all" spc="0" normalizeH="0" baseline="0" noProof="0">
                <a:ln>
                  <a:noFill/>
                </a:ln>
                <a:solidFill>
                  <a:srgbClr val="003764"/>
                </a:solidFill>
                <a:effectLst/>
                <a:uLnTx/>
                <a:uFillTx/>
                <a:latin typeface="Arial"/>
                <a:cs typeface="Arial"/>
              </a:rPr>
              <a:t>Chris </a:t>
            </a:r>
            <a:r>
              <a:rPr kumimoji="0" lang="en-US" sz="3200" b="1" i="0" u="none" strike="noStrike" kern="1200" cap="all" spc="0" normalizeH="0" baseline="0" noProof="0" err="1">
                <a:ln>
                  <a:noFill/>
                </a:ln>
                <a:solidFill>
                  <a:srgbClr val="003764"/>
                </a:solidFill>
                <a:effectLst/>
                <a:uLnTx/>
                <a:uFillTx/>
                <a:latin typeface="Arial"/>
                <a:cs typeface="Arial"/>
              </a:rPr>
              <a:t>cathers</a:t>
            </a:r>
            <a:endParaRPr kumimoji="0" lang="en-US" sz="3200" b="1" i="0" u="none" strike="noStrike" kern="1200" cap="all" spc="0" normalizeH="0" baseline="0" noProof="0">
              <a:ln>
                <a:noFill/>
              </a:ln>
              <a:solidFill>
                <a:srgbClr val="003764"/>
              </a:solidFill>
              <a:effectLst/>
              <a:uLnTx/>
              <a:uFillTx/>
              <a:latin typeface="Arial"/>
              <a:cs typeface="Arial"/>
            </a:endParaRPr>
          </a:p>
        </p:txBody>
      </p:sp>
      <p:pic>
        <p:nvPicPr>
          <p:cNvPr id="3" name="Picture 2">
            <a:extLst>
              <a:ext uri="{FF2B5EF4-FFF2-40B4-BE49-F238E27FC236}">
                <a16:creationId xmlns:a16="http://schemas.microsoft.com/office/drawing/2014/main" id="{389213D0-0BFF-41A1-9A7C-4BF5134F2400}"/>
              </a:ext>
            </a:extLst>
          </p:cNvPr>
          <p:cNvPicPr>
            <a:picLocks noChangeAspect="1"/>
          </p:cNvPicPr>
          <p:nvPr/>
        </p:nvPicPr>
        <p:blipFill>
          <a:blip r:embed="rId3"/>
          <a:stretch>
            <a:fillRect/>
          </a:stretch>
        </p:blipFill>
        <p:spPr>
          <a:xfrm>
            <a:off x="4524430" y="772160"/>
            <a:ext cx="2462419" cy="1879600"/>
          </a:xfrm>
          <a:prstGeom prst="rect">
            <a:avLst/>
          </a:prstGeom>
        </p:spPr>
      </p:pic>
    </p:spTree>
    <p:extLst>
      <p:ext uri="{BB962C8B-B14F-4D97-AF65-F5344CB8AC3E}">
        <p14:creationId xmlns:p14="http://schemas.microsoft.com/office/powerpoint/2010/main" val="1427847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10599" y="6356350"/>
            <a:ext cx="347115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9135A-9DAC-4219-B062-A1FBC150D0B7}" type="slidenum">
              <a:rPr kumimoji="0" lang="en-US" sz="1200" b="0" i="0" u="none" strike="noStrike" kern="1200" cap="none" spc="0" normalizeH="0" baseline="0" noProof="0" smtClean="0">
                <a:ln>
                  <a:noFill/>
                </a:ln>
                <a:solidFill>
                  <a:srgbClr val="003764">
                    <a:tint val="75000"/>
                  </a:srgb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3764">
                  <a:tint val="75000"/>
                </a:srgbClr>
              </a:solidFill>
              <a:effectLst/>
              <a:uLnTx/>
              <a:uFillTx/>
              <a:latin typeface="Arial" panose="020B0604020202020204" pitchFamily="34" charset="0"/>
              <a:ea typeface="+mn-ea"/>
              <a:cs typeface="+mn-cs"/>
            </a:endParaRPr>
          </a:p>
        </p:txBody>
      </p:sp>
      <p:pic>
        <p:nvPicPr>
          <p:cNvPr id="2050" name="Picture 2" descr="A picture containing logo&#10;&#10;AI-generated content may be incorrect.">
            <a:extLst>
              <a:ext uri="{FF2B5EF4-FFF2-40B4-BE49-F238E27FC236}">
                <a16:creationId xmlns:a16="http://schemas.microsoft.com/office/drawing/2014/main" id="{0498006E-0F45-F30E-A14B-05A2D9B44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369" y="543497"/>
            <a:ext cx="9810750" cy="551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558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useBgFill="1">
        <p:nvSpPr>
          <p:cNvPr id="1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itle 10">
            <a:extLst>
              <a:ext uri="{FF2B5EF4-FFF2-40B4-BE49-F238E27FC236}">
                <a16:creationId xmlns:a16="http://schemas.microsoft.com/office/drawing/2014/main" id="{64FCF011-739F-E66C-048F-2BC268E141C2}"/>
              </a:ext>
            </a:extLst>
          </p:cNvPr>
          <p:cNvSpPr>
            <a:spLocks noGrp="1"/>
          </p:cNvSpPr>
          <p:nvPr>
            <p:ph type="title"/>
          </p:nvPr>
        </p:nvSpPr>
        <p:spPr>
          <a:xfrm>
            <a:off x="436678" y="-258792"/>
            <a:ext cx="7528757" cy="1708242"/>
          </a:xfrm>
        </p:spPr>
        <p:txBody>
          <a:bodyPr anchor="ctr">
            <a:normAutofit/>
          </a:bodyPr>
          <a:lstStyle/>
          <a:p>
            <a:r>
              <a:rPr lang="en-US" b="1">
                <a:solidFill>
                  <a:srgbClr val="003764"/>
                </a:solidFill>
                <a:latin typeface="Arial"/>
                <a:cs typeface="Arial"/>
              </a:rPr>
              <a:t>Grant Program Overview</a:t>
            </a:r>
          </a:p>
        </p:txBody>
      </p:sp>
      <p:sp>
        <p:nvSpPr>
          <p:cNvPr id="12" name="Content Placeholder 11">
            <a:extLst>
              <a:ext uri="{FF2B5EF4-FFF2-40B4-BE49-F238E27FC236}">
                <a16:creationId xmlns:a16="http://schemas.microsoft.com/office/drawing/2014/main" id="{376D0743-9687-ECAC-5BE0-88B0AF5DE65E}"/>
              </a:ext>
            </a:extLst>
          </p:cNvPr>
          <p:cNvSpPr>
            <a:spLocks noGrp="1"/>
          </p:cNvSpPr>
          <p:nvPr>
            <p:ph idx="1"/>
          </p:nvPr>
        </p:nvSpPr>
        <p:spPr>
          <a:xfrm>
            <a:off x="385878" y="2427132"/>
            <a:ext cx="5334197" cy="3986703"/>
          </a:xfrm>
        </p:spPr>
        <p:txBody>
          <a:bodyPr vert="horz" lIns="91440" tIns="45720" rIns="91440" bIns="45720" rtlCol="0" anchor="ctr">
            <a:noAutofit/>
          </a:bodyPr>
          <a:lstStyle/>
          <a:p>
            <a:r>
              <a:rPr lang="en-US" sz="1700">
                <a:solidFill>
                  <a:srgbClr val="003764"/>
                </a:solidFill>
                <a:latin typeface="Arial"/>
                <a:cs typeface="Arial"/>
              </a:rPr>
              <a:t>Up to $10,000 for organizations; $5,000 for individual artists</a:t>
            </a:r>
          </a:p>
          <a:p>
            <a:r>
              <a:rPr lang="en-US" sz="1700">
                <a:solidFill>
                  <a:srgbClr val="003764"/>
                </a:solidFill>
                <a:latin typeface="Arial"/>
                <a:cs typeface="Arial"/>
              </a:rPr>
              <a:t>Timeline: April 15, 2025 - October 15, 2026</a:t>
            </a:r>
          </a:p>
          <a:p>
            <a:r>
              <a:rPr lang="en-US" sz="1700">
                <a:solidFill>
                  <a:srgbClr val="003764"/>
                </a:solidFill>
                <a:latin typeface="Arial"/>
                <a:cs typeface="Arial"/>
              </a:rPr>
              <a:t>55 funded projects</a:t>
            </a:r>
          </a:p>
          <a:p>
            <a:r>
              <a:rPr lang="en-US" sz="1700">
                <a:solidFill>
                  <a:srgbClr val="003764"/>
                </a:solidFill>
                <a:latin typeface="Arial"/>
                <a:cs typeface="Arial"/>
              </a:rPr>
              <a:t>Assessed by a panel of public history, arts, and cultural specialists on:</a:t>
            </a:r>
          </a:p>
          <a:p>
            <a:pPr lvl="1"/>
            <a:r>
              <a:rPr lang="en-US" sz="1700">
                <a:solidFill>
                  <a:srgbClr val="003764"/>
                </a:solidFill>
                <a:latin typeface="Arial"/>
                <a:cs typeface="Arial"/>
              </a:rPr>
              <a:t>the value and feasibility of the project activities </a:t>
            </a:r>
          </a:p>
          <a:p>
            <a:pPr lvl="1"/>
            <a:r>
              <a:rPr lang="en-US" sz="1700">
                <a:solidFill>
                  <a:srgbClr val="003764"/>
                </a:solidFill>
                <a:latin typeface="Arial"/>
                <a:cs typeface="Arial"/>
              </a:rPr>
              <a:t>the connection to the America250KY focus areas and themes</a:t>
            </a:r>
          </a:p>
          <a:p>
            <a:pPr lvl="1"/>
            <a:r>
              <a:rPr lang="en-US" sz="1700">
                <a:solidFill>
                  <a:srgbClr val="003764"/>
                </a:solidFill>
                <a:latin typeface="Arial"/>
                <a:cs typeface="Arial"/>
              </a:rPr>
              <a:t>historical research &amp; relevance</a:t>
            </a:r>
          </a:p>
          <a:p>
            <a:pPr lvl="1"/>
            <a:r>
              <a:rPr lang="en-US" sz="1700">
                <a:solidFill>
                  <a:srgbClr val="003764"/>
                </a:solidFill>
                <a:latin typeface="Arial"/>
                <a:cs typeface="Arial"/>
              </a:rPr>
              <a:t>artistic excellence</a:t>
            </a:r>
          </a:p>
          <a:p>
            <a:r>
              <a:rPr lang="en-US" sz="1700">
                <a:solidFill>
                  <a:srgbClr val="003764"/>
                </a:solidFill>
                <a:latin typeface="Arial"/>
                <a:cs typeface="Arial"/>
              </a:rPr>
              <a:t>Requirements include notifying legislators, inviting them to events, and an extensive final report. </a:t>
            </a:r>
          </a:p>
          <a:p>
            <a:r>
              <a:rPr lang="en-US" sz="1700">
                <a:solidFill>
                  <a:srgbClr val="003764"/>
                </a:solidFill>
                <a:latin typeface="Arial"/>
                <a:cs typeface="Arial"/>
              </a:rPr>
              <a:t>Total Amount: $466,000</a:t>
            </a:r>
          </a:p>
        </p:txBody>
      </p:sp>
      <p:sp>
        <p:nvSpPr>
          <p:cNvPr id="16" name="TextBox 15">
            <a:extLst>
              <a:ext uri="{FF2B5EF4-FFF2-40B4-BE49-F238E27FC236}">
                <a16:creationId xmlns:a16="http://schemas.microsoft.com/office/drawing/2014/main" id="{78ACA5EA-B36F-8219-2F42-614118F70750}"/>
              </a:ext>
            </a:extLst>
          </p:cNvPr>
          <p:cNvSpPr txBox="1"/>
          <p:nvPr/>
        </p:nvSpPr>
        <p:spPr>
          <a:xfrm>
            <a:off x="436993" y="993402"/>
            <a:ext cx="6183900" cy="1200329"/>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3764"/>
                </a:solidFill>
                <a:effectLst/>
                <a:uLnTx/>
                <a:uFillTx/>
                <a:latin typeface="Arial"/>
                <a:cs typeface="Arial"/>
              </a:rPr>
              <a:t>As a legacy of this </a:t>
            </a:r>
            <a:r>
              <a:rPr lang="en-US" i="1">
                <a:solidFill>
                  <a:srgbClr val="003764"/>
                </a:solidFill>
                <a:latin typeface="Arial"/>
                <a:cs typeface="Arial"/>
              </a:rPr>
              <a:t>semi-quincentennial</a:t>
            </a:r>
            <a:r>
              <a:rPr kumimoji="0" lang="en-US" sz="1800" b="0" i="1" u="none" strike="noStrike" kern="1200" cap="none" spc="0" normalizeH="0" baseline="0" noProof="0">
                <a:ln>
                  <a:noFill/>
                </a:ln>
                <a:solidFill>
                  <a:srgbClr val="003764"/>
                </a:solidFill>
                <a:effectLst/>
                <a:uLnTx/>
                <a:uFillTx/>
                <a:latin typeface="Arial"/>
                <a:cs typeface="Arial"/>
              </a:rPr>
              <a:t>, artists, organizations, and communities are invited to commemorate this anniversary and interpret its themes through the arts.</a:t>
            </a:r>
            <a:endParaRPr lang="en-US">
              <a:solidFill>
                <a:srgbClr val="003764"/>
              </a:solidFill>
            </a:endParaRPr>
          </a:p>
        </p:txBody>
      </p:sp>
      <p:pic>
        <p:nvPicPr>
          <p:cNvPr id="3" name="Picture 2" descr="A person playing a musical instrument&#10;&#10;AI-generated content may be incorrect.">
            <a:extLst>
              <a:ext uri="{FF2B5EF4-FFF2-40B4-BE49-F238E27FC236}">
                <a16:creationId xmlns:a16="http://schemas.microsoft.com/office/drawing/2014/main" id="{8CE34586-0F51-F9D8-61EB-71504DF707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5053" y="1156019"/>
            <a:ext cx="4876997" cy="4820339"/>
          </a:xfrm>
          <a:prstGeom prst="rect">
            <a:avLst/>
          </a:prstGeom>
        </p:spPr>
      </p:pic>
    </p:spTree>
    <p:extLst>
      <p:ext uri="{BB962C8B-B14F-4D97-AF65-F5344CB8AC3E}">
        <p14:creationId xmlns:p14="http://schemas.microsoft.com/office/powerpoint/2010/main" val="943321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B7537EB1-5D59-AA06-D517-EC199E9C6EDA}"/>
            </a:ext>
          </a:extLst>
        </p:cNvPr>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A1D4DC60-ACD8-E726-ACF0-CD5ABD786E07}"/>
              </a:ext>
            </a:extLst>
          </p:cNvPr>
          <p:cNvSpPr>
            <a:spLocks noGrp="1"/>
          </p:cNvSpPr>
          <p:nvPr>
            <p:ph idx="1"/>
          </p:nvPr>
        </p:nvSpPr>
        <p:spPr>
          <a:xfrm>
            <a:off x="2228849" y="2806700"/>
            <a:ext cx="7737049" cy="2541588"/>
          </a:xfrm>
        </p:spPr>
        <p:txBody>
          <a:bodyPr vert="horz" lIns="91440" tIns="45720" rIns="91440" bIns="45720" rtlCol="0" anchor="t">
            <a:normAutofit/>
          </a:bodyPr>
          <a:lstStyle/>
          <a:p>
            <a:pPr marL="0" indent="0" algn="ctr">
              <a:buNone/>
            </a:pPr>
            <a:r>
              <a:rPr lang="en-US" b="1">
                <a:latin typeface="Arial"/>
                <a:cs typeface="Arial"/>
              </a:rPr>
              <a:t>Scott Alvey, Executive Director</a:t>
            </a:r>
            <a:endParaRPr lang="en-US">
              <a:cs typeface="Arial" panose="020B0604020202020204" pitchFamily="34" charset="0"/>
            </a:endParaRPr>
          </a:p>
          <a:p>
            <a:pPr marL="457200" lvl="1" indent="0" algn="ctr">
              <a:buNone/>
            </a:pPr>
            <a:r>
              <a:rPr lang="en-US" sz="2000">
                <a:latin typeface="Arial"/>
                <a:cs typeface="Arial"/>
              </a:rPr>
              <a:t>scott.alvey@ky.gov</a:t>
            </a:r>
          </a:p>
          <a:p>
            <a:pPr marL="0" indent="0" algn="ctr">
              <a:buNone/>
            </a:pPr>
            <a:r>
              <a:rPr lang="en-US" sz="2400">
                <a:latin typeface="Arial"/>
                <a:cs typeface="Arial"/>
              </a:rPr>
              <a:t>Stuart Sanders, Director of Research &amp; Publications</a:t>
            </a:r>
          </a:p>
          <a:p>
            <a:pPr marL="457200" lvl="1" indent="0" algn="ctr">
              <a:buNone/>
            </a:pPr>
            <a:r>
              <a:rPr lang="en-US" sz="2000">
                <a:latin typeface="Arial"/>
                <a:cs typeface="Arial"/>
              </a:rPr>
              <a:t>stuart.sanders@ky.gov </a:t>
            </a:r>
          </a:p>
          <a:p>
            <a:pPr marL="0" indent="0" algn="ctr">
              <a:buNone/>
            </a:pPr>
            <a:r>
              <a:rPr lang="en-US" sz="2400">
                <a:latin typeface="Arial"/>
                <a:cs typeface="Arial"/>
              </a:rPr>
              <a:t>Molly Shaddix, America250KY Research Specialist </a:t>
            </a:r>
          </a:p>
          <a:p>
            <a:pPr marL="457200" lvl="1" indent="0" algn="ctr">
              <a:buNone/>
            </a:pPr>
            <a:r>
              <a:rPr lang="en-US" sz="2000">
                <a:latin typeface="Arial"/>
                <a:cs typeface="Arial"/>
              </a:rPr>
              <a:t>molly.shaddix@ky.gov</a:t>
            </a:r>
          </a:p>
        </p:txBody>
      </p:sp>
      <p:sp>
        <p:nvSpPr>
          <p:cNvPr id="4" name="Footer Placeholder 3">
            <a:extLst>
              <a:ext uri="{FF2B5EF4-FFF2-40B4-BE49-F238E27FC236}">
                <a16:creationId xmlns:a16="http://schemas.microsoft.com/office/drawing/2014/main" id="{AD0DEF7A-0714-E026-8EDC-14D411B7AD54}"/>
              </a:ext>
            </a:extLst>
          </p:cNvPr>
          <p:cNvSpPr>
            <a:spLocks noGrp="1"/>
          </p:cNvSpPr>
          <p:nvPr>
            <p:ph type="ftr" sz="quarter" idx="11"/>
          </p:nvPr>
        </p:nvSpPr>
        <p:spPr/>
        <p:txBody>
          <a:bodyPr/>
          <a:lstStyle/>
          <a:p>
            <a:r>
              <a:rPr lang="en-US"/>
              <a:t>Bringing our past to life.</a:t>
            </a:r>
          </a:p>
        </p:txBody>
      </p:sp>
      <p:pic>
        <p:nvPicPr>
          <p:cNvPr id="5" name="Picture 4" descr="Logo&#10;&#10;AI-generated content may be incorrect.">
            <a:extLst>
              <a:ext uri="{FF2B5EF4-FFF2-40B4-BE49-F238E27FC236}">
                <a16:creationId xmlns:a16="http://schemas.microsoft.com/office/drawing/2014/main" id="{3E946224-E917-31C6-C340-EA2B5C4D5896}"/>
              </a:ext>
            </a:extLst>
          </p:cNvPr>
          <p:cNvPicPr>
            <a:picLocks noChangeAspect="1"/>
          </p:cNvPicPr>
          <p:nvPr/>
        </p:nvPicPr>
        <p:blipFill>
          <a:blip r:embed="rId3"/>
          <a:stretch>
            <a:fillRect/>
          </a:stretch>
        </p:blipFill>
        <p:spPr>
          <a:xfrm>
            <a:off x="5585451" y="5634703"/>
            <a:ext cx="1021098" cy="620138"/>
          </a:xfrm>
          <a:prstGeom prst="rect">
            <a:avLst/>
          </a:prstGeom>
        </p:spPr>
      </p:pic>
      <p:pic>
        <p:nvPicPr>
          <p:cNvPr id="7" name="Picture 6">
            <a:extLst>
              <a:ext uri="{FF2B5EF4-FFF2-40B4-BE49-F238E27FC236}">
                <a16:creationId xmlns:a16="http://schemas.microsoft.com/office/drawing/2014/main" id="{7E819F1E-EE74-DFF2-0794-37B8E739DFA6}"/>
              </a:ext>
            </a:extLst>
          </p:cNvPr>
          <p:cNvPicPr>
            <a:picLocks noChangeAspect="1"/>
          </p:cNvPicPr>
          <p:nvPr/>
        </p:nvPicPr>
        <p:blipFill>
          <a:blip r:embed="rId4"/>
          <a:stretch>
            <a:fillRect/>
          </a:stretch>
        </p:blipFill>
        <p:spPr>
          <a:xfrm>
            <a:off x="4907777" y="428625"/>
            <a:ext cx="1957347" cy="2009775"/>
          </a:xfrm>
          <a:prstGeom prst="rect">
            <a:avLst/>
          </a:prstGeom>
        </p:spPr>
      </p:pic>
    </p:spTree>
    <p:extLst>
      <p:ext uri="{BB962C8B-B14F-4D97-AF65-F5344CB8AC3E}">
        <p14:creationId xmlns:p14="http://schemas.microsoft.com/office/powerpoint/2010/main" val="3346491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
            <a:extLst>
              <a:ext uri="{FF2B5EF4-FFF2-40B4-BE49-F238E27FC236}">
                <a16:creationId xmlns:a16="http://schemas.microsoft.com/office/drawing/2014/main" id="{501F843D-9EAD-33A5-0CB3-0CA07ED3CF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34"/>
            <a:ext cx="5307487" cy="6870534"/>
          </a:xfrm>
          <a:prstGeom prst="rect">
            <a:avLst/>
          </a:prstGeom>
        </p:spPr>
      </p:pic>
      <p:sp>
        <p:nvSpPr>
          <p:cNvPr id="18" name="Title 17">
            <a:extLst>
              <a:ext uri="{FF2B5EF4-FFF2-40B4-BE49-F238E27FC236}">
                <a16:creationId xmlns:a16="http://schemas.microsoft.com/office/drawing/2014/main" id="{4E3AFA10-2D37-4333-8BAE-EBA65B171605}"/>
              </a:ext>
            </a:extLst>
          </p:cNvPr>
          <p:cNvSpPr>
            <a:spLocks noGrp="1"/>
          </p:cNvSpPr>
          <p:nvPr>
            <p:ph type="title"/>
          </p:nvPr>
        </p:nvSpPr>
        <p:spPr>
          <a:xfrm>
            <a:off x="5451432" y="834184"/>
            <a:ext cx="6556419" cy="553079"/>
          </a:xfrm>
        </p:spPr>
        <p:txBody>
          <a:bodyPr>
            <a:noAutofit/>
          </a:bodyPr>
          <a:lstStyle/>
          <a:p>
            <a:pPr algn="ctr"/>
            <a:r>
              <a:rPr lang="en-US" b="1">
                <a:solidFill>
                  <a:srgbClr val="003764"/>
                </a:solidFill>
                <a:latin typeface="Arial"/>
                <a:cs typeface="Arial"/>
              </a:rPr>
              <a:t>Burkesville Academy of Fine Art</a:t>
            </a:r>
          </a:p>
        </p:txBody>
      </p:sp>
      <p:sp>
        <p:nvSpPr>
          <p:cNvPr id="13" name="Text Placeholder 12">
            <a:extLst>
              <a:ext uri="{FF2B5EF4-FFF2-40B4-BE49-F238E27FC236}">
                <a16:creationId xmlns:a16="http://schemas.microsoft.com/office/drawing/2014/main" id="{28F57A97-B068-CC8B-2266-10449189769E}"/>
              </a:ext>
            </a:extLst>
          </p:cNvPr>
          <p:cNvSpPr>
            <a:spLocks noGrp="1"/>
          </p:cNvSpPr>
          <p:nvPr>
            <p:ph type="body" sz="quarter" idx="3"/>
          </p:nvPr>
        </p:nvSpPr>
        <p:spPr>
          <a:xfrm>
            <a:off x="5895982" y="1630030"/>
            <a:ext cx="5774099" cy="553079"/>
          </a:xfrm>
        </p:spPr>
        <p:txBody>
          <a:bodyPr/>
          <a:lstStyle/>
          <a:p>
            <a:pPr algn="ctr"/>
            <a:r>
              <a:rPr lang="en-US">
                <a:solidFill>
                  <a:srgbClr val="003764"/>
                </a:solidFill>
                <a:latin typeface="Arial"/>
                <a:cs typeface="Arial"/>
              </a:rPr>
              <a:t>Cumberland County</a:t>
            </a:r>
          </a:p>
        </p:txBody>
      </p:sp>
      <p:sp>
        <p:nvSpPr>
          <p:cNvPr id="22" name="Text Placeholder 12">
            <a:extLst>
              <a:ext uri="{FF2B5EF4-FFF2-40B4-BE49-F238E27FC236}">
                <a16:creationId xmlns:a16="http://schemas.microsoft.com/office/drawing/2014/main" id="{1811C195-B153-9CB0-B528-6AAEDA7045C2}"/>
              </a:ext>
            </a:extLst>
          </p:cNvPr>
          <p:cNvSpPr txBox="1">
            <a:spLocks/>
          </p:cNvSpPr>
          <p:nvPr/>
        </p:nvSpPr>
        <p:spPr>
          <a:xfrm>
            <a:off x="5647327" y="2646134"/>
            <a:ext cx="6357667" cy="553079"/>
          </a:xfrm>
          <a:prstGeom prst="rect">
            <a:avLst/>
          </a:prstGeom>
        </p:spPr>
        <p:txBody>
          <a:bodyPr vert="horz" lIns="91440" tIns="45720" rIns="91440" bIns="45720" rtlCol="0" anchor="b">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003764"/>
                </a:solidFill>
                <a:effectLst/>
                <a:uLnTx/>
                <a:uFillTx/>
                <a:latin typeface="Arial"/>
                <a:cs typeface="Arial"/>
              </a:rPr>
              <a:t>Themes: We the People and Power of Place </a:t>
            </a:r>
            <a:endParaRPr lang="en-US" sz="2400" b="1" i="0" u="none" strike="noStrike" kern="1200" cap="none" spc="0" normalizeH="0" baseline="0" noProof="0">
              <a:ln>
                <a:noFill/>
              </a:ln>
              <a:solidFill>
                <a:srgbClr val="003764"/>
              </a:solidFill>
              <a:effectLst/>
              <a:uLnTx/>
              <a:uFillTx/>
              <a:latin typeface="Arial"/>
              <a:cs typeface="Arial"/>
            </a:endParaRPr>
          </a:p>
        </p:txBody>
      </p:sp>
      <p:sp>
        <p:nvSpPr>
          <p:cNvPr id="29" name="Text Placeholder 12">
            <a:extLst>
              <a:ext uri="{FF2B5EF4-FFF2-40B4-BE49-F238E27FC236}">
                <a16:creationId xmlns:a16="http://schemas.microsoft.com/office/drawing/2014/main" id="{CAC5FC07-5E1C-52CB-FA33-5E7B9B7408D2}"/>
              </a:ext>
            </a:extLst>
          </p:cNvPr>
          <p:cNvSpPr txBox="1">
            <a:spLocks/>
          </p:cNvSpPr>
          <p:nvPr/>
        </p:nvSpPr>
        <p:spPr>
          <a:xfrm>
            <a:off x="5645220" y="3335935"/>
            <a:ext cx="6295941" cy="225052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1" u="none" strike="noStrike" kern="1200" cap="none" spc="0" normalizeH="0" baseline="0" noProof="0">
                <a:ln>
                  <a:noFill/>
                </a:ln>
                <a:solidFill>
                  <a:srgbClr val="003764"/>
                </a:solidFill>
                <a:effectLst/>
                <a:uLnTx/>
                <a:uFillTx/>
                <a:latin typeface="Arial"/>
                <a:ea typeface="Calibri"/>
                <a:cs typeface="Arial"/>
              </a:rPr>
              <a:t>“The main aims of our summer programming are telling the stories of diverse Kentuckians and Americans, particularly groups that might have been traditionally overlooked in the history books. Additionally, we are hoping to connect those stories to the geographical places those diverse voices connect to in our region, state, and surrounding areas.” </a:t>
            </a:r>
            <a:endParaRPr lang="en-US" sz="2000" b="1" i="1" u="none" strike="noStrike" kern="1200" cap="none" spc="0" normalizeH="0" baseline="0" noProof="0">
              <a:ln>
                <a:noFill/>
              </a:ln>
              <a:solidFill>
                <a:srgbClr val="003764"/>
              </a:solidFill>
              <a:effectLst/>
              <a:uLnTx/>
              <a:uFillTx/>
              <a:latin typeface="Arial"/>
              <a:ea typeface="Calibri"/>
              <a:cs typeface="Arial"/>
            </a:endParaRPr>
          </a:p>
        </p:txBody>
      </p:sp>
    </p:spTree>
    <p:extLst>
      <p:ext uri="{BB962C8B-B14F-4D97-AF65-F5344CB8AC3E}">
        <p14:creationId xmlns:p14="http://schemas.microsoft.com/office/powerpoint/2010/main" val="3955805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CE551E-CD47-6CE6-1B5F-7CC1F7DC6A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6B510C-775E-4A45-CA1F-84B2C8ADFA12}"/>
              </a:ext>
            </a:extLst>
          </p:cNvPr>
          <p:cNvSpPr>
            <a:spLocks noGrp="1"/>
          </p:cNvSpPr>
          <p:nvPr>
            <p:ph type="title"/>
          </p:nvPr>
        </p:nvSpPr>
        <p:spPr>
          <a:xfrm>
            <a:off x="262597" y="393314"/>
            <a:ext cx="9619072" cy="665333"/>
          </a:xfrm>
        </p:spPr>
        <p:txBody>
          <a:bodyPr vert="horz" lIns="91440" tIns="45720" rIns="91440" bIns="45720" rtlCol="0" anchor="ctr">
            <a:noAutofit/>
          </a:bodyPr>
          <a:lstStyle/>
          <a:p>
            <a:r>
              <a:rPr lang="en-US" b="1">
                <a:latin typeface="Arial"/>
                <a:cs typeface="Arial"/>
              </a:rPr>
              <a:t>Burkesville Academy of Fine Arts</a:t>
            </a:r>
            <a:br>
              <a:rPr lang="en-US" b="1"/>
            </a:br>
            <a:r>
              <a:rPr lang="en-US" sz="2400" b="1">
                <a:latin typeface="Arial"/>
                <a:cs typeface="Arial"/>
              </a:rPr>
              <a:t>Cumberland County</a:t>
            </a:r>
            <a:endParaRPr lang="en-US" sz="2400" b="1" cap="all">
              <a:latin typeface="Arial"/>
              <a:cs typeface="Arial"/>
            </a:endParaRPr>
          </a:p>
        </p:txBody>
      </p:sp>
      <p:sp>
        <p:nvSpPr>
          <p:cNvPr id="5" name="Slide Number Placeholder 4">
            <a:extLst>
              <a:ext uri="{FF2B5EF4-FFF2-40B4-BE49-F238E27FC236}">
                <a16:creationId xmlns:a16="http://schemas.microsoft.com/office/drawing/2014/main" id="{5E5E0568-97E9-0B4B-8679-EA5AA119478E}"/>
              </a:ext>
            </a:extLst>
          </p:cNvPr>
          <p:cNvSpPr>
            <a:spLocks noGrp="1"/>
          </p:cNvSpPr>
          <p:nvPr>
            <p:ph type="sldNum" sz="quarter" idx="12"/>
          </p:nvPr>
        </p:nvSpPr>
        <p:spPr>
          <a:xfrm>
            <a:off x="8610599" y="6356350"/>
            <a:ext cx="347115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9135A-9DAC-4219-B062-A1FBC150D0B7}" type="slidenum">
              <a:rPr kumimoji="0" lang="en-US" sz="1200" b="0" i="0" u="none" strike="noStrike" kern="1200" cap="none" spc="0" normalizeH="0" baseline="0" noProof="0" smtClean="0">
                <a:ln>
                  <a:noFill/>
                </a:ln>
                <a:solidFill>
                  <a:srgbClr val="003764">
                    <a:tint val="75000"/>
                  </a:srgb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3764">
                  <a:tint val="75000"/>
                </a:srgbClr>
              </a:solidFill>
              <a:effectLst/>
              <a:uLnTx/>
              <a:uFillTx/>
              <a:latin typeface="Arial" panose="020B0604020202020204" pitchFamily="34" charset="0"/>
              <a:ea typeface="+mn-ea"/>
              <a:cs typeface="+mn-cs"/>
            </a:endParaRPr>
          </a:p>
        </p:txBody>
      </p:sp>
      <p:pic>
        <p:nvPicPr>
          <p:cNvPr id="4" name="Picture 3" descr="Text, letter&#10;&#10;AI-generated content may be incorrect.">
            <a:extLst>
              <a:ext uri="{FF2B5EF4-FFF2-40B4-BE49-F238E27FC236}">
                <a16:creationId xmlns:a16="http://schemas.microsoft.com/office/drawing/2014/main" id="{42B1CF7C-4FA9-5775-5C09-1195F7A150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597" y="1367210"/>
            <a:ext cx="8518304" cy="4852888"/>
          </a:xfrm>
          <a:prstGeom prst="rect">
            <a:avLst/>
          </a:prstGeom>
        </p:spPr>
      </p:pic>
      <p:pic>
        <p:nvPicPr>
          <p:cNvPr id="7" name="Picture 6" descr="Graphical user interface, application&#10;&#10;AI-generated content may be incorrect.">
            <a:extLst>
              <a:ext uri="{FF2B5EF4-FFF2-40B4-BE49-F238E27FC236}">
                <a16:creationId xmlns:a16="http://schemas.microsoft.com/office/drawing/2014/main" id="{A66AF0F7-E918-95A5-6FED-9BD98A8D33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3209" y="1367210"/>
            <a:ext cx="6056194" cy="3706681"/>
          </a:xfrm>
          <a:prstGeom prst="rect">
            <a:avLst/>
          </a:prstGeom>
        </p:spPr>
      </p:pic>
    </p:spTree>
    <p:extLst>
      <p:ext uri="{BB962C8B-B14F-4D97-AF65-F5344CB8AC3E}">
        <p14:creationId xmlns:p14="http://schemas.microsoft.com/office/powerpoint/2010/main" val="75880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E3AFA10-2D37-4333-8BAE-EBA65B171605}"/>
              </a:ext>
            </a:extLst>
          </p:cNvPr>
          <p:cNvSpPr>
            <a:spLocks noGrp="1"/>
          </p:cNvSpPr>
          <p:nvPr>
            <p:ph type="title"/>
          </p:nvPr>
        </p:nvSpPr>
        <p:spPr>
          <a:xfrm>
            <a:off x="5885598" y="867440"/>
            <a:ext cx="5774099" cy="553079"/>
          </a:xfrm>
        </p:spPr>
        <p:txBody>
          <a:bodyPr>
            <a:noAutofit/>
          </a:bodyPr>
          <a:lstStyle/>
          <a:p>
            <a:pPr algn="ctr"/>
            <a:r>
              <a:rPr lang="en-US" b="1">
                <a:solidFill>
                  <a:srgbClr val="003764"/>
                </a:solidFill>
                <a:latin typeface="Arial"/>
                <a:cs typeface="Arial"/>
              </a:rPr>
              <a:t>Carla Gover </a:t>
            </a:r>
          </a:p>
        </p:txBody>
      </p:sp>
      <p:sp>
        <p:nvSpPr>
          <p:cNvPr id="13" name="Text Placeholder 12">
            <a:extLst>
              <a:ext uri="{FF2B5EF4-FFF2-40B4-BE49-F238E27FC236}">
                <a16:creationId xmlns:a16="http://schemas.microsoft.com/office/drawing/2014/main" id="{28F57A97-B068-CC8B-2266-10449189769E}"/>
              </a:ext>
            </a:extLst>
          </p:cNvPr>
          <p:cNvSpPr>
            <a:spLocks noGrp="1"/>
          </p:cNvSpPr>
          <p:nvPr>
            <p:ph type="body" sz="quarter" idx="3"/>
          </p:nvPr>
        </p:nvSpPr>
        <p:spPr>
          <a:xfrm>
            <a:off x="5875438" y="1346820"/>
            <a:ext cx="5774099" cy="553079"/>
          </a:xfrm>
        </p:spPr>
        <p:txBody>
          <a:bodyPr/>
          <a:lstStyle/>
          <a:p>
            <a:pPr algn="ctr"/>
            <a:r>
              <a:rPr lang="en-US">
                <a:solidFill>
                  <a:srgbClr val="003764"/>
                </a:solidFill>
                <a:latin typeface="Arial"/>
                <a:cs typeface="Arial"/>
              </a:rPr>
              <a:t>Fayette County</a:t>
            </a:r>
          </a:p>
        </p:txBody>
      </p:sp>
      <p:sp>
        <p:nvSpPr>
          <p:cNvPr id="22" name="Text Placeholder 12">
            <a:extLst>
              <a:ext uri="{FF2B5EF4-FFF2-40B4-BE49-F238E27FC236}">
                <a16:creationId xmlns:a16="http://schemas.microsoft.com/office/drawing/2014/main" id="{1811C195-B153-9CB0-B528-6AAEDA7045C2}"/>
              </a:ext>
            </a:extLst>
          </p:cNvPr>
          <p:cNvSpPr txBox="1">
            <a:spLocks/>
          </p:cNvSpPr>
          <p:nvPr/>
        </p:nvSpPr>
        <p:spPr>
          <a:xfrm>
            <a:off x="5593812" y="2458935"/>
            <a:ext cx="6357667" cy="553079"/>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R="0" indent="0" algn="ctr" defTabSz="914400" rtl="0" eaLnBrk="1" fontAlgn="auto" latinLnBrk="0" hangingPunct="1">
              <a:lnSpc>
                <a:spcPct val="90000"/>
              </a:lnSpc>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003764"/>
                </a:solidFill>
                <a:effectLst/>
                <a:uLnTx/>
                <a:uFillTx/>
                <a:latin typeface="Arial"/>
                <a:cs typeface="Arial"/>
              </a:rPr>
              <a:t>Themes: Crossroads in History, We the People and Doing </a:t>
            </a:r>
            <a:r>
              <a:rPr lang="en-US" sz="2000">
                <a:solidFill>
                  <a:srgbClr val="003764"/>
                </a:solidFill>
                <a:latin typeface="Arial"/>
                <a:cs typeface="Arial"/>
              </a:rPr>
              <a:t>History</a:t>
            </a:r>
            <a:endParaRPr lang="en-US" sz="2000">
              <a:solidFill>
                <a:srgbClr val="003764"/>
              </a:solidFill>
            </a:endParaRPr>
          </a:p>
        </p:txBody>
      </p:sp>
      <p:sp>
        <p:nvSpPr>
          <p:cNvPr id="29" name="Text Placeholder 12">
            <a:extLst>
              <a:ext uri="{FF2B5EF4-FFF2-40B4-BE49-F238E27FC236}">
                <a16:creationId xmlns:a16="http://schemas.microsoft.com/office/drawing/2014/main" id="{CAC5FC07-5E1C-52CB-FA33-5E7B9B7408D2}"/>
              </a:ext>
            </a:extLst>
          </p:cNvPr>
          <p:cNvSpPr txBox="1">
            <a:spLocks/>
          </p:cNvSpPr>
          <p:nvPr/>
        </p:nvSpPr>
        <p:spPr>
          <a:xfrm>
            <a:off x="5714580" y="3438844"/>
            <a:ext cx="6116130" cy="2663476"/>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1" u="none" strike="noStrike" kern="1200" cap="none" spc="0" normalizeH="0" baseline="0" noProof="0">
                <a:ln>
                  <a:noFill/>
                </a:ln>
                <a:solidFill>
                  <a:srgbClr val="003764"/>
                </a:solidFill>
                <a:effectLst/>
                <a:uLnTx/>
                <a:uFillTx/>
                <a:latin typeface="Arial"/>
                <a:ea typeface="Calibri"/>
                <a:cs typeface="Arial"/>
              </a:rPr>
              <a:t>“…we invite engagement through singing. Our expert artists provide context, but singing together creates emotional connections with historical experiences... Facilitated discussions connect historical movements to contemporary issues — from labor rights in today's gig economy to ongoing racial equity efforts to Kentucky's changing demographics.” </a:t>
            </a:r>
            <a:endParaRPr lang="en-US" sz="2000" b="0" i="1" u="none" strike="noStrike" kern="1200" cap="none" spc="0" normalizeH="0" baseline="0" noProof="0">
              <a:ln>
                <a:noFill/>
              </a:ln>
              <a:solidFill>
                <a:srgbClr val="003764"/>
              </a:solidFill>
              <a:effectLst/>
              <a:uLnTx/>
              <a:uFillTx/>
              <a:latin typeface="Arial"/>
              <a:ea typeface="Calibri"/>
              <a:cs typeface="Arial"/>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1" u="none" strike="noStrike" kern="1200" cap="none" spc="0" normalizeH="0" baseline="0" noProof="0">
                <a:ln>
                  <a:noFill/>
                </a:ln>
                <a:solidFill>
                  <a:srgbClr val="003764"/>
                </a:solidFill>
                <a:effectLst/>
                <a:uLnTx/>
                <a:uFillTx/>
                <a:latin typeface="Arial"/>
                <a:ea typeface="Calibri"/>
                <a:cs typeface="Arial"/>
              </a:rPr>
              <a:t>“…history is a living process in which all Kentuckians can participate.”</a:t>
            </a:r>
            <a:endParaRPr lang="en-US" sz="2000" b="0" i="1" u="none" strike="noStrike" kern="1200" cap="none" spc="0" normalizeH="0" baseline="0" noProof="0">
              <a:ln>
                <a:noFill/>
              </a:ln>
              <a:solidFill>
                <a:srgbClr val="003764"/>
              </a:solidFill>
              <a:effectLst/>
              <a:uLnTx/>
              <a:uFillTx/>
              <a:latin typeface="Arial"/>
              <a:ea typeface="Calibri"/>
              <a:cs typeface="Arial"/>
            </a:endParaRPr>
          </a:p>
        </p:txBody>
      </p:sp>
      <p:pic>
        <p:nvPicPr>
          <p:cNvPr id="6" name="Picture 5" descr="Text&#10;&#10;AI-generated content may be incorrect.">
            <a:extLst>
              <a:ext uri="{FF2B5EF4-FFF2-40B4-BE49-F238E27FC236}">
                <a16:creationId xmlns:a16="http://schemas.microsoft.com/office/drawing/2014/main" id="{AADDD965-4AFF-D616-DF1C-7D3449CB3251}"/>
              </a:ext>
            </a:extLst>
          </p:cNvPr>
          <p:cNvPicPr>
            <a:picLocks noChangeAspect="1"/>
          </p:cNvPicPr>
          <p:nvPr/>
        </p:nvPicPr>
        <p:blipFill>
          <a:blip r:embed="rId3">
            <a:extLst>
              <a:ext uri="{28A0092B-C50C-407E-A947-70E740481C1C}">
                <a14:useLocalDpi xmlns:a14="http://schemas.microsoft.com/office/drawing/2010/main" val="0"/>
              </a:ext>
            </a:extLst>
          </a:blip>
          <a:srcRect l="9015" t="5325" r="8907" b="9433"/>
          <a:stretch/>
        </p:blipFill>
        <p:spPr>
          <a:xfrm>
            <a:off x="0" y="0"/>
            <a:ext cx="5287992" cy="6864776"/>
          </a:xfrm>
          <a:prstGeom prst="rect">
            <a:avLst/>
          </a:prstGeom>
        </p:spPr>
      </p:pic>
    </p:spTree>
    <p:extLst>
      <p:ext uri="{BB962C8B-B14F-4D97-AF65-F5344CB8AC3E}">
        <p14:creationId xmlns:p14="http://schemas.microsoft.com/office/powerpoint/2010/main" val="2714792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F4827B-FB69-8FE1-EE41-500E73A35699}"/>
              </a:ext>
            </a:extLst>
          </p:cNvPr>
          <p:cNvSpPr/>
          <p:nvPr/>
        </p:nvSpPr>
        <p:spPr>
          <a:xfrm>
            <a:off x="0" y="0"/>
            <a:ext cx="6413326" cy="6858000"/>
          </a:xfrm>
          <a:prstGeom prst="rect">
            <a:avLst/>
          </a:prstGeom>
          <a:solidFill>
            <a:srgbClr val="FFAF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Title 17">
            <a:extLst>
              <a:ext uri="{FF2B5EF4-FFF2-40B4-BE49-F238E27FC236}">
                <a16:creationId xmlns:a16="http://schemas.microsoft.com/office/drawing/2014/main" id="{4E3AFA10-2D37-4333-8BAE-EBA65B171605}"/>
              </a:ext>
            </a:extLst>
          </p:cNvPr>
          <p:cNvSpPr>
            <a:spLocks noGrp="1"/>
          </p:cNvSpPr>
          <p:nvPr>
            <p:ph type="title"/>
          </p:nvPr>
        </p:nvSpPr>
        <p:spPr>
          <a:xfrm>
            <a:off x="6456966" y="612323"/>
            <a:ext cx="5673889" cy="553079"/>
          </a:xfrm>
        </p:spPr>
        <p:txBody>
          <a:bodyPr>
            <a:noAutofit/>
          </a:bodyPr>
          <a:lstStyle/>
          <a:p>
            <a:pPr algn="ctr"/>
            <a:r>
              <a:rPr lang="en-US" b="1">
                <a:solidFill>
                  <a:srgbClr val="003764"/>
                </a:solidFill>
                <a:latin typeface="Arial"/>
                <a:cs typeface="Arial"/>
              </a:rPr>
              <a:t>The Kentucky Opera </a:t>
            </a:r>
          </a:p>
        </p:txBody>
      </p:sp>
      <p:sp>
        <p:nvSpPr>
          <p:cNvPr id="13" name="Text Placeholder 12">
            <a:extLst>
              <a:ext uri="{FF2B5EF4-FFF2-40B4-BE49-F238E27FC236}">
                <a16:creationId xmlns:a16="http://schemas.microsoft.com/office/drawing/2014/main" id="{28F57A97-B068-CC8B-2266-10449189769E}"/>
              </a:ext>
            </a:extLst>
          </p:cNvPr>
          <p:cNvSpPr>
            <a:spLocks noGrp="1"/>
          </p:cNvSpPr>
          <p:nvPr>
            <p:ph type="body" sz="quarter" idx="3"/>
          </p:nvPr>
        </p:nvSpPr>
        <p:spPr>
          <a:xfrm>
            <a:off x="6497728" y="962202"/>
            <a:ext cx="5633127" cy="553079"/>
          </a:xfrm>
        </p:spPr>
        <p:txBody>
          <a:bodyPr/>
          <a:lstStyle/>
          <a:p>
            <a:pPr algn="ctr"/>
            <a:r>
              <a:rPr lang="en-US">
                <a:solidFill>
                  <a:srgbClr val="003764"/>
                </a:solidFill>
                <a:latin typeface="Arial"/>
                <a:cs typeface="Arial"/>
              </a:rPr>
              <a:t>Jefferson County</a:t>
            </a:r>
          </a:p>
        </p:txBody>
      </p:sp>
      <p:sp>
        <p:nvSpPr>
          <p:cNvPr id="22" name="Text Placeholder 12">
            <a:extLst>
              <a:ext uri="{FF2B5EF4-FFF2-40B4-BE49-F238E27FC236}">
                <a16:creationId xmlns:a16="http://schemas.microsoft.com/office/drawing/2014/main" id="{1811C195-B153-9CB0-B528-6AAEDA7045C2}"/>
              </a:ext>
            </a:extLst>
          </p:cNvPr>
          <p:cNvSpPr txBox="1">
            <a:spLocks/>
          </p:cNvSpPr>
          <p:nvPr/>
        </p:nvSpPr>
        <p:spPr>
          <a:xfrm>
            <a:off x="6712244" y="1852780"/>
            <a:ext cx="5244860" cy="553079"/>
          </a:xfrm>
          <a:prstGeom prst="rect">
            <a:avLst/>
          </a:prstGeom>
        </p:spPr>
        <p:txBody>
          <a:bodyPr vert="horz" lIns="91440" tIns="45720" rIns="91440" bIns="45720" rtlCol="0" anchor="b">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003764"/>
                </a:solidFill>
                <a:effectLst/>
                <a:uLnTx/>
                <a:uFillTx/>
                <a:latin typeface="Arial"/>
                <a:cs typeface="Arial"/>
              </a:rPr>
              <a:t>Themes: Crossroads in History and We the People</a:t>
            </a:r>
            <a:endParaRPr lang="en-US" sz="2400" b="1" i="0" u="none" strike="noStrike" kern="1200" cap="none" spc="0" normalizeH="0" baseline="0" noProof="0">
              <a:ln>
                <a:noFill/>
              </a:ln>
              <a:solidFill>
                <a:srgbClr val="003764"/>
              </a:solidFill>
              <a:effectLst/>
              <a:uLnTx/>
              <a:uFillTx/>
              <a:latin typeface="Arial"/>
              <a:cs typeface="Arial"/>
            </a:endParaRPr>
          </a:p>
        </p:txBody>
      </p:sp>
      <p:sp>
        <p:nvSpPr>
          <p:cNvPr id="29" name="Text Placeholder 12">
            <a:extLst>
              <a:ext uri="{FF2B5EF4-FFF2-40B4-BE49-F238E27FC236}">
                <a16:creationId xmlns:a16="http://schemas.microsoft.com/office/drawing/2014/main" id="{CAC5FC07-5E1C-52CB-FA33-5E7B9B7408D2}"/>
              </a:ext>
            </a:extLst>
          </p:cNvPr>
          <p:cNvSpPr txBox="1">
            <a:spLocks/>
          </p:cNvSpPr>
          <p:nvPr/>
        </p:nvSpPr>
        <p:spPr>
          <a:xfrm>
            <a:off x="6712245" y="4309902"/>
            <a:ext cx="5244859" cy="2066795"/>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1" u="none" strike="noStrike" kern="1200" cap="none" spc="0" normalizeH="0" baseline="0" noProof="0">
                <a:ln>
                  <a:noFill/>
                </a:ln>
                <a:solidFill>
                  <a:srgbClr val="003764"/>
                </a:solidFill>
                <a:effectLst/>
                <a:uLnTx/>
                <a:uFillTx/>
                <a:latin typeface="Arial"/>
                <a:ea typeface="Calibri"/>
                <a:cs typeface="Arial"/>
              </a:rPr>
              <a:t>“Kentucky has long stood at the intersection of major historical movements, from the Underground Railroad to the Civil Rights Movement. This concert highlights how American spirituals, uniquely rooted in Kentucky’s history, evolved over generations—first as a source of hope for enslaved people, then as a rallying cry for freedom during the Civil Rights era, and now as a reflection of America’s ongoing fight for justice. Through music, this project brings to life the stories of those who sought freedom, fought for their rights, and shaped the nation’s history.”</a:t>
            </a:r>
            <a:endParaRPr lang="en-US" sz="2000" b="0" i="1" u="none" strike="noStrike" kern="1200" cap="none" spc="0" normalizeH="0" baseline="0" noProof="0">
              <a:ln>
                <a:noFill/>
              </a:ln>
              <a:solidFill>
                <a:srgbClr val="003764"/>
              </a:solidFill>
              <a:effectLst/>
              <a:uLnTx/>
              <a:uFillTx/>
              <a:latin typeface="Arial"/>
              <a:ea typeface="Calibri"/>
              <a:cs typeface="Arial"/>
            </a:endParaRPr>
          </a:p>
        </p:txBody>
      </p:sp>
      <p:pic>
        <p:nvPicPr>
          <p:cNvPr id="3" name="Picture 2" descr="Logo, company name&#10;&#10;AI-generated content may be incorrect.">
            <a:extLst>
              <a:ext uri="{FF2B5EF4-FFF2-40B4-BE49-F238E27FC236}">
                <a16:creationId xmlns:a16="http://schemas.microsoft.com/office/drawing/2014/main" id="{E6DCF031-FE83-77AD-4354-8CB3E819753A}"/>
              </a:ext>
            </a:extLst>
          </p:cNvPr>
          <p:cNvPicPr>
            <a:picLocks noChangeAspect="1"/>
          </p:cNvPicPr>
          <p:nvPr/>
        </p:nvPicPr>
        <p:blipFill>
          <a:blip r:embed="rId3">
            <a:extLst>
              <a:ext uri="{28A0092B-C50C-407E-A947-70E740481C1C}">
                <a14:useLocalDpi xmlns:a14="http://schemas.microsoft.com/office/drawing/2010/main" val="0"/>
              </a:ext>
            </a:extLst>
          </a:blip>
          <a:srcRect t="3294"/>
          <a:stretch/>
        </p:blipFill>
        <p:spPr>
          <a:xfrm>
            <a:off x="0" y="1240077"/>
            <a:ext cx="6417903" cy="3931513"/>
          </a:xfrm>
          <a:prstGeom prst="rect">
            <a:avLst/>
          </a:prstGeom>
        </p:spPr>
      </p:pic>
    </p:spTree>
    <p:extLst>
      <p:ext uri="{BB962C8B-B14F-4D97-AF65-F5344CB8AC3E}">
        <p14:creationId xmlns:p14="http://schemas.microsoft.com/office/powerpoint/2010/main" val="558434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12B09435-2E03-CD6C-F95B-B7D18A2FE82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5873402-8A33-FFC6-B4D1-3A4B58ADE0A9}"/>
              </a:ext>
            </a:extLst>
          </p:cNvPr>
          <p:cNvSpPr>
            <a:spLocks noGrp="1"/>
          </p:cNvSpPr>
          <p:nvPr>
            <p:ph type="sldNum" sz="quarter" idx="12"/>
          </p:nvPr>
        </p:nvSpPr>
        <p:spPr>
          <a:xfrm>
            <a:off x="8610599" y="6356350"/>
            <a:ext cx="347115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9135A-9DAC-4219-B062-A1FBC150D0B7}" type="slidenum">
              <a:rPr kumimoji="0" lang="en-US" sz="1200" b="0" i="0" u="none" strike="noStrike" kern="1200" cap="none" spc="0" normalizeH="0" baseline="0" noProof="0" smtClean="0">
                <a:ln>
                  <a:noFill/>
                </a:ln>
                <a:solidFill>
                  <a:srgbClr val="003764">
                    <a:tint val="75000"/>
                  </a:srgb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3764">
                  <a:tint val="75000"/>
                </a:srgbClr>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89623332-8A61-D67A-AE09-380EA2E6E525}"/>
              </a:ext>
            </a:extLst>
          </p:cNvPr>
          <p:cNvPicPr>
            <a:picLocks noChangeAspect="1"/>
          </p:cNvPicPr>
          <p:nvPr/>
        </p:nvPicPr>
        <p:blipFill>
          <a:blip r:embed="rId3"/>
          <a:stretch>
            <a:fillRect/>
          </a:stretch>
        </p:blipFill>
        <p:spPr>
          <a:xfrm>
            <a:off x="480936" y="1599382"/>
            <a:ext cx="5479052" cy="3651810"/>
          </a:xfrm>
          <a:prstGeom prst="rect">
            <a:avLst/>
          </a:prstGeom>
        </p:spPr>
      </p:pic>
      <p:pic>
        <p:nvPicPr>
          <p:cNvPr id="4" name="Picture 3">
            <a:extLst>
              <a:ext uri="{FF2B5EF4-FFF2-40B4-BE49-F238E27FC236}">
                <a16:creationId xmlns:a16="http://schemas.microsoft.com/office/drawing/2014/main" id="{7F87D0A1-0890-A857-1B2D-D311DE2E41E8}"/>
              </a:ext>
            </a:extLst>
          </p:cNvPr>
          <p:cNvPicPr>
            <a:picLocks noChangeAspect="1"/>
          </p:cNvPicPr>
          <p:nvPr/>
        </p:nvPicPr>
        <p:blipFill>
          <a:blip r:embed="rId4"/>
          <a:stretch>
            <a:fillRect/>
          </a:stretch>
        </p:blipFill>
        <p:spPr>
          <a:xfrm>
            <a:off x="6125255" y="1598193"/>
            <a:ext cx="5634971" cy="3650717"/>
          </a:xfrm>
          <a:prstGeom prst="rect">
            <a:avLst/>
          </a:prstGeom>
        </p:spPr>
      </p:pic>
      <p:sp>
        <p:nvSpPr>
          <p:cNvPr id="7" name="TextBox 6">
            <a:extLst>
              <a:ext uri="{FF2B5EF4-FFF2-40B4-BE49-F238E27FC236}">
                <a16:creationId xmlns:a16="http://schemas.microsoft.com/office/drawing/2014/main" id="{D915E335-16B3-DD99-CBAD-580ADF5F4867}"/>
              </a:ext>
            </a:extLst>
          </p:cNvPr>
          <p:cNvSpPr txBox="1"/>
          <p:nvPr/>
        </p:nvSpPr>
        <p:spPr>
          <a:xfrm>
            <a:off x="478303" y="373058"/>
            <a:ext cx="5684128" cy="769441"/>
          </a:xfrm>
          <a:prstGeom prst="rect">
            <a:avLst/>
          </a:prstGeom>
          <a:noFill/>
        </p:spPr>
        <p:txBody>
          <a:bodyPr wrap="square" lIns="91440" tIns="45720" rIns="91440" bIns="45720" anchor="t">
            <a:spAutoFit/>
          </a:bodyPr>
          <a:lstStyle/>
          <a:p>
            <a:r>
              <a:rPr lang="en-US" sz="4400" b="1">
                <a:latin typeface="Arial"/>
                <a:cs typeface="Arial"/>
              </a:rPr>
              <a:t>The Kentucky Opera </a:t>
            </a:r>
          </a:p>
        </p:txBody>
      </p:sp>
    </p:spTree>
    <p:extLst>
      <p:ext uri="{BB962C8B-B14F-4D97-AF65-F5344CB8AC3E}">
        <p14:creationId xmlns:p14="http://schemas.microsoft.com/office/powerpoint/2010/main" val="4024270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E3AFA10-2D37-4333-8BAE-EBA65B171605}"/>
              </a:ext>
            </a:extLst>
          </p:cNvPr>
          <p:cNvSpPr>
            <a:spLocks noGrp="1"/>
          </p:cNvSpPr>
          <p:nvPr>
            <p:ph type="title"/>
          </p:nvPr>
        </p:nvSpPr>
        <p:spPr>
          <a:xfrm>
            <a:off x="6538491" y="1141511"/>
            <a:ext cx="5673889" cy="553079"/>
          </a:xfrm>
        </p:spPr>
        <p:txBody>
          <a:bodyPr>
            <a:noAutofit/>
          </a:bodyPr>
          <a:lstStyle/>
          <a:p>
            <a:pPr algn="ctr"/>
            <a:r>
              <a:rPr lang="en-US" b="1">
                <a:solidFill>
                  <a:srgbClr val="003764"/>
                </a:solidFill>
                <a:latin typeface="Arial"/>
                <a:cs typeface="Arial"/>
              </a:rPr>
              <a:t>National Quilt Museum</a:t>
            </a:r>
          </a:p>
        </p:txBody>
      </p:sp>
      <p:sp>
        <p:nvSpPr>
          <p:cNvPr id="13" name="Text Placeholder 12">
            <a:extLst>
              <a:ext uri="{FF2B5EF4-FFF2-40B4-BE49-F238E27FC236}">
                <a16:creationId xmlns:a16="http://schemas.microsoft.com/office/drawing/2014/main" id="{28F57A97-B068-CC8B-2266-10449189769E}"/>
              </a:ext>
            </a:extLst>
          </p:cNvPr>
          <p:cNvSpPr>
            <a:spLocks noGrp="1"/>
          </p:cNvSpPr>
          <p:nvPr>
            <p:ph type="body" sz="quarter" idx="3"/>
          </p:nvPr>
        </p:nvSpPr>
        <p:spPr>
          <a:xfrm>
            <a:off x="6538553" y="1912727"/>
            <a:ext cx="5633127" cy="553079"/>
          </a:xfrm>
        </p:spPr>
        <p:txBody>
          <a:bodyPr/>
          <a:lstStyle/>
          <a:p>
            <a:pPr algn="ctr"/>
            <a:r>
              <a:rPr lang="en-US">
                <a:solidFill>
                  <a:srgbClr val="003764"/>
                </a:solidFill>
                <a:latin typeface="Arial"/>
                <a:cs typeface="Arial"/>
              </a:rPr>
              <a:t>McCracken County</a:t>
            </a:r>
          </a:p>
        </p:txBody>
      </p:sp>
      <p:sp>
        <p:nvSpPr>
          <p:cNvPr id="22" name="Text Placeholder 12">
            <a:extLst>
              <a:ext uri="{FF2B5EF4-FFF2-40B4-BE49-F238E27FC236}">
                <a16:creationId xmlns:a16="http://schemas.microsoft.com/office/drawing/2014/main" id="{1811C195-B153-9CB0-B528-6AAEDA7045C2}"/>
              </a:ext>
            </a:extLst>
          </p:cNvPr>
          <p:cNvSpPr txBox="1">
            <a:spLocks/>
          </p:cNvSpPr>
          <p:nvPr/>
        </p:nvSpPr>
        <p:spPr>
          <a:xfrm>
            <a:off x="6732625" y="3083754"/>
            <a:ext cx="5244860" cy="553079"/>
          </a:xfrm>
          <a:prstGeom prst="rect">
            <a:avLst/>
          </a:prstGeom>
        </p:spPr>
        <p:txBody>
          <a:bodyPr vert="horz" lIns="91440" tIns="45720" rIns="91440" bIns="45720" rtlCol="0" anchor="b">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003764"/>
                </a:solidFill>
                <a:effectLst/>
                <a:uLnTx/>
                <a:uFillTx/>
                <a:latin typeface="Arial"/>
                <a:cs typeface="Arial"/>
              </a:rPr>
              <a:t>Themes: Power of Place and Doing History</a:t>
            </a:r>
            <a:endParaRPr lang="en-US" sz="2400" b="1" i="0" u="none" strike="noStrike" kern="1200" cap="none" spc="0" normalizeH="0" baseline="0" noProof="0">
              <a:ln>
                <a:noFill/>
              </a:ln>
              <a:solidFill>
                <a:srgbClr val="003764"/>
              </a:solidFill>
              <a:effectLst/>
              <a:uLnTx/>
              <a:uFillTx/>
              <a:latin typeface="Arial"/>
              <a:cs typeface="Arial"/>
            </a:endParaRPr>
          </a:p>
        </p:txBody>
      </p:sp>
      <p:sp>
        <p:nvSpPr>
          <p:cNvPr id="29" name="Text Placeholder 12">
            <a:extLst>
              <a:ext uri="{FF2B5EF4-FFF2-40B4-BE49-F238E27FC236}">
                <a16:creationId xmlns:a16="http://schemas.microsoft.com/office/drawing/2014/main" id="{CAC5FC07-5E1C-52CB-FA33-5E7B9B7408D2}"/>
              </a:ext>
            </a:extLst>
          </p:cNvPr>
          <p:cNvSpPr txBox="1">
            <a:spLocks/>
          </p:cNvSpPr>
          <p:nvPr/>
        </p:nvSpPr>
        <p:spPr>
          <a:xfrm>
            <a:off x="6918092" y="3636833"/>
            <a:ext cx="4873925" cy="2066795"/>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1" u="none" strike="noStrike" kern="1200" cap="none" spc="0" normalizeH="0" baseline="0" noProof="0">
                <a:ln>
                  <a:noFill/>
                </a:ln>
                <a:solidFill>
                  <a:srgbClr val="003764"/>
                </a:solidFill>
                <a:effectLst/>
                <a:uLnTx/>
                <a:uFillTx/>
                <a:latin typeface="Arial"/>
                <a:cs typeface="Arial"/>
              </a:rPr>
              <a:t>“This desire for each of us to connect our lives to historical treasures provides some grounding that can inspire greater appreciation for digging deeper into what was taking place in Kentucky at the time the quilt was made.”</a:t>
            </a:r>
            <a:endParaRPr lang="en-US" sz="2000" b="0" i="1" u="none" strike="noStrike" kern="1200" cap="none" spc="0" normalizeH="0" baseline="0" noProof="0">
              <a:ln>
                <a:noFill/>
              </a:ln>
              <a:solidFill>
                <a:srgbClr val="003764"/>
              </a:solidFill>
              <a:effectLst/>
              <a:uLnTx/>
              <a:uFillTx/>
              <a:latin typeface="Arial"/>
              <a:ea typeface="Calibri" panose="020F0502020204030204" pitchFamily="34" charset="0"/>
              <a:cs typeface="Arial"/>
            </a:endParaRPr>
          </a:p>
        </p:txBody>
      </p:sp>
      <p:pic>
        <p:nvPicPr>
          <p:cNvPr id="8" name="Picture 7" descr="Calendar&#10;&#10;AI-generated content may be incorrect.">
            <a:extLst>
              <a:ext uri="{FF2B5EF4-FFF2-40B4-BE49-F238E27FC236}">
                <a16:creationId xmlns:a16="http://schemas.microsoft.com/office/drawing/2014/main" id="{1AAB74BD-9D3F-E7CD-8C80-3356E512995A}"/>
              </a:ext>
            </a:extLst>
          </p:cNvPr>
          <p:cNvPicPr>
            <a:picLocks noChangeAspect="1"/>
          </p:cNvPicPr>
          <p:nvPr/>
        </p:nvPicPr>
        <p:blipFill>
          <a:blip r:embed="rId3">
            <a:extLst>
              <a:ext uri="{28A0092B-C50C-407E-A947-70E740481C1C}">
                <a14:useLocalDpi xmlns:a14="http://schemas.microsoft.com/office/drawing/2010/main" val="0"/>
              </a:ext>
            </a:extLst>
          </a:blip>
          <a:srcRect l="3123"/>
          <a:stretch/>
        </p:blipFill>
        <p:spPr>
          <a:xfrm>
            <a:off x="0" y="0"/>
            <a:ext cx="6477349" cy="6858000"/>
          </a:xfrm>
          <a:prstGeom prst="rect">
            <a:avLst/>
          </a:prstGeom>
        </p:spPr>
      </p:pic>
      <p:sp>
        <p:nvSpPr>
          <p:cNvPr id="9" name="Rectangle 8">
            <a:extLst>
              <a:ext uri="{FF2B5EF4-FFF2-40B4-BE49-F238E27FC236}">
                <a16:creationId xmlns:a16="http://schemas.microsoft.com/office/drawing/2014/main" id="{8396DEC5-202A-BC98-F7DA-9AE7AEAE808C}"/>
              </a:ext>
            </a:extLst>
          </p:cNvPr>
          <p:cNvSpPr/>
          <p:nvPr/>
        </p:nvSpPr>
        <p:spPr>
          <a:xfrm>
            <a:off x="5459160" y="338203"/>
            <a:ext cx="1007650" cy="79512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52F10B09-CED5-53EC-60DE-D38675B1E878}"/>
              </a:ext>
            </a:extLst>
          </p:cNvPr>
          <p:cNvSpPr txBox="1"/>
          <p:nvPr/>
        </p:nvSpPr>
        <p:spPr>
          <a:xfrm>
            <a:off x="1028178" y="3636833"/>
            <a:ext cx="4420992" cy="6463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Sept. 12-13, 2025</a:t>
            </a:r>
          </a:p>
        </p:txBody>
      </p:sp>
    </p:spTree>
    <p:extLst>
      <p:ext uri="{BB962C8B-B14F-4D97-AF65-F5344CB8AC3E}">
        <p14:creationId xmlns:p14="http://schemas.microsoft.com/office/powerpoint/2010/main" val="1594482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a:extLst>
            <a:ext uri="{FF2B5EF4-FFF2-40B4-BE49-F238E27FC236}">
              <a16:creationId xmlns:a16="http://schemas.microsoft.com/office/drawing/2014/main" id="{7ECF2D59-E03A-BBDE-2892-78F3134CB4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2B1DA6-0491-5D00-974F-B60C806FC2A5}"/>
              </a:ext>
            </a:extLst>
          </p:cNvPr>
          <p:cNvSpPr>
            <a:spLocks noGrp="1"/>
          </p:cNvSpPr>
          <p:nvPr>
            <p:ph type="title"/>
          </p:nvPr>
        </p:nvSpPr>
        <p:spPr>
          <a:xfrm>
            <a:off x="441154" y="829437"/>
            <a:ext cx="3937991" cy="1325563"/>
          </a:xfrm>
        </p:spPr>
        <p:txBody>
          <a:bodyPr vert="horz" lIns="91440" tIns="45720" rIns="91440" bIns="45720" rtlCol="0" anchor="ctr">
            <a:noAutofit/>
          </a:bodyPr>
          <a:lstStyle/>
          <a:p>
            <a:pPr algn="ctr"/>
            <a:r>
              <a:rPr lang="en-US" b="1">
                <a:solidFill>
                  <a:srgbClr val="1C3667"/>
                </a:solidFill>
                <a:latin typeface="Arial"/>
                <a:cs typeface="Arial"/>
              </a:rPr>
              <a:t>Lexington Philharmonic</a:t>
            </a:r>
            <a:br>
              <a:rPr lang="en-US" sz="2000" b="1" cap="all">
                <a:latin typeface="Arial"/>
                <a:cs typeface="Arial"/>
              </a:rPr>
            </a:br>
            <a:r>
              <a:rPr lang="en-US" sz="2400" b="1">
                <a:latin typeface="Arial"/>
                <a:cs typeface="Arial"/>
              </a:rPr>
              <a:t>Fayette County</a:t>
            </a:r>
            <a:br>
              <a:rPr lang="en-US" sz="1800">
                <a:latin typeface="Arial"/>
                <a:cs typeface="Arial"/>
              </a:rPr>
            </a:br>
            <a:br>
              <a:rPr lang="en-US" sz="2000">
                <a:latin typeface="Arial"/>
                <a:cs typeface="Arial"/>
              </a:rPr>
            </a:br>
            <a:r>
              <a:rPr lang="en-US" sz="1600">
                <a:latin typeface="Arial"/>
                <a:cs typeface="Arial"/>
              </a:rPr>
              <a:t>LexPhil Season Finale: American Stories</a:t>
            </a:r>
            <a:endParaRPr lang="en-US" sz="1600" cap="all">
              <a:solidFill>
                <a:srgbClr val="1C3667"/>
              </a:solidFill>
              <a:latin typeface="Arial"/>
              <a:cs typeface="Arial"/>
            </a:endParaRPr>
          </a:p>
        </p:txBody>
      </p:sp>
      <p:sp>
        <p:nvSpPr>
          <p:cNvPr id="5" name="Slide Number Placeholder 4">
            <a:extLst>
              <a:ext uri="{FF2B5EF4-FFF2-40B4-BE49-F238E27FC236}">
                <a16:creationId xmlns:a16="http://schemas.microsoft.com/office/drawing/2014/main" id="{46DE82DE-19C3-5A17-537D-67ECFC11B06B}"/>
              </a:ext>
            </a:extLst>
          </p:cNvPr>
          <p:cNvSpPr>
            <a:spLocks noGrp="1"/>
          </p:cNvSpPr>
          <p:nvPr>
            <p:ph type="sldNum" sz="quarter" idx="12"/>
          </p:nvPr>
        </p:nvSpPr>
        <p:spPr>
          <a:xfrm>
            <a:off x="8610599" y="6356350"/>
            <a:ext cx="347115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9135A-9DAC-4219-B062-A1FBC150D0B7}" type="slidenum">
              <a:rPr kumimoji="0" lang="en-US" sz="1200" b="0" i="0" u="none" strike="noStrike" kern="1200" cap="none" spc="0" normalizeH="0" baseline="0" noProof="0" smtClean="0">
                <a:ln>
                  <a:noFill/>
                </a:ln>
                <a:solidFill>
                  <a:srgbClr val="003764">
                    <a:tint val="75000"/>
                  </a:srgb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3764">
                  <a:tint val="75000"/>
                </a:srgbClr>
              </a:solidFill>
              <a:effectLst/>
              <a:uLnTx/>
              <a:uFillTx/>
              <a:latin typeface="Arial" panose="020B0604020202020204" pitchFamily="34" charset="0"/>
              <a:ea typeface="+mn-ea"/>
              <a:cs typeface="+mn-cs"/>
            </a:endParaRPr>
          </a:p>
        </p:txBody>
      </p:sp>
      <p:pic>
        <p:nvPicPr>
          <p:cNvPr id="4" name="Picture 3" descr="A picture containing text, person, indoor, people&#10;&#10;AI-generated content may be incorrect.">
            <a:extLst>
              <a:ext uri="{FF2B5EF4-FFF2-40B4-BE49-F238E27FC236}">
                <a16:creationId xmlns:a16="http://schemas.microsoft.com/office/drawing/2014/main" id="{522ECC5C-C6C6-9DE6-BB21-8ADAEE6EE1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069" y="2895600"/>
            <a:ext cx="5397229" cy="3597274"/>
          </a:xfrm>
          <a:prstGeom prst="rect">
            <a:avLst/>
          </a:prstGeom>
        </p:spPr>
      </p:pic>
      <p:pic>
        <p:nvPicPr>
          <p:cNvPr id="7" name="Picture 6" descr="A person and person on a stage&#10;&#10;AI-generated content may be incorrect.">
            <a:extLst>
              <a:ext uri="{FF2B5EF4-FFF2-40B4-BE49-F238E27FC236}">
                <a16:creationId xmlns:a16="http://schemas.microsoft.com/office/drawing/2014/main" id="{48E55857-6223-2159-F101-4DC725D8FF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0430" y="365126"/>
            <a:ext cx="6191780" cy="4126846"/>
          </a:xfrm>
          <a:prstGeom prst="rect">
            <a:avLst/>
          </a:prstGeom>
        </p:spPr>
      </p:pic>
    </p:spTree>
    <p:extLst>
      <p:ext uri="{BB962C8B-B14F-4D97-AF65-F5344CB8AC3E}">
        <p14:creationId xmlns:p14="http://schemas.microsoft.com/office/powerpoint/2010/main" val="36378985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7A34BAA-A9DF-6379-C878-A6C47661736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7254DB1-484A-3848-77FD-B5E908354626}"/>
              </a:ext>
            </a:extLst>
          </p:cNvPr>
          <p:cNvSpPr>
            <a:spLocks noGrp="1"/>
          </p:cNvSpPr>
          <p:nvPr>
            <p:ph type="sldNum" sz="quarter" idx="12"/>
          </p:nvPr>
        </p:nvSpPr>
        <p:spPr>
          <a:xfrm>
            <a:off x="8610599" y="6356350"/>
            <a:ext cx="347115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9135A-9DAC-4219-B062-A1FBC150D0B7}" type="slidenum">
              <a:rPr kumimoji="0" lang="en-US" sz="1200" b="0" i="0" u="none" strike="noStrike" kern="1200" cap="none" spc="0" normalizeH="0" baseline="0" noProof="0" smtClean="0">
                <a:ln>
                  <a:noFill/>
                </a:ln>
                <a:solidFill>
                  <a:srgbClr val="003764">
                    <a:tint val="75000"/>
                  </a:srgb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003764">
                  <a:tint val="75000"/>
                </a:srgbClr>
              </a:solidFill>
              <a:effectLst/>
              <a:uLnTx/>
              <a:uFillTx/>
              <a:latin typeface="Arial" panose="020B0604020202020204" pitchFamily="34" charset="0"/>
              <a:ea typeface="+mn-ea"/>
              <a:cs typeface="+mn-cs"/>
            </a:endParaRPr>
          </a:p>
        </p:txBody>
      </p:sp>
      <p:pic>
        <p:nvPicPr>
          <p:cNvPr id="4" name="Picture 3" descr="Text&#10;&#10;AI-generated content may be incorrect.">
            <a:extLst>
              <a:ext uri="{FF2B5EF4-FFF2-40B4-BE49-F238E27FC236}">
                <a16:creationId xmlns:a16="http://schemas.microsoft.com/office/drawing/2014/main" id="{BB7D8A04-4917-6D93-46E5-E97ABCF056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380" y="136525"/>
            <a:ext cx="5012651" cy="6421902"/>
          </a:xfrm>
          <a:prstGeom prst="rect">
            <a:avLst/>
          </a:prstGeom>
        </p:spPr>
      </p:pic>
      <p:sp>
        <p:nvSpPr>
          <p:cNvPr id="7" name="TextBox 6">
            <a:extLst>
              <a:ext uri="{FF2B5EF4-FFF2-40B4-BE49-F238E27FC236}">
                <a16:creationId xmlns:a16="http://schemas.microsoft.com/office/drawing/2014/main" id="{7FE67DD7-A758-CCC3-3EF9-28977F1A0F54}"/>
              </a:ext>
            </a:extLst>
          </p:cNvPr>
          <p:cNvSpPr txBox="1"/>
          <p:nvPr/>
        </p:nvSpPr>
        <p:spPr>
          <a:xfrm>
            <a:off x="5114387" y="137943"/>
            <a:ext cx="7073705" cy="1938992"/>
          </a:xfrm>
          <a:prstGeom prst="rect">
            <a:avLst/>
          </a:prstGeom>
          <a:noFill/>
        </p:spPr>
        <p:txBody>
          <a:bodyPr wrap="square" lIns="91440" tIns="45720" rIns="91440" bIns="45720" anchor="t">
            <a:spAutoFit/>
          </a:bodyPr>
          <a:lstStyle/>
          <a:p>
            <a:pPr algn="ctr"/>
            <a:r>
              <a:rPr lang="en-US" sz="3200" b="1">
                <a:latin typeface="Arial"/>
                <a:cs typeface="Arial"/>
              </a:rPr>
              <a:t>Hart County Historical Society Celebrates</a:t>
            </a:r>
          </a:p>
          <a:p>
            <a:pPr algn="ctr"/>
            <a:r>
              <a:rPr lang="en-US" sz="3200" b="1">
                <a:latin typeface="Arial"/>
                <a:cs typeface="Arial"/>
              </a:rPr>
              <a:t>America's 250th Anniversary</a:t>
            </a:r>
          </a:p>
          <a:p>
            <a:pPr algn="ctr"/>
            <a:r>
              <a:rPr lang="en-US" sz="2400" b="1">
                <a:latin typeface="Arial"/>
                <a:cs typeface="Arial"/>
              </a:rPr>
              <a:t>Hart County</a:t>
            </a:r>
            <a:endParaRPr lang="en-US"/>
          </a:p>
        </p:txBody>
      </p:sp>
      <p:sp>
        <p:nvSpPr>
          <p:cNvPr id="9" name="TextBox 8">
            <a:extLst>
              <a:ext uri="{FF2B5EF4-FFF2-40B4-BE49-F238E27FC236}">
                <a16:creationId xmlns:a16="http://schemas.microsoft.com/office/drawing/2014/main" id="{FD5213E1-403C-ACEF-5C24-250F00C5FE1B}"/>
              </a:ext>
            </a:extLst>
          </p:cNvPr>
          <p:cNvSpPr txBox="1"/>
          <p:nvPr/>
        </p:nvSpPr>
        <p:spPr>
          <a:xfrm>
            <a:off x="5439507" y="2296219"/>
            <a:ext cx="6425810" cy="3785652"/>
          </a:xfrm>
          <a:prstGeom prst="rect">
            <a:avLst/>
          </a:prstGeom>
          <a:noFill/>
        </p:spPr>
        <p:txBody>
          <a:bodyPr wrap="square">
            <a:spAutoFit/>
          </a:bodyPr>
          <a:lstStyle/>
          <a:p>
            <a:pPr fontAlgn="base"/>
            <a:r>
              <a:rPr lang="en-US" sz="1600">
                <a:latin typeface="Arial"/>
                <a:cs typeface="Arial"/>
              </a:rPr>
              <a:t>The Hart County Historical Society has chosen to highlight several art forms, including basketry and sacred music, that are unique to the region and inextricably tied to the area's history, so participants could “see themselves” in the broad expanse of the American story and share that experience with their neighbors.</a:t>
            </a:r>
          </a:p>
          <a:p>
            <a:pPr fontAlgn="base"/>
            <a:r>
              <a:rPr lang="en-US" sz="1600">
                <a:latin typeface="Arial"/>
                <a:cs typeface="Arial"/>
              </a:rPr>
              <a:t>   </a:t>
            </a:r>
          </a:p>
          <a:p>
            <a:pPr fontAlgn="base"/>
            <a:r>
              <a:rPr lang="en-US" sz="1600">
                <a:latin typeface="Arial"/>
                <a:cs typeface="Arial"/>
              </a:rPr>
              <a:t>“Topics of all performances and classes are directly linked to Hart County's cultural history and will be meaningful to local residents.... Moreover, gatherings and classes are sources of community building. Participants make new friends and build lasting relationships, important considerations in an area where isolation is a significant issue among farming families. The themes explored in each of these "Little Evenings" and in all classes relate directly to issues that really matter to Hart County families.” </a:t>
            </a:r>
          </a:p>
          <a:p>
            <a:endParaRPr lang="en-US" sz="1600">
              <a:latin typeface="Arial"/>
              <a:cs typeface="Arial"/>
            </a:endParaRPr>
          </a:p>
        </p:txBody>
      </p:sp>
    </p:spTree>
    <p:extLst>
      <p:ext uri="{BB962C8B-B14F-4D97-AF65-F5344CB8AC3E}">
        <p14:creationId xmlns:p14="http://schemas.microsoft.com/office/powerpoint/2010/main" val="3030860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9D38D5-77FE-3105-4F17-2521636FFD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CB4345-1BA2-801F-366E-DA9B3DE0B35B}"/>
              </a:ext>
            </a:extLst>
          </p:cNvPr>
          <p:cNvSpPr>
            <a:spLocks noGrp="1"/>
          </p:cNvSpPr>
          <p:nvPr>
            <p:ph type="title"/>
          </p:nvPr>
        </p:nvSpPr>
        <p:spPr>
          <a:xfrm>
            <a:off x="5060991" y="136525"/>
            <a:ext cx="6546276" cy="2370701"/>
          </a:xfrm>
        </p:spPr>
        <p:txBody>
          <a:bodyPr>
            <a:noAutofit/>
          </a:bodyPr>
          <a:lstStyle/>
          <a:p>
            <a:pPr algn="ctr"/>
            <a:r>
              <a:rPr lang="en-US" b="1">
                <a:latin typeface="Arial"/>
                <a:cs typeface="Arial"/>
              </a:rPr>
              <a:t>Kentucky Guild of Artists and Craftsmen</a:t>
            </a:r>
            <a:br>
              <a:rPr lang="en-US" sz="2400" b="1">
                <a:latin typeface="Arial"/>
                <a:cs typeface="Arial"/>
              </a:rPr>
            </a:br>
            <a:r>
              <a:rPr lang="en-US" sz="2400" b="1">
                <a:latin typeface="Arial"/>
                <a:cs typeface="Arial"/>
              </a:rPr>
              <a:t>Madison County</a:t>
            </a:r>
            <a:br>
              <a:rPr lang="en-US" sz="2000" b="1">
                <a:latin typeface="Arial"/>
                <a:cs typeface="Arial"/>
              </a:rPr>
            </a:br>
            <a:br>
              <a:rPr lang="en-US" sz="2000" b="1">
                <a:latin typeface="Arial"/>
                <a:cs typeface="Arial"/>
              </a:rPr>
            </a:br>
            <a:r>
              <a:rPr lang="en-US" sz="1600" i="1">
                <a:latin typeface="Arial"/>
                <a:cs typeface="Arial"/>
              </a:rPr>
              <a:t>From function to heritage: the artistic evolution of Appalachian craft</a:t>
            </a:r>
          </a:p>
        </p:txBody>
      </p:sp>
      <p:sp>
        <p:nvSpPr>
          <p:cNvPr id="5" name="Slide Number Placeholder 4">
            <a:extLst>
              <a:ext uri="{FF2B5EF4-FFF2-40B4-BE49-F238E27FC236}">
                <a16:creationId xmlns:a16="http://schemas.microsoft.com/office/drawing/2014/main" id="{4F03E75C-AE07-F1A6-0C1B-9A541E32C92E}"/>
              </a:ext>
            </a:extLst>
          </p:cNvPr>
          <p:cNvSpPr>
            <a:spLocks noGrp="1"/>
          </p:cNvSpPr>
          <p:nvPr>
            <p:ph type="sldNum" sz="quarter" idx="12"/>
          </p:nvPr>
        </p:nvSpPr>
        <p:spPr>
          <a:xfrm>
            <a:off x="8610599" y="6356350"/>
            <a:ext cx="347115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9135A-9DAC-4219-B062-A1FBC150D0B7}" type="slidenum">
              <a:rPr kumimoji="0" lang="en-US" sz="1200" b="0" i="0" u="none" strike="noStrike" kern="1200" cap="none" spc="0" normalizeH="0" baseline="0" noProof="0" smtClean="0">
                <a:ln>
                  <a:noFill/>
                </a:ln>
                <a:solidFill>
                  <a:srgbClr val="003764">
                    <a:tint val="75000"/>
                  </a:srgb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003764">
                  <a:tint val="75000"/>
                </a:srgbClr>
              </a:solidFill>
              <a:effectLst/>
              <a:uLnTx/>
              <a:uFillTx/>
              <a:latin typeface="Arial" panose="020B0604020202020204" pitchFamily="34" charset="0"/>
              <a:ea typeface="+mn-ea"/>
              <a:cs typeface="+mn-cs"/>
            </a:endParaRPr>
          </a:p>
        </p:txBody>
      </p:sp>
      <p:pic>
        <p:nvPicPr>
          <p:cNvPr id="3074" name="Picture 2" descr="May be an image of train and text that says 'KENTUCKY GUILD FROM FUNCTION HERITAGE: KENTVEXT- THE ARTISTIC EVOLUTION OF APPALACHIAN CRAFT Kentucky Artists Craftsmen, partnership with KCHEA, celebrates America 250 through Power exhibition rooted the legacy the Kentucky Guild Train, caravan&quot; that carried story and craft town Inspired that bringing history, craft We invite you explore 250 years history, images, and live exhibition what begar galleries craft the making. mountains enduring ives Exhibition June Featurin 3:30 6:30pm Music Montana Hobbs VISITOR CENTER SLADE CheshorComett IularKantuckyCrufaman tomattharmaokbtor/rcekbrKkrdy AGAINST น Kentucky Kentucky Historical Society Kentucky Heritage&quot; state dollars from Kentucky Assembly federal Endowment more information, visit history.ky.gov. &quot;From Function from'">
            <a:extLst>
              <a:ext uri="{FF2B5EF4-FFF2-40B4-BE49-F238E27FC236}">
                <a16:creationId xmlns:a16="http://schemas.microsoft.com/office/drawing/2014/main" id="{1DBD740A-0FEE-2366-F65D-08A993D426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248" y="136525"/>
            <a:ext cx="5072677" cy="656303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o photo description available.">
            <a:extLst>
              <a:ext uri="{FF2B5EF4-FFF2-40B4-BE49-F238E27FC236}">
                <a16:creationId xmlns:a16="http://schemas.microsoft.com/office/drawing/2014/main" id="{E0F33065-FD5F-718F-EB44-DB5824D73A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4104" y="2605998"/>
            <a:ext cx="5230763" cy="3923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185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C3F685-FDB9-4463-B890-C7A6A265C88D}"/>
              </a:ext>
            </a:extLst>
          </p:cNvPr>
          <p:cNvSpPr>
            <a:spLocks noGrp="1"/>
          </p:cNvSpPr>
          <p:nvPr>
            <p:ph type="sldNum" sz="quarter" idx="12"/>
          </p:nvPr>
        </p:nvSpPr>
        <p:spPr/>
        <p:txBody>
          <a:bodyPr/>
          <a:lstStyle/>
          <a:p>
            <a:fld id="{73A9135A-9DAC-4219-B062-A1FBC150D0B7}" type="slidenum">
              <a:rPr lang="en-US" smtClean="0"/>
              <a:t>29</a:t>
            </a:fld>
            <a:endParaRPr lang="en-US"/>
          </a:p>
        </p:txBody>
      </p:sp>
      <p:pic>
        <p:nvPicPr>
          <p:cNvPr id="4" name="Picture 3">
            <a:extLst>
              <a:ext uri="{FF2B5EF4-FFF2-40B4-BE49-F238E27FC236}">
                <a16:creationId xmlns:a16="http://schemas.microsoft.com/office/drawing/2014/main" id="{5D1178C3-9B75-8F18-2B55-8C83D1C2E5D1}"/>
              </a:ext>
            </a:extLst>
          </p:cNvPr>
          <p:cNvPicPr>
            <a:picLocks noChangeAspect="1"/>
          </p:cNvPicPr>
          <p:nvPr/>
        </p:nvPicPr>
        <p:blipFill>
          <a:blip r:embed="rId2"/>
          <a:stretch>
            <a:fillRect/>
          </a:stretch>
        </p:blipFill>
        <p:spPr>
          <a:xfrm>
            <a:off x="7665417" y="0"/>
            <a:ext cx="4526583" cy="6858000"/>
          </a:xfrm>
          <a:prstGeom prst="rect">
            <a:avLst/>
          </a:prstGeom>
        </p:spPr>
      </p:pic>
      <p:sp>
        <p:nvSpPr>
          <p:cNvPr id="6" name="TextBox 5">
            <a:extLst>
              <a:ext uri="{FF2B5EF4-FFF2-40B4-BE49-F238E27FC236}">
                <a16:creationId xmlns:a16="http://schemas.microsoft.com/office/drawing/2014/main" id="{A72D5317-4903-956F-8298-AADB2EAD41A2}"/>
              </a:ext>
            </a:extLst>
          </p:cNvPr>
          <p:cNvSpPr txBox="1"/>
          <p:nvPr/>
        </p:nvSpPr>
        <p:spPr>
          <a:xfrm>
            <a:off x="126218" y="976927"/>
            <a:ext cx="7368344" cy="3631763"/>
          </a:xfrm>
          <a:prstGeom prst="rect">
            <a:avLst/>
          </a:prstGeom>
          <a:noFill/>
        </p:spPr>
        <p:txBody>
          <a:bodyPr wrap="square" lIns="91440" tIns="45720" rIns="91440" bIns="45720" anchor="t">
            <a:spAutoFit/>
          </a:bodyPr>
          <a:lstStyle/>
          <a:p>
            <a:pPr algn="ctr"/>
            <a:r>
              <a:rPr lang="en-US" sz="4400" b="1">
                <a:latin typeface="Arial"/>
                <a:cs typeface="Arial"/>
              </a:rPr>
              <a:t>Paducah Quilt Murals, Inc.</a:t>
            </a:r>
          </a:p>
          <a:p>
            <a:pPr algn="ctr"/>
            <a:r>
              <a:rPr lang="en-US" sz="2400" b="1">
                <a:latin typeface="Arial"/>
                <a:cs typeface="Arial"/>
              </a:rPr>
              <a:t>McCracken County</a:t>
            </a:r>
          </a:p>
          <a:p>
            <a:pPr algn="ctr"/>
            <a:endParaRPr lang="en-US" b="1">
              <a:latin typeface="Arial"/>
              <a:cs typeface="Arial"/>
            </a:endParaRPr>
          </a:p>
          <a:p>
            <a:pPr algn="ctr"/>
            <a:r>
              <a:rPr lang="en-US" b="1">
                <a:latin typeface="Arial"/>
                <a:cs typeface="Arial"/>
              </a:rPr>
              <a:t>Nautical Stars Quilt Mural Commemorates America’s Semiquincentennial</a:t>
            </a:r>
          </a:p>
          <a:p>
            <a:pPr algn="ctr"/>
            <a:endParaRPr lang="en-US" b="1">
              <a:latin typeface="Arial"/>
              <a:cs typeface="Arial"/>
            </a:endParaRPr>
          </a:p>
          <a:p>
            <a:pPr algn="ctr"/>
            <a:r>
              <a:rPr lang="en-US">
                <a:latin typeface="Arial"/>
                <a:cs typeface="Arial"/>
              </a:rPr>
              <a:t>The Nautical Stars mural, based on a Mariner’s Compass quilt by California quilter and author Judy Mathieson, is currently being painted by Kijsa Housman at MAKE Studio, 628 Broadway, and is scheduled for installation by July 4 as part of the America250KY grand finale celebration. </a:t>
            </a:r>
          </a:p>
        </p:txBody>
      </p:sp>
    </p:spTree>
    <p:extLst>
      <p:ext uri="{BB962C8B-B14F-4D97-AF65-F5344CB8AC3E}">
        <p14:creationId xmlns:p14="http://schemas.microsoft.com/office/powerpoint/2010/main" val="1274043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E5949-B54D-AC87-68F1-713065E56440}"/>
              </a:ext>
            </a:extLst>
          </p:cNvPr>
          <p:cNvSpPr>
            <a:spLocks noGrp="1"/>
          </p:cNvSpPr>
          <p:nvPr>
            <p:ph type="title"/>
          </p:nvPr>
        </p:nvSpPr>
        <p:spPr>
          <a:xfrm>
            <a:off x="7053009" y="2400230"/>
            <a:ext cx="4701904" cy="3079029"/>
          </a:xfrm>
        </p:spPr>
        <p:txBody>
          <a:bodyPr>
            <a:noAutofit/>
          </a:bodyPr>
          <a:lstStyle/>
          <a:p>
            <a:r>
              <a:rPr lang="en-US" sz="4400" b="1">
                <a:latin typeface="Avenir Next LT Pro" panose="020B0504020202020204" pitchFamily="34" charset="0"/>
              </a:rPr>
              <a:t>America250KY </a:t>
            </a:r>
            <a:br>
              <a:rPr lang="en-US" sz="4400" b="1">
                <a:latin typeface="Avenir Next LT Pro" panose="020B0504020202020204" pitchFamily="34" charset="0"/>
              </a:rPr>
            </a:br>
            <a:r>
              <a:rPr lang="en-US" sz="4400" b="1">
                <a:latin typeface="Avenir Next LT Pro" panose="020B0504020202020204" pitchFamily="34" charset="0"/>
              </a:rPr>
              <a:t>Impact &amp; Legacy</a:t>
            </a:r>
            <a:br>
              <a:rPr lang="en-US" sz="4400">
                <a:latin typeface="Avenir Next LT Pro" panose="020B0504020202020204" pitchFamily="34" charset="0"/>
              </a:rPr>
            </a:br>
            <a:br>
              <a:rPr lang="en-US" sz="2000">
                <a:latin typeface="Avenir Next LT Pro" panose="020B0504020202020204" pitchFamily="34" charset="0"/>
              </a:rPr>
            </a:br>
            <a:r>
              <a:rPr lang="en-US" sz="2000" i="1">
                <a:latin typeface="Avenir Next LT Pro" panose="020B0504020202020204" pitchFamily="34" charset="0"/>
              </a:rPr>
              <a:t>Presentation to the Interim Joint Committee on Tourism, Small Business, and Information Technology </a:t>
            </a:r>
          </a:p>
        </p:txBody>
      </p:sp>
      <p:pic>
        <p:nvPicPr>
          <p:cNvPr id="4" name="Picture 3" descr="Logo&#10;&#10;AI-generated content may be incorrect.">
            <a:extLst>
              <a:ext uri="{FF2B5EF4-FFF2-40B4-BE49-F238E27FC236}">
                <a16:creationId xmlns:a16="http://schemas.microsoft.com/office/drawing/2014/main" id="{B3F92CEA-1FE3-729A-E5DF-F30CC24319F6}"/>
              </a:ext>
            </a:extLst>
          </p:cNvPr>
          <p:cNvPicPr>
            <a:picLocks noChangeAspect="1"/>
          </p:cNvPicPr>
          <p:nvPr/>
        </p:nvPicPr>
        <p:blipFill>
          <a:blip r:embed="rId2"/>
          <a:stretch>
            <a:fillRect/>
          </a:stretch>
        </p:blipFill>
        <p:spPr>
          <a:xfrm>
            <a:off x="7547583" y="554425"/>
            <a:ext cx="4207330" cy="2555217"/>
          </a:xfrm>
          <a:prstGeom prst="rect">
            <a:avLst/>
          </a:prstGeom>
        </p:spPr>
      </p:pic>
    </p:spTree>
    <p:extLst>
      <p:ext uri="{BB962C8B-B14F-4D97-AF65-F5344CB8AC3E}">
        <p14:creationId xmlns:p14="http://schemas.microsoft.com/office/powerpoint/2010/main" val="11923452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a:extLst>
            <a:ext uri="{FF2B5EF4-FFF2-40B4-BE49-F238E27FC236}">
              <a16:creationId xmlns:a16="http://schemas.microsoft.com/office/drawing/2014/main" id="{E36CB122-477D-EC79-1372-20B77D3FBFA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4EFFBD-61B4-3CB5-B1BD-E65B7C35E2FE}"/>
              </a:ext>
            </a:extLst>
          </p:cNvPr>
          <p:cNvSpPr>
            <a:spLocks noGrp="1"/>
          </p:cNvSpPr>
          <p:nvPr>
            <p:ph type="sldNum" sz="quarter" idx="12"/>
          </p:nvPr>
        </p:nvSpPr>
        <p:spPr>
          <a:xfrm>
            <a:off x="8610599" y="6356350"/>
            <a:ext cx="347115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9135A-9DAC-4219-B062-A1FBC150D0B7}" type="slidenum">
              <a:rPr kumimoji="0" lang="en-US" sz="1200" b="0" i="0" u="none" strike="noStrike" kern="1200" cap="none" spc="0" normalizeH="0" baseline="0" noProof="0" smtClean="0">
                <a:ln>
                  <a:noFill/>
                </a:ln>
                <a:solidFill>
                  <a:srgbClr val="003764">
                    <a:tint val="75000"/>
                  </a:srgb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3764">
                  <a:tint val="75000"/>
                </a:srgbClr>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C5C5C547-D6C2-BA7F-837D-F686C6CF595E}"/>
              </a:ext>
            </a:extLst>
          </p:cNvPr>
          <p:cNvPicPr>
            <a:picLocks noChangeAspect="1"/>
          </p:cNvPicPr>
          <p:nvPr/>
        </p:nvPicPr>
        <p:blipFill>
          <a:blip r:embed="rId3"/>
          <a:stretch>
            <a:fillRect/>
          </a:stretch>
        </p:blipFill>
        <p:spPr>
          <a:xfrm>
            <a:off x="318" y="443914"/>
            <a:ext cx="10030832" cy="5962357"/>
          </a:xfrm>
          <a:prstGeom prst="rect">
            <a:avLst/>
          </a:prstGeom>
        </p:spPr>
      </p:pic>
    </p:spTree>
    <p:extLst>
      <p:ext uri="{BB962C8B-B14F-4D97-AF65-F5344CB8AC3E}">
        <p14:creationId xmlns:p14="http://schemas.microsoft.com/office/powerpoint/2010/main" val="3585245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Text&#10;&#10;AI-generated content may be incorrect.">
            <a:extLst>
              <a:ext uri="{FF2B5EF4-FFF2-40B4-BE49-F238E27FC236}">
                <a16:creationId xmlns:a16="http://schemas.microsoft.com/office/drawing/2014/main" id="{A63C7C31-9147-F6F9-164C-61ECB4E04F3B}"/>
              </a:ext>
            </a:extLst>
          </p:cNvPr>
          <p:cNvPicPr>
            <a:picLocks noGrp="1" noChangeAspect="1"/>
          </p:cNvPicPr>
          <p:nvPr>
            <p:ph idx="1"/>
          </p:nvPr>
        </p:nvPicPr>
        <p:blipFill>
          <a:blip r:embed="rId2"/>
          <a:stretch>
            <a:fillRect/>
          </a:stretch>
        </p:blipFill>
        <p:spPr>
          <a:xfrm>
            <a:off x="5582931" y="245642"/>
            <a:ext cx="5512690" cy="2704148"/>
          </a:xfrm>
          <a:prstGeom prst="rect">
            <a:avLst/>
          </a:prstGeom>
        </p:spPr>
      </p:pic>
      <p:sp>
        <p:nvSpPr>
          <p:cNvPr id="4" name="Slide Number Placeholder 3">
            <a:extLst>
              <a:ext uri="{FF2B5EF4-FFF2-40B4-BE49-F238E27FC236}">
                <a16:creationId xmlns:a16="http://schemas.microsoft.com/office/drawing/2014/main" id="{586DF34A-A194-9A2D-6EC5-672004051405}"/>
              </a:ext>
            </a:extLst>
          </p:cNvPr>
          <p:cNvSpPr>
            <a:spLocks noGrp="1"/>
          </p:cNvSpPr>
          <p:nvPr>
            <p:ph type="sldNum" sz="quarter" idx="12"/>
          </p:nvPr>
        </p:nvSpPr>
        <p:spPr>
          <a:xfrm>
            <a:off x="9446683" y="6493933"/>
            <a:ext cx="2743200" cy="365125"/>
          </a:xfrm>
        </p:spPr>
        <p:txBody>
          <a:bodyPr/>
          <a:lstStyle/>
          <a:p>
            <a:fld id="{73A9135A-9DAC-4219-B062-A1FBC150D0B7}" type="slidenum">
              <a:rPr lang="en-US" smtClean="0"/>
              <a:t>31</a:t>
            </a:fld>
            <a:endParaRPr lang="en-US"/>
          </a:p>
        </p:txBody>
      </p:sp>
      <p:sp>
        <p:nvSpPr>
          <p:cNvPr id="7" name="Title 1">
            <a:extLst>
              <a:ext uri="{FF2B5EF4-FFF2-40B4-BE49-F238E27FC236}">
                <a16:creationId xmlns:a16="http://schemas.microsoft.com/office/drawing/2014/main" id="{39BB30C0-A45A-EA89-D6DE-64A7D86BE1CB}"/>
              </a:ext>
            </a:extLst>
          </p:cNvPr>
          <p:cNvSpPr>
            <a:spLocks noGrp="1"/>
          </p:cNvSpPr>
          <p:nvPr>
            <p:ph type="title"/>
          </p:nvPr>
        </p:nvSpPr>
        <p:spPr>
          <a:xfrm>
            <a:off x="320040" y="242782"/>
            <a:ext cx="10515600" cy="1325563"/>
          </a:xfrm>
        </p:spPr>
        <p:txBody>
          <a:bodyPr>
            <a:normAutofit fontScale="90000"/>
          </a:bodyPr>
          <a:lstStyle/>
          <a:p>
            <a:r>
              <a:rPr lang="en-US" b="1">
                <a:latin typeface="Arial"/>
                <a:cs typeface="Arial"/>
              </a:rPr>
              <a:t>Kentucky Celebrates </a:t>
            </a:r>
            <a:br>
              <a:rPr lang="en-US" b="1">
                <a:latin typeface="Arial"/>
                <a:cs typeface="Arial"/>
              </a:rPr>
            </a:br>
            <a:r>
              <a:rPr lang="en-US" b="1">
                <a:latin typeface="Arial"/>
                <a:cs typeface="Arial"/>
              </a:rPr>
              <a:t>America250 </a:t>
            </a:r>
            <a:br>
              <a:rPr lang="en-US" b="1">
                <a:latin typeface="Arial"/>
                <a:cs typeface="Arial"/>
              </a:rPr>
            </a:br>
            <a:r>
              <a:rPr lang="en-US" sz="2000">
                <a:latin typeface="Arial"/>
                <a:cs typeface="Arial"/>
              </a:rPr>
              <a:t>Downtown Frankfort, All Day</a:t>
            </a:r>
            <a:endParaRPr lang="en-US">
              <a:cs typeface="Arial" panose="020B0604020202020204" pitchFamily="34" charset="0"/>
            </a:endParaRPr>
          </a:p>
        </p:txBody>
      </p:sp>
      <p:sp>
        <p:nvSpPr>
          <p:cNvPr id="10" name="TextBox 9">
            <a:extLst>
              <a:ext uri="{FF2B5EF4-FFF2-40B4-BE49-F238E27FC236}">
                <a16:creationId xmlns:a16="http://schemas.microsoft.com/office/drawing/2014/main" id="{84FF3D4A-17FE-EB66-E7D5-88EE5907A294}"/>
              </a:ext>
            </a:extLst>
          </p:cNvPr>
          <p:cNvSpPr txBox="1"/>
          <p:nvPr/>
        </p:nvSpPr>
        <p:spPr>
          <a:xfrm>
            <a:off x="317500" y="1714500"/>
            <a:ext cx="11874499" cy="553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Arial"/>
                <a:ea typeface="Arial"/>
                <a:cs typeface="Arial"/>
              </a:rPr>
              <a:t>Explore History​</a:t>
            </a:r>
          </a:p>
          <a:p>
            <a:pPr indent="-228600">
              <a:buFont typeface="Arial"/>
              <a:buChar char="•"/>
            </a:pPr>
            <a:r>
              <a:rPr lang="en-US" sz="1200">
                <a:latin typeface="Arial"/>
                <a:ea typeface="Arial"/>
                <a:cs typeface="Arial"/>
              </a:rPr>
              <a:t>Genealogy workshops​</a:t>
            </a:r>
          </a:p>
          <a:p>
            <a:pPr indent="-228600">
              <a:buFont typeface="Arial"/>
              <a:buChar char="•"/>
            </a:pPr>
            <a:r>
              <a:rPr lang="en-US" sz="1200">
                <a:latin typeface="Arial"/>
                <a:ea typeface="Arial"/>
                <a:cs typeface="Arial"/>
              </a:rPr>
              <a:t>Gallery talks on topics ranging from the Civil War to Kentucky fashion​</a:t>
            </a:r>
          </a:p>
          <a:p>
            <a:pPr indent="-228600">
              <a:buFont typeface="Arial"/>
              <a:buChar char="•"/>
            </a:pPr>
            <a:r>
              <a:rPr lang="en-US" sz="1200">
                <a:latin typeface="Arial"/>
                <a:ea typeface="Arial"/>
                <a:cs typeface="Arial"/>
              </a:rPr>
              <a:t>Guided tours through historic cemeteries and downtown landmarks ​</a:t>
            </a:r>
          </a:p>
          <a:p>
            <a:pPr indent="-228600">
              <a:buFont typeface="Arial"/>
              <a:buChar char="•"/>
            </a:pPr>
            <a:r>
              <a:rPr lang="en-US" sz="1200">
                <a:latin typeface="Arial"/>
                <a:ea typeface="Arial"/>
                <a:cs typeface="Arial"/>
              </a:rPr>
              <a:t>Oral History listening booth​</a:t>
            </a:r>
          </a:p>
          <a:p>
            <a:pPr indent="-228600">
              <a:buFont typeface="Arial"/>
              <a:buChar char="•"/>
            </a:pPr>
            <a:r>
              <a:rPr lang="en-US" sz="1200">
                <a:latin typeface="Arial"/>
                <a:ea typeface="Arial"/>
                <a:cs typeface="Arial"/>
              </a:rPr>
              <a:t>Scavenger hunt​</a:t>
            </a:r>
          </a:p>
          <a:p>
            <a:endParaRPr lang="en-US" sz="1200">
              <a:latin typeface="Arial"/>
              <a:ea typeface="Arial"/>
              <a:cs typeface="Arial"/>
            </a:endParaRPr>
          </a:p>
          <a:p>
            <a:r>
              <a:rPr lang="en-US" sz="1200" b="1">
                <a:latin typeface="Arial"/>
                <a:ea typeface="Arial"/>
                <a:cs typeface="Arial"/>
              </a:rPr>
              <a:t>Discover the Collections ​</a:t>
            </a:r>
          </a:p>
          <a:p>
            <a:pPr indent="-228600">
              <a:buFont typeface="Arial"/>
              <a:buChar char="•"/>
            </a:pPr>
            <a:r>
              <a:rPr lang="en-US" sz="1200">
                <a:latin typeface="Arial"/>
                <a:ea typeface="Arial"/>
                <a:cs typeface="Arial"/>
              </a:rPr>
              <a:t>Expert talks on Daniel Boone, the Burgoyne Cannon and the Weight of Old Glory at the Keeneland galleries ​</a:t>
            </a:r>
          </a:p>
          <a:p>
            <a:pPr indent="-228600">
              <a:buFont typeface="Arial"/>
              <a:buChar char="•"/>
            </a:pPr>
            <a:r>
              <a:rPr lang="en-US" sz="1200">
                <a:latin typeface="Arial"/>
                <a:ea typeface="Arial"/>
                <a:cs typeface="Arial"/>
              </a:rPr>
              <a:t>Special tours for A Kentucky Journey and the Civil War Governors of Kentucky exhibitions ​</a:t>
            </a:r>
            <a:br>
              <a:rPr lang="en-US" sz="1200">
                <a:latin typeface="Arial"/>
                <a:ea typeface="Arial"/>
                <a:cs typeface="Arial"/>
              </a:rPr>
            </a:br>
            <a:endParaRPr lang="en-US" sz="1200">
              <a:latin typeface="Arial"/>
              <a:ea typeface="Arial"/>
              <a:cs typeface="Arial"/>
            </a:endParaRPr>
          </a:p>
          <a:p>
            <a:r>
              <a:rPr lang="en-US" sz="1200" b="1">
                <a:latin typeface="Arial"/>
                <a:ea typeface="Arial"/>
                <a:cs typeface="Arial"/>
              </a:rPr>
              <a:t>​Family Fun ​</a:t>
            </a:r>
          </a:p>
          <a:p>
            <a:pPr indent="-228600">
              <a:buFont typeface="Arial"/>
              <a:buChar char="•"/>
            </a:pPr>
            <a:r>
              <a:rPr lang="en-US" sz="1200">
                <a:latin typeface="Arial"/>
                <a:ea typeface="Arial"/>
                <a:cs typeface="Arial"/>
              </a:rPr>
              <a:t>Cralle Day Garden for kids' activities​</a:t>
            </a:r>
          </a:p>
          <a:p>
            <a:pPr indent="-228600">
              <a:buFont typeface="Arial"/>
              <a:buChar char="•"/>
            </a:pPr>
            <a:r>
              <a:rPr lang="en-US" sz="1200">
                <a:latin typeface="Arial"/>
                <a:ea typeface="Arial"/>
                <a:cs typeface="Arial"/>
              </a:rPr>
              <a:t>Historic games​</a:t>
            </a:r>
          </a:p>
          <a:p>
            <a:pPr indent="-228600">
              <a:buFont typeface="Arial"/>
              <a:buChar char="•"/>
            </a:pPr>
            <a:r>
              <a:rPr lang="en-US" sz="1200">
                <a:latin typeface="Arial"/>
                <a:ea typeface="Arial"/>
                <a:cs typeface="Arial"/>
              </a:rPr>
              <a:t>Family games: giant checkers​, Jenga and cornhole </a:t>
            </a:r>
          </a:p>
          <a:p>
            <a:pPr indent="-228600">
              <a:buFont typeface="Arial"/>
              <a:buChar char="•"/>
            </a:pPr>
            <a:r>
              <a:rPr lang="en-US" sz="1200">
                <a:latin typeface="Arial"/>
                <a:ea typeface="Arial"/>
                <a:cs typeface="Arial"/>
              </a:rPr>
              <a:t>Free hot dogs </a:t>
            </a:r>
          </a:p>
          <a:p>
            <a:pPr indent="-228600">
              <a:buFont typeface="Arial"/>
              <a:buChar char="•"/>
            </a:pPr>
            <a:r>
              <a:rPr lang="en-US" sz="1200">
                <a:latin typeface="Arial"/>
                <a:ea typeface="Arial"/>
                <a:cs typeface="Arial"/>
              </a:rPr>
              <a:t>Hands on History Passport </a:t>
            </a:r>
          </a:p>
          <a:p>
            <a:endParaRPr lang="en-US" sz="1200">
              <a:latin typeface="Arial"/>
              <a:ea typeface="Arial"/>
              <a:cs typeface="Arial"/>
            </a:endParaRPr>
          </a:p>
          <a:p>
            <a:r>
              <a:rPr lang="en-US" sz="1200" b="1">
                <a:latin typeface="Arial"/>
                <a:ea typeface="Arial"/>
                <a:cs typeface="Arial"/>
              </a:rPr>
              <a:t>Step Back in Time </a:t>
            </a:r>
          </a:p>
          <a:p>
            <a:pPr indent="-228600">
              <a:buFont typeface="Arial"/>
              <a:buChar char="•"/>
            </a:pPr>
            <a:r>
              <a:rPr lang="en-US" sz="1200">
                <a:latin typeface="Arial"/>
                <a:ea typeface="Arial"/>
                <a:cs typeface="Arial"/>
              </a:rPr>
              <a:t>Sign a replica of the Declaration of Independence Watch KY Corp of Long Riflemen firing demonstrations </a:t>
            </a:r>
          </a:p>
          <a:p>
            <a:pPr indent="-228600">
              <a:buFont typeface="Arial"/>
              <a:buChar char="•"/>
            </a:pPr>
            <a:r>
              <a:rPr lang="en-US" sz="1200">
                <a:latin typeface="Arial"/>
                <a:ea typeface="Arial"/>
                <a:cs typeface="Arial"/>
              </a:rPr>
              <a:t>Experience living history through Chautauqua performances featuring Henry Clay, Charlotte Dupuy, Abraham Lincoln, and Loretta Lynn. </a:t>
            </a:r>
          </a:p>
          <a:p>
            <a:endParaRPr lang="en-US" sz="1200">
              <a:latin typeface="Arial"/>
              <a:ea typeface="Arial"/>
              <a:cs typeface="Arial"/>
            </a:endParaRPr>
          </a:p>
          <a:p>
            <a:r>
              <a:rPr lang="en-US" sz="1200" b="1">
                <a:latin typeface="Arial"/>
                <a:ea typeface="Arial"/>
                <a:cs typeface="Arial"/>
              </a:rPr>
              <a:t>End the Day with a Bang</a:t>
            </a:r>
            <a:r>
              <a:rPr lang="en-US" sz="1200">
                <a:latin typeface="Arial"/>
                <a:ea typeface="Arial"/>
                <a:cs typeface="Arial"/>
              </a:rPr>
              <a:t> </a:t>
            </a:r>
          </a:p>
          <a:p>
            <a:pPr indent="-228600">
              <a:buFont typeface="Arial"/>
              <a:buChar char="•"/>
            </a:pPr>
            <a:r>
              <a:rPr lang="en-US" sz="1200">
                <a:latin typeface="Arial"/>
                <a:ea typeface="Arial"/>
                <a:cs typeface="Arial"/>
              </a:rPr>
              <a:t>Enjoy bluegrass from Kentucky Blue, followed by a mainstage performance by Walker Montgomery. The night closes with a program featuring The Louisville Orchestra. </a:t>
            </a:r>
          </a:p>
          <a:p>
            <a:pPr indent="-228600">
              <a:buFont typeface="Arial"/>
              <a:buChar char="•"/>
            </a:pPr>
            <a:r>
              <a:rPr lang="en-US" sz="1200">
                <a:latin typeface="Arial"/>
                <a:ea typeface="Arial"/>
                <a:cs typeface="Arial"/>
              </a:rPr>
              <a:t>Dr. Everett McCorvey and Ben Sollee will perform the National Anthem and "America the Beautiful," and "My Old Kentucky Home."</a:t>
            </a:r>
          </a:p>
          <a:p>
            <a:pPr indent="-228600">
              <a:buFont typeface="Arial"/>
              <a:buChar char="•"/>
            </a:pPr>
            <a:r>
              <a:rPr lang="en-US" sz="1200">
                <a:latin typeface="Arial"/>
                <a:cs typeface="Arial"/>
              </a:rPr>
              <a:t>Fireworks</a:t>
            </a:r>
          </a:p>
          <a:p>
            <a:endParaRPr lang="en-US" sz="1200">
              <a:latin typeface="Arial"/>
              <a:cs typeface="Arial"/>
            </a:endParaRPr>
          </a:p>
          <a:p>
            <a:pPr algn="ctr"/>
            <a:endParaRPr lang="en-US"/>
          </a:p>
        </p:txBody>
      </p:sp>
    </p:spTree>
    <p:extLst>
      <p:ext uri="{BB962C8B-B14F-4D97-AF65-F5344CB8AC3E}">
        <p14:creationId xmlns:p14="http://schemas.microsoft.com/office/powerpoint/2010/main" val="34698774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C0F41F-693F-89A6-64DD-99D3F602998B}"/>
              </a:ext>
            </a:extLst>
          </p:cNvPr>
          <p:cNvSpPr>
            <a:spLocks noGrp="1"/>
          </p:cNvSpPr>
          <p:nvPr>
            <p:ph type="sldNum" sz="quarter" idx="12"/>
          </p:nvPr>
        </p:nvSpPr>
        <p:spPr>
          <a:xfrm>
            <a:off x="8610599" y="6356350"/>
            <a:ext cx="349060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9135A-9DAC-4219-B062-A1FBC150D0B7}" type="slidenum">
              <a:rPr kumimoji="0" lang="en-US" sz="1200" b="0" i="0" u="none" strike="noStrike" kern="1200" cap="none" spc="0" normalizeH="0" baseline="0" noProof="0" smtClean="0">
                <a:ln>
                  <a:noFill/>
                </a:ln>
                <a:solidFill>
                  <a:srgbClr val="003764">
                    <a:tint val="75000"/>
                  </a:srgb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3764">
                  <a:tint val="75000"/>
                </a:srgbClr>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710C6887-3D67-ADFD-2C91-D0C9199EC3AC}"/>
              </a:ext>
            </a:extLst>
          </p:cNvPr>
          <p:cNvPicPr>
            <a:picLocks noChangeAspect="1"/>
          </p:cNvPicPr>
          <p:nvPr/>
        </p:nvPicPr>
        <p:blipFill>
          <a:blip r:embed="rId3"/>
          <a:stretch>
            <a:fillRect/>
          </a:stretch>
        </p:blipFill>
        <p:spPr>
          <a:xfrm>
            <a:off x="2712720" y="1827223"/>
            <a:ext cx="6624320" cy="1608433"/>
          </a:xfrm>
          <a:prstGeom prst="rect">
            <a:avLst/>
          </a:prstGeom>
        </p:spPr>
      </p:pic>
      <p:pic>
        <p:nvPicPr>
          <p:cNvPr id="6" name="Picture 5" descr="Logo&#10;&#10;AI-generated content may be incorrect.">
            <a:extLst>
              <a:ext uri="{FF2B5EF4-FFF2-40B4-BE49-F238E27FC236}">
                <a16:creationId xmlns:a16="http://schemas.microsoft.com/office/drawing/2014/main" id="{8A9A3E7A-A32C-7E4D-6AA4-12649E2D8D27}"/>
              </a:ext>
            </a:extLst>
          </p:cNvPr>
          <p:cNvPicPr>
            <a:picLocks noChangeAspect="1"/>
          </p:cNvPicPr>
          <p:nvPr/>
        </p:nvPicPr>
        <p:blipFill>
          <a:blip r:embed="rId4"/>
          <a:stretch>
            <a:fillRect/>
          </a:stretch>
        </p:blipFill>
        <p:spPr>
          <a:xfrm>
            <a:off x="4686291" y="4171663"/>
            <a:ext cx="2809258" cy="1697098"/>
          </a:xfrm>
          <a:prstGeom prst="rect">
            <a:avLst/>
          </a:prstGeom>
        </p:spPr>
      </p:pic>
    </p:spTree>
    <p:extLst>
      <p:ext uri="{BB962C8B-B14F-4D97-AF65-F5344CB8AC3E}">
        <p14:creationId xmlns:p14="http://schemas.microsoft.com/office/powerpoint/2010/main" val="2497868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85910-F799-8229-5356-B77F0DA926FA}"/>
              </a:ext>
            </a:extLst>
          </p:cNvPr>
          <p:cNvSpPr>
            <a:spLocks noGrp="1"/>
          </p:cNvSpPr>
          <p:nvPr>
            <p:ph type="title"/>
          </p:nvPr>
        </p:nvSpPr>
        <p:spPr>
          <a:xfrm>
            <a:off x="828040" y="182245"/>
            <a:ext cx="10515600" cy="1325563"/>
          </a:xfrm>
        </p:spPr>
        <p:txBody>
          <a:bodyPr/>
          <a:lstStyle/>
          <a:p>
            <a:r>
              <a:rPr lang="en-US" b="1">
                <a:latin typeface="Arial"/>
                <a:cs typeface="Arial"/>
              </a:rPr>
              <a:t>What is America250KY?</a:t>
            </a:r>
          </a:p>
        </p:txBody>
      </p:sp>
      <p:sp>
        <p:nvSpPr>
          <p:cNvPr id="3" name="Content Placeholder 2">
            <a:extLst>
              <a:ext uri="{FF2B5EF4-FFF2-40B4-BE49-F238E27FC236}">
                <a16:creationId xmlns:a16="http://schemas.microsoft.com/office/drawing/2014/main" id="{0E9AF90F-8F2E-1E1B-C34D-BF86AF2102D4}"/>
              </a:ext>
            </a:extLst>
          </p:cNvPr>
          <p:cNvSpPr>
            <a:spLocks noGrp="1"/>
          </p:cNvSpPr>
          <p:nvPr>
            <p:ph idx="1"/>
          </p:nvPr>
        </p:nvSpPr>
        <p:spPr>
          <a:xfrm>
            <a:off x="828040" y="1205865"/>
            <a:ext cx="9674726" cy="846138"/>
          </a:xfrm>
        </p:spPr>
        <p:txBody>
          <a:bodyPr>
            <a:normAutofit lnSpcReduction="10000"/>
          </a:bodyPr>
          <a:lstStyle/>
          <a:p>
            <a:pPr marL="0" indent="0">
              <a:buNone/>
            </a:pPr>
            <a:r>
              <a:rPr lang="en-US">
                <a:latin typeface="Arial"/>
                <a:cs typeface="Arial"/>
              </a:rPr>
              <a:t>Commemorates 250 years since the signing of the Declaration of Independence</a:t>
            </a:r>
          </a:p>
          <a:p>
            <a:pPr marL="0" indent="0">
              <a:buNone/>
            </a:pPr>
            <a:endParaRPr lang="en-US">
              <a:latin typeface="Arial"/>
              <a:cs typeface="Arial"/>
            </a:endParaRPr>
          </a:p>
        </p:txBody>
      </p:sp>
      <p:sp>
        <p:nvSpPr>
          <p:cNvPr id="4" name="Footer Placeholder 3">
            <a:extLst>
              <a:ext uri="{FF2B5EF4-FFF2-40B4-BE49-F238E27FC236}">
                <a16:creationId xmlns:a16="http://schemas.microsoft.com/office/drawing/2014/main" id="{E8C62BA7-D8EB-E465-2AA6-1A52146E782B}"/>
              </a:ext>
            </a:extLst>
          </p:cNvPr>
          <p:cNvSpPr>
            <a:spLocks noGrp="1"/>
          </p:cNvSpPr>
          <p:nvPr>
            <p:ph type="ftr" sz="quarter" idx="11"/>
          </p:nvPr>
        </p:nvSpPr>
        <p:spPr/>
        <p:txBody>
          <a:bodyPr/>
          <a:lstStyle/>
          <a:p>
            <a:pPr algn="l"/>
            <a:r>
              <a:rPr lang="en-US"/>
              <a:t>Bringing our past to life.</a:t>
            </a:r>
          </a:p>
        </p:txBody>
      </p:sp>
      <p:pic>
        <p:nvPicPr>
          <p:cNvPr id="5" name="Picture 4" descr="Logo&#10;&#10;AI-generated content may be incorrect.">
            <a:extLst>
              <a:ext uri="{FF2B5EF4-FFF2-40B4-BE49-F238E27FC236}">
                <a16:creationId xmlns:a16="http://schemas.microsoft.com/office/drawing/2014/main" id="{C6EF57E3-B688-E3A3-21B0-0C4C573D95FB}"/>
              </a:ext>
            </a:extLst>
          </p:cNvPr>
          <p:cNvPicPr>
            <a:picLocks noChangeAspect="1"/>
          </p:cNvPicPr>
          <p:nvPr/>
        </p:nvPicPr>
        <p:blipFill>
          <a:blip r:embed="rId3"/>
          <a:stretch>
            <a:fillRect/>
          </a:stretch>
        </p:blipFill>
        <p:spPr>
          <a:xfrm>
            <a:off x="327651" y="6091903"/>
            <a:ext cx="1021098" cy="620138"/>
          </a:xfrm>
          <a:prstGeom prst="rect">
            <a:avLst/>
          </a:prstGeom>
        </p:spPr>
      </p:pic>
      <p:pic>
        <p:nvPicPr>
          <p:cNvPr id="11" name="Picture 10" descr="Painting of a group of people in a room&#10;&#10;AI-generated content may be incorrect.">
            <a:extLst>
              <a:ext uri="{FF2B5EF4-FFF2-40B4-BE49-F238E27FC236}">
                <a16:creationId xmlns:a16="http://schemas.microsoft.com/office/drawing/2014/main" id="{308D4A10-BE79-D1D7-711D-CDCE9E17F9A0}"/>
              </a:ext>
            </a:extLst>
          </p:cNvPr>
          <p:cNvPicPr>
            <a:picLocks noChangeAspect="1"/>
          </p:cNvPicPr>
          <p:nvPr/>
        </p:nvPicPr>
        <p:blipFill>
          <a:blip r:embed="rId4"/>
          <a:stretch>
            <a:fillRect/>
          </a:stretch>
        </p:blipFill>
        <p:spPr>
          <a:xfrm>
            <a:off x="944880" y="2134134"/>
            <a:ext cx="5460017" cy="3585411"/>
          </a:xfrm>
          <a:prstGeom prst="rect">
            <a:avLst/>
          </a:prstGeom>
        </p:spPr>
      </p:pic>
      <p:sp>
        <p:nvSpPr>
          <p:cNvPr id="12" name="TextBox 11">
            <a:extLst>
              <a:ext uri="{FF2B5EF4-FFF2-40B4-BE49-F238E27FC236}">
                <a16:creationId xmlns:a16="http://schemas.microsoft.com/office/drawing/2014/main" id="{7BBFBDE6-45AA-7ED8-A933-C0F3D7C1ED20}"/>
              </a:ext>
            </a:extLst>
          </p:cNvPr>
          <p:cNvSpPr txBox="1"/>
          <p:nvPr/>
        </p:nvSpPr>
        <p:spPr>
          <a:xfrm>
            <a:off x="2463532" y="5724771"/>
            <a:ext cx="5267512" cy="246221"/>
          </a:xfrm>
          <a:prstGeom prst="rect">
            <a:avLst/>
          </a:prstGeom>
          <a:noFill/>
        </p:spPr>
        <p:txBody>
          <a:bodyPr wrap="square" rtlCol="0">
            <a:spAutoFit/>
          </a:bodyPr>
          <a:lstStyle/>
          <a:p>
            <a:r>
              <a:rPr lang="en-US" sz="1000" b="1">
                <a:latin typeface="Avenir Next LT Pro" panose="020B0504020202020204" pitchFamily="34" charset="0"/>
              </a:rPr>
              <a:t>The Declaration of Independence, July 4, 1776, John Trumball</a:t>
            </a:r>
          </a:p>
        </p:txBody>
      </p:sp>
    </p:spTree>
    <p:extLst>
      <p:ext uri="{BB962C8B-B14F-4D97-AF65-F5344CB8AC3E}">
        <p14:creationId xmlns:p14="http://schemas.microsoft.com/office/powerpoint/2010/main" val="2135044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BCD99F2A-1E97-8337-4B5E-03723FE117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D67DF7-A46F-67C6-785E-5F114262B730}"/>
              </a:ext>
            </a:extLst>
          </p:cNvPr>
          <p:cNvSpPr>
            <a:spLocks noGrp="1"/>
          </p:cNvSpPr>
          <p:nvPr>
            <p:ph type="title"/>
          </p:nvPr>
        </p:nvSpPr>
        <p:spPr/>
        <p:txBody>
          <a:bodyPr/>
          <a:lstStyle/>
          <a:p>
            <a:r>
              <a:rPr lang="en-US" b="1">
                <a:latin typeface="Arial"/>
                <a:cs typeface="Arial"/>
              </a:rPr>
              <a:t>Commissions</a:t>
            </a:r>
          </a:p>
        </p:txBody>
      </p:sp>
      <p:sp>
        <p:nvSpPr>
          <p:cNvPr id="3" name="Content Placeholder 2">
            <a:extLst>
              <a:ext uri="{FF2B5EF4-FFF2-40B4-BE49-F238E27FC236}">
                <a16:creationId xmlns:a16="http://schemas.microsoft.com/office/drawing/2014/main" id="{B4F061FE-ED90-BD14-97F4-B59D38C66CA0}"/>
              </a:ext>
            </a:extLst>
          </p:cNvPr>
          <p:cNvSpPr>
            <a:spLocks noGrp="1"/>
          </p:cNvSpPr>
          <p:nvPr>
            <p:ph idx="1"/>
          </p:nvPr>
        </p:nvSpPr>
        <p:spPr>
          <a:xfrm>
            <a:off x="828040" y="1825625"/>
            <a:ext cx="4279232" cy="4351338"/>
          </a:xfrm>
        </p:spPr>
        <p:txBody>
          <a:bodyPr/>
          <a:lstStyle/>
          <a:p>
            <a:r>
              <a:rPr lang="en-US">
                <a:latin typeface="Arial"/>
                <a:cs typeface="Arial"/>
              </a:rPr>
              <a:t>Harrodsburg </a:t>
            </a:r>
            <a:r>
              <a:rPr lang="en-US" err="1">
                <a:latin typeface="Arial"/>
                <a:cs typeface="Arial"/>
              </a:rPr>
              <a:t>Sestercentennial</a:t>
            </a:r>
            <a:r>
              <a:rPr lang="en-US">
                <a:latin typeface="Arial"/>
                <a:cs typeface="Arial"/>
              </a:rPr>
              <a:t> Commission</a:t>
            </a:r>
          </a:p>
          <a:p>
            <a:r>
              <a:rPr lang="en-US">
                <a:latin typeface="Arial"/>
                <a:cs typeface="Arial"/>
              </a:rPr>
              <a:t>Kentucky </a:t>
            </a:r>
            <a:r>
              <a:rPr lang="en-US" err="1">
                <a:latin typeface="Arial"/>
                <a:cs typeface="Arial"/>
              </a:rPr>
              <a:t>Sestercentennial</a:t>
            </a:r>
            <a:r>
              <a:rPr lang="en-US">
                <a:latin typeface="Arial"/>
                <a:cs typeface="Arial"/>
              </a:rPr>
              <a:t> Commission</a:t>
            </a:r>
          </a:p>
        </p:txBody>
      </p:sp>
      <p:sp>
        <p:nvSpPr>
          <p:cNvPr id="4" name="Footer Placeholder 3">
            <a:extLst>
              <a:ext uri="{FF2B5EF4-FFF2-40B4-BE49-F238E27FC236}">
                <a16:creationId xmlns:a16="http://schemas.microsoft.com/office/drawing/2014/main" id="{0313E779-6090-37C2-4781-D6A3E4D4EE1B}"/>
              </a:ext>
            </a:extLst>
          </p:cNvPr>
          <p:cNvSpPr>
            <a:spLocks noGrp="1"/>
          </p:cNvSpPr>
          <p:nvPr>
            <p:ph type="ftr" sz="quarter" idx="11"/>
          </p:nvPr>
        </p:nvSpPr>
        <p:spPr/>
        <p:txBody>
          <a:bodyPr/>
          <a:lstStyle/>
          <a:p>
            <a:pPr algn="l"/>
            <a:r>
              <a:rPr lang="en-US"/>
              <a:t>Bringing our past to life.</a:t>
            </a:r>
          </a:p>
        </p:txBody>
      </p:sp>
      <p:pic>
        <p:nvPicPr>
          <p:cNvPr id="5" name="Picture 4" descr="Logo&#10;&#10;AI-generated content may be incorrect.">
            <a:extLst>
              <a:ext uri="{FF2B5EF4-FFF2-40B4-BE49-F238E27FC236}">
                <a16:creationId xmlns:a16="http://schemas.microsoft.com/office/drawing/2014/main" id="{02402B93-4F6D-4C79-7C5E-B9294C8D244E}"/>
              </a:ext>
            </a:extLst>
          </p:cNvPr>
          <p:cNvPicPr>
            <a:picLocks noChangeAspect="1"/>
          </p:cNvPicPr>
          <p:nvPr/>
        </p:nvPicPr>
        <p:blipFill>
          <a:blip r:embed="rId3"/>
          <a:stretch>
            <a:fillRect/>
          </a:stretch>
        </p:blipFill>
        <p:spPr>
          <a:xfrm>
            <a:off x="327651" y="6091903"/>
            <a:ext cx="1021098" cy="620138"/>
          </a:xfrm>
          <a:prstGeom prst="rect">
            <a:avLst/>
          </a:prstGeom>
        </p:spPr>
      </p:pic>
      <p:pic>
        <p:nvPicPr>
          <p:cNvPr id="13" name="Picture 12">
            <a:extLst>
              <a:ext uri="{FF2B5EF4-FFF2-40B4-BE49-F238E27FC236}">
                <a16:creationId xmlns:a16="http://schemas.microsoft.com/office/drawing/2014/main" id="{82E19790-DEAF-FA63-E326-E962AE954C57}"/>
              </a:ext>
            </a:extLst>
          </p:cNvPr>
          <p:cNvPicPr>
            <a:picLocks noChangeAspect="1"/>
          </p:cNvPicPr>
          <p:nvPr/>
        </p:nvPicPr>
        <p:blipFill>
          <a:blip r:embed="rId4"/>
          <a:stretch>
            <a:fillRect/>
          </a:stretch>
        </p:blipFill>
        <p:spPr>
          <a:xfrm>
            <a:off x="7345262" y="1364844"/>
            <a:ext cx="4639753" cy="3098433"/>
          </a:xfrm>
          <a:prstGeom prst="rect">
            <a:avLst/>
          </a:prstGeom>
        </p:spPr>
      </p:pic>
      <p:pic>
        <p:nvPicPr>
          <p:cNvPr id="15" name="Picture 14" descr="A picture containing text, tree&#10;&#10;AI-generated content may be incorrect.">
            <a:extLst>
              <a:ext uri="{FF2B5EF4-FFF2-40B4-BE49-F238E27FC236}">
                <a16:creationId xmlns:a16="http://schemas.microsoft.com/office/drawing/2014/main" id="{55E2D911-C1CF-95C6-C243-E4D72A409A93}"/>
              </a:ext>
            </a:extLst>
          </p:cNvPr>
          <p:cNvPicPr>
            <a:picLocks noChangeAspect="1"/>
          </p:cNvPicPr>
          <p:nvPr/>
        </p:nvPicPr>
        <p:blipFill>
          <a:blip r:embed="rId5"/>
          <a:stretch>
            <a:fillRect/>
          </a:stretch>
        </p:blipFill>
        <p:spPr>
          <a:xfrm rot="5400000">
            <a:off x="3872024" y="1854232"/>
            <a:ext cx="3820975" cy="2865731"/>
          </a:xfrm>
          <a:prstGeom prst="rect">
            <a:avLst/>
          </a:prstGeom>
        </p:spPr>
      </p:pic>
      <p:sp>
        <p:nvSpPr>
          <p:cNvPr id="16" name="TextBox 15">
            <a:extLst>
              <a:ext uri="{FF2B5EF4-FFF2-40B4-BE49-F238E27FC236}">
                <a16:creationId xmlns:a16="http://schemas.microsoft.com/office/drawing/2014/main" id="{9811A3A5-A261-D383-9E83-4B94C072312B}"/>
              </a:ext>
            </a:extLst>
          </p:cNvPr>
          <p:cNvSpPr txBox="1"/>
          <p:nvPr/>
        </p:nvSpPr>
        <p:spPr>
          <a:xfrm>
            <a:off x="4345005" y="5251242"/>
            <a:ext cx="2558715" cy="246221"/>
          </a:xfrm>
          <a:prstGeom prst="rect">
            <a:avLst/>
          </a:prstGeom>
          <a:noFill/>
        </p:spPr>
        <p:txBody>
          <a:bodyPr wrap="square" rtlCol="0">
            <a:spAutoFit/>
          </a:bodyPr>
          <a:lstStyle/>
          <a:p>
            <a:r>
              <a:rPr lang="en-US" sz="1000" b="1">
                <a:latin typeface="Arial"/>
                <a:cs typeface="Arial"/>
              </a:rPr>
              <a:t>Boone Trace 250</a:t>
            </a:r>
          </a:p>
        </p:txBody>
      </p:sp>
      <p:sp>
        <p:nvSpPr>
          <p:cNvPr id="17" name="TextBox 16">
            <a:extLst>
              <a:ext uri="{FF2B5EF4-FFF2-40B4-BE49-F238E27FC236}">
                <a16:creationId xmlns:a16="http://schemas.microsoft.com/office/drawing/2014/main" id="{BE358956-3CAD-EAA8-28A7-3D51C53057B4}"/>
              </a:ext>
            </a:extLst>
          </p:cNvPr>
          <p:cNvSpPr txBox="1"/>
          <p:nvPr/>
        </p:nvSpPr>
        <p:spPr>
          <a:xfrm>
            <a:off x="7343044" y="4537661"/>
            <a:ext cx="3067171" cy="246221"/>
          </a:xfrm>
          <a:prstGeom prst="rect">
            <a:avLst/>
          </a:prstGeom>
          <a:noFill/>
        </p:spPr>
        <p:txBody>
          <a:bodyPr wrap="square" rtlCol="0">
            <a:spAutoFit/>
          </a:bodyPr>
          <a:lstStyle/>
          <a:p>
            <a:r>
              <a:rPr lang="en-US" sz="1000" b="1">
                <a:latin typeface="Arial"/>
                <a:cs typeface="Arial"/>
              </a:rPr>
              <a:t>Harrodsburg 250</a:t>
            </a:r>
          </a:p>
        </p:txBody>
      </p:sp>
    </p:spTree>
    <p:extLst>
      <p:ext uri="{BB962C8B-B14F-4D97-AF65-F5344CB8AC3E}">
        <p14:creationId xmlns:p14="http://schemas.microsoft.com/office/powerpoint/2010/main" val="3521442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AD5B1-91AC-6D65-8494-78A38CC2D9F0}"/>
              </a:ext>
            </a:extLst>
          </p:cNvPr>
          <p:cNvSpPr>
            <a:spLocks noGrp="1"/>
          </p:cNvSpPr>
          <p:nvPr>
            <p:ph type="title"/>
          </p:nvPr>
        </p:nvSpPr>
        <p:spPr>
          <a:xfrm>
            <a:off x="635000" y="161925"/>
            <a:ext cx="10515600" cy="1325563"/>
          </a:xfrm>
        </p:spPr>
        <p:txBody>
          <a:bodyPr/>
          <a:lstStyle/>
          <a:p>
            <a:r>
              <a:rPr lang="en-US" b="1">
                <a:latin typeface="Arial"/>
                <a:cs typeface="Arial"/>
              </a:rPr>
              <a:t>Our Approach</a:t>
            </a:r>
          </a:p>
        </p:txBody>
      </p:sp>
      <p:sp>
        <p:nvSpPr>
          <p:cNvPr id="3" name="Content Placeholder 2">
            <a:extLst>
              <a:ext uri="{FF2B5EF4-FFF2-40B4-BE49-F238E27FC236}">
                <a16:creationId xmlns:a16="http://schemas.microsoft.com/office/drawing/2014/main" id="{83F58CFC-6943-251E-187B-0BE7940165DE}"/>
              </a:ext>
            </a:extLst>
          </p:cNvPr>
          <p:cNvSpPr>
            <a:spLocks noGrp="1"/>
          </p:cNvSpPr>
          <p:nvPr>
            <p:ph idx="1"/>
          </p:nvPr>
        </p:nvSpPr>
        <p:spPr>
          <a:xfrm>
            <a:off x="736600" y="1364083"/>
            <a:ext cx="3613100" cy="4135228"/>
          </a:xfrm>
        </p:spPr>
        <p:txBody>
          <a:bodyPr vert="horz" lIns="91440" tIns="45720" rIns="91440" bIns="45720" rtlCol="0" anchor="t">
            <a:normAutofit/>
          </a:bodyPr>
          <a:lstStyle/>
          <a:p>
            <a:pPr marL="0" indent="0">
              <a:buNone/>
            </a:pPr>
            <a:r>
              <a:rPr lang="en-US" sz="2400" b="1">
                <a:latin typeface="Arial"/>
                <a:cs typeface="Arial"/>
              </a:rPr>
              <a:t>Themes</a:t>
            </a:r>
            <a:r>
              <a:rPr lang="en-US" sz="1800" b="1">
                <a:latin typeface="Arial"/>
                <a:cs typeface="Arial"/>
              </a:rPr>
              <a:t> </a:t>
            </a:r>
          </a:p>
          <a:p>
            <a:r>
              <a:rPr lang="en-US" sz="1400">
                <a:latin typeface="Arial"/>
                <a:cs typeface="Arial"/>
              </a:rPr>
              <a:t>Revolutionary Experiment</a:t>
            </a:r>
          </a:p>
          <a:p>
            <a:r>
              <a:rPr lang="en-US" sz="1400">
                <a:latin typeface="Arial"/>
                <a:cs typeface="Arial"/>
              </a:rPr>
              <a:t>We the People</a:t>
            </a:r>
          </a:p>
          <a:p>
            <a:r>
              <a:rPr lang="en-US" sz="1400">
                <a:latin typeface="Arial"/>
                <a:cs typeface="Arial"/>
              </a:rPr>
              <a:t>Power of Place</a:t>
            </a:r>
          </a:p>
          <a:p>
            <a:r>
              <a:rPr lang="en-US" sz="1400">
                <a:latin typeface="Arial"/>
                <a:cs typeface="Arial"/>
              </a:rPr>
              <a:t>Crossroads in History</a:t>
            </a:r>
          </a:p>
          <a:p>
            <a:r>
              <a:rPr lang="en-US" sz="1400">
                <a:latin typeface="Arial"/>
                <a:cs typeface="Arial"/>
              </a:rPr>
              <a:t>Doing History</a:t>
            </a:r>
          </a:p>
          <a:p>
            <a:pPr marL="0" indent="0">
              <a:buNone/>
            </a:pPr>
            <a:r>
              <a:rPr lang="en-US" sz="2400" b="1">
                <a:latin typeface="Arial"/>
                <a:cs typeface="Arial"/>
              </a:rPr>
              <a:t>Pillars</a:t>
            </a:r>
          </a:p>
          <a:p>
            <a:r>
              <a:rPr lang="en-US" sz="1400">
                <a:latin typeface="Arial"/>
                <a:cs typeface="Arial"/>
              </a:rPr>
              <a:t>Heritage Tourism </a:t>
            </a:r>
          </a:p>
          <a:p>
            <a:r>
              <a:rPr lang="en-US" sz="1400">
                <a:latin typeface="Arial"/>
                <a:cs typeface="Arial"/>
              </a:rPr>
              <a:t>Education </a:t>
            </a:r>
          </a:p>
          <a:p>
            <a:r>
              <a:rPr lang="en-US" sz="1400">
                <a:latin typeface="Arial"/>
                <a:cs typeface="Arial"/>
              </a:rPr>
              <a:t>Signature Events </a:t>
            </a:r>
          </a:p>
          <a:p>
            <a:r>
              <a:rPr lang="en-US" sz="1400">
                <a:latin typeface="Arial"/>
                <a:cs typeface="Arial"/>
              </a:rPr>
              <a:t>Legacy</a:t>
            </a:r>
          </a:p>
          <a:p>
            <a:endParaRPr lang="en-US" sz="2200">
              <a:latin typeface="Arial"/>
              <a:cs typeface="Arial"/>
            </a:endParaRPr>
          </a:p>
        </p:txBody>
      </p:sp>
      <p:pic>
        <p:nvPicPr>
          <p:cNvPr id="17" name="Picture 16" descr="Logo&#10;&#10;AI-generated content may be incorrect.">
            <a:extLst>
              <a:ext uri="{FF2B5EF4-FFF2-40B4-BE49-F238E27FC236}">
                <a16:creationId xmlns:a16="http://schemas.microsoft.com/office/drawing/2014/main" id="{00DEE57C-1A99-3364-2E92-9C8224029F4D}"/>
              </a:ext>
            </a:extLst>
          </p:cNvPr>
          <p:cNvPicPr>
            <a:picLocks noChangeAspect="1"/>
          </p:cNvPicPr>
          <p:nvPr/>
        </p:nvPicPr>
        <p:blipFill>
          <a:blip r:embed="rId3"/>
          <a:stretch>
            <a:fillRect/>
          </a:stretch>
        </p:blipFill>
        <p:spPr>
          <a:xfrm>
            <a:off x="327651" y="6091903"/>
            <a:ext cx="1021098" cy="620138"/>
          </a:xfrm>
          <a:prstGeom prst="rect">
            <a:avLst/>
          </a:prstGeom>
        </p:spPr>
      </p:pic>
      <p:pic>
        <p:nvPicPr>
          <p:cNvPr id="16" name="Picture 15" descr="A group of people posing for a photo&#10;&#10;AI-generated content may be incorrect.">
            <a:extLst>
              <a:ext uri="{FF2B5EF4-FFF2-40B4-BE49-F238E27FC236}">
                <a16:creationId xmlns:a16="http://schemas.microsoft.com/office/drawing/2014/main" id="{6D60B3EF-D642-1D9C-96C3-3EB8CBFBB6C5}"/>
              </a:ext>
            </a:extLst>
          </p:cNvPr>
          <p:cNvPicPr>
            <a:picLocks noChangeAspect="1"/>
          </p:cNvPicPr>
          <p:nvPr/>
        </p:nvPicPr>
        <p:blipFill>
          <a:blip r:embed="rId4"/>
          <a:stretch>
            <a:fillRect/>
          </a:stretch>
        </p:blipFill>
        <p:spPr>
          <a:xfrm rot="5400000">
            <a:off x="3182655" y="2112456"/>
            <a:ext cx="4287245" cy="3215435"/>
          </a:xfrm>
          <a:prstGeom prst="rect">
            <a:avLst/>
          </a:prstGeom>
        </p:spPr>
      </p:pic>
      <p:sp>
        <p:nvSpPr>
          <p:cNvPr id="19" name="TextBox 18">
            <a:extLst>
              <a:ext uri="{FF2B5EF4-FFF2-40B4-BE49-F238E27FC236}">
                <a16:creationId xmlns:a16="http://schemas.microsoft.com/office/drawing/2014/main" id="{4F9C0FF7-487E-3013-B2F8-A94703C8746B}"/>
              </a:ext>
            </a:extLst>
          </p:cNvPr>
          <p:cNvSpPr txBox="1"/>
          <p:nvPr/>
        </p:nvSpPr>
        <p:spPr>
          <a:xfrm>
            <a:off x="3719779" y="5965396"/>
            <a:ext cx="3209679" cy="246221"/>
          </a:xfrm>
          <a:prstGeom prst="rect">
            <a:avLst/>
          </a:prstGeom>
          <a:noFill/>
        </p:spPr>
        <p:txBody>
          <a:bodyPr wrap="square" lIns="91440" tIns="45720" rIns="91440" bIns="45720" rtlCol="0" anchor="t">
            <a:spAutoFit/>
          </a:bodyPr>
          <a:lstStyle/>
          <a:p>
            <a:r>
              <a:rPr lang="en-US" sz="1000" b="1">
                <a:latin typeface="Arial"/>
                <a:cs typeface="Arial"/>
              </a:rPr>
              <a:t>St. James Church AME, Mayfield, KY</a:t>
            </a:r>
          </a:p>
        </p:txBody>
      </p:sp>
      <p:pic>
        <p:nvPicPr>
          <p:cNvPr id="20" name="Picture 19" descr="A picture containing ground, outdoor, scene, way">
            <a:extLst>
              <a:ext uri="{FF2B5EF4-FFF2-40B4-BE49-F238E27FC236}">
                <a16:creationId xmlns:a16="http://schemas.microsoft.com/office/drawing/2014/main" id="{8012430F-749C-28BD-B863-2ED35F753D42}"/>
              </a:ext>
            </a:extLst>
          </p:cNvPr>
          <p:cNvPicPr>
            <a:picLocks noChangeAspect="1"/>
          </p:cNvPicPr>
          <p:nvPr/>
        </p:nvPicPr>
        <p:blipFill>
          <a:blip r:embed="rId5"/>
          <a:stretch>
            <a:fillRect/>
          </a:stretch>
        </p:blipFill>
        <p:spPr>
          <a:xfrm>
            <a:off x="7299960" y="238068"/>
            <a:ext cx="3555906" cy="2666929"/>
          </a:xfrm>
          <a:prstGeom prst="rect">
            <a:avLst/>
          </a:prstGeom>
        </p:spPr>
      </p:pic>
      <p:sp>
        <p:nvSpPr>
          <p:cNvPr id="22" name="TextBox 21">
            <a:extLst>
              <a:ext uri="{FF2B5EF4-FFF2-40B4-BE49-F238E27FC236}">
                <a16:creationId xmlns:a16="http://schemas.microsoft.com/office/drawing/2014/main" id="{7A5FC037-3BC9-2BE0-BF30-E75D58B0DE41}"/>
              </a:ext>
            </a:extLst>
          </p:cNvPr>
          <p:cNvSpPr txBox="1"/>
          <p:nvPr/>
        </p:nvSpPr>
        <p:spPr>
          <a:xfrm>
            <a:off x="7299960" y="2909296"/>
            <a:ext cx="3616842" cy="400110"/>
          </a:xfrm>
          <a:prstGeom prst="rect">
            <a:avLst/>
          </a:prstGeom>
          <a:noFill/>
        </p:spPr>
        <p:txBody>
          <a:bodyPr wrap="square" rtlCol="0">
            <a:spAutoFit/>
          </a:bodyPr>
          <a:lstStyle/>
          <a:p>
            <a:r>
              <a:rPr lang="en-US" sz="1000" b="1">
                <a:latin typeface="Arial"/>
                <a:cs typeface="Arial"/>
              </a:rPr>
              <a:t>Flag Day at the Sons of the American Revolution Museum, Louisville, KY</a:t>
            </a:r>
          </a:p>
        </p:txBody>
      </p:sp>
      <p:pic>
        <p:nvPicPr>
          <p:cNvPr id="23" name="Picture 22" descr="A group of people at an event&#10;&#10;AI-generated content may be incorrect.">
            <a:extLst>
              <a:ext uri="{FF2B5EF4-FFF2-40B4-BE49-F238E27FC236}">
                <a16:creationId xmlns:a16="http://schemas.microsoft.com/office/drawing/2014/main" id="{CAE51249-FA75-20B6-CE36-A71648B3D747}"/>
              </a:ext>
            </a:extLst>
          </p:cNvPr>
          <p:cNvPicPr>
            <a:picLocks noChangeAspect="1"/>
          </p:cNvPicPr>
          <p:nvPr/>
        </p:nvPicPr>
        <p:blipFill>
          <a:blip r:embed="rId6"/>
          <a:stretch>
            <a:fillRect/>
          </a:stretch>
        </p:blipFill>
        <p:spPr>
          <a:xfrm>
            <a:off x="7310119" y="3530005"/>
            <a:ext cx="3097381" cy="2323036"/>
          </a:xfrm>
          <a:prstGeom prst="rect">
            <a:avLst/>
          </a:prstGeom>
        </p:spPr>
      </p:pic>
      <p:sp>
        <p:nvSpPr>
          <p:cNvPr id="24" name="TextBox 23">
            <a:extLst>
              <a:ext uri="{FF2B5EF4-FFF2-40B4-BE49-F238E27FC236}">
                <a16:creationId xmlns:a16="http://schemas.microsoft.com/office/drawing/2014/main" id="{7CF24773-1304-A5FD-7030-1DBF837A5228}"/>
              </a:ext>
            </a:extLst>
          </p:cNvPr>
          <p:cNvSpPr txBox="1"/>
          <p:nvPr/>
        </p:nvSpPr>
        <p:spPr>
          <a:xfrm>
            <a:off x="7299959" y="5961880"/>
            <a:ext cx="2833313" cy="261610"/>
          </a:xfrm>
          <a:prstGeom prst="rect">
            <a:avLst/>
          </a:prstGeom>
          <a:noFill/>
        </p:spPr>
        <p:txBody>
          <a:bodyPr wrap="square" rtlCol="0">
            <a:spAutoFit/>
          </a:bodyPr>
          <a:lstStyle/>
          <a:p>
            <a:r>
              <a:rPr lang="en-US" sz="1000" b="1">
                <a:latin typeface="Arial"/>
                <a:cs typeface="Arial"/>
              </a:rPr>
              <a:t>Boonesborough</a:t>
            </a:r>
            <a:r>
              <a:rPr lang="en-US" sz="1050" b="1">
                <a:latin typeface="Arial"/>
                <a:cs typeface="Arial"/>
              </a:rPr>
              <a:t> 250th, Richmond, KY</a:t>
            </a:r>
          </a:p>
        </p:txBody>
      </p:sp>
    </p:spTree>
    <p:extLst>
      <p:ext uri="{BB962C8B-B14F-4D97-AF65-F5344CB8AC3E}">
        <p14:creationId xmlns:p14="http://schemas.microsoft.com/office/powerpoint/2010/main" val="1646462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06FC67CE-6E9B-245E-4DC4-589B6EDD45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1C1669-1650-D750-6821-1AF799524474}"/>
              </a:ext>
            </a:extLst>
          </p:cNvPr>
          <p:cNvSpPr>
            <a:spLocks noGrp="1"/>
          </p:cNvSpPr>
          <p:nvPr>
            <p:ph type="title"/>
          </p:nvPr>
        </p:nvSpPr>
        <p:spPr>
          <a:xfrm>
            <a:off x="594360" y="172085"/>
            <a:ext cx="10515600" cy="1325563"/>
          </a:xfrm>
        </p:spPr>
        <p:txBody>
          <a:bodyPr/>
          <a:lstStyle/>
          <a:p>
            <a:r>
              <a:rPr lang="en-US" b="1">
                <a:latin typeface="Arial"/>
                <a:cs typeface="Arial"/>
              </a:rPr>
              <a:t>Our Partners</a:t>
            </a:r>
          </a:p>
        </p:txBody>
      </p:sp>
      <p:sp>
        <p:nvSpPr>
          <p:cNvPr id="3" name="Content Placeholder 2">
            <a:extLst>
              <a:ext uri="{FF2B5EF4-FFF2-40B4-BE49-F238E27FC236}">
                <a16:creationId xmlns:a16="http://schemas.microsoft.com/office/drawing/2014/main" id="{AFFF919A-BC31-6161-22BD-D71C21E139E1}"/>
              </a:ext>
            </a:extLst>
          </p:cNvPr>
          <p:cNvSpPr>
            <a:spLocks noGrp="1"/>
          </p:cNvSpPr>
          <p:nvPr>
            <p:ph idx="1"/>
          </p:nvPr>
        </p:nvSpPr>
        <p:spPr>
          <a:xfrm>
            <a:off x="606147" y="1333116"/>
            <a:ext cx="4433515" cy="3150412"/>
          </a:xfrm>
        </p:spPr>
        <p:txBody>
          <a:bodyPr>
            <a:noAutofit/>
          </a:bodyPr>
          <a:lstStyle/>
          <a:p>
            <a:r>
              <a:rPr lang="en-US" sz="1600">
                <a:latin typeface="Arial"/>
                <a:cs typeface="Arial"/>
              </a:rPr>
              <a:t>National Trust for Historic Preservation </a:t>
            </a:r>
          </a:p>
          <a:p>
            <a:r>
              <a:rPr lang="en-US" sz="1600">
                <a:latin typeface="Arial"/>
                <a:cs typeface="Arial"/>
              </a:rPr>
              <a:t>Kentucky Department of Parks </a:t>
            </a:r>
          </a:p>
          <a:p>
            <a:r>
              <a:rPr lang="en-US" sz="1600">
                <a:latin typeface="Arial"/>
                <a:cs typeface="Arial"/>
              </a:rPr>
              <a:t>Kentucky Division of Forestry</a:t>
            </a:r>
          </a:p>
          <a:p>
            <a:r>
              <a:rPr lang="en-US" sz="1600">
                <a:latin typeface="Arial"/>
                <a:cs typeface="Arial"/>
              </a:rPr>
              <a:t>Kentucky Tourism</a:t>
            </a:r>
          </a:p>
          <a:p>
            <a:r>
              <a:rPr lang="en-US" sz="1600">
                <a:latin typeface="Arial"/>
                <a:cs typeface="Arial"/>
              </a:rPr>
              <a:t>Daughters of the American Revolution</a:t>
            </a:r>
          </a:p>
          <a:p>
            <a:r>
              <a:rPr lang="en-US" sz="1600">
                <a:latin typeface="Arial"/>
                <a:cs typeface="Arial"/>
              </a:rPr>
              <a:t>Sons of the American Revolution</a:t>
            </a:r>
          </a:p>
          <a:p>
            <a:r>
              <a:rPr lang="en-US" sz="1600">
                <a:latin typeface="Arial"/>
                <a:cs typeface="Arial"/>
              </a:rPr>
              <a:t>America250KY Communities across the Commonwealth</a:t>
            </a:r>
          </a:p>
          <a:p>
            <a:r>
              <a:rPr lang="en-US" sz="1600">
                <a:latin typeface="Arial"/>
                <a:cs typeface="Arial"/>
              </a:rPr>
              <a:t>Kentucky Heritage Council</a:t>
            </a:r>
          </a:p>
          <a:p>
            <a:pPr lvl="1"/>
            <a:r>
              <a:rPr lang="en-US" sz="1600">
                <a:latin typeface="Arial"/>
                <a:cs typeface="Arial"/>
              </a:rPr>
              <a:t>African American Heritage Commission </a:t>
            </a:r>
          </a:p>
          <a:p>
            <a:pPr lvl="1"/>
            <a:r>
              <a:rPr lang="en-US" sz="1600">
                <a:latin typeface="Arial"/>
                <a:cs typeface="Arial"/>
              </a:rPr>
              <a:t>Native American Heritage Commission</a:t>
            </a:r>
          </a:p>
          <a:p>
            <a:r>
              <a:rPr lang="en-US" sz="1600">
                <a:latin typeface="Arial"/>
                <a:cs typeface="Arial"/>
              </a:rPr>
              <a:t>Kentucky Educational Television (KET)</a:t>
            </a:r>
          </a:p>
          <a:p>
            <a:r>
              <a:rPr lang="en-US" sz="1600">
                <a:latin typeface="Arial"/>
                <a:cs typeface="Arial"/>
              </a:rPr>
              <a:t>Kentucky Arts Council</a:t>
            </a:r>
          </a:p>
        </p:txBody>
      </p:sp>
      <p:pic>
        <p:nvPicPr>
          <p:cNvPr id="17" name="Picture 16" descr="Logo&#10;&#10;AI-generated content may be incorrect.">
            <a:extLst>
              <a:ext uri="{FF2B5EF4-FFF2-40B4-BE49-F238E27FC236}">
                <a16:creationId xmlns:a16="http://schemas.microsoft.com/office/drawing/2014/main" id="{4135917A-BAB9-5EFE-14C8-8DE4E546FA26}"/>
              </a:ext>
            </a:extLst>
          </p:cNvPr>
          <p:cNvPicPr>
            <a:picLocks noChangeAspect="1"/>
          </p:cNvPicPr>
          <p:nvPr/>
        </p:nvPicPr>
        <p:blipFill>
          <a:blip r:embed="rId3"/>
          <a:stretch>
            <a:fillRect/>
          </a:stretch>
        </p:blipFill>
        <p:spPr>
          <a:xfrm>
            <a:off x="327651" y="6091903"/>
            <a:ext cx="1021098" cy="620138"/>
          </a:xfrm>
          <a:prstGeom prst="rect">
            <a:avLst/>
          </a:prstGeom>
        </p:spPr>
      </p:pic>
      <p:pic>
        <p:nvPicPr>
          <p:cNvPr id="16" name="Picture 15" descr="A picture containing text, wall&#10;&#10;AI-generated content may be incorrect.">
            <a:extLst>
              <a:ext uri="{FF2B5EF4-FFF2-40B4-BE49-F238E27FC236}">
                <a16:creationId xmlns:a16="http://schemas.microsoft.com/office/drawing/2014/main" id="{19E51508-6C1C-5DDA-7145-DEA0654AE66A}"/>
              </a:ext>
            </a:extLst>
          </p:cNvPr>
          <p:cNvPicPr>
            <a:picLocks noChangeAspect="1"/>
          </p:cNvPicPr>
          <p:nvPr/>
        </p:nvPicPr>
        <p:blipFill>
          <a:blip r:embed="rId4"/>
          <a:stretch>
            <a:fillRect/>
          </a:stretch>
        </p:blipFill>
        <p:spPr>
          <a:xfrm rot="5400000">
            <a:off x="8645372" y="1800510"/>
            <a:ext cx="3739148" cy="2804361"/>
          </a:xfrm>
          <a:prstGeom prst="rect">
            <a:avLst/>
          </a:prstGeom>
        </p:spPr>
      </p:pic>
      <p:sp>
        <p:nvSpPr>
          <p:cNvPr id="18" name="TextBox 17">
            <a:extLst>
              <a:ext uri="{FF2B5EF4-FFF2-40B4-BE49-F238E27FC236}">
                <a16:creationId xmlns:a16="http://schemas.microsoft.com/office/drawing/2014/main" id="{5A36DC6F-7324-7F05-1709-065E3233BC77}"/>
              </a:ext>
            </a:extLst>
          </p:cNvPr>
          <p:cNvSpPr txBox="1"/>
          <p:nvPr/>
        </p:nvSpPr>
        <p:spPr>
          <a:xfrm>
            <a:off x="9112765" y="5169697"/>
            <a:ext cx="2804362" cy="553998"/>
          </a:xfrm>
          <a:prstGeom prst="rect">
            <a:avLst/>
          </a:prstGeom>
          <a:noFill/>
        </p:spPr>
        <p:txBody>
          <a:bodyPr wrap="square" rtlCol="0">
            <a:spAutoFit/>
          </a:bodyPr>
          <a:lstStyle/>
          <a:p>
            <a:r>
              <a:rPr lang="en-US" sz="1000" b="1">
                <a:latin typeface="Arial"/>
                <a:cs typeface="Arial"/>
              </a:rPr>
              <a:t>Helen LaFrance mural restoration in Mayfield, KY, in partnership with the Kentucky Heritage Council</a:t>
            </a:r>
          </a:p>
        </p:txBody>
      </p:sp>
      <p:pic>
        <p:nvPicPr>
          <p:cNvPr id="20" name="Picture 19" descr="A group of people sitting on a stage in front of a projector screen">
            <a:extLst>
              <a:ext uri="{FF2B5EF4-FFF2-40B4-BE49-F238E27FC236}">
                <a16:creationId xmlns:a16="http://schemas.microsoft.com/office/drawing/2014/main" id="{CE991B80-D65C-C25C-A483-E5325768CFEE}"/>
              </a:ext>
            </a:extLst>
          </p:cNvPr>
          <p:cNvPicPr>
            <a:picLocks noChangeAspect="1"/>
          </p:cNvPicPr>
          <p:nvPr/>
        </p:nvPicPr>
        <p:blipFill>
          <a:blip r:embed="rId5"/>
          <a:stretch>
            <a:fillRect/>
          </a:stretch>
        </p:blipFill>
        <p:spPr>
          <a:xfrm>
            <a:off x="5521217" y="3237134"/>
            <a:ext cx="2886608" cy="2164956"/>
          </a:xfrm>
          <a:prstGeom prst="rect">
            <a:avLst/>
          </a:prstGeom>
        </p:spPr>
      </p:pic>
      <p:sp>
        <p:nvSpPr>
          <p:cNvPr id="21" name="TextBox 20">
            <a:extLst>
              <a:ext uri="{FF2B5EF4-FFF2-40B4-BE49-F238E27FC236}">
                <a16:creationId xmlns:a16="http://schemas.microsoft.com/office/drawing/2014/main" id="{0F8549D2-B1CE-DFE1-DFFD-DF79F5EBCC2D}"/>
              </a:ext>
            </a:extLst>
          </p:cNvPr>
          <p:cNvSpPr txBox="1"/>
          <p:nvPr/>
        </p:nvSpPr>
        <p:spPr>
          <a:xfrm>
            <a:off x="5521217" y="5523640"/>
            <a:ext cx="2821590" cy="400110"/>
          </a:xfrm>
          <a:prstGeom prst="rect">
            <a:avLst/>
          </a:prstGeom>
          <a:noFill/>
        </p:spPr>
        <p:txBody>
          <a:bodyPr wrap="square" rtlCol="0">
            <a:spAutoFit/>
          </a:bodyPr>
          <a:lstStyle/>
          <a:p>
            <a:r>
              <a:rPr lang="en-US" sz="1000" b="1">
                <a:latin typeface="Arial"/>
                <a:cs typeface="Arial"/>
              </a:rPr>
              <a:t>Ken Burns documentary screening in Pikeville, KY, in partnership with KET</a:t>
            </a:r>
          </a:p>
        </p:txBody>
      </p:sp>
      <p:pic>
        <p:nvPicPr>
          <p:cNvPr id="5" name="Picture 4" descr="Logo&#10;&#10;AI-generated content may be incorrect.">
            <a:extLst>
              <a:ext uri="{FF2B5EF4-FFF2-40B4-BE49-F238E27FC236}">
                <a16:creationId xmlns:a16="http://schemas.microsoft.com/office/drawing/2014/main" id="{618B5BC1-7C4C-F8D2-71DC-5E2DAB5E6DCF}"/>
              </a:ext>
            </a:extLst>
          </p:cNvPr>
          <p:cNvPicPr>
            <a:picLocks noChangeAspect="1"/>
          </p:cNvPicPr>
          <p:nvPr/>
        </p:nvPicPr>
        <p:blipFill>
          <a:blip r:embed="rId6"/>
          <a:stretch>
            <a:fillRect/>
          </a:stretch>
        </p:blipFill>
        <p:spPr>
          <a:xfrm>
            <a:off x="7375807" y="1913079"/>
            <a:ext cx="1498183" cy="1122191"/>
          </a:xfrm>
          <a:prstGeom prst="rect">
            <a:avLst/>
          </a:prstGeom>
        </p:spPr>
      </p:pic>
      <p:pic>
        <p:nvPicPr>
          <p:cNvPr id="8" name="Picture 7" descr="Logo, company name">
            <a:extLst>
              <a:ext uri="{FF2B5EF4-FFF2-40B4-BE49-F238E27FC236}">
                <a16:creationId xmlns:a16="http://schemas.microsoft.com/office/drawing/2014/main" id="{A6FB775A-C4F2-E66E-0F7E-912134D3D93A}"/>
              </a:ext>
            </a:extLst>
          </p:cNvPr>
          <p:cNvPicPr>
            <a:picLocks noChangeAspect="1"/>
          </p:cNvPicPr>
          <p:nvPr/>
        </p:nvPicPr>
        <p:blipFill>
          <a:blip r:embed="rId7"/>
          <a:stretch>
            <a:fillRect/>
          </a:stretch>
        </p:blipFill>
        <p:spPr>
          <a:xfrm>
            <a:off x="5075343" y="542187"/>
            <a:ext cx="2044112" cy="1111997"/>
          </a:xfrm>
          <a:prstGeom prst="rect">
            <a:avLst/>
          </a:prstGeom>
        </p:spPr>
      </p:pic>
      <p:pic>
        <p:nvPicPr>
          <p:cNvPr id="11" name="Picture 10" descr="Logo">
            <a:extLst>
              <a:ext uri="{FF2B5EF4-FFF2-40B4-BE49-F238E27FC236}">
                <a16:creationId xmlns:a16="http://schemas.microsoft.com/office/drawing/2014/main" id="{CDD24BDD-B699-F049-3BB2-79AC4D73AB69}"/>
              </a:ext>
            </a:extLst>
          </p:cNvPr>
          <p:cNvPicPr>
            <a:picLocks noChangeAspect="1"/>
          </p:cNvPicPr>
          <p:nvPr/>
        </p:nvPicPr>
        <p:blipFill>
          <a:blip r:embed="rId8"/>
          <a:stretch>
            <a:fillRect/>
          </a:stretch>
        </p:blipFill>
        <p:spPr>
          <a:xfrm>
            <a:off x="4903385" y="1800293"/>
            <a:ext cx="2146540" cy="1287924"/>
          </a:xfrm>
          <a:prstGeom prst="rect">
            <a:avLst/>
          </a:prstGeom>
        </p:spPr>
      </p:pic>
      <p:pic>
        <p:nvPicPr>
          <p:cNvPr id="13" name="Picture 12" descr="Graphical user interface&#10;&#10;AI-generated content may be incorrect.">
            <a:extLst>
              <a:ext uri="{FF2B5EF4-FFF2-40B4-BE49-F238E27FC236}">
                <a16:creationId xmlns:a16="http://schemas.microsoft.com/office/drawing/2014/main" id="{9C1010DA-1DF0-3211-2240-F5A10963F6FB}"/>
              </a:ext>
            </a:extLst>
          </p:cNvPr>
          <p:cNvPicPr>
            <a:picLocks noChangeAspect="1"/>
          </p:cNvPicPr>
          <p:nvPr/>
        </p:nvPicPr>
        <p:blipFill>
          <a:blip r:embed="rId9"/>
          <a:stretch>
            <a:fillRect/>
          </a:stretch>
        </p:blipFill>
        <p:spPr>
          <a:xfrm>
            <a:off x="7396040" y="546223"/>
            <a:ext cx="1468358" cy="1134305"/>
          </a:xfrm>
          <a:prstGeom prst="rect">
            <a:avLst/>
          </a:prstGeom>
        </p:spPr>
      </p:pic>
    </p:spTree>
    <p:extLst>
      <p:ext uri="{BB962C8B-B14F-4D97-AF65-F5344CB8AC3E}">
        <p14:creationId xmlns:p14="http://schemas.microsoft.com/office/powerpoint/2010/main" val="2817035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5B333-1C1E-8CA3-3F41-B94440BC6263}"/>
              </a:ext>
            </a:extLst>
          </p:cNvPr>
          <p:cNvSpPr>
            <a:spLocks noGrp="1"/>
          </p:cNvSpPr>
          <p:nvPr>
            <p:ph type="title"/>
          </p:nvPr>
        </p:nvSpPr>
        <p:spPr>
          <a:xfrm>
            <a:off x="381000" y="283845"/>
            <a:ext cx="10515600" cy="1325563"/>
          </a:xfrm>
        </p:spPr>
        <p:txBody>
          <a:bodyPr/>
          <a:lstStyle/>
          <a:p>
            <a:r>
              <a:rPr lang="en-US" b="1">
                <a:latin typeface="Arial"/>
                <a:cs typeface="Arial"/>
              </a:rPr>
              <a:t>Community Projects &amp; Events</a:t>
            </a:r>
          </a:p>
        </p:txBody>
      </p:sp>
      <p:sp>
        <p:nvSpPr>
          <p:cNvPr id="4" name="Footer Placeholder 3">
            <a:extLst>
              <a:ext uri="{FF2B5EF4-FFF2-40B4-BE49-F238E27FC236}">
                <a16:creationId xmlns:a16="http://schemas.microsoft.com/office/drawing/2014/main" id="{8367ACD6-B8C0-9C4E-806F-F6637AE83862}"/>
              </a:ext>
            </a:extLst>
          </p:cNvPr>
          <p:cNvSpPr>
            <a:spLocks noGrp="1"/>
          </p:cNvSpPr>
          <p:nvPr>
            <p:ph type="ftr" sz="quarter" idx="11"/>
          </p:nvPr>
        </p:nvSpPr>
        <p:spPr/>
        <p:txBody>
          <a:bodyPr/>
          <a:lstStyle/>
          <a:p>
            <a:pPr algn="l"/>
            <a:r>
              <a:rPr lang="en-US"/>
              <a:t>Bringing our past to life.</a:t>
            </a:r>
          </a:p>
        </p:txBody>
      </p:sp>
      <p:sp>
        <p:nvSpPr>
          <p:cNvPr id="6" name="TextBox 5">
            <a:extLst>
              <a:ext uri="{FF2B5EF4-FFF2-40B4-BE49-F238E27FC236}">
                <a16:creationId xmlns:a16="http://schemas.microsoft.com/office/drawing/2014/main" id="{E2864B52-66F1-04FB-6679-2A57621736FD}"/>
              </a:ext>
            </a:extLst>
          </p:cNvPr>
          <p:cNvSpPr txBox="1"/>
          <p:nvPr/>
        </p:nvSpPr>
        <p:spPr>
          <a:xfrm>
            <a:off x="484473" y="1716787"/>
            <a:ext cx="2070764" cy="1200329"/>
          </a:xfrm>
          <a:prstGeom prst="rect">
            <a:avLst/>
          </a:prstGeom>
          <a:noFill/>
        </p:spPr>
        <p:txBody>
          <a:bodyPr wrap="square" rtlCol="0">
            <a:spAutoFit/>
          </a:bodyPr>
          <a:lstStyle/>
          <a:p>
            <a:r>
              <a:rPr lang="en-US" b="1">
                <a:solidFill>
                  <a:srgbClr val="003764"/>
                </a:solidFill>
                <a:latin typeface="Arial"/>
                <a:cs typeface="Arial"/>
              </a:rPr>
              <a:t>Harrodsburg 2024</a:t>
            </a:r>
          </a:p>
          <a:p>
            <a:r>
              <a:rPr lang="en-US">
                <a:solidFill>
                  <a:srgbClr val="003764"/>
                </a:solidFill>
                <a:latin typeface="Arial"/>
                <a:cs typeface="Arial"/>
              </a:rPr>
              <a:t>America250KY Kick-off</a:t>
            </a:r>
            <a:endParaRPr lang="en-US" b="1">
              <a:solidFill>
                <a:srgbClr val="003764"/>
              </a:solidFill>
              <a:latin typeface="Arial"/>
              <a:cs typeface="Arial"/>
            </a:endParaRPr>
          </a:p>
        </p:txBody>
      </p:sp>
      <p:sp>
        <p:nvSpPr>
          <p:cNvPr id="13" name="TextBox 12">
            <a:extLst>
              <a:ext uri="{FF2B5EF4-FFF2-40B4-BE49-F238E27FC236}">
                <a16:creationId xmlns:a16="http://schemas.microsoft.com/office/drawing/2014/main" id="{594DF570-C217-2CEB-CBC3-BD3967ACF7F2}"/>
              </a:ext>
            </a:extLst>
          </p:cNvPr>
          <p:cNvSpPr txBox="1"/>
          <p:nvPr/>
        </p:nvSpPr>
        <p:spPr>
          <a:xfrm>
            <a:off x="5556562" y="5427931"/>
            <a:ext cx="3163926" cy="923330"/>
          </a:xfrm>
          <a:prstGeom prst="rect">
            <a:avLst/>
          </a:prstGeom>
          <a:noFill/>
        </p:spPr>
        <p:txBody>
          <a:bodyPr wrap="square" rtlCol="0">
            <a:spAutoFit/>
          </a:bodyPr>
          <a:lstStyle/>
          <a:p>
            <a:r>
              <a:rPr lang="en-US" b="1">
                <a:latin typeface="Arial"/>
                <a:cs typeface="Arial"/>
              </a:rPr>
              <a:t>Graves County</a:t>
            </a:r>
          </a:p>
          <a:p>
            <a:r>
              <a:rPr lang="en-US">
                <a:latin typeface="Arial"/>
                <a:cs typeface="Arial"/>
              </a:rPr>
              <a:t>Memories of Mayfield-Graves County Project</a:t>
            </a:r>
          </a:p>
        </p:txBody>
      </p:sp>
      <p:pic>
        <p:nvPicPr>
          <p:cNvPr id="15" name="Picture 14" descr="Logo&#10;&#10;AI-generated content may be incorrect.">
            <a:extLst>
              <a:ext uri="{FF2B5EF4-FFF2-40B4-BE49-F238E27FC236}">
                <a16:creationId xmlns:a16="http://schemas.microsoft.com/office/drawing/2014/main" id="{9F93E047-8C51-BE39-9800-AF661F598CF7}"/>
              </a:ext>
            </a:extLst>
          </p:cNvPr>
          <p:cNvPicPr>
            <a:picLocks noChangeAspect="1"/>
          </p:cNvPicPr>
          <p:nvPr/>
        </p:nvPicPr>
        <p:blipFill>
          <a:blip r:embed="rId3"/>
          <a:stretch>
            <a:fillRect/>
          </a:stretch>
        </p:blipFill>
        <p:spPr>
          <a:xfrm>
            <a:off x="327651" y="6091903"/>
            <a:ext cx="1021098" cy="620138"/>
          </a:xfrm>
          <a:prstGeom prst="rect">
            <a:avLst/>
          </a:prstGeom>
        </p:spPr>
      </p:pic>
      <p:pic>
        <p:nvPicPr>
          <p:cNvPr id="8" name="Picture 7" descr="A group of people sitting in a classroom">
            <a:extLst>
              <a:ext uri="{FF2B5EF4-FFF2-40B4-BE49-F238E27FC236}">
                <a16:creationId xmlns:a16="http://schemas.microsoft.com/office/drawing/2014/main" id="{CE78585C-C5F6-A866-635B-63EE856306C4}"/>
              </a:ext>
            </a:extLst>
          </p:cNvPr>
          <p:cNvPicPr>
            <a:picLocks noChangeAspect="1"/>
          </p:cNvPicPr>
          <p:nvPr/>
        </p:nvPicPr>
        <p:blipFill>
          <a:blip r:embed="rId4"/>
          <a:stretch>
            <a:fillRect/>
          </a:stretch>
        </p:blipFill>
        <p:spPr>
          <a:xfrm>
            <a:off x="484704" y="3185830"/>
            <a:ext cx="3816659" cy="2546703"/>
          </a:xfrm>
          <a:prstGeom prst="rect">
            <a:avLst/>
          </a:prstGeom>
        </p:spPr>
      </p:pic>
      <p:pic>
        <p:nvPicPr>
          <p:cNvPr id="10" name="Picture 9" descr="A group of people standing around a table with a blue tablecloth">
            <a:extLst>
              <a:ext uri="{FF2B5EF4-FFF2-40B4-BE49-F238E27FC236}">
                <a16:creationId xmlns:a16="http://schemas.microsoft.com/office/drawing/2014/main" id="{444E9560-9BE3-D9CA-B72F-B7EE01B19186}"/>
              </a:ext>
            </a:extLst>
          </p:cNvPr>
          <p:cNvPicPr>
            <a:picLocks noChangeAspect="1"/>
          </p:cNvPicPr>
          <p:nvPr/>
        </p:nvPicPr>
        <p:blipFill>
          <a:blip r:embed="rId5"/>
          <a:stretch>
            <a:fillRect/>
          </a:stretch>
        </p:blipFill>
        <p:spPr>
          <a:xfrm>
            <a:off x="2675657" y="1690688"/>
            <a:ext cx="2563664" cy="1710630"/>
          </a:xfrm>
          <a:prstGeom prst="rect">
            <a:avLst/>
          </a:prstGeom>
        </p:spPr>
      </p:pic>
      <p:pic>
        <p:nvPicPr>
          <p:cNvPr id="1026" name="Picture 2">
            <a:extLst>
              <a:ext uri="{FF2B5EF4-FFF2-40B4-BE49-F238E27FC236}">
                <a16:creationId xmlns:a16="http://schemas.microsoft.com/office/drawing/2014/main" id="{A7DAEB76-84A6-1AB2-C13A-799714207E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4965" y="1880557"/>
            <a:ext cx="3080077" cy="3487531"/>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421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1624EE36-6A24-26B0-CC38-F5EE7C16E7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A7E584-9C1B-9428-CC51-9BC9C7145DB0}"/>
              </a:ext>
            </a:extLst>
          </p:cNvPr>
          <p:cNvSpPr>
            <a:spLocks noGrp="1"/>
          </p:cNvSpPr>
          <p:nvPr>
            <p:ph type="title"/>
          </p:nvPr>
        </p:nvSpPr>
        <p:spPr>
          <a:xfrm>
            <a:off x="381000" y="283845"/>
            <a:ext cx="10515600" cy="1325563"/>
          </a:xfrm>
        </p:spPr>
        <p:txBody>
          <a:bodyPr/>
          <a:lstStyle/>
          <a:p>
            <a:r>
              <a:rPr lang="en-US" b="1">
                <a:latin typeface="Arial"/>
                <a:cs typeface="Arial"/>
              </a:rPr>
              <a:t>Community Projects &amp; Events</a:t>
            </a:r>
          </a:p>
        </p:txBody>
      </p:sp>
      <p:sp>
        <p:nvSpPr>
          <p:cNvPr id="4" name="Footer Placeholder 3">
            <a:extLst>
              <a:ext uri="{FF2B5EF4-FFF2-40B4-BE49-F238E27FC236}">
                <a16:creationId xmlns:a16="http://schemas.microsoft.com/office/drawing/2014/main" id="{B7ED4B1B-E4FA-3CB0-394A-0D16B36E61BB}"/>
              </a:ext>
            </a:extLst>
          </p:cNvPr>
          <p:cNvSpPr>
            <a:spLocks noGrp="1"/>
          </p:cNvSpPr>
          <p:nvPr>
            <p:ph type="ftr" sz="quarter" idx="11"/>
          </p:nvPr>
        </p:nvSpPr>
        <p:spPr/>
        <p:txBody>
          <a:bodyPr/>
          <a:lstStyle/>
          <a:p>
            <a:pPr algn="l"/>
            <a:r>
              <a:rPr lang="en-US"/>
              <a:t>Bringing our past to life.</a:t>
            </a:r>
          </a:p>
        </p:txBody>
      </p:sp>
      <p:pic>
        <p:nvPicPr>
          <p:cNvPr id="5" name="Picture 4">
            <a:extLst>
              <a:ext uri="{FF2B5EF4-FFF2-40B4-BE49-F238E27FC236}">
                <a16:creationId xmlns:a16="http://schemas.microsoft.com/office/drawing/2014/main" id="{3E4FECF6-C9E0-AD50-E773-510983FB7F67}"/>
              </a:ext>
            </a:extLst>
          </p:cNvPr>
          <p:cNvPicPr>
            <a:picLocks noChangeAspect="1"/>
          </p:cNvPicPr>
          <p:nvPr/>
        </p:nvPicPr>
        <p:blipFill>
          <a:blip r:embed="rId3"/>
          <a:stretch>
            <a:fillRect/>
          </a:stretch>
        </p:blipFill>
        <p:spPr>
          <a:xfrm>
            <a:off x="462594" y="2625789"/>
            <a:ext cx="4411064" cy="2450590"/>
          </a:xfrm>
          <a:prstGeom prst="rect">
            <a:avLst/>
          </a:prstGeom>
        </p:spPr>
      </p:pic>
      <p:sp>
        <p:nvSpPr>
          <p:cNvPr id="6" name="TextBox 5">
            <a:extLst>
              <a:ext uri="{FF2B5EF4-FFF2-40B4-BE49-F238E27FC236}">
                <a16:creationId xmlns:a16="http://schemas.microsoft.com/office/drawing/2014/main" id="{EAFC6B36-DE58-1870-3FC3-17899FD722E2}"/>
              </a:ext>
            </a:extLst>
          </p:cNvPr>
          <p:cNvSpPr txBox="1"/>
          <p:nvPr/>
        </p:nvSpPr>
        <p:spPr>
          <a:xfrm>
            <a:off x="393032" y="1605027"/>
            <a:ext cx="3816659" cy="923330"/>
          </a:xfrm>
          <a:prstGeom prst="rect">
            <a:avLst/>
          </a:prstGeom>
          <a:noFill/>
        </p:spPr>
        <p:txBody>
          <a:bodyPr wrap="square" lIns="91440" tIns="45720" rIns="91440" bIns="45720" rtlCol="0" anchor="t">
            <a:spAutoFit/>
          </a:bodyPr>
          <a:lstStyle/>
          <a:p>
            <a:r>
              <a:rPr lang="en-US" b="1">
                <a:solidFill>
                  <a:srgbClr val="003764"/>
                </a:solidFill>
                <a:latin typeface="Arial"/>
                <a:cs typeface="Arial"/>
              </a:rPr>
              <a:t>Spencer County 250</a:t>
            </a:r>
          </a:p>
          <a:p>
            <a:r>
              <a:rPr lang="en-US">
                <a:solidFill>
                  <a:srgbClr val="003764"/>
                </a:solidFill>
                <a:latin typeface="Arial"/>
                <a:cs typeface="Arial"/>
              </a:rPr>
              <a:t>The Spencer County Digital History Project</a:t>
            </a:r>
            <a:endParaRPr lang="en-US" b="1">
              <a:solidFill>
                <a:srgbClr val="003764"/>
              </a:solidFill>
              <a:latin typeface="Arial"/>
              <a:cs typeface="Arial"/>
            </a:endParaRPr>
          </a:p>
        </p:txBody>
      </p:sp>
      <p:pic>
        <p:nvPicPr>
          <p:cNvPr id="11" name="Picture 10">
            <a:extLst>
              <a:ext uri="{FF2B5EF4-FFF2-40B4-BE49-F238E27FC236}">
                <a16:creationId xmlns:a16="http://schemas.microsoft.com/office/drawing/2014/main" id="{8E17BA7E-6438-65A8-DEF1-C0C0E2FD9976}"/>
              </a:ext>
            </a:extLst>
          </p:cNvPr>
          <p:cNvPicPr>
            <a:picLocks noChangeAspect="1"/>
          </p:cNvPicPr>
          <p:nvPr/>
        </p:nvPicPr>
        <p:blipFill>
          <a:blip r:embed="rId4"/>
          <a:stretch>
            <a:fillRect/>
          </a:stretch>
        </p:blipFill>
        <p:spPr>
          <a:xfrm>
            <a:off x="8152109" y="3637012"/>
            <a:ext cx="3337311" cy="1798855"/>
          </a:xfrm>
          <a:prstGeom prst="rect">
            <a:avLst/>
          </a:prstGeom>
        </p:spPr>
      </p:pic>
      <p:pic>
        <p:nvPicPr>
          <p:cNvPr id="12" name="Picture 11">
            <a:extLst>
              <a:ext uri="{FF2B5EF4-FFF2-40B4-BE49-F238E27FC236}">
                <a16:creationId xmlns:a16="http://schemas.microsoft.com/office/drawing/2014/main" id="{D15B50F8-6136-2A10-FF0D-E981A69C527B}"/>
              </a:ext>
            </a:extLst>
          </p:cNvPr>
          <p:cNvPicPr>
            <a:picLocks noChangeAspect="1"/>
          </p:cNvPicPr>
          <p:nvPr/>
        </p:nvPicPr>
        <p:blipFill>
          <a:blip r:embed="rId5"/>
          <a:stretch>
            <a:fillRect/>
          </a:stretch>
        </p:blipFill>
        <p:spPr>
          <a:xfrm>
            <a:off x="5130579" y="1608886"/>
            <a:ext cx="2876042" cy="3830356"/>
          </a:xfrm>
          <a:prstGeom prst="rect">
            <a:avLst/>
          </a:prstGeom>
        </p:spPr>
      </p:pic>
      <p:sp>
        <p:nvSpPr>
          <p:cNvPr id="13" name="TextBox 12">
            <a:extLst>
              <a:ext uri="{FF2B5EF4-FFF2-40B4-BE49-F238E27FC236}">
                <a16:creationId xmlns:a16="http://schemas.microsoft.com/office/drawing/2014/main" id="{A4443BA3-0B2F-EAEA-77BE-FAE2D1DC6E9A}"/>
              </a:ext>
            </a:extLst>
          </p:cNvPr>
          <p:cNvSpPr txBox="1"/>
          <p:nvPr/>
        </p:nvSpPr>
        <p:spPr>
          <a:xfrm>
            <a:off x="8147362" y="2491691"/>
            <a:ext cx="3163926" cy="931653"/>
          </a:xfrm>
          <a:prstGeom prst="rect">
            <a:avLst/>
          </a:prstGeom>
          <a:noFill/>
        </p:spPr>
        <p:txBody>
          <a:bodyPr wrap="square" rtlCol="0">
            <a:spAutoFit/>
          </a:bodyPr>
          <a:lstStyle/>
          <a:p>
            <a:r>
              <a:rPr lang="en-US" b="1">
                <a:latin typeface="Arial"/>
                <a:cs typeface="Arial"/>
              </a:rPr>
              <a:t>Allen County </a:t>
            </a:r>
          </a:p>
          <a:p>
            <a:r>
              <a:rPr lang="en-US">
                <a:latin typeface="Arial"/>
                <a:cs typeface="Arial"/>
              </a:rPr>
              <a:t>Hometown Hero Banner Project</a:t>
            </a:r>
          </a:p>
        </p:txBody>
      </p:sp>
      <p:pic>
        <p:nvPicPr>
          <p:cNvPr id="15" name="Picture 14" descr="Logo&#10;&#10;AI-generated content may be incorrect.">
            <a:extLst>
              <a:ext uri="{FF2B5EF4-FFF2-40B4-BE49-F238E27FC236}">
                <a16:creationId xmlns:a16="http://schemas.microsoft.com/office/drawing/2014/main" id="{4A807819-A86A-CACA-EBDB-720F78F1B9FC}"/>
              </a:ext>
            </a:extLst>
          </p:cNvPr>
          <p:cNvPicPr>
            <a:picLocks noChangeAspect="1"/>
          </p:cNvPicPr>
          <p:nvPr/>
        </p:nvPicPr>
        <p:blipFill>
          <a:blip r:embed="rId6"/>
          <a:stretch>
            <a:fillRect/>
          </a:stretch>
        </p:blipFill>
        <p:spPr>
          <a:xfrm>
            <a:off x="327651" y="6091903"/>
            <a:ext cx="1021098" cy="620138"/>
          </a:xfrm>
          <a:prstGeom prst="rect">
            <a:avLst/>
          </a:prstGeom>
        </p:spPr>
      </p:pic>
    </p:spTree>
    <p:extLst>
      <p:ext uri="{BB962C8B-B14F-4D97-AF65-F5344CB8AC3E}">
        <p14:creationId xmlns:p14="http://schemas.microsoft.com/office/powerpoint/2010/main" val="4031446739"/>
      </p:ext>
    </p:extLst>
  </p:cSld>
  <p:clrMapOvr>
    <a:masterClrMapping/>
  </p:clrMapOvr>
</p:sld>
</file>

<file path=ppt/theme/theme1.xml><?xml version="1.0" encoding="utf-8"?>
<a:theme xmlns:a="http://schemas.openxmlformats.org/drawingml/2006/main" name="New TAH Theme">
  <a:themeElements>
    <a:clrScheme name="Custom 1">
      <a:dk1>
        <a:srgbClr val="003764"/>
      </a:dk1>
      <a:lt1>
        <a:srgbClr val="FFFFFF"/>
      </a:lt1>
      <a:dk2>
        <a:srgbClr val="5EB3E4"/>
      </a:dk2>
      <a:lt2>
        <a:srgbClr val="E7E6E6"/>
      </a:lt2>
      <a:accent1>
        <a:srgbClr val="003764"/>
      </a:accent1>
      <a:accent2>
        <a:srgbClr val="5EB3E4"/>
      </a:accent2>
      <a:accent3>
        <a:srgbClr val="624B78"/>
      </a:accent3>
      <a:accent4>
        <a:srgbClr val="003764"/>
      </a:accent4>
      <a:accent5>
        <a:srgbClr val="624B78"/>
      </a:accent5>
      <a:accent6>
        <a:srgbClr val="C55A11"/>
      </a:accent6>
      <a:hlink>
        <a:srgbClr val="C00000"/>
      </a:hlink>
      <a:folHlink>
        <a:srgbClr val="3F3F3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TAH Theme" id="{C92DD0A5-6D46-40AB-93F9-46607D71A888}" vid="{112E7792-01E5-45B7-A561-A286B21C6598}"/>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32</Slides>
  <Notes>5</Notes>
  <HiddenSlides>0</HiddenSlide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New TAH Theme</vt:lpstr>
      <vt:lpstr>1_Office Theme</vt:lpstr>
      <vt:lpstr>PowerPoint Presentation</vt:lpstr>
      <vt:lpstr>PowerPoint Presentation</vt:lpstr>
      <vt:lpstr>America250KY  Impact &amp; Legacy  Presentation to the Interim Joint Committee on Tourism, Small Business, and Information Technology </vt:lpstr>
      <vt:lpstr>What is America250KY?</vt:lpstr>
      <vt:lpstr>Commissions</vt:lpstr>
      <vt:lpstr>Our Approach</vt:lpstr>
      <vt:lpstr>Our Partners</vt:lpstr>
      <vt:lpstr>Community Projects &amp; Events</vt:lpstr>
      <vt:lpstr>Community Projects &amp; Events</vt:lpstr>
      <vt:lpstr>KHS America250KY Initiatives</vt:lpstr>
      <vt:lpstr>PowerPoint Presentation</vt:lpstr>
      <vt:lpstr>PowerPoint Presentation</vt:lpstr>
      <vt:lpstr>PowerPoint Presentation</vt:lpstr>
      <vt:lpstr>PowerPoint Presentation</vt:lpstr>
      <vt:lpstr>PowerPoint Presentation</vt:lpstr>
      <vt:lpstr>Upcoming Events </vt:lpstr>
      <vt:lpstr>PowerPoint Presentation</vt:lpstr>
      <vt:lpstr>PowerPoint Presentation</vt:lpstr>
      <vt:lpstr>Grant Program Overview</vt:lpstr>
      <vt:lpstr>Burkesville Academy of Fine Art</vt:lpstr>
      <vt:lpstr>Burkesville Academy of Fine Arts Cumberland County</vt:lpstr>
      <vt:lpstr>Carla Gover </vt:lpstr>
      <vt:lpstr>The Kentucky Opera </vt:lpstr>
      <vt:lpstr>PowerPoint Presentation</vt:lpstr>
      <vt:lpstr>National Quilt Museum</vt:lpstr>
      <vt:lpstr>Lexington Philharmonic Fayette County  LexPhil Season Finale: American Stories</vt:lpstr>
      <vt:lpstr>PowerPoint Presentation</vt:lpstr>
      <vt:lpstr>Kentucky Guild of Artists and Craftsmen Madison County  From function to heritage: the artistic evolution of Appalachian craft</vt:lpstr>
      <vt:lpstr>PowerPoint Presentation</vt:lpstr>
      <vt:lpstr>PowerPoint Presentation</vt:lpstr>
      <vt:lpstr>Kentucky Celebrates  America250  Downtown Frankfort, All Day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Cathers, Christopher D (KAC)</dc:creator>
  <cp:revision>4</cp:revision>
  <dcterms:created xsi:type="dcterms:W3CDTF">2026-06-09T13:44:52Z</dcterms:created>
  <dcterms:modified xsi:type="dcterms:W3CDTF">2026-06-17T18:48:34Z</dcterms:modified>
</cp:coreProperties>
</file>