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14.jpg" ContentType="image/jpg"/>
  <Override PartName="/ppt/media/image16.jpg" ContentType="image/jpg"/>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6" r:id="rId2"/>
    <p:sldId id="784" r:id="rId3"/>
    <p:sldId id="257" r:id="rId4"/>
    <p:sldId id="775" r:id="rId5"/>
    <p:sldId id="797" r:id="rId6"/>
    <p:sldId id="798" r:id="rId7"/>
    <p:sldId id="799" r:id="rId8"/>
    <p:sldId id="801" r:id="rId9"/>
    <p:sldId id="803" r:id="rId10"/>
    <p:sldId id="802" r:id="rId11"/>
    <p:sldId id="565" r:id="rId12"/>
    <p:sldId id="787" r:id="rId13"/>
    <p:sldId id="788" r:id="rId14"/>
    <p:sldId id="580" r:id="rId15"/>
    <p:sldId id="586" r:id="rId16"/>
    <p:sldId id="587" r:id="rId17"/>
    <p:sldId id="581" r:id="rId18"/>
    <p:sldId id="582" r:id="rId19"/>
    <p:sldId id="804" r:id="rId20"/>
  </p:sldIdLst>
  <p:sldSz cx="17340263"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1pPr>
    <a:lvl2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2pPr>
    <a:lvl3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3pPr>
    <a:lvl4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4pPr>
    <a:lvl5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5pPr>
    <a:lvl6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6pPr>
    <a:lvl7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7pPr>
    <a:lvl8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8pPr>
    <a:lvl9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9pPr>
  </p:defaultTextStyle>
  <p:extLst>
    <p:ext uri="{EFAFB233-063F-42B5-8137-9DF3F51BA10A}">
      <p15:sldGuideLst xmlns:p15="http://schemas.microsoft.com/office/powerpoint/2012/main">
        <p15:guide id="1" orient="horz" pos="3096" userDrawn="1">
          <p15:clr>
            <a:srgbClr val="A4A3A4"/>
          </p15:clr>
        </p15:guide>
        <p15:guide id="2" pos="543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82238"/>
    <a:srgbClr val="092238"/>
    <a:srgbClr val="0A1243"/>
    <a:srgbClr val="006E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E9"/>
          </a:solidFill>
        </a:fill>
      </a:tcStyle>
    </a:wholeTbl>
    <a:band2H>
      <a:tcTxStyle/>
      <a:tcStyle>
        <a:tcBdr/>
        <a:fill>
          <a:solidFill>
            <a:srgbClr val="E6EA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DACA"/>
          </a:solidFill>
        </a:fill>
      </a:tcStyle>
    </a:wholeTbl>
    <a:band2H>
      <a:tcTxStyle/>
      <a:tcStyle>
        <a:tcBdr/>
        <a:fill>
          <a:solidFill>
            <a:srgbClr val="E7ED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CEE9"/>
          </a:solidFill>
        </a:fill>
      </a:tcStyle>
    </a:wholeTbl>
    <a:band2H>
      <a:tcTxStyle/>
      <a:tcStyle>
        <a:tcBdr/>
        <a:fill>
          <a:solidFill>
            <a:srgbClr val="E9E8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Light"/>
          <a:ea typeface="Helvetica Light"/>
          <a:cs typeface="Helvetica Ligh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61" autoAdjust="0"/>
    <p:restoredTop sz="75679" autoAdjust="0"/>
  </p:normalViewPr>
  <p:slideViewPr>
    <p:cSldViewPr snapToGrid="0">
      <p:cViewPr varScale="1">
        <p:scale>
          <a:sx n="34" d="100"/>
          <a:sy n="34" d="100"/>
        </p:scale>
        <p:origin x="1236" y="40"/>
      </p:cViewPr>
      <p:guideLst>
        <p:guide orient="horz" pos="3096"/>
        <p:guide pos="5438"/>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4" name="Shape 124"/>
          <p:cNvSpPr>
            <a:spLocks noGrp="1" noRot="1" noChangeAspect="1"/>
          </p:cNvSpPr>
          <p:nvPr>
            <p:ph type="sldImg"/>
          </p:nvPr>
        </p:nvSpPr>
        <p:spPr>
          <a:xfrm>
            <a:off x="381000" y="685800"/>
            <a:ext cx="6096000" cy="3429000"/>
          </a:xfrm>
          <a:prstGeom prst="rect">
            <a:avLst/>
          </a:prstGeom>
        </p:spPr>
        <p:txBody>
          <a:bodyPr/>
          <a:lstStyle/>
          <a:p>
            <a:endParaRPr/>
          </a:p>
        </p:txBody>
      </p:sp>
      <p:sp>
        <p:nvSpPr>
          <p:cNvPr id="125" name="Shape 12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Introductory</a:t>
            </a:r>
            <a:r>
              <a:rPr lang="en-US" baseline="0" dirty="0"/>
              <a:t> comments</a:t>
            </a:r>
            <a:endParaRPr lang="en-US" dirty="0"/>
          </a:p>
        </p:txBody>
      </p:sp>
    </p:spTree>
    <p:extLst>
      <p:ext uri="{BB962C8B-B14F-4D97-AF65-F5344CB8AC3E}">
        <p14:creationId xmlns:p14="http://schemas.microsoft.com/office/powerpoint/2010/main" val="309613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6" name="Shape 2346"/>
          <p:cNvSpPr>
            <a:spLocks noGrp="1" noRot="1" noChangeAspect="1"/>
          </p:cNvSpPr>
          <p:nvPr>
            <p:ph type="sldImg"/>
          </p:nvPr>
        </p:nvSpPr>
        <p:spPr>
          <a:prstGeom prst="rect">
            <a:avLst/>
          </a:prstGeom>
        </p:spPr>
        <p:txBody>
          <a:bodyPr/>
          <a:lstStyle/>
          <a:p>
            <a:endParaRPr/>
          </a:p>
        </p:txBody>
      </p:sp>
      <p:sp>
        <p:nvSpPr>
          <p:cNvPr id="2347" name="Shape 2347"/>
          <p:cNvSpPr>
            <a:spLocks noGrp="1"/>
          </p:cNvSpPr>
          <p:nvPr>
            <p:ph type="body" sz="quarter" idx="1"/>
          </p:nvPr>
        </p:nvSpPr>
        <p:spPr>
          <a:prstGeom prst="rect">
            <a:avLst/>
          </a:prstGeom>
        </p:spPr>
        <p:txBody>
          <a:bodyPr/>
          <a:lstStyle/>
          <a:p>
            <a:r>
              <a:t>Ark Welcome Center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441607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63169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2" name="Shape 2452"/>
          <p:cNvSpPr>
            <a:spLocks noGrp="1" noRot="1" noChangeAspect="1"/>
          </p:cNvSpPr>
          <p:nvPr>
            <p:ph type="sldImg"/>
          </p:nvPr>
        </p:nvSpPr>
        <p:spPr>
          <a:prstGeom prst="rect">
            <a:avLst/>
          </a:prstGeom>
        </p:spPr>
        <p:txBody>
          <a:bodyPr/>
          <a:lstStyle/>
          <a:p>
            <a:endParaRPr/>
          </a:p>
        </p:txBody>
      </p:sp>
      <p:sp>
        <p:nvSpPr>
          <p:cNvPr id="2453" name="Shape 2453"/>
          <p:cNvSpPr>
            <a:spLocks noGrp="1"/>
          </p:cNvSpPr>
          <p:nvPr>
            <p:ph type="body" sz="quarter" idx="1"/>
          </p:nvPr>
        </p:nvSpPr>
        <p:spPr>
          <a:prstGeom prst="rect">
            <a:avLst/>
          </a:prstGeom>
        </p:spPr>
        <p:txBody>
          <a:bodyPr/>
          <a:lstStyle/>
          <a:p>
            <a:r>
              <a:t>Siocast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 name="Shape 2458"/>
          <p:cNvSpPr>
            <a:spLocks noGrp="1" noRot="1" noChangeAspect="1"/>
          </p:cNvSpPr>
          <p:nvPr>
            <p:ph type="sldImg"/>
          </p:nvPr>
        </p:nvSpPr>
        <p:spPr>
          <a:prstGeom prst="rect">
            <a:avLst/>
          </a:prstGeom>
        </p:spPr>
        <p:txBody>
          <a:bodyPr/>
          <a:lstStyle/>
          <a:p>
            <a:endParaRPr/>
          </a:p>
        </p:txBody>
      </p:sp>
      <p:sp>
        <p:nvSpPr>
          <p:cNvPr id="2459" name="Shape 2459"/>
          <p:cNvSpPr>
            <a:spLocks noGrp="1"/>
          </p:cNvSpPr>
          <p:nvPr>
            <p:ph type="body" sz="quarter" idx="1"/>
          </p:nvPr>
        </p:nvSpPr>
        <p:spPr>
          <a:prstGeom prst="rect">
            <a:avLst/>
          </a:prstGeom>
        </p:spPr>
        <p:txBody>
          <a:bodyPr/>
          <a:lstStyle/>
          <a:p>
            <a:r>
              <a:t>Siocast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48A0C-20B5-FD61-615C-BBCDCC7D31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C958D2-52A5-2082-6BD7-021EC9342F9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8F5BF71-9E89-D373-48FB-4A7D9283A90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30550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Shape 370"/>
          <p:cNvSpPr>
            <a:spLocks noGrp="1" noRot="1" noChangeAspect="1"/>
          </p:cNvSpPr>
          <p:nvPr>
            <p:ph type="sldImg"/>
          </p:nvPr>
        </p:nvSpPr>
        <p:spPr>
          <a:prstGeom prst="rect">
            <a:avLst/>
          </a:prstGeom>
        </p:spPr>
        <p:txBody>
          <a:bodyPr/>
          <a:lstStyle/>
          <a:p>
            <a:endParaRPr/>
          </a:p>
        </p:txBody>
      </p:sp>
      <p:sp>
        <p:nvSpPr>
          <p:cNvPr id="371" name="Shape 371"/>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0" name="Shape 2340"/>
          <p:cNvSpPr>
            <a:spLocks noGrp="1" noRot="1" noChangeAspect="1"/>
          </p:cNvSpPr>
          <p:nvPr>
            <p:ph type="sldImg"/>
          </p:nvPr>
        </p:nvSpPr>
        <p:spPr>
          <a:prstGeom prst="rect">
            <a:avLst/>
          </a:prstGeom>
        </p:spPr>
        <p:txBody>
          <a:bodyPr/>
          <a:lstStyle/>
          <a:p>
            <a:endParaRPr/>
          </a:p>
        </p:txBody>
      </p:sp>
      <p:sp>
        <p:nvSpPr>
          <p:cNvPr id="2341" name="Shape 2341"/>
          <p:cNvSpPr>
            <a:spLocks noGrp="1"/>
          </p:cNvSpPr>
          <p:nvPr>
            <p:ph type="body" sz="quarter" idx="1"/>
          </p:nvPr>
        </p:nvSpPr>
        <p:spPr>
          <a:prstGeom prst="rect">
            <a:avLst/>
          </a:prstGeom>
        </p:spPr>
        <p:txBody>
          <a:bodyPr/>
          <a:lstStyle/>
          <a:p>
            <a:r>
              <a:rPr dirty="0"/>
              <a:t>Ark Welcome Center</a:t>
            </a:r>
          </a:p>
        </p:txBody>
      </p:sp>
    </p:spTree>
    <p:extLst>
      <p:ext uri="{BB962C8B-B14F-4D97-AF65-F5344CB8AC3E}">
        <p14:creationId xmlns:p14="http://schemas.microsoft.com/office/powerpoint/2010/main" val="170621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40453-1609-029A-8E08-8B5B54266809}"/>
            </a:ext>
          </a:extLst>
        </p:cNvPr>
        <p:cNvGrpSpPr/>
        <p:nvPr/>
      </p:nvGrpSpPr>
      <p:grpSpPr>
        <a:xfrm>
          <a:off x="0" y="0"/>
          <a:ext cx="0" cy="0"/>
          <a:chOff x="0" y="0"/>
          <a:chExt cx="0" cy="0"/>
        </a:xfrm>
      </p:grpSpPr>
      <p:sp>
        <p:nvSpPr>
          <p:cNvPr id="2340" name="Shape 2340">
            <a:extLst>
              <a:ext uri="{FF2B5EF4-FFF2-40B4-BE49-F238E27FC236}">
                <a16:creationId xmlns:a16="http://schemas.microsoft.com/office/drawing/2014/main" id="{13824DB2-A917-3E5C-EA8C-D44495832998}"/>
              </a:ext>
            </a:extLst>
          </p:cNvPr>
          <p:cNvSpPr>
            <a:spLocks noGrp="1" noRot="1" noChangeAspect="1"/>
          </p:cNvSpPr>
          <p:nvPr>
            <p:ph type="sldImg"/>
          </p:nvPr>
        </p:nvSpPr>
        <p:spPr>
          <a:prstGeom prst="rect">
            <a:avLst/>
          </a:prstGeom>
        </p:spPr>
        <p:txBody>
          <a:bodyPr/>
          <a:lstStyle/>
          <a:p>
            <a:endParaRPr/>
          </a:p>
        </p:txBody>
      </p:sp>
      <p:sp>
        <p:nvSpPr>
          <p:cNvPr id="2341" name="Shape 2341">
            <a:extLst>
              <a:ext uri="{FF2B5EF4-FFF2-40B4-BE49-F238E27FC236}">
                <a16:creationId xmlns:a16="http://schemas.microsoft.com/office/drawing/2014/main" id="{B118CFE1-C9D8-601C-C5CD-87D1ED44000D}"/>
              </a:ext>
            </a:extLst>
          </p:cNvPr>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150822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2EAE8-4A2C-3EC9-A2CA-DFF794F8A681}"/>
            </a:ext>
          </a:extLst>
        </p:cNvPr>
        <p:cNvGrpSpPr/>
        <p:nvPr/>
      </p:nvGrpSpPr>
      <p:grpSpPr>
        <a:xfrm>
          <a:off x="0" y="0"/>
          <a:ext cx="0" cy="0"/>
          <a:chOff x="0" y="0"/>
          <a:chExt cx="0" cy="0"/>
        </a:xfrm>
      </p:grpSpPr>
      <p:sp>
        <p:nvSpPr>
          <p:cNvPr id="2340" name="Shape 2340">
            <a:extLst>
              <a:ext uri="{FF2B5EF4-FFF2-40B4-BE49-F238E27FC236}">
                <a16:creationId xmlns:a16="http://schemas.microsoft.com/office/drawing/2014/main" id="{8A85A1FB-180E-3F91-18B9-A4CD3C9FD66D}"/>
              </a:ext>
            </a:extLst>
          </p:cNvPr>
          <p:cNvSpPr>
            <a:spLocks noGrp="1" noRot="1" noChangeAspect="1"/>
          </p:cNvSpPr>
          <p:nvPr>
            <p:ph type="sldImg"/>
          </p:nvPr>
        </p:nvSpPr>
        <p:spPr>
          <a:prstGeom prst="rect">
            <a:avLst/>
          </a:prstGeom>
        </p:spPr>
        <p:txBody>
          <a:bodyPr/>
          <a:lstStyle/>
          <a:p>
            <a:endParaRPr/>
          </a:p>
        </p:txBody>
      </p:sp>
      <p:sp>
        <p:nvSpPr>
          <p:cNvPr id="2341" name="Shape 2341">
            <a:extLst>
              <a:ext uri="{FF2B5EF4-FFF2-40B4-BE49-F238E27FC236}">
                <a16:creationId xmlns:a16="http://schemas.microsoft.com/office/drawing/2014/main" id="{B885B846-67EF-4C96-4B0E-C27166DFBB63}"/>
              </a:ext>
            </a:extLst>
          </p:cNvPr>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3378201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693385" y="1638300"/>
            <a:ext cx="13953493" cy="3302000"/>
          </a:xfrm>
          <a:prstGeom prst="rect">
            <a:avLst/>
          </a:prstGeom>
        </p:spPr>
        <p:txBody>
          <a:bodyPr anchor="b"/>
          <a:lstStyle/>
          <a:p>
            <a:r>
              <a:t>Title Text</a:t>
            </a:r>
          </a:p>
        </p:txBody>
      </p:sp>
      <p:sp>
        <p:nvSpPr>
          <p:cNvPr id="12" name="Body Level One…"/>
          <p:cNvSpPr txBox="1">
            <a:spLocks noGrp="1"/>
          </p:cNvSpPr>
          <p:nvPr>
            <p:ph type="body" sz="quarter" idx="1"/>
          </p:nvPr>
        </p:nvSpPr>
        <p:spPr>
          <a:xfrm>
            <a:off x="1693385" y="5029200"/>
            <a:ext cx="13953493" cy="11303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13"/>
          </p:nvPr>
        </p:nvSpPr>
        <p:spPr>
          <a:xfrm>
            <a:off x="8958007" y="2590800"/>
            <a:ext cx="7112217" cy="62865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270039" y="2590800"/>
            <a:ext cx="7112217" cy="6286500"/>
          </a:xfrm>
          <a:prstGeom prst="rect">
            <a:avLst/>
          </a:prstGeom>
        </p:spPr>
        <p:txBody>
          <a:bodyPr/>
          <a:lstStyle>
            <a:lvl1pPr marL="342900" indent="-342900">
              <a:spcBef>
                <a:spcPts val="3200"/>
              </a:spcBef>
              <a:defRPr sz="2800"/>
            </a:lvl1pPr>
            <a:lvl2pPr marL="685800" indent="-342900">
              <a:spcBef>
                <a:spcPts val="3200"/>
              </a:spcBef>
              <a:defRPr sz="2800"/>
            </a:lvl2pPr>
            <a:lvl3pPr marL="1231900" indent="-342900">
              <a:spcBef>
                <a:spcPts val="3200"/>
              </a:spcBef>
              <a:defRPr sz="2800"/>
            </a:lvl3pPr>
            <a:lvl4pPr marL="1676400" indent="-342900">
              <a:spcBef>
                <a:spcPts val="3200"/>
              </a:spcBef>
              <a:defRPr sz="2800"/>
            </a:lvl4pPr>
            <a:lvl5pPr marL="2120900" indent="-342900">
              <a:spcBef>
                <a:spcPts val="3200"/>
              </a:spcBef>
              <a:defRPr sz="2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1270039" y="1270000"/>
            <a:ext cx="14800185" cy="72136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13"/>
          </p:nvPr>
        </p:nvSpPr>
        <p:spPr>
          <a:xfrm>
            <a:off x="8974941" y="4965700"/>
            <a:ext cx="7112217" cy="3898900"/>
          </a:xfrm>
          <a:prstGeom prst="rect">
            <a:avLst/>
          </a:prstGeom>
        </p:spPr>
        <p:txBody>
          <a:bodyPr lIns="91439" tIns="45719" rIns="91439" bIns="45719" anchor="t">
            <a:noAutofit/>
          </a:bodyPr>
          <a:lstStyle/>
          <a:p>
            <a:endParaRPr/>
          </a:p>
        </p:txBody>
      </p:sp>
      <p:sp>
        <p:nvSpPr>
          <p:cNvPr id="84" name="Image"/>
          <p:cNvSpPr>
            <a:spLocks noGrp="1"/>
          </p:cNvSpPr>
          <p:nvPr>
            <p:ph type="pic" sz="quarter" idx="14"/>
          </p:nvPr>
        </p:nvSpPr>
        <p:spPr>
          <a:xfrm>
            <a:off x="8974941" y="635000"/>
            <a:ext cx="7112217" cy="3898900"/>
          </a:xfrm>
          <a:prstGeom prst="rect">
            <a:avLst/>
          </a:prstGeom>
        </p:spPr>
        <p:txBody>
          <a:bodyPr lIns="91439" tIns="45719" rIns="91439" bIns="45719" anchor="t">
            <a:noAutofit/>
          </a:bodyPr>
          <a:lstStyle/>
          <a:p>
            <a:endParaRPr/>
          </a:p>
        </p:txBody>
      </p:sp>
      <p:sp>
        <p:nvSpPr>
          <p:cNvPr id="85" name="Image"/>
          <p:cNvSpPr>
            <a:spLocks noGrp="1"/>
          </p:cNvSpPr>
          <p:nvPr>
            <p:ph type="pic" sz="half" idx="15"/>
          </p:nvPr>
        </p:nvSpPr>
        <p:spPr>
          <a:xfrm>
            <a:off x="1270039" y="635000"/>
            <a:ext cx="7112217" cy="822960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Body Level One…"/>
          <p:cNvSpPr txBox="1">
            <a:spLocks noGrp="1"/>
          </p:cNvSpPr>
          <p:nvPr>
            <p:ph type="body" sz="quarter" idx="1"/>
          </p:nvPr>
        </p:nvSpPr>
        <p:spPr>
          <a:xfrm>
            <a:off x="1693385" y="6362700"/>
            <a:ext cx="13953493" cy="469900"/>
          </a:xfrm>
          <a:prstGeom prst="rect">
            <a:avLst/>
          </a:prstGeom>
        </p:spPr>
        <p:txBody>
          <a:bodyPr anchor="t"/>
          <a:lstStyle>
            <a:lvl1pPr marL="0" indent="0" algn="ctr">
              <a:spcBef>
                <a:spcPts val="0"/>
              </a:spcBef>
              <a:buSzTx/>
              <a:buNone/>
              <a:defRPr sz="2400" i="1"/>
            </a:lvl1pPr>
            <a:lvl2pPr marL="725236" indent="-280736" algn="ctr">
              <a:spcBef>
                <a:spcPts val="0"/>
              </a:spcBef>
              <a:defRPr sz="2400" i="1"/>
            </a:lvl2pPr>
            <a:lvl3pPr marL="1169736" indent="-280736" algn="ctr">
              <a:spcBef>
                <a:spcPts val="0"/>
              </a:spcBef>
              <a:defRPr sz="2400" i="1"/>
            </a:lvl3pPr>
            <a:lvl4pPr marL="1614236" indent="-280736" algn="ctr">
              <a:spcBef>
                <a:spcPts val="0"/>
              </a:spcBef>
              <a:defRPr sz="2400" i="1"/>
            </a:lvl4pPr>
            <a:lvl5pPr marL="2058736" indent="-280736" algn="ctr">
              <a:spcBef>
                <a:spcPts val="0"/>
              </a:spcBef>
              <a:defRPr sz="2400" i="1"/>
            </a:lvl5pPr>
          </a:lstStyle>
          <a:p>
            <a:r>
              <a:t>Body Level One</a:t>
            </a:r>
          </a:p>
          <a:p>
            <a:pPr lvl="1"/>
            <a:r>
              <a:t>Body Level Two</a:t>
            </a:r>
          </a:p>
          <a:p>
            <a:pPr lvl="2"/>
            <a:r>
              <a:t>Body Level Three</a:t>
            </a:r>
          </a:p>
          <a:p>
            <a:pPr lvl="3"/>
            <a:r>
              <a:t>Body Level Four</a:t>
            </a:r>
          </a:p>
          <a:p>
            <a:pPr lvl="4"/>
            <a:r>
              <a:t>Body Level Five</a:t>
            </a:r>
          </a:p>
        </p:txBody>
      </p:sp>
      <p:sp>
        <p:nvSpPr>
          <p:cNvPr id="94" name="Rectangle"/>
          <p:cNvSpPr>
            <a:spLocks noGrp="1"/>
          </p:cNvSpPr>
          <p:nvPr>
            <p:ph type="body" sz="quarter" idx="13"/>
          </p:nvPr>
        </p:nvSpPr>
        <p:spPr>
          <a:xfrm>
            <a:off x="1693385" y="4267200"/>
            <a:ext cx="13953493" cy="685800"/>
          </a:xfrm>
          <a:prstGeom prst="rect">
            <a:avLst/>
          </a:prstGeom>
        </p:spPr>
        <p:txBody>
          <a:bodyPr/>
          <a:lstStyle>
            <a:lvl1pPr marL="0" indent="0" algn="ctr">
              <a:spcBef>
                <a:spcPts val="0"/>
              </a:spcBef>
              <a:buSzTx/>
              <a:buNone/>
              <a:defRPr/>
            </a:lvl1pPr>
          </a:lstStyle>
          <a:p>
            <a:pPr marL="0" indent="0" algn="ctr">
              <a:spcBef>
                <a:spcPts val="0"/>
              </a:spcBef>
              <a:buSzTx/>
              <a:buNone/>
            </a:pPr>
            <a:endParaRP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4233" y="0"/>
            <a:ext cx="17340263" cy="9753600"/>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8117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270039" y="254000"/>
            <a:ext cx="14800185" cy="21590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1270039" y="2590800"/>
            <a:ext cx="14800185" cy="62865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469304" y="9258300"/>
            <a:ext cx="384721" cy="379591"/>
          </a:xfrm>
          <a:prstGeom prst="rect">
            <a:avLst/>
          </a:prstGeom>
          <a:ln w="12700">
            <a:miter lim="400000"/>
          </a:ln>
        </p:spPr>
        <p:txBody>
          <a:bodyPr wrap="none" lIns="50800" tIns="50800" rIns="50800" bIns="50800">
            <a:spAutoFit/>
          </a:bodyPr>
          <a:lstStyle>
            <a:lvl1pPr>
              <a:defRPr sz="1800">
                <a:solidFill>
                  <a:srgbClr val="FFFFFF"/>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 id="2147483657" r:id="rId4"/>
    <p:sldLayoutId id="2147483658" r:id="rId5"/>
    <p:sldLayoutId id="2147483659" r:id="rId6"/>
    <p:sldLayoutId id="2147483660" r:id="rId7"/>
    <p:sldLayoutId id="2147483699" r:id="rId8"/>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Helvetica Light"/>
          <a:ea typeface="Helvetica Light"/>
          <a:cs typeface="Helvetica Light"/>
          <a:sym typeface="Helvetica Light"/>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Helvetica Light"/>
          <a:ea typeface="Helvetica Light"/>
          <a:cs typeface="Helvetica Light"/>
          <a:sym typeface="Helvetica Light"/>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Helvetica Light"/>
          <a:ea typeface="Helvetica Light"/>
          <a:cs typeface="Helvetica Light"/>
          <a:sym typeface="Helvetica Light"/>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Helvetica Light"/>
          <a:ea typeface="Helvetica Light"/>
          <a:cs typeface="Helvetica Light"/>
          <a:sym typeface="Helvetica Light"/>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Helvetica Light"/>
          <a:ea typeface="Helvetica Light"/>
          <a:cs typeface="Helvetica Light"/>
          <a:sym typeface="Helvetica Light"/>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Helvetica Light"/>
          <a:ea typeface="Helvetica Light"/>
          <a:cs typeface="Helvetica Light"/>
          <a:sym typeface="Helvetica Light"/>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Helvetica Light"/>
          <a:ea typeface="Helvetica Light"/>
          <a:cs typeface="Helvetica Light"/>
          <a:sym typeface="Helvetica Light"/>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Helvetica Light"/>
          <a:ea typeface="Helvetica Light"/>
          <a:cs typeface="Helvetica Light"/>
          <a:sym typeface="Helvetica Light"/>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Helvetica Light"/>
          <a:ea typeface="Helvetica Light"/>
          <a:cs typeface="Helvetica Light"/>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Helvetica Light"/>
          <a:ea typeface="Helvetica Light"/>
          <a:cs typeface="Helvetica Light"/>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Helvetica Light"/>
          <a:ea typeface="Helvetica Light"/>
          <a:cs typeface="Helvetica Light"/>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Helvetica Light"/>
          <a:ea typeface="Helvetica Light"/>
          <a:cs typeface="Helvetica Light"/>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Helvetica Light"/>
          <a:ea typeface="Helvetica Light"/>
          <a:cs typeface="Helvetica Light"/>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Helvetica Light"/>
          <a:ea typeface="Helvetica Light"/>
          <a:cs typeface="Helvetica Light"/>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Helvetica Light"/>
          <a:ea typeface="Helvetica Light"/>
          <a:cs typeface="Helvetica Light"/>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Helvetica Light"/>
          <a:ea typeface="Helvetica Light"/>
          <a:cs typeface="Helvetica Light"/>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Helvetica Light"/>
          <a:ea typeface="Helvetica Light"/>
          <a:cs typeface="Helvetica Light"/>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Helvetica Light"/>
          <a:ea typeface="Helvetica Light"/>
          <a:cs typeface="Helvetica Light"/>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1pPr>
      <a:lvl2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2pPr>
      <a:lvl3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3pPr>
      <a:lvl4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4pPr>
      <a:lvl5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5pPr>
      <a:lvl6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6pPr>
      <a:lvl7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7pPr>
      <a:lvl8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8pPr>
      <a:lvl9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16.jp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34C2948-EEE6-CBDE-5D68-3C6904B38E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25799"/>
            <a:ext cx="17340263" cy="13005197"/>
          </a:xfrm>
          <a:prstGeom prst="rect">
            <a:avLst/>
          </a:prstGeom>
        </p:spPr>
      </p:pic>
      <p:sp>
        <p:nvSpPr>
          <p:cNvPr id="4" name="TextBox 3"/>
          <p:cNvSpPr txBox="1"/>
          <p:nvPr/>
        </p:nvSpPr>
        <p:spPr>
          <a:xfrm>
            <a:off x="7795579" y="2011828"/>
            <a:ext cx="8353249" cy="19492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kumimoji="0" lang="en-US" sz="6000" b="1" i="0" u="none" strike="noStrike" cap="none" spc="0" normalizeH="0" baseline="0" dirty="0">
                <a:ln>
                  <a:noFill/>
                </a:ln>
                <a:solidFill>
                  <a:srgbClr val="FFFFFF"/>
                </a:solidFill>
                <a:effectLst>
                  <a:outerShdw blurRad="38100" dist="38100" dir="2700000" algn="tl">
                    <a:srgbClr val="000000">
                      <a:alpha val="43137"/>
                    </a:srgbClr>
                  </a:outerShdw>
                </a:effectLst>
                <a:uFillTx/>
                <a:latin typeface="+mj-lt"/>
                <a:ea typeface="Cambria" panose="02040503050406030204" pitchFamily="18" charset="0"/>
                <a:sym typeface="Helvetica Light"/>
              </a:rPr>
              <a:t>Ark Encounter Impact:</a:t>
            </a:r>
          </a:p>
          <a:p>
            <a:pPr marL="0" marR="0" indent="0" algn="ctr" defTabSz="584200" rtl="0" fontAlgn="auto" latinLnBrk="0" hangingPunct="0">
              <a:lnSpc>
                <a:spcPct val="100000"/>
              </a:lnSpc>
              <a:spcBef>
                <a:spcPts val="0"/>
              </a:spcBef>
              <a:spcAft>
                <a:spcPts val="0"/>
              </a:spcAft>
              <a:buClrTx/>
              <a:buSzTx/>
              <a:buFontTx/>
              <a:buNone/>
              <a:tabLst/>
            </a:pPr>
            <a:r>
              <a:rPr lang="en-US" sz="6000" b="1" dirty="0">
                <a:solidFill>
                  <a:srgbClr val="FFFFFF"/>
                </a:solidFill>
                <a:effectLst>
                  <a:outerShdw blurRad="38100" dist="38100" dir="2700000" algn="tl">
                    <a:srgbClr val="000000">
                      <a:alpha val="43137"/>
                    </a:srgbClr>
                  </a:outerShdw>
                </a:effectLst>
                <a:latin typeface="+mj-lt"/>
                <a:ea typeface="Cambria" panose="02040503050406030204" pitchFamily="18" charset="0"/>
              </a:rPr>
              <a:t>10 years</a:t>
            </a:r>
            <a:endParaRPr kumimoji="0" lang="en-US" sz="6000" b="1" i="0" u="none" strike="noStrike" cap="none" spc="0" normalizeH="0" baseline="0" dirty="0">
              <a:ln>
                <a:noFill/>
              </a:ln>
              <a:solidFill>
                <a:srgbClr val="FFFFFF"/>
              </a:solidFill>
              <a:effectLst>
                <a:outerShdw blurRad="38100" dist="38100" dir="2700000" algn="tl">
                  <a:srgbClr val="000000">
                    <a:alpha val="43137"/>
                  </a:srgbClr>
                </a:outerShdw>
              </a:effectLst>
              <a:uFillTx/>
              <a:latin typeface="+mj-lt"/>
              <a:ea typeface="Cambria" panose="02040503050406030204" pitchFamily="18" charset="0"/>
              <a:sym typeface="Helvetica Light"/>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E649662-8016-71B5-317E-1446E89B422A}"/>
              </a:ext>
            </a:extLst>
          </p:cNvPr>
          <p:cNvSpPr/>
          <p:nvPr/>
        </p:nvSpPr>
        <p:spPr>
          <a:xfrm>
            <a:off x="0" y="0"/>
            <a:ext cx="17339300" cy="9925050"/>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Helvetica Light"/>
              <a:ea typeface="Helvetica Light"/>
              <a:cs typeface="Helvetica Light"/>
              <a:sym typeface="Helvetica Light"/>
            </a:endParaRPr>
          </a:p>
        </p:txBody>
      </p:sp>
      <p:sp>
        <p:nvSpPr>
          <p:cNvPr id="2" name="Shape 0"/>
          <p:cNvSpPr/>
          <p:nvPr/>
        </p:nvSpPr>
        <p:spPr>
          <a:xfrm>
            <a:off x="265" y="0"/>
            <a:ext cx="17339300" cy="2015744"/>
          </a:xfrm>
          <a:prstGeom prst="rect">
            <a:avLst/>
          </a:prstGeom>
          <a:solidFill>
            <a:srgbClr val="263544"/>
          </a:solidFill>
          <a:ln/>
        </p:spPr>
        <p:txBody>
          <a:bodyPr/>
          <a:lstStyle/>
          <a:p>
            <a:endParaRPr lang="en-US" sz="5120"/>
          </a:p>
        </p:txBody>
      </p:sp>
      <p:sp>
        <p:nvSpPr>
          <p:cNvPr id="3" name="Text 1"/>
          <p:cNvSpPr/>
          <p:nvPr/>
        </p:nvSpPr>
        <p:spPr>
          <a:xfrm>
            <a:off x="650504" y="130048"/>
            <a:ext cx="16060928" cy="1755648"/>
          </a:xfrm>
          <a:prstGeom prst="rect">
            <a:avLst/>
          </a:prstGeom>
          <a:noFill/>
          <a:ln/>
        </p:spPr>
        <p:txBody>
          <a:bodyPr wrap="square" lIns="0" tIns="0" rIns="0" bIns="0" rtlCol="0" anchor="ctr"/>
          <a:lstStyle/>
          <a:p>
            <a:pPr algn="l">
              <a:lnSpc>
                <a:spcPct val="120000"/>
              </a:lnSpc>
            </a:pPr>
            <a:r>
              <a:rPr lang="en-US" sz="3271" b="1" dirty="0">
                <a:solidFill>
                  <a:srgbClr val="FFFFFF"/>
                </a:solidFill>
                <a:latin typeface="Calibri" pitchFamily="34" charset="0"/>
                <a:ea typeface="Calibri" pitchFamily="34" charset="-122"/>
                <a:cs typeface="Calibri" pitchFamily="34" charset="-120"/>
              </a:rPr>
              <a:t>A GROWING ECONOMIC IMPACT ACROSS THE COMMONWEALTH</a:t>
            </a:r>
            <a:endParaRPr lang="en-US" sz="3271" dirty="0"/>
          </a:p>
          <a:p>
            <a:pPr algn="l">
              <a:lnSpc>
                <a:spcPct val="120000"/>
              </a:lnSpc>
            </a:pPr>
            <a:r>
              <a:rPr lang="en-US" sz="2062" dirty="0">
                <a:solidFill>
                  <a:srgbClr val="AFCBE0"/>
                </a:solidFill>
                <a:latin typeface="Calibri" pitchFamily="34" charset="0"/>
                <a:ea typeface="Calibri" pitchFamily="34" charset="-122"/>
                <a:cs typeface="Calibri" pitchFamily="34" charset="-120"/>
              </a:rPr>
              <a:t>Ark Encounter tourism dollars reach far beyond Northern Kentucky — into Louisville, Lexington, and communities statewide</a:t>
            </a:r>
            <a:endParaRPr lang="en-US" sz="3271" dirty="0"/>
          </a:p>
        </p:txBody>
      </p:sp>
      <p:sp>
        <p:nvSpPr>
          <p:cNvPr id="4" name="Shape 2"/>
          <p:cNvSpPr/>
          <p:nvPr/>
        </p:nvSpPr>
        <p:spPr>
          <a:xfrm>
            <a:off x="1972443" y="3525230"/>
            <a:ext cx="13394944" cy="4783909"/>
          </a:xfrm>
          <a:custGeom>
            <a:avLst/>
            <a:gdLst/>
            <a:ahLst/>
            <a:cxnLst/>
            <a:rect l="l" t="t" r="r" b="b"/>
            <a:pathLst>
              <a:path w="9418320" h="3363686">
                <a:moveTo>
                  <a:pt x="122438" y="3242593"/>
                </a:moveTo>
                <a:lnTo>
                  <a:pt x="546263" y="2643857"/>
                </a:lnTo>
                <a:lnTo>
                  <a:pt x="857067" y="2445400"/>
                </a:lnTo>
                <a:lnTo>
                  <a:pt x="2571201" y="1772662"/>
                </a:lnTo>
                <a:lnTo>
                  <a:pt x="3060954" y="1466567"/>
                </a:lnTo>
                <a:lnTo>
                  <a:pt x="4040459" y="1345474"/>
                </a:lnTo>
                <a:lnTo>
                  <a:pt x="4709160" y="1062925"/>
                </a:lnTo>
                <a:lnTo>
                  <a:pt x="5377861" y="551644"/>
                </a:lnTo>
                <a:lnTo>
                  <a:pt x="5990052" y="306095"/>
                </a:lnTo>
                <a:lnTo>
                  <a:pt x="6234928" y="121093"/>
                </a:lnTo>
                <a:lnTo>
                  <a:pt x="6847119" y="427188"/>
                </a:lnTo>
                <a:lnTo>
                  <a:pt x="7459309" y="551644"/>
                </a:lnTo>
                <a:lnTo>
                  <a:pt x="8071500" y="612191"/>
                </a:lnTo>
                <a:lnTo>
                  <a:pt x="8561253" y="551644"/>
                </a:lnTo>
                <a:lnTo>
                  <a:pt x="8868290" y="918286"/>
                </a:lnTo>
                <a:lnTo>
                  <a:pt x="8561253" y="1530477"/>
                </a:lnTo>
                <a:lnTo>
                  <a:pt x="8928567" y="1897119"/>
                </a:lnTo>
                <a:lnTo>
                  <a:pt x="8561253" y="2263760"/>
                </a:lnTo>
                <a:lnTo>
                  <a:pt x="8193938" y="2630402"/>
                </a:lnTo>
                <a:lnTo>
                  <a:pt x="7889727" y="2936498"/>
                </a:lnTo>
                <a:lnTo>
                  <a:pt x="6847119" y="3118137"/>
                </a:lnTo>
                <a:lnTo>
                  <a:pt x="5622737" y="3242593"/>
                </a:lnTo>
                <a:lnTo>
                  <a:pt x="4403065" y="3242593"/>
                </a:lnTo>
                <a:lnTo>
                  <a:pt x="3180567" y="3242593"/>
                </a:lnTo>
                <a:lnTo>
                  <a:pt x="1957127" y="3242593"/>
                </a:lnTo>
                <a:lnTo>
                  <a:pt x="733687" y="3242593"/>
                </a:lnTo>
                <a:close/>
              </a:path>
            </a:pathLst>
          </a:custGeom>
          <a:solidFill>
            <a:srgbClr val="D8E4EC"/>
          </a:solidFill>
          <a:ln w="19050">
            <a:solidFill>
              <a:srgbClr val="8FA9BD"/>
            </a:solidFill>
            <a:prstDash val="solid"/>
          </a:ln>
          <a:effectLst>
            <a:outerShdw blurRad="76200" dist="25400" dir="5400000" algn="bl" rotWithShape="0">
              <a:srgbClr val="888888">
                <a:alpha val="25000"/>
              </a:srgbClr>
            </a:outerShdw>
          </a:effectLst>
        </p:spPr>
        <p:txBody>
          <a:bodyPr/>
          <a:lstStyle/>
          <a:p>
            <a:endParaRPr lang="en-US" sz="5120"/>
          </a:p>
        </p:txBody>
      </p:sp>
      <p:sp>
        <p:nvSpPr>
          <p:cNvPr id="5" name="Text 3"/>
          <p:cNvSpPr/>
          <p:nvPr/>
        </p:nvSpPr>
        <p:spPr>
          <a:xfrm>
            <a:off x="1972443" y="8465196"/>
            <a:ext cx="13394944" cy="390144"/>
          </a:xfrm>
          <a:prstGeom prst="rect">
            <a:avLst/>
          </a:prstGeom>
          <a:noFill/>
          <a:ln/>
        </p:spPr>
        <p:txBody>
          <a:bodyPr wrap="square" lIns="0" tIns="0" rIns="0" bIns="0" rtlCol="0" anchor="t"/>
          <a:lstStyle/>
          <a:p>
            <a:r>
              <a:rPr lang="en-US" sz="1564" i="1" spc="142" dirty="0">
                <a:solidFill>
                  <a:srgbClr val="3E5468"/>
                </a:solidFill>
                <a:latin typeface="Calibri" pitchFamily="34" charset="0"/>
                <a:ea typeface="Calibri" pitchFamily="34" charset="-122"/>
                <a:cs typeface="Calibri" pitchFamily="34" charset="-120"/>
              </a:rPr>
              <a:t>COMMONWEALTH OF KENTUCKY</a:t>
            </a:r>
            <a:endParaRPr lang="en-US" sz="1564" dirty="0"/>
          </a:p>
        </p:txBody>
      </p:sp>
      <p:sp>
        <p:nvSpPr>
          <p:cNvPr id="6" name="Shape 4"/>
          <p:cNvSpPr/>
          <p:nvPr/>
        </p:nvSpPr>
        <p:spPr>
          <a:xfrm flipH="1">
            <a:off x="8656519" y="3960566"/>
            <a:ext cx="2103006" cy="1129003"/>
          </a:xfrm>
          <a:prstGeom prst="line">
            <a:avLst/>
          </a:prstGeom>
          <a:noFill/>
          <a:ln w="22225">
            <a:solidFill>
              <a:srgbClr val="C9A461"/>
            </a:solidFill>
            <a:prstDash val="dash"/>
          </a:ln>
        </p:spPr>
        <p:txBody>
          <a:bodyPr/>
          <a:lstStyle/>
          <a:p>
            <a:endParaRPr lang="en-US" sz="5120"/>
          </a:p>
        </p:txBody>
      </p:sp>
      <p:sp>
        <p:nvSpPr>
          <p:cNvPr id="7" name="Shape 5"/>
          <p:cNvSpPr/>
          <p:nvPr/>
        </p:nvSpPr>
        <p:spPr>
          <a:xfrm>
            <a:off x="8656519" y="5089567"/>
            <a:ext cx="2183376" cy="368361"/>
          </a:xfrm>
          <a:prstGeom prst="line">
            <a:avLst/>
          </a:prstGeom>
          <a:noFill/>
          <a:ln w="22225">
            <a:solidFill>
              <a:srgbClr val="C9A461"/>
            </a:solidFill>
            <a:prstDash val="dash"/>
          </a:ln>
        </p:spPr>
        <p:txBody>
          <a:bodyPr/>
          <a:lstStyle/>
          <a:p>
            <a:endParaRPr lang="en-US" sz="5120"/>
          </a:p>
        </p:txBody>
      </p:sp>
      <p:sp>
        <p:nvSpPr>
          <p:cNvPr id="8" name="Shape 6"/>
          <p:cNvSpPr/>
          <p:nvPr/>
        </p:nvSpPr>
        <p:spPr>
          <a:xfrm flipH="1" flipV="1">
            <a:off x="10759526" y="3960566"/>
            <a:ext cx="80370" cy="1497364"/>
          </a:xfrm>
          <a:prstGeom prst="line">
            <a:avLst/>
          </a:prstGeom>
          <a:noFill/>
          <a:ln w="22225">
            <a:solidFill>
              <a:srgbClr val="C9A461"/>
            </a:solidFill>
            <a:prstDash val="dash"/>
          </a:ln>
        </p:spPr>
        <p:txBody>
          <a:bodyPr/>
          <a:lstStyle/>
          <a:p>
            <a:endParaRPr lang="en-US" sz="5120"/>
          </a:p>
        </p:txBody>
      </p:sp>
      <p:sp>
        <p:nvSpPr>
          <p:cNvPr id="9" name="Shape 7"/>
          <p:cNvSpPr/>
          <p:nvPr/>
        </p:nvSpPr>
        <p:spPr>
          <a:xfrm>
            <a:off x="10616473" y="3817513"/>
            <a:ext cx="286106" cy="286106"/>
          </a:xfrm>
          <a:prstGeom prst="ellipse">
            <a:avLst/>
          </a:prstGeom>
          <a:solidFill>
            <a:srgbClr val="3E5468"/>
          </a:solidFill>
          <a:ln w="15875">
            <a:solidFill>
              <a:srgbClr val="FFFFFF"/>
            </a:solidFill>
            <a:prstDash val="solid"/>
          </a:ln>
        </p:spPr>
        <p:txBody>
          <a:bodyPr/>
          <a:lstStyle/>
          <a:p>
            <a:endParaRPr lang="en-US" sz="5120"/>
          </a:p>
        </p:txBody>
      </p:sp>
      <p:sp>
        <p:nvSpPr>
          <p:cNvPr id="10" name="Text 8"/>
          <p:cNvSpPr/>
          <p:nvPr/>
        </p:nvSpPr>
        <p:spPr>
          <a:xfrm>
            <a:off x="10967603" y="3544412"/>
            <a:ext cx="2861056" cy="455168"/>
          </a:xfrm>
          <a:prstGeom prst="rect">
            <a:avLst/>
          </a:prstGeom>
          <a:noFill/>
          <a:ln/>
        </p:spPr>
        <p:txBody>
          <a:bodyPr wrap="square" lIns="0" tIns="0" rIns="0" bIns="0" rtlCol="0" anchor="ctr"/>
          <a:lstStyle/>
          <a:p>
            <a:pPr algn="l"/>
            <a:r>
              <a:rPr lang="en-US" sz="1849" b="1" dirty="0">
                <a:solidFill>
                  <a:srgbClr val="263544"/>
                </a:solidFill>
                <a:latin typeface="Calibri" pitchFamily="34" charset="0"/>
                <a:ea typeface="Calibri" pitchFamily="34" charset="-122"/>
                <a:cs typeface="Calibri" pitchFamily="34" charset="-120"/>
              </a:rPr>
              <a:t>NORTHERN</a:t>
            </a:r>
            <a:endParaRPr lang="en-US" sz="1849" dirty="0"/>
          </a:p>
          <a:p>
            <a:pPr algn="l"/>
            <a:r>
              <a:rPr lang="en-US" sz="1849" b="1" dirty="0">
                <a:solidFill>
                  <a:srgbClr val="263544"/>
                </a:solidFill>
                <a:latin typeface="Calibri" pitchFamily="34" charset="0"/>
                <a:ea typeface="Calibri" pitchFamily="34" charset="-122"/>
                <a:cs typeface="Calibri" pitchFamily="34" charset="-120"/>
              </a:rPr>
              <a:t>KENTUCKY</a:t>
            </a:r>
            <a:endParaRPr lang="en-US" sz="1849" dirty="0"/>
          </a:p>
        </p:txBody>
      </p:sp>
      <p:sp>
        <p:nvSpPr>
          <p:cNvPr id="11" name="Shape 9"/>
          <p:cNvSpPr/>
          <p:nvPr/>
        </p:nvSpPr>
        <p:spPr>
          <a:xfrm>
            <a:off x="8513466" y="4946514"/>
            <a:ext cx="286106" cy="286106"/>
          </a:xfrm>
          <a:prstGeom prst="ellipse">
            <a:avLst/>
          </a:prstGeom>
          <a:solidFill>
            <a:srgbClr val="3E5468"/>
          </a:solidFill>
          <a:ln w="15875">
            <a:solidFill>
              <a:srgbClr val="FFFFFF"/>
            </a:solidFill>
            <a:prstDash val="solid"/>
          </a:ln>
        </p:spPr>
        <p:txBody>
          <a:bodyPr/>
          <a:lstStyle/>
          <a:p>
            <a:endParaRPr lang="en-US" sz="5120"/>
          </a:p>
        </p:txBody>
      </p:sp>
      <p:sp>
        <p:nvSpPr>
          <p:cNvPr id="12" name="Text 10"/>
          <p:cNvSpPr/>
          <p:nvPr/>
        </p:nvSpPr>
        <p:spPr>
          <a:xfrm>
            <a:off x="5587386" y="5063558"/>
            <a:ext cx="2861056" cy="455168"/>
          </a:xfrm>
          <a:prstGeom prst="rect">
            <a:avLst/>
          </a:prstGeom>
          <a:noFill/>
          <a:ln/>
        </p:spPr>
        <p:txBody>
          <a:bodyPr wrap="square" lIns="0" tIns="0" rIns="0" bIns="0" rtlCol="0" anchor="ctr"/>
          <a:lstStyle/>
          <a:p>
            <a:pPr algn="r"/>
            <a:r>
              <a:rPr lang="en-US" sz="1849" b="1" dirty="0">
                <a:solidFill>
                  <a:srgbClr val="263544"/>
                </a:solidFill>
                <a:latin typeface="Calibri" pitchFamily="34" charset="0"/>
                <a:ea typeface="Calibri" pitchFamily="34" charset="-122"/>
                <a:cs typeface="Calibri" pitchFamily="34" charset="-120"/>
              </a:rPr>
              <a:t>LOUISVILLE</a:t>
            </a:r>
            <a:endParaRPr lang="en-US" sz="1849" dirty="0"/>
          </a:p>
        </p:txBody>
      </p:sp>
      <p:sp>
        <p:nvSpPr>
          <p:cNvPr id="13" name="Shape 11"/>
          <p:cNvSpPr/>
          <p:nvPr/>
        </p:nvSpPr>
        <p:spPr>
          <a:xfrm>
            <a:off x="10696842" y="5314876"/>
            <a:ext cx="286106" cy="286106"/>
          </a:xfrm>
          <a:prstGeom prst="ellipse">
            <a:avLst/>
          </a:prstGeom>
          <a:solidFill>
            <a:srgbClr val="3E5468"/>
          </a:solidFill>
          <a:ln w="15875">
            <a:solidFill>
              <a:srgbClr val="FFFFFF"/>
            </a:solidFill>
            <a:prstDash val="solid"/>
          </a:ln>
        </p:spPr>
        <p:txBody>
          <a:bodyPr/>
          <a:lstStyle/>
          <a:p>
            <a:endParaRPr lang="en-US" sz="5120"/>
          </a:p>
        </p:txBody>
      </p:sp>
      <p:sp>
        <p:nvSpPr>
          <p:cNvPr id="14" name="Text 12"/>
          <p:cNvSpPr/>
          <p:nvPr/>
        </p:nvSpPr>
        <p:spPr>
          <a:xfrm>
            <a:off x="11047971" y="5431919"/>
            <a:ext cx="2861056" cy="455168"/>
          </a:xfrm>
          <a:prstGeom prst="rect">
            <a:avLst/>
          </a:prstGeom>
          <a:noFill/>
          <a:ln/>
        </p:spPr>
        <p:txBody>
          <a:bodyPr wrap="square" lIns="0" tIns="0" rIns="0" bIns="0" rtlCol="0" anchor="ctr"/>
          <a:lstStyle/>
          <a:p>
            <a:pPr algn="l"/>
            <a:r>
              <a:rPr lang="en-US" sz="1849" b="1" dirty="0">
                <a:solidFill>
                  <a:srgbClr val="263544"/>
                </a:solidFill>
                <a:latin typeface="Calibri" pitchFamily="34" charset="0"/>
                <a:ea typeface="Calibri" pitchFamily="34" charset="-122"/>
                <a:cs typeface="Calibri" pitchFamily="34" charset="-120"/>
              </a:rPr>
              <a:t>LEXINGTON</a:t>
            </a:r>
            <a:endParaRPr lang="en-US" sz="1849" dirty="0"/>
          </a:p>
        </p:txBody>
      </p:sp>
      <p:sp>
        <p:nvSpPr>
          <p:cNvPr id="15" name="Shape 13"/>
          <p:cNvSpPr/>
          <p:nvPr/>
        </p:nvSpPr>
        <p:spPr>
          <a:xfrm>
            <a:off x="10423806" y="4200829"/>
            <a:ext cx="390144" cy="390144"/>
          </a:xfrm>
          <a:prstGeom prst="star5">
            <a:avLst/>
          </a:prstGeom>
          <a:solidFill>
            <a:srgbClr val="B14539"/>
          </a:solidFill>
          <a:ln w="15875">
            <a:solidFill>
              <a:srgbClr val="FFFFFF"/>
            </a:solidFill>
            <a:prstDash val="solid"/>
          </a:ln>
        </p:spPr>
        <p:txBody>
          <a:bodyPr/>
          <a:lstStyle/>
          <a:p>
            <a:endParaRPr lang="en-US" sz="5120"/>
          </a:p>
        </p:txBody>
      </p:sp>
      <p:sp>
        <p:nvSpPr>
          <p:cNvPr id="16" name="Text 14"/>
          <p:cNvSpPr/>
          <p:nvPr/>
        </p:nvSpPr>
        <p:spPr>
          <a:xfrm>
            <a:off x="8147966" y="3290493"/>
            <a:ext cx="2405888" cy="780288"/>
          </a:xfrm>
          <a:prstGeom prst="rect">
            <a:avLst/>
          </a:prstGeom>
          <a:noFill/>
          <a:ln/>
        </p:spPr>
        <p:txBody>
          <a:bodyPr wrap="square" lIns="0" tIns="0" rIns="0" bIns="0" rtlCol="0" anchor="ctr"/>
          <a:lstStyle/>
          <a:p>
            <a:pPr algn="r">
              <a:lnSpc>
                <a:spcPct val="110000"/>
              </a:lnSpc>
            </a:pPr>
            <a:r>
              <a:rPr lang="en-US" sz="1920" b="1" dirty="0">
                <a:solidFill>
                  <a:srgbClr val="B14539"/>
                </a:solidFill>
                <a:latin typeface="Calibri" pitchFamily="34" charset="0"/>
                <a:ea typeface="Calibri" pitchFamily="34" charset="-122"/>
                <a:cs typeface="Calibri" pitchFamily="34" charset="-120"/>
              </a:rPr>
              <a:t>ARK ENCOUNTER</a:t>
            </a:r>
            <a:endParaRPr lang="en-US" sz="1920" dirty="0"/>
          </a:p>
          <a:p>
            <a:pPr algn="r">
              <a:lnSpc>
                <a:spcPct val="110000"/>
              </a:lnSpc>
            </a:pPr>
            <a:r>
              <a:rPr lang="en-US" sz="1564" i="1" dirty="0">
                <a:solidFill>
                  <a:srgbClr val="3E5468"/>
                </a:solidFill>
                <a:latin typeface="Calibri" pitchFamily="34" charset="0"/>
                <a:ea typeface="Calibri" pitchFamily="34" charset="-122"/>
                <a:cs typeface="Calibri" pitchFamily="34" charset="-120"/>
              </a:rPr>
              <a:t>Williamstown, KY</a:t>
            </a:r>
            <a:endParaRPr lang="en-US" sz="192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585E40-C9E5-DF49-2782-972CAD66739C}"/>
              </a:ext>
            </a:extLst>
          </p:cNvPr>
          <p:cNvPicPr>
            <a:picLocks noChangeAspect="1"/>
          </p:cNvPicPr>
          <p:nvPr/>
        </p:nvPicPr>
        <p:blipFill>
          <a:blip r:embed="rId3"/>
          <a:stretch>
            <a:fillRect/>
          </a:stretch>
        </p:blipFill>
        <p:spPr>
          <a:xfrm>
            <a:off x="-1" y="400050"/>
            <a:ext cx="17378907" cy="8782050"/>
          </a:xfrm>
          <a:prstGeom prst="rect">
            <a:avLst/>
          </a:prstGeom>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7FE43-F1A5-4417-09C3-F8589214CC9B}"/>
            </a:ext>
          </a:extLst>
        </p:cNvPr>
        <p:cNvGrpSpPr/>
        <p:nvPr/>
      </p:nvGrpSpPr>
      <p:grpSpPr>
        <a:xfrm>
          <a:off x="0" y="0"/>
          <a:ext cx="0" cy="0"/>
          <a:chOff x="0" y="0"/>
          <a:chExt cx="0" cy="0"/>
        </a:xfrm>
      </p:grpSpPr>
      <p:pic>
        <p:nvPicPr>
          <p:cNvPr id="3" name="Picture 2" descr="A large group of people sitting on a stage&#10;&#10;AI-generated content may be incorrect.">
            <a:extLst>
              <a:ext uri="{FF2B5EF4-FFF2-40B4-BE49-F238E27FC236}">
                <a16:creationId xmlns:a16="http://schemas.microsoft.com/office/drawing/2014/main" id="{34DF567D-5EC4-B738-5D46-BEC15A26C5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1722" y="0"/>
            <a:ext cx="19361985" cy="9753600"/>
          </a:xfrm>
          <a:prstGeom prst="rect">
            <a:avLst/>
          </a:prstGeom>
        </p:spPr>
      </p:pic>
    </p:spTree>
    <p:extLst>
      <p:ext uri="{BB962C8B-B14F-4D97-AF65-F5344CB8AC3E}">
        <p14:creationId xmlns:p14="http://schemas.microsoft.com/office/powerpoint/2010/main" val="247180660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3C660-02E9-EF27-5C3D-1A238318B5C9}"/>
            </a:ext>
          </a:extLst>
        </p:cNvPr>
        <p:cNvGrpSpPr/>
        <p:nvPr/>
      </p:nvGrpSpPr>
      <p:grpSpPr>
        <a:xfrm>
          <a:off x="0" y="0"/>
          <a:ext cx="0" cy="0"/>
          <a:chOff x="0" y="0"/>
          <a:chExt cx="0" cy="0"/>
        </a:xfrm>
      </p:grpSpPr>
      <p:pic>
        <p:nvPicPr>
          <p:cNvPr id="3" name="Picture 2" descr="A group of people on stage with a crowd watching&#10;&#10;AI-generated content may be incorrect.">
            <a:extLst>
              <a:ext uri="{FF2B5EF4-FFF2-40B4-BE49-F238E27FC236}">
                <a16:creationId xmlns:a16="http://schemas.microsoft.com/office/drawing/2014/main" id="{41295B54-4437-1D95-5D05-BB3F5CD156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302"/>
            <a:ext cx="17340263" cy="9664995"/>
          </a:xfrm>
          <a:prstGeom prst="rect">
            <a:avLst/>
          </a:prstGeom>
        </p:spPr>
      </p:pic>
    </p:spTree>
    <p:extLst>
      <p:ext uri="{BB962C8B-B14F-4D97-AF65-F5344CB8AC3E}">
        <p14:creationId xmlns:p14="http://schemas.microsoft.com/office/powerpoint/2010/main" val="7697232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looking at a model of a city&#10;&#10;AI-generated content may be incorrect.">
            <a:extLst>
              <a:ext uri="{FF2B5EF4-FFF2-40B4-BE49-F238E27FC236}">
                <a16:creationId xmlns:a16="http://schemas.microsoft.com/office/drawing/2014/main" id="{7C680211-D631-E55D-3375-C3F0C62806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7453811" cy="9817769"/>
          </a:xfrm>
          <a:prstGeom prst="rect">
            <a:avLst/>
          </a:prstGeom>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1" name="Image"/>
          <p:cNvGrpSpPr/>
          <p:nvPr/>
        </p:nvGrpSpPr>
        <p:grpSpPr>
          <a:xfrm>
            <a:off x="2770876" y="468163"/>
            <a:ext cx="11798510" cy="9015959"/>
            <a:chOff x="0" y="0"/>
            <a:chExt cx="16591653" cy="12678690"/>
          </a:xfrm>
        </p:grpSpPr>
        <p:pic>
          <p:nvPicPr>
            <p:cNvPr id="2450" name="Image" descr="Image"/>
            <p:cNvPicPr>
              <a:picLocks noChangeAspect="1"/>
            </p:cNvPicPr>
            <p:nvPr/>
          </p:nvPicPr>
          <p:blipFill>
            <a:blip r:embed="rId3"/>
            <a:srcRect t="13109" r="13109"/>
            <a:stretch>
              <a:fillRect/>
            </a:stretch>
          </p:blipFill>
          <p:spPr>
            <a:xfrm>
              <a:off x="215900" y="139700"/>
              <a:ext cx="16159854" cy="12119891"/>
            </a:xfrm>
            <a:prstGeom prst="rect">
              <a:avLst/>
            </a:prstGeom>
            <a:ln>
              <a:noFill/>
            </a:ln>
            <a:effectLst/>
          </p:spPr>
        </p:pic>
        <p:pic>
          <p:nvPicPr>
            <p:cNvPr id="2449" name="Image" descr="Image"/>
            <p:cNvPicPr>
              <a:picLocks/>
            </p:cNvPicPr>
            <p:nvPr/>
          </p:nvPicPr>
          <p:blipFill>
            <a:blip r:embed="rId4"/>
            <a:stretch>
              <a:fillRect/>
            </a:stretch>
          </p:blipFill>
          <p:spPr>
            <a:xfrm>
              <a:off x="0" y="0"/>
              <a:ext cx="16591654" cy="12678691"/>
            </a:xfrm>
            <a:prstGeom prst="rect">
              <a:avLst/>
            </a:prstGeom>
            <a:effectLst/>
          </p:spPr>
        </p:pic>
      </p:gr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 name="230601_AroundHebron_095 1.jpeg"/>
          <p:cNvGrpSpPr/>
          <p:nvPr/>
        </p:nvGrpSpPr>
        <p:grpSpPr>
          <a:xfrm>
            <a:off x="2093746" y="493589"/>
            <a:ext cx="13152770" cy="8965107"/>
            <a:chOff x="0" y="0"/>
            <a:chExt cx="18496081" cy="12607180"/>
          </a:xfrm>
        </p:grpSpPr>
        <p:pic>
          <p:nvPicPr>
            <p:cNvPr id="2456" name="230601_AroundHebron_095 1.jpeg" descr="230601_AroundHebron_095 1.jpeg"/>
            <p:cNvPicPr>
              <a:picLocks noChangeAspect="1"/>
            </p:cNvPicPr>
            <p:nvPr/>
          </p:nvPicPr>
          <p:blipFill>
            <a:blip r:embed="rId3"/>
            <a:srcRect l="18469" t="11273" r="18469" b="25665"/>
            <a:stretch>
              <a:fillRect/>
            </a:stretch>
          </p:blipFill>
          <p:spPr>
            <a:xfrm>
              <a:off x="215900" y="139700"/>
              <a:ext cx="18064282" cy="12048381"/>
            </a:xfrm>
            <a:prstGeom prst="rect">
              <a:avLst/>
            </a:prstGeom>
            <a:ln>
              <a:noFill/>
            </a:ln>
            <a:effectLst/>
          </p:spPr>
        </p:pic>
        <p:pic>
          <p:nvPicPr>
            <p:cNvPr id="2455" name="230601_AroundHebron_095 1.jpeg" descr="230601_AroundHebron_095 1.jpeg"/>
            <p:cNvPicPr>
              <a:picLocks/>
            </p:cNvPicPr>
            <p:nvPr/>
          </p:nvPicPr>
          <p:blipFill>
            <a:blip r:embed="rId4"/>
            <a:stretch>
              <a:fillRect/>
            </a:stretch>
          </p:blipFill>
          <p:spPr>
            <a:xfrm>
              <a:off x="0" y="0"/>
              <a:ext cx="18496082" cy="12607181"/>
            </a:xfrm>
            <a:prstGeom prst="rect">
              <a:avLst/>
            </a:prstGeom>
            <a:effectLst/>
          </p:spPr>
        </p:pic>
      </p:gr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29" name="Image"/>
          <p:cNvGrpSpPr/>
          <p:nvPr/>
        </p:nvGrpSpPr>
        <p:grpSpPr>
          <a:xfrm>
            <a:off x="2923076" y="582313"/>
            <a:ext cx="11494111" cy="8787659"/>
            <a:chOff x="0" y="0"/>
            <a:chExt cx="16163593" cy="12357644"/>
          </a:xfrm>
        </p:grpSpPr>
        <p:pic>
          <p:nvPicPr>
            <p:cNvPr id="2428" name="Image" descr="Image"/>
            <p:cNvPicPr>
              <a:picLocks noChangeAspect="1"/>
            </p:cNvPicPr>
            <p:nvPr/>
          </p:nvPicPr>
          <p:blipFill>
            <a:blip r:embed="rId2"/>
            <a:stretch>
              <a:fillRect/>
            </a:stretch>
          </p:blipFill>
          <p:spPr>
            <a:xfrm>
              <a:off x="215900" y="139700"/>
              <a:ext cx="15731794" cy="11798845"/>
            </a:xfrm>
            <a:prstGeom prst="rect">
              <a:avLst/>
            </a:prstGeom>
            <a:ln>
              <a:noFill/>
            </a:ln>
            <a:effectLst/>
          </p:spPr>
        </p:pic>
        <p:pic>
          <p:nvPicPr>
            <p:cNvPr id="2427" name="Image" descr="Image"/>
            <p:cNvPicPr>
              <a:picLocks/>
            </p:cNvPicPr>
            <p:nvPr/>
          </p:nvPicPr>
          <p:blipFill>
            <a:blip r:embed="rId3"/>
            <a:stretch>
              <a:fillRect/>
            </a:stretch>
          </p:blipFill>
          <p:spPr>
            <a:xfrm>
              <a:off x="0" y="0"/>
              <a:ext cx="16163594" cy="12357645"/>
            </a:xfrm>
            <a:prstGeom prst="rect">
              <a:avLst/>
            </a:prstGeom>
            <a:effectLst/>
          </p:spPr>
        </p:pic>
      </p:gr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33" name="240405_Hebron_FR--2.jpeg"/>
          <p:cNvGrpSpPr/>
          <p:nvPr/>
        </p:nvGrpSpPr>
        <p:grpSpPr>
          <a:xfrm>
            <a:off x="1000012" y="378717"/>
            <a:ext cx="15340240" cy="9176789"/>
            <a:chOff x="0" y="0"/>
            <a:chExt cx="21572211" cy="12904859"/>
          </a:xfrm>
        </p:grpSpPr>
        <p:pic>
          <p:nvPicPr>
            <p:cNvPr id="2432" name="240405_Hebron_FR--2.jpeg" descr="240405_Hebron_FR--2.jpeg"/>
            <p:cNvPicPr>
              <a:picLocks noChangeAspect="1"/>
            </p:cNvPicPr>
            <p:nvPr/>
          </p:nvPicPr>
          <p:blipFill>
            <a:blip r:embed="rId2"/>
            <a:srcRect t="4454" b="7987"/>
            <a:stretch>
              <a:fillRect/>
            </a:stretch>
          </p:blipFill>
          <p:spPr>
            <a:xfrm>
              <a:off x="215899" y="139700"/>
              <a:ext cx="21140412" cy="12346060"/>
            </a:xfrm>
            <a:prstGeom prst="rect">
              <a:avLst/>
            </a:prstGeom>
            <a:ln>
              <a:noFill/>
            </a:ln>
            <a:effectLst/>
          </p:spPr>
        </p:pic>
        <p:pic>
          <p:nvPicPr>
            <p:cNvPr id="2431" name="240405_Hebron_FR--2.jpeg" descr="240405_Hebron_FR--2.jpeg"/>
            <p:cNvPicPr>
              <a:picLocks/>
            </p:cNvPicPr>
            <p:nvPr/>
          </p:nvPicPr>
          <p:blipFill>
            <a:blip r:embed="rId3"/>
            <a:stretch>
              <a:fillRect/>
            </a:stretch>
          </p:blipFill>
          <p:spPr>
            <a:xfrm>
              <a:off x="-1" y="-1"/>
              <a:ext cx="21572213" cy="12904861"/>
            </a:xfrm>
            <a:prstGeom prst="rect">
              <a:avLst/>
            </a:prstGeom>
            <a:effectLst/>
          </p:spPr>
        </p:pic>
      </p:gr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264" y="0"/>
            <a:ext cx="5982208" cy="9753600"/>
          </a:xfrm>
          <a:prstGeom prst="rect">
            <a:avLst/>
          </a:prstGeom>
          <a:solidFill>
            <a:srgbClr val="263544"/>
          </a:solidFill>
          <a:ln/>
        </p:spPr>
        <p:txBody>
          <a:bodyPr/>
          <a:lstStyle/>
          <a:p>
            <a:endParaRPr lang="en-US" sz="5120"/>
          </a:p>
        </p:txBody>
      </p:sp>
      <p:pic>
        <p:nvPicPr>
          <p:cNvPr id="3" name="Image 0" descr="/home/claude/contact_slide/img/headshot.png"/>
          <p:cNvPicPr>
            <a:picLocks noChangeAspect="1"/>
          </p:cNvPicPr>
          <p:nvPr/>
        </p:nvPicPr>
        <p:blipFill>
          <a:blip r:embed="rId3"/>
          <a:stretch>
            <a:fillRect/>
          </a:stretch>
        </p:blipFill>
        <p:spPr>
          <a:xfrm>
            <a:off x="1300744" y="1430528"/>
            <a:ext cx="3381248" cy="3381248"/>
          </a:xfrm>
          <a:prstGeom prst="ellipse">
            <a:avLst/>
          </a:prstGeom>
        </p:spPr>
      </p:pic>
      <p:sp>
        <p:nvSpPr>
          <p:cNvPr id="4" name="Shape 1"/>
          <p:cNvSpPr/>
          <p:nvPr/>
        </p:nvSpPr>
        <p:spPr>
          <a:xfrm>
            <a:off x="1300744" y="1430528"/>
            <a:ext cx="3381248" cy="3381248"/>
          </a:xfrm>
          <a:prstGeom prst="ellipse">
            <a:avLst/>
          </a:prstGeom>
          <a:ln w="25400">
            <a:solidFill>
              <a:srgbClr val="AFCBE0"/>
            </a:solidFill>
            <a:prstDash val="solid"/>
          </a:ln>
        </p:spPr>
        <p:txBody>
          <a:bodyPr/>
          <a:lstStyle/>
          <a:p>
            <a:endParaRPr lang="en-US" sz="5120"/>
          </a:p>
        </p:txBody>
      </p:sp>
      <p:sp>
        <p:nvSpPr>
          <p:cNvPr id="5" name="Text 2"/>
          <p:cNvSpPr/>
          <p:nvPr/>
        </p:nvSpPr>
        <p:spPr>
          <a:xfrm>
            <a:off x="390408" y="5227930"/>
            <a:ext cx="5201920" cy="715264"/>
          </a:xfrm>
          <a:prstGeom prst="rect">
            <a:avLst/>
          </a:prstGeom>
          <a:noFill/>
          <a:ln/>
        </p:spPr>
        <p:txBody>
          <a:bodyPr wrap="square" lIns="0" tIns="0" rIns="0" bIns="0" rtlCol="0" anchor="t"/>
          <a:lstStyle/>
          <a:p>
            <a:r>
              <a:rPr lang="en-US" sz="3982" b="1" dirty="0">
                <a:solidFill>
                  <a:srgbClr val="FFFFFF"/>
                </a:solidFill>
                <a:latin typeface="Cambria" pitchFamily="34" charset="0"/>
                <a:ea typeface="Cambria" pitchFamily="34" charset="-122"/>
                <a:cs typeface="Cambria" pitchFamily="34" charset="-120"/>
              </a:rPr>
              <a:t>Eddie Lutz</a:t>
            </a:r>
            <a:endParaRPr lang="en-US" sz="3982" dirty="0"/>
          </a:p>
        </p:txBody>
      </p:sp>
      <p:sp>
        <p:nvSpPr>
          <p:cNvPr id="6" name="Text 3"/>
          <p:cNvSpPr/>
          <p:nvPr/>
        </p:nvSpPr>
        <p:spPr>
          <a:xfrm>
            <a:off x="390408" y="6008218"/>
            <a:ext cx="5201920" cy="1235456"/>
          </a:xfrm>
          <a:prstGeom prst="rect">
            <a:avLst/>
          </a:prstGeom>
          <a:noFill/>
          <a:ln/>
        </p:spPr>
        <p:txBody>
          <a:bodyPr wrap="square" lIns="0" tIns="0" rIns="0" bIns="0" rtlCol="0" anchor="t"/>
          <a:lstStyle/>
          <a:p>
            <a:pPr>
              <a:lnSpc>
                <a:spcPct val="130000"/>
              </a:lnSpc>
            </a:pPr>
            <a:r>
              <a:rPr lang="en-US" sz="2204" dirty="0">
                <a:solidFill>
                  <a:srgbClr val="FFFFFF"/>
                </a:solidFill>
                <a:latin typeface="Calibri" pitchFamily="34" charset="0"/>
                <a:ea typeface="Calibri" pitchFamily="34" charset="-122"/>
                <a:cs typeface="Calibri" pitchFamily="34" charset="-120"/>
              </a:rPr>
              <a:t>Director of Attraction and Resource Sales</a:t>
            </a:r>
            <a:endParaRPr lang="en-US" sz="2204" dirty="0"/>
          </a:p>
          <a:p>
            <a:pPr>
              <a:lnSpc>
                <a:spcPct val="130000"/>
              </a:lnSpc>
            </a:pPr>
            <a:r>
              <a:rPr lang="en-US" sz="2204" dirty="0">
                <a:solidFill>
                  <a:srgbClr val="AFCBE0"/>
                </a:solidFill>
                <a:latin typeface="Calibri" pitchFamily="34" charset="0"/>
                <a:ea typeface="Calibri" pitchFamily="34" charset="-122"/>
                <a:cs typeface="Calibri" pitchFamily="34" charset="-120"/>
              </a:rPr>
              <a:t>Ark Encounter / Creation Museum</a:t>
            </a:r>
            <a:endParaRPr lang="en-US" sz="2204" dirty="0"/>
          </a:p>
        </p:txBody>
      </p:sp>
      <p:sp>
        <p:nvSpPr>
          <p:cNvPr id="7" name="Shape 4"/>
          <p:cNvSpPr/>
          <p:nvPr/>
        </p:nvSpPr>
        <p:spPr>
          <a:xfrm>
            <a:off x="5982473" y="0"/>
            <a:ext cx="11357092" cy="9753600"/>
          </a:xfrm>
          <a:prstGeom prst="rect">
            <a:avLst/>
          </a:prstGeom>
          <a:solidFill>
            <a:srgbClr val="EEF3F7"/>
          </a:solidFill>
          <a:ln/>
        </p:spPr>
        <p:txBody>
          <a:bodyPr/>
          <a:lstStyle/>
          <a:p>
            <a:endParaRPr lang="en-US" sz="5120"/>
          </a:p>
        </p:txBody>
      </p:sp>
      <p:pic>
        <p:nvPicPr>
          <p:cNvPr id="8" name="Image 1" descr="/home/claude/contact_slide/img/ark_logo.png"/>
          <p:cNvPicPr>
            <a:picLocks noChangeAspect="1"/>
          </p:cNvPicPr>
          <p:nvPr/>
        </p:nvPicPr>
        <p:blipFill>
          <a:blip r:embed="rId4"/>
          <a:stretch>
            <a:fillRect/>
          </a:stretch>
        </p:blipFill>
        <p:spPr>
          <a:xfrm>
            <a:off x="6892808" y="780289"/>
            <a:ext cx="2731008" cy="1428527"/>
          </a:xfrm>
          <a:prstGeom prst="rect">
            <a:avLst/>
          </a:prstGeom>
        </p:spPr>
      </p:pic>
      <p:pic>
        <p:nvPicPr>
          <p:cNvPr id="9" name="Image 2" descr="/home/claude/contact_slide/img/creation_museum_logo.png"/>
          <p:cNvPicPr>
            <a:picLocks noChangeAspect="1"/>
          </p:cNvPicPr>
          <p:nvPr/>
        </p:nvPicPr>
        <p:blipFill>
          <a:blip r:embed="rId5"/>
          <a:stretch>
            <a:fillRect/>
          </a:stretch>
        </p:blipFill>
        <p:spPr>
          <a:xfrm>
            <a:off x="10049281" y="181195"/>
            <a:ext cx="4039084" cy="2626712"/>
          </a:xfrm>
          <a:prstGeom prst="rect">
            <a:avLst/>
          </a:prstGeom>
        </p:spPr>
      </p:pic>
      <p:sp>
        <p:nvSpPr>
          <p:cNvPr id="10" name="Text 5"/>
          <p:cNvSpPr/>
          <p:nvPr/>
        </p:nvSpPr>
        <p:spPr>
          <a:xfrm>
            <a:off x="6892809" y="2796032"/>
            <a:ext cx="9666468" cy="455168"/>
          </a:xfrm>
          <a:prstGeom prst="rect">
            <a:avLst/>
          </a:prstGeom>
          <a:noFill/>
          <a:ln/>
        </p:spPr>
        <p:txBody>
          <a:bodyPr wrap="square" lIns="0" tIns="0" rIns="0" bIns="0" rtlCol="0" anchor="ctr"/>
          <a:lstStyle/>
          <a:p>
            <a:pPr algn="l"/>
            <a:r>
              <a:rPr lang="en-US" sz="2133" b="1" spc="142" dirty="0">
                <a:solidFill>
                  <a:srgbClr val="C9A461"/>
                </a:solidFill>
                <a:latin typeface="Calibri" pitchFamily="34" charset="0"/>
                <a:ea typeface="Calibri" pitchFamily="34" charset="-122"/>
                <a:cs typeface="Calibri" pitchFamily="34" charset="-120"/>
              </a:rPr>
              <a:t>BOARD OF DIRECTORS</a:t>
            </a:r>
            <a:endParaRPr lang="en-US" sz="2133" dirty="0"/>
          </a:p>
        </p:txBody>
      </p:sp>
      <p:sp>
        <p:nvSpPr>
          <p:cNvPr id="11" name="Text 6"/>
          <p:cNvSpPr/>
          <p:nvPr/>
        </p:nvSpPr>
        <p:spPr>
          <a:xfrm>
            <a:off x="6892809" y="3316224"/>
            <a:ext cx="9666468" cy="585216"/>
          </a:xfrm>
          <a:prstGeom prst="rect">
            <a:avLst/>
          </a:prstGeom>
          <a:noFill/>
          <a:ln/>
        </p:spPr>
        <p:txBody>
          <a:bodyPr wrap="square" lIns="0" tIns="0" rIns="0" bIns="0" rtlCol="0" anchor="t"/>
          <a:lstStyle/>
          <a:p>
            <a:pPr algn="l"/>
            <a:r>
              <a:rPr lang="en-US" sz="2702" dirty="0">
                <a:solidFill>
                  <a:srgbClr val="263544"/>
                </a:solidFill>
                <a:latin typeface="Cambria" pitchFamily="34" charset="0"/>
                <a:ea typeface="Cambria" pitchFamily="34" charset="-122"/>
                <a:cs typeface="Cambria" pitchFamily="34" charset="-120"/>
              </a:rPr>
              <a:t>Kentucky Travel Industry Association (KTIA)</a:t>
            </a:r>
            <a:endParaRPr lang="en-US" sz="2702" dirty="0"/>
          </a:p>
        </p:txBody>
      </p:sp>
      <p:sp>
        <p:nvSpPr>
          <p:cNvPr id="12" name="Text 7"/>
          <p:cNvSpPr/>
          <p:nvPr/>
        </p:nvSpPr>
        <p:spPr>
          <a:xfrm>
            <a:off x="6892809" y="4421632"/>
            <a:ext cx="9666468" cy="455168"/>
          </a:xfrm>
          <a:prstGeom prst="rect">
            <a:avLst/>
          </a:prstGeom>
          <a:noFill/>
          <a:ln/>
        </p:spPr>
        <p:txBody>
          <a:bodyPr wrap="square" lIns="0" tIns="0" rIns="0" bIns="0" rtlCol="0" anchor="ctr"/>
          <a:lstStyle/>
          <a:p>
            <a:pPr algn="l"/>
            <a:r>
              <a:rPr lang="en-US" sz="2133" b="1" spc="142" dirty="0">
                <a:solidFill>
                  <a:srgbClr val="C9A461"/>
                </a:solidFill>
                <a:latin typeface="Calibri" pitchFamily="34" charset="0"/>
                <a:ea typeface="Calibri" pitchFamily="34" charset="-122"/>
                <a:cs typeface="Calibri" pitchFamily="34" charset="-120"/>
              </a:rPr>
              <a:t>CONTACT</a:t>
            </a:r>
            <a:endParaRPr lang="en-US" sz="2133" dirty="0"/>
          </a:p>
        </p:txBody>
      </p:sp>
      <p:sp>
        <p:nvSpPr>
          <p:cNvPr id="13" name="Text 8"/>
          <p:cNvSpPr/>
          <p:nvPr/>
        </p:nvSpPr>
        <p:spPr>
          <a:xfrm>
            <a:off x="6892809" y="5006848"/>
            <a:ext cx="9666468" cy="1105408"/>
          </a:xfrm>
          <a:prstGeom prst="rect">
            <a:avLst/>
          </a:prstGeom>
          <a:noFill/>
          <a:ln/>
        </p:spPr>
        <p:txBody>
          <a:bodyPr wrap="square" lIns="0" tIns="0" rIns="0" bIns="0" rtlCol="0" anchor="t"/>
          <a:lstStyle/>
          <a:p>
            <a:pPr algn="l">
              <a:lnSpc>
                <a:spcPct val="140000"/>
              </a:lnSpc>
            </a:pPr>
            <a:r>
              <a:rPr lang="en-US" sz="2844" dirty="0">
                <a:solidFill>
                  <a:srgbClr val="263544"/>
                </a:solidFill>
                <a:latin typeface="Cambria" pitchFamily="34" charset="0"/>
                <a:ea typeface="Cambria" pitchFamily="34" charset="-122"/>
                <a:cs typeface="Cambria" pitchFamily="34" charset="-120"/>
              </a:rPr>
              <a:t>elutz@arkencounter.com</a:t>
            </a:r>
            <a:endParaRPr lang="en-US" sz="2844" dirty="0"/>
          </a:p>
          <a:p>
            <a:pPr algn="l">
              <a:lnSpc>
                <a:spcPct val="140000"/>
              </a:lnSpc>
            </a:pPr>
            <a:r>
              <a:rPr lang="en-US" sz="2844" dirty="0">
                <a:solidFill>
                  <a:srgbClr val="263544"/>
                </a:solidFill>
                <a:latin typeface="Cambria" pitchFamily="34" charset="0"/>
                <a:ea typeface="Cambria" pitchFamily="34" charset="-122"/>
                <a:cs typeface="Cambria" pitchFamily="34" charset="-120"/>
              </a:rPr>
              <a:t>859-240-6642</a:t>
            </a:r>
            <a:endParaRPr lang="en-US" sz="2844" dirty="0"/>
          </a:p>
        </p:txBody>
      </p:sp>
      <p:pic>
        <p:nvPicPr>
          <p:cNvPr id="14" name="Image 3" descr="/home/claude/contact_slide/img/qrcode.png"/>
          <p:cNvPicPr>
            <a:picLocks noChangeAspect="1"/>
          </p:cNvPicPr>
          <p:nvPr/>
        </p:nvPicPr>
        <p:blipFill>
          <a:blip r:embed="rId6"/>
          <a:stretch>
            <a:fillRect/>
          </a:stretch>
        </p:blipFill>
        <p:spPr>
          <a:xfrm>
            <a:off x="14088364" y="6502400"/>
            <a:ext cx="2470912" cy="2470912"/>
          </a:xfrm>
          <a:prstGeom prst="rect">
            <a:avLst/>
          </a:prstGeom>
        </p:spPr>
      </p:pic>
      <p:sp>
        <p:nvSpPr>
          <p:cNvPr id="15" name="Shape 9"/>
          <p:cNvSpPr/>
          <p:nvPr/>
        </p:nvSpPr>
        <p:spPr>
          <a:xfrm>
            <a:off x="14088364" y="6502400"/>
            <a:ext cx="2470912" cy="2470912"/>
          </a:xfrm>
          <a:prstGeom prst="rect">
            <a:avLst/>
          </a:prstGeom>
          <a:ln w="15875">
            <a:solidFill>
              <a:srgbClr val="AFCBE0"/>
            </a:solidFill>
            <a:prstDash val="solid"/>
          </a:ln>
        </p:spPr>
        <p:txBody>
          <a:bodyPr/>
          <a:lstStyle/>
          <a:p>
            <a:endParaRPr lang="en-US" sz="5120"/>
          </a:p>
        </p:txBody>
      </p:sp>
      <p:sp>
        <p:nvSpPr>
          <p:cNvPr id="16" name="Text 10"/>
          <p:cNvSpPr/>
          <p:nvPr/>
        </p:nvSpPr>
        <p:spPr>
          <a:xfrm>
            <a:off x="13698220" y="9077350"/>
            <a:ext cx="3251200" cy="390144"/>
          </a:xfrm>
          <a:prstGeom prst="rect">
            <a:avLst/>
          </a:prstGeom>
          <a:noFill/>
          <a:ln/>
        </p:spPr>
        <p:txBody>
          <a:bodyPr wrap="square" lIns="0" tIns="0" rIns="0" bIns="0" rtlCol="0" anchor="t"/>
          <a:lstStyle/>
          <a:p>
            <a:r>
              <a:rPr lang="en-US" sz="1778" i="1" dirty="0">
                <a:solidFill>
                  <a:srgbClr val="3E5468"/>
                </a:solidFill>
                <a:latin typeface="Calibri" pitchFamily="34" charset="0"/>
                <a:ea typeface="Calibri" pitchFamily="34" charset="-122"/>
                <a:cs typeface="Calibri" pitchFamily="34" charset="-120"/>
              </a:rPr>
              <a:t>Scan to Connect</a:t>
            </a:r>
            <a:endParaRPr lang="en-US" sz="1778"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41EFE-0415-1AE7-181B-C4808053A8C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E63C884-6BBD-562C-0A10-083530D1A6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023" y="0"/>
            <a:ext cx="18578286" cy="9753600"/>
          </a:xfrm>
          <a:prstGeom prst="rect">
            <a:avLst/>
          </a:prstGeom>
        </p:spPr>
      </p:pic>
    </p:spTree>
    <p:extLst>
      <p:ext uri="{BB962C8B-B14F-4D97-AF65-F5344CB8AC3E}">
        <p14:creationId xmlns:p14="http://schemas.microsoft.com/office/powerpoint/2010/main" val="65644901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5DF514-7740-1E07-2A8D-428629D7D0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903288"/>
            <a:ext cx="17340263" cy="11560175"/>
          </a:xfrm>
          <a:prstGeom prst="rect">
            <a:avLst/>
          </a:prstGeo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6A4E1C-8509-6CF5-EAC5-7D0BE70E63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28881"/>
            <a:ext cx="17340263" cy="11811361"/>
          </a:xfrm>
          <a:prstGeom prst="rect">
            <a:avLst/>
          </a:prstGeom>
        </p:spPr>
      </p:pic>
      <p:sp>
        <p:nvSpPr>
          <p:cNvPr id="8" name="TextBox 7">
            <a:extLst>
              <a:ext uri="{FF2B5EF4-FFF2-40B4-BE49-F238E27FC236}">
                <a16:creationId xmlns:a16="http://schemas.microsoft.com/office/drawing/2014/main" id="{FCBA3256-ED2B-5FDD-6112-2CAFAC3E0A52}"/>
              </a:ext>
            </a:extLst>
          </p:cNvPr>
          <p:cNvSpPr txBox="1"/>
          <p:nvPr/>
        </p:nvSpPr>
        <p:spPr>
          <a:xfrm>
            <a:off x="2563245" y="347207"/>
            <a:ext cx="10384971"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7200" b="1" i="0" u="none" strike="noStrike" cap="none" spc="0" normalizeH="0" baseline="0" dirty="0">
                <a:ln>
                  <a:noFill/>
                </a:ln>
                <a:solidFill>
                  <a:srgbClr val="FFFFFF"/>
                </a:solidFill>
                <a:effectLst>
                  <a:outerShdw blurRad="38100" dist="38100" dir="2700000" algn="tl">
                    <a:srgbClr val="000000">
                      <a:alpha val="43137"/>
                    </a:srgbClr>
                  </a:outerShdw>
                </a:effectLst>
                <a:uFillTx/>
                <a:latin typeface="+mj-lt"/>
                <a:ea typeface="Helvetica Light"/>
                <a:cs typeface="Helvetica Light"/>
                <a:sym typeface="Helvetica Light"/>
              </a:rPr>
              <a:t>9,256,753 guests</a:t>
            </a:r>
          </a:p>
        </p:txBody>
      </p:sp>
      <p:sp>
        <p:nvSpPr>
          <p:cNvPr id="9" name="Rectangle 2">
            <a:extLst>
              <a:ext uri="{FF2B5EF4-FFF2-40B4-BE49-F238E27FC236}">
                <a16:creationId xmlns:a16="http://schemas.microsoft.com/office/drawing/2014/main" id="{FE49B77E-2638-BAA7-C0FA-01AA3E52E77A}"/>
              </a:ext>
            </a:extLst>
          </p:cNvPr>
          <p:cNvSpPr>
            <a:spLocks noChangeArrowheads="1"/>
          </p:cNvSpPr>
          <p:nvPr/>
        </p:nvSpPr>
        <p:spPr bwMode="auto">
          <a:xfrm>
            <a:off x="0" y="0"/>
            <a:ext cx="173402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ptos" panose="020B0004020202020204" pitchFamily="34" charset="0"/>
              </a:rPr>
              <a:t>Maddy and Regan Katz</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1020412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D284D-F86A-56A7-FA14-C6C029FEEC3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2C21DD9-EC33-BF6F-E8BC-61F222DDCB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73336"/>
            <a:ext cx="17340263" cy="13005198"/>
          </a:xfrm>
          <a:prstGeom prst="rect">
            <a:avLst/>
          </a:prstGeom>
        </p:spPr>
      </p:pic>
      <p:sp>
        <p:nvSpPr>
          <p:cNvPr id="8" name="TextBox 7">
            <a:extLst>
              <a:ext uri="{FF2B5EF4-FFF2-40B4-BE49-F238E27FC236}">
                <a16:creationId xmlns:a16="http://schemas.microsoft.com/office/drawing/2014/main" id="{51AAADA0-A89D-ED69-452C-D751ACF6D9B9}"/>
              </a:ext>
            </a:extLst>
          </p:cNvPr>
          <p:cNvSpPr txBox="1"/>
          <p:nvPr/>
        </p:nvSpPr>
        <p:spPr>
          <a:xfrm>
            <a:off x="2106045" y="7338557"/>
            <a:ext cx="10384971"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7200" b="1" i="0" u="none" strike="noStrike" cap="none" spc="0" normalizeH="0" baseline="0" dirty="0">
                <a:ln>
                  <a:noFill/>
                </a:ln>
                <a:solidFill>
                  <a:srgbClr val="FFFFFF"/>
                </a:solidFill>
                <a:effectLst>
                  <a:outerShdw blurRad="38100" dist="38100" dir="2700000" algn="tl">
                    <a:srgbClr val="000000">
                      <a:alpha val="43137"/>
                    </a:srgbClr>
                  </a:outerShdw>
                </a:effectLst>
                <a:uFillTx/>
                <a:latin typeface="+mj-lt"/>
                <a:ea typeface="Helvetica Light"/>
                <a:cs typeface="Helvetica Light"/>
                <a:sym typeface="Helvetica Light"/>
              </a:rPr>
              <a:t>16,871 bus groups</a:t>
            </a:r>
          </a:p>
        </p:txBody>
      </p:sp>
      <p:sp>
        <p:nvSpPr>
          <p:cNvPr id="9" name="Rectangle 2">
            <a:extLst>
              <a:ext uri="{FF2B5EF4-FFF2-40B4-BE49-F238E27FC236}">
                <a16:creationId xmlns:a16="http://schemas.microsoft.com/office/drawing/2014/main" id="{F9C38E58-945D-15A4-3ED9-265585CC2A87}"/>
              </a:ext>
            </a:extLst>
          </p:cNvPr>
          <p:cNvSpPr>
            <a:spLocks noChangeArrowheads="1"/>
          </p:cNvSpPr>
          <p:nvPr/>
        </p:nvSpPr>
        <p:spPr bwMode="auto">
          <a:xfrm>
            <a:off x="0" y="0"/>
            <a:ext cx="173402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ptos" panose="020B0004020202020204" pitchFamily="34" charset="0"/>
              </a:rPr>
              <a:t>Maddy and Regan Katz</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5781562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B22C3-F461-F599-D48B-C6B0349EB78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52C6ABB-7D71-4835-78C0-E2B2A9CE9B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597" y="0"/>
            <a:ext cx="18637453" cy="9753600"/>
          </a:xfrm>
          <a:prstGeom prst="rect">
            <a:avLst/>
          </a:prstGeom>
        </p:spPr>
      </p:pic>
      <p:sp>
        <p:nvSpPr>
          <p:cNvPr id="8" name="TextBox 7">
            <a:extLst>
              <a:ext uri="{FF2B5EF4-FFF2-40B4-BE49-F238E27FC236}">
                <a16:creationId xmlns:a16="http://schemas.microsoft.com/office/drawing/2014/main" id="{F23AEE46-01EB-DC9A-4249-AE454E085CE7}"/>
              </a:ext>
            </a:extLst>
          </p:cNvPr>
          <p:cNvSpPr txBox="1"/>
          <p:nvPr/>
        </p:nvSpPr>
        <p:spPr>
          <a:xfrm>
            <a:off x="3477645" y="1412460"/>
            <a:ext cx="10384971" cy="23185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7200" b="1" i="0" u="none" strike="noStrike" cap="none" spc="0" normalizeH="0" baseline="0" dirty="0">
                <a:ln>
                  <a:noFill/>
                </a:ln>
                <a:solidFill>
                  <a:srgbClr val="FFFFFF"/>
                </a:solidFill>
                <a:effectLst>
                  <a:outerShdw blurRad="38100" dist="38100" dir="2700000" algn="tl">
                    <a:srgbClr val="000000">
                      <a:alpha val="43137"/>
                    </a:srgbClr>
                  </a:outerShdw>
                </a:effectLst>
                <a:uFillTx/>
                <a:latin typeface="+mj-lt"/>
                <a:ea typeface="Helvetica Light"/>
                <a:cs typeface="Helvetica Light"/>
                <a:sym typeface="Helvetica Light"/>
              </a:rPr>
              <a:t>92% visit from outside our region.</a:t>
            </a:r>
          </a:p>
        </p:txBody>
      </p:sp>
      <p:sp>
        <p:nvSpPr>
          <p:cNvPr id="9" name="Rectangle 2">
            <a:extLst>
              <a:ext uri="{FF2B5EF4-FFF2-40B4-BE49-F238E27FC236}">
                <a16:creationId xmlns:a16="http://schemas.microsoft.com/office/drawing/2014/main" id="{D75A4664-6BE1-07A3-BA2C-8D1AD3AABF5D}"/>
              </a:ext>
            </a:extLst>
          </p:cNvPr>
          <p:cNvSpPr>
            <a:spLocks noChangeArrowheads="1"/>
          </p:cNvSpPr>
          <p:nvPr/>
        </p:nvSpPr>
        <p:spPr bwMode="auto">
          <a:xfrm>
            <a:off x="0" y="0"/>
            <a:ext cx="1734026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000000"/>
                </a:solidFill>
                <a:effectLst/>
                <a:latin typeface="Aptos" panose="020B0004020202020204" pitchFamily="34" charset="0"/>
              </a:rPr>
              <a:t>Maddy and Regan Katz</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9417810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264" y="0"/>
            <a:ext cx="5982208" cy="9753600"/>
          </a:xfrm>
          <a:prstGeom prst="rect">
            <a:avLst/>
          </a:prstGeom>
          <a:solidFill>
            <a:srgbClr val="263544"/>
          </a:solidFill>
          <a:ln/>
        </p:spPr>
        <p:txBody>
          <a:bodyPr/>
          <a:lstStyle/>
          <a:p>
            <a:endParaRPr lang="en-US" sz="5120"/>
          </a:p>
        </p:txBody>
      </p:sp>
      <p:sp>
        <p:nvSpPr>
          <p:cNvPr id="5" name="Text 3"/>
          <p:cNvSpPr/>
          <p:nvPr/>
        </p:nvSpPr>
        <p:spPr>
          <a:xfrm>
            <a:off x="390408" y="5852160"/>
            <a:ext cx="5201920" cy="650240"/>
          </a:xfrm>
          <a:prstGeom prst="rect">
            <a:avLst/>
          </a:prstGeom>
          <a:noFill/>
          <a:ln/>
        </p:spPr>
        <p:txBody>
          <a:bodyPr wrap="square" lIns="0" tIns="0" rIns="0" bIns="0" rtlCol="0" anchor="t"/>
          <a:lstStyle/>
          <a:p>
            <a:r>
              <a:rPr lang="en-US" sz="3129" b="1" dirty="0">
                <a:solidFill>
                  <a:srgbClr val="FFFFFF"/>
                </a:solidFill>
                <a:latin typeface="Cambria" pitchFamily="34" charset="0"/>
                <a:ea typeface="Cambria" pitchFamily="34" charset="-122"/>
                <a:cs typeface="Cambria" pitchFamily="34" charset="-120"/>
              </a:rPr>
              <a:t>Julie Kirkpatrick</a:t>
            </a:r>
            <a:endParaRPr lang="en-US" sz="3129" dirty="0"/>
          </a:p>
        </p:txBody>
      </p:sp>
      <p:sp>
        <p:nvSpPr>
          <p:cNvPr id="6" name="Text 4"/>
          <p:cNvSpPr/>
          <p:nvPr/>
        </p:nvSpPr>
        <p:spPr>
          <a:xfrm>
            <a:off x="390408" y="6502400"/>
            <a:ext cx="5201920" cy="520192"/>
          </a:xfrm>
          <a:prstGeom prst="rect">
            <a:avLst/>
          </a:prstGeom>
          <a:noFill/>
          <a:ln/>
        </p:spPr>
        <p:txBody>
          <a:bodyPr wrap="square" lIns="0" tIns="0" rIns="0" bIns="0" rtlCol="0" anchor="t"/>
          <a:lstStyle/>
          <a:p>
            <a:r>
              <a:rPr lang="en-US" sz="1991" dirty="0">
                <a:solidFill>
                  <a:srgbClr val="AFCBE0"/>
                </a:solidFill>
                <a:latin typeface="Calibri" pitchFamily="34" charset="0"/>
                <a:ea typeface="Calibri" pitchFamily="34" charset="-122"/>
                <a:cs typeface="Calibri" pitchFamily="34" charset="-120"/>
              </a:rPr>
              <a:t>President &amp; CEO, meetNKY</a:t>
            </a:r>
            <a:endParaRPr lang="en-US" sz="1991" dirty="0"/>
          </a:p>
        </p:txBody>
      </p:sp>
      <p:sp>
        <p:nvSpPr>
          <p:cNvPr id="7" name="Shape 5"/>
          <p:cNvSpPr/>
          <p:nvPr/>
        </p:nvSpPr>
        <p:spPr>
          <a:xfrm>
            <a:off x="5982473" y="0"/>
            <a:ext cx="11357092" cy="9753600"/>
          </a:xfrm>
          <a:prstGeom prst="rect">
            <a:avLst/>
          </a:prstGeom>
          <a:solidFill>
            <a:srgbClr val="EEF3F7"/>
          </a:solidFill>
          <a:ln/>
        </p:spPr>
        <p:txBody>
          <a:bodyPr/>
          <a:lstStyle/>
          <a:p>
            <a:endParaRPr lang="en-US" sz="5120"/>
          </a:p>
        </p:txBody>
      </p:sp>
      <p:sp>
        <p:nvSpPr>
          <p:cNvPr id="8" name="Text 6"/>
          <p:cNvSpPr/>
          <p:nvPr/>
        </p:nvSpPr>
        <p:spPr>
          <a:xfrm>
            <a:off x="6697736" y="325120"/>
            <a:ext cx="2080768" cy="2080768"/>
          </a:xfrm>
          <a:prstGeom prst="rect">
            <a:avLst/>
          </a:prstGeom>
          <a:noFill/>
          <a:ln/>
        </p:spPr>
        <p:txBody>
          <a:bodyPr wrap="square" lIns="0" tIns="0" rIns="0" bIns="0" rtlCol="0" anchor="t"/>
          <a:lstStyle/>
          <a:p>
            <a:pPr algn="l"/>
            <a:r>
              <a:rPr lang="en-US" sz="13653" b="1" dirty="0">
                <a:solidFill>
                  <a:srgbClr val="C9A461"/>
                </a:solidFill>
                <a:latin typeface="Cambria" pitchFamily="34" charset="0"/>
                <a:ea typeface="Cambria" pitchFamily="34" charset="-122"/>
                <a:cs typeface="Cambria" pitchFamily="34" charset="-120"/>
              </a:rPr>
              <a:t>“</a:t>
            </a:r>
            <a:endParaRPr lang="en-US" sz="13653" dirty="0"/>
          </a:p>
        </p:txBody>
      </p:sp>
      <p:sp>
        <p:nvSpPr>
          <p:cNvPr id="9" name="Text 7"/>
          <p:cNvSpPr/>
          <p:nvPr/>
        </p:nvSpPr>
        <p:spPr>
          <a:xfrm>
            <a:off x="6827785" y="2275840"/>
            <a:ext cx="9926564" cy="5657088"/>
          </a:xfrm>
          <a:prstGeom prst="rect">
            <a:avLst/>
          </a:prstGeom>
          <a:noFill/>
          <a:ln/>
        </p:spPr>
        <p:txBody>
          <a:bodyPr wrap="square" lIns="0" tIns="0" rIns="0" bIns="0" rtlCol="0" anchor="t"/>
          <a:lstStyle/>
          <a:p>
            <a:pPr algn="l">
              <a:lnSpc>
                <a:spcPct val="125000"/>
              </a:lnSpc>
            </a:pPr>
            <a:r>
              <a:rPr lang="en-US" sz="2702" i="1" dirty="0">
                <a:solidFill>
                  <a:srgbClr val="263544"/>
                </a:solidFill>
                <a:latin typeface="Cambria" pitchFamily="34" charset="0"/>
                <a:ea typeface="Cambria" pitchFamily="34" charset="-122"/>
                <a:cs typeface="Cambria" pitchFamily="34" charset="-120"/>
              </a:rPr>
              <a:t>The Ark Encounter’s 10-year anniversary is also a milestone for Northern Kentucky’s visitor economy. With more than 90% of its guests coming from outside the region, the Ark continues to draw new visitors who stay in our hotels, dine in our restaurants, explore nearby attractions, and generate meaningful sales tax revenue for the Commonwealth of Kentucky. It has become a powerful economic driver and an important part of how Northern Kentucky welcomes the world.</a:t>
            </a:r>
            <a:endParaRPr lang="en-US" sz="2702" dirty="0"/>
          </a:p>
        </p:txBody>
      </p:sp>
      <p:sp>
        <p:nvSpPr>
          <p:cNvPr id="10" name="Text 8"/>
          <p:cNvSpPr/>
          <p:nvPr/>
        </p:nvSpPr>
        <p:spPr>
          <a:xfrm>
            <a:off x="6827785" y="8258048"/>
            <a:ext cx="9926564" cy="975360"/>
          </a:xfrm>
          <a:prstGeom prst="rect">
            <a:avLst/>
          </a:prstGeom>
          <a:noFill/>
          <a:ln/>
        </p:spPr>
        <p:txBody>
          <a:bodyPr wrap="square" lIns="0" tIns="0" rIns="0" bIns="0" rtlCol="0" anchor="t"/>
          <a:lstStyle/>
          <a:p>
            <a:pPr algn="l"/>
            <a:r>
              <a:rPr lang="en-US" sz="1991" b="1" dirty="0">
                <a:solidFill>
                  <a:srgbClr val="3E5468"/>
                </a:solidFill>
                <a:latin typeface="Calibri" pitchFamily="34" charset="0"/>
                <a:ea typeface="Calibri" pitchFamily="34" charset="-122"/>
                <a:cs typeface="Calibri" pitchFamily="34" charset="-120"/>
              </a:rPr>
              <a:t>— Julie Kirkpatrick</a:t>
            </a:r>
            <a:endParaRPr lang="en-US" sz="1991" dirty="0"/>
          </a:p>
          <a:p>
            <a:pPr algn="l"/>
            <a:r>
              <a:rPr lang="en-US" sz="1991" dirty="0">
                <a:solidFill>
                  <a:srgbClr val="3E5468"/>
                </a:solidFill>
                <a:latin typeface="Calibri" pitchFamily="34" charset="0"/>
                <a:ea typeface="Calibri" pitchFamily="34" charset="-122"/>
                <a:cs typeface="Calibri" pitchFamily="34" charset="-120"/>
              </a:rPr>
              <a:t>President &amp; CEO, meetNKY</a:t>
            </a:r>
            <a:endParaRPr lang="en-US" sz="1991" dirty="0"/>
          </a:p>
        </p:txBody>
      </p:sp>
      <p:pic>
        <p:nvPicPr>
          <p:cNvPr id="2052" name="Picture 4" descr="Visit Cincy names meetNKY's Julie Kirkpatrick as interim CEO ...">
            <a:extLst>
              <a:ext uri="{FF2B5EF4-FFF2-40B4-BE49-F238E27FC236}">
                <a16:creationId xmlns:a16="http://schemas.microsoft.com/office/drawing/2014/main" id="{616B27AA-9A47-5AD7-2C60-EBD3B458AB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46" y="2243328"/>
            <a:ext cx="4477843" cy="30561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42A4368F-F5A3-F6D6-421D-C7FCCD930D89}"/>
              </a:ext>
            </a:extLst>
          </p:cNvPr>
          <p:cNvSpPr/>
          <p:nvPr/>
        </p:nvSpPr>
        <p:spPr>
          <a:xfrm>
            <a:off x="0" y="2080768"/>
            <a:ext cx="17339300" cy="8091932"/>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Helvetica Light"/>
              <a:ea typeface="Helvetica Light"/>
              <a:cs typeface="Helvetica Light"/>
              <a:sym typeface="Helvetica Light"/>
            </a:endParaRPr>
          </a:p>
        </p:txBody>
      </p:sp>
      <p:sp>
        <p:nvSpPr>
          <p:cNvPr id="2" name="Shape 0"/>
          <p:cNvSpPr/>
          <p:nvPr/>
        </p:nvSpPr>
        <p:spPr>
          <a:xfrm>
            <a:off x="265" y="0"/>
            <a:ext cx="17339300" cy="2080768"/>
          </a:xfrm>
          <a:prstGeom prst="rect">
            <a:avLst/>
          </a:prstGeom>
          <a:solidFill>
            <a:srgbClr val="263544"/>
          </a:solidFill>
          <a:ln/>
        </p:spPr>
        <p:txBody>
          <a:bodyPr/>
          <a:lstStyle/>
          <a:p>
            <a:endParaRPr lang="en-US" sz="5120"/>
          </a:p>
        </p:txBody>
      </p:sp>
      <p:sp>
        <p:nvSpPr>
          <p:cNvPr id="3" name="Text 1"/>
          <p:cNvSpPr/>
          <p:nvPr/>
        </p:nvSpPr>
        <p:spPr>
          <a:xfrm>
            <a:off x="520456" y="130048"/>
            <a:ext cx="6127994" cy="1820672"/>
          </a:xfrm>
          <a:prstGeom prst="rect">
            <a:avLst/>
          </a:prstGeom>
          <a:noFill/>
          <a:ln/>
        </p:spPr>
        <p:txBody>
          <a:bodyPr wrap="square" lIns="0" tIns="0" rIns="0" bIns="0" rtlCol="0" anchor="ctr"/>
          <a:lstStyle/>
          <a:p>
            <a:r>
              <a:rPr lang="en-US" sz="8818" b="1" dirty="0">
                <a:solidFill>
                  <a:srgbClr val="C9A461"/>
                </a:solidFill>
                <a:latin typeface="Cambria" pitchFamily="34" charset="0"/>
                <a:ea typeface="Cambria" pitchFamily="34" charset="-122"/>
                <a:cs typeface="Cambria" pitchFamily="34" charset="-120"/>
              </a:rPr>
              <a:t>20+ hotels</a:t>
            </a:r>
            <a:endParaRPr lang="en-US" sz="8818" dirty="0"/>
          </a:p>
        </p:txBody>
      </p:sp>
      <p:sp>
        <p:nvSpPr>
          <p:cNvPr id="4" name="Text 2"/>
          <p:cNvSpPr/>
          <p:nvPr/>
        </p:nvSpPr>
        <p:spPr>
          <a:xfrm>
            <a:off x="6838950" y="130048"/>
            <a:ext cx="9872481" cy="1820672"/>
          </a:xfrm>
          <a:prstGeom prst="rect">
            <a:avLst/>
          </a:prstGeom>
          <a:noFill/>
          <a:ln/>
        </p:spPr>
        <p:txBody>
          <a:bodyPr wrap="square" lIns="0" tIns="0" rIns="0" bIns="0" rtlCol="0" anchor="ctr"/>
          <a:lstStyle/>
          <a:p>
            <a:pPr algn="l">
              <a:lnSpc>
                <a:spcPct val="115000"/>
              </a:lnSpc>
            </a:pPr>
            <a:r>
              <a:rPr lang="en-US" sz="3271" b="1" dirty="0">
                <a:solidFill>
                  <a:srgbClr val="FFFFFF"/>
                </a:solidFill>
                <a:latin typeface="Calibri" pitchFamily="34" charset="0"/>
                <a:ea typeface="Calibri" pitchFamily="34" charset="-122"/>
                <a:cs typeface="Calibri" pitchFamily="34" charset="-120"/>
              </a:rPr>
              <a:t>Hotel Development Across Northern Kentucky</a:t>
            </a:r>
          </a:p>
          <a:p>
            <a:pPr algn="l">
              <a:lnSpc>
                <a:spcPct val="115000"/>
              </a:lnSpc>
            </a:pPr>
            <a:r>
              <a:rPr lang="en-US" sz="2133" dirty="0">
                <a:solidFill>
                  <a:srgbClr val="AFCBE0"/>
                </a:solidFill>
                <a:latin typeface="Calibri" pitchFamily="34" charset="0"/>
                <a:ea typeface="Calibri" pitchFamily="34" charset="-122"/>
                <a:cs typeface="Calibri" pitchFamily="34" charset="-120"/>
              </a:rPr>
              <a:t>Driven by Ark Encounter Demand (since 2016)</a:t>
            </a:r>
          </a:p>
        </p:txBody>
      </p:sp>
      <p:pic>
        <p:nvPicPr>
          <p:cNvPr id="5" name="Image 0" descr="/home/claude/hotel_collage/img/1_hampton_williamstown.png"/>
          <p:cNvPicPr>
            <a:picLocks noChangeAspect="1"/>
          </p:cNvPicPr>
          <p:nvPr/>
        </p:nvPicPr>
        <p:blipFill>
          <a:blip r:embed="rId3"/>
          <a:srcRect/>
          <a:stretch/>
        </p:blipFill>
        <p:spPr>
          <a:xfrm>
            <a:off x="520456" y="2600960"/>
            <a:ext cx="5216225" cy="3153664"/>
          </a:xfrm>
          <a:prstGeom prst="rect">
            <a:avLst/>
          </a:prstGeom>
        </p:spPr>
      </p:pic>
      <p:sp>
        <p:nvSpPr>
          <p:cNvPr id="6" name="Shape 3"/>
          <p:cNvSpPr/>
          <p:nvPr/>
        </p:nvSpPr>
        <p:spPr>
          <a:xfrm>
            <a:off x="520456" y="2600960"/>
            <a:ext cx="5216225" cy="3153664"/>
          </a:xfrm>
          <a:prstGeom prst="rect">
            <a:avLst/>
          </a:prstGeom>
          <a:ln w="15875">
            <a:solidFill>
              <a:srgbClr val="AFCBE0"/>
            </a:solidFill>
            <a:prstDash val="solid"/>
          </a:ln>
        </p:spPr>
        <p:txBody>
          <a:bodyPr/>
          <a:lstStyle/>
          <a:p>
            <a:endParaRPr lang="en-US" sz="5120"/>
          </a:p>
        </p:txBody>
      </p:sp>
      <p:sp>
        <p:nvSpPr>
          <p:cNvPr id="7" name="Shape 4"/>
          <p:cNvSpPr/>
          <p:nvPr/>
        </p:nvSpPr>
        <p:spPr>
          <a:xfrm>
            <a:off x="520456" y="5234432"/>
            <a:ext cx="5216225" cy="520192"/>
          </a:xfrm>
          <a:prstGeom prst="rect">
            <a:avLst/>
          </a:prstGeom>
          <a:solidFill>
            <a:srgbClr val="263544">
              <a:alpha val="85000"/>
            </a:srgbClr>
          </a:solidFill>
          <a:ln/>
        </p:spPr>
        <p:txBody>
          <a:bodyPr/>
          <a:lstStyle/>
          <a:p>
            <a:endParaRPr lang="en-US" sz="5120"/>
          </a:p>
        </p:txBody>
      </p:sp>
      <p:sp>
        <p:nvSpPr>
          <p:cNvPr id="8" name="Text 5"/>
          <p:cNvSpPr/>
          <p:nvPr/>
        </p:nvSpPr>
        <p:spPr>
          <a:xfrm>
            <a:off x="650504" y="5234432"/>
            <a:ext cx="4956129" cy="520192"/>
          </a:xfrm>
          <a:prstGeom prst="rect">
            <a:avLst/>
          </a:prstGeom>
          <a:noFill/>
          <a:ln/>
        </p:spPr>
        <p:txBody>
          <a:bodyPr wrap="square" lIns="0" tIns="0" rIns="0" bIns="0" rtlCol="0" anchor="ctr"/>
          <a:lstStyle/>
          <a:p>
            <a:pPr algn="l"/>
            <a:r>
              <a:rPr lang="en-US" sz="1707" b="1" dirty="0">
                <a:solidFill>
                  <a:srgbClr val="FFFFFF"/>
                </a:solidFill>
                <a:latin typeface="Calibri" pitchFamily="34" charset="0"/>
                <a:ea typeface="Calibri" pitchFamily="34" charset="-122"/>
                <a:cs typeface="Calibri" pitchFamily="34" charset="-120"/>
              </a:rPr>
              <a:t>Hampton Inn &amp; Suites</a:t>
            </a:r>
            <a:endParaRPr lang="en-US" sz="1707" dirty="0"/>
          </a:p>
        </p:txBody>
      </p:sp>
      <p:pic>
        <p:nvPicPr>
          <p:cNvPr id="9" name="Image 1" descr="/home/claude/hotel_collage/img/2_holiday_inn_express.png"/>
          <p:cNvPicPr>
            <a:picLocks noChangeAspect="1"/>
          </p:cNvPicPr>
          <p:nvPr/>
        </p:nvPicPr>
        <p:blipFill>
          <a:blip r:embed="rId4"/>
          <a:srcRect/>
          <a:stretch/>
        </p:blipFill>
        <p:spPr>
          <a:xfrm>
            <a:off x="6061801" y="2600960"/>
            <a:ext cx="5216225" cy="3153664"/>
          </a:xfrm>
          <a:prstGeom prst="rect">
            <a:avLst/>
          </a:prstGeom>
        </p:spPr>
      </p:pic>
      <p:sp>
        <p:nvSpPr>
          <p:cNvPr id="10" name="Shape 6"/>
          <p:cNvSpPr/>
          <p:nvPr/>
        </p:nvSpPr>
        <p:spPr>
          <a:xfrm>
            <a:off x="6061801" y="2600960"/>
            <a:ext cx="5216225" cy="3153664"/>
          </a:xfrm>
          <a:prstGeom prst="rect">
            <a:avLst/>
          </a:prstGeom>
          <a:ln w="15875">
            <a:solidFill>
              <a:srgbClr val="AFCBE0"/>
            </a:solidFill>
            <a:prstDash val="solid"/>
          </a:ln>
        </p:spPr>
        <p:txBody>
          <a:bodyPr/>
          <a:lstStyle/>
          <a:p>
            <a:endParaRPr lang="en-US" sz="5120"/>
          </a:p>
        </p:txBody>
      </p:sp>
      <p:sp>
        <p:nvSpPr>
          <p:cNvPr id="11" name="Shape 7"/>
          <p:cNvSpPr/>
          <p:nvPr/>
        </p:nvSpPr>
        <p:spPr>
          <a:xfrm>
            <a:off x="6061801" y="5234432"/>
            <a:ext cx="5216225" cy="520192"/>
          </a:xfrm>
          <a:prstGeom prst="rect">
            <a:avLst/>
          </a:prstGeom>
          <a:solidFill>
            <a:srgbClr val="263544">
              <a:alpha val="85000"/>
            </a:srgbClr>
          </a:solidFill>
          <a:ln/>
        </p:spPr>
        <p:txBody>
          <a:bodyPr/>
          <a:lstStyle/>
          <a:p>
            <a:endParaRPr lang="en-US" sz="5120"/>
          </a:p>
        </p:txBody>
      </p:sp>
      <p:sp>
        <p:nvSpPr>
          <p:cNvPr id="12" name="Text 8"/>
          <p:cNvSpPr/>
          <p:nvPr/>
        </p:nvSpPr>
        <p:spPr>
          <a:xfrm>
            <a:off x="6191849" y="5234432"/>
            <a:ext cx="4956129" cy="520192"/>
          </a:xfrm>
          <a:prstGeom prst="rect">
            <a:avLst/>
          </a:prstGeom>
          <a:noFill/>
          <a:ln/>
        </p:spPr>
        <p:txBody>
          <a:bodyPr wrap="square" lIns="0" tIns="0" rIns="0" bIns="0" rtlCol="0" anchor="ctr"/>
          <a:lstStyle/>
          <a:p>
            <a:pPr algn="l"/>
            <a:r>
              <a:rPr lang="en-US" sz="1707" b="1" dirty="0">
                <a:solidFill>
                  <a:srgbClr val="FFFFFF"/>
                </a:solidFill>
                <a:latin typeface="Calibri" pitchFamily="34" charset="0"/>
                <a:ea typeface="Calibri" pitchFamily="34" charset="-122"/>
                <a:cs typeface="Calibri" pitchFamily="34" charset="-120"/>
              </a:rPr>
              <a:t>Holiday Inn Express &amp; Suites</a:t>
            </a:r>
            <a:endParaRPr lang="en-US" sz="1707" dirty="0"/>
          </a:p>
        </p:txBody>
      </p:sp>
      <p:pic>
        <p:nvPicPr>
          <p:cNvPr id="13" name="Image 2" descr="/home/claude/hotel_collage/img/3_hampton_inn.png"/>
          <p:cNvPicPr>
            <a:picLocks noChangeAspect="1"/>
          </p:cNvPicPr>
          <p:nvPr/>
        </p:nvPicPr>
        <p:blipFill>
          <a:blip r:embed="rId5"/>
          <a:srcRect/>
          <a:stretch/>
        </p:blipFill>
        <p:spPr>
          <a:xfrm>
            <a:off x="11603147" y="2600960"/>
            <a:ext cx="5216225" cy="3153664"/>
          </a:xfrm>
          <a:prstGeom prst="rect">
            <a:avLst/>
          </a:prstGeom>
        </p:spPr>
      </p:pic>
      <p:sp>
        <p:nvSpPr>
          <p:cNvPr id="14" name="Shape 9"/>
          <p:cNvSpPr/>
          <p:nvPr/>
        </p:nvSpPr>
        <p:spPr>
          <a:xfrm>
            <a:off x="11603147" y="2600960"/>
            <a:ext cx="5216225" cy="3153664"/>
          </a:xfrm>
          <a:prstGeom prst="rect">
            <a:avLst/>
          </a:prstGeom>
          <a:ln w="15875">
            <a:solidFill>
              <a:srgbClr val="AFCBE0"/>
            </a:solidFill>
            <a:prstDash val="solid"/>
          </a:ln>
        </p:spPr>
        <p:txBody>
          <a:bodyPr/>
          <a:lstStyle/>
          <a:p>
            <a:endParaRPr lang="en-US" sz="5120"/>
          </a:p>
        </p:txBody>
      </p:sp>
      <p:sp>
        <p:nvSpPr>
          <p:cNvPr id="15" name="Shape 10"/>
          <p:cNvSpPr/>
          <p:nvPr/>
        </p:nvSpPr>
        <p:spPr>
          <a:xfrm>
            <a:off x="11603147" y="5234432"/>
            <a:ext cx="5216225" cy="520192"/>
          </a:xfrm>
          <a:prstGeom prst="rect">
            <a:avLst/>
          </a:prstGeom>
          <a:solidFill>
            <a:srgbClr val="263544">
              <a:alpha val="85000"/>
            </a:srgbClr>
          </a:solidFill>
          <a:ln/>
        </p:spPr>
        <p:txBody>
          <a:bodyPr/>
          <a:lstStyle/>
          <a:p>
            <a:endParaRPr lang="en-US" sz="5120"/>
          </a:p>
        </p:txBody>
      </p:sp>
      <p:sp>
        <p:nvSpPr>
          <p:cNvPr id="16" name="Text 11"/>
          <p:cNvSpPr/>
          <p:nvPr/>
        </p:nvSpPr>
        <p:spPr>
          <a:xfrm>
            <a:off x="11733195" y="5234432"/>
            <a:ext cx="4956129" cy="520192"/>
          </a:xfrm>
          <a:prstGeom prst="rect">
            <a:avLst/>
          </a:prstGeom>
          <a:noFill/>
          <a:ln/>
        </p:spPr>
        <p:txBody>
          <a:bodyPr wrap="square" lIns="0" tIns="0" rIns="0" bIns="0" rtlCol="0" anchor="ctr"/>
          <a:lstStyle/>
          <a:p>
            <a:pPr algn="l"/>
            <a:r>
              <a:rPr lang="en-US" sz="1707" b="1" dirty="0">
                <a:solidFill>
                  <a:srgbClr val="FFFFFF"/>
                </a:solidFill>
                <a:latin typeface="Calibri" pitchFamily="34" charset="0"/>
                <a:ea typeface="Calibri" pitchFamily="34" charset="-122"/>
                <a:cs typeface="Calibri" pitchFamily="34" charset="-120"/>
              </a:rPr>
              <a:t>Hampton Inn</a:t>
            </a:r>
            <a:endParaRPr lang="en-US" sz="1707" dirty="0"/>
          </a:p>
        </p:txBody>
      </p:sp>
      <p:pic>
        <p:nvPicPr>
          <p:cNvPr id="17" name="Image 3" descr="/home/claude/hotel_collage/img/4_comfort_suites.png"/>
          <p:cNvPicPr>
            <a:picLocks noChangeAspect="1"/>
          </p:cNvPicPr>
          <p:nvPr/>
        </p:nvPicPr>
        <p:blipFill>
          <a:blip r:embed="rId6"/>
          <a:srcRect/>
          <a:stretch/>
        </p:blipFill>
        <p:spPr>
          <a:xfrm>
            <a:off x="520456" y="6079744"/>
            <a:ext cx="5216225" cy="3153664"/>
          </a:xfrm>
          <a:prstGeom prst="rect">
            <a:avLst/>
          </a:prstGeom>
        </p:spPr>
      </p:pic>
      <p:sp>
        <p:nvSpPr>
          <p:cNvPr id="18" name="Shape 12"/>
          <p:cNvSpPr/>
          <p:nvPr/>
        </p:nvSpPr>
        <p:spPr>
          <a:xfrm>
            <a:off x="520456" y="6079744"/>
            <a:ext cx="5216225" cy="3153664"/>
          </a:xfrm>
          <a:prstGeom prst="rect">
            <a:avLst/>
          </a:prstGeom>
          <a:ln w="15875">
            <a:solidFill>
              <a:srgbClr val="AFCBE0"/>
            </a:solidFill>
            <a:prstDash val="solid"/>
          </a:ln>
        </p:spPr>
        <p:txBody>
          <a:bodyPr/>
          <a:lstStyle/>
          <a:p>
            <a:endParaRPr lang="en-US" sz="5120"/>
          </a:p>
        </p:txBody>
      </p:sp>
      <p:sp>
        <p:nvSpPr>
          <p:cNvPr id="19" name="Shape 13"/>
          <p:cNvSpPr/>
          <p:nvPr/>
        </p:nvSpPr>
        <p:spPr>
          <a:xfrm>
            <a:off x="520456" y="8713216"/>
            <a:ext cx="5216225" cy="520192"/>
          </a:xfrm>
          <a:prstGeom prst="rect">
            <a:avLst/>
          </a:prstGeom>
          <a:solidFill>
            <a:srgbClr val="263544">
              <a:alpha val="85000"/>
            </a:srgbClr>
          </a:solidFill>
          <a:ln/>
        </p:spPr>
        <p:txBody>
          <a:bodyPr/>
          <a:lstStyle/>
          <a:p>
            <a:endParaRPr lang="en-US" sz="5120"/>
          </a:p>
        </p:txBody>
      </p:sp>
      <p:sp>
        <p:nvSpPr>
          <p:cNvPr id="20" name="Text 14"/>
          <p:cNvSpPr/>
          <p:nvPr/>
        </p:nvSpPr>
        <p:spPr>
          <a:xfrm>
            <a:off x="650504" y="8713216"/>
            <a:ext cx="4956129" cy="520192"/>
          </a:xfrm>
          <a:prstGeom prst="rect">
            <a:avLst/>
          </a:prstGeom>
          <a:noFill/>
          <a:ln/>
        </p:spPr>
        <p:txBody>
          <a:bodyPr wrap="square" lIns="0" tIns="0" rIns="0" bIns="0" rtlCol="0" anchor="ctr"/>
          <a:lstStyle/>
          <a:p>
            <a:pPr algn="l"/>
            <a:r>
              <a:rPr lang="en-US" sz="1707" b="1" dirty="0">
                <a:solidFill>
                  <a:srgbClr val="FFFFFF"/>
                </a:solidFill>
                <a:latin typeface="Calibri" pitchFamily="34" charset="0"/>
                <a:ea typeface="Calibri" pitchFamily="34" charset="-122"/>
                <a:cs typeface="Calibri" pitchFamily="34" charset="-120"/>
              </a:rPr>
              <a:t>Comfort Suites</a:t>
            </a:r>
            <a:endParaRPr lang="en-US" sz="1707" dirty="0"/>
          </a:p>
        </p:txBody>
      </p:sp>
      <p:pic>
        <p:nvPicPr>
          <p:cNvPr id="21" name="Image 4" descr="/home/claude/hotel_collage/img/5_home2_suites.png"/>
          <p:cNvPicPr>
            <a:picLocks noChangeAspect="1"/>
          </p:cNvPicPr>
          <p:nvPr/>
        </p:nvPicPr>
        <p:blipFill>
          <a:blip r:embed="rId7"/>
          <a:srcRect/>
          <a:stretch/>
        </p:blipFill>
        <p:spPr>
          <a:xfrm>
            <a:off x="6061801" y="6079744"/>
            <a:ext cx="5216225" cy="3153664"/>
          </a:xfrm>
          <a:prstGeom prst="rect">
            <a:avLst/>
          </a:prstGeom>
        </p:spPr>
      </p:pic>
      <p:sp>
        <p:nvSpPr>
          <p:cNvPr id="22" name="Shape 15"/>
          <p:cNvSpPr/>
          <p:nvPr/>
        </p:nvSpPr>
        <p:spPr>
          <a:xfrm>
            <a:off x="6061801" y="6079744"/>
            <a:ext cx="5216225" cy="3153664"/>
          </a:xfrm>
          <a:prstGeom prst="rect">
            <a:avLst/>
          </a:prstGeom>
          <a:ln w="15875">
            <a:solidFill>
              <a:srgbClr val="AFCBE0"/>
            </a:solidFill>
            <a:prstDash val="solid"/>
          </a:ln>
        </p:spPr>
        <p:txBody>
          <a:bodyPr/>
          <a:lstStyle/>
          <a:p>
            <a:endParaRPr lang="en-US" sz="5120"/>
          </a:p>
        </p:txBody>
      </p:sp>
      <p:sp>
        <p:nvSpPr>
          <p:cNvPr id="23" name="Shape 16"/>
          <p:cNvSpPr/>
          <p:nvPr/>
        </p:nvSpPr>
        <p:spPr>
          <a:xfrm>
            <a:off x="6061801" y="8713216"/>
            <a:ext cx="5216225" cy="520192"/>
          </a:xfrm>
          <a:prstGeom prst="rect">
            <a:avLst/>
          </a:prstGeom>
          <a:solidFill>
            <a:srgbClr val="263544">
              <a:alpha val="85000"/>
            </a:srgbClr>
          </a:solidFill>
          <a:ln/>
        </p:spPr>
        <p:txBody>
          <a:bodyPr/>
          <a:lstStyle/>
          <a:p>
            <a:endParaRPr lang="en-US" sz="5120"/>
          </a:p>
        </p:txBody>
      </p:sp>
      <p:sp>
        <p:nvSpPr>
          <p:cNvPr id="24" name="Text 17"/>
          <p:cNvSpPr/>
          <p:nvPr/>
        </p:nvSpPr>
        <p:spPr>
          <a:xfrm>
            <a:off x="6191849" y="8713216"/>
            <a:ext cx="4956129" cy="520192"/>
          </a:xfrm>
          <a:prstGeom prst="rect">
            <a:avLst/>
          </a:prstGeom>
          <a:noFill/>
          <a:ln/>
        </p:spPr>
        <p:txBody>
          <a:bodyPr wrap="square" lIns="0" tIns="0" rIns="0" bIns="0" rtlCol="0" anchor="ctr"/>
          <a:lstStyle/>
          <a:p>
            <a:pPr algn="l"/>
            <a:r>
              <a:rPr lang="en-US" sz="1707" b="1" dirty="0">
                <a:solidFill>
                  <a:srgbClr val="FFFFFF"/>
                </a:solidFill>
                <a:latin typeface="Calibri" pitchFamily="34" charset="0"/>
                <a:ea typeface="Calibri" pitchFamily="34" charset="-122"/>
                <a:cs typeface="Calibri" pitchFamily="34" charset="-120"/>
              </a:rPr>
              <a:t>Home2 Suites by Hilton</a:t>
            </a:r>
            <a:endParaRPr lang="en-US" sz="1707" dirty="0"/>
          </a:p>
        </p:txBody>
      </p:sp>
      <p:pic>
        <p:nvPicPr>
          <p:cNvPr id="25" name="Image 5" descr="/home/claude/hotel_collage/img/6_hilton_garden_inn.png"/>
          <p:cNvPicPr>
            <a:picLocks noChangeAspect="1"/>
          </p:cNvPicPr>
          <p:nvPr/>
        </p:nvPicPr>
        <p:blipFill>
          <a:blip r:embed="rId8"/>
          <a:srcRect/>
          <a:stretch/>
        </p:blipFill>
        <p:spPr>
          <a:xfrm>
            <a:off x="11603147" y="6079744"/>
            <a:ext cx="5216225" cy="3153664"/>
          </a:xfrm>
          <a:prstGeom prst="rect">
            <a:avLst/>
          </a:prstGeom>
        </p:spPr>
      </p:pic>
      <p:sp>
        <p:nvSpPr>
          <p:cNvPr id="26" name="Shape 18"/>
          <p:cNvSpPr/>
          <p:nvPr/>
        </p:nvSpPr>
        <p:spPr>
          <a:xfrm>
            <a:off x="11603147" y="6079744"/>
            <a:ext cx="5216225" cy="3153664"/>
          </a:xfrm>
          <a:prstGeom prst="rect">
            <a:avLst/>
          </a:prstGeom>
          <a:ln w="15875">
            <a:solidFill>
              <a:srgbClr val="AFCBE0"/>
            </a:solidFill>
            <a:prstDash val="solid"/>
          </a:ln>
        </p:spPr>
        <p:txBody>
          <a:bodyPr/>
          <a:lstStyle/>
          <a:p>
            <a:endParaRPr lang="en-US" sz="5120"/>
          </a:p>
        </p:txBody>
      </p:sp>
      <p:sp>
        <p:nvSpPr>
          <p:cNvPr id="27" name="Shape 19"/>
          <p:cNvSpPr/>
          <p:nvPr/>
        </p:nvSpPr>
        <p:spPr>
          <a:xfrm>
            <a:off x="11603147" y="8713216"/>
            <a:ext cx="5216225" cy="520192"/>
          </a:xfrm>
          <a:prstGeom prst="rect">
            <a:avLst/>
          </a:prstGeom>
          <a:solidFill>
            <a:srgbClr val="263544">
              <a:alpha val="85000"/>
            </a:srgbClr>
          </a:solidFill>
          <a:ln/>
        </p:spPr>
        <p:txBody>
          <a:bodyPr/>
          <a:lstStyle/>
          <a:p>
            <a:endParaRPr lang="en-US" sz="5120"/>
          </a:p>
        </p:txBody>
      </p:sp>
      <p:sp>
        <p:nvSpPr>
          <p:cNvPr id="28" name="Text 20"/>
          <p:cNvSpPr/>
          <p:nvPr/>
        </p:nvSpPr>
        <p:spPr>
          <a:xfrm>
            <a:off x="11733195" y="8713216"/>
            <a:ext cx="4956129" cy="520192"/>
          </a:xfrm>
          <a:prstGeom prst="rect">
            <a:avLst/>
          </a:prstGeom>
          <a:noFill/>
          <a:ln/>
        </p:spPr>
        <p:txBody>
          <a:bodyPr wrap="square" lIns="0" tIns="0" rIns="0" bIns="0" rtlCol="0" anchor="ctr"/>
          <a:lstStyle/>
          <a:p>
            <a:pPr algn="l"/>
            <a:r>
              <a:rPr lang="en-US" sz="1707" b="1" dirty="0">
                <a:solidFill>
                  <a:srgbClr val="FFFFFF"/>
                </a:solidFill>
                <a:latin typeface="Calibri" pitchFamily="34" charset="0"/>
                <a:ea typeface="Calibri" pitchFamily="34" charset="-122"/>
                <a:cs typeface="Calibri" pitchFamily="34" charset="-120"/>
              </a:rPr>
              <a:t>Hilton Garden Inn</a:t>
            </a:r>
            <a:endParaRPr lang="en-US" sz="1707" dirty="0"/>
          </a:p>
        </p:txBody>
      </p:sp>
      <p:sp>
        <p:nvSpPr>
          <p:cNvPr id="29" name="Text 21"/>
          <p:cNvSpPr/>
          <p:nvPr/>
        </p:nvSpPr>
        <p:spPr>
          <a:xfrm>
            <a:off x="520457" y="9337446"/>
            <a:ext cx="16298916" cy="390144"/>
          </a:xfrm>
          <a:prstGeom prst="rect">
            <a:avLst/>
          </a:prstGeom>
          <a:noFill/>
          <a:ln/>
        </p:spPr>
        <p:txBody>
          <a:bodyPr wrap="square" lIns="0" tIns="0" rIns="0" bIns="0" rtlCol="0" anchor="ctr"/>
          <a:lstStyle/>
          <a:p>
            <a:r>
              <a:rPr lang="en-US" sz="1564" i="1" dirty="0">
                <a:solidFill>
                  <a:srgbClr val="3E5468"/>
                </a:solidFill>
                <a:latin typeface="Calibri" pitchFamily="34" charset="0"/>
                <a:ea typeface="Calibri" pitchFamily="34" charset="-122"/>
                <a:cs typeface="Calibri" pitchFamily="34" charset="-120"/>
              </a:rPr>
              <a:t>Williamstown  •  Dry Ridge  •  Richwood, KY</a:t>
            </a:r>
            <a:endParaRPr lang="en-US" sz="1564"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563A7BC-FF7A-70E9-C016-627BDCED970B}"/>
              </a:ext>
            </a:extLst>
          </p:cNvPr>
          <p:cNvSpPr/>
          <p:nvPr/>
        </p:nvSpPr>
        <p:spPr>
          <a:xfrm>
            <a:off x="0" y="2080768"/>
            <a:ext cx="17339300" cy="6957568"/>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Helvetica Light"/>
              <a:ea typeface="Helvetica Light"/>
              <a:cs typeface="Helvetica Light"/>
              <a:sym typeface="Helvetica Light"/>
            </a:endParaRPr>
          </a:p>
        </p:txBody>
      </p:sp>
      <p:sp>
        <p:nvSpPr>
          <p:cNvPr id="2" name="Shape 0"/>
          <p:cNvSpPr/>
          <p:nvPr/>
        </p:nvSpPr>
        <p:spPr>
          <a:xfrm>
            <a:off x="265" y="0"/>
            <a:ext cx="17339300" cy="2080768"/>
          </a:xfrm>
          <a:prstGeom prst="rect">
            <a:avLst/>
          </a:prstGeom>
          <a:solidFill>
            <a:srgbClr val="263544"/>
          </a:solidFill>
          <a:ln/>
        </p:spPr>
        <p:txBody>
          <a:bodyPr/>
          <a:lstStyle/>
          <a:p>
            <a:endParaRPr lang="en-US" sz="5120"/>
          </a:p>
        </p:txBody>
      </p:sp>
      <p:sp>
        <p:nvSpPr>
          <p:cNvPr id="3" name="Text 1"/>
          <p:cNvSpPr/>
          <p:nvPr/>
        </p:nvSpPr>
        <p:spPr>
          <a:xfrm>
            <a:off x="650504" y="104039"/>
            <a:ext cx="16060928" cy="1872691"/>
          </a:xfrm>
          <a:prstGeom prst="rect">
            <a:avLst/>
          </a:prstGeom>
          <a:noFill/>
          <a:ln/>
        </p:spPr>
        <p:txBody>
          <a:bodyPr wrap="square" lIns="0" tIns="0" rIns="0" bIns="0" rtlCol="0" anchor="ctr"/>
          <a:lstStyle/>
          <a:p>
            <a:pPr algn="l">
              <a:lnSpc>
                <a:spcPct val="115000"/>
              </a:lnSpc>
            </a:pPr>
            <a:r>
              <a:rPr lang="en-US" sz="3129" b="1" dirty="0">
                <a:solidFill>
                  <a:srgbClr val="FFFFFF"/>
                </a:solidFill>
                <a:latin typeface="Calibri" pitchFamily="34" charset="0"/>
                <a:ea typeface="Calibri" pitchFamily="34" charset="-122"/>
                <a:cs typeface="Calibri" pitchFamily="34" charset="-120"/>
              </a:rPr>
              <a:t>THE ARK ENCOUNTER’S IMPACT: ELEVATING NORTHERN KENTUCKY ATTRACTIONS</a:t>
            </a:r>
            <a:endParaRPr lang="en-US" sz="3129" dirty="0"/>
          </a:p>
          <a:p>
            <a:pPr algn="l">
              <a:lnSpc>
                <a:spcPct val="115000"/>
              </a:lnSpc>
            </a:pPr>
            <a:r>
              <a:rPr lang="en-US" sz="2133" i="1" dirty="0">
                <a:solidFill>
                  <a:srgbClr val="C9A461"/>
                </a:solidFill>
                <a:latin typeface="Calibri" pitchFamily="34" charset="0"/>
                <a:ea typeface="Calibri" pitchFamily="34" charset="-122"/>
                <a:cs typeface="Calibri" pitchFamily="34" charset="-120"/>
              </a:rPr>
              <a:t>More Visitors. More Stays. More Economic Growth for NKY.</a:t>
            </a:r>
            <a:endParaRPr lang="en-US" sz="3129" dirty="0"/>
          </a:p>
        </p:txBody>
      </p:sp>
      <p:pic>
        <p:nvPicPr>
          <p:cNvPr id="4" name="Image 0" descr="/home/claude/nky_attractions/img/1_bb_riverboats.jpg"/>
          <p:cNvPicPr>
            <a:picLocks noChangeAspect="1"/>
          </p:cNvPicPr>
          <p:nvPr/>
        </p:nvPicPr>
        <p:blipFill>
          <a:blip r:embed="rId3"/>
          <a:srcRect/>
          <a:stretch/>
        </p:blipFill>
        <p:spPr>
          <a:xfrm>
            <a:off x="650505" y="2535936"/>
            <a:ext cx="5042827" cy="3056128"/>
          </a:xfrm>
          <a:prstGeom prst="rect">
            <a:avLst/>
          </a:prstGeom>
        </p:spPr>
      </p:pic>
      <p:sp>
        <p:nvSpPr>
          <p:cNvPr id="5" name="Shape 2"/>
          <p:cNvSpPr/>
          <p:nvPr/>
        </p:nvSpPr>
        <p:spPr>
          <a:xfrm>
            <a:off x="650505" y="2535936"/>
            <a:ext cx="5042827" cy="3056128"/>
          </a:xfrm>
          <a:prstGeom prst="rect">
            <a:avLst/>
          </a:prstGeom>
          <a:ln w="19050">
            <a:solidFill>
              <a:srgbClr val="AFCBE0"/>
            </a:solidFill>
            <a:prstDash val="solid"/>
          </a:ln>
        </p:spPr>
        <p:txBody>
          <a:bodyPr/>
          <a:lstStyle/>
          <a:p>
            <a:endParaRPr lang="en-US" sz="5120"/>
          </a:p>
        </p:txBody>
      </p:sp>
      <p:sp>
        <p:nvSpPr>
          <p:cNvPr id="6" name="Shape 3"/>
          <p:cNvSpPr/>
          <p:nvPr/>
        </p:nvSpPr>
        <p:spPr>
          <a:xfrm>
            <a:off x="650505" y="5696102"/>
            <a:ext cx="5042827" cy="3212186"/>
          </a:xfrm>
          <a:prstGeom prst="rect">
            <a:avLst/>
          </a:prstGeom>
          <a:solidFill>
            <a:srgbClr val="263544"/>
          </a:solidFill>
          <a:ln/>
        </p:spPr>
        <p:txBody>
          <a:bodyPr/>
          <a:lstStyle/>
          <a:p>
            <a:endParaRPr lang="en-US" sz="5120"/>
          </a:p>
        </p:txBody>
      </p:sp>
      <p:sp>
        <p:nvSpPr>
          <p:cNvPr id="7" name="Text 4"/>
          <p:cNvSpPr/>
          <p:nvPr/>
        </p:nvSpPr>
        <p:spPr>
          <a:xfrm>
            <a:off x="884591" y="5852160"/>
            <a:ext cx="4574655" cy="2900070"/>
          </a:xfrm>
          <a:prstGeom prst="rect">
            <a:avLst/>
          </a:prstGeom>
          <a:noFill/>
          <a:ln/>
        </p:spPr>
        <p:txBody>
          <a:bodyPr wrap="square" lIns="0" tIns="0" rIns="0" bIns="0" rtlCol="0" anchor="t"/>
          <a:lstStyle/>
          <a:p>
            <a:pPr algn="l">
              <a:lnSpc>
                <a:spcPct val="118000"/>
              </a:lnSpc>
            </a:pPr>
            <a:r>
              <a:rPr lang="en-US" sz="2062" b="1" dirty="0">
                <a:solidFill>
                  <a:srgbClr val="C9A461"/>
                </a:solidFill>
                <a:latin typeface="Calibri" pitchFamily="34" charset="0"/>
                <a:ea typeface="Calibri" pitchFamily="34" charset="-122"/>
                <a:cs typeface="Calibri" pitchFamily="34" charset="-120"/>
              </a:rPr>
              <a:t>BB Riverboats</a:t>
            </a:r>
            <a:endParaRPr lang="en-US" sz="2062" dirty="0"/>
          </a:p>
          <a:p>
            <a:pPr algn="l">
              <a:lnSpc>
                <a:spcPct val="118000"/>
              </a:lnSpc>
            </a:pPr>
            <a:r>
              <a:rPr lang="en-US" sz="1564" dirty="0">
                <a:solidFill>
                  <a:srgbClr val="FFFFFF"/>
                </a:solidFill>
                <a:latin typeface="Calibri" pitchFamily="34" charset="0"/>
                <a:ea typeface="Calibri" pitchFamily="34" charset="-122"/>
                <a:cs typeface="Calibri" pitchFamily="34" charset="-120"/>
              </a:rPr>
              <a:t>Since the Ark Encounter opened, BB Riverboats has seen a significant increase in guests, driven by more overnight stays and stronger visitation to the region.</a:t>
            </a:r>
            <a:endParaRPr lang="en-US" sz="2062" dirty="0"/>
          </a:p>
        </p:txBody>
      </p:sp>
      <p:pic>
        <p:nvPicPr>
          <p:cNvPr id="8" name="Image 1" descr="/home/claude/nky_attractions/img/2_newport_aquarium.png"/>
          <p:cNvPicPr>
            <a:picLocks noChangeAspect="1"/>
          </p:cNvPicPr>
          <p:nvPr/>
        </p:nvPicPr>
        <p:blipFill>
          <a:blip r:embed="rId4"/>
          <a:srcRect/>
          <a:stretch/>
        </p:blipFill>
        <p:spPr>
          <a:xfrm>
            <a:off x="6148500" y="2535936"/>
            <a:ext cx="5042827" cy="3056128"/>
          </a:xfrm>
          <a:prstGeom prst="rect">
            <a:avLst/>
          </a:prstGeom>
        </p:spPr>
      </p:pic>
      <p:sp>
        <p:nvSpPr>
          <p:cNvPr id="9" name="Shape 5"/>
          <p:cNvSpPr/>
          <p:nvPr/>
        </p:nvSpPr>
        <p:spPr>
          <a:xfrm>
            <a:off x="6148500" y="2535936"/>
            <a:ext cx="5042827" cy="3056128"/>
          </a:xfrm>
          <a:prstGeom prst="rect">
            <a:avLst/>
          </a:prstGeom>
          <a:ln w="19050">
            <a:solidFill>
              <a:srgbClr val="AFCBE0"/>
            </a:solidFill>
            <a:prstDash val="solid"/>
          </a:ln>
        </p:spPr>
        <p:txBody>
          <a:bodyPr/>
          <a:lstStyle/>
          <a:p>
            <a:endParaRPr lang="en-US" sz="5120"/>
          </a:p>
        </p:txBody>
      </p:sp>
      <p:sp>
        <p:nvSpPr>
          <p:cNvPr id="10" name="Shape 6"/>
          <p:cNvSpPr/>
          <p:nvPr/>
        </p:nvSpPr>
        <p:spPr>
          <a:xfrm>
            <a:off x="6148500" y="5696102"/>
            <a:ext cx="5042827" cy="3212186"/>
          </a:xfrm>
          <a:prstGeom prst="rect">
            <a:avLst/>
          </a:prstGeom>
          <a:solidFill>
            <a:srgbClr val="263544"/>
          </a:solidFill>
          <a:ln/>
        </p:spPr>
        <p:txBody>
          <a:bodyPr/>
          <a:lstStyle/>
          <a:p>
            <a:endParaRPr lang="en-US" sz="5120"/>
          </a:p>
        </p:txBody>
      </p:sp>
      <p:sp>
        <p:nvSpPr>
          <p:cNvPr id="11" name="Text 7"/>
          <p:cNvSpPr/>
          <p:nvPr/>
        </p:nvSpPr>
        <p:spPr>
          <a:xfrm>
            <a:off x="6382586" y="5852160"/>
            <a:ext cx="4574655" cy="2900070"/>
          </a:xfrm>
          <a:prstGeom prst="rect">
            <a:avLst/>
          </a:prstGeom>
          <a:noFill/>
          <a:ln/>
        </p:spPr>
        <p:txBody>
          <a:bodyPr wrap="square" lIns="0" tIns="0" rIns="0" bIns="0" rtlCol="0" anchor="t"/>
          <a:lstStyle/>
          <a:p>
            <a:pPr algn="l">
              <a:lnSpc>
                <a:spcPct val="118000"/>
              </a:lnSpc>
            </a:pPr>
            <a:r>
              <a:rPr lang="en-US" sz="2062" b="1" dirty="0">
                <a:solidFill>
                  <a:srgbClr val="C9A461"/>
                </a:solidFill>
                <a:latin typeface="Calibri" pitchFamily="34" charset="0"/>
                <a:ea typeface="Calibri" pitchFamily="34" charset="-122"/>
                <a:cs typeface="Calibri" pitchFamily="34" charset="-120"/>
              </a:rPr>
              <a:t>Newport Aquarium</a:t>
            </a:r>
            <a:endParaRPr lang="en-US" sz="2062" dirty="0"/>
          </a:p>
          <a:p>
            <a:pPr algn="l">
              <a:lnSpc>
                <a:spcPct val="118000"/>
              </a:lnSpc>
            </a:pPr>
            <a:r>
              <a:rPr lang="en-US" sz="1564" dirty="0">
                <a:solidFill>
                  <a:srgbClr val="FFFFFF"/>
                </a:solidFill>
                <a:latin typeface="Calibri" pitchFamily="34" charset="0"/>
                <a:ea typeface="Calibri" pitchFamily="34" charset="-122"/>
                <a:cs typeface="Calibri" pitchFamily="34" charset="-120"/>
              </a:rPr>
              <a:t>The Ark Encounter has helped drive more tourists to Northern Kentucky, resulting in higher attendance and continued growth for the Newport Aquarium.</a:t>
            </a:r>
            <a:endParaRPr lang="en-US" sz="2062" dirty="0"/>
          </a:p>
        </p:txBody>
      </p:sp>
      <p:pic>
        <p:nvPicPr>
          <p:cNvPr id="12" name="Image 2" descr="/home/claude/nky_attractions/img/3_hofbrauhaus.jpg"/>
          <p:cNvPicPr>
            <a:picLocks noChangeAspect="1"/>
          </p:cNvPicPr>
          <p:nvPr/>
        </p:nvPicPr>
        <p:blipFill>
          <a:blip r:embed="rId5"/>
          <a:srcRect/>
          <a:stretch/>
        </p:blipFill>
        <p:spPr>
          <a:xfrm>
            <a:off x="11646497" y="2535936"/>
            <a:ext cx="5042827" cy="3056128"/>
          </a:xfrm>
          <a:prstGeom prst="rect">
            <a:avLst/>
          </a:prstGeom>
        </p:spPr>
      </p:pic>
      <p:sp>
        <p:nvSpPr>
          <p:cNvPr id="13" name="Shape 8"/>
          <p:cNvSpPr/>
          <p:nvPr/>
        </p:nvSpPr>
        <p:spPr>
          <a:xfrm>
            <a:off x="11646497" y="2535936"/>
            <a:ext cx="5042827" cy="3056128"/>
          </a:xfrm>
          <a:prstGeom prst="rect">
            <a:avLst/>
          </a:prstGeom>
          <a:ln w="19050">
            <a:solidFill>
              <a:srgbClr val="AFCBE0"/>
            </a:solidFill>
            <a:prstDash val="solid"/>
          </a:ln>
        </p:spPr>
        <p:txBody>
          <a:bodyPr/>
          <a:lstStyle/>
          <a:p>
            <a:endParaRPr lang="en-US" sz="5120"/>
          </a:p>
        </p:txBody>
      </p:sp>
      <p:sp>
        <p:nvSpPr>
          <p:cNvPr id="14" name="Shape 9"/>
          <p:cNvSpPr/>
          <p:nvPr/>
        </p:nvSpPr>
        <p:spPr>
          <a:xfrm>
            <a:off x="11646497" y="5696102"/>
            <a:ext cx="5042827" cy="3212186"/>
          </a:xfrm>
          <a:prstGeom prst="rect">
            <a:avLst/>
          </a:prstGeom>
          <a:solidFill>
            <a:srgbClr val="263544"/>
          </a:solidFill>
          <a:ln/>
        </p:spPr>
        <p:txBody>
          <a:bodyPr/>
          <a:lstStyle/>
          <a:p>
            <a:endParaRPr lang="en-US" sz="5120"/>
          </a:p>
        </p:txBody>
      </p:sp>
      <p:sp>
        <p:nvSpPr>
          <p:cNvPr id="15" name="Text 10"/>
          <p:cNvSpPr/>
          <p:nvPr/>
        </p:nvSpPr>
        <p:spPr>
          <a:xfrm>
            <a:off x="11880583" y="5852160"/>
            <a:ext cx="4574655" cy="2900070"/>
          </a:xfrm>
          <a:prstGeom prst="rect">
            <a:avLst/>
          </a:prstGeom>
          <a:noFill/>
          <a:ln/>
        </p:spPr>
        <p:txBody>
          <a:bodyPr wrap="square" lIns="0" tIns="0" rIns="0" bIns="0" rtlCol="0" anchor="t"/>
          <a:lstStyle/>
          <a:p>
            <a:pPr algn="l">
              <a:lnSpc>
                <a:spcPct val="118000"/>
              </a:lnSpc>
            </a:pPr>
            <a:r>
              <a:rPr lang="en-US" sz="2062" b="1" dirty="0">
                <a:solidFill>
                  <a:srgbClr val="C9A461"/>
                </a:solidFill>
                <a:latin typeface="Calibri" pitchFamily="34" charset="0"/>
                <a:ea typeface="Calibri" pitchFamily="34" charset="-122"/>
                <a:cs typeface="Calibri" pitchFamily="34" charset="-120"/>
              </a:rPr>
              <a:t>Hofbräuhaus Newport</a:t>
            </a:r>
            <a:endParaRPr lang="en-US" sz="2062" dirty="0"/>
          </a:p>
          <a:p>
            <a:pPr algn="l">
              <a:lnSpc>
                <a:spcPct val="118000"/>
              </a:lnSpc>
            </a:pPr>
            <a:r>
              <a:rPr lang="en-US" sz="1564" dirty="0">
                <a:solidFill>
                  <a:srgbClr val="FFFFFF"/>
                </a:solidFill>
                <a:latin typeface="Calibri" pitchFamily="34" charset="0"/>
                <a:ea typeface="Calibri" pitchFamily="34" charset="-122"/>
                <a:cs typeface="Calibri" pitchFamily="34" charset="-120"/>
              </a:rPr>
              <a:t>Increased regional tourism from the Ark Encounter has fueled greater traffic and business success for Hofbräuhaus Newport.</a:t>
            </a:r>
            <a:endParaRPr lang="en-US" sz="2062" dirty="0"/>
          </a:p>
        </p:txBody>
      </p:sp>
      <p:sp>
        <p:nvSpPr>
          <p:cNvPr id="16" name="Shape 11"/>
          <p:cNvSpPr/>
          <p:nvPr/>
        </p:nvSpPr>
        <p:spPr>
          <a:xfrm>
            <a:off x="265" y="9038336"/>
            <a:ext cx="17339300" cy="715264"/>
          </a:xfrm>
          <a:prstGeom prst="rect">
            <a:avLst/>
          </a:prstGeom>
          <a:solidFill>
            <a:srgbClr val="F4F1EA"/>
          </a:solidFill>
          <a:ln/>
        </p:spPr>
        <p:txBody>
          <a:bodyPr/>
          <a:lstStyle/>
          <a:p>
            <a:endParaRPr lang="en-US" sz="5120"/>
          </a:p>
        </p:txBody>
      </p:sp>
      <p:sp>
        <p:nvSpPr>
          <p:cNvPr id="17" name="Text 12"/>
          <p:cNvSpPr/>
          <p:nvPr/>
        </p:nvSpPr>
        <p:spPr>
          <a:xfrm>
            <a:off x="650504" y="9038336"/>
            <a:ext cx="16060928" cy="715264"/>
          </a:xfrm>
          <a:prstGeom prst="rect">
            <a:avLst/>
          </a:prstGeom>
          <a:noFill/>
          <a:ln/>
        </p:spPr>
        <p:txBody>
          <a:bodyPr wrap="square" lIns="0" tIns="0" rIns="0" bIns="0" rtlCol="0" anchor="ctr"/>
          <a:lstStyle/>
          <a:p>
            <a:r>
              <a:rPr lang="en-US" sz="1707" i="1" dirty="0">
                <a:solidFill>
                  <a:srgbClr val="3E5468"/>
                </a:solidFill>
                <a:latin typeface="Calibri" pitchFamily="34" charset="0"/>
                <a:ea typeface="Calibri" pitchFamily="34" charset="-122"/>
                <a:cs typeface="Calibri" pitchFamily="34" charset="-120"/>
              </a:rPr>
              <a:t>The Ark Encounter is more than a destination — it’s a catalyst for growth that strengthens Northern Kentucky’s entire tourism ecosystem.</a:t>
            </a:r>
            <a:endParaRPr lang="en-US" sz="1707" dirty="0"/>
          </a:p>
        </p:txBody>
      </p:sp>
    </p:spTree>
  </p:cSld>
  <p:clrMapOvr>
    <a:masterClrMapping/>
  </p:clrMapOvr>
</p:sld>
</file>

<file path=ppt/theme/theme1.xml><?xml version="1.0" encoding="utf-8"?>
<a:theme xmlns:a="http://schemas.openxmlformats.org/drawingml/2006/main" name="Black">
  <a:themeElements>
    <a:clrScheme name="Black">
      <a:dk1>
        <a:srgbClr val="000000"/>
      </a:dk1>
      <a:lt1>
        <a:srgbClr val="000000"/>
      </a:lt1>
      <a:dk2>
        <a:srgbClr val="A7A7A7"/>
      </a:dk2>
      <a:lt2>
        <a:srgbClr val="535353"/>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Helvetica"/>
        <a:ea typeface="Helvetica"/>
        <a:cs typeface="Helvetica"/>
      </a:majorFont>
      <a:minorFont>
        <a:latin typeface="Helvetica Neue"/>
        <a:ea typeface="Helvetica Neue"/>
        <a:cs typeface="Helvetica Neue"/>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Black">
  <a:themeElements>
    <a:clrScheme name="Black">
      <a:dk1>
        <a:srgbClr val="000000"/>
      </a:dk1>
      <a:lt1>
        <a:srgbClr val="FFFFFF"/>
      </a:lt1>
      <a:dk2>
        <a:srgbClr val="A7A7A7"/>
      </a:dk2>
      <a:lt2>
        <a:srgbClr val="535353"/>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Helvetica"/>
        <a:ea typeface="Helvetica"/>
        <a:cs typeface="Helvetica"/>
      </a:majorFont>
      <a:minorFont>
        <a:latin typeface="Helvetica Neue"/>
        <a:ea typeface="Helvetica Neue"/>
        <a:cs typeface="Helvetica Neue"/>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25280</TotalTime>
  <Words>378</Words>
  <Application>Microsoft Office PowerPoint</Application>
  <PresentationFormat>Custom</PresentationFormat>
  <Paragraphs>61</Paragraphs>
  <Slides>19</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Aptos</vt:lpstr>
      <vt:lpstr>Arial</vt:lpstr>
      <vt:lpstr>Calibri</vt:lpstr>
      <vt:lpstr>Cambria</vt:lpstr>
      <vt:lpstr>Helvetica Light</vt:lpstr>
      <vt:lpstr>Helvetica Neue</vt:lpstr>
      <vt:lpstr>Black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Eddie Lutz</dc:creator>
  <cp:lastModifiedBy>Eddie Lutz</cp:lastModifiedBy>
  <cp:revision>151</cp:revision>
  <dcterms:modified xsi:type="dcterms:W3CDTF">2026-07-15T15:03:43Z</dcterms:modified>
</cp:coreProperties>
</file>