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7" r:id="rId3"/>
  </p:sldMasterIdLst>
  <p:notesMasterIdLst>
    <p:notesMasterId r:id="rId10"/>
  </p:notesMasterIdLst>
  <p:sldIdLst>
    <p:sldId id="256" r:id="rId4"/>
    <p:sldId id="259" r:id="rId5"/>
    <p:sldId id="277" r:id="rId6"/>
    <p:sldId id="272" r:id="rId7"/>
    <p:sldId id="275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4A6BF-EE66-433C-8DAA-9873F316AF8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8C2D1645-99A1-4A4A-B304-5A8174FCCFA8}">
      <dgm:prSet/>
      <dgm:spPr>
        <a:xfrm>
          <a:off x="4765814" y="103819"/>
          <a:ext cx="1644671" cy="16446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Project Development</a:t>
          </a:r>
        </a:p>
      </dgm:t>
    </dgm:pt>
    <dgm:pt modelId="{8BB67443-9D6A-4104-89D4-983FF3D38053}" type="parTrans" cxnId="{70B6809D-B4A4-4335-A01B-3CA2025FF7AB}">
      <dgm:prSet/>
      <dgm:spPr/>
      <dgm:t>
        <a:bodyPr/>
        <a:lstStyle/>
        <a:p>
          <a:endParaRPr lang="en-US"/>
        </a:p>
      </dgm:t>
    </dgm:pt>
    <dgm:pt modelId="{A8803840-6266-4D7D-971D-6871D34F5D16}" type="sibTrans" cxnId="{70B6809D-B4A4-4335-A01B-3CA2025FF7AB}">
      <dgm:prSet/>
      <dgm:spPr>
        <a:xfrm>
          <a:off x="1863861" y="-657"/>
          <a:ext cx="4651101" cy="4651101"/>
        </a:xfrm>
        <a:prstGeom prst="circularArrow">
          <a:avLst>
            <a:gd name="adj1" fmla="val 6895"/>
            <a:gd name="adj2" fmla="val 464821"/>
            <a:gd name="adj3" fmla="val 551649"/>
            <a:gd name="adj4" fmla="val 205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EF7B339-1A23-44FE-856A-D3E7E5606409}">
      <dgm:prSet/>
      <dgm:spPr>
        <a:xfrm>
          <a:off x="4765814" y="2901295"/>
          <a:ext cx="1644671" cy="16446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Construction</a:t>
          </a:r>
        </a:p>
      </dgm:t>
    </dgm:pt>
    <dgm:pt modelId="{E0D3A459-9803-4C07-980E-659EADDE2805}" type="parTrans" cxnId="{B91F19D5-3207-45B5-9059-E210E1C6787B}">
      <dgm:prSet/>
      <dgm:spPr/>
      <dgm:t>
        <a:bodyPr/>
        <a:lstStyle/>
        <a:p>
          <a:endParaRPr lang="en-US"/>
        </a:p>
      </dgm:t>
    </dgm:pt>
    <dgm:pt modelId="{F196901E-3012-4BD8-B0ED-CE654CF8F362}" type="sibTrans" cxnId="{B91F19D5-3207-45B5-9059-E210E1C6787B}">
      <dgm:prSet/>
      <dgm:spPr>
        <a:xfrm>
          <a:off x="1863861" y="-657"/>
          <a:ext cx="4651101" cy="4651101"/>
        </a:xfrm>
        <a:prstGeom prst="circularArrow">
          <a:avLst>
            <a:gd name="adj1" fmla="val 6895"/>
            <a:gd name="adj2" fmla="val 464821"/>
            <a:gd name="adj3" fmla="val 5951649"/>
            <a:gd name="adj4" fmla="val 43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B02CDB8-39B5-4FB8-A008-EB19DBF2DEAF}">
      <dgm:prSet/>
      <dgm:spPr>
        <a:xfrm>
          <a:off x="1968338" y="2901295"/>
          <a:ext cx="1644671" cy="16446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Operations</a:t>
          </a:r>
        </a:p>
      </dgm:t>
    </dgm:pt>
    <dgm:pt modelId="{CB5CD81E-78C1-49F4-B2F4-5F3A7821BB12}" type="parTrans" cxnId="{745B6DC2-36D0-427D-8AF7-701551C755C8}">
      <dgm:prSet/>
      <dgm:spPr/>
      <dgm:t>
        <a:bodyPr/>
        <a:lstStyle/>
        <a:p>
          <a:endParaRPr lang="en-US"/>
        </a:p>
      </dgm:t>
    </dgm:pt>
    <dgm:pt modelId="{B82E0FFF-670B-4B9B-9E43-FE1ADEC7B5C3}" type="sibTrans" cxnId="{745B6DC2-36D0-427D-8AF7-701551C755C8}">
      <dgm:prSet/>
      <dgm:spPr>
        <a:xfrm>
          <a:off x="1863861" y="-657"/>
          <a:ext cx="4651101" cy="4651101"/>
        </a:xfrm>
        <a:prstGeom prst="circularArrow">
          <a:avLst>
            <a:gd name="adj1" fmla="val 6895"/>
            <a:gd name="adj2" fmla="val 464821"/>
            <a:gd name="adj3" fmla="val 11351649"/>
            <a:gd name="adj4" fmla="val 97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D74E5EF6-676E-4E66-BB57-A3474834CBF2}">
      <dgm:prSet/>
      <dgm:spPr>
        <a:xfrm>
          <a:off x="1968338" y="103819"/>
          <a:ext cx="1644671" cy="16446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Planning</a:t>
          </a:r>
        </a:p>
      </dgm:t>
    </dgm:pt>
    <dgm:pt modelId="{F9B164A5-8A41-47AE-B45F-3741D2EA8121}" type="parTrans" cxnId="{A769AE2C-0E12-4711-BEA5-C94AA484761A}">
      <dgm:prSet/>
      <dgm:spPr/>
      <dgm:t>
        <a:bodyPr/>
        <a:lstStyle/>
        <a:p>
          <a:endParaRPr lang="en-US"/>
        </a:p>
      </dgm:t>
    </dgm:pt>
    <dgm:pt modelId="{C32AF03D-9F50-4F95-82C6-8DF227F1D750}" type="sibTrans" cxnId="{A769AE2C-0E12-4711-BEA5-C94AA484761A}">
      <dgm:prSet/>
      <dgm:spPr>
        <a:xfrm>
          <a:off x="1863861" y="-657"/>
          <a:ext cx="4651101" cy="4651101"/>
        </a:xfrm>
        <a:prstGeom prst="circularArrow">
          <a:avLst>
            <a:gd name="adj1" fmla="val 6895"/>
            <a:gd name="adj2" fmla="val 464821"/>
            <a:gd name="adj3" fmla="val 16751649"/>
            <a:gd name="adj4" fmla="val 151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B97111D-C8A1-46BD-A6FA-C61693F23A6D}" type="pres">
      <dgm:prSet presAssocID="{D7B4A6BF-EE66-433C-8DAA-9873F316AF89}" presName="cycle" presStyleCnt="0">
        <dgm:presLayoutVars>
          <dgm:dir/>
          <dgm:resizeHandles val="exact"/>
        </dgm:presLayoutVars>
      </dgm:prSet>
      <dgm:spPr/>
    </dgm:pt>
    <dgm:pt modelId="{FA1B7086-8215-4A7F-A47A-D2BFF0CF075E}" type="pres">
      <dgm:prSet presAssocID="{8C2D1645-99A1-4A4A-B304-5A8174FCCFA8}" presName="dummy" presStyleCnt="0"/>
      <dgm:spPr/>
    </dgm:pt>
    <dgm:pt modelId="{F219C408-EFFE-42B1-ACED-5C81C41CA566}" type="pres">
      <dgm:prSet presAssocID="{8C2D1645-99A1-4A4A-B304-5A8174FCCFA8}" presName="node" presStyleLbl="revTx" presStyleIdx="0" presStyleCnt="4">
        <dgm:presLayoutVars>
          <dgm:bulletEnabled val="1"/>
        </dgm:presLayoutVars>
      </dgm:prSet>
      <dgm:spPr/>
    </dgm:pt>
    <dgm:pt modelId="{63FCFC21-5DEF-42AE-8A47-C0573CF9B92F}" type="pres">
      <dgm:prSet presAssocID="{A8803840-6266-4D7D-971D-6871D34F5D16}" presName="sibTrans" presStyleLbl="node1" presStyleIdx="0" presStyleCnt="4"/>
      <dgm:spPr/>
    </dgm:pt>
    <dgm:pt modelId="{CF71A0B9-726B-42FB-9B5D-EC8717986262}" type="pres">
      <dgm:prSet presAssocID="{3EF7B339-1A23-44FE-856A-D3E7E5606409}" presName="dummy" presStyleCnt="0"/>
      <dgm:spPr/>
    </dgm:pt>
    <dgm:pt modelId="{9CA66798-67E6-4FCB-8B4C-DAA39A80F099}" type="pres">
      <dgm:prSet presAssocID="{3EF7B339-1A23-44FE-856A-D3E7E5606409}" presName="node" presStyleLbl="revTx" presStyleIdx="1" presStyleCnt="4">
        <dgm:presLayoutVars>
          <dgm:bulletEnabled val="1"/>
        </dgm:presLayoutVars>
      </dgm:prSet>
      <dgm:spPr/>
    </dgm:pt>
    <dgm:pt modelId="{D629E59A-3B41-4E85-845E-045CC4914E4A}" type="pres">
      <dgm:prSet presAssocID="{F196901E-3012-4BD8-B0ED-CE654CF8F362}" presName="sibTrans" presStyleLbl="node1" presStyleIdx="1" presStyleCnt="4"/>
      <dgm:spPr/>
    </dgm:pt>
    <dgm:pt modelId="{A0A37B31-9F0E-40FF-9ED6-AE3D9794B11B}" type="pres">
      <dgm:prSet presAssocID="{AB02CDB8-39B5-4FB8-A008-EB19DBF2DEAF}" presName="dummy" presStyleCnt="0"/>
      <dgm:spPr/>
    </dgm:pt>
    <dgm:pt modelId="{92A1B0B8-B403-4862-A9E3-5C31524FA125}" type="pres">
      <dgm:prSet presAssocID="{AB02CDB8-39B5-4FB8-A008-EB19DBF2DEAF}" presName="node" presStyleLbl="revTx" presStyleIdx="2" presStyleCnt="4">
        <dgm:presLayoutVars>
          <dgm:bulletEnabled val="1"/>
        </dgm:presLayoutVars>
      </dgm:prSet>
      <dgm:spPr/>
    </dgm:pt>
    <dgm:pt modelId="{32DCF219-E6A3-41B3-A14B-12B85345F534}" type="pres">
      <dgm:prSet presAssocID="{B82E0FFF-670B-4B9B-9E43-FE1ADEC7B5C3}" presName="sibTrans" presStyleLbl="node1" presStyleIdx="2" presStyleCnt="4"/>
      <dgm:spPr/>
    </dgm:pt>
    <dgm:pt modelId="{989A955A-38A6-48AC-B2E9-6EDF92C24C85}" type="pres">
      <dgm:prSet presAssocID="{D74E5EF6-676E-4E66-BB57-A3474834CBF2}" presName="dummy" presStyleCnt="0"/>
      <dgm:spPr/>
    </dgm:pt>
    <dgm:pt modelId="{835D1F64-C0B0-4B6F-A094-A23EEB4DE7DC}" type="pres">
      <dgm:prSet presAssocID="{D74E5EF6-676E-4E66-BB57-A3474834CBF2}" presName="node" presStyleLbl="revTx" presStyleIdx="3" presStyleCnt="4">
        <dgm:presLayoutVars>
          <dgm:bulletEnabled val="1"/>
        </dgm:presLayoutVars>
      </dgm:prSet>
      <dgm:spPr/>
    </dgm:pt>
    <dgm:pt modelId="{59F5D493-6671-418B-BA5D-78CFED6CF93F}" type="pres">
      <dgm:prSet presAssocID="{C32AF03D-9F50-4F95-82C6-8DF227F1D750}" presName="sibTrans" presStyleLbl="node1" presStyleIdx="3" presStyleCnt="4"/>
      <dgm:spPr/>
    </dgm:pt>
  </dgm:ptLst>
  <dgm:cxnLst>
    <dgm:cxn modelId="{7EF4B825-E233-462B-A5A1-8BE78D9487DF}" type="presOf" srcId="{B82E0FFF-670B-4B9B-9E43-FE1ADEC7B5C3}" destId="{32DCF219-E6A3-41B3-A14B-12B85345F534}" srcOrd="0" destOrd="0" presId="urn:microsoft.com/office/officeart/2005/8/layout/cycle1"/>
    <dgm:cxn modelId="{A769AE2C-0E12-4711-BEA5-C94AA484761A}" srcId="{D7B4A6BF-EE66-433C-8DAA-9873F316AF89}" destId="{D74E5EF6-676E-4E66-BB57-A3474834CBF2}" srcOrd="3" destOrd="0" parTransId="{F9B164A5-8A41-47AE-B45F-3741D2EA8121}" sibTransId="{C32AF03D-9F50-4F95-82C6-8DF227F1D750}"/>
    <dgm:cxn modelId="{6EF1CF2C-7C8C-4257-8A15-AEB84C688DDD}" type="presOf" srcId="{C32AF03D-9F50-4F95-82C6-8DF227F1D750}" destId="{59F5D493-6671-418B-BA5D-78CFED6CF93F}" srcOrd="0" destOrd="0" presId="urn:microsoft.com/office/officeart/2005/8/layout/cycle1"/>
    <dgm:cxn modelId="{402E1B52-3838-43D2-AB55-FA589EB2F868}" type="presOf" srcId="{3EF7B339-1A23-44FE-856A-D3E7E5606409}" destId="{9CA66798-67E6-4FCB-8B4C-DAA39A80F099}" srcOrd="0" destOrd="0" presId="urn:microsoft.com/office/officeart/2005/8/layout/cycle1"/>
    <dgm:cxn modelId="{DC260A76-7671-48CD-B257-FFA51DAA3396}" type="presOf" srcId="{D7B4A6BF-EE66-433C-8DAA-9873F316AF89}" destId="{5B97111D-C8A1-46BD-A6FA-C61693F23A6D}" srcOrd="0" destOrd="0" presId="urn:microsoft.com/office/officeart/2005/8/layout/cycle1"/>
    <dgm:cxn modelId="{9A1ECA96-EECD-4BB9-98D1-94B4F1E52545}" type="presOf" srcId="{AB02CDB8-39B5-4FB8-A008-EB19DBF2DEAF}" destId="{92A1B0B8-B403-4862-A9E3-5C31524FA125}" srcOrd="0" destOrd="0" presId="urn:microsoft.com/office/officeart/2005/8/layout/cycle1"/>
    <dgm:cxn modelId="{70B6809D-B4A4-4335-A01B-3CA2025FF7AB}" srcId="{D7B4A6BF-EE66-433C-8DAA-9873F316AF89}" destId="{8C2D1645-99A1-4A4A-B304-5A8174FCCFA8}" srcOrd="0" destOrd="0" parTransId="{8BB67443-9D6A-4104-89D4-983FF3D38053}" sibTransId="{A8803840-6266-4D7D-971D-6871D34F5D16}"/>
    <dgm:cxn modelId="{F2D2C9B4-E060-4481-BE81-F50D156DE5F1}" type="presOf" srcId="{D74E5EF6-676E-4E66-BB57-A3474834CBF2}" destId="{835D1F64-C0B0-4B6F-A094-A23EEB4DE7DC}" srcOrd="0" destOrd="0" presId="urn:microsoft.com/office/officeart/2005/8/layout/cycle1"/>
    <dgm:cxn modelId="{745B6DC2-36D0-427D-8AF7-701551C755C8}" srcId="{D7B4A6BF-EE66-433C-8DAA-9873F316AF89}" destId="{AB02CDB8-39B5-4FB8-A008-EB19DBF2DEAF}" srcOrd="2" destOrd="0" parTransId="{CB5CD81E-78C1-49F4-B2F4-5F3A7821BB12}" sibTransId="{B82E0FFF-670B-4B9B-9E43-FE1ADEC7B5C3}"/>
    <dgm:cxn modelId="{B91F19D5-3207-45B5-9059-E210E1C6787B}" srcId="{D7B4A6BF-EE66-433C-8DAA-9873F316AF89}" destId="{3EF7B339-1A23-44FE-856A-D3E7E5606409}" srcOrd="1" destOrd="0" parTransId="{E0D3A459-9803-4C07-980E-659EADDE2805}" sibTransId="{F196901E-3012-4BD8-B0ED-CE654CF8F362}"/>
    <dgm:cxn modelId="{CD4CF8DD-D88D-4538-885F-AB4244667556}" type="presOf" srcId="{F196901E-3012-4BD8-B0ED-CE654CF8F362}" destId="{D629E59A-3B41-4E85-845E-045CC4914E4A}" srcOrd="0" destOrd="0" presId="urn:microsoft.com/office/officeart/2005/8/layout/cycle1"/>
    <dgm:cxn modelId="{C6F2EAE4-068D-4AB8-89DB-46BD4F3A80C9}" type="presOf" srcId="{8C2D1645-99A1-4A4A-B304-5A8174FCCFA8}" destId="{F219C408-EFFE-42B1-ACED-5C81C41CA566}" srcOrd="0" destOrd="0" presId="urn:microsoft.com/office/officeart/2005/8/layout/cycle1"/>
    <dgm:cxn modelId="{3B8B20E8-63B2-4931-B682-D8AF1718FFA6}" type="presOf" srcId="{A8803840-6266-4D7D-971D-6871D34F5D16}" destId="{63FCFC21-5DEF-42AE-8A47-C0573CF9B92F}" srcOrd="0" destOrd="0" presId="urn:microsoft.com/office/officeart/2005/8/layout/cycle1"/>
    <dgm:cxn modelId="{D97D8F76-E8B6-497E-9294-6F59276A5EFB}" type="presParOf" srcId="{5B97111D-C8A1-46BD-A6FA-C61693F23A6D}" destId="{FA1B7086-8215-4A7F-A47A-D2BFF0CF075E}" srcOrd="0" destOrd="0" presId="urn:microsoft.com/office/officeart/2005/8/layout/cycle1"/>
    <dgm:cxn modelId="{074DDF2B-21C5-400C-B934-44190D071B1F}" type="presParOf" srcId="{5B97111D-C8A1-46BD-A6FA-C61693F23A6D}" destId="{F219C408-EFFE-42B1-ACED-5C81C41CA566}" srcOrd="1" destOrd="0" presId="urn:microsoft.com/office/officeart/2005/8/layout/cycle1"/>
    <dgm:cxn modelId="{5F666EB4-605F-49B7-8E18-DCABA93BE58D}" type="presParOf" srcId="{5B97111D-C8A1-46BD-A6FA-C61693F23A6D}" destId="{63FCFC21-5DEF-42AE-8A47-C0573CF9B92F}" srcOrd="2" destOrd="0" presId="urn:microsoft.com/office/officeart/2005/8/layout/cycle1"/>
    <dgm:cxn modelId="{FF93B7CD-01D5-450B-8860-37354CB97335}" type="presParOf" srcId="{5B97111D-C8A1-46BD-A6FA-C61693F23A6D}" destId="{CF71A0B9-726B-42FB-9B5D-EC8717986262}" srcOrd="3" destOrd="0" presId="urn:microsoft.com/office/officeart/2005/8/layout/cycle1"/>
    <dgm:cxn modelId="{E5B12913-425D-4F2B-8893-A45431E87A3B}" type="presParOf" srcId="{5B97111D-C8A1-46BD-A6FA-C61693F23A6D}" destId="{9CA66798-67E6-4FCB-8B4C-DAA39A80F099}" srcOrd="4" destOrd="0" presId="urn:microsoft.com/office/officeart/2005/8/layout/cycle1"/>
    <dgm:cxn modelId="{169084BC-6EC4-4561-B12F-F541828AE7B4}" type="presParOf" srcId="{5B97111D-C8A1-46BD-A6FA-C61693F23A6D}" destId="{D629E59A-3B41-4E85-845E-045CC4914E4A}" srcOrd="5" destOrd="0" presId="urn:microsoft.com/office/officeart/2005/8/layout/cycle1"/>
    <dgm:cxn modelId="{40D31400-6CB7-401C-B260-E25AA255B1A3}" type="presParOf" srcId="{5B97111D-C8A1-46BD-A6FA-C61693F23A6D}" destId="{A0A37B31-9F0E-40FF-9ED6-AE3D9794B11B}" srcOrd="6" destOrd="0" presId="urn:microsoft.com/office/officeart/2005/8/layout/cycle1"/>
    <dgm:cxn modelId="{0DB37239-A5A4-4396-85B3-712C3A4A55BF}" type="presParOf" srcId="{5B97111D-C8A1-46BD-A6FA-C61693F23A6D}" destId="{92A1B0B8-B403-4862-A9E3-5C31524FA125}" srcOrd="7" destOrd="0" presId="urn:microsoft.com/office/officeart/2005/8/layout/cycle1"/>
    <dgm:cxn modelId="{B5F6C794-4F55-41F7-9AE0-C466319E670B}" type="presParOf" srcId="{5B97111D-C8A1-46BD-A6FA-C61693F23A6D}" destId="{32DCF219-E6A3-41B3-A14B-12B85345F534}" srcOrd="8" destOrd="0" presId="urn:microsoft.com/office/officeart/2005/8/layout/cycle1"/>
    <dgm:cxn modelId="{AC9D3496-B72D-4DF9-8AC9-07713314B335}" type="presParOf" srcId="{5B97111D-C8A1-46BD-A6FA-C61693F23A6D}" destId="{989A955A-38A6-48AC-B2E9-6EDF92C24C85}" srcOrd="9" destOrd="0" presId="urn:microsoft.com/office/officeart/2005/8/layout/cycle1"/>
    <dgm:cxn modelId="{9943D4E1-2E99-439C-9F86-903334E54513}" type="presParOf" srcId="{5B97111D-C8A1-46BD-A6FA-C61693F23A6D}" destId="{835D1F64-C0B0-4B6F-A094-A23EEB4DE7DC}" srcOrd="10" destOrd="0" presId="urn:microsoft.com/office/officeart/2005/8/layout/cycle1"/>
    <dgm:cxn modelId="{3F5FFDE9-A3ED-4263-B66A-90199DF3F19F}" type="presParOf" srcId="{5B97111D-C8A1-46BD-A6FA-C61693F23A6D}" destId="{59F5D493-6671-418B-BA5D-78CFED6CF93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9C408-EFFE-42B1-ACED-5C81C41CA566}">
      <dsp:nvSpPr>
        <dsp:cNvPr id="0" name=""/>
        <dsp:cNvSpPr/>
      </dsp:nvSpPr>
      <dsp:spPr>
        <a:xfrm>
          <a:off x="4544779" y="122729"/>
          <a:ext cx="1924483" cy="19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1" i="0" u="none" strike="noStrike" kern="1200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Project Development</a:t>
          </a:r>
        </a:p>
      </dsp:txBody>
      <dsp:txXfrm>
        <a:off x="4544779" y="122729"/>
        <a:ext cx="1924483" cy="1924483"/>
      </dsp:txXfrm>
    </dsp:sp>
    <dsp:sp modelId="{63FCFC21-5DEF-42AE-8A47-C0573CF9B92F}">
      <dsp:nvSpPr>
        <dsp:cNvPr id="0" name=""/>
        <dsp:cNvSpPr/>
      </dsp:nvSpPr>
      <dsp:spPr>
        <a:xfrm>
          <a:off x="1152344" y="1032"/>
          <a:ext cx="5438615" cy="5438615"/>
        </a:xfrm>
        <a:prstGeom prst="circularArrow">
          <a:avLst>
            <a:gd name="adj1" fmla="val 6895"/>
            <a:gd name="adj2" fmla="val 464821"/>
            <a:gd name="adj3" fmla="val 551649"/>
            <a:gd name="adj4" fmla="val 205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66798-67E6-4FCB-8B4C-DAA39A80F099}">
      <dsp:nvSpPr>
        <dsp:cNvPr id="0" name=""/>
        <dsp:cNvSpPr/>
      </dsp:nvSpPr>
      <dsp:spPr>
        <a:xfrm>
          <a:off x="4544779" y="3393466"/>
          <a:ext cx="1924483" cy="19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1" i="0" u="none" strike="noStrike" kern="1200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Construction</a:t>
          </a:r>
        </a:p>
      </dsp:txBody>
      <dsp:txXfrm>
        <a:off x="4544779" y="3393466"/>
        <a:ext cx="1924483" cy="1924483"/>
      </dsp:txXfrm>
    </dsp:sp>
    <dsp:sp modelId="{D629E59A-3B41-4E85-845E-045CC4914E4A}">
      <dsp:nvSpPr>
        <dsp:cNvPr id="0" name=""/>
        <dsp:cNvSpPr/>
      </dsp:nvSpPr>
      <dsp:spPr>
        <a:xfrm>
          <a:off x="1152344" y="1032"/>
          <a:ext cx="5438615" cy="5438615"/>
        </a:xfrm>
        <a:prstGeom prst="circularArrow">
          <a:avLst>
            <a:gd name="adj1" fmla="val 6895"/>
            <a:gd name="adj2" fmla="val 464821"/>
            <a:gd name="adj3" fmla="val 5951649"/>
            <a:gd name="adj4" fmla="val 43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1B0B8-B403-4862-A9E3-5C31524FA125}">
      <dsp:nvSpPr>
        <dsp:cNvPr id="0" name=""/>
        <dsp:cNvSpPr/>
      </dsp:nvSpPr>
      <dsp:spPr>
        <a:xfrm>
          <a:off x="1274042" y="3393466"/>
          <a:ext cx="1924483" cy="19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1" i="0" u="none" strike="noStrike" kern="1200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Operations</a:t>
          </a:r>
        </a:p>
      </dsp:txBody>
      <dsp:txXfrm>
        <a:off x="1274042" y="3393466"/>
        <a:ext cx="1924483" cy="1924483"/>
      </dsp:txXfrm>
    </dsp:sp>
    <dsp:sp modelId="{32DCF219-E6A3-41B3-A14B-12B85345F534}">
      <dsp:nvSpPr>
        <dsp:cNvPr id="0" name=""/>
        <dsp:cNvSpPr/>
      </dsp:nvSpPr>
      <dsp:spPr>
        <a:xfrm>
          <a:off x="1152344" y="1032"/>
          <a:ext cx="5438615" cy="5438615"/>
        </a:xfrm>
        <a:prstGeom prst="circularArrow">
          <a:avLst>
            <a:gd name="adj1" fmla="val 6895"/>
            <a:gd name="adj2" fmla="val 464821"/>
            <a:gd name="adj3" fmla="val 11351649"/>
            <a:gd name="adj4" fmla="val 97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D1F64-C0B0-4B6F-A094-A23EEB4DE7DC}">
      <dsp:nvSpPr>
        <dsp:cNvPr id="0" name=""/>
        <dsp:cNvSpPr/>
      </dsp:nvSpPr>
      <dsp:spPr>
        <a:xfrm>
          <a:off x="1274042" y="122729"/>
          <a:ext cx="1924483" cy="1924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300" b="1" i="0" u="none" strike="noStrike" kern="1200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Planning</a:t>
          </a:r>
        </a:p>
      </dsp:txBody>
      <dsp:txXfrm>
        <a:off x="1274042" y="122729"/>
        <a:ext cx="1924483" cy="1924483"/>
      </dsp:txXfrm>
    </dsp:sp>
    <dsp:sp modelId="{59F5D493-6671-418B-BA5D-78CFED6CF93F}">
      <dsp:nvSpPr>
        <dsp:cNvPr id="0" name=""/>
        <dsp:cNvSpPr/>
      </dsp:nvSpPr>
      <dsp:spPr>
        <a:xfrm>
          <a:off x="1152344" y="1032"/>
          <a:ext cx="5438615" cy="5438615"/>
        </a:xfrm>
        <a:prstGeom prst="circularArrow">
          <a:avLst>
            <a:gd name="adj1" fmla="val 6895"/>
            <a:gd name="adj2" fmla="val 464821"/>
            <a:gd name="adj3" fmla="val 16751649"/>
            <a:gd name="adj4" fmla="val 15183530"/>
            <a:gd name="adj5" fmla="val 8045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8B6C-B265-4C93-A343-DC4252FC5714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328DC-95FF-4814-950A-2CAE6597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B820-FDF8-CAB8-2263-DB05559C9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F51F8-75D6-4083-079C-DBB0C8A9B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C6744-54BB-EBC1-B481-B7B480FD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332-DD90-1C8C-1DBB-3CF214E1C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9393F-3CCB-3166-D53B-71AD77AF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5299-4311-B358-0850-6BBD326B2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44DC0-66CB-E0F9-0734-138C8A5A3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FAD2F-DBF4-2A36-363D-566A7F82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28A13-529E-13EF-A0EB-E9DBE6D2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E126-1B06-3484-6AA7-470CF35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5991E-CA32-1585-3E4C-DBB11460E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B1674-8C32-8980-3F3A-5ECEAE0ED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1E18-1DC9-CD63-B633-F61A4E5A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C269-3935-1B2A-2D77-E22A085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8C244-CD08-8FFE-B173-A4ECCE31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" y="311148"/>
            <a:ext cx="1221486" cy="6931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8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7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3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" y="311148"/>
            <a:ext cx="1221486" cy="6931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2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" y="311148"/>
            <a:ext cx="1221486" cy="69319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70871" y="1127453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783082" y="1004341"/>
            <a:ext cx="195620" cy="4751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9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46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two plu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72200" y="1510380"/>
            <a:ext cx="6019800" cy="5347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6B2D-C4B7-BE03-DA25-B9299AC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51C8-72A6-C823-D509-4536EF7A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4574D-5791-2C60-7B09-B4259712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4057-EC11-97B3-16FC-028349FF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96A9B-234D-F1E3-67AF-F95B1429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4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84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3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150" y="0"/>
            <a:ext cx="4641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6080125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74000" y="390525"/>
            <a:ext cx="3994150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608012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24736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94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279466" y="0"/>
            <a:ext cx="2912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6080125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9466" y="390525"/>
            <a:ext cx="2588684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608012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54052" y="38100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7" y="1257300"/>
            <a:ext cx="5073542" cy="3965629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824460"/>
            <a:ext cx="117214" cy="5051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1" y="2540643"/>
            <a:ext cx="2465097" cy="1398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44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83099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1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03200"/>
            <a:ext cx="8873068" cy="17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033"/>
            <a:ext cx="4227512" cy="11493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1766" y="2510897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1766" y="3334809"/>
            <a:ext cx="4330700" cy="30215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83099" y="6543675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69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63D3-1610-BD50-93A8-CA3757C3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44A6-E314-80B9-9783-C054F971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5F67-AEB7-1F88-2F71-52A27193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F7B0-29BC-13D5-3878-36AF4298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66548-8388-BE22-2AAA-5013AA0B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3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6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7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2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2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6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1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7E69-D68B-ED22-083F-0BC57D64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44B1-A075-2925-D1A8-9886A6898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357EC-EDAA-5BFE-7D10-85A0F58B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594BC-EEF4-4123-D3AD-EBA3F877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99B1-7389-D4CA-9855-34D173A8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EAC2B-36B4-A9C2-C64E-2FFC1081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A8E2-127D-C826-09AC-D51CC898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3FB49-3F84-CC91-EFDD-F45DFC8C6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DF4A3-75BB-F9BA-4954-079114BF4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D2BF-43FE-11A3-5041-514D5DE38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2A951-6532-DCDD-28CF-A926231F75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1D3E0-4A32-DC79-0B92-C5A01DAD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F137B-8C6E-EFD1-B50A-BFFE379D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A0E77-997A-7D6C-45CC-7E82E9C6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0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29AF-C132-923B-CCDE-108380D6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300D5-1538-B96E-DE4B-7124300A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7A5C0-4415-DD15-FB5D-5E39B7C5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34B14-1002-C4A8-CAC6-127C6182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19F976-912A-87EE-25C6-78ECC015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8BFE-F30F-09F4-4F86-0FAB03FE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B8A52-33B7-4D53-A10F-E6826473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EB32-1EB5-B66C-13C0-463E4323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19F8-D80F-4C72-28E4-2E58979AA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4BB02-9D61-E528-0CB9-E9171743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74E0A-F3A8-0D50-6033-38EB03BA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B7E28-ADBF-19A4-2BA6-DBB8FF80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ED0DD-6B64-9243-3C2B-BA68088C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B546-FF82-980D-FF71-18AC11CC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B2107-C6CD-3863-3A95-35961C7A2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2A71E-6A00-4165-11F2-445CB5AAE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9BCDE-1E49-A56F-74A1-A678413E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DB2B1-572E-8F5F-20D1-B9515BCA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44726-885A-E350-7700-44F91F91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63036-6137-150B-FEEC-0F7740D1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B6B8-84C2-C36F-0C79-FE47649F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9D6C0-75D1-7C3A-4F1B-B1CC3995A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9B29-3E14-4E53-9945-B238C61A80B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5FCAB-8641-B3FB-52AF-25EA130D2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E04D2-7C9F-BDAE-B660-99C97B1C6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785A-D2E6-453D-8C36-7BB637880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E567-E340-4AC8-A103-BD86F5387EC3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492" y="578841"/>
            <a:ext cx="5717745" cy="3011334"/>
          </a:xfrm>
        </p:spPr>
        <p:txBody>
          <a:bodyPr>
            <a:noAutofit/>
          </a:bodyPr>
          <a:lstStyle/>
          <a:p>
            <a:r>
              <a:rPr lang="en-US" sz="4800" b="1" spc="300" dirty="0">
                <a:solidFill>
                  <a:schemeClr val="bg1"/>
                </a:solidFill>
                <a:latin typeface="+mn-lt"/>
              </a:rPr>
              <a:t>SHIFT 2024 Update</a:t>
            </a:r>
            <a:br>
              <a:rPr lang="en-US" sz="4800" b="1" spc="300" dirty="0">
                <a:solidFill>
                  <a:schemeClr val="bg1"/>
                </a:solidFill>
                <a:latin typeface="+mn-lt"/>
              </a:rPr>
            </a:br>
            <a:r>
              <a:rPr lang="en-US" sz="4800" b="1" spc="300" dirty="0">
                <a:solidFill>
                  <a:schemeClr val="bg1"/>
                </a:solidFill>
                <a:latin typeface="+mn-lt"/>
              </a:rPr>
              <a:t>Budget Review Subcommittee</a:t>
            </a:r>
            <a:br>
              <a:rPr lang="en-US" sz="4800" b="1" spc="300" dirty="0">
                <a:solidFill>
                  <a:schemeClr val="bg1"/>
                </a:solidFill>
                <a:latin typeface="+mn-lt"/>
              </a:rPr>
            </a:br>
            <a:r>
              <a:rPr lang="en-US" sz="3200" b="1" spc="300" dirty="0">
                <a:solidFill>
                  <a:schemeClr val="bg1"/>
                </a:solidFill>
                <a:latin typeface="+mn-lt"/>
              </a:rPr>
              <a:t>August 2, 2023</a:t>
            </a:r>
            <a:endParaRPr lang="en-US" sz="4800" b="1" spc="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408" y="4350588"/>
            <a:ext cx="5395912" cy="200826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Jason Siwula, PE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Deputy State Highway Engineer</a:t>
            </a:r>
          </a:p>
          <a:p>
            <a:pPr algn="l"/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</a:rPr>
              <a:t>Mikael Pelfrey, PE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Director – KYTC Division of Planning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outdoor, sign, yellow&#10;&#10;Description automatically generated">
            <a:extLst>
              <a:ext uri="{FF2B5EF4-FFF2-40B4-BE49-F238E27FC236}">
                <a16:creationId xmlns:a16="http://schemas.microsoft.com/office/drawing/2014/main" id="{5CDD7FFF-DF62-4DC3-A2BD-789D0C06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" b="353"/>
          <a:stretch/>
        </p:blipFill>
        <p:spPr>
          <a:xfrm>
            <a:off x="6796088" y="-72177"/>
            <a:ext cx="5395912" cy="69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15440" y="973861"/>
            <a:ext cx="9403080" cy="4598790"/>
          </a:xfrm>
        </p:spPr>
        <p:txBody>
          <a:bodyPr/>
          <a:lstStyle/>
          <a:p>
            <a:pPr algn="ctr"/>
            <a:r>
              <a:rPr lang="en-US" sz="3600" b="1" dirty="0"/>
              <a:t>How is the HIGHWAY PLAN put together?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2" b="8552"/>
          <a:stretch/>
        </p:blipFill>
        <p:spPr bwMode="auto">
          <a:xfrm>
            <a:off x="140654" y="1691640"/>
            <a:ext cx="11939523" cy="440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8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30680"/>
            <a:ext cx="4282440" cy="396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6760" y="1960563"/>
            <a:ext cx="3718040" cy="36325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Helvetica"/>
                <a:cs typeface="Helvetica"/>
              </a:rPr>
              <a:t>Kentucky’s HIGHWAY PLAN captures needs and translates NEEDS into PROJECTS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037215" y="563880"/>
          <a:ext cx="7743305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5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162" y="2614107"/>
            <a:ext cx="5908145" cy="3759799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Projects Included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Large Scale Safety Improvements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Road Widening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Reconstruction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New Interchanges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New Routes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44163" y="691551"/>
            <a:ext cx="5069541" cy="161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 Focuses 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Larger Highway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Improvement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r="32442"/>
          <a:stretch/>
        </p:blipFill>
        <p:spPr>
          <a:xfrm>
            <a:off x="0" y="0"/>
            <a:ext cx="524435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" y="308821"/>
            <a:ext cx="1801653" cy="10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71712" y="1250950"/>
            <a:ext cx="8746807" cy="638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Formula Components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F6875A-24D0-040A-7EA6-3D3D1CE6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342"/>
            <a:ext cx="12192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12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586" y="1008529"/>
            <a:ext cx="217026" cy="51462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C9409-00FC-36E9-540A-D0338D5D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63" y="184558"/>
            <a:ext cx="7727273" cy="61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0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cutive Branch Efficiency Task Force presentation-Version-102022 AM2 KB" id="{B8FD0555-C211-4DFB-BB4A-EB4FBAB2B6FB}" vid="{2EF15225-96B6-4096-8E35-484786A36BE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1_Office Theme</vt:lpstr>
      <vt:lpstr>2_Office Theme</vt:lpstr>
      <vt:lpstr>SHIFT 2024 Update Budget Review Subcommittee August 2, 2023</vt:lpstr>
      <vt:lpstr>PowerPoint Presentation</vt:lpstr>
      <vt:lpstr>Kentucky’s HIGHWAY PLAN captures needs and translates NEEDS into PROJECTS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 2024 Update Budget Review Subcommittee August 2, 2023</dc:title>
  <dc:creator>Siwula, Jason J (KYTC)</dc:creator>
  <cp:lastModifiedBy>Siwula, Jason J (KYTC)</cp:lastModifiedBy>
  <cp:revision>2</cp:revision>
  <dcterms:created xsi:type="dcterms:W3CDTF">2023-07-26T14:40:55Z</dcterms:created>
  <dcterms:modified xsi:type="dcterms:W3CDTF">2023-07-27T19:05:33Z</dcterms:modified>
</cp:coreProperties>
</file>