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269" r:id="rId5"/>
    <p:sldId id="296" r:id="rId6"/>
    <p:sldId id="304" r:id="rId7"/>
    <p:sldId id="4162" r:id="rId8"/>
    <p:sldId id="4170" r:id="rId9"/>
    <p:sldId id="339" r:id="rId10"/>
    <p:sldId id="4163" r:id="rId11"/>
    <p:sldId id="4165" r:id="rId12"/>
    <p:sldId id="4169" r:id="rId13"/>
    <p:sldId id="4166" r:id="rId14"/>
    <p:sldId id="4167" r:id="rId15"/>
    <p:sldId id="4149" r:id="rId16"/>
    <p:sldId id="4164" r:id="rId17"/>
    <p:sldId id="4141" r:id="rId18"/>
    <p:sldId id="4142" r:id="rId19"/>
    <p:sldId id="4157" r:id="rId20"/>
    <p:sldId id="4160" r:id="rId21"/>
    <p:sldId id="4155" r:id="rId22"/>
    <p:sldId id="4150" r:id="rId23"/>
    <p:sldId id="4147" r:id="rId24"/>
    <p:sldId id="4146" r:id="rId25"/>
    <p:sldId id="4153" r:id="rId26"/>
    <p:sldId id="4152" r:id="rId27"/>
    <p:sldId id="4171" r:id="rId28"/>
    <p:sldId id="4151" r:id="rId29"/>
    <p:sldId id="4140" r:id="rId30"/>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k Broe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0552" autoAdjust="0"/>
  </p:normalViewPr>
  <p:slideViewPr>
    <p:cSldViewPr snapToGrid="0">
      <p:cViewPr varScale="1">
        <p:scale>
          <a:sx n="67" d="100"/>
          <a:sy n="67" d="100"/>
        </p:scale>
        <p:origin x="2274" y="78"/>
      </p:cViewPr>
      <p:guideLst/>
    </p:cSldViewPr>
  </p:slideViewPr>
  <p:outlineViewPr>
    <p:cViewPr>
      <p:scale>
        <a:sx n="33" d="100"/>
        <a:sy n="33" d="100"/>
      </p:scale>
      <p:origin x="0" y="0"/>
    </p:cViewPr>
  </p:outlin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241C138D-9C1A-4B7E-BF13-8ADFEEAD49E0}" type="datetimeFigureOut">
              <a:rPr lang="en-US" smtClean="0"/>
              <a:t>7/25/2023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D4447D13-73A9-4989-BD99-728EFB668F9F}" type="slidenum">
              <a:rPr lang="en-US" smtClean="0"/>
              <a:t>‹#›</a:t>
            </a:fld>
            <a:endParaRPr lang="en-US"/>
          </a:p>
        </p:txBody>
      </p:sp>
    </p:spTree>
    <p:extLst>
      <p:ext uri="{BB962C8B-B14F-4D97-AF65-F5344CB8AC3E}">
        <p14:creationId xmlns:p14="http://schemas.microsoft.com/office/powerpoint/2010/main" val="1523932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447D13-73A9-4989-BD99-728EFB668F9F}" type="slidenum">
              <a:rPr lang="en-US" smtClean="0"/>
              <a:t>1</a:t>
            </a:fld>
            <a:endParaRPr lang="en-US"/>
          </a:p>
        </p:txBody>
      </p:sp>
    </p:spTree>
    <p:extLst>
      <p:ext uri="{BB962C8B-B14F-4D97-AF65-F5344CB8AC3E}">
        <p14:creationId xmlns:p14="http://schemas.microsoft.com/office/powerpoint/2010/main" val="2751787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47677"/>
            <a:endParaRPr lang="en-US" sz="2100" dirty="0"/>
          </a:p>
        </p:txBody>
      </p:sp>
    </p:spTree>
    <p:extLst>
      <p:ext uri="{BB962C8B-B14F-4D97-AF65-F5344CB8AC3E}">
        <p14:creationId xmlns:p14="http://schemas.microsoft.com/office/powerpoint/2010/main" val="1696477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47677"/>
            <a:endParaRPr lang="en-US" sz="2100" dirty="0"/>
          </a:p>
        </p:txBody>
      </p:sp>
    </p:spTree>
    <p:extLst>
      <p:ext uri="{BB962C8B-B14F-4D97-AF65-F5344CB8AC3E}">
        <p14:creationId xmlns:p14="http://schemas.microsoft.com/office/powerpoint/2010/main" val="157382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47677"/>
            <a:endParaRPr lang="en-US" sz="2100" dirty="0"/>
          </a:p>
        </p:txBody>
      </p:sp>
    </p:spTree>
    <p:extLst>
      <p:ext uri="{BB962C8B-B14F-4D97-AF65-F5344CB8AC3E}">
        <p14:creationId xmlns:p14="http://schemas.microsoft.com/office/powerpoint/2010/main" val="1770550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539918-CA18-4183-8AD6-9663D2DD5D61}" type="slidenum">
              <a:rPr lang="en-US" smtClean="0"/>
              <a:t>14</a:t>
            </a:fld>
            <a:endParaRPr lang="en-US"/>
          </a:p>
        </p:txBody>
      </p:sp>
    </p:spTree>
    <p:extLst>
      <p:ext uri="{BB962C8B-B14F-4D97-AF65-F5344CB8AC3E}">
        <p14:creationId xmlns:p14="http://schemas.microsoft.com/office/powerpoint/2010/main" val="2329999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447D13-73A9-4989-BD99-728EFB668F9F}" type="slidenum">
              <a:rPr lang="en-US" smtClean="0"/>
              <a:t>15</a:t>
            </a:fld>
            <a:endParaRPr lang="en-US"/>
          </a:p>
        </p:txBody>
      </p:sp>
    </p:spTree>
    <p:extLst>
      <p:ext uri="{BB962C8B-B14F-4D97-AF65-F5344CB8AC3E}">
        <p14:creationId xmlns:p14="http://schemas.microsoft.com/office/powerpoint/2010/main" val="2886137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447D13-73A9-4989-BD99-728EFB668F9F}" type="slidenum">
              <a:rPr lang="en-US" smtClean="0"/>
              <a:t>16</a:t>
            </a:fld>
            <a:endParaRPr lang="en-US"/>
          </a:p>
        </p:txBody>
      </p:sp>
    </p:spTree>
    <p:extLst>
      <p:ext uri="{BB962C8B-B14F-4D97-AF65-F5344CB8AC3E}">
        <p14:creationId xmlns:p14="http://schemas.microsoft.com/office/powerpoint/2010/main" val="3748845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447D13-73A9-4989-BD99-728EFB668F9F}" type="slidenum">
              <a:rPr lang="en-US" smtClean="0"/>
              <a:t>17</a:t>
            </a:fld>
            <a:endParaRPr lang="en-US"/>
          </a:p>
        </p:txBody>
      </p:sp>
    </p:spTree>
    <p:extLst>
      <p:ext uri="{BB962C8B-B14F-4D97-AF65-F5344CB8AC3E}">
        <p14:creationId xmlns:p14="http://schemas.microsoft.com/office/powerpoint/2010/main" val="31380272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0" lvl="3" indent="-342900" defTabSz="829713">
              <a:lnSpc>
                <a:spcPct val="90000"/>
              </a:lnSpc>
              <a:spcBef>
                <a:spcPct val="0"/>
              </a:spcBef>
              <a:spcAft>
                <a:spcPct val="35000"/>
              </a:spcAft>
              <a:buFont typeface="Arial" panose="020B0604020202020204" pitchFamily="34" charset="0"/>
              <a:buChar char="•"/>
            </a:pPr>
            <a:endParaRPr lang="en-US" sz="1100" dirty="0"/>
          </a:p>
        </p:txBody>
      </p:sp>
      <p:sp>
        <p:nvSpPr>
          <p:cNvPr id="4" name="Slide Number Placeholder 3"/>
          <p:cNvSpPr>
            <a:spLocks noGrp="1"/>
          </p:cNvSpPr>
          <p:nvPr>
            <p:ph type="sldNum" sz="quarter" idx="5"/>
          </p:nvPr>
        </p:nvSpPr>
        <p:spPr/>
        <p:txBody>
          <a:bodyPr/>
          <a:lstStyle/>
          <a:p>
            <a:fld id="{D4447D13-73A9-4989-BD99-728EFB668F9F}" type="slidenum">
              <a:rPr lang="en-US" smtClean="0"/>
              <a:t>18</a:t>
            </a:fld>
            <a:endParaRPr lang="en-US"/>
          </a:p>
        </p:txBody>
      </p:sp>
    </p:spTree>
    <p:extLst>
      <p:ext uri="{BB962C8B-B14F-4D97-AF65-F5344CB8AC3E}">
        <p14:creationId xmlns:p14="http://schemas.microsoft.com/office/powerpoint/2010/main" val="4286147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447D13-73A9-4989-BD99-728EFB668F9F}" type="slidenum">
              <a:rPr lang="en-US" smtClean="0"/>
              <a:t>19</a:t>
            </a:fld>
            <a:endParaRPr lang="en-US"/>
          </a:p>
        </p:txBody>
      </p:sp>
    </p:spTree>
    <p:extLst>
      <p:ext uri="{BB962C8B-B14F-4D97-AF65-F5344CB8AC3E}">
        <p14:creationId xmlns:p14="http://schemas.microsoft.com/office/powerpoint/2010/main" val="2640544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47677"/>
            <a:endParaRPr lang="en-US" sz="2100" dirty="0"/>
          </a:p>
        </p:txBody>
      </p:sp>
    </p:spTree>
    <p:extLst>
      <p:ext uri="{BB962C8B-B14F-4D97-AF65-F5344CB8AC3E}">
        <p14:creationId xmlns:p14="http://schemas.microsoft.com/office/powerpoint/2010/main" val="2979322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6109" defTabSz="1021806">
              <a:defRPr/>
            </a:pPr>
            <a:endParaRPr lang="en-US" sz="1500" dirty="0"/>
          </a:p>
        </p:txBody>
      </p:sp>
      <p:sp>
        <p:nvSpPr>
          <p:cNvPr id="4" name="Slide Number Placeholder 3"/>
          <p:cNvSpPr>
            <a:spLocks noGrp="1"/>
          </p:cNvSpPr>
          <p:nvPr>
            <p:ph type="sldNum" sz="quarter" idx="5"/>
          </p:nvPr>
        </p:nvSpPr>
        <p:spPr/>
        <p:txBody>
          <a:bodyPr/>
          <a:lstStyle/>
          <a:p>
            <a:fld id="{2C539918-CA18-4183-8AD6-9663D2DD5D61}" type="slidenum">
              <a:rPr lang="en-US" smtClean="0"/>
              <a:t>2</a:t>
            </a:fld>
            <a:endParaRPr lang="en-US"/>
          </a:p>
        </p:txBody>
      </p:sp>
    </p:spTree>
    <p:extLst>
      <p:ext uri="{BB962C8B-B14F-4D97-AF65-F5344CB8AC3E}">
        <p14:creationId xmlns:p14="http://schemas.microsoft.com/office/powerpoint/2010/main" val="679574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47677"/>
            <a:endParaRPr lang="en-US" sz="2100" dirty="0"/>
          </a:p>
        </p:txBody>
      </p:sp>
    </p:spTree>
    <p:extLst>
      <p:ext uri="{BB962C8B-B14F-4D97-AF65-F5344CB8AC3E}">
        <p14:creationId xmlns:p14="http://schemas.microsoft.com/office/powerpoint/2010/main" val="30383120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447D13-73A9-4989-BD99-728EFB668F9F}" type="slidenum">
              <a:rPr lang="en-US" smtClean="0"/>
              <a:t>22</a:t>
            </a:fld>
            <a:endParaRPr lang="en-US"/>
          </a:p>
        </p:txBody>
      </p:sp>
    </p:spTree>
    <p:extLst>
      <p:ext uri="{BB962C8B-B14F-4D97-AF65-F5344CB8AC3E}">
        <p14:creationId xmlns:p14="http://schemas.microsoft.com/office/powerpoint/2010/main" val="1557422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447D13-73A9-4989-BD99-728EFB668F9F}" type="slidenum">
              <a:rPr lang="en-US" smtClean="0"/>
              <a:t>23</a:t>
            </a:fld>
            <a:endParaRPr lang="en-US"/>
          </a:p>
        </p:txBody>
      </p:sp>
    </p:spTree>
    <p:extLst>
      <p:ext uri="{BB962C8B-B14F-4D97-AF65-F5344CB8AC3E}">
        <p14:creationId xmlns:p14="http://schemas.microsoft.com/office/powerpoint/2010/main" val="37360396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447D13-73A9-4989-BD99-728EFB668F9F}" type="slidenum">
              <a:rPr lang="en-US" smtClean="0"/>
              <a:t>24</a:t>
            </a:fld>
            <a:endParaRPr lang="en-US"/>
          </a:p>
        </p:txBody>
      </p:sp>
    </p:spTree>
    <p:extLst>
      <p:ext uri="{BB962C8B-B14F-4D97-AF65-F5344CB8AC3E}">
        <p14:creationId xmlns:p14="http://schemas.microsoft.com/office/powerpoint/2010/main" val="1962627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447D13-73A9-4989-BD99-728EFB668F9F}" type="slidenum">
              <a:rPr lang="en-US" smtClean="0"/>
              <a:t>25</a:t>
            </a:fld>
            <a:endParaRPr lang="en-US"/>
          </a:p>
        </p:txBody>
      </p:sp>
    </p:spTree>
    <p:extLst>
      <p:ext uri="{BB962C8B-B14F-4D97-AF65-F5344CB8AC3E}">
        <p14:creationId xmlns:p14="http://schemas.microsoft.com/office/powerpoint/2010/main" val="8093798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47677" defTabSz="966612">
              <a:defRPr/>
            </a:pPr>
            <a:endParaRPr lang="en-US" sz="1500" dirty="0"/>
          </a:p>
        </p:txBody>
      </p:sp>
    </p:spTree>
    <p:extLst>
      <p:ext uri="{BB962C8B-B14F-4D97-AF65-F5344CB8AC3E}">
        <p14:creationId xmlns:p14="http://schemas.microsoft.com/office/powerpoint/2010/main" val="1157560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6109" defTabSz="1021806">
              <a:defRPr/>
            </a:pPr>
            <a:endParaRPr lang="en-US" sz="1500" dirty="0"/>
          </a:p>
        </p:txBody>
      </p:sp>
      <p:sp>
        <p:nvSpPr>
          <p:cNvPr id="4" name="Slide Number Placeholder 3"/>
          <p:cNvSpPr>
            <a:spLocks noGrp="1"/>
          </p:cNvSpPr>
          <p:nvPr>
            <p:ph type="sldNum" sz="quarter" idx="5"/>
          </p:nvPr>
        </p:nvSpPr>
        <p:spPr/>
        <p:txBody>
          <a:bodyPr/>
          <a:lstStyle/>
          <a:p>
            <a:fld id="{2C539918-CA18-4183-8AD6-9663D2DD5D61}" type="slidenum">
              <a:rPr lang="en-US" smtClean="0"/>
              <a:t>3</a:t>
            </a:fld>
            <a:endParaRPr lang="en-US"/>
          </a:p>
        </p:txBody>
      </p:sp>
    </p:spTree>
    <p:extLst>
      <p:ext uri="{BB962C8B-B14F-4D97-AF65-F5344CB8AC3E}">
        <p14:creationId xmlns:p14="http://schemas.microsoft.com/office/powerpoint/2010/main" val="3335809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447D13-73A9-4989-BD99-728EFB668F9F}" type="slidenum">
              <a:rPr lang="en-US" smtClean="0"/>
              <a:t>4</a:t>
            </a:fld>
            <a:endParaRPr lang="en-US"/>
          </a:p>
        </p:txBody>
      </p:sp>
    </p:spTree>
    <p:extLst>
      <p:ext uri="{BB962C8B-B14F-4D97-AF65-F5344CB8AC3E}">
        <p14:creationId xmlns:p14="http://schemas.microsoft.com/office/powerpoint/2010/main" val="660609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447D13-73A9-4989-BD99-728EFB668F9F}" type="slidenum">
              <a:rPr lang="en-US" smtClean="0"/>
              <a:t>5</a:t>
            </a:fld>
            <a:endParaRPr lang="en-US"/>
          </a:p>
        </p:txBody>
      </p:sp>
    </p:spTree>
    <p:extLst>
      <p:ext uri="{BB962C8B-B14F-4D97-AF65-F5344CB8AC3E}">
        <p14:creationId xmlns:p14="http://schemas.microsoft.com/office/powerpoint/2010/main" val="3053216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447D13-73A9-4989-BD99-728EFB668F9F}" type="slidenum">
              <a:rPr lang="en-US" smtClean="0"/>
              <a:t>6</a:t>
            </a:fld>
            <a:endParaRPr lang="en-US"/>
          </a:p>
        </p:txBody>
      </p:sp>
    </p:spTree>
    <p:extLst>
      <p:ext uri="{BB962C8B-B14F-4D97-AF65-F5344CB8AC3E}">
        <p14:creationId xmlns:p14="http://schemas.microsoft.com/office/powerpoint/2010/main" val="2556484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47677" marR="0" lvl="0" indent="0" algn="l" defTabSz="966612" rtl="0" eaLnBrk="1" fontAlgn="auto" latinLnBrk="0" hangingPunct="1">
              <a:lnSpc>
                <a:spcPct val="100000"/>
              </a:lnSpc>
              <a:spcBef>
                <a:spcPts val="0"/>
              </a:spcBef>
              <a:spcAft>
                <a:spcPts val="0"/>
              </a:spcAft>
              <a:buClrTx/>
              <a:buSzTx/>
              <a:buFontTx/>
              <a:buNone/>
              <a:tabLst/>
              <a:defRPr/>
            </a:pPr>
            <a:endParaRPr lang="en-US" sz="2100" dirty="0"/>
          </a:p>
        </p:txBody>
      </p:sp>
    </p:spTree>
    <p:extLst>
      <p:ext uri="{BB962C8B-B14F-4D97-AF65-F5344CB8AC3E}">
        <p14:creationId xmlns:p14="http://schemas.microsoft.com/office/powerpoint/2010/main" val="321855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47677" marR="0" lvl="0" indent="0" algn="l" defTabSz="966612" rtl="0" eaLnBrk="1" fontAlgn="auto" latinLnBrk="0" hangingPunct="1">
              <a:lnSpc>
                <a:spcPct val="100000"/>
              </a:lnSpc>
              <a:spcBef>
                <a:spcPts val="0"/>
              </a:spcBef>
              <a:spcAft>
                <a:spcPts val="0"/>
              </a:spcAft>
              <a:buClrTx/>
              <a:buSzTx/>
              <a:buFontTx/>
              <a:buNone/>
              <a:tabLst/>
              <a:defRPr/>
            </a:pPr>
            <a:endParaRPr lang="en-US" sz="2100" dirty="0"/>
          </a:p>
        </p:txBody>
      </p:sp>
    </p:spTree>
    <p:extLst>
      <p:ext uri="{BB962C8B-B14F-4D97-AF65-F5344CB8AC3E}">
        <p14:creationId xmlns:p14="http://schemas.microsoft.com/office/powerpoint/2010/main" val="1699885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47677"/>
            <a:endParaRPr lang="en-US" sz="2100" dirty="0"/>
          </a:p>
        </p:txBody>
      </p:sp>
    </p:spTree>
    <p:extLst>
      <p:ext uri="{BB962C8B-B14F-4D97-AF65-F5344CB8AC3E}">
        <p14:creationId xmlns:p14="http://schemas.microsoft.com/office/powerpoint/2010/main" val="17213662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086224" y="1447481"/>
            <a:ext cx="7191375" cy="1042987"/>
          </a:xfrm>
        </p:spPr>
        <p:txBody>
          <a:bodyPr tIns="0" anchor="t">
            <a:normAutofit/>
          </a:bodyPr>
          <a:lstStyle>
            <a:lvl1pPr algn="l">
              <a:defRPr sz="5400" b="1" baseline="0">
                <a:latin typeface="Arial" panose="020B0604020202020204" pitchFamily="34" charset="0"/>
                <a:cs typeface="Arial" panose="020B0604020202020204" pitchFamily="34" charset="0"/>
              </a:defRPr>
            </a:lvl1pPr>
          </a:lstStyle>
          <a:p>
            <a:r>
              <a:rPr lang="en-US" dirty="0"/>
              <a:t>TITLE SLIDE: NAME</a:t>
            </a:r>
          </a:p>
        </p:txBody>
      </p:sp>
      <p:sp>
        <p:nvSpPr>
          <p:cNvPr id="12" name="Text Placeholder 2"/>
          <p:cNvSpPr>
            <a:spLocks noGrp="1"/>
          </p:cNvSpPr>
          <p:nvPr>
            <p:ph type="body" idx="1" hasCustomPrompt="1"/>
          </p:nvPr>
        </p:nvSpPr>
        <p:spPr>
          <a:xfrm>
            <a:off x="4092575" y="2490468"/>
            <a:ext cx="7185025" cy="2043432"/>
          </a:xfrm>
        </p:spPr>
        <p:txBody>
          <a:bodyPr anchor="b"/>
          <a:lstStyle>
            <a:lvl1pPr marL="0" indent="0">
              <a:buNone/>
              <a:defRPr sz="2400" baseline="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Speaker information</a:t>
            </a:r>
          </a:p>
        </p:txBody>
      </p:sp>
      <p:sp>
        <p:nvSpPr>
          <p:cNvPr id="13" name="Rectangle 12"/>
          <p:cNvSpPr/>
          <p:nvPr userDrawn="1"/>
        </p:nvSpPr>
        <p:spPr>
          <a:xfrm>
            <a:off x="3667125" y="1604961"/>
            <a:ext cx="85725" cy="2827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1200" y="2247313"/>
            <a:ext cx="2465097" cy="1398942"/>
          </a:xfrm>
          <a:prstGeom prst="rect">
            <a:avLst/>
          </a:prstGeom>
        </p:spPr>
      </p:pic>
      <p:sp>
        <p:nvSpPr>
          <p:cNvPr id="16" name="Rectangle 15"/>
          <p:cNvSpPr/>
          <p:nvPr userDrawn="1"/>
        </p:nvSpPr>
        <p:spPr>
          <a:xfrm>
            <a:off x="1" y="6362700"/>
            <a:ext cx="12192000" cy="495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926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AA07668A-BA16-CC46-8DC8-4314F3DA5D6A}" type="datetimeFigureOut">
              <a:rPr lang="en-US" smtClean="0"/>
              <a:pPr/>
              <a:t>7/25/2023</a:t>
            </a:fld>
            <a:endParaRPr lang="en-US"/>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A90373EF-02D1-924F-981A-0CF8A11A8A87}" type="slidenum">
              <a:rPr lang="en-US" smtClean="0"/>
              <a:pPr/>
              <a:t>‹#›</a:t>
            </a:fld>
            <a:endParaRPr lang="en-US"/>
          </a:p>
        </p:txBody>
      </p:sp>
    </p:spTree>
    <p:extLst>
      <p:ext uri="{BB962C8B-B14F-4D97-AF65-F5344CB8AC3E}">
        <p14:creationId xmlns:p14="http://schemas.microsoft.com/office/powerpoint/2010/main" val="725932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ssion Statement Slide">
    <p:spTree>
      <p:nvGrpSpPr>
        <p:cNvPr id="1" name=""/>
        <p:cNvGrpSpPr/>
        <p:nvPr/>
      </p:nvGrpSpPr>
      <p:grpSpPr>
        <a:xfrm>
          <a:off x="0" y="0"/>
          <a:ext cx="0" cy="0"/>
          <a:chOff x="0" y="0"/>
          <a:chExt cx="0" cy="0"/>
        </a:xfrm>
      </p:grpSpPr>
      <p:sp>
        <p:nvSpPr>
          <p:cNvPr id="7" name="Rectangle 6"/>
          <p:cNvSpPr/>
          <p:nvPr userDrawn="1"/>
        </p:nvSpPr>
        <p:spPr>
          <a:xfrm>
            <a:off x="3667126" y="1004341"/>
            <a:ext cx="107706" cy="44418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1200" y="2247313"/>
            <a:ext cx="2465097" cy="1398942"/>
          </a:xfrm>
          <a:prstGeom prst="rect">
            <a:avLst/>
          </a:prstGeom>
        </p:spPr>
      </p:pic>
      <p:sp>
        <p:nvSpPr>
          <p:cNvPr id="13" name="Rectangle 12"/>
          <p:cNvSpPr/>
          <p:nvPr userDrawn="1"/>
        </p:nvSpPr>
        <p:spPr>
          <a:xfrm>
            <a:off x="1" y="6362700"/>
            <a:ext cx="12192000" cy="495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p:cNvSpPr>
            <a:spLocks noGrp="1"/>
          </p:cNvSpPr>
          <p:nvPr>
            <p:ph type="body" idx="1" hasCustomPrompt="1"/>
          </p:nvPr>
        </p:nvSpPr>
        <p:spPr>
          <a:xfrm>
            <a:off x="4134779" y="1004341"/>
            <a:ext cx="6729533" cy="4598790"/>
          </a:xfrm>
        </p:spPr>
        <p:txBody>
          <a:bodyPr>
            <a:noAutofit/>
          </a:bodyPr>
          <a:lstStyle>
            <a:lvl1pPr marL="0" indent="0">
              <a:buNone/>
              <a:defRPr sz="1800" baseline="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lnSpc>
                <a:spcPct val="110000"/>
              </a:lnSpc>
            </a:pPr>
            <a:r>
              <a:rPr lang="en-US" sz="2400" dirty="0"/>
              <a:t>Content</a:t>
            </a:r>
          </a:p>
          <a:p>
            <a:endParaRPr lang="en-US" dirty="0"/>
          </a:p>
        </p:txBody>
      </p:sp>
    </p:spTree>
    <p:extLst>
      <p:ext uri="{BB962C8B-B14F-4D97-AF65-F5344CB8AC3E}">
        <p14:creationId xmlns:p14="http://schemas.microsoft.com/office/powerpoint/2010/main" val="4048632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entered Section">
    <p:spTree>
      <p:nvGrpSpPr>
        <p:cNvPr id="1" name=""/>
        <p:cNvGrpSpPr/>
        <p:nvPr/>
      </p:nvGrpSpPr>
      <p:grpSpPr>
        <a:xfrm>
          <a:off x="0" y="0"/>
          <a:ext cx="0" cy="0"/>
          <a:chOff x="0" y="0"/>
          <a:chExt cx="0" cy="0"/>
        </a:xfrm>
      </p:grpSpPr>
      <p:sp>
        <p:nvSpPr>
          <p:cNvPr id="4" name="Rectangle 3"/>
          <p:cNvSpPr/>
          <p:nvPr userDrawn="1"/>
        </p:nvSpPr>
        <p:spPr>
          <a:xfrm>
            <a:off x="0" y="0"/>
            <a:ext cx="12192000" cy="12833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1283368"/>
            <a:ext cx="12192000" cy="157373"/>
          </a:xfrm>
          <a:prstGeom prst="rect">
            <a:avLst/>
          </a:prstGeom>
          <a:gradFill flip="none" rotWithShape="1">
            <a:gsLst>
              <a:gs pos="0">
                <a:schemeClr val="accent3"/>
              </a:gs>
              <a:gs pos="50000">
                <a:schemeClr val="bg2">
                  <a:lumMod val="50000"/>
                  <a:tint val="44500"/>
                  <a:satMod val="160000"/>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533650" y="1716966"/>
            <a:ext cx="73152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4724400" y="6356350"/>
            <a:ext cx="2743200" cy="365125"/>
          </a:xfrm>
        </p:spPr>
        <p:txBody>
          <a:bodyPr/>
          <a:lstStyle>
            <a:lvl1pPr algn="ctr">
              <a:defRPr/>
            </a:lvl1pPr>
          </a:lstStyle>
          <a:p>
            <a:fld id="{8C7C9E5F-8B91-4FE5-96C2-A2C328B5021F}" type="slidenum">
              <a:rPr lang="en-US" smtClean="0"/>
              <a:pPr/>
              <a:t>‹#›</a:t>
            </a:fld>
            <a:endParaRPr lang="en-US"/>
          </a:p>
        </p:txBody>
      </p:sp>
      <p:sp>
        <p:nvSpPr>
          <p:cNvPr id="9" name="Rectangle 8"/>
          <p:cNvSpPr/>
          <p:nvPr userDrawn="1"/>
        </p:nvSpPr>
        <p:spPr>
          <a:xfrm>
            <a:off x="546100" y="6632575"/>
            <a:ext cx="11099800" cy="88900"/>
          </a:xfrm>
          <a:prstGeom prst="rect">
            <a:avLst/>
          </a:prstGeom>
          <a:gradFill flip="none" rotWithShape="1">
            <a:gsLst>
              <a:gs pos="0">
                <a:schemeClr val="accent3"/>
              </a:gs>
              <a:gs pos="50000">
                <a:schemeClr val="bg2">
                  <a:lumMod val="50000"/>
                  <a:tint val="44500"/>
                  <a:satMod val="160000"/>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10135897" y="5816600"/>
            <a:ext cx="1752600" cy="10826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99397" y="5942679"/>
            <a:ext cx="1612900" cy="915321"/>
          </a:xfrm>
          <a:prstGeom prst="rect">
            <a:avLst/>
          </a:prstGeom>
        </p:spPr>
      </p:pic>
      <p:sp>
        <p:nvSpPr>
          <p:cNvPr id="15" name="Title 1"/>
          <p:cNvSpPr>
            <a:spLocks noGrp="1"/>
          </p:cNvSpPr>
          <p:nvPr>
            <p:ph type="title"/>
          </p:nvPr>
        </p:nvSpPr>
        <p:spPr>
          <a:xfrm>
            <a:off x="0" y="352926"/>
            <a:ext cx="12192000" cy="108781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16269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Title with two">
    <p:spTree>
      <p:nvGrpSpPr>
        <p:cNvPr id="1" name=""/>
        <p:cNvGrpSpPr/>
        <p:nvPr/>
      </p:nvGrpSpPr>
      <p:grpSpPr>
        <a:xfrm>
          <a:off x="0" y="0"/>
          <a:ext cx="0" cy="0"/>
          <a:chOff x="0" y="0"/>
          <a:chExt cx="0" cy="0"/>
        </a:xfrm>
      </p:grpSpPr>
      <p:sp>
        <p:nvSpPr>
          <p:cNvPr id="10" name="Rectangle 9"/>
          <p:cNvSpPr/>
          <p:nvPr userDrawn="1"/>
        </p:nvSpPr>
        <p:spPr>
          <a:xfrm>
            <a:off x="546100" y="6632575"/>
            <a:ext cx="11099800" cy="88900"/>
          </a:xfrm>
          <a:prstGeom prst="rect">
            <a:avLst/>
          </a:prstGeom>
          <a:gradFill flip="none" rotWithShape="1">
            <a:gsLst>
              <a:gs pos="0">
                <a:schemeClr val="accent3"/>
              </a:gs>
              <a:gs pos="50000">
                <a:schemeClr val="bg2">
                  <a:lumMod val="50000"/>
                  <a:tint val="44500"/>
                  <a:satMod val="160000"/>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
            <a:ext cx="12192000" cy="1384300"/>
          </a:xfrm>
          <a:solidFill>
            <a:schemeClr val="accent2"/>
          </a:solidFill>
        </p:spPr>
        <p:txBody>
          <a:bodyPr lIns="548640" anchor="b" anchorCtr="0"/>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9" name="Rectangle 8"/>
          <p:cNvSpPr/>
          <p:nvPr userDrawn="1"/>
        </p:nvSpPr>
        <p:spPr>
          <a:xfrm>
            <a:off x="10135897" y="5816600"/>
            <a:ext cx="1752600" cy="10826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99397" y="5942679"/>
            <a:ext cx="1612900" cy="915321"/>
          </a:xfrm>
          <a:prstGeom prst="rect">
            <a:avLst/>
          </a:prstGeom>
        </p:spPr>
      </p:pic>
      <p:sp>
        <p:nvSpPr>
          <p:cNvPr id="12" name="Rectangle 11"/>
          <p:cNvSpPr/>
          <p:nvPr userDrawn="1"/>
        </p:nvSpPr>
        <p:spPr>
          <a:xfrm>
            <a:off x="-17754" y="1354492"/>
            <a:ext cx="12209753" cy="155888"/>
          </a:xfrm>
          <a:prstGeom prst="rect">
            <a:avLst/>
          </a:prstGeom>
          <a:gradFill flip="none" rotWithShape="1">
            <a:gsLst>
              <a:gs pos="0">
                <a:schemeClr val="accent3"/>
              </a:gs>
              <a:gs pos="50000">
                <a:schemeClr val="bg2">
                  <a:lumMod val="50000"/>
                  <a:tint val="44500"/>
                  <a:satMod val="160000"/>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p:cNvSpPr>
            <a:spLocks noGrp="1"/>
          </p:cNvSpPr>
          <p:nvPr>
            <p:ph sz="half" idx="2"/>
          </p:nvPr>
        </p:nvSpPr>
        <p:spPr>
          <a:xfrm>
            <a:off x="6172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7221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entered - No logo">
    <p:spTree>
      <p:nvGrpSpPr>
        <p:cNvPr id="1" name=""/>
        <p:cNvGrpSpPr/>
        <p:nvPr/>
      </p:nvGrpSpPr>
      <p:grpSpPr>
        <a:xfrm>
          <a:off x="0" y="0"/>
          <a:ext cx="0" cy="0"/>
          <a:chOff x="0" y="0"/>
          <a:chExt cx="0" cy="0"/>
        </a:xfrm>
      </p:grpSpPr>
      <p:sp>
        <p:nvSpPr>
          <p:cNvPr id="15" name="Rectangle 14"/>
          <p:cNvSpPr/>
          <p:nvPr userDrawn="1"/>
        </p:nvSpPr>
        <p:spPr>
          <a:xfrm>
            <a:off x="0" y="0"/>
            <a:ext cx="12192000" cy="12833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1283368"/>
            <a:ext cx="12192000" cy="157373"/>
          </a:xfrm>
          <a:prstGeom prst="rect">
            <a:avLst/>
          </a:prstGeom>
          <a:gradFill flip="none" rotWithShape="1">
            <a:gsLst>
              <a:gs pos="0">
                <a:schemeClr val="accent3"/>
              </a:gs>
              <a:gs pos="50000">
                <a:schemeClr val="bg2">
                  <a:lumMod val="50000"/>
                  <a:tint val="44500"/>
                  <a:satMod val="160000"/>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p:cNvSpPr>
            <a:spLocks noGrp="1"/>
          </p:cNvSpPr>
          <p:nvPr>
            <p:ph idx="1"/>
          </p:nvPr>
        </p:nvSpPr>
        <p:spPr>
          <a:xfrm>
            <a:off x="2533650" y="1716966"/>
            <a:ext cx="73152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Slide Number Placeholder 5"/>
          <p:cNvSpPr>
            <a:spLocks noGrp="1"/>
          </p:cNvSpPr>
          <p:nvPr>
            <p:ph type="sldNum" sz="quarter" idx="12"/>
          </p:nvPr>
        </p:nvSpPr>
        <p:spPr>
          <a:xfrm>
            <a:off x="4724400" y="6356350"/>
            <a:ext cx="2743200" cy="365125"/>
          </a:xfrm>
        </p:spPr>
        <p:txBody>
          <a:bodyPr/>
          <a:lstStyle>
            <a:lvl1pPr algn="ctr">
              <a:defRPr/>
            </a:lvl1pPr>
          </a:lstStyle>
          <a:p>
            <a:fld id="{8C7C9E5F-8B91-4FE5-96C2-A2C328B5021F}" type="slidenum">
              <a:rPr lang="en-US" smtClean="0"/>
              <a:pPr/>
              <a:t>‹#›</a:t>
            </a:fld>
            <a:endParaRPr lang="en-US"/>
          </a:p>
        </p:txBody>
      </p:sp>
      <p:sp>
        <p:nvSpPr>
          <p:cNvPr id="19" name="Rectangle 18"/>
          <p:cNvSpPr/>
          <p:nvPr userDrawn="1"/>
        </p:nvSpPr>
        <p:spPr>
          <a:xfrm>
            <a:off x="546100" y="6632575"/>
            <a:ext cx="11099800" cy="88900"/>
          </a:xfrm>
          <a:prstGeom prst="rect">
            <a:avLst/>
          </a:prstGeom>
          <a:gradFill flip="none" rotWithShape="1">
            <a:gsLst>
              <a:gs pos="0">
                <a:schemeClr val="accent3"/>
              </a:gs>
              <a:gs pos="50000">
                <a:schemeClr val="bg2">
                  <a:lumMod val="50000"/>
                  <a:tint val="44500"/>
                  <a:satMod val="160000"/>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p:cNvSpPr>
            <a:spLocks noGrp="1"/>
          </p:cNvSpPr>
          <p:nvPr>
            <p:ph type="title"/>
          </p:nvPr>
        </p:nvSpPr>
        <p:spPr>
          <a:xfrm>
            <a:off x="0" y="352926"/>
            <a:ext cx="12192000" cy="108781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903989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Rectangle 9"/>
          <p:cNvSpPr/>
          <p:nvPr userDrawn="1"/>
        </p:nvSpPr>
        <p:spPr>
          <a:xfrm>
            <a:off x="4562475" y="0"/>
            <a:ext cx="76295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3875" y="390525"/>
            <a:ext cx="3467101" cy="1114425"/>
          </a:xfr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Picture Placeholder 2"/>
          <p:cNvSpPr>
            <a:spLocks noGrp="1"/>
          </p:cNvSpPr>
          <p:nvPr>
            <p:ph type="pic" idx="1"/>
          </p:nvPr>
        </p:nvSpPr>
        <p:spPr>
          <a:xfrm>
            <a:off x="4860758" y="390525"/>
            <a:ext cx="7007392" cy="6153150"/>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23876" y="1990726"/>
            <a:ext cx="3467100"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Rectangle 6"/>
          <p:cNvSpPr/>
          <p:nvPr userDrawn="1"/>
        </p:nvSpPr>
        <p:spPr>
          <a:xfrm>
            <a:off x="4479925" y="1"/>
            <a:ext cx="125414" cy="6858000"/>
          </a:xfrm>
          <a:prstGeom prst="rect">
            <a:avLst/>
          </a:prstGeom>
          <a:gradFill flip="none" rotWithShape="1">
            <a:gsLst>
              <a:gs pos="0">
                <a:schemeClr val="accent3"/>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userDrawn="1"/>
        </p:nvSpPr>
        <p:spPr>
          <a:xfrm>
            <a:off x="7550150" y="6331506"/>
            <a:ext cx="4479925" cy="369332"/>
          </a:xfrm>
          <a:prstGeom prst="rect">
            <a:avLst/>
          </a:prstGeom>
          <a:noFill/>
        </p:spPr>
        <p:txBody>
          <a:bodyPr wrap="square" rtlCol="0">
            <a:spAutoFit/>
          </a:bodyPr>
          <a:lstStyle/>
          <a:p>
            <a:pPr algn="r"/>
            <a:r>
              <a:rPr lang="en-US" b="1" dirty="0">
                <a:solidFill>
                  <a:schemeClr val="bg1"/>
                </a:solidFill>
              </a:rPr>
              <a:t>KENTUCKY</a:t>
            </a:r>
            <a:r>
              <a:rPr lang="en-US" b="1" baseline="0" dirty="0">
                <a:solidFill>
                  <a:schemeClr val="bg1"/>
                </a:solidFill>
              </a:rPr>
              <a:t> TRANSPORTATION CABINET</a:t>
            </a:r>
            <a:endParaRPr lang="en-US" b="1" dirty="0">
              <a:solidFill>
                <a:schemeClr val="bg1"/>
              </a:solidFill>
            </a:endParaRPr>
          </a:p>
        </p:txBody>
      </p:sp>
    </p:spTree>
    <p:extLst>
      <p:ext uri="{BB962C8B-B14F-4D97-AF65-F5344CB8AC3E}">
        <p14:creationId xmlns:p14="http://schemas.microsoft.com/office/powerpoint/2010/main" val="3850814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4" name="Rectangle 13"/>
          <p:cNvSpPr/>
          <p:nvPr userDrawn="1"/>
        </p:nvSpPr>
        <p:spPr>
          <a:xfrm>
            <a:off x="9931399" y="0"/>
            <a:ext cx="2120900" cy="61896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8723312"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839789" y="1681163"/>
            <a:ext cx="4227511"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4227511"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32400" y="1681163"/>
            <a:ext cx="4330700"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32400" y="2505075"/>
            <a:ext cx="4330700"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A066BC-843C-419F-9977-D35BD11A7620}" type="datetimeFigureOut">
              <a:rPr lang="en-US" smtClean="0"/>
              <a:t>7/25/2023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7C9E5F-8B91-4FE5-96C2-A2C328B5021F}" type="slidenum">
              <a:rPr lang="en-US" smtClean="0"/>
              <a:t>‹#›</a:t>
            </a:fld>
            <a:endParaRPr lang="en-US"/>
          </a:p>
        </p:txBody>
      </p:sp>
      <p:sp>
        <p:nvSpPr>
          <p:cNvPr id="10" name="Rectangle 9"/>
          <p:cNvSpPr/>
          <p:nvPr userDrawn="1"/>
        </p:nvSpPr>
        <p:spPr>
          <a:xfrm>
            <a:off x="9931399" y="1"/>
            <a:ext cx="2120900" cy="169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p:cNvSpPr>
            <a:spLocks noGrp="1"/>
          </p:cNvSpPr>
          <p:nvPr>
            <p:ph type="pic" idx="13"/>
          </p:nvPr>
        </p:nvSpPr>
        <p:spPr>
          <a:xfrm>
            <a:off x="9931399" y="1690688"/>
            <a:ext cx="2120900" cy="5176836"/>
          </a:xfrm>
          <a:solidFill>
            <a:schemeClr val="accent2"/>
          </a:solidFill>
        </p:spPr>
        <p:txBody>
          <a:bodyPr anchor="ctr"/>
          <a:lstStyle>
            <a:lvl1pPr marL="0" indent="0" algn="ctr">
              <a:buNone/>
              <a:defRPr sz="3200">
                <a:solidFill>
                  <a:schemeClr val="bg1"/>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5" name="Rectangle 14"/>
          <p:cNvSpPr/>
          <p:nvPr userDrawn="1"/>
        </p:nvSpPr>
        <p:spPr>
          <a:xfrm>
            <a:off x="101600" y="1604168"/>
            <a:ext cx="11825802" cy="86519"/>
          </a:xfrm>
          <a:prstGeom prst="rect">
            <a:avLst/>
          </a:prstGeom>
          <a:gradFill flip="none" rotWithShape="1">
            <a:gsLst>
              <a:gs pos="0">
                <a:schemeClr val="accent3"/>
              </a:gs>
              <a:gs pos="50000">
                <a:schemeClr val="bg2">
                  <a:lumMod val="50000"/>
                  <a:tint val="44500"/>
                  <a:satMod val="160000"/>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10135897" y="5816600"/>
            <a:ext cx="1752600" cy="10826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35897" y="365125"/>
            <a:ext cx="1850456" cy="1050134"/>
          </a:xfrm>
          <a:prstGeom prst="rect">
            <a:avLst/>
          </a:prstGeom>
        </p:spPr>
      </p:pic>
    </p:spTree>
    <p:extLst>
      <p:ext uri="{BB962C8B-B14F-4D97-AF65-F5344CB8AC3E}">
        <p14:creationId xmlns:p14="http://schemas.microsoft.com/office/powerpoint/2010/main" val="985471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3860596" y="2323306"/>
            <a:ext cx="5826035" cy="2899623"/>
          </a:xfrm>
        </p:spPr>
        <p:txBody>
          <a:bodyPr>
            <a:normAutofit/>
          </a:bodyPr>
          <a:lstStyle>
            <a:lvl1pPr marL="0" indent="0" algn="l">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Information</a:t>
            </a:r>
          </a:p>
          <a:p>
            <a:pPr lvl="0"/>
            <a:endParaRPr lang="en-US" dirty="0"/>
          </a:p>
          <a:p>
            <a:pPr lvl="0"/>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4270" y="3371680"/>
            <a:ext cx="380063" cy="380063"/>
          </a:xfrm>
          <a:prstGeom prst="rect">
            <a:avLst/>
          </a:prstGeom>
        </p:spPr>
      </p:pic>
      <p:sp>
        <p:nvSpPr>
          <p:cNvPr id="2" name="Rectangle 1"/>
          <p:cNvSpPr/>
          <p:nvPr userDrawn="1"/>
        </p:nvSpPr>
        <p:spPr>
          <a:xfrm>
            <a:off x="1089708" y="2840199"/>
            <a:ext cx="1310361" cy="400110"/>
          </a:xfrm>
          <a:prstGeom prst="rect">
            <a:avLst/>
          </a:prstGeom>
        </p:spPr>
        <p:txBody>
          <a:bodyPr wrap="square">
            <a:spAutoFit/>
          </a:bodyPr>
          <a:lstStyle/>
          <a:p>
            <a:pPr lvl="0"/>
            <a:r>
              <a:rPr lang="en-US" sz="2000" dirty="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KYTC</a:t>
            </a:r>
          </a:p>
        </p:txBody>
      </p:sp>
      <p:sp>
        <p:nvSpPr>
          <p:cNvPr id="10" name="Rectangle 9"/>
          <p:cNvSpPr/>
          <p:nvPr userDrawn="1"/>
        </p:nvSpPr>
        <p:spPr>
          <a:xfrm flipH="1">
            <a:off x="3525396" y="1257300"/>
            <a:ext cx="96390" cy="39656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1280" y="1257300"/>
            <a:ext cx="2465097" cy="1398942"/>
          </a:xfrm>
          <a:prstGeom prst="rect">
            <a:avLst/>
          </a:prstGeom>
        </p:spPr>
      </p:pic>
      <p:sp>
        <p:nvSpPr>
          <p:cNvPr id="3" name="Rectangle 2"/>
          <p:cNvSpPr/>
          <p:nvPr userDrawn="1"/>
        </p:nvSpPr>
        <p:spPr>
          <a:xfrm>
            <a:off x="522789" y="4853595"/>
            <a:ext cx="2593559" cy="415498"/>
          </a:xfrm>
          <a:prstGeom prst="rect">
            <a:avLst/>
          </a:prstGeom>
        </p:spPr>
        <p:txBody>
          <a:bodyPr wrap="square">
            <a:spAutoFit/>
          </a:bodyPr>
          <a:lstStyle/>
          <a:p>
            <a:pPr lvl="0" algn="ctr"/>
            <a:r>
              <a:rPr lang="en-US" sz="2100" dirty="0"/>
              <a:t>transportation.ky.gov</a:t>
            </a:r>
          </a:p>
        </p:txBody>
      </p:sp>
      <p:sp>
        <p:nvSpPr>
          <p:cNvPr id="12" name="Rectangle 11"/>
          <p:cNvSpPr/>
          <p:nvPr userDrawn="1"/>
        </p:nvSpPr>
        <p:spPr>
          <a:xfrm>
            <a:off x="1" y="6362700"/>
            <a:ext cx="12192000" cy="495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3854870" y="1257300"/>
            <a:ext cx="7191375" cy="1042987"/>
          </a:xfrm>
        </p:spPr>
        <p:txBody>
          <a:bodyPr tIns="0" anchor="t">
            <a:noAutofit/>
          </a:bodyPr>
          <a:lstStyle>
            <a:lvl1pPr algn="l">
              <a:defRPr sz="4400" b="1" baseline="0">
                <a:latin typeface="Arial" panose="020B0604020202020204" pitchFamily="34" charset="0"/>
                <a:cs typeface="Arial" panose="020B0604020202020204" pitchFamily="34" charset="0"/>
              </a:defRPr>
            </a:lvl1pPr>
          </a:lstStyle>
          <a:p>
            <a:r>
              <a:rPr lang="en-US" dirty="0"/>
              <a:t>QUESTIONS?</a:t>
            </a:r>
          </a:p>
        </p:txBody>
      </p:sp>
      <p:sp>
        <p:nvSpPr>
          <p:cNvPr id="14" name="Rectangle 13"/>
          <p:cNvSpPr/>
          <p:nvPr userDrawn="1"/>
        </p:nvSpPr>
        <p:spPr>
          <a:xfrm>
            <a:off x="1089708" y="3350046"/>
            <a:ext cx="1426476" cy="369332"/>
          </a:xfrm>
          <a:prstGeom prst="rect">
            <a:avLst/>
          </a:prstGeom>
        </p:spPr>
        <p:txBody>
          <a:bodyPr wrap="square">
            <a:spAutoFit/>
          </a:bodyPr>
          <a:lstStyle/>
          <a:p>
            <a:pPr lvl="0"/>
            <a:r>
              <a:rPr lang="en-US" sz="1800" dirty="0">
                <a:latin typeface="Arial" panose="020B0604020202020204" pitchFamily="34" charset="0"/>
                <a:cs typeface="Arial" panose="020B0604020202020204" pitchFamily="34" charset="0"/>
              </a:rPr>
              <a:t>@kytc120</a:t>
            </a:r>
          </a:p>
        </p:txBody>
      </p:sp>
      <p:sp>
        <p:nvSpPr>
          <p:cNvPr id="15" name="TextBox 14"/>
          <p:cNvSpPr txBox="1"/>
          <p:nvPr userDrawn="1"/>
        </p:nvSpPr>
        <p:spPr>
          <a:xfrm>
            <a:off x="1089708" y="3859893"/>
            <a:ext cx="1957541" cy="369332"/>
          </a:xfrm>
          <a:prstGeom prst="rect">
            <a:avLst/>
          </a:prstGeom>
          <a:noFill/>
        </p:spPr>
        <p:txBody>
          <a:bodyPr wrap="square" rtlCol="0">
            <a:spAutoFit/>
          </a:bodyPr>
          <a:lstStyle/>
          <a:p>
            <a:r>
              <a:rPr lang="en-US" sz="1800" kern="1200" dirty="0">
                <a:solidFill>
                  <a:schemeClr val="tx1"/>
                </a:solidFill>
                <a:effectLst/>
                <a:latin typeface="+mn-lt"/>
                <a:ea typeface="+mn-ea"/>
                <a:cs typeface="+mn-cs"/>
              </a:rPr>
              <a:t>@</a:t>
            </a:r>
            <a:r>
              <a:rPr lang="en-US" sz="1800" kern="1200" dirty="0" err="1">
                <a:solidFill>
                  <a:schemeClr val="tx1"/>
                </a:solidFill>
                <a:effectLst/>
                <a:latin typeface="+mn-lt"/>
                <a:ea typeface="+mn-ea"/>
                <a:cs typeface="+mn-cs"/>
              </a:rPr>
              <a:t>KYtransportation</a:t>
            </a:r>
            <a:endParaRPr lang="en-US" dirty="0"/>
          </a:p>
        </p:txBody>
      </p:sp>
      <p:sp>
        <p:nvSpPr>
          <p:cNvPr id="16" name="TextBox 15"/>
          <p:cNvSpPr txBox="1"/>
          <p:nvPr userDrawn="1"/>
        </p:nvSpPr>
        <p:spPr>
          <a:xfrm>
            <a:off x="1089708" y="4342163"/>
            <a:ext cx="1957541" cy="369332"/>
          </a:xfrm>
          <a:prstGeom prst="rect">
            <a:avLst/>
          </a:prstGeom>
          <a:noFill/>
        </p:spPr>
        <p:txBody>
          <a:bodyPr wrap="square" rtlCol="0">
            <a:spAutoFit/>
          </a:bodyPr>
          <a:lstStyle/>
          <a:p>
            <a:r>
              <a:rPr lang="en-US" sz="1800" kern="1200" dirty="0">
                <a:solidFill>
                  <a:schemeClr val="tx1"/>
                </a:solidFill>
                <a:effectLst/>
                <a:latin typeface="+mn-lt"/>
                <a:ea typeface="+mn-ea"/>
                <a:cs typeface="+mn-cs"/>
              </a:rPr>
              <a:t>@</a:t>
            </a:r>
            <a:r>
              <a:rPr lang="en-US" sz="1800" kern="1200" dirty="0" err="1">
                <a:solidFill>
                  <a:schemeClr val="tx1"/>
                </a:solidFill>
                <a:effectLst/>
                <a:latin typeface="+mn-lt"/>
                <a:ea typeface="+mn-ea"/>
                <a:cs typeface="+mn-cs"/>
              </a:rPr>
              <a:t>KYtransportation</a:t>
            </a:r>
            <a:endParaRPr lang="en-US" dirty="0"/>
          </a:p>
        </p:txBody>
      </p:sp>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6493" y="4375341"/>
            <a:ext cx="375616" cy="263520"/>
          </a:xfrm>
          <a:prstGeom prst="rect">
            <a:avLst/>
          </a:prstGeom>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6727" y="2873887"/>
            <a:ext cx="375148" cy="375148"/>
          </a:xfrm>
          <a:prstGeom prst="rect">
            <a:avLst/>
          </a:prstGeom>
        </p:spPr>
      </p:pic>
      <p:pic>
        <p:nvPicPr>
          <p:cNvPr id="19" name="Picture 1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79935" y="3857035"/>
            <a:ext cx="368733" cy="368733"/>
          </a:xfrm>
          <a:prstGeom prst="rect">
            <a:avLst/>
          </a:prstGeom>
        </p:spPr>
      </p:pic>
    </p:spTree>
    <p:extLst>
      <p:ext uri="{BB962C8B-B14F-4D97-AF65-F5344CB8AC3E}">
        <p14:creationId xmlns:p14="http://schemas.microsoft.com/office/powerpoint/2010/main" val="2026913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75000"/>
                  </a:schemeClr>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AA07668A-BA16-CC46-8DC8-4314F3DA5D6A}" type="datetimeFigureOut">
              <a:rPr lang="en-US" smtClean="0"/>
              <a:pPr/>
              <a:t>7/25/2023</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A90373EF-02D1-924F-981A-0CF8A11A8A87}" type="slidenum">
              <a:rPr lang="en-US" smtClean="0"/>
              <a:pPr/>
              <a:t>‹#›</a:t>
            </a:fld>
            <a:endParaRPr lang="en-US"/>
          </a:p>
        </p:txBody>
      </p:sp>
    </p:spTree>
    <p:extLst>
      <p:ext uri="{BB962C8B-B14F-4D97-AF65-F5344CB8AC3E}">
        <p14:creationId xmlns:p14="http://schemas.microsoft.com/office/powerpoint/2010/main" val="1697856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A066BC-843C-419F-9977-D35BD11A7620}" type="datetimeFigureOut">
              <a:rPr lang="en-US" smtClean="0"/>
              <a:t>7/25/2023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C9E5F-8B91-4FE5-96C2-A2C328B5021F}" type="slidenum">
              <a:rPr lang="en-US" smtClean="0"/>
              <a:t>‹#›</a:t>
            </a:fld>
            <a:endParaRPr lang="en-US"/>
          </a:p>
        </p:txBody>
      </p:sp>
    </p:spTree>
    <p:extLst>
      <p:ext uri="{BB962C8B-B14F-4D97-AF65-F5344CB8AC3E}">
        <p14:creationId xmlns:p14="http://schemas.microsoft.com/office/powerpoint/2010/main" val="185951366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4" r:id="rId4"/>
    <p:sldLayoutId id="2147483652" r:id="rId5"/>
    <p:sldLayoutId id="2147483657" r:id="rId6"/>
    <p:sldLayoutId id="2147483653" r:id="rId7"/>
    <p:sldLayoutId id="2147483655" r:id="rId8"/>
    <p:sldLayoutId id="2147483658" r:id="rId9"/>
    <p:sldLayoutId id="214748365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1.emf"/><Relationship Id="rId4" Type="http://schemas.openxmlformats.org/officeDocument/2006/relationships/oleObject" Target="../embeddings/oleObject3.bin"/></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8.e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0.emf"/><Relationship Id="rId4"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6225" y="334298"/>
            <a:ext cx="7191375" cy="1993266"/>
          </a:xfrm>
        </p:spPr>
        <p:txBody>
          <a:bodyPr>
            <a:normAutofit/>
          </a:bodyPr>
          <a:lstStyle/>
          <a:p>
            <a:r>
              <a:rPr lang="en-US" dirty="0"/>
              <a:t>Multi-modal Funding in Kentucky </a:t>
            </a:r>
          </a:p>
        </p:txBody>
      </p:sp>
      <p:sp>
        <p:nvSpPr>
          <p:cNvPr id="3" name="Text Placeholder 2"/>
          <p:cNvSpPr>
            <a:spLocks noGrp="1"/>
          </p:cNvSpPr>
          <p:nvPr>
            <p:ph type="body" idx="1"/>
          </p:nvPr>
        </p:nvSpPr>
        <p:spPr>
          <a:xfrm>
            <a:off x="4092575" y="2556729"/>
            <a:ext cx="7185025" cy="2999564"/>
          </a:xfrm>
        </p:spPr>
        <p:txBody>
          <a:bodyPr>
            <a:normAutofit lnSpcReduction="10000"/>
          </a:bodyPr>
          <a:lstStyle/>
          <a:p>
            <a:r>
              <a:rPr lang="en-US" dirty="0"/>
              <a:t>BR Subcommittee on Transportation</a:t>
            </a:r>
          </a:p>
          <a:p>
            <a:r>
              <a:rPr lang="en-US" dirty="0"/>
              <a:t> </a:t>
            </a:r>
          </a:p>
          <a:p>
            <a:r>
              <a:rPr lang="en-US" dirty="0"/>
              <a:t>Jeremy Edgeworth</a:t>
            </a:r>
          </a:p>
          <a:p>
            <a:r>
              <a:rPr lang="en-US" dirty="0"/>
              <a:t>Freight, Rail and Waterways Coordinator</a:t>
            </a:r>
          </a:p>
          <a:p>
            <a:r>
              <a:rPr lang="en-US" dirty="0"/>
              <a:t>Division of Planning</a:t>
            </a:r>
          </a:p>
          <a:p>
            <a:endParaRPr lang="en-US" dirty="0"/>
          </a:p>
          <a:p>
            <a:r>
              <a:rPr lang="en-US" dirty="0"/>
              <a:t>Frankfort, Kentucky | August 2, 2023</a:t>
            </a:r>
          </a:p>
        </p:txBody>
      </p:sp>
    </p:spTree>
    <p:extLst>
      <p:ext uri="{BB962C8B-B14F-4D97-AF65-F5344CB8AC3E}">
        <p14:creationId xmlns:p14="http://schemas.microsoft.com/office/powerpoint/2010/main" val="1511550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427AF-C21B-438D-A11E-9CE7D28A2142}"/>
              </a:ext>
            </a:extLst>
          </p:cNvPr>
          <p:cNvSpPr txBox="1">
            <a:spLocks/>
          </p:cNvSpPr>
          <p:nvPr/>
        </p:nvSpPr>
        <p:spPr>
          <a:xfrm>
            <a:off x="1929864" y="1248339"/>
            <a:ext cx="10116249" cy="955189"/>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3467">
              <a:solidFill>
                <a:schemeClr val="tx1"/>
              </a:solidFill>
              <a:latin typeface="IBM Plex Serif" panose="02060503050406000203" pitchFamily="18" charset="0"/>
            </a:endParaRPr>
          </a:p>
        </p:txBody>
      </p:sp>
      <p:sp>
        <p:nvSpPr>
          <p:cNvPr id="3" name="Title 2">
            <a:extLst>
              <a:ext uri="{FF2B5EF4-FFF2-40B4-BE49-F238E27FC236}">
                <a16:creationId xmlns:a16="http://schemas.microsoft.com/office/drawing/2014/main" id="{1DBD0AD2-D59D-3141-AF0B-AE7B1C870248}"/>
              </a:ext>
            </a:extLst>
          </p:cNvPr>
          <p:cNvSpPr>
            <a:spLocks noGrp="1"/>
          </p:cNvSpPr>
          <p:nvPr>
            <p:ph type="title"/>
          </p:nvPr>
        </p:nvSpPr>
        <p:spPr>
          <a:xfrm>
            <a:off x="0" y="200526"/>
            <a:ext cx="12192000" cy="1087815"/>
          </a:xfrm>
        </p:spPr>
        <p:txBody>
          <a:bodyPr>
            <a:normAutofit/>
          </a:bodyPr>
          <a:lstStyle/>
          <a:p>
            <a:r>
              <a:rPr lang="en-US" sz="3800" dirty="0"/>
              <a:t>State Riverport Funding: Illinois</a:t>
            </a:r>
          </a:p>
        </p:txBody>
      </p:sp>
      <p:sp>
        <p:nvSpPr>
          <p:cNvPr id="23" name="Rectangle 22">
            <a:extLst>
              <a:ext uri="{FF2B5EF4-FFF2-40B4-BE49-F238E27FC236}">
                <a16:creationId xmlns:a16="http://schemas.microsoft.com/office/drawing/2014/main" id="{FAA7CFC0-7962-934F-9E72-E47791F36E26}"/>
              </a:ext>
            </a:extLst>
          </p:cNvPr>
          <p:cNvSpPr/>
          <p:nvPr/>
        </p:nvSpPr>
        <p:spPr>
          <a:xfrm>
            <a:off x="3584353" y="1746404"/>
            <a:ext cx="443240" cy="43592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53F6072D-C31B-3C68-872A-03361A8F4DD5}"/>
              </a:ext>
            </a:extLst>
          </p:cNvPr>
          <p:cNvSpPr txBox="1"/>
          <p:nvPr/>
        </p:nvSpPr>
        <p:spPr>
          <a:xfrm>
            <a:off x="3629035" y="1965847"/>
            <a:ext cx="8186732" cy="3139321"/>
          </a:xfrm>
          <a:prstGeom prst="rect">
            <a:avLst/>
          </a:prstGeom>
          <a:noFill/>
        </p:spPr>
        <p:txBody>
          <a:bodyPr wrap="square">
            <a:spAutoFit/>
          </a:bodyPr>
          <a:lstStyle/>
          <a:p>
            <a:pPr marL="1257300" lvl="2" indent="-342900" defTabSz="829713">
              <a:lnSpc>
                <a:spcPct val="90000"/>
              </a:lnSpc>
              <a:spcBef>
                <a:spcPct val="0"/>
              </a:spcBef>
              <a:spcAft>
                <a:spcPct val="35000"/>
              </a:spcAft>
              <a:buFont typeface="Arial" panose="020B0604020202020204" pitchFamily="34" charset="0"/>
              <a:buChar char="•"/>
            </a:pPr>
            <a:r>
              <a:rPr lang="en-US" sz="2400" dirty="0"/>
              <a:t>Illinois Marine Transportation System Plan provides a resource the state used to garner fiscal support with a major port redevelopment appropriation of $150M dollars for the next 6-year period.</a:t>
            </a:r>
          </a:p>
          <a:p>
            <a:pPr marL="1714500" lvl="3" indent="-342900" defTabSz="829713">
              <a:lnSpc>
                <a:spcPct val="90000"/>
              </a:lnSpc>
              <a:spcBef>
                <a:spcPct val="0"/>
              </a:spcBef>
              <a:spcAft>
                <a:spcPct val="35000"/>
              </a:spcAft>
              <a:buFont typeface="Arial" panose="020B0604020202020204" pitchFamily="34" charset="0"/>
              <a:buChar char="•"/>
            </a:pPr>
            <a:r>
              <a:rPr lang="en-US" sz="2400" dirty="0"/>
              <a:t>50/50 match requirements </a:t>
            </a:r>
          </a:p>
          <a:p>
            <a:pPr marL="1714500" lvl="3" indent="-342900" defTabSz="829713">
              <a:lnSpc>
                <a:spcPct val="90000"/>
              </a:lnSpc>
              <a:spcBef>
                <a:spcPct val="0"/>
              </a:spcBef>
              <a:spcAft>
                <a:spcPct val="35000"/>
              </a:spcAft>
              <a:buFont typeface="Arial" panose="020B0604020202020204" pitchFamily="34" charset="0"/>
              <a:buChar char="•"/>
            </a:pPr>
            <a:r>
              <a:rPr lang="en-US" sz="2400" dirty="0"/>
              <a:t>$40 million dedicated to create a new public port in Cairo, Illinois</a:t>
            </a:r>
          </a:p>
          <a:p>
            <a:pPr marL="1257300" lvl="2" indent="-342900" defTabSz="829713">
              <a:lnSpc>
                <a:spcPct val="90000"/>
              </a:lnSpc>
              <a:spcBef>
                <a:spcPct val="0"/>
              </a:spcBef>
              <a:spcAft>
                <a:spcPct val="35000"/>
              </a:spcAft>
              <a:buFont typeface="Arial" panose="020B0604020202020204" pitchFamily="34" charset="0"/>
              <a:buChar char="•"/>
            </a:pPr>
            <a:endParaRPr lang="en-US" sz="2400" dirty="0"/>
          </a:p>
        </p:txBody>
      </p:sp>
      <p:pic>
        <p:nvPicPr>
          <p:cNvPr id="5" name="Picture 4" descr="Map&#10;&#10;Description automatically generated">
            <a:extLst>
              <a:ext uri="{FF2B5EF4-FFF2-40B4-BE49-F238E27FC236}">
                <a16:creationId xmlns:a16="http://schemas.microsoft.com/office/drawing/2014/main" id="{D4DBB6EF-CF94-12E2-1F05-1514D76026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937" y="2665944"/>
            <a:ext cx="4005118" cy="2520192"/>
          </a:xfrm>
          <a:prstGeom prst="rect">
            <a:avLst/>
          </a:prstGeom>
        </p:spPr>
      </p:pic>
    </p:spTree>
    <p:extLst>
      <p:ext uri="{BB962C8B-B14F-4D97-AF65-F5344CB8AC3E}">
        <p14:creationId xmlns:p14="http://schemas.microsoft.com/office/powerpoint/2010/main" val="1465905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427AF-C21B-438D-A11E-9CE7D28A2142}"/>
              </a:ext>
            </a:extLst>
          </p:cNvPr>
          <p:cNvSpPr txBox="1">
            <a:spLocks/>
          </p:cNvSpPr>
          <p:nvPr/>
        </p:nvSpPr>
        <p:spPr>
          <a:xfrm>
            <a:off x="1929864" y="1248339"/>
            <a:ext cx="10116249" cy="955189"/>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3467">
              <a:solidFill>
                <a:schemeClr val="tx1"/>
              </a:solidFill>
              <a:latin typeface="IBM Plex Serif" panose="02060503050406000203" pitchFamily="18" charset="0"/>
            </a:endParaRPr>
          </a:p>
        </p:txBody>
      </p:sp>
      <p:sp>
        <p:nvSpPr>
          <p:cNvPr id="3" name="Title 2">
            <a:extLst>
              <a:ext uri="{FF2B5EF4-FFF2-40B4-BE49-F238E27FC236}">
                <a16:creationId xmlns:a16="http://schemas.microsoft.com/office/drawing/2014/main" id="{1DBD0AD2-D59D-3141-AF0B-AE7B1C870248}"/>
              </a:ext>
            </a:extLst>
          </p:cNvPr>
          <p:cNvSpPr>
            <a:spLocks noGrp="1"/>
          </p:cNvSpPr>
          <p:nvPr>
            <p:ph type="title"/>
          </p:nvPr>
        </p:nvSpPr>
        <p:spPr>
          <a:xfrm>
            <a:off x="0" y="200526"/>
            <a:ext cx="12192000" cy="1087815"/>
          </a:xfrm>
        </p:spPr>
        <p:txBody>
          <a:bodyPr>
            <a:normAutofit/>
          </a:bodyPr>
          <a:lstStyle/>
          <a:p>
            <a:r>
              <a:rPr lang="en-US" sz="3800" dirty="0"/>
              <a:t>State Riverport Funding: Indiana</a:t>
            </a:r>
          </a:p>
        </p:txBody>
      </p:sp>
      <p:sp>
        <p:nvSpPr>
          <p:cNvPr id="23" name="Rectangle 22">
            <a:extLst>
              <a:ext uri="{FF2B5EF4-FFF2-40B4-BE49-F238E27FC236}">
                <a16:creationId xmlns:a16="http://schemas.microsoft.com/office/drawing/2014/main" id="{FAA7CFC0-7962-934F-9E72-E47791F36E26}"/>
              </a:ext>
            </a:extLst>
          </p:cNvPr>
          <p:cNvSpPr/>
          <p:nvPr/>
        </p:nvSpPr>
        <p:spPr>
          <a:xfrm>
            <a:off x="3584353" y="1746404"/>
            <a:ext cx="443240" cy="43592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53F6072D-C31B-3C68-872A-03361A8F4DD5}"/>
              </a:ext>
            </a:extLst>
          </p:cNvPr>
          <p:cNvSpPr txBox="1"/>
          <p:nvPr/>
        </p:nvSpPr>
        <p:spPr>
          <a:xfrm>
            <a:off x="3353234" y="2661591"/>
            <a:ext cx="9115425" cy="757130"/>
          </a:xfrm>
          <a:prstGeom prst="rect">
            <a:avLst/>
          </a:prstGeom>
          <a:noFill/>
        </p:spPr>
        <p:txBody>
          <a:bodyPr wrap="square">
            <a:spAutoFit/>
          </a:bodyPr>
          <a:lstStyle/>
          <a:p>
            <a:pPr marL="1714500" lvl="3" indent="-342900" defTabSz="829713">
              <a:lnSpc>
                <a:spcPct val="90000"/>
              </a:lnSpc>
              <a:spcBef>
                <a:spcPct val="0"/>
              </a:spcBef>
              <a:spcAft>
                <a:spcPct val="35000"/>
              </a:spcAft>
              <a:buFont typeface="Arial" panose="020B0604020202020204" pitchFamily="34" charset="0"/>
              <a:buChar char="•"/>
            </a:pPr>
            <a:r>
              <a:rPr lang="en-US" sz="2400" dirty="0"/>
              <a:t>Public Ports are state owned, no state funded capital improvement programs. </a:t>
            </a:r>
          </a:p>
        </p:txBody>
      </p:sp>
      <p:pic>
        <p:nvPicPr>
          <p:cNvPr id="5" name="Picture 4" descr="Map&#10;&#10;Description automatically generated">
            <a:extLst>
              <a:ext uri="{FF2B5EF4-FFF2-40B4-BE49-F238E27FC236}">
                <a16:creationId xmlns:a16="http://schemas.microsoft.com/office/drawing/2014/main" id="{D4DBB6EF-CF94-12E2-1F05-1514D76026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937" y="2665944"/>
            <a:ext cx="4005118" cy="2520192"/>
          </a:xfrm>
          <a:prstGeom prst="rect">
            <a:avLst/>
          </a:prstGeom>
        </p:spPr>
      </p:pic>
    </p:spTree>
    <p:extLst>
      <p:ext uri="{BB962C8B-B14F-4D97-AF65-F5344CB8AC3E}">
        <p14:creationId xmlns:p14="http://schemas.microsoft.com/office/powerpoint/2010/main" val="258133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427AF-C21B-438D-A11E-9CE7D28A2142}"/>
              </a:ext>
            </a:extLst>
          </p:cNvPr>
          <p:cNvSpPr txBox="1">
            <a:spLocks/>
          </p:cNvSpPr>
          <p:nvPr/>
        </p:nvSpPr>
        <p:spPr>
          <a:xfrm>
            <a:off x="1929864" y="1248339"/>
            <a:ext cx="10116249" cy="955189"/>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3467">
              <a:solidFill>
                <a:schemeClr val="tx1"/>
              </a:solidFill>
              <a:latin typeface="IBM Plex Serif" panose="02060503050406000203" pitchFamily="18" charset="0"/>
            </a:endParaRPr>
          </a:p>
        </p:txBody>
      </p:sp>
      <p:sp>
        <p:nvSpPr>
          <p:cNvPr id="3" name="Title 2">
            <a:extLst>
              <a:ext uri="{FF2B5EF4-FFF2-40B4-BE49-F238E27FC236}">
                <a16:creationId xmlns:a16="http://schemas.microsoft.com/office/drawing/2014/main" id="{1DBD0AD2-D59D-3141-AF0B-AE7B1C870248}"/>
              </a:ext>
            </a:extLst>
          </p:cNvPr>
          <p:cNvSpPr>
            <a:spLocks noGrp="1"/>
          </p:cNvSpPr>
          <p:nvPr>
            <p:ph type="title"/>
          </p:nvPr>
        </p:nvSpPr>
        <p:spPr>
          <a:xfrm>
            <a:off x="0" y="200526"/>
            <a:ext cx="12192000" cy="1087815"/>
          </a:xfrm>
        </p:spPr>
        <p:txBody>
          <a:bodyPr>
            <a:normAutofit/>
          </a:bodyPr>
          <a:lstStyle/>
          <a:p>
            <a:r>
              <a:rPr lang="en-US" sz="3800" dirty="0"/>
              <a:t>State Riverport Funding: Ohio</a:t>
            </a:r>
          </a:p>
        </p:txBody>
      </p:sp>
      <p:sp>
        <p:nvSpPr>
          <p:cNvPr id="23" name="Rectangle 22">
            <a:extLst>
              <a:ext uri="{FF2B5EF4-FFF2-40B4-BE49-F238E27FC236}">
                <a16:creationId xmlns:a16="http://schemas.microsoft.com/office/drawing/2014/main" id="{FAA7CFC0-7962-934F-9E72-E47791F36E26}"/>
              </a:ext>
            </a:extLst>
          </p:cNvPr>
          <p:cNvSpPr/>
          <p:nvPr/>
        </p:nvSpPr>
        <p:spPr>
          <a:xfrm>
            <a:off x="3584353" y="1746404"/>
            <a:ext cx="443240" cy="43592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53F6072D-C31B-3C68-872A-03361A8F4DD5}"/>
              </a:ext>
            </a:extLst>
          </p:cNvPr>
          <p:cNvSpPr txBox="1"/>
          <p:nvPr/>
        </p:nvSpPr>
        <p:spPr>
          <a:xfrm>
            <a:off x="3543306" y="1794399"/>
            <a:ext cx="8372757" cy="4136517"/>
          </a:xfrm>
          <a:prstGeom prst="rect">
            <a:avLst/>
          </a:prstGeom>
          <a:noFill/>
        </p:spPr>
        <p:txBody>
          <a:bodyPr wrap="square">
            <a:spAutoFit/>
          </a:bodyPr>
          <a:lstStyle/>
          <a:p>
            <a:pPr marL="1257300" lvl="2" indent="-342900" defTabSz="829713">
              <a:lnSpc>
                <a:spcPct val="90000"/>
              </a:lnSpc>
              <a:spcBef>
                <a:spcPct val="0"/>
              </a:spcBef>
              <a:spcAft>
                <a:spcPct val="35000"/>
              </a:spcAft>
              <a:buFont typeface="Arial" panose="020B0604020202020204" pitchFamily="34" charset="0"/>
              <a:buChar char="•"/>
            </a:pPr>
            <a:r>
              <a:rPr lang="en-US" sz="2400" dirty="0"/>
              <a:t>Maritime Assistance Program (MAP)</a:t>
            </a:r>
          </a:p>
          <a:p>
            <a:pPr marL="1714500" lvl="3" indent="-342900" defTabSz="829713">
              <a:lnSpc>
                <a:spcPct val="90000"/>
              </a:lnSpc>
              <a:spcBef>
                <a:spcPct val="0"/>
              </a:spcBef>
              <a:spcAft>
                <a:spcPct val="35000"/>
              </a:spcAft>
              <a:buFont typeface="Arial" panose="020B0604020202020204" pitchFamily="34" charset="0"/>
              <a:buChar char="•"/>
            </a:pPr>
            <a:r>
              <a:rPr lang="en-US" sz="2400" dirty="0">
                <a:effectLst/>
                <a:latin typeface="+mj-lt"/>
                <a:ea typeface="Calibri" panose="020F0502020204030204" pitchFamily="34" charset="0"/>
              </a:rPr>
              <a:t>$56M for FY20-FY25</a:t>
            </a:r>
            <a:endParaRPr lang="en-US" sz="2400" dirty="0">
              <a:latin typeface="+mj-lt"/>
            </a:endParaRPr>
          </a:p>
          <a:p>
            <a:pPr marL="1714500" lvl="3" indent="-342900" defTabSz="829713">
              <a:lnSpc>
                <a:spcPct val="90000"/>
              </a:lnSpc>
              <a:spcBef>
                <a:spcPct val="0"/>
              </a:spcBef>
              <a:spcAft>
                <a:spcPct val="35000"/>
              </a:spcAft>
              <a:buFont typeface="Arial" panose="020B0604020202020204" pitchFamily="34" charset="0"/>
              <a:buChar char="•"/>
            </a:pPr>
            <a:r>
              <a:rPr lang="en-US" sz="2400" dirty="0"/>
              <a:t>50/50 match requirement. </a:t>
            </a:r>
          </a:p>
          <a:p>
            <a:pPr marL="1714500" lvl="3" indent="-342900" defTabSz="829713">
              <a:lnSpc>
                <a:spcPct val="90000"/>
              </a:lnSpc>
              <a:spcBef>
                <a:spcPct val="0"/>
              </a:spcBef>
              <a:spcAft>
                <a:spcPct val="35000"/>
              </a:spcAft>
              <a:buFont typeface="Arial" panose="020B0604020202020204" pitchFamily="34" charset="0"/>
              <a:buChar char="•"/>
            </a:pPr>
            <a:r>
              <a:rPr lang="en-US" sz="2400" dirty="0"/>
              <a:t>Eligible projects included land acquisition, construction and repair of warehouses, railroad tracks, roadways, gates, fencing, wharfs, dredging, acquisition of cargo handling equipment, mobile shore cranes, stationary cranes, craneways, conveyors, bulk handling equipment, ship loading and unloading equipment and planning and design costs.</a:t>
            </a:r>
          </a:p>
        </p:txBody>
      </p:sp>
      <p:pic>
        <p:nvPicPr>
          <p:cNvPr id="5" name="Picture 4" descr="Map&#10;&#10;Description automatically generated">
            <a:extLst>
              <a:ext uri="{FF2B5EF4-FFF2-40B4-BE49-F238E27FC236}">
                <a16:creationId xmlns:a16="http://schemas.microsoft.com/office/drawing/2014/main" id="{D4DBB6EF-CF94-12E2-1F05-1514D76026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937" y="2665944"/>
            <a:ext cx="4005118" cy="2520192"/>
          </a:xfrm>
          <a:prstGeom prst="rect">
            <a:avLst/>
          </a:prstGeom>
        </p:spPr>
      </p:pic>
    </p:spTree>
    <p:extLst>
      <p:ext uri="{BB962C8B-B14F-4D97-AF65-F5344CB8AC3E}">
        <p14:creationId xmlns:p14="http://schemas.microsoft.com/office/powerpoint/2010/main" val="1203021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427AF-C21B-438D-A11E-9CE7D28A2142}"/>
              </a:ext>
            </a:extLst>
          </p:cNvPr>
          <p:cNvSpPr txBox="1">
            <a:spLocks/>
          </p:cNvSpPr>
          <p:nvPr/>
        </p:nvSpPr>
        <p:spPr>
          <a:xfrm>
            <a:off x="1929864" y="1248339"/>
            <a:ext cx="10116249" cy="955189"/>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3467">
              <a:solidFill>
                <a:schemeClr val="tx1"/>
              </a:solidFill>
              <a:latin typeface="IBM Plex Serif" panose="02060503050406000203" pitchFamily="18" charset="0"/>
            </a:endParaRPr>
          </a:p>
        </p:txBody>
      </p:sp>
      <p:sp>
        <p:nvSpPr>
          <p:cNvPr id="3" name="Title 2">
            <a:extLst>
              <a:ext uri="{FF2B5EF4-FFF2-40B4-BE49-F238E27FC236}">
                <a16:creationId xmlns:a16="http://schemas.microsoft.com/office/drawing/2014/main" id="{1DBD0AD2-D59D-3141-AF0B-AE7B1C870248}"/>
              </a:ext>
            </a:extLst>
          </p:cNvPr>
          <p:cNvSpPr>
            <a:spLocks noGrp="1"/>
          </p:cNvSpPr>
          <p:nvPr>
            <p:ph type="title"/>
          </p:nvPr>
        </p:nvSpPr>
        <p:spPr>
          <a:xfrm>
            <a:off x="0" y="200526"/>
            <a:ext cx="12192000" cy="1087815"/>
          </a:xfrm>
        </p:spPr>
        <p:txBody>
          <a:bodyPr>
            <a:normAutofit/>
          </a:bodyPr>
          <a:lstStyle/>
          <a:p>
            <a:r>
              <a:rPr lang="en-US" sz="3800" dirty="0"/>
              <a:t>State Riverport Funding: Virginia</a:t>
            </a:r>
          </a:p>
        </p:txBody>
      </p:sp>
      <p:sp>
        <p:nvSpPr>
          <p:cNvPr id="23" name="Rectangle 22">
            <a:extLst>
              <a:ext uri="{FF2B5EF4-FFF2-40B4-BE49-F238E27FC236}">
                <a16:creationId xmlns:a16="http://schemas.microsoft.com/office/drawing/2014/main" id="{FAA7CFC0-7962-934F-9E72-E47791F36E26}"/>
              </a:ext>
            </a:extLst>
          </p:cNvPr>
          <p:cNvSpPr/>
          <p:nvPr/>
        </p:nvSpPr>
        <p:spPr>
          <a:xfrm>
            <a:off x="3584353" y="1746404"/>
            <a:ext cx="443240" cy="43592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53F6072D-C31B-3C68-872A-03361A8F4DD5}"/>
              </a:ext>
            </a:extLst>
          </p:cNvPr>
          <p:cNvSpPr txBox="1"/>
          <p:nvPr/>
        </p:nvSpPr>
        <p:spPr>
          <a:xfrm>
            <a:off x="3543306" y="1422919"/>
            <a:ext cx="8372757" cy="4136517"/>
          </a:xfrm>
          <a:prstGeom prst="rect">
            <a:avLst/>
          </a:prstGeom>
          <a:noFill/>
        </p:spPr>
        <p:txBody>
          <a:bodyPr wrap="square">
            <a:spAutoFit/>
          </a:bodyPr>
          <a:lstStyle/>
          <a:p>
            <a:pPr marL="1714500" lvl="3" indent="-342900" defTabSz="829713">
              <a:lnSpc>
                <a:spcPct val="90000"/>
              </a:lnSpc>
              <a:spcBef>
                <a:spcPct val="0"/>
              </a:spcBef>
              <a:spcAft>
                <a:spcPct val="35000"/>
              </a:spcAft>
              <a:buFont typeface="Arial" panose="020B0604020202020204" pitchFamily="34" charset="0"/>
              <a:buChar char="•"/>
            </a:pPr>
            <a:r>
              <a:rPr lang="en-US" sz="2400" dirty="0"/>
              <a:t>State run port authority owns and operates four seaports and one inland intermodal logistics center or non-marine inland port terminal. </a:t>
            </a:r>
          </a:p>
          <a:p>
            <a:pPr marL="1714500" lvl="3" indent="-342900" defTabSz="829713">
              <a:lnSpc>
                <a:spcPct val="90000"/>
              </a:lnSpc>
              <a:spcBef>
                <a:spcPct val="0"/>
              </a:spcBef>
              <a:spcAft>
                <a:spcPct val="35000"/>
              </a:spcAft>
              <a:buFont typeface="Arial" panose="020B0604020202020204" pitchFamily="34" charset="0"/>
              <a:buChar char="•"/>
            </a:pPr>
            <a:r>
              <a:rPr lang="en-US" sz="2400" dirty="0"/>
              <a:t>The port authority has a $42 million annual budget for the ports and provides several grant programs for infrastructure development like the $5 million infrastructure Grant Program for the Port of Virginia. </a:t>
            </a:r>
          </a:p>
          <a:p>
            <a:pPr marL="1714500" lvl="3" indent="-342900" defTabSz="829713">
              <a:lnSpc>
                <a:spcPct val="90000"/>
              </a:lnSpc>
              <a:spcBef>
                <a:spcPct val="0"/>
              </a:spcBef>
              <a:spcAft>
                <a:spcPct val="35000"/>
              </a:spcAft>
              <a:buFont typeface="Arial" panose="020B0604020202020204" pitchFamily="34" charset="0"/>
              <a:buChar char="•"/>
            </a:pPr>
            <a:r>
              <a:rPr lang="en-US" sz="2400" dirty="0"/>
              <a:t>Match requirements vary from 50/50 to 80/20. </a:t>
            </a:r>
          </a:p>
          <a:p>
            <a:pPr marL="1714500" lvl="3" indent="-342900" defTabSz="829713">
              <a:lnSpc>
                <a:spcPct val="90000"/>
              </a:lnSpc>
              <a:spcBef>
                <a:spcPct val="0"/>
              </a:spcBef>
              <a:spcAft>
                <a:spcPct val="35000"/>
              </a:spcAft>
              <a:buFont typeface="Arial" panose="020B0604020202020204" pitchFamily="34" charset="0"/>
              <a:buChar char="•"/>
            </a:pPr>
            <a:r>
              <a:rPr lang="en-US" sz="2400" dirty="0"/>
              <a:t>There are also major tax incentive programs for barge and rail users.</a:t>
            </a:r>
          </a:p>
        </p:txBody>
      </p:sp>
      <p:pic>
        <p:nvPicPr>
          <p:cNvPr id="5" name="Picture 4" descr="Map&#10;&#10;Description automatically generated">
            <a:extLst>
              <a:ext uri="{FF2B5EF4-FFF2-40B4-BE49-F238E27FC236}">
                <a16:creationId xmlns:a16="http://schemas.microsoft.com/office/drawing/2014/main" id="{D4DBB6EF-CF94-12E2-1F05-1514D76026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937" y="2665944"/>
            <a:ext cx="4005118" cy="2520192"/>
          </a:xfrm>
          <a:prstGeom prst="rect">
            <a:avLst/>
          </a:prstGeom>
        </p:spPr>
      </p:pic>
    </p:spTree>
    <p:extLst>
      <p:ext uri="{BB962C8B-B14F-4D97-AF65-F5344CB8AC3E}">
        <p14:creationId xmlns:p14="http://schemas.microsoft.com/office/powerpoint/2010/main" val="1312709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1001"/>
            <a:ext cx="12192000" cy="1087815"/>
          </a:xfrm>
        </p:spPr>
        <p:txBody>
          <a:bodyPr>
            <a:noAutofit/>
          </a:bodyPr>
          <a:lstStyle/>
          <a:p>
            <a:pPr algn="ctr"/>
            <a:r>
              <a:rPr lang="en-US" sz="3800" b="1" dirty="0"/>
              <a:t>Kentucky’s Rail Network</a:t>
            </a:r>
          </a:p>
        </p:txBody>
      </p:sp>
      <p:pic>
        <p:nvPicPr>
          <p:cNvPr id="8" name="Picture 7" descr="A picture containing outdoor, sky, ground, cart&#10;&#10;Description automatically generated">
            <a:extLst>
              <a:ext uri="{FF2B5EF4-FFF2-40B4-BE49-F238E27FC236}">
                <a16:creationId xmlns:a16="http://schemas.microsoft.com/office/drawing/2014/main" id="{3F8E2150-A586-4FE6-A76C-10EB786EDF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9615" y="2438430"/>
            <a:ext cx="4093974" cy="2729316"/>
          </a:xfrm>
          <a:prstGeom prst="rect">
            <a:avLst/>
          </a:prstGeom>
        </p:spPr>
      </p:pic>
      <p:graphicFrame>
        <p:nvGraphicFramePr>
          <p:cNvPr id="3" name="Object 2">
            <a:extLst>
              <a:ext uri="{FF2B5EF4-FFF2-40B4-BE49-F238E27FC236}">
                <a16:creationId xmlns:a16="http://schemas.microsoft.com/office/drawing/2014/main" id="{594ABDFC-BF7F-4131-2308-B5CD7EF30609}"/>
              </a:ext>
            </a:extLst>
          </p:cNvPr>
          <p:cNvGraphicFramePr>
            <a:graphicFrameLocks noChangeAspect="1"/>
          </p:cNvGraphicFramePr>
          <p:nvPr>
            <p:extLst>
              <p:ext uri="{D42A27DB-BD31-4B8C-83A1-F6EECF244321}">
                <p14:modId xmlns:p14="http://schemas.microsoft.com/office/powerpoint/2010/main" val="4062837108"/>
              </p:ext>
            </p:extLst>
          </p:nvPr>
        </p:nvGraphicFramePr>
        <p:xfrm>
          <a:off x="148411" y="1535268"/>
          <a:ext cx="7772400" cy="5029289"/>
        </p:xfrm>
        <a:graphic>
          <a:graphicData uri="http://schemas.openxmlformats.org/presentationml/2006/ole">
            <mc:AlternateContent xmlns:mc="http://schemas.openxmlformats.org/markup-compatibility/2006">
              <mc:Choice xmlns:v="urn:schemas-microsoft-com:vml" Requires="v">
                <p:oleObj name="Acrobat Document" r:id="rId4" imgW="11658513" imgH="7543568" progId="Acrobat.Document.DC">
                  <p:embed/>
                </p:oleObj>
              </mc:Choice>
              <mc:Fallback>
                <p:oleObj name="Acrobat Document" r:id="rId4" imgW="11658513" imgH="7543568" progId="Acrobat.Document.DC">
                  <p:embed/>
                  <p:pic>
                    <p:nvPicPr>
                      <p:cNvPr id="3" name="Object 2">
                        <a:extLst>
                          <a:ext uri="{FF2B5EF4-FFF2-40B4-BE49-F238E27FC236}">
                            <a16:creationId xmlns:a16="http://schemas.microsoft.com/office/drawing/2014/main" id="{594ABDFC-BF7F-4131-2308-B5CD7EF30609}"/>
                          </a:ext>
                        </a:extLst>
                      </p:cNvPr>
                      <p:cNvPicPr/>
                      <p:nvPr/>
                    </p:nvPicPr>
                    <p:blipFill>
                      <a:blip r:embed="rId5"/>
                      <a:stretch>
                        <a:fillRect/>
                      </a:stretch>
                    </p:blipFill>
                    <p:spPr>
                      <a:xfrm>
                        <a:off x="148411" y="1535268"/>
                        <a:ext cx="7772400" cy="5029289"/>
                      </a:xfrm>
                      <a:prstGeom prst="rect">
                        <a:avLst/>
                      </a:prstGeom>
                    </p:spPr>
                  </p:pic>
                </p:oleObj>
              </mc:Fallback>
            </mc:AlternateContent>
          </a:graphicData>
        </a:graphic>
      </p:graphicFrame>
    </p:spTree>
    <p:extLst>
      <p:ext uri="{BB962C8B-B14F-4D97-AF65-F5344CB8AC3E}">
        <p14:creationId xmlns:p14="http://schemas.microsoft.com/office/powerpoint/2010/main" val="1134913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00526"/>
            <a:ext cx="12192000" cy="1087815"/>
          </a:xfrm>
        </p:spPr>
        <p:txBody>
          <a:bodyPr>
            <a:normAutofit/>
          </a:bodyPr>
          <a:lstStyle/>
          <a:p>
            <a:r>
              <a:rPr lang="en-US" sz="3800" dirty="0"/>
              <a:t>HB 241 Transportation Cabinet Budget Bill</a:t>
            </a:r>
          </a:p>
        </p:txBody>
      </p:sp>
      <p:sp>
        <p:nvSpPr>
          <p:cNvPr id="2" name="TextBox 1">
            <a:extLst>
              <a:ext uri="{FF2B5EF4-FFF2-40B4-BE49-F238E27FC236}">
                <a16:creationId xmlns:a16="http://schemas.microsoft.com/office/drawing/2014/main" id="{A3449DAB-0BD5-45EB-B35F-900D09E613B6}"/>
              </a:ext>
            </a:extLst>
          </p:cNvPr>
          <p:cNvSpPr txBox="1"/>
          <p:nvPr/>
        </p:nvSpPr>
        <p:spPr>
          <a:xfrm>
            <a:off x="566057" y="2525483"/>
            <a:ext cx="8386537" cy="3416320"/>
          </a:xfrm>
          <a:prstGeom prst="rect">
            <a:avLst/>
          </a:prstGeom>
          <a:noFill/>
        </p:spPr>
        <p:txBody>
          <a:bodyPr wrap="square" rtlCol="0">
            <a:spAutoFit/>
          </a:bodyPr>
          <a:lstStyle/>
          <a:p>
            <a:r>
              <a:rPr lang="en-US" sz="2400" dirty="0"/>
              <a:t>(4) Highway Construction Contingency Account…..Also included in the Highway Construction Contingency Account for Railroads is </a:t>
            </a:r>
            <a:r>
              <a:rPr lang="en-US" sz="2400" b="1" dirty="0"/>
              <a:t>$1,600,000 in each fiscal year for public safety and service improvements which shall not be expended unless matched with non-state funds equaling at least 20 percent </a:t>
            </a:r>
            <a:r>
              <a:rPr lang="en-US" sz="2400" dirty="0"/>
              <a:t>of the total amount for any individual project. Additionally, in each fiscal year, up to $350,000 of the $1,600,000 appropriation may be used to establish and administer the Kentucky Rail Office in the Kentucky Transportation Cabinet.</a:t>
            </a:r>
          </a:p>
        </p:txBody>
      </p:sp>
      <p:sp>
        <p:nvSpPr>
          <p:cNvPr id="5" name="TextBox 4">
            <a:extLst>
              <a:ext uri="{FF2B5EF4-FFF2-40B4-BE49-F238E27FC236}">
                <a16:creationId xmlns:a16="http://schemas.microsoft.com/office/drawing/2014/main" id="{B5F33CCC-B163-4C27-9803-70164151E01B}"/>
              </a:ext>
            </a:extLst>
          </p:cNvPr>
          <p:cNvSpPr txBox="1"/>
          <p:nvPr/>
        </p:nvSpPr>
        <p:spPr>
          <a:xfrm>
            <a:off x="145140" y="1538511"/>
            <a:ext cx="7113871" cy="1261884"/>
          </a:xfrm>
          <a:prstGeom prst="rect">
            <a:avLst/>
          </a:prstGeom>
          <a:noFill/>
        </p:spPr>
        <p:txBody>
          <a:bodyPr wrap="none" rtlCol="0">
            <a:spAutoFit/>
          </a:bodyPr>
          <a:lstStyle/>
          <a:p>
            <a:r>
              <a:rPr lang="en-US" sz="2400" dirty="0">
                <a:effectLst/>
                <a:latin typeface="+mj-lt"/>
                <a:ea typeface="Calibri" panose="020F0502020204030204" pitchFamily="34" charset="0"/>
              </a:rPr>
              <a:t>Acts of the 2022 Regular Session, House Bill 241, SCS 1, </a:t>
            </a:r>
          </a:p>
          <a:p>
            <a:r>
              <a:rPr lang="en-US" sz="2400" dirty="0">
                <a:effectLst/>
                <a:latin typeface="+mj-lt"/>
                <a:ea typeface="Calibri" panose="020F0502020204030204" pitchFamily="34" charset="0"/>
              </a:rPr>
              <a:t>Part I, Section A, Subsection 4 (4) </a:t>
            </a:r>
            <a:endParaRPr lang="en-US" sz="2400" dirty="0">
              <a:latin typeface="+mj-lt"/>
            </a:endParaRPr>
          </a:p>
          <a:p>
            <a:endParaRPr lang="en-US" sz="2800" dirty="0">
              <a:latin typeface="+mj-lt"/>
            </a:endParaRPr>
          </a:p>
        </p:txBody>
      </p:sp>
      <p:pic>
        <p:nvPicPr>
          <p:cNvPr id="4" name="Picture 3" descr="A signpost with a blue sky in the background&#10;&#10;Description automatically generated with low confidence">
            <a:extLst>
              <a:ext uri="{FF2B5EF4-FFF2-40B4-BE49-F238E27FC236}">
                <a16:creationId xmlns:a16="http://schemas.microsoft.com/office/drawing/2014/main" id="{92E731D8-B891-55D5-5825-3F63D4D748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52594" y="1644771"/>
            <a:ext cx="3021693" cy="40289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154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00526"/>
            <a:ext cx="12192000" cy="1087815"/>
          </a:xfrm>
        </p:spPr>
        <p:txBody>
          <a:bodyPr>
            <a:normAutofit/>
          </a:bodyPr>
          <a:lstStyle/>
          <a:p>
            <a:r>
              <a:rPr lang="en-US" sz="3800" dirty="0"/>
              <a:t>Kentucky Rail Crossing Improvement (KRCI) Program </a:t>
            </a:r>
          </a:p>
        </p:txBody>
      </p:sp>
      <p:sp>
        <p:nvSpPr>
          <p:cNvPr id="2" name="TextBox 1">
            <a:extLst>
              <a:ext uri="{FF2B5EF4-FFF2-40B4-BE49-F238E27FC236}">
                <a16:creationId xmlns:a16="http://schemas.microsoft.com/office/drawing/2014/main" id="{A3449DAB-0BD5-45EB-B35F-900D09E613B6}"/>
              </a:ext>
            </a:extLst>
          </p:cNvPr>
          <p:cNvSpPr txBox="1"/>
          <p:nvPr/>
        </p:nvSpPr>
        <p:spPr>
          <a:xfrm>
            <a:off x="5849257" y="2166042"/>
            <a:ext cx="5994400" cy="2308324"/>
          </a:xfrm>
          <a:prstGeom prst="rect">
            <a:avLst/>
          </a:prstGeom>
          <a:noFill/>
        </p:spPr>
        <p:txBody>
          <a:bodyPr wrap="square" rtlCol="0">
            <a:spAutoFit/>
          </a:bodyPr>
          <a:lstStyle/>
          <a:p>
            <a:r>
              <a:rPr lang="en-US" sz="2400" dirty="0"/>
              <a:t>Allowable KRCI projects for any at-grade public crossing:</a:t>
            </a:r>
          </a:p>
          <a:p>
            <a:pPr marL="457200" indent="-457200">
              <a:buFont typeface="Arial" panose="020B0604020202020204" pitchFamily="34" charset="0"/>
              <a:buChar char="•"/>
            </a:pPr>
            <a:r>
              <a:rPr lang="en-US" sz="2400" dirty="0"/>
              <a:t>Crossing rehabilitation</a:t>
            </a:r>
          </a:p>
          <a:p>
            <a:pPr marL="457200" indent="-457200">
              <a:buFont typeface="Arial" panose="020B0604020202020204" pitchFamily="34" charset="0"/>
              <a:buChar char="•"/>
            </a:pPr>
            <a:r>
              <a:rPr lang="en-US" sz="2400" dirty="0"/>
              <a:t>Crossing safety equipment improvements</a:t>
            </a:r>
          </a:p>
          <a:p>
            <a:pPr marL="457200" indent="-457200">
              <a:buFont typeface="Arial" panose="020B0604020202020204" pitchFamily="34" charset="0"/>
              <a:buChar char="•"/>
            </a:pPr>
            <a:r>
              <a:rPr lang="en-US" sz="2400" dirty="0"/>
              <a:t>Removal of obstructive vegetation</a:t>
            </a:r>
          </a:p>
          <a:p>
            <a:pPr marL="457200" indent="-457200">
              <a:buFont typeface="Arial" panose="020B0604020202020204" pitchFamily="34" charset="0"/>
              <a:buChar char="•"/>
            </a:pPr>
            <a:endParaRPr lang="en-US" sz="2400" dirty="0"/>
          </a:p>
        </p:txBody>
      </p:sp>
      <p:pic>
        <p:nvPicPr>
          <p:cNvPr id="5" name="Picture 4" descr="A picture containing outdoor, ground, sky, dirt&#10;&#10;Description automatically generated">
            <a:extLst>
              <a:ext uri="{FF2B5EF4-FFF2-40B4-BE49-F238E27FC236}">
                <a16:creationId xmlns:a16="http://schemas.microsoft.com/office/drawing/2014/main" id="{07B5CE95-2B48-40DA-B389-26E22BC0FD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937" y="1949571"/>
            <a:ext cx="5332548" cy="39994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32491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00526"/>
            <a:ext cx="12192000" cy="1087815"/>
          </a:xfrm>
        </p:spPr>
        <p:txBody>
          <a:bodyPr>
            <a:normAutofit/>
          </a:bodyPr>
          <a:lstStyle/>
          <a:p>
            <a:r>
              <a:rPr lang="en-US" sz="3800" dirty="0"/>
              <a:t>Kentucky Rail Crossing Improvement (KRCI) Program </a:t>
            </a:r>
          </a:p>
        </p:txBody>
      </p:sp>
      <p:pic>
        <p:nvPicPr>
          <p:cNvPr id="6" name="Picture 5" descr="A picture containing text, outdoor, tree, road&#10;&#10;Description automatically generated">
            <a:extLst>
              <a:ext uri="{FF2B5EF4-FFF2-40B4-BE49-F238E27FC236}">
                <a16:creationId xmlns:a16="http://schemas.microsoft.com/office/drawing/2014/main" id="{97E4E6E4-DC36-4AE8-94FD-377623AA00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1736" y="1633553"/>
            <a:ext cx="5347063" cy="4010297"/>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F7640164-6283-539B-FE4B-789F89B4A696}"/>
              </a:ext>
            </a:extLst>
          </p:cNvPr>
          <p:cNvSpPr txBox="1"/>
          <p:nvPr/>
        </p:nvSpPr>
        <p:spPr>
          <a:xfrm>
            <a:off x="540206" y="1633553"/>
            <a:ext cx="5355769" cy="5693866"/>
          </a:xfrm>
          <a:prstGeom prst="rect">
            <a:avLst/>
          </a:prstGeom>
          <a:noFill/>
        </p:spPr>
        <p:txBody>
          <a:bodyPr wrap="square" rtlCol="0">
            <a:spAutoFit/>
          </a:bodyPr>
          <a:lstStyle/>
          <a:p>
            <a:r>
              <a:rPr lang="en-US" sz="2400" dirty="0"/>
              <a:t>FY 24 Grants</a:t>
            </a:r>
          </a:p>
          <a:p>
            <a:pPr marL="457200" indent="-457200">
              <a:buFont typeface="Arial" panose="020B0604020202020204" pitchFamily="34" charset="0"/>
              <a:buChar char="•"/>
            </a:pPr>
            <a:r>
              <a:rPr lang="en-US" sz="2400" dirty="0"/>
              <a:t>$1,250,000.00 available</a:t>
            </a:r>
          </a:p>
          <a:p>
            <a:pPr marL="457200" indent="-457200">
              <a:buFont typeface="Arial" panose="020B0604020202020204" pitchFamily="34" charset="0"/>
              <a:buChar char="•"/>
            </a:pPr>
            <a:r>
              <a:rPr lang="en-US" sz="2400" dirty="0"/>
              <a:t>33 applications for $4,439,579.76 in grants. </a:t>
            </a:r>
          </a:p>
          <a:p>
            <a:pPr marL="457200" indent="-457200">
              <a:buFont typeface="Arial" panose="020B0604020202020204" pitchFamily="34" charset="0"/>
              <a:buChar char="•"/>
            </a:pPr>
            <a:endParaRPr lang="en-US" sz="2400" dirty="0"/>
          </a:p>
          <a:p>
            <a:r>
              <a:rPr lang="en-US" sz="2400" dirty="0"/>
              <a:t>FY 23 Grants</a:t>
            </a:r>
          </a:p>
          <a:p>
            <a:pPr marL="457200" indent="-457200">
              <a:buFont typeface="Arial" panose="020B0604020202020204" pitchFamily="34" charset="0"/>
              <a:buChar char="•"/>
            </a:pPr>
            <a:r>
              <a:rPr lang="en-US" sz="2400" dirty="0"/>
              <a:t>$2,214,586.67 available</a:t>
            </a:r>
          </a:p>
          <a:p>
            <a:pPr marL="914400" lvl="1" indent="-457200">
              <a:buFont typeface="Arial" panose="020B0604020202020204" pitchFamily="34" charset="0"/>
              <a:buChar char="•"/>
            </a:pPr>
            <a:r>
              <a:rPr lang="en-US" sz="2400" dirty="0"/>
              <a:t>$1,250,000.00 in FY 23 funds</a:t>
            </a:r>
          </a:p>
          <a:p>
            <a:pPr marL="914400" lvl="1" indent="-457200">
              <a:buFont typeface="Arial" panose="020B0604020202020204" pitchFamily="34" charset="0"/>
              <a:buChar char="•"/>
            </a:pPr>
            <a:r>
              <a:rPr lang="en-US" sz="2400" dirty="0"/>
              <a:t>$964,586.67 in past years unexpended KRCI funds</a:t>
            </a:r>
          </a:p>
          <a:p>
            <a:pPr marL="914400" lvl="1"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22 applications for $2,812,473.38 in grants. </a:t>
            </a:r>
          </a:p>
          <a:p>
            <a:pPr marL="457200" indent="-457200">
              <a:buFont typeface="Arial" panose="020B0604020202020204" pitchFamily="34" charset="0"/>
              <a:buChar char="•"/>
            </a:pPr>
            <a:endParaRPr lang="en-US" sz="2400" dirty="0"/>
          </a:p>
          <a:p>
            <a:pPr marL="1371600" lvl="2" indent="-457200">
              <a:buFont typeface="Arial" panose="020B0604020202020204" pitchFamily="34" charset="0"/>
              <a:buChar char="•"/>
            </a:pPr>
            <a:endParaRPr lang="en-US" sz="2800" dirty="0"/>
          </a:p>
        </p:txBody>
      </p:sp>
    </p:spTree>
    <p:extLst>
      <p:ext uri="{BB962C8B-B14F-4D97-AF65-F5344CB8AC3E}">
        <p14:creationId xmlns:p14="http://schemas.microsoft.com/office/powerpoint/2010/main" val="39417077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00526"/>
            <a:ext cx="12192000" cy="1087815"/>
          </a:xfrm>
        </p:spPr>
        <p:txBody>
          <a:bodyPr>
            <a:normAutofit/>
          </a:bodyPr>
          <a:lstStyle/>
          <a:p>
            <a:r>
              <a:rPr lang="en-US" sz="3800" dirty="0"/>
              <a:t>State Freight Rail Funding: Missouri</a:t>
            </a:r>
          </a:p>
        </p:txBody>
      </p:sp>
      <p:sp>
        <p:nvSpPr>
          <p:cNvPr id="5" name="TextBox 4">
            <a:extLst>
              <a:ext uri="{FF2B5EF4-FFF2-40B4-BE49-F238E27FC236}">
                <a16:creationId xmlns:a16="http://schemas.microsoft.com/office/drawing/2014/main" id="{B5F33CCC-B163-4C27-9803-70164151E01B}"/>
              </a:ext>
            </a:extLst>
          </p:cNvPr>
          <p:cNvSpPr txBox="1"/>
          <p:nvPr/>
        </p:nvSpPr>
        <p:spPr>
          <a:xfrm>
            <a:off x="4114800" y="1988605"/>
            <a:ext cx="8077200" cy="2880789"/>
          </a:xfrm>
          <a:prstGeom prst="rect">
            <a:avLst/>
          </a:prstGeom>
          <a:noFill/>
        </p:spPr>
        <p:txBody>
          <a:bodyPr wrap="square" rtlCol="0">
            <a:spAutoFit/>
          </a:bodyPr>
          <a:lstStyle/>
          <a:p>
            <a:pPr marL="800100" lvl="1" indent="-342900" defTabSz="829713">
              <a:lnSpc>
                <a:spcPct val="90000"/>
              </a:lnSpc>
              <a:spcBef>
                <a:spcPct val="0"/>
              </a:spcBef>
              <a:spcAft>
                <a:spcPct val="35000"/>
              </a:spcAft>
              <a:buFont typeface="Arial" panose="020B0604020202020204" pitchFamily="34" charset="0"/>
              <a:buChar char="•"/>
            </a:pPr>
            <a:r>
              <a:rPr lang="en-US" sz="2400" dirty="0"/>
              <a:t>Freight Enhancement Program-$1M annually</a:t>
            </a:r>
          </a:p>
          <a:p>
            <a:pPr marL="1257300" lvl="2" indent="-342900" defTabSz="829713">
              <a:lnSpc>
                <a:spcPct val="90000"/>
              </a:lnSpc>
              <a:spcBef>
                <a:spcPct val="0"/>
              </a:spcBef>
              <a:spcAft>
                <a:spcPct val="35000"/>
              </a:spcAft>
              <a:buFont typeface="Arial" panose="020B0604020202020204" pitchFamily="34" charset="0"/>
              <a:buChar char="•"/>
            </a:pPr>
            <a:r>
              <a:rPr lang="en-US" sz="2400" dirty="0"/>
              <a:t>Nonhighway capital projects to improve the efficient movement of freight. The program is open to all modes.</a:t>
            </a:r>
          </a:p>
          <a:p>
            <a:pPr marL="1714500" lvl="3" indent="-342900" defTabSz="829713">
              <a:lnSpc>
                <a:spcPct val="90000"/>
              </a:lnSpc>
              <a:spcBef>
                <a:spcPct val="0"/>
              </a:spcBef>
              <a:spcAft>
                <a:spcPct val="35000"/>
              </a:spcAft>
              <a:buFont typeface="Arial" panose="020B0604020202020204" pitchFamily="34" charset="0"/>
              <a:buChar char="•"/>
            </a:pPr>
            <a:r>
              <a:rPr lang="en-US" sz="2400" dirty="0"/>
              <a:t>FY 2014-FY 2020 11 rail projects awarded $3.28M</a:t>
            </a:r>
          </a:p>
          <a:p>
            <a:pPr marL="914400" lvl="1" indent="-457200">
              <a:buFont typeface="Arial" panose="020B0604020202020204" pitchFamily="34" charset="0"/>
              <a:buChar char="•"/>
            </a:pPr>
            <a:r>
              <a:rPr lang="en-US" sz="2400" dirty="0"/>
              <a:t>Highway-Rail Crossing Safety Program- $3-4M annually</a:t>
            </a:r>
          </a:p>
          <a:p>
            <a:pPr marL="1371600" lvl="2" indent="-457200">
              <a:buFont typeface="Arial" panose="020B0604020202020204" pitchFamily="34" charset="0"/>
              <a:buChar char="•"/>
            </a:pPr>
            <a:r>
              <a:rPr lang="en-US" sz="2400" dirty="0"/>
              <a:t>$18.35M from FY 2015-FY 2019.</a:t>
            </a:r>
          </a:p>
        </p:txBody>
      </p:sp>
      <p:pic>
        <p:nvPicPr>
          <p:cNvPr id="6" name="Picture 5" descr="Map&#10;&#10;Description automatically generated">
            <a:extLst>
              <a:ext uri="{FF2B5EF4-FFF2-40B4-BE49-F238E27FC236}">
                <a16:creationId xmlns:a16="http://schemas.microsoft.com/office/drawing/2014/main" id="{CEEF114F-0556-13DB-ABEE-35C2C53A62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614" y="2632553"/>
            <a:ext cx="4005072" cy="2520163"/>
          </a:xfrm>
          <a:prstGeom prst="rect">
            <a:avLst/>
          </a:prstGeom>
        </p:spPr>
      </p:pic>
      <p:sp>
        <p:nvSpPr>
          <p:cNvPr id="7" name="TextBox 6">
            <a:extLst>
              <a:ext uri="{FF2B5EF4-FFF2-40B4-BE49-F238E27FC236}">
                <a16:creationId xmlns:a16="http://schemas.microsoft.com/office/drawing/2014/main" id="{7B5C81D3-E285-BD8B-6693-3C4BCDF59F57}"/>
              </a:ext>
            </a:extLst>
          </p:cNvPr>
          <p:cNvSpPr txBox="1"/>
          <p:nvPr/>
        </p:nvSpPr>
        <p:spPr>
          <a:xfrm>
            <a:off x="340614" y="6219929"/>
            <a:ext cx="3245376" cy="553998"/>
          </a:xfrm>
          <a:prstGeom prst="rect">
            <a:avLst/>
          </a:prstGeom>
          <a:noFill/>
        </p:spPr>
        <p:txBody>
          <a:bodyPr wrap="none" rtlCol="0">
            <a:spAutoFit/>
          </a:bodyPr>
          <a:lstStyle/>
          <a:p>
            <a:r>
              <a:rPr lang="en-US" sz="1200" dirty="0">
                <a:latin typeface="+mj-lt"/>
              </a:rPr>
              <a:t>Source: 2022 Missouri State Freight &amp; Rail Plan </a:t>
            </a:r>
          </a:p>
          <a:p>
            <a:endParaRPr lang="en-US" dirty="0"/>
          </a:p>
        </p:txBody>
      </p:sp>
    </p:spTree>
    <p:extLst>
      <p:ext uri="{BB962C8B-B14F-4D97-AF65-F5344CB8AC3E}">
        <p14:creationId xmlns:p14="http://schemas.microsoft.com/office/powerpoint/2010/main" val="3244715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C085AE-ADFB-6C5B-EE5D-BFFA069D2472}"/>
              </a:ext>
            </a:extLst>
          </p:cNvPr>
          <p:cNvSpPr>
            <a:spLocks noGrp="1"/>
          </p:cNvSpPr>
          <p:nvPr>
            <p:ph idx="1"/>
          </p:nvPr>
        </p:nvSpPr>
        <p:spPr>
          <a:xfrm>
            <a:off x="3886190" y="1421796"/>
            <a:ext cx="7962899" cy="4840997"/>
          </a:xfrm>
        </p:spPr>
        <p:txBody>
          <a:bodyPr>
            <a:noAutofit/>
          </a:bodyPr>
          <a:lstStyle/>
          <a:p>
            <a:r>
              <a:rPr lang="en-US" sz="2400" dirty="0">
                <a:latin typeface="+mj-lt"/>
              </a:rPr>
              <a:t>Illinois Rail Freight Program-$3.2M in FY 16</a:t>
            </a:r>
          </a:p>
          <a:p>
            <a:pPr lvl="1"/>
            <a:r>
              <a:rPr lang="en-US" dirty="0">
                <a:latin typeface="+mj-lt"/>
              </a:rPr>
              <a:t>Provides low-interest loans and grants to finance rail improvements. </a:t>
            </a:r>
          </a:p>
          <a:p>
            <a:pPr lvl="1"/>
            <a:r>
              <a:rPr lang="en-US" dirty="0">
                <a:latin typeface="+mj-lt"/>
              </a:rPr>
              <a:t>Funding for the program is provided through two revolving loan funds – the Rail Freight Loan Repayment Fund, which utilizes federal funds from the former Local Rail Freight Assistance Program (LRFA), and the State Loan Repayment Fund, which utilizes state funds from past General Revenue Appropriations. </a:t>
            </a:r>
          </a:p>
          <a:p>
            <a:r>
              <a:rPr lang="en-US" sz="2400" dirty="0">
                <a:latin typeface="+mj-lt"/>
              </a:rPr>
              <a:t>Illinois Grade Crossing Protection Fund-$27M </a:t>
            </a:r>
          </a:p>
          <a:p>
            <a:pPr lvl="1"/>
            <a:r>
              <a:rPr lang="en-US" dirty="0">
                <a:latin typeface="+mj-lt"/>
              </a:rPr>
              <a:t>Helps local jurisdictions (counties, townships and municipalities) pay for safety improvements at highway railroad crossings on local roads and streets.</a:t>
            </a:r>
          </a:p>
        </p:txBody>
      </p:sp>
      <p:sp>
        <p:nvSpPr>
          <p:cNvPr id="3" name="Title 2">
            <a:extLst>
              <a:ext uri="{FF2B5EF4-FFF2-40B4-BE49-F238E27FC236}">
                <a16:creationId xmlns:a16="http://schemas.microsoft.com/office/drawing/2014/main" id="{7A736F0D-4C84-19B5-FEE8-9DC970599678}"/>
              </a:ext>
            </a:extLst>
          </p:cNvPr>
          <p:cNvSpPr>
            <a:spLocks noGrp="1"/>
          </p:cNvSpPr>
          <p:nvPr>
            <p:ph type="title"/>
          </p:nvPr>
        </p:nvSpPr>
        <p:spPr>
          <a:xfrm>
            <a:off x="0" y="190698"/>
            <a:ext cx="12192000" cy="1087815"/>
          </a:xfrm>
        </p:spPr>
        <p:txBody>
          <a:bodyPr>
            <a:normAutofit/>
          </a:bodyPr>
          <a:lstStyle/>
          <a:p>
            <a:r>
              <a:rPr lang="en-US" sz="3800" dirty="0"/>
              <a:t>State Freight Rail Funding: Illinois</a:t>
            </a:r>
          </a:p>
        </p:txBody>
      </p:sp>
      <p:pic>
        <p:nvPicPr>
          <p:cNvPr id="5" name="Picture 4" descr="Map&#10;&#10;Description automatically generated">
            <a:extLst>
              <a:ext uri="{FF2B5EF4-FFF2-40B4-BE49-F238E27FC236}">
                <a16:creationId xmlns:a16="http://schemas.microsoft.com/office/drawing/2014/main" id="{245318A4-8308-13F5-8C2F-793E0DE96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614" y="2632553"/>
            <a:ext cx="4005072" cy="2520163"/>
          </a:xfrm>
          <a:prstGeom prst="rect">
            <a:avLst/>
          </a:prstGeom>
        </p:spPr>
      </p:pic>
      <p:sp>
        <p:nvSpPr>
          <p:cNvPr id="4" name="TextBox 3">
            <a:extLst>
              <a:ext uri="{FF2B5EF4-FFF2-40B4-BE49-F238E27FC236}">
                <a16:creationId xmlns:a16="http://schemas.microsoft.com/office/drawing/2014/main" id="{F1E3E896-6B55-0A76-9CA3-8E9EF602D811}"/>
              </a:ext>
            </a:extLst>
          </p:cNvPr>
          <p:cNvSpPr txBox="1"/>
          <p:nvPr/>
        </p:nvSpPr>
        <p:spPr>
          <a:xfrm>
            <a:off x="340614" y="6219929"/>
            <a:ext cx="2854628" cy="738664"/>
          </a:xfrm>
          <a:prstGeom prst="rect">
            <a:avLst/>
          </a:prstGeom>
          <a:noFill/>
        </p:spPr>
        <p:txBody>
          <a:bodyPr wrap="none" rtlCol="0">
            <a:spAutoFit/>
          </a:bodyPr>
          <a:lstStyle/>
          <a:p>
            <a:r>
              <a:rPr lang="en-US" sz="1200" dirty="0">
                <a:latin typeface="+mj-lt"/>
              </a:rPr>
              <a:t>Source: 2017 Illinois State Rail Plan Update</a:t>
            </a:r>
          </a:p>
          <a:p>
            <a:endParaRPr lang="en-US" sz="1200" dirty="0">
              <a:latin typeface="+mj-lt"/>
            </a:endParaRPr>
          </a:p>
          <a:p>
            <a:endParaRPr lang="en-US" dirty="0"/>
          </a:p>
        </p:txBody>
      </p:sp>
    </p:spTree>
    <p:extLst>
      <p:ext uri="{BB962C8B-B14F-4D97-AF65-F5344CB8AC3E}">
        <p14:creationId xmlns:p14="http://schemas.microsoft.com/office/powerpoint/2010/main" val="2904365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0526"/>
            <a:ext cx="12192000" cy="1087815"/>
          </a:xfrm>
        </p:spPr>
        <p:txBody>
          <a:bodyPr>
            <a:normAutofit/>
          </a:bodyPr>
          <a:lstStyle/>
          <a:p>
            <a:pPr algn="ctr"/>
            <a:r>
              <a:rPr lang="en-US" sz="3800" b="1" dirty="0"/>
              <a:t>Kentucky’s Waterway Network</a:t>
            </a:r>
          </a:p>
        </p:txBody>
      </p:sp>
      <p:pic>
        <p:nvPicPr>
          <p:cNvPr id="14" name="Picture 13" descr="A small boat in a body of water&#10;&#10;Description automatically generated">
            <a:extLst>
              <a:ext uri="{FF2B5EF4-FFF2-40B4-BE49-F238E27FC236}">
                <a16:creationId xmlns:a16="http://schemas.microsoft.com/office/drawing/2014/main" id="{95F89C53-A13A-4011-B5EB-A6A0A091DE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617784" y="1643062"/>
            <a:ext cx="3153833" cy="4024408"/>
          </a:xfrm>
          <a:prstGeom prst="rect">
            <a:avLst/>
          </a:prstGeom>
        </p:spPr>
      </p:pic>
      <p:graphicFrame>
        <p:nvGraphicFramePr>
          <p:cNvPr id="6" name="Object 5">
            <a:extLst>
              <a:ext uri="{FF2B5EF4-FFF2-40B4-BE49-F238E27FC236}">
                <a16:creationId xmlns:a16="http://schemas.microsoft.com/office/drawing/2014/main" id="{1CE40A6C-564E-CE65-810B-13D4BE764C00}"/>
              </a:ext>
            </a:extLst>
          </p:cNvPr>
          <p:cNvGraphicFramePr>
            <a:graphicFrameLocks noChangeAspect="1"/>
          </p:cNvGraphicFramePr>
          <p:nvPr>
            <p:extLst>
              <p:ext uri="{D42A27DB-BD31-4B8C-83A1-F6EECF244321}">
                <p14:modId xmlns:p14="http://schemas.microsoft.com/office/powerpoint/2010/main" val="147193492"/>
              </p:ext>
            </p:extLst>
          </p:nvPr>
        </p:nvGraphicFramePr>
        <p:xfrm>
          <a:off x="365099" y="1501627"/>
          <a:ext cx="7863840" cy="5088458"/>
        </p:xfrm>
        <a:graphic>
          <a:graphicData uri="http://schemas.openxmlformats.org/presentationml/2006/ole">
            <mc:AlternateContent xmlns:mc="http://schemas.openxmlformats.org/markup-compatibility/2006">
              <mc:Choice xmlns:v="urn:schemas-microsoft-com:vml" Requires="v">
                <p:oleObj name="Acrobat Document" r:id="rId4" imgW="11658513" imgH="7543568" progId="Acrobat.Document.DC">
                  <p:embed/>
                </p:oleObj>
              </mc:Choice>
              <mc:Fallback>
                <p:oleObj name="Acrobat Document" r:id="rId4" imgW="11658513" imgH="7543568" progId="Acrobat.Document.DC">
                  <p:embed/>
                  <p:pic>
                    <p:nvPicPr>
                      <p:cNvPr id="6" name="Object 5">
                        <a:extLst>
                          <a:ext uri="{FF2B5EF4-FFF2-40B4-BE49-F238E27FC236}">
                            <a16:creationId xmlns:a16="http://schemas.microsoft.com/office/drawing/2014/main" id="{1CE40A6C-564E-CE65-810B-13D4BE764C00}"/>
                          </a:ext>
                        </a:extLst>
                      </p:cNvPr>
                      <p:cNvPicPr/>
                      <p:nvPr/>
                    </p:nvPicPr>
                    <p:blipFill>
                      <a:blip r:embed="rId5"/>
                      <a:stretch>
                        <a:fillRect/>
                      </a:stretch>
                    </p:blipFill>
                    <p:spPr>
                      <a:xfrm>
                        <a:off x="365099" y="1501627"/>
                        <a:ext cx="7863840" cy="5088458"/>
                      </a:xfrm>
                      <a:prstGeom prst="rect">
                        <a:avLst/>
                      </a:prstGeom>
                    </p:spPr>
                  </p:pic>
                </p:oleObj>
              </mc:Fallback>
            </mc:AlternateContent>
          </a:graphicData>
        </a:graphic>
      </p:graphicFrame>
    </p:spTree>
    <p:extLst>
      <p:ext uri="{BB962C8B-B14F-4D97-AF65-F5344CB8AC3E}">
        <p14:creationId xmlns:p14="http://schemas.microsoft.com/office/powerpoint/2010/main" val="2665655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BD0AD2-D59D-3141-AF0B-AE7B1C870248}"/>
              </a:ext>
            </a:extLst>
          </p:cNvPr>
          <p:cNvSpPr>
            <a:spLocks noGrp="1"/>
          </p:cNvSpPr>
          <p:nvPr>
            <p:ph type="title"/>
          </p:nvPr>
        </p:nvSpPr>
        <p:spPr>
          <a:xfrm>
            <a:off x="0" y="200526"/>
            <a:ext cx="12192000" cy="1087815"/>
          </a:xfrm>
        </p:spPr>
        <p:txBody>
          <a:bodyPr>
            <a:normAutofit/>
          </a:bodyPr>
          <a:lstStyle/>
          <a:p>
            <a:r>
              <a:rPr lang="en-US" sz="3800" dirty="0"/>
              <a:t>State Freight Rail Funding: Indiana</a:t>
            </a:r>
          </a:p>
        </p:txBody>
      </p:sp>
      <p:sp>
        <p:nvSpPr>
          <p:cNvPr id="23" name="Rectangle 22">
            <a:extLst>
              <a:ext uri="{FF2B5EF4-FFF2-40B4-BE49-F238E27FC236}">
                <a16:creationId xmlns:a16="http://schemas.microsoft.com/office/drawing/2014/main" id="{FAA7CFC0-7962-934F-9E72-E47791F36E26}"/>
              </a:ext>
            </a:extLst>
          </p:cNvPr>
          <p:cNvSpPr/>
          <p:nvPr/>
        </p:nvSpPr>
        <p:spPr>
          <a:xfrm>
            <a:off x="4041559" y="1746404"/>
            <a:ext cx="443240" cy="43592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Content Placeholder 3">
            <a:extLst>
              <a:ext uri="{FF2B5EF4-FFF2-40B4-BE49-F238E27FC236}">
                <a16:creationId xmlns:a16="http://schemas.microsoft.com/office/drawing/2014/main" id="{C75E9F94-6E79-2932-9F11-AA39511A975C}"/>
              </a:ext>
            </a:extLst>
          </p:cNvPr>
          <p:cNvSpPr txBox="1">
            <a:spLocks/>
          </p:cNvSpPr>
          <p:nvPr/>
        </p:nvSpPr>
        <p:spPr>
          <a:xfrm>
            <a:off x="4433445" y="1400174"/>
            <a:ext cx="7465185" cy="5414962"/>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lvl="2"/>
            <a:endParaRPr lang="en-US" dirty="0"/>
          </a:p>
        </p:txBody>
      </p:sp>
      <p:sp>
        <p:nvSpPr>
          <p:cNvPr id="7" name="TextBox 6">
            <a:extLst>
              <a:ext uri="{FF2B5EF4-FFF2-40B4-BE49-F238E27FC236}">
                <a16:creationId xmlns:a16="http://schemas.microsoft.com/office/drawing/2014/main" id="{C5C149A3-5FC1-3449-6EAE-EB72CE5D6900}"/>
              </a:ext>
            </a:extLst>
          </p:cNvPr>
          <p:cNvSpPr txBox="1"/>
          <p:nvPr/>
        </p:nvSpPr>
        <p:spPr>
          <a:xfrm>
            <a:off x="831272" y="1457102"/>
            <a:ext cx="184731" cy="369332"/>
          </a:xfrm>
          <a:prstGeom prst="rect">
            <a:avLst/>
          </a:prstGeom>
          <a:noFill/>
        </p:spPr>
        <p:txBody>
          <a:bodyPr wrap="none" rtlCol="0">
            <a:spAutoFit/>
          </a:bodyPr>
          <a:lstStyle/>
          <a:p>
            <a:endParaRPr lang="en-US" dirty="0"/>
          </a:p>
        </p:txBody>
      </p:sp>
      <p:pic>
        <p:nvPicPr>
          <p:cNvPr id="4" name="Picture 3" descr="Map&#10;&#10;Description automatically generated">
            <a:extLst>
              <a:ext uri="{FF2B5EF4-FFF2-40B4-BE49-F238E27FC236}">
                <a16:creationId xmlns:a16="http://schemas.microsoft.com/office/drawing/2014/main" id="{90F0E176-7D1F-7A4C-67D9-157F7DCF65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614" y="2632553"/>
            <a:ext cx="4005072" cy="2520163"/>
          </a:xfrm>
          <a:prstGeom prst="rect">
            <a:avLst/>
          </a:prstGeom>
        </p:spPr>
      </p:pic>
      <p:sp>
        <p:nvSpPr>
          <p:cNvPr id="9" name="TextBox 8">
            <a:extLst>
              <a:ext uri="{FF2B5EF4-FFF2-40B4-BE49-F238E27FC236}">
                <a16:creationId xmlns:a16="http://schemas.microsoft.com/office/drawing/2014/main" id="{66EEEEF2-8DD8-8BDE-6C5D-78130DD7477C}"/>
              </a:ext>
            </a:extLst>
          </p:cNvPr>
          <p:cNvSpPr txBox="1"/>
          <p:nvPr/>
        </p:nvSpPr>
        <p:spPr>
          <a:xfrm>
            <a:off x="340614" y="6219929"/>
            <a:ext cx="2420086" cy="738664"/>
          </a:xfrm>
          <a:prstGeom prst="rect">
            <a:avLst/>
          </a:prstGeom>
          <a:noFill/>
        </p:spPr>
        <p:txBody>
          <a:bodyPr wrap="none" rtlCol="0">
            <a:spAutoFit/>
          </a:bodyPr>
          <a:lstStyle/>
          <a:p>
            <a:r>
              <a:rPr lang="en-US" sz="1200" dirty="0">
                <a:latin typeface="+mj-lt"/>
              </a:rPr>
              <a:t>Source: 2021 Indiana State Rail Plan</a:t>
            </a:r>
          </a:p>
          <a:p>
            <a:endParaRPr lang="en-US" sz="1200" dirty="0">
              <a:latin typeface="+mj-lt"/>
            </a:endParaRPr>
          </a:p>
          <a:p>
            <a:endParaRPr lang="en-US" dirty="0"/>
          </a:p>
        </p:txBody>
      </p:sp>
      <p:sp>
        <p:nvSpPr>
          <p:cNvPr id="11" name="Content Placeholder 1">
            <a:extLst>
              <a:ext uri="{FF2B5EF4-FFF2-40B4-BE49-F238E27FC236}">
                <a16:creationId xmlns:a16="http://schemas.microsoft.com/office/drawing/2014/main" id="{7940F677-2111-E600-111D-A2112CCA9DF2}"/>
              </a:ext>
            </a:extLst>
          </p:cNvPr>
          <p:cNvSpPr>
            <a:spLocks noGrp="1"/>
          </p:cNvSpPr>
          <p:nvPr>
            <p:ph idx="1"/>
          </p:nvPr>
        </p:nvSpPr>
        <p:spPr>
          <a:xfrm>
            <a:off x="4329116" y="1531221"/>
            <a:ext cx="7962899" cy="4498106"/>
          </a:xfrm>
        </p:spPr>
        <p:txBody>
          <a:bodyPr>
            <a:normAutofit fontScale="92500" lnSpcReduction="20000"/>
          </a:bodyPr>
          <a:lstStyle/>
          <a:p>
            <a:r>
              <a:rPr lang="en-US" sz="2600" dirty="0">
                <a:latin typeface="+mj-lt"/>
              </a:rPr>
              <a:t>Industrial Rail Service Fund-$2.6M annually</a:t>
            </a:r>
          </a:p>
          <a:p>
            <a:pPr lvl="1"/>
            <a:r>
              <a:rPr lang="en-US" sz="2600" dirty="0">
                <a:latin typeface="+mj-lt"/>
              </a:rPr>
              <a:t>Funding for </a:t>
            </a:r>
            <a:r>
              <a:rPr lang="en-US" sz="2600" dirty="0" err="1">
                <a:latin typeface="+mj-lt"/>
              </a:rPr>
              <a:t>shortlines</a:t>
            </a:r>
            <a:r>
              <a:rPr lang="en-US" sz="2600" dirty="0">
                <a:latin typeface="+mj-lt"/>
              </a:rPr>
              <a:t> to rehabilitate track structures, such as replacement of ties, ballast, and rail, bridge construction and bridge repairs, and projects improving access to serve customers, such as rail spurs or sidings. </a:t>
            </a:r>
          </a:p>
          <a:p>
            <a:r>
              <a:rPr lang="en-US" sz="2600" dirty="0">
                <a:latin typeface="+mj-lt"/>
              </a:rPr>
              <a:t>Railroad Grade Crossing Fund-$750K annually</a:t>
            </a:r>
          </a:p>
          <a:p>
            <a:pPr lvl="1"/>
            <a:r>
              <a:rPr lang="en-US" sz="2600" dirty="0">
                <a:latin typeface="+mj-lt"/>
              </a:rPr>
              <a:t>Funding for improved signage and pavement markings, improvements to crossing surfaces, lighting upgrades to LED, crossing closures, median barriers, and other measures.</a:t>
            </a:r>
          </a:p>
          <a:p>
            <a:r>
              <a:rPr lang="en-US" sz="2600" dirty="0">
                <a:latin typeface="+mj-lt"/>
              </a:rPr>
              <a:t>Local TRAX-$121M in 2018</a:t>
            </a:r>
          </a:p>
          <a:p>
            <a:pPr lvl="1"/>
            <a:r>
              <a:rPr lang="en-US" sz="2600" dirty="0">
                <a:latin typeface="+mj-lt"/>
              </a:rPr>
              <a:t>Land acquisition and construction cost of high-priority railroad grade separations, grade crossing closures, or other safety enhancements at railroad intersections with local roads. </a:t>
            </a:r>
          </a:p>
          <a:p>
            <a:pPr lvl="1"/>
            <a:endParaRPr lang="en-US" dirty="0">
              <a:latin typeface="+mj-lt"/>
            </a:endParaRPr>
          </a:p>
        </p:txBody>
      </p:sp>
    </p:spTree>
    <p:extLst>
      <p:ext uri="{BB962C8B-B14F-4D97-AF65-F5344CB8AC3E}">
        <p14:creationId xmlns:p14="http://schemas.microsoft.com/office/powerpoint/2010/main" val="1415500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BD0AD2-D59D-3141-AF0B-AE7B1C870248}"/>
              </a:ext>
            </a:extLst>
          </p:cNvPr>
          <p:cNvSpPr>
            <a:spLocks noGrp="1"/>
          </p:cNvSpPr>
          <p:nvPr>
            <p:ph type="title"/>
          </p:nvPr>
        </p:nvSpPr>
        <p:spPr>
          <a:xfrm>
            <a:off x="0" y="200526"/>
            <a:ext cx="12192000" cy="1087815"/>
          </a:xfrm>
        </p:spPr>
        <p:txBody>
          <a:bodyPr>
            <a:normAutofit/>
          </a:bodyPr>
          <a:lstStyle/>
          <a:p>
            <a:r>
              <a:rPr lang="en-US" sz="3800" dirty="0"/>
              <a:t>State Freight Rail Funding: Ohio</a:t>
            </a:r>
          </a:p>
        </p:txBody>
      </p:sp>
      <p:sp>
        <p:nvSpPr>
          <p:cNvPr id="23" name="Rectangle 22">
            <a:extLst>
              <a:ext uri="{FF2B5EF4-FFF2-40B4-BE49-F238E27FC236}">
                <a16:creationId xmlns:a16="http://schemas.microsoft.com/office/drawing/2014/main" id="{FAA7CFC0-7962-934F-9E72-E47791F36E26}"/>
              </a:ext>
            </a:extLst>
          </p:cNvPr>
          <p:cNvSpPr/>
          <p:nvPr/>
        </p:nvSpPr>
        <p:spPr>
          <a:xfrm>
            <a:off x="4041559" y="1746404"/>
            <a:ext cx="443240" cy="43592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30ED3C56-BC06-DEF2-34B9-C1D49B81E45A}"/>
              </a:ext>
            </a:extLst>
          </p:cNvPr>
          <p:cNvSpPr txBox="1"/>
          <p:nvPr/>
        </p:nvSpPr>
        <p:spPr>
          <a:xfrm>
            <a:off x="4610409" y="1373314"/>
            <a:ext cx="7240977" cy="5170646"/>
          </a:xfrm>
          <a:prstGeom prst="rect">
            <a:avLst/>
          </a:prstGeom>
          <a:noFill/>
        </p:spPr>
        <p:txBody>
          <a:bodyPr wrap="square" rtlCol="0">
            <a:spAutoFit/>
          </a:bodyPr>
          <a:lstStyle/>
          <a:p>
            <a:pPr marL="285750" indent="-285750">
              <a:buFont typeface="Arial" panose="020B0604020202020204" pitchFamily="34" charset="0"/>
              <a:buChar char="•"/>
            </a:pPr>
            <a:r>
              <a:rPr lang="en-US" sz="2400" dirty="0"/>
              <a:t>Fiscal years 2017 and 2018, Ohio Rail Development Commission approved $5.9 million in grant funds and lent $790,000 for freight rail projects. </a:t>
            </a:r>
          </a:p>
          <a:p>
            <a:pPr marL="285750" indent="-285750">
              <a:buFont typeface="Arial" panose="020B0604020202020204" pitchFamily="34" charset="0"/>
              <a:buChar char="•"/>
            </a:pPr>
            <a:r>
              <a:rPr lang="en-US" sz="2400" dirty="0"/>
              <a:t>Fiscal years 2018 and 2019, $2 million per year in state funding was available for freight grants. </a:t>
            </a:r>
          </a:p>
          <a:p>
            <a:pPr marL="285750" indent="-285750">
              <a:buFont typeface="Arial" panose="020B0604020202020204" pitchFamily="34" charset="0"/>
              <a:buChar char="•"/>
            </a:pPr>
            <a:r>
              <a:rPr lang="en-US" sz="2400" dirty="0"/>
              <a:t>Due to February East Palestine train derailment, additional rail safety funding has been allocated for FY 24-FY25. </a:t>
            </a:r>
          </a:p>
          <a:p>
            <a:pPr marL="742950" lvl="1" indent="-285750">
              <a:buFont typeface="Arial" panose="020B0604020202020204" pitchFamily="34" charset="0"/>
              <a:buChar char="•"/>
            </a:pPr>
            <a:r>
              <a:rPr lang="en-US" sz="2400" dirty="0"/>
              <a:t>Wayside Detector Expansion Grants $10M</a:t>
            </a:r>
          </a:p>
          <a:p>
            <a:pPr marL="742950" lvl="1" indent="-285750">
              <a:buFont typeface="Arial" panose="020B0604020202020204" pitchFamily="34" charset="0"/>
              <a:buChar char="•"/>
            </a:pPr>
            <a:r>
              <a:rPr lang="en-US" sz="2400" dirty="0"/>
              <a:t>Orphan Rail Crossing Program $1M</a:t>
            </a:r>
          </a:p>
          <a:p>
            <a:pPr marL="742950" lvl="1" indent="-285750">
              <a:buFont typeface="Arial" panose="020B0604020202020204" pitchFamily="34" charset="0"/>
              <a:buChar char="•"/>
            </a:pPr>
            <a:r>
              <a:rPr lang="en-US" sz="2400" dirty="0"/>
              <a:t>Rail Safety Crossing Match $100M</a:t>
            </a:r>
          </a:p>
          <a:p>
            <a:pPr marL="742950" lvl="1" indent="-285750">
              <a:buFont typeface="Arial" panose="020B0604020202020204" pitchFamily="34" charset="0"/>
              <a:buChar char="•"/>
            </a:pPr>
            <a:r>
              <a:rPr lang="en-US" sz="2400" dirty="0"/>
              <a:t>Rail Development Grant and Loan Program $6M annually</a:t>
            </a:r>
          </a:p>
          <a:p>
            <a:pPr marL="742950" lvl="1" indent="-285750">
              <a:buFont typeface="Arial" panose="020B0604020202020204" pitchFamily="34" charset="0"/>
              <a:buChar char="•"/>
            </a:pPr>
            <a:endParaRPr lang="en-US" dirty="0"/>
          </a:p>
        </p:txBody>
      </p:sp>
      <p:pic>
        <p:nvPicPr>
          <p:cNvPr id="5" name="Picture 4" descr="Map&#10;&#10;Description automatically generated">
            <a:extLst>
              <a:ext uri="{FF2B5EF4-FFF2-40B4-BE49-F238E27FC236}">
                <a16:creationId xmlns:a16="http://schemas.microsoft.com/office/drawing/2014/main" id="{0F58523B-0DA0-139B-EDB9-B267EDADC8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614" y="2632553"/>
            <a:ext cx="4005072" cy="2520163"/>
          </a:xfrm>
          <a:prstGeom prst="rect">
            <a:avLst/>
          </a:prstGeom>
        </p:spPr>
      </p:pic>
      <p:sp>
        <p:nvSpPr>
          <p:cNvPr id="6" name="TextBox 5">
            <a:extLst>
              <a:ext uri="{FF2B5EF4-FFF2-40B4-BE49-F238E27FC236}">
                <a16:creationId xmlns:a16="http://schemas.microsoft.com/office/drawing/2014/main" id="{3A315F9B-7EDE-5448-D00B-58CAFDB0F8BB}"/>
              </a:ext>
            </a:extLst>
          </p:cNvPr>
          <p:cNvSpPr txBox="1"/>
          <p:nvPr/>
        </p:nvSpPr>
        <p:spPr>
          <a:xfrm>
            <a:off x="340614" y="6219929"/>
            <a:ext cx="2421689" cy="738664"/>
          </a:xfrm>
          <a:prstGeom prst="rect">
            <a:avLst/>
          </a:prstGeom>
          <a:noFill/>
        </p:spPr>
        <p:txBody>
          <a:bodyPr wrap="none" rtlCol="0">
            <a:spAutoFit/>
          </a:bodyPr>
          <a:lstStyle/>
          <a:p>
            <a:r>
              <a:rPr lang="en-US" sz="1200" dirty="0">
                <a:latin typeface="+mj-lt"/>
              </a:rPr>
              <a:t>Source: 2019 State of Ohio Rail Plan</a:t>
            </a:r>
          </a:p>
          <a:p>
            <a:endParaRPr lang="en-US" sz="1200" dirty="0">
              <a:latin typeface="+mj-lt"/>
            </a:endParaRPr>
          </a:p>
          <a:p>
            <a:endParaRPr lang="en-US" dirty="0"/>
          </a:p>
        </p:txBody>
      </p:sp>
    </p:spTree>
    <p:extLst>
      <p:ext uri="{BB962C8B-B14F-4D97-AF65-F5344CB8AC3E}">
        <p14:creationId xmlns:p14="http://schemas.microsoft.com/office/powerpoint/2010/main" val="4060748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C085AE-ADFB-6C5B-EE5D-BFFA069D2472}"/>
              </a:ext>
            </a:extLst>
          </p:cNvPr>
          <p:cNvSpPr>
            <a:spLocks noGrp="1"/>
          </p:cNvSpPr>
          <p:nvPr>
            <p:ph idx="1"/>
          </p:nvPr>
        </p:nvSpPr>
        <p:spPr>
          <a:xfrm>
            <a:off x="4572000" y="1716966"/>
            <a:ext cx="7620000" cy="4351338"/>
          </a:xfrm>
        </p:spPr>
        <p:txBody>
          <a:bodyPr>
            <a:normAutofit/>
          </a:bodyPr>
          <a:lstStyle/>
          <a:p>
            <a:r>
              <a:rPr lang="en-US" sz="2400" dirty="0">
                <a:latin typeface="+mn-lt"/>
              </a:rPr>
              <a:t>West Virginia invested $1.9 million to support its 184 miles of state-owned rail assets in fiscal year 2017. </a:t>
            </a:r>
          </a:p>
          <a:p>
            <a:r>
              <a:rPr lang="en-US" sz="2400" dirty="0">
                <a:latin typeface="+mn-lt"/>
              </a:rPr>
              <a:t>West Virginia State Rail Authority (WVSRA) does not currently have a discretionary grant or loan program, it does have the ability to issue bonds to implement projects if the revenues generated are sufficient to service the bonds.</a:t>
            </a:r>
          </a:p>
          <a:p>
            <a:endParaRPr lang="en-US" dirty="0"/>
          </a:p>
        </p:txBody>
      </p:sp>
      <p:sp>
        <p:nvSpPr>
          <p:cNvPr id="3" name="Title 2">
            <a:extLst>
              <a:ext uri="{FF2B5EF4-FFF2-40B4-BE49-F238E27FC236}">
                <a16:creationId xmlns:a16="http://schemas.microsoft.com/office/drawing/2014/main" id="{7A736F0D-4C84-19B5-FEE8-9DC970599678}"/>
              </a:ext>
            </a:extLst>
          </p:cNvPr>
          <p:cNvSpPr>
            <a:spLocks noGrp="1"/>
          </p:cNvSpPr>
          <p:nvPr>
            <p:ph type="title"/>
          </p:nvPr>
        </p:nvSpPr>
        <p:spPr>
          <a:xfrm>
            <a:off x="0" y="195758"/>
            <a:ext cx="12192000" cy="1087815"/>
          </a:xfrm>
        </p:spPr>
        <p:txBody>
          <a:bodyPr>
            <a:normAutofit/>
          </a:bodyPr>
          <a:lstStyle/>
          <a:p>
            <a:r>
              <a:rPr lang="en-US" sz="3800" dirty="0"/>
              <a:t>State Freight Rail Funding: West Virginia</a:t>
            </a:r>
          </a:p>
        </p:txBody>
      </p:sp>
      <p:pic>
        <p:nvPicPr>
          <p:cNvPr id="5" name="Picture 4" descr="Map&#10;&#10;Description automatically generated">
            <a:extLst>
              <a:ext uri="{FF2B5EF4-FFF2-40B4-BE49-F238E27FC236}">
                <a16:creationId xmlns:a16="http://schemas.microsoft.com/office/drawing/2014/main" id="{845C552A-399E-F9BA-3079-1BC2FF524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614" y="2632553"/>
            <a:ext cx="4005072" cy="2520163"/>
          </a:xfrm>
          <a:prstGeom prst="rect">
            <a:avLst/>
          </a:prstGeom>
        </p:spPr>
      </p:pic>
      <p:sp>
        <p:nvSpPr>
          <p:cNvPr id="6" name="TextBox 5">
            <a:extLst>
              <a:ext uri="{FF2B5EF4-FFF2-40B4-BE49-F238E27FC236}">
                <a16:creationId xmlns:a16="http://schemas.microsoft.com/office/drawing/2014/main" id="{C34454CE-095F-50FD-1F4E-D845B10B44F5}"/>
              </a:ext>
            </a:extLst>
          </p:cNvPr>
          <p:cNvSpPr txBox="1"/>
          <p:nvPr/>
        </p:nvSpPr>
        <p:spPr>
          <a:xfrm>
            <a:off x="340614" y="6219929"/>
            <a:ext cx="3274743" cy="738664"/>
          </a:xfrm>
          <a:prstGeom prst="rect">
            <a:avLst/>
          </a:prstGeom>
          <a:noFill/>
        </p:spPr>
        <p:txBody>
          <a:bodyPr wrap="none" rtlCol="0">
            <a:spAutoFit/>
          </a:bodyPr>
          <a:lstStyle/>
          <a:p>
            <a:r>
              <a:rPr lang="en-US" sz="1200" dirty="0">
                <a:latin typeface="+mj-lt"/>
              </a:rPr>
              <a:t>Source: 2020 West Virginia State Rail Plan Update</a:t>
            </a:r>
          </a:p>
          <a:p>
            <a:endParaRPr lang="en-US" sz="1200" dirty="0">
              <a:latin typeface="+mj-lt"/>
            </a:endParaRPr>
          </a:p>
          <a:p>
            <a:endParaRPr lang="en-US" dirty="0"/>
          </a:p>
        </p:txBody>
      </p:sp>
    </p:spTree>
    <p:extLst>
      <p:ext uri="{BB962C8B-B14F-4D97-AF65-F5344CB8AC3E}">
        <p14:creationId xmlns:p14="http://schemas.microsoft.com/office/powerpoint/2010/main" val="2295364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C085AE-ADFB-6C5B-EE5D-BFFA069D2472}"/>
              </a:ext>
            </a:extLst>
          </p:cNvPr>
          <p:cNvSpPr>
            <a:spLocks noGrp="1"/>
          </p:cNvSpPr>
          <p:nvPr>
            <p:ph idx="1"/>
          </p:nvPr>
        </p:nvSpPr>
        <p:spPr>
          <a:xfrm>
            <a:off x="4514848" y="1531221"/>
            <a:ext cx="7758114" cy="5427371"/>
          </a:xfrm>
        </p:spPr>
        <p:txBody>
          <a:bodyPr>
            <a:normAutofit fontScale="32500" lnSpcReduction="20000"/>
          </a:bodyPr>
          <a:lstStyle/>
          <a:p>
            <a:pPr algn="l"/>
            <a:r>
              <a:rPr lang="en-US" sz="7400" b="0" i="0" dirty="0">
                <a:effectLst/>
                <a:latin typeface="+mn-lt"/>
              </a:rPr>
              <a:t>Shortline Railway Preservation Fund</a:t>
            </a:r>
          </a:p>
          <a:p>
            <a:pPr lvl="1"/>
            <a:r>
              <a:rPr lang="en-US" sz="7400" b="0" i="0" dirty="0">
                <a:effectLst/>
                <a:latin typeface="+mn-lt"/>
              </a:rPr>
              <a:t>Rail Preservation projects consist primarily of bridge and track upgrades, signal system upgrades, yard improvements, siding enhancement, and tie and rail replacement. For FY23, DRPT allocated approximately $6.5 million in state funding under this program. </a:t>
            </a:r>
          </a:p>
          <a:p>
            <a:pPr algn="l"/>
            <a:r>
              <a:rPr lang="en-US" sz="7400" b="0" i="0" dirty="0">
                <a:effectLst/>
                <a:latin typeface="+mn-lt"/>
              </a:rPr>
              <a:t>Freight Rail Enhancement to Increase Good and Highway Throughput (FREIGHT)</a:t>
            </a:r>
          </a:p>
          <a:p>
            <a:pPr lvl="1"/>
            <a:r>
              <a:rPr lang="en-US" sz="7400" b="0" i="0" dirty="0">
                <a:effectLst/>
                <a:latin typeface="+mn-lt"/>
              </a:rPr>
              <a:t>The program supports projects that improve railways, railroad equipment, rolling stock, rights-of-way, rail facilities, and engineering and design. In FY23 the program includes nine rail infrastructure development projects with a $62 million commitment from the Commonwealth Rail Fund. </a:t>
            </a:r>
          </a:p>
          <a:p>
            <a:pPr marL="0" indent="0">
              <a:buNone/>
            </a:pPr>
            <a:endParaRPr lang="en-US" dirty="0"/>
          </a:p>
        </p:txBody>
      </p:sp>
      <p:sp>
        <p:nvSpPr>
          <p:cNvPr id="3" name="Title 2">
            <a:extLst>
              <a:ext uri="{FF2B5EF4-FFF2-40B4-BE49-F238E27FC236}">
                <a16:creationId xmlns:a16="http://schemas.microsoft.com/office/drawing/2014/main" id="{7A736F0D-4C84-19B5-FEE8-9DC970599678}"/>
              </a:ext>
            </a:extLst>
          </p:cNvPr>
          <p:cNvSpPr>
            <a:spLocks noGrp="1"/>
          </p:cNvSpPr>
          <p:nvPr>
            <p:ph type="title"/>
          </p:nvPr>
        </p:nvSpPr>
        <p:spPr>
          <a:xfrm>
            <a:off x="0" y="195758"/>
            <a:ext cx="12192000" cy="1087815"/>
          </a:xfrm>
        </p:spPr>
        <p:txBody>
          <a:bodyPr>
            <a:normAutofit/>
          </a:bodyPr>
          <a:lstStyle/>
          <a:p>
            <a:r>
              <a:rPr lang="en-US" sz="3800" dirty="0"/>
              <a:t>State Freight Rail Funding: Virginia</a:t>
            </a:r>
          </a:p>
        </p:txBody>
      </p:sp>
      <p:pic>
        <p:nvPicPr>
          <p:cNvPr id="4" name="Picture 3" descr="Map&#10;&#10;Description automatically generated">
            <a:extLst>
              <a:ext uri="{FF2B5EF4-FFF2-40B4-BE49-F238E27FC236}">
                <a16:creationId xmlns:a16="http://schemas.microsoft.com/office/drawing/2014/main" id="{D967DAF8-6F83-3D52-C7C3-BE013BD9E6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614" y="2632553"/>
            <a:ext cx="4005072" cy="2520163"/>
          </a:xfrm>
          <a:prstGeom prst="rect">
            <a:avLst/>
          </a:prstGeom>
        </p:spPr>
      </p:pic>
      <p:sp>
        <p:nvSpPr>
          <p:cNvPr id="5" name="TextBox 4">
            <a:extLst>
              <a:ext uri="{FF2B5EF4-FFF2-40B4-BE49-F238E27FC236}">
                <a16:creationId xmlns:a16="http://schemas.microsoft.com/office/drawing/2014/main" id="{F1BFF00B-5047-3968-7F04-B8BB7F6E00B8}"/>
              </a:ext>
            </a:extLst>
          </p:cNvPr>
          <p:cNvSpPr txBox="1"/>
          <p:nvPr/>
        </p:nvSpPr>
        <p:spPr>
          <a:xfrm>
            <a:off x="340614" y="6219929"/>
            <a:ext cx="2729786" cy="738664"/>
          </a:xfrm>
          <a:prstGeom prst="rect">
            <a:avLst/>
          </a:prstGeom>
          <a:noFill/>
        </p:spPr>
        <p:txBody>
          <a:bodyPr wrap="none" rtlCol="0">
            <a:spAutoFit/>
          </a:bodyPr>
          <a:lstStyle/>
          <a:p>
            <a:r>
              <a:rPr lang="en-US" sz="1200" dirty="0">
                <a:latin typeface="+mj-lt"/>
              </a:rPr>
              <a:t>Source: 2022 Virginia Statewide Rail Plan</a:t>
            </a:r>
          </a:p>
          <a:p>
            <a:endParaRPr lang="en-US" sz="1200" dirty="0">
              <a:latin typeface="+mj-lt"/>
            </a:endParaRPr>
          </a:p>
          <a:p>
            <a:endParaRPr lang="en-US" dirty="0"/>
          </a:p>
        </p:txBody>
      </p:sp>
    </p:spTree>
    <p:extLst>
      <p:ext uri="{BB962C8B-B14F-4D97-AF65-F5344CB8AC3E}">
        <p14:creationId xmlns:p14="http://schemas.microsoft.com/office/powerpoint/2010/main" val="34197396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C085AE-ADFB-6C5B-EE5D-BFFA069D2472}"/>
              </a:ext>
            </a:extLst>
          </p:cNvPr>
          <p:cNvSpPr>
            <a:spLocks noGrp="1"/>
          </p:cNvSpPr>
          <p:nvPr>
            <p:ph idx="1"/>
          </p:nvPr>
        </p:nvSpPr>
        <p:spPr>
          <a:xfrm>
            <a:off x="4514848" y="1531222"/>
            <a:ext cx="7758114" cy="4351338"/>
          </a:xfrm>
        </p:spPr>
        <p:txBody>
          <a:bodyPr>
            <a:normAutofit/>
          </a:bodyPr>
          <a:lstStyle/>
          <a:p>
            <a:pPr algn="l"/>
            <a:r>
              <a:rPr lang="en-US" sz="2400" b="0" i="0" dirty="0">
                <a:effectLst/>
                <a:latin typeface="+mn-lt"/>
              </a:rPr>
              <a:t>Rail Industrial Access Fund</a:t>
            </a:r>
          </a:p>
          <a:p>
            <a:pPr lvl="1"/>
            <a:r>
              <a:rPr lang="en-US" b="0" i="0" dirty="0">
                <a:effectLst/>
                <a:latin typeface="+mn-lt"/>
              </a:rPr>
              <a:t>The Rail Industrial Access Fund (RIA) offers grant funding to build or rehabilitate rail spurs. RIA shares approximately $5.5 million in funds from the Transportation Trust Fund with VDOT, which administers a similar roadway grant program, the Economic Development Access Program. Applicants can apply for up to $450,000 with a requirement of a 30 percent match from the applicant. </a:t>
            </a:r>
          </a:p>
          <a:p>
            <a:pPr marL="0" indent="0">
              <a:buNone/>
            </a:pPr>
            <a:endParaRPr lang="en-US" sz="2400" dirty="0"/>
          </a:p>
        </p:txBody>
      </p:sp>
      <p:sp>
        <p:nvSpPr>
          <p:cNvPr id="3" name="Title 2">
            <a:extLst>
              <a:ext uri="{FF2B5EF4-FFF2-40B4-BE49-F238E27FC236}">
                <a16:creationId xmlns:a16="http://schemas.microsoft.com/office/drawing/2014/main" id="{7A736F0D-4C84-19B5-FEE8-9DC970599678}"/>
              </a:ext>
            </a:extLst>
          </p:cNvPr>
          <p:cNvSpPr>
            <a:spLocks noGrp="1"/>
          </p:cNvSpPr>
          <p:nvPr>
            <p:ph type="title"/>
          </p:nvPr>
        </p:nvSpPr>
        <p:spPr>
          <a:xfrm>
            <a:off x="0" y="195758"/>
            <a:ext cx="12192000" cy="1087815"/>
          </a:xfrm>
        </p:spPr>
        <p:txBody>
          <a:bodyPr>
            <a:normAutofit/>
          </a:bodyPr>
          <a:lstStyle/>
          <a:p>
            <a:r>
              <a:rPr lang="en-US" sz="3800" dirty="0"/>
              <a:t>State Freight Rail Funding: Virginia</a:t>
            </a:r>
          </a:p>
        </p:txBody>
      </p:sp>
      <p:pic>
        <p:nvPicPr>
          <p:cNvPr id="4" name="Picture 3" descr="Map&#10;&#10;Description automatically generated">
            <a:extLst>
              <a:ext uri="{FF2B5EF4-FFF2-40B4-BE49-F238E27FC236}">
                <a16:creationId xmlns:a16="http://schemas.microsoft.com/office/drawing/2014/main" id="{D967DAF8-6F83-3D52-C7C3-BE013BD9E6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614" y="2632553"/>
            <a:ext cx="4005072" cy="2520163"/>
          </a:xfrm>
          <a:prstGeom prst="rect">
            <a:avLst/>
          </a:prstGeom>
        </p:spPr>
      </p:pic>
      <p:sp>
        <p:nvSpPr>
          <p:cNvPr id="5" name="TextBox 4">
            <a:extLst>
              <a:ext uri="{FF2B5EF4-FFF2-40B4-BE49-F238E27FC236}">
                <a16:creationId xmlns:a16="http://schemas.microsoft.com/office/drawing/2014/main" id="{F1BFF00B-5047-3968-7F04-B8BB7F6E00B8}"/>
              </a:ext>
            </a:extLst>
          </p:cNvPr>
          <p:cNvSpPr txBox="1"/>
          <p:nvPr/>
        </p:nvSpPr>
        <p:spPr>
          <a:xfrm>
            <a:off x="340614" y="6219929"/>
            <a:ext cx="2729786" cy="738664"/>
          </a:xfrm>
          <a:prstGeom prst="rect">
            <a:avLst/>
          </a:prstGeom>
          <a:noFill/>
        </p:spPr>
        <p:txBody>
          <a:bodyPr wrap="none" rtlCol="0">
            <a:spAutoFit/>
          </a:bodyPr>
          <a:lstStyle/>
          <a:p>
            <a:r>
              <a:rPr lang="en-US" sz="1200" dirty="0">
                <a:latin typeface="+mj-lt"/>
              </a:rPr>
              <a:t>Source: 2022 Virginia Statewide Rail Plan</a:t>
            </a:r>
          </a:p>
          <a:p>
            <a:endParaRPr lang="en-US" sz="1200" dirty="0">
              <a:latin typeface="+mj-lt"/>
            </a:endParaRPr>
          </a:p>
          <a:p>
            <a:endParaRPr lang="en-US" dirty="0"/>
          </a:p>
        </p:txBody>
      </p:sp>
    </p:spTree>
    <p:extLst>
      <p:ext uri="{BB962C8B-B14F-4D97-AF65-F5344CB8AC3E}">
        <p14:creationId xmlns:p14="http://schemas.microsoft.com/office/powerpoint/2010/main" val="16340742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C085AE-ADFB-6C5B-EE5D-BFFA069D2472}"/>
              </a:ext>
            </a:extLst>
          </p:cNvPr>
          <p:cNvSpPr>
            <a:spLocks noGrp="1"/>
          </p:cNvSpPr>
          <p:nvPr>
            <p:ph idx="1"/>
          </p:nvPr>
        </p:nvSpPr>
        <p:spPr>
          <a:xfrm>
            <a:off x="4296216" y="1440741"/>
            <a:ext cx="7895784" cy="5221501"/>
          </a:xfrm>
        </p:spPr>
        <p:txBody>
          <a:bodyPr>
            <a:noAutofit/>
          </a:bodyPr>
          <a:lstStyle/>
          <a:p>
            <a:pPr marL="457200" indent="-457200">
              <a:buFont typeface="Arial" panose="020B0604020202020204" pitchFamily="34" charset="0"/>
              <a:buChar char="•"/>
            </a:pPr>
            <a:r>
              <a:rPr lang="en-US" sz="2400" dirty="0">
                <a:latin typeface="+mn-lt"/>
              </a:rPr>
              <a:t>Short Line Railroad Preservation Grant Program</a:t>
            </a:r>
          </a:p>
          <a:p>
            <a:pPr marL="914400" lvl="1" indent="-457200"/>
            <a:r>
              <a:rPr lang="en-US" dirty="0">
                <a:latin typeface="+mn-lt"/>
              </a:rPr>
              <a:t>Preserve rail service to local communities and expand rail connectivity to sites along existing rail corridors. </a:t>
            </a:r>
          </a:p>
          <a:p>
            <a:pPr marL="914400" lvl="1" indent="-457200"/>
            <a:r>
              <a:rPr lang="en-US" dirty="0">
                <a:latin typeface="+mn-lt"/>
              </a:rPr>
              <a:t>In FY2022, $85 million was provided in funding for this program. </a:t>
            </a:r>
          </a:p>
          <a:p>
            <a:pPr marL="457200" indent="-457200"/>
            <a:r>
              <a:rPr lang="en-US" sz="2400" dirty="0">
                <a:latin typeface="+mn-lt"/>
              </a:rPr>
              <a:t>FastTrack Infrastructure Development Program (FIDP)</a:t>
            </a:r>
          </a:p>
          <a:p>
            <a:pPr marL="914400" lvl="1" indent="-457200"/>
            <a:r>
              <a:rPr lang="en-US" dirty="0">
                <a:latin typeface="+mn-lt"/>
              </a:rPr>
              <a:t>For local communities to improve public infrastructure to create new jobs and business investment. Rail access to industrial sites is an eligible activity under this program. </a:t>
            </a:r>
          </a:p>
          <a:p>
            <a:pPr marL="914400" lvl="1" indent="-457200"/>
            <a:r>
              <a:rPr lang="en-US" dirty="0">
                <a:latin typeface="+mn-lt"/>
              </a:rPr>
              <a:t>Typical total funding amounts are $15-20 million per year but are dependent on Tennessee’s Legislature and the annual budget.</a:t>
            </a:r>
          </a:p>
        </p:txBody>
      </p:sp>
      <p:sp>
        <p:nvSpPr>
          <p:cNvPr id="3" name="Title 2">
            <a:extLst>
              <a:ext uri="{FF2B5EF4-FFF2-40B4-BE49-F238E27FC236}">
                <a16:creationId xmlns:a16="http://schemas.microsoft.com/office/drawing/2014/main" id="{7A736F0D-4C84-19B5-FEE8-9DC970599678}"/>
              </a:ext>
            </a:extLst>
          </p:cNvPr>
          <p:cNvSpPr>
            <a:spLocks noGrp="1"/>
          </p:cNvSpPr>
          <p:nvPr>
            <p:ph type="title"/>
          </p:nvPr>
        </p:nvSpPr>
        <p:spPr>
          <a:xfrm>
            <a:off x="0" y="195758"/>
            <a:ext cx="12192000" cy="1087815"/>
          </a:xfrm>
        </p:spPr>
        <p:txBody>
          <a:bodyPr>
            <a:normAutofit/>
          </a:bodyPr>
          <a:lstStyle/>
          <a:p>
            <a:r>
              <a:rPr lang="en-US" sz="3800" dirty="0"/>
              <a:t>State Freight Rail Funding: Tennessee</a:t>
            </a:r>
          </a:p>
        </p:txBody>
      </p:sp>
      <p:pic>
        <p:nvPicPr>
          <p:cNvPr id="5" name="Picture 4" descr="Map&#10;&#10;Description automatically generated">
            <a:extLst>
              <a:ext uri="{FF2B5EF4-FFF2-40B4-BE49-F238E27FC236}">
                <a16:creationId xmlns:a16="http://schemas.microsoft.com/office/drawing/2014/main" id="{C742B374-DEA4-3006-88A7-38B784C750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614" y="2632553"/>
            <a:ext cx="4005072" cy="2520163"/>
          </a:xfrm>
          <a:prstGeom prst="rect">
            <a:avLst/>
          </a:prstGeom>
        </p:spPr>
      </p:pic>
      <p:sp>
        <p:nvSpPr>
          <p:cNvPr id="6" name="TextBox 5">
            <a:extLst>
              <a:ext uri="{FF2B5EF4-FFF2-40B4-BE49-F238E27FC236}">
                <a16:creationId xmlns:a16="http://schemas.microsoft.com/office/drawing/2014/main" id="{3372B26E-55BB-97B3-1E7D-31BEC8C16F6B}"/>
              </a:ext>
            </a:extLst>
          </p:cNvPr>
          <p:cNvSpPr txBox="1"/>
          <p:nvPr/>
        </p:nvSpPr>
        <p:spPr>
          <a:xfrm>
            <a:off x="340614" y="6219929"/>
            <a:ext cx="2912207" cy="738664"/>
          </a:xfrm>
          <a:prstGeom prst="rect">
            <a:avLst/>
          </a:prstGeom>
          <a:noFill/>
        </p:spPr>
        <p:txBody>
          <a:bodyPr wrap="none" rtlCol="0">
            <a:spAutoFit/>
          </a:bodyPr>
          <a:lstStyle/>
          <a:p>
            <a:r>
              <a:rPr lang="en-US" sz="1200" dirty="0">
                <a:latin typeface="+mj-lt"/>
              </a:rPr>
              <a:t>Source: 2019 Tennessee Statewide Rail Plan</a:t>
            </a:r>
          </a:p>
          <a:p>
            <a:endParaRPr lang="en-US" sz="1200" dirty="0">
              <a:latin typeface="+mj-lt"/>
            </a:endParaRPr>
          </a:p>
          <a:p>
            <a:endParaRPr lang="en-US" dirty="0"/>
          </a:p>
        </p:txBody>
      </p:sp>
    </p:spTree>
    <p:extLst>
      <p:ext uri="{BB962C8B-B14F-4D97-AF65-F5344CB8AC3E}">
        <p14:creationId xmlns:p14="http://schemas.microsoft.com/office/powerpoint/2010/main" val="2402067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A0E8878-148A-4B93-A366-8F4FFF0ACE3C}"/>
              </a:ext>
            </a:extLst>
          </p:cNvPr>
          <p:cNvSpPr txBox="1">
            <a:spLocks/>
          </p:cNvSpPr>
          <p:nvPr/>
        </p:nvSpPr>
        <p:spPr>
          <a:xfrm>
            <a:off x="2453200" y="1338343"/>
            <a:ext cx="7285600" cy="5284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2800"/>
              <a:buFont typeface="IBM Plex Serif"/>
              <a:buNone/>
              <a:defRPr sz="2800" b="1" i="0" u="none" strike="noStrike" cap="none">
                <a:solidFill>
                  <a:schemeClr val="dk1"/>
                </a:solidFill>
                <a:latin typeface="IBM Plex Serif"/>
                <a:ea typeface="IBM Plex Serif"/>
                <a:cs typeface="IBM Plex Serif"/>
                <a:sym typeface="IBM Plex Serif"/>
              </a:defRPr>
            </a:lvl1pPr>
            <a:lvl2pPr marR="0" lvl="1" algn="l" rtl="0">
              <a:lnSpc>
                <a:spcPct val="90000"/>
              </a:lnSpc>
              <a:spcBef>
                <a:spcPts val="0"/>
              </a:spcBef>
              <a:spcAft>
                <a:spcPts val="0"/>
              </a:spcAft>
              <a:buClr>
                <a:schemeClr val="dk1"/>
              </a:buClr>
              <a:buSzPts val="2800"/>
              <a:buFont typeface="IBM Plex Serif"/>
              <a:buNone/>
              <a:defRPr sz="2800" b="1" i="0" u="none" strike="noStrike" cap="none">
                <a:solidFill>
                  <a:schemeClr val="dk1"/>
                </a:solidFill>
                <a:latin typeface="IBM Plex Serif"/>
                <a:ea typeface="IBM Plex Serif"/>
                <a:cs typeface="IBM Plex Serif"/>
                <a:sym typeface="IBM Plex Serif"/>
              </a:defRPr>
            </a:lvl2pPr>
            <a:lvl3pPr marR="0" lvl="2" algn="l" rtl="0">
              <a:lnSpc>
                <a:spcPct val="90000"/>
              </a:lnSpc>
              <a:spcBef>
                <a:spcPts val="0"/>
              </a:spcBef>
              <a:spcAft>
                <a:spcPts val="0"/>
              </a:spcAft>
              <a:buClr>
                <a:schemeClr val="dk1"/>
              </a:buClr>
              <a:buSzPts val="2800"/>
              <a:buFont typeface="IBM Plex Serif"/>
              <a:buNone/>
              <a:defRPr sz="2800" b="1" i="0" u="none" strike="noStrike" cap="none">
                <a:solidFill>
                  <a:schemeClr val="dk1"/>
                </a:solidFill>
                <a:latin typeface="IBM Plex Serif"/>
                <a:ea typeface="IBM Plex Serif"/>
                <a:cs typeface="IBM Plex Serif"/>
                <a:sym typeface="IBM Plex Serif"/>
              </a:defRPr>
            </a:lvl3pPr>
            <a:lvl4pPr marR="0" lvl="3" algn="l" rtl="0">
              <a:lnSpc>
                <a:spcPct val="90000"/>
              </a:lnSpc>
              <a:spcBef>
                <a:spcPts val="0"/>
              </a:spcBef>
              <a:spcAft>
                <a:spcPts val="0"/>
              </a:spcAft>
              <a:buClr>
                <a:schemeClr val="dk1"/>
              </a:buClr>
              <a:buSzPts val="2800"/>
              <a:buFont typeface="IBM Plex Serif"/>
              <a:buNone/>
              <a:defRPr sz="2800" b="1" i="0" u="none" strike="noStrike" cap="none">
                <a:solidFill>
                  <a:schemeClr val="dk1"/>
                </a:solidFill>
                <a:latin typeface="IBM Plex Serif"/>
                <a:ea typeface="IBM Plex Serif"/>
                <a:cs typeface="IBM Plex Serif"/>
                <a:sym typeface="IBM Plex Serif"/>
              </a:defRPr>
            </a:lvl4pPr>
            <a:lvl5pPr marR="0" lvl="4" algn="l" rtl="0">
              <a:lnSpc>
                <a:spcPct val="90000"/>
              </a:lnSpc>
              <a:spcBef>
                <a:spcPts val="0"/>
              </a:spcBef>
              <a:spcAft>
                <a:spcPts val="0"/>
              </a:spcAft>
              <a:buClr>
                <a:schemeClr val="dk1"/>
              </a:buClr>
              <a:buSzPts val="2800"/>
              <a:buFont typeface="IBM Plex Serif"/>
              <a:buNone/>
              <a:defRPr sz="2800" b="1" i="0" u="none" strike="noStrike" cap="none">
                <a:solidFill>
                  <a:schemeClr val="dk1"/>
                </a:solidFill>
                <a:latin typeface="IBM Plex Serif"/>
                <a:ea typeface="IBM Plex Serif"/>
                <a:cs typeface="IBM Plex Serif"/>
                <a:sym typeface="IBM Plex Serif"/>
              </a:defRPr>
            </a:lvl5pPr>
            <a:lvl6pPr marR="0" lvl="5" algn="l" rtl="0">
              <a:lnSpc>
                <a:spcPct val="90000"/>
              </a:lnSpc>
              <a:spcBef>
                <a:spcPts val="0"/>
              </a:spcBef>
              <a:spcAft>
                <a:spcPts val="0"/>
              </a:spcAft>
              <a:buClr>
                <a:schemeClr val="dk1"/>
              </a:buClr>
              <a:buSzPts val="2800"/>
              <a:buFont typeface="IBM Plex Serif"/>
              <a:buNone/>
              <a:defRPr sz="2800" b="1" i="0" u="none" strike="noStrike" cap="none">
                <a:solidFill>
                  <a:schemeClr val="dk1"/>
                </a:solidFill>
                <a:latin typeface="IBM Plex Serif"/>
                <a:ea typeface="IBM Plex Serif"/>
                <a:cs typeface="IBM Plex Serif"/>
                <a:sym typeface="IBM Plex Serif"/>
              </a:defRPr>
            </a:lvl6pPr>
            <a:lvl7pPr marR="0" lvl="6" algn="l" rtl="0">
              <a:lnSpc>
                <a:spcPct val="90000"/>
              </a:lnSpc>
              <a:spcBef>
                <a:spcPts val="0"/>
              </a:spcBef>
              <a:spcAft>
                <a:spcPts val="0"/>
              </a:spcAft>
              <a:buClr>
                <a:schemeClr val="dk1"/>
              </a:buClr>
              <a:buSzPts val="2800"/>
              <a:buFont typeface="IBM Plex Serif"/>
              <a:buNone/>
              <a:defRPr sz="2800" b="1" i="0" u="none" strike="noStrike" cap="none">
                <a:solidFill>
                  <a:schemeClr val="dk1"/>
                </a:solidFill>
                <a:latin typeface="IBM Plex Serif"/>
                <a:ea typeface="IBM Plex Serif"/>
                <a:cs typeface="IBM Plex Serif"/>
                <a:sym typeface="IBM Plex Serif"/>
              </a:defRPr>
            </a:lvl7pPr>
            <a:lvl8pPr marR="0" lvl="7" algn="l" rtl="0">
              <a:lnSpc>
                <a:spcPct val="90000"/>
              </a:lnSpc>
              <a:spcBef>
                <a:spcPts val="0"/>
              </a:spcBef>
              <a:spcAft>
                <a:spcPts val="0"/>
              </a:spcAft>
              <a:buClr>
                <a:schemeClr val="dk1"/>
              </a:buClr>
              <a:buSzPts val="2800"/>
              <a:buFont typeface="IBM Plex Serif"/>
              <a:buNone/>
              <a:defRPr sz="2800" b="1" i="0" u="none" strike="noStrike" cap="none">
                <a:solidFill>
                  <a:schemeClr val="dk1"/>
                </a:solidFill>
                <a:latin typeface="IBM Plex Serif"/>
                <a:ea typeface="IBM Plex Serif"/>
                <a:cs typeface="IBM Plex Serif"/>
                <a:sym typeface="IBM Plex Serif"/>
              </a:defRPr>
            </a:lvl8pPr>
            <a:lvl9pPr marR="0" lvl="8" algn="l" rtl="0">
              <a:lnSpc>
                <a:spcPct val="90000"/>
              </a:lnSpc>
              <a:spcBef>
                <a:spcPts val="0"/>
              </a:spcBef>
              <a:spcAft>
                <a:spcPts val="0"/>
              </a:spcAft>
              <a:buClr>
                <a:schemeClr val="dk1"/>
              </a:buClr>
              <a:buSzPts val="2800"/>
              <a:buFont typeface="IBM Plex Serif"/>
              <a:buNone/>
              <a:defRPr sz="2800" b="1" i="0" u="none" strike="noStrike" cap="none">
                <a:solidFill>
                  <a:schemeClr val="dk1"/>
                </a:solidFill>
                <a:latin typeface="IBM Plex Serif"/>
                <a:ea typeface="IBM Plex Serif"/>
                <a:cs typeface="IBM Plex Serif"/>
                <a:sym typeface="IBM Plex Serif"/>
              </a:defRPr>
            </a:lvl9pPr>
          </a:lstStyle>
          <a:p>
            <a:pPr algn="ctr"/>
            <a:endParaRPr lang="en-US" sz="3733"/>
          </a:p>
        </p:txBody>
      </p:sp>
      <p:sp>
        <p:nvSpPr>
          <p:cNvPr id="2" name="Title 1">
            <a:extLst>
              <a:ext uri="{FF2B5EF4-FFF2-40B4-BE49-F238E27FC236}">
                <a16:creationId xmlns:a16="http://schemas.microsoft.com/office/drawing/2014/main" id="{52C4B6A3-0E80-514E-8BC6-590396F2FB9C}"/>
              </a:ext>
            </a:extLst>
          </p:cNvPr>
          <p:cNvSpPr>
            <a:spLocks noGrp="1"/>
          </p:cNvSpPr>
          <p:nvPr>
            <p:ph type="title"/>
          </p:nvPr>
        </p:nvSpPr>
        <p:spPr>
          <a:xfrm>
            <a:off x="3015666" y="520606"/>
            <a:ext cx="6160668" cy="1042987"/>
          </a:xfrm>
        </p:spPr>
        <p:txBody>
          <a:bodyPr>
            <a:normAutofit/>
          </a:bodyPr>
          <a:lstStyle/>
          <a:p>
            <a:pPr algn="ctr"/>
            <a:r>
              <a:rPr lang="en-US" sz="3800" dirty="0"/>
              <a:t>For More Information</a:t>
            </a:r>
          </a:p>
        </p:txBody>
      </p:sp>
      <p:sp>
        <p:nvSpPr>
          <p:cNvPr id="9" name="TextBox 8">
            <a:extLst>
              <a:ext uri="{FF2B5EF4-FFF2-40B4-BE49-F238E27FC236}">
                <a16:creationId xmlns:a16="http://schemas.microsoft.com/office/drawing/2014/main" id="{17624158-D61C-773D-EC96-84B1BB8D62CC}"/>
              </a:ext>
            </a:extLst>
          </p:cNvPr>
          <p:cNvSpPr txBox="1"/>
          <p:nvPr/>
        </p:nvSpPr>
        <p:spPr>
          <a:xfrm>
            <a:off x="4710459" y="3213623"/>
            <a:ext cx="6093618" cy="1384995"/>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Jeremy Edgeworth, KYTC</a:t>
            </a:r>
          </a:p>
          <a:p>
            <a:r>
              <a:rPr lang="en-US" sz="2800" i="1" dirty="0">
                <a:latin typeface="Arial" panose="020B0604020202020204" pitchFamily="34" charset="0"/>
                <a:cs typeface="Arial" panose="020B0604020202020204" pitchFamily="34" charset="0"/>
              </a:rPr>
              <a:t>Jeremy.edgeworth@ky.gov </a:t>
            </a:r>
          </a:p>
          <a:p>
            <a:r>
              <a:rPr lang="en-US" sz="2800" dirty="0">
                <a:latin typeface="Arial" panose="020B0604020202020204" pitchFamily="34" charset="0"/>
                <a:cs typeface="Arial" panose="020B0604020202020204" pitchFamily="34" charset="0"/>
              </a:rPr>
              <a:t>502-782-5095</a:t>
            </a:r>
          </a:p>
        </p:txBody>
      </p:sp>
    </p:spTree>
    <p:extLst>
      <p:ext uri="{BB962C8B-B14F-4D97-AF65-F5344CB8AC3E}">
        <p14:creationId xmlns:p14="http://schemas.microsoft.com/office/powerpoint/2010/main" val="1398695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0526"/>
            <a:ext cx="12192000" cy="1087815"/>
          </a:xfrm>
        </p:spPr>
        <p:txBody>
          <a:bodyPr>
            <a:normAutofit/>
          </a:bodyPr>
          <a:lstStyle/>
          <a:p>
            <a:pPr algn="ctr"/>
            <a:r>
              <a:rPr lang="en-US" sz="3800" b="1" dirty="0"/>
              <a:t>Kentucky’s Public Riverports</a:t>
            </a:r>
          </a:p>
        </p:txBody>
      </p:sp>
      <p:pic>
        <p:nvPicPr>
          <p:cNvPr id="6" name="Picture 5" descr="A bridge over a road&#10;&#10;Description automatically generated">
            <a:extLst>
              <a:ext uri="{FF2B5EF4-FFF2-40B4-BE49-F238E27FC236}">
                <a16:creationId xmlns:a16="http://schemas.microsoft.com/office/drawing/2014/main" id="{36F5E538-E77B-EDAE-3118-C8DC078D40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08" b="11647"/>
          <a:stretch/>
        </p:blipFill>
        <p:spPr>
          <a:xfrm>
            <a:off x="8340436" y="1626422"/>
            <a:ext cx="3523633" cy="4073848"/>
          </a:xfrm>
          <a:prstGeom prst="rect">
            <a:avLst/>
          </a:prstGeom>
        </p:spPr>
      </p:pic>
      <p:graphicFrame>
        <p:nvGraphicFramePr>
          <p:cNvPr id="3" name="Object 2">
            <a:extLst>
              <a:ext uri="{FF2B5EF4-FFF2-40B4-BE49-F238E27FC236}">
                <a16:creationId xmlns:a16="http://schemas.microsoft.com/office/drawing/2014/main" id="{1C3FC762-D7F6-A87A-7935-B5ED1C9DAD8F}"/>
              </a:ext>
            </a:extLst>
          </p:cNvPr>
          <p:cNvGraphicFramePr>
            <a:graphicFrameLocks noChangeAspect="1"/>
          </p:cNvGraphicFramePr>
          <p:nvPr>
            <p:extLst>
              <p:ext uri="{D42A27DB-BD31-4B8C-83A1-F6EECF244321}">
                <p14:modId xmlns:p14="http://schemas.microsoft.com/office/powerpoint/2010/main" val="81655635"/>
              </p:ext>
            </p:extLst>
          </p:nvPr>
        </p:nvGraphicFramePr>
        <p:xfrm>
          <a:off x="286366" y="1487132"/>
          <a:ext cx="7861917" cy="5087214"/>
        </p:xfrm>
        <a:graphic>
          <a:graphicData uri="http://schemas.openxmlformats.org/presentationml/2006/ole">
            <mc:AlternateContent xmlns:mc="http://schemas.openxmlformats.org/markup-compatibility/2006">
              <mc:Choice xmlns:v="urn:schemas-microsoft-com:vml" Requires="v">
                <p:oleObj name="Acrobat Document" r:id="rId4" imgW="11658513" imgH="7543568" progId="Acrobat.Document.DC">
                  <p:embed/>
                </p:oleObj>
              </mc:Choice>
              <mc:Fallback>
                <p:oleObj name="Acrobat Document" r:id="rId4" imgW="11658513" imgH="7543568" progId="Acrobat.Document.DC">
                  <p:embed/>
                  <p:pic>
                    <p:nvPicPr>
                      <p:cNvPr id="3" name="Object 2">
                        <a:extLst>
                          <a:ext uri="{FF2B5EF4-FFF2-40B4-BE49-F238E27FC236}">
                            <a16:creationId xmlns:a16="http://schemas.microsoft.com/office/drawing/2014/main" id="{1C3FC762-D7F6-A87A-7935-B5ED1C9DAD8F}"/>
                          </a:ext>
                        </a:extLst>
                      </p:cNvPr>
                      <p:cNvPicPr/>
                      <p:nvPr/>
                    </p:nvPicPr>
                    <p:blipFill>
                      <a:blip r:embed="rId5"/>
                      <a:stretch>
                        <a:fillRect/>
                      </a:stretch>
                    </p:blipFill>
                    <p:spPr>
                      <a:xfrm>
                        <a:off x="286366" y="1487132"/>
                        <a:ext cx="7861917" cy="5087214"/>
                      </a:xfrm>
                      <a:prstGeom prst="rect">
                        <a:avLst/>
                      </a:prstGeom>
                    </p:spPr>
                  </p:pic>
                </p:oleObj>
              </mc:Fallback>
            </mc:AlternateContent>
          </a:graphicData>
        </a:graphic>
      </p:graphicFrame>
    </p:spTree>
    <p:extLst>
      <p:ext uri="{BB962C8B-B14F-4D97-AF65-F5344CB8AC3E}">
        <p14:creationId xmlns:p14="http://schemas.microsoft.com/office/powerpoint/2010/main" val="536420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00526"/>
            <a:ext cx="12192000" cy="1087815"/>
          </a:xfrm>
        </p:spPr>
        <p:txBody>
          <a:bodyPr>
            <a:normAutofit/>
          </a:bodyPr>
          <a:lstStyle/>
          <a:p>
            <a:r>
              <a:rPr lang="en-US" sz="3800" dirty="0"/>
              <a:t>HB 241 Transportation Cabinet Budget Bill</a:t>
            </a:r>
          </a:p>
        </p:txBody>
      </p:sp>
      <p:sp>
        <p:nvSpPr>
          <p:cNvPr id="2" name="TextBox 1">
            <a:extLst>
              <a:ext uri="{FF2B5EF4-FFF2-40B4-BE49-F238E27FC236}">
                <a16:creationId xmlns:a16="http://schemas.microsoft.com/office/drawing/2014/main" id="{A3449DAB-0BD5-45EB-B35F-900D09E613B6}"/>
              </a:ext>
            </a:extLst>
          </p:cNvPr>
          <p:cNvSpPr txBox="1"/>
          <p:nvPr/>
        </p:nvSpPr>
        <p:spPr>
          <a:xfrm>
            <a:off x="566057" y="2525483"/>
            <a:ext cx="11146972" cy="2246769"/>
          </a:xfrm>
          <a:prstGeom prst="rect">
            <a:avLst/>
          </a:prstGeom>
          <a:noFill/>
        </p:spPr>
        <p:txBody>
          <a:bodyPr wrap="square" rtlCol="0">
            <a:spAutoFit/>
          </a:bodyPr>
          <a:lstStyle/>
          <a:p>
            <a:r>
              <a:rPr lang="en-US" sz="2800" dirty="0"/>
              <a:t>(4) Riverport Improvements: Included in the above General Fund appropriation is $500,000 in each fiscal year to improve public riverports within Kentucky. The Secretary of the Transportation Cabinet, in conjunction with the Kentucky Water Transportation Advisory Board, shall determine how the funds are distributed.</a:t>
            </a:r>
          </a:p>
        </p:txBody>
      </p:sp>
      <p:sp>
        <p:nvSpPr>
          <p:cNvPr id="5" name="TextBox 4">
            <a:extLst>
              <a:ext uri="{FF2B5EF4-FFF2-40B4-BE49-F238E27FC236}">
                <a16:creationId xmlns:a16="http://schemas.microsoft.com/office/drawing/2014/main" id="{B5F33CCC-B163-4C27-9803-70164151E01B}"/>
              </a:ext>
            </a:extLst>
          </p:cNvPr>
          <p:cNvSpPr txBox="1"/>
          <p:nvPr/>
        </p:nvSpPr>
        <p:spPr>
          <a:xfrm>
            <a:off x="145140" y="1538511"/>
            <a:ext cx="7936596" cy="1384995"/>
          </a:xfrm>
          <a:prstGeom prst="rect">
            <a:avLst/>
          </a:prstGeom>
          <a:noFill/>
        </p:spPr>
        <p:txBody>
          <a:bodyPr wrap="none" rtlCol="0">
            <a:spAutoFit/>
          </a:bodyPr>
          <a:lstStyle/>
          <a:p>
            <a:r>
              <a:rPr lang="en-US" sz="2800" dirty="0">
                <a:effectLst/>
                <a:latin typeface="+mj-lt"/>
                <a:ea typeface="Calibri" panose="020F0502020204030204" pitchFamily="34" charset="0"/>
              </a:rPr>
              <a:t>Acts of the 2022 Regular Session, House Bill 241/VO, </a:t>
            </a:r>
          </a:p>
          <a:p>
            <a:r>
              <a:rPr lang="en-US" sz="2800" dirty="0">
                <a:effectLst/>
                <a:latin typeface="+mj-lt"/>
                <a:ea typeface="Calibri" panose="020F0502020204030204" pitchFamily="34" charset="0"/>
              </a:rPr>
              <a:t>Part I, Section A, Subsection 1 (4) </a:t>
            </a:r>
            <a:endParaRPr lang="en-US" sz="2800" dirty="0">
              <a:latin typeface="+mj-lt"/>
            </a:endParaRPr>
          </a:p>
          <a:p>
            <a:endParaRPr lang="en-US" sz="2800" dirty="0">
              <a:latin typeface="+mj-lt"/>
            </a:endParaRPr>
          </a:p>
        </p:txBody>
      </p:sp>
    </p:spTree>
    <p:extLst>
      <p:ext uri="{BB962C8B-B14F-4D97-AF65-F5344CB8AC3E}">
        <p14:creationId xmlns:p14="http://schemas.microsoft.com/office/powerpoint/2010/main" val="824407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00526"/>
            <a:ext cx="12192000" cy="1087815"/>
          </a:xfrm>
        </p:spPr>
        <p:txBody>
          <a:bodyPr>
            <a:normAutofit/>
          </a:bodyPr>
          <a:lstStyle/>
          <a:p>
            <a:r>
              <a:rPr lang="en-US" sz="3800" dirty="0"/>
              <a:t>Kentucky Riverport Improvement (KRI) Program</a:t>
            </a:r>
          </a:p>
        </p:txBody>
      </p:sp>
      <p:sp>
        <p:nvSpPr>
          <p:cNvPr id="2" name="TextBox 1">
            <a:extLst>
              <a:ext uri="{FF2B5EF4-FFF2-40B4-BE49-F238E27FC236}">
                <a16:creationId xmlns:a16="http://schemas.microsoft.com/office/drawing/2014/main" id="{A3449DAB-0BD5-45EB-B35F-900D09E613B6}"/>
              </a:ext>
            </a:extLst>
          </p:cNvPr>
          <p:cNvSpPr txBox="1"/>
          <p:nvPr/>
        </p:nvSpPr>
        <p:spPr>
          <a:xfrm>
            <a:off x="7922763" y="1625365"/>
            <a:ext cx="4664530" cy="3970318"/>
          </a:xfrm>
          <a:prstGeom prst="rect">
            <a:avLst/>
          </a:prstGeom>
          <a:noFill/>
        </p:spPr>
        <p:txBody>
          <a:bodyPr wrap="square" rtlCol="0">
            <a:spAutoFit/>
          </a:bodyPr>
          <a:lstStyle/>
          <a:p>
            <a:r>
              <a:rPr lang="en-US" sz="2800" dirty="0"/>
              <a:t>Allowable KRI projects:</a:t>
            </a:r>
          </a:p>
          <a:p>
            <a:endParaRPr lang="en-US" sz="2800" dirty="0"/>
          </a:p>
          <a:p>
            <a:pPr marL="457200" indent="-457200">
              <a:buFont typeface="Arial" panose="020B0604020202020204" pitchFamily="34" charset="0"/>
              <a:buChar char="•"/>
            </a:pPr>
            <a:r>
              <a:rPr lang="en-US" sz="2800" dirty="0"/>
              <a:t>Eligible projects provide dredging or improve Riverport facilities, infrastructure, or critical material handling equipment.</a:t>
            </a:r>
          </a:p>
          <a:p>
            <a:pPr marL="457200" indent="-457200">
              <a:buFont typeface="Arial" panose="020B0604020202020204" pitchFamily="34" charset="0"/>
              <a:buChar char="•"/>
            </a:pPr>
            <a:r>
              <a:rPr lang="en-US" sz="2800" dirty="0"/>
              <a:t>50/50 match</a:t>
            </a:r>
          </a:p>
        </p:txBody>
      </p:sp>
      <p:pic>
        <p:nvPicPr>
          <p:cNvPr id="8" name="Picture 7" descr="A picture containing tree, outdoor, grass, sky&#10;&#10;Description automatically generated">
            <a:extLst>
              <a:ext uri="{FF2B5EF4-FFF2-40B4-BE49-F238E27FC236}">
                <a16:creationId xmlns:a16="http://schemas.microsoft.com/office/drawing/2014/main" id="{2D21B649-C54D-053F-132F-71937C4492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54241" y="4233549"/>
            <a:ext cx="2592904" cy="1944678"/>
          </a:xfrm>
          <a:prstGeom prst="rect">
            <a:avLst/>
          </a:prstGeom>
        </p:spPr>
      </p:pic>
      <p:pic>
        <p:nvPicPr>
          <p:cNvPr id="14" name="Picture 13" descr="A large yellow tractor in a parking lot&#10;&#10;Description automatically generated with medium confidence">
            <a:extLst>
              <a:ext uri="{FF2B5EF4-FFF2-40B4-BE49-F238E27FC236}">
                <a16:creationId xmlns:a16="http://schemas.microsoft.com/office/drawing/2014/main" id="{48D7AEDD-8EFE-7259-911E-507E4252AA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223" t="15787" r="11415"/>
          <a:stretch/>
        </p:blipFill>
        <p:spPr>
          <a:xfrm>
            <a:off x="2221458" y="3909436"/>
            <a:ext cx="1828800" cy="1419676"/>
          </a:xfrm>
          <a:prstGeom prst="rect">
            <a:avLst/>
          </a:prstGeom>
        </p:spPr>
      </p:pic>
      <p:pic>
        <p:nvPicPr>
          <p:cNvPr id="16" name="Picture 15" descr="A picture containing sky, outdoor, building&#10;&#10;Description automatically generated">
            <a:extLst>
              <a:ext uri="{FF2B5EF4-FFF2-40B4-BE49-F238E27FC236}">
                <a16:creationId xmlns:a16="http://schemas.microsoft.com/office/drawing/2014/main" id="{E228E9F1-C83D-6821-693B-E25F8CA768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488" t="12760" r="10031"/>
          <a:stretch/>
        </p:blipFill>
        <p:spPr>
          <a:xfrm>
            <a:off x="5880550" y="4937828"/>
            <a:ext cx="1828800" cy="1564512"/>
          </a:xfrm>
          <a:prstGeom prst="rect">
            <a:avLst/>
          </a:prstGeom>
        </p:spPr>
      </p:pic>
      <p:pic>
        <p:nvPicPr>
          <p:cNvPr id="18" name="Picture 17">
            <a:extLst>
              <a:ext uri="{FF2B5EF4-FFF2-40B4-BE49-F238E27FC236}">
                <a16:creationId xmlns:a16="http://schemas.microsoft.com/office/drawing/2014/main" id="{721B0848-0326-5BA4-912E-621B3283F97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4696" r="28625"/>
          <a:stretch/>
        </p:blipFill>
        <p:spPr>
          <a:xfrm rot="5400000">
            <a:off x="4045993" y="4466951"/>
            <a:ext cx="1828800" cy="1639294"/>
          </a:xfrm>
          <a:prstGeom prst="rect">
            <a:avLst/>
          </a:prstGeom>
        </p:spPr>
      </p:pic>
      <p:pic>
        <p:nvPicPr>
          <p:cNvPr id="20" name="Picture 19" descr="A picture containing sky, outdoor, grass, road&#10;&#10;Description automatically generated">
            <a:extLst>
              <a:ext uri="{FF2B5EF4-FFF2-40B4-BE49-F238E27FC236}">
                <a16:creationId xmlns:a16="http://schemas.microsoft.com/office/drawing/2014/main" id="{8D0B8DD9-AD58-0E83-2568-8F29746D151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2867"/>
          <a:stretch/>
        </p:blipFill>
        <p:spPr>
          <a:xfrm>
            <a:off x="169872" y="1652011"/>
            <a:ext cx="3639774" cy="2105602"/>
          </a:xfrm>
          <a:prstGeom prst="rect">
            <a:avLst/>
          </a:prstGeom>
        </p:spPr>
      </p:pic>
      <p:pic>
        <p:nvPicPr>
          <p:cNvPr id="22" name="Picture 21" descr="A picture containing sky, water, outdoor, boat&#10;&#10;Description automatically generated">
            <a:extLst>
              <a:ext uri="{FF2B5EF4-FFF2-40B4-BE49-F238E27FC236}">
                <a16:creationId xmlns:a16="http://schemas.microsoft.com/office/drawing/2014/main" id="{56DD440B-1B21-A2FE-5DF2-56722389A92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9793" r="6675"/>
          <a:stretch/>
        </p:blipFill>
        <p:spPr>
          <a:xfrm>
            <a:off x="3941665" y="1652010"/>
            <a:ext cx="2904525" cy="2105601"/>
          </a:xfrm>
          <a:prstGeom prst="rect">
            <a:avLst/>
          </a:prstGeom>
        </p:spPr>
      </p:pic>
    </p:spTree>
    <p:extLst>
      <p:ext uri="{BB962C8B-B14F-4D97-AF65-F5344CB8AC3E}">
        <p14:creationId xmlns:p14="http://schemas.microsoft.com/office/powerpoint/2010/main" val="4096310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12192000" cy="1384300"/>
          </a:xfrm>
        </p:spPr>
        <p:txBody>
          <a:bodyPr anchor="b">
            <a:normAutofit/>
          </a:bodyPr>
          <a:lstStyle/>
          <a:p>
            <a:pPr algn="ctr"/>
            <a:r>
              <a:rPr lang="en-US" sz="3800" dirty="0"/>
              <a:t>FY 2024 Kentucky Riverport Improvement Awards</a:t>
            </a:r>
            <a:br>
              <a:rPr lang="en-US" sz="3800" dirty="0"/>
            </a:br>
            <a:r>
              <a:rPr lang="en-US" sz="3800" dirty="0"/>
              <a:t>Available Funds: $500,000.00  </a:t>
            </a:r>
          </a:p>
        </p:txBody>
      </p:sp>
      <p:graphicFrame>
        <p:nvGraphicFramePr>
          <p:cNvPr id="4" name="Content Placeholder 3">
            <a:extLst>
              <a:ext uri="{FF2B5EF4-FFF2-40B4-BE49-F238E27FC236}">
                <a16:creationId xmlns:a16="http://schemas.microsoft.com/office/drawing/2014/main" id="{EB13EBCF-E8BE-480F-D792-09AC06580F6D}"/>
              </a:ext>
            </a:extLst>
          </p:cNvPr>
          <p:cNvGraphicFramePr>
            <a:graphicFrameLocks noGrp="1"/>
          </p:cNvGraphicFramePr>
          <p:nvPr>
            <p:ph idx="1"/>
            <p:extLst>
              <p:ext uri="{D42A27DB-BD31-4B8C-83A1-F6EECF244321}">
                <p14:modId xmlns:p14="http://schemas.microsoft.com/office/powerpoint/2010/main" val="3787018931"/>
              </p:ext>
            </p:extLst>
          </p:nvPr>
        </p:nvGraphicFramePr>
        <p:xfrm>
          <a:off x="390602" y="1690251"/>
          <a:ext cx="9404565" cy="4696693"/>
        </p:xfrm>
        <a:graphic>
          <a:graphicData uri="http://schemas.openxmlformats.org/drawingml/2006/table">
            <a:tbl>
              <a:tblPr firstRow="1" bandRow="1">
                <a:tableStyleId>{5C22544A-7EE6-4342-B048-85BDC9FD1C3A}</a:tableStyleId>
              </a:tblPr>
              <a:tblGrid>
                <a:gridCol w="1410232">
                  <a:extLst>
                    <a:ext uri="{9D8B030D-6E8A-4147-A177-3AD203B41FA5}">
                      <a16:colId xmlns:a16="http://schemas.microsoft.com/office/drawing/2014/main" val="20000"/>
                    </a:ext>
                  </a:extLst>
                </a:gridCol>
                <a:gridCol w="3719758">
                  <a:extLst>
                    <a:ext uri="{9D8B030D-6E8A-4147-A177-3AD203B41FA5}">
                      <a16:colId xmlns:a16="http://schemas.microsoft.com/office/drawing/2014/main" val="20001"/>
                    </a:ext>
                  </a:extLst>
                </a:gridCol>
                <a:gridCol w="2021889">
                  <a:extLst>
                    <a:ext uri="{9D8B030D-6E8A-4147-A177-3AD203B41FA5}">
                      <a16:colId xmlns:a16="http://schemas.microsoft.com/office/drawing/2014/main" val="20002"/>
                    </a:ext>
                  </a:extLst>
                </a:gridCol>
                <a:gridCol w="2252686">
                  <a:extLst>
                    <a:ext uri="{9D8B030D-6E8A-4147-A177-3AD203B41FA5}">
                      <a16:colId xmlns:a16="http://schemas.microsoft.com/office/drawing/2014/main" val="20003"/>
                    </a:ext>
                  </a:extLst>
                </a:gridCol>
              </a:tblGrid>
              <a:tr h="585947">
                <a:tc>
                  <a:txBody>
                    <a:bodyPr/>
                    <a:lstStyle/>
                    <a:p>
                      <a:pPr algn="ctr"/>
                      <a:r>
                        <a:rPr lang="en-US" sz="1600" dirty="0"/>
                        <a:t>Riverport</a:t>
                      </a:r>
                    </a:p>
                  </a:txBody>
                  <a:tcPr marL="68580" marR="68580" marT="34290" marB="34290"/>
                </a:tc>
                <a:tc>
                  <a:txBody>
                    <a:bodyPr/>
                    <a:lstStyle/>
                    <a:p>
                      <a:pPr algn="ctr"/>
                      <a:r>
                        <a:rPr lang="en-US" sz="1600" dirty="0"/>
                        <a:t>Project</a:t>
                      </a:r>
                    </a:p>
                  </a:txBody>
                  <a:tcPr marL="68580" marR="68580" marT="34290" marB="34290"/>
                </a:tc>
                <a:tc>
                  <a:txBody>
                    <a:bodyPr/>
                    <a:lstStyle/>
                    <a:p>
                      <a:pPr algn="ctr"/>
                      <a:r>
                        <a:rPr lang="en-US" sz="1600" dirty="0"/>
                        <a:t>Total</a:t>
                      </a:r>
                      <a:r>
                        <a:rPr lang="en-US" sz="1600" baseline="0" dirty="0"/>
                        <a:t> Cost</a:t>
                      </a:r>
                      <a:endParaRPr lang="en-US" sz="1600" dirty="0"/>
                    </a:p>
                  </a:txBody>
                  <a:tcPr marL="68580" marR="68580" marT="34290" marB="34290"/>
                </a:tc>
                <a:tc>
                  <a:txBody>
                    <a:bodyPr/>
                    <a:lstStyle/>
                    <a:p>
                      <a:pPr algn="ctr"/>
                      <a:r>
                        <a:rPr lang="en-US" sz="1600" dirty="0"/>
                        <a:t>KRI Awarded</a:t>
                      </a:r>
                    </a:p>
                  </a:txBody>
                  <a:tcPr marL="68580" marR="68580" marT="34290" marB="34290"/>
                </a:tc>
                <a:extLst>
                  <a:ext uri="{0D108BD9-81ED-4DB2-BD59-A6C34878D82A}">
                    <a16:rowId xmlns:a16="http://schemas.microsoft.com/office/drawing/2014/main" val="10000"/>
                  </a:ext>
                </a:extLst>
              </a:tr>
              <a:tr h="794282">
                <a:tc>
                  <a:txBody>
                    <a:bodyPr/>
                    <a:lstStyle/>
                    <a:p>
                      <a:pPr algn="ctr"/>
                      <a:r>
                        <a:rPr lang="en-US" sz="1600" b="1" dirty="0">
                          <a:solidFill>
                            <a:schemeClr val="tx1"/>
                          </a:solidFill>
                          <a:latin typeface="+mn-lt"/>
                        </a:rPr>
                        <a:t>Eddyville</a:t>
                      </a:r>
                    </a:p>
                  </a:txBody>
                  <a:tcPr marL="68580" marR="68580" marT="34290" marB="34290" anchor="ctr"/>
                </a:tc>
                <a:tc>
                  <a:txBody>
                    <a:bodyPr/>
                    <a:lstStyle/>
                    <a:p>
                      <a:pPr algn="ctr" fontAlgn="b"/>
                      <a:r>
                        <a:rPr lang="en-US" sz="1600" b="1" i="0" u="none" strike="noStrike" dirty="0">
                          <a:solidFill>
                            <a:schemeClr val="tx1"/>
                          </a:solidFill>
                          <a:effectLst/>
                          <a:latin typeface="+mn-lt"/>
                        </a:rPr>
                        <a:t>Caterpillar 330 Hydraulic Excavator Project</a:t>
                      </a:r>
                    </a:p>
                  </a:txBody>
                  <a:tcPr marL="7144" marR="7144" marT="7144" marB="0" anchor="ctr"/>
                </a:tc>
                <a:tc>
                  <a:txBody>
                    <a:bodyPr/>
                    <a:lstStyle/>
                    <a:p>
                      <a:pPr algn="ctr" fontAlgn="b"/>
                      <a:r>
                        <a:rPr lang="en-US" sz="1600" b="1" i="0" u="none" strike="noStrike" dirty="0">
                          <a:solidFill>
                            <a:schemeClr val="tx1"/>
                          </a:solidFill>
                          <a:effectLst/>
                          <a:latin typeface="+mn-lt"/>
                        </a:rPr>
                        <a:t>$368,122.00</a:t>
                      </a:r>
                    </a:p>
                  </a:txBody>
                  <a:tcPr marL="7144" marR="7144" marT="7144" marB="0" anchor="ctr"/>
                </a:tc>
                <a:tc>
                  <a:txBody>
                    <a:bodyPr/>
                    <a:lstStyle/>
                    <a:p>
                      <a:pPr algn="ctr" fontAlgn="b"/>
                      <a:r>
                        <a:rPr lang="en-US" sz="1600" b="1" i="0" u="none" strike="noStrike" dirty="0">
                          <a:solidFill>
                            <a:schemeClr val="tx1"/>
                          </a:solidFill>
                          <a:effectLst/>
                          <a:latin typeface="+mn-lt"/>
                        </a:rPr>
                        <a:t>$184,061.00</a:t>
                      </a:r>
                    </a:p>
                  </a:txBody>
                  <a:tcPr marL="7144" marR="7144" marT="7144" marB="0" anchor="ctr"/>
                </a:tc>
                <a:extLst>
                  <a:ext uri="{0D108BD9-81ED-4DB2-BD59-A6C34878D82A}">
                    <a16:rowId xmlns:a16="http://schemas.microsoft.com/office/drawing/2014/main" val="10001"/>
                  </a:ext>
                </a:extLst>
              </a:tr>
              <a:tr h="552744">
                <a:tc>
                  <a:txBody>
                    <a:bodyPr/>
                    <a:lstStyle/>
                    <a:p>
                      <a:pPr algn="ctr"/>
                      <a:r>
                        <a:rPr lang="en-US" sz="1600" b="1" dirty="0">
                          <a:solidFill>
                            <a:schemeClr val="tx1"/>
                          </a:solidFill>
                          <a:latin typeface="+mn-lt"/>
                        </a:rPr>
                        <a:t>Henderson</a:t>
                      </a:r>
                    </a:p>
                  </a:txBody>
                  <a:tcPr marL="68580" marR="68580" marT="34290" marB="34290" anchor="ctr"/>
                </a:tc>
                <a:tc>
                  <a:txBody>
                    <a:bodyPr/>
                    <a:lstStyle/>
                    <a:p>
                      <a:pPr algn="ctr"/>
                      <a:r>
                        <a:rPr lang="en-US" sz="1600" b="1" dirty="0">
                          <a:solidFill>
                            <a:schemeClr val="tx1"/>
                          </a:solidFill>
                          <a:latin typeface="+mn-lt"/>
                        </a:rPr>
                        <a:t>Automated Truck Scale Project</a:t>
                      </a:r>
                    </a:p>
                  </a:txBody>
                  <a:tcPr marL="68580" marR="68580" marT="34290" marB="34290" anchor="ctr"/>
                </a:tc>
                <a:tc>
                  <a:txBody>
                    <a:bodyPr/>
                    <a:lstStyle/>
                    <a:p>
                      <a:pPr algn="ctr"/>
                      <a:r>
                        <a:rPr lang="en-US" sz="1600" b="1" dirty="0">
                          <a:solidFill>
                            <a:schemeClr val="tx1"/>
                          </a:solidFill>
                          <a:latin typeface="+mn-lt"/>
                        </a:rPr>
                        <a:t>$244,000.00</a:t>
                      </a:r>
                    </a:p>
                  </a:txBody>
                  <a:tcPr marL="68580" marR="68580" marT="34290" marB="34290" anchor="ctr"/>
                </a:tc>
                <a:tc>
                  <a:txBody>
                    <a:bodyPr/>
                    <a:lstStyle/>
                    <a:p>
                      <a:pPr algn="ctr"/>
                      <a:r>
                        <a:rPr lang="en-US" sz="1600" b="1" dirty="0">
                          <a:solidFill>
                            <a:schemeClr val="tx1"/>
                          </a:solidFill>
                          <a:latin typeface="+mn-lt"/>
                        </a:rPr>
                        <a:t>$122,000.00</a:t>
                      </a:r>
                    </a:p>
                  </a:txBody>
                  <a:tcPr marL="68580" marR="68580" marT="34290" marB="34290" anchor="ctr"/>
                </a:tc>
                <a:extLst>
                  <a:ext uri="{0D108BD9-81ED-4DB2-BD59-A6C34878D82A}">
                    <a16:rowId xmlns:a16="http://schemas.microsoft.com/office/drawing/2014/main" val="2896417008"/>
                  </a:ext>
                </a:extLst>
              </a:tr>
              <a:tr h="552744">
                <a:tc>
                  <a:txBody>
                    <a:bodyPr/>
                    <a:lstStyle/>
                    <a:p>
                      <a:pPr algn="ctr"/>
                      <a:r>
                        <a:rPr lang="en-US" sz="1600" b="1" dirty="0">
                          <a:solidFill>
                            <a:schemeClr val="tx1"/>
                          </a:solidFill>
                          <a:latin typeface="+mn-lt"/>
                        </a:rPr>
                        <a:t>Owensboro</a:t>
                      </a:r>
                    </a:p>
                  </a:txBody>
                  <a:tcPr marL="68580" marR="68580" marT="34290" marB="34290" anchor="ctr"/>
                </a:tc>
                <a:tc>
                  <a:txBody>
                    <a:bodyPr/>
                    <a:lstStyle/>
                    <a:p>
                      <a:pPr algn="ctr"/>
                      <a:r>
                        <a:rPr lang="en-US" sz="1600" b="1" dirty="0">
                          <a:solidFill>
                            <a:schemeClr val="tx1"/>
                          </a:solidFill>
                          <a:latin typeface="+mn-lt"/>
                        </a:rPr>
                        <a:t>10,000 </a:t>
                      </a:r>
                      <a:r>
                        <a:rPr lang="en-US" sz="1600" b="1" dirty="0" err="1">
                          <a:solidFill>
                            <a:schemeClr val="tx1"/>
                          </a:solidFill>
                          <a:latin typeface="+mn-lt"/>
                        </a:rPr>
                        <a:t>lb</a:t>
                      </a:r>
                      <a:r>
                        <a:rPr lang="en-US" sz="1600" b="1" dirty="0">
                          <a:solidFill>
                            <a:schemeClr val="tx1"/>
                          </a:solidFill>
                          <a:latin typeface="+mn-lt"/>
                        </a:rPr>
                        <a:t> Forklift Project</a:t>
                      </a:r>
                    </a:p>
                  </a:txBody>
                  <a:tcPr marL="68580" marR="68580" marT="34290" marB="34290" anchor="ctr"/>
                </a:tc>
                <a:tc>
                  <a:txBody>
                    <a:bodyPr/>
                    <a:lstStyle/>
                    <a:p>
                      <a:pPr algn="ctr"/>
                      <a:r>
                        <a:rPr lang="en-US" sz="1600" b="1" dirty="0">
                          <a:solidFill>
                            <a:schemeClr val="tx1"/>
                          </a:solidFill>
                          <a:latin typeface="+mn-lt"/>
                        </a:rPr>
                        <a:t>$32,339.14</a:t>
                      </a:r>
                    </a:p>
                  </a:txBody>
                  <a:tcPr marL="68580" marR="68580" marT="34290" marB="34290" anchor="ctr"/>
                </a:tc>
                <a:tc>
                  <a:txBody>
                    <a:bodyPr/>
                    <a:lstStyle/>
                    <a:p>
                      <a:pPr algn="ctr"/>
                      <a:r>
                        <a:rPr lang="en-US" sz="1600" b="1" dirty="0">
                          <a:solidFill>
                            <a:schemeClr val="tx1"/>
                          </a:solidFill>
                          <a:latin typeface="+mn-lt"/>
                        </a:rPr>
                        <a:t>$16,169.57</a:t>
                      </a:r>
                    </a:p>
                  </a:txBody>
                  <a:tcPr marL="68580" marR="68580" marT="34290" marB="34290" anchor="ctr"/>
                </a:tc>
                <a:extLst>
                  <a:ext uri="{0D108BD9-81ED-4DB2-BD59-A6C34878D82A}">
                    <a16:rowId xmlns:a16="http://schemas.microsoft.com/office/drawing/2014/main" val="2290880673"/>
                  </a:ext>
                </a:extLst>
              </a:tr>
              <a:tr h="552744">
                <a:tc>
                  <a:txBody>
                    <a:bodyPr/>
                    <a:lstStyle/>
                    <a:p>
                      <a:pPr algn="ctr"/>
                      <a:r>
                        <a:rPr lang="en-US" sz="1600" b="1" dirty="0">
                          <a:solidFill>
                            <a:schemeClr val="tx1"/>
                          </a:solidFill>
                          <a:latin typeface="+mn-lt"/>
                        </a:rPr>
                        <a:t>Owensboro</a:t>
                      </a:r>
                    </a:p>
                  </a:txBody>
                  <a:tcPr marL="68580" marR="68580" marT="34290" marB="34290" anchor="ctr"/>
                </a:tc>
                <a:tc>
                  <a:txBody>
                    <a:bodyPr/>
                    <a:lstStyle/>
                    <a:p>
                      <a:pPr algn="ctr"/>
                      <a:r>
                        <a:rPr lang="en-US" sz="1600" b="1" dirty="0">
                          <a:solidFill>
                            <a:schemeClr val="tx1"/>
                          </a:solidFill>
                          <a:latin typeface="+mn-lt"/>
                        </a:rPr>
                        <a:t>25,000 </a:t>
                      </a:r>
                      <a:r>
                        <a:rPr lang="en-US" sz="1600" b="1" dirty="0" err="1">
                          <a:solidFill>
                            <a:schemeClr val="tx1"/>
                          </a:solidFill>
                          <a:latin typeface="+mn-lt"/>
                        </a:rPr>
                        <a:t>lb</a:t>
                      </a:r>
                      <a:r>
                        <a:rPr lang="en-US" sz="1600" b="1" dirty="0">
                          <a:solidFill>
                            <a:schemeClr val="tx1"/>
                          </a:solidFill>
                          <a:latin typeface="+mn-lt"/>
                        </a:rPr>
                        <a:t> Forklift Project</a:t>
                      </a:r>
                    </a:p>
                  </a:txBody>
                  <a:tcPr marL="68580" marR="68580" marT="34290" marB="34290" anchor="ctr"/>
                </a:tc>
                <a:tc>
                  <a:txBody>
                    <a:bodyPr/>
                    <a:lstStyle/>
                    <a:p>
                      <a:pPr algn="ctr"/>
                      <a:r>
                        <a:rPr lang="en-US" sz="1600" b="1" dirty="0">
                          <a:solidFill>
                            <a:schemeClr val="tx1"/>
                          </a:solidFill>
                          <a:latin typeface="+mn-lt"/>
                        </a:rPr>
                        <a:t>$231,719.20</a:t>
                      </a:r>
                    </a:p>
                  </a:txBody>
                  <a:tcPr marL="68580" marR="68580" marT="34290" marB="34290" anchor="ctr"/>
                </a:tc>
                <a:tc>
                  <a:txBody>
                    <a:bodyPr/>
                    <a:lstStyle/>
                    <a:p>
                      <a:pPr algn="ctr"/>
                      <a:r>
                        <a:rPr lang="en-US" sz="1600" b="1" dirty="0">
                          <a:solidFill>
                            <a:schemeClr val="tx1"/>
                          </a:solidFill>
                          <a:latin typeface="+mn-lt"/>
                        </a:rPr>
                        <a:t>$115,859.60</a:t>
                      </a:r>
                    </a:p>
                  </a:txBody>
                  <a:tcPr marL="68580" marR="68580" marT="34290" marB="34290" anchor="ctr"/>
                </a:tc>
                <a:extLst>
                  <a:ext uri="{0D108BD9-81ED-4DB2-BD59-A6C34878D82A}">
                    <a16:rowId xmlns:a16="http://schemas.microsoft.com/office/drawing/2014/main" val="3990049428"/>
                  </a:ext>
                </a:extLst>
              </a:tr>
              <a:tr h="552744">
                <a:tc>
                  <a:txBody>
                    <a:bodyPr/>
                    <a:lstStyle/>
                    <a:p>
                      <a:pPr algn="ctr"/>
                      <a:r>
                        <a:rPr lang="en-US" sz="1600" b="1" dirty="0">
                          <a:solidFill>
                            <a:schemeClr val="tx1"/>
                          </a:solidFill>
                          <a:latin typeface="+mn-lt"/>
                        </a:rPr>
                        <a:t>Owensboro</a:t>
                      </a:r>
                    </a:p>
                  </a:txBody>
                  <a:tcPr marL="68580" marR="68580" marT="34290" marB="34290" anchor="ctr"/>
                </a:tc>
                <a:tc>
                  <a:txBody>
                    <a:bodyPr/>
                    <a:lstStyle/>
                    <a:p>
                      <a:pPr algn="ctr"/>
                      <a:r>
                        <a:rPr lang="en-US" sz="1600" b="1" dirty="0">
                          <a:solidFill>
                            <a:schemeClr val="tx1"/>
                          </a:solidFill>
                          <a:latin typeface="+mn-lt"/>
                        </a:rPr>
                        <a:t>Compact Track Loader Project</a:t>
                      </a:r>
                    </a:p>
                  </a:txBody>
                  <a:tcPr marL="68580" marR="68580" marT="34290" marB="34290" anchor="ctr"/>
                </a:tc>
                <a:tc>
                  <a:txBody>
                    <a:bodyPr/>
                    <a:lstStyle/>
                    <a:p>
                      <a:pPr algn="ctr"/>
                      <a:r>
                        <a:rPr lang="en-US" sz="1600" b="1" dirty="0">
                          <a:solidFill>
                            <a:schemeClr val="tx1"/>
                          </a:solidFill>
                          <a:latin typeface="+mn-lt"/>
                        </a:rPr>
                        <a:t>$62,799.66</a:t>
                      </a:r>
                    </a:p>
                  </a:txBody>
                  <a:tcPr marL="68580" marR="68580" marT="34290" marB="34290" anchor="ctr"/>
                </a:tc>
                <a:tc>
                  <a:txBody>
                    <a:bodyPr/>
                    <a:lstStyle/>
                    <a:p>
                      <a:pPr algn="ctr"/>
                      <a:r>
                        <a:rPr lang="en-US" sz="1600" b="1" dirty="0">
                          <a:solidFill>
                            <a:schemeClr val="tx1"/>
                          </a:solidFill>
                          <a:latin typeface="+mn-lt"/>
                        </a:rPr>
                        <a:t>$31,399.83</a:t>
                      </a:r>
                    </a:p>
                  </a:txBody>
                  <a:tcPr marL="68580" marR="68580" marT="34290" marB="34290" anchor="ctr"/>
                </a:tc>
                <a:extLst>
                  <a:ext uri="{0D108BD9-81ED-4DB2-BD59-A6C34878D82A}">
                    <a16:rowId xmlns:a16="http://schemas.microsoft.com/office/drawing/2014/main" val="1873150434"/>
                  </a:ext>
                </a:extLst>
              </a:tr>
              <a:tr h="552744">
                <a:tc>
                  <a:txBody>
                    <a:bodyPr/>
                    <a:lstStyle/>
                    <a:p>
                      <a:pPr algn="ctr"/>
                      <a:r>
                        <a:rPr lang="en-US" sz="1600" b="1" dirty="0">
                          <a:solidFill>
                            <a:schemeClr val="tx1"/>
                          </a:solidFill>
                          <a:latin typeface="+mn-lt"/>
                        </a:rPr>
                        <a:t>Paducah</a:t>
                      </a:r>
                    </a:p>
                  </a:txBody>
                  <a:tcPr marL="68580" marR="68580" marT="34290" marB="34290" anchor="ctr"/>
                </a:tc>
                <a:tc>
                  <a:txBody>
                    <a:bodyPr/>
                    <a:lstStyle/>
                    <a:p>
                      <a:pPr algn="ctr"/>
                      <a:r>
                        <a:rPr lang="en-US" sz="1600" b="1" dirty="0">
                          <a:solidFill>
                            <a:schemeClr val="tx1"/>
                          </a:solidFill>
                          <a:latin typeface="+mn-lt"/>
                        </a:rPr>
                        <a:t>4th Street Concrete Aprons Project</a:t>
                      </a:r>
                    </a:p>
                  </a:txBody>
                  <a:tcPr marL="68580" marR="68580" marT="34290" marB="34290" anchor="ctr"/>
                </a:tc>
                <a:tc>
                  <a:txBody>
                    <a:bodyPr/>
                    <a:lstStyle/>
                    <a:p>
                      <a:pPr algn="ctr"/>
                      <a:r>
                        <a:rPr lang="en-US" sz="1600" b="1" dirty="0">
                          <a:solidFill>
                            <a:schemeClr val="tx1"/>
                          </a:solidFill>
                          <a:latin typeface="+mn-lt"/>
                        </a:rPr>
                        <a:t>$61,020.00</a:t>
                      </a:r>
                    </a:p>
                  </a:txBody>
                  <a:tcPr marL="68580" marR="68580" marT="34290" marB="34290" anchor="ctr"/>
                </a:tc>
                <a:tc>
                  <a:txBody>
                    <a:bodyPr/>
                    <a:lstStyle/>
                    <a:p>
                      <a:pPr algn="ctr"/>
                      <a:r>
                        <a:rPr lang="en-US" sz="1600" b="1" dirty="0">
                          <a:solidFill>
                            <a:schemeClr val="tx1"/>
                          </a:solidFill>
                          <a:latin typeface="+mn-lt"/>
                        </a:rPr>
                        <a:t>$30,510.00</a:t>
                      </a:r>
                    </a:p>
                  </a:txBody>
                  <a:tcPr marL="68580" marR="68580" marT="34290" marB="34290" anchor="ctr"/>
                </a:tc>
                <a:extLst>
                  <a:ext uri="{0D108BD9-81ED-4DB2-BD59-A6C34878D82A}">
                    <a16:rowId xmlns:a16="http://schemas.microsoft.com/office/drawing/2014/main" val="1071592912"/>
                  </a:ext>
                </a:extLst>
              </a:tr>
              <a:tr h="552744">
                <a:tc>
                  <a:txBody>
                    <a:bodyPr/>
                    <a:lstStyle/>
                    <a:p>
                      <a:pPr algn="ctr"/>
                      <a:endParaRPr lang="en-US" sz="1600" b="1" dirty="0">
                        <a:solidFill>
                          <a:srgbClr val="FFFF00"/>
                        </a:solidFill>
                        <a:highlight>
                          <a:srgbClr val="FFFF00"/>
                        </a:highlight>
                        <a:latin typeface="+mn-lt"/>
                      </a:endParaRPr>
                    </a:p>
                  </a:txBody>
                  <a:tcPr marL="68580" marR="68580" marT="34290" marB="34290" anchor="ctr"/>
                </a:tc>
                <a:tc>
                  <a:txBody>
                    <a:bodyPr/>
                    <a:lstStyle/>
                    <a:p>
                      <a:pPr algn="ctr"/>
                      <a:r>
                        <a:rPr lang="en-US" sz="1600" b="1" dirty="0">
                          <a:solidFill>
                            <a:schemeClr val="tx1"/>
                          </a:solidFill>
                          <a:latin typeface="+mn-lt"/>
                        </a:rPr>
                        <a:t>Total</a:t>
                      </a:r>
                    </a:p>
                  </a:txBody>
                  <a:tcPr marL="68580" marR="68580" marT="34290" marB="34290" anchor="ctr"/>
                </a:tc>
                <a:tc>
                  <a:txBody>
                    <a:bodyPr/>
                    <a:lstStyle/>
                    <a:p>
                      <a:pPr algn="ctr"/>
                      <a:r>
                        <a:rPr lang="en-US" sz="1600" b="1" dirty="0">
                          <a:solidFill>
                            <a:schemeClr val="tx1"/>
                          </a:solidFill>
                          <a:latin typeface="+mn-lt"/>
                        </a:rPr>
                        <a:t>$1,000,000.00</a:t>
                      </a:r>
                    </a:p>
                  </a:txBody>
                  <a:tcPr marL="68580" marR="68580" marT="34290" marB="34290" anchor="ctr"/>
                </a:tc>
                <a:tc>
                  <a:txBody>
                    <a:bodyPr/>
                    <a:lstStyle/>
                    <a:p>
                      <a:pPr algn="ctr"/>
                      <a:r>
                        <a:rPr lang="en-US" sz="1600" b="1" dirty="0">
                          <a:solidFill>
                            <a:schemeClr val="tx1"/>
                          </a:solidFill>
                          <a:latin typeface="+mn-lt"/>
                        </a:rPr>
                        <a:t>$500,000.00</a:t>
                      </a:r>
                    </a:p>
                  </a:txBody>
                  <a:tcPr marL="68580" marR="68580" marT="34290" marB="34290" anchor="ctr"/>
                </a:tc>
                <a:extLst>
                  <a:ext uri="{0D108BD9-81ED-4DB2-BD59-A6C34878D82A}">
                    <a16:rowId xmlns:a16="http://schemas.microsoft.com/office/drawing/2014/main" val="2195476940"/>
                  </a:ext>
                </a:extLst>
              </a:tr>
            </a:tbl>
          </a:graphicData>
        </a:graphic>
      </p:graphicFrame>
      <p:pic>
        <p:nvPicPr>
          <p:cNvPr id="2" name="Picture 1" descr="A picture containing yellow&#10;&#10;Description automatically generated">
            <a:extLst>
              <a:ext uri="{FF2B5EF4-FFF2-40B4-BE49-F238E27FC236}">
                <a16:creationId xmlns:a16="http://schemas.microsoft.com/office/drawing/2014/main" id="{22BC28C4-DEC8-E9E8-8540-B37CEE1CDD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285"/>
          <a:stretch/>
        </p:blipFill>
        <p:spPr>
          <a:xfrm>
            <a:off x="10058400" y="2863507"/>
            <a:ext cx="1976438" cy="1709435"/>
          </a:xfrm>
          <a:prstGeom prst="rect">
            <a:avLst/>
          </a:prstGeom>
        </p:spPr>
      </p:pic>
    </p:spTree>
    <p:extLst>
      <p:ext uri="{BB962C8B-B14F-4D97-AF65-F5344CB8AC3E}">
        <p14:creationId xmlns:p14="http://schemas.microsoft.com/office/powerpoint/2010/main" val="2989258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12192000" cy="1384300"/>
          </a:xfrm>
        </p:spPr>
        <p:txBody>
          <a:bodyPr anchor="b">
            <a:normAutofit/>
          </a:bodyPr>
          <a:lstStyle/>
          <a:p>
            <a:pPr algn="ctr"/>
            <a:r>
              <a:rPr lang="en-US" sz="3800" dirty="0"/>
              <a:t>FY 2023 Kentucky Riverport Improvement Awards</a:t>
            </a:r>
            <a:br>
              <a:rPr lang="en-US" sz="3800" dirty="0"/>
            </a:br>
            <a:r>
              <a:rPr lang="en-US" sz="3800" dirty="0"/>
              <a:t>Available Funds: $500,000.00  </a:t>
            </a:r>
          </a:p>
        </p:txBody>
      </p:sp>
      <p:graphicFrame>
        <p:nvGraphicFramePr>
          <p:cNvPr id="4" name="Content Placeholder 3">
            <a:extLst>
              <a:ext uri="{FF2B5EF4-FFF2-40B4-BE49-F238E27FC236}">
                <a16:creationId xmlns:a16="http://schemas.microsoft.com/office/drawing/2014/main" id="{EB13EBCF-E8BE-480F-D792-09AC06580F6D}"/>
              </a:ext>
            </a:extLst>
          </p:cNvPr>
          <p:cNvGraphicFramePr>
            <a:graphicFrameLocks noGrp="1"/>
          </p:cNvGraphicFramePr>
          <p:nvPr>
            <p:ph idx="1"/>
            <p:extLst>
              <p:ext uri="{D42A27DB-BD31-4B8C-83A1-F6EECF244321}">
                <p14:modId xmlns:p14="http://schemas.microsoft.com/office/powerpoint/2010/main" val="1524911981"/>
              </p:ext>
            </p:extLst>
          </p:nvPr>
        </p:nvGraphicFramePr>
        <p:xfrm>
          <a:off x="304800" y="1685459"/>
          <a:ext cx="9739746" cy="4784610"/>
        </p:xfrm>
        <a:graphic>
          <a:graphicData uri="http://schemas.openxmlformats.org/drawingml/2006/table">
            <a:tbl>
              <a:tblPr firstRow="1" bandRow="1">
                <a:tableStyleId>{5C22544A-7EE6-4342-B048-85BDC9FD1C3A}</a:tableStyleId>
              </a:tblPr>
              <a:tblGrid>
                <a:gridCol w="1760835">
                  <a:extLst>
                    <a:ext uri="{9D8B030D-6E8A-4147-A177-3AD203B41FA5}">
                      <a16:colId xmlns:a16="http://schemas.microsoft.com/office/drawing/2014/main" val="20000"/>
                    </a:ext>
                  </a:extLst>
                </a:gridCol>
                <a:gridCol w="4047073">
                  <a:extLst>
                    <a:ext uri="{9D8B030D-6E8A-4147-A177-3AD203B41FA5}">
                      <a16:colId xmlns:a16="http://schemas.microsoft.com/office/drawing/2014/main" val="20001"/>
                    </a:ext>
                  </a:extLst>
                </a:gridCol>
                <a:gridCol w="2059038">
                  <a:extLst>
                    <a:ext uri="{9D8B030D-6E8A-4147-A177-3AD203B41FA5}">
                      <a16:colId xmlns:a16="http://schemas.microsoft.com/office/drawing/2014/main" val="20002"/>
                    </a:ext>
                  </a:extLst>
                </a:gridCol>
                <a:gridCol w="1872800">
                  <a:extLst>
                    <a:ext uri="{9D8B030D-6E8A-4147-A177-3AD203B41FA5}">
                      <a16:colId xmlns:a16="http://schemas.microsoft.com/office/drawing/2014/main" val="20003"/>
                    </a:ext>
                  </a:extLst>
                </a:gridCol>
              </a:tblGrid>
              <a:tr h="499577">
                <a:tc>
                  <a:txBody>
                    <a:bodyPr/>
                    <a:lstStyle/>
                    <a:p>
                      <a:pPr algn="ctr"/>
                      <a:r>
                        <a:rPr lang="en-US" sz="1600" dirty="0"/>
                        <a:t>Riverport</a:t>
                      </a:r>
                    </a:p>
                  </a:txBody>
                  <a:tcPr marL="68580" marR="68580" marT="34290" marB="34290"/>
                </a:tc>
                <a:tc>
                  <a:txBody>
                    <a:bodyPr/>
                    <a:lstStyle/>
                    <a:p>
                      <a:pPr algn="ctr"/>
                      <a:r>
                        <a:rPr lang="en-US" sz="1600" dirty="0"/>
                        <a:t>Project</a:t>
                      </a:r>
                    </a:p>
                  </a:txBody>
                  <a:tcPr marL="68580" marR="68580" marT="34290" marB="34290"/>
                </a:tc>
                <a:tc>
                  <a:txBody>
                    <a:bodyPr/>
                    <a:lstStyle/>
                    <a:p>
                      <a:pPr algn="ctr"/>
                      <a:r>
                        <a:rPr lang="en-US" sz="1600" dirty="0"/>
                        <a:t>Total</a:t>
                      </a:r>
                      <a:r>
                        <a:rPr lang="en-US" sz="1600" baseline="0" dirty="0"/>
                        <a:t> Cost</a:t>
                      </a:r>
                      <a:endParaRPr lang="en-US" sz="1600" dirty="0"/>
                    </a:p>
                  </a:txBody>
                  <a:tcPr marL="68580" marR="68580" marT="34290" marB="34290"/>
                </a:tc>
                <a:tc>
                  <a:txBody>
                    <a:bodyPr/>
                    <a:lstStyle/>
                    <a:p>
                      <a:pPr algn="ctr"/>
                      <a:r>
                        <a:rPr lang="en-US" sz="1600" dirty="0"/>
                        <a:t>KRI Requested</a:t>
                      </a:r>
                    </a:p>
                  </a:txBody>
                  <a:tcPr marL="68580" marR="68580" marT="34290" marB="34290"/>
                </a:tc>
                <a:extLst>
                  <a:ext uri="{0D108BD9-81ED-4DB2-BD59-A6C34878D82A}">
                    <a16:rowId xmlns:a16="http://schemas.microsoft.com/office/drawing/2014/main" val="10000"/>
                  </a:ext>
                </a:extLst>
              </a:tr>
              <a:tr h="514889">
                <a:tc>
                  <a:txBody>
                    <a:bodyPr/>
                    <a:lstStyle/>
                    <a:p>
                      <a:pPr algn="ctr"/>
                      <a:r>
                        <a:rPr lang="en-US" sz="1600" b="1" dirty="0">
                          <a:solidFill>
                            <a:schemeClr val="tx1"/>
                          </a:solidFill>
                          <a:latin typeface="+mn-lt"/>
                        </a:rPr>
                        <a:t>Eddyville</a:t>
                      </a:r>
                    </a:p>
                  </a:txBody>
                  <a:tcPr marL="68580" marR="68580" marT="34290" marB="34290" anchor="ctr"/>
                </a:tc>
                <a:tc>
                  <a:txBody>
                    <a:bodyPr/>
                    <a:lstStyle/>
                    <a:p>
                      <a:pPr algn="ctr" fontAlgn="b"/>
                      <a:r>
                        <a:rPr lang="en-US" sz="1600" b="1" i="0" u="none" strike="noStrike" dirty="0">
                          <a:solidFill>
                            <a:schemeClr val="tx1"/>
                          </a:solidFill>
                          <a:effectLst/>
                          <a:latin typeface="+mn-lt"/>
                        </a:rPr>
                        <a:t>Barge Positioning Winch System Project</a:t>
                      </a:r>
                    </a:p>
                  </a:txBody>
                  <a:tcPr marL="7144" marR="7144" marT="7144" marB="0" anchor="ctr"/>
                </a:tc>
                <a:tc>
                  <a:txBody>
                    <a:bodyPr/>
                    <a:lstStyle/>
                    <a:p>
                      <a:pPr algn="ctr" fontAlgn="b"/>
                      <a:r>
                        <a:rPr lang="en-US" sz="1600" b="1" i="0" u="none" strike="noStrike" dirty="0">
                          <a:solidFill>
                            <a:schemeClr val="tx1"/>
                          </a:solidFill>
                          <a:effectLst/>
                          <a:latin typeface="+mn-lt"/>
                        </a:rPr>
                        <a:t>$210,116.00</a:t>
                      </a:r>
                    </a:p>
                  </a:txBody>
                  <a:tcPr marL="7144" marR="7144" marT="7144" marB="0" anchor="ctr"/>
                </a:tc>
                <a:tc>
                  <a:txBody>
                    <a:bodyPr/>
                    <a:lstStyle/>
                    <a:p>
                      <a:pPr algn="ctr" fontAlgn="b"/>
                      <a:r>
                        <a:rPr lang="en-US" sz="1600" b="1" i="0" u="none" strike="noStrike" dirty="0">
                          <a:solidFill>
                            <a:schemeClr val="tx1"/>
                          </a:solidFill>
                          <a:effectLst/>
                          <a:latin typeface="+mn-lt"/>
                        </a:rPr>
                        <a:t>$105,058.00</a:t>
                      </a:r>
                    </a:p>
                  </a:txBody>
                  <a:tcPr marL="7144" marR="7144" marT="7144" marB="0" anchor="ctr"/>
                </a:tc>
                <a:extLst>
                  <a:ext uri="{0D108BD9-81ED-4DB2-BD59-A6C34878D82A}">
                    <a16:rowId xmlns:a16="http://schemas.microsoft.com/office/drawing/2014/main" val="10001"/>
                  </a:ext>
                </a:extLst>
              </a:tr>
              <a:tr h="471268">
                <a:tc>
                  <a:txBody>
                    <a:bodyPr/>
                    <a:lstStyle/>
                    <a:p>
                      <a:pPr algn="ctr"/>
                      <a:r>
                        <a:rPr lang="en-US" sz="1600" b="1" dirty="0">
                          <a:solidFill>
                            <a:schemeClr val="tx1"/>
                          </a:solidFill>
                          <a:latin typeface="+mn-lt"/>
                        </a:rPr>
                        <a:t>Eddyville</a:t>
                      </a:r>
                    </a:p>
                  </a:txBody>
                  <a:tcPr marL="68580" marR="68580" marT="34290" marB="34290" anchor="ctr"/>
                </a:tc>
                <a:tc>
                  <a:txBody>
                    <a:bodyPr/>
                    <a:lstStyle/>
                    <a:p>
                      <a:pPr algn="ctr"/>
                      <a:r>
                        <a:rPr lang="en-US" sz="1600" b="1" dirty="0">
                          <a:solidFill>
                            <a:schemeClr val="tx1"/>
                          </a:solidFill>
                          <a:latin typeface="+mn-lt"/>
                        </a:rPr>
                        <a:t>Laydown Yard Project</a:t>
                      </a:r>
                    </a:p>
                  </a:txBody>
                  <a:tcPr marL="68580" marR="68580" marT="34290" marB="34290" anchor="ctr"/>
                </a:tc>
                <a:tc>
                  <a:txBody>
                    <a:bodyPr/>
                    <a:lstStyle/>
                    <a:p>
                      <a:pPr algn="ctr"/>
                      <a:r>
                        <a:rPr lang="en-US" sz="1600" b="1" dirty="0">
                          <a:solidFill>
                            <a:schemeClr val="tx1"/>
                          </a:solidFill>
                          <a:latin typeface="+mn-lt"/>
                        </a:rPr>
                        <a:t>$220,458.00</a:t>
                      </a:r>
                    </a:p>
                  </a:txBody>
                  <a:tcPr marL="68580" marR="68580" marT="34290" marB="34290" anchor="ctr"/>
                </a:tc>
                <a:tc>
                  <a:txBody>
                    <a:bodyPr/>
                    <a:lstStyle/>
                    <a:p>
                      <a:pPr algn="ctr"/>
                      <a:r>
                        <a:rPr lang="en-US" sz="1600" b="1" dirty="0">
                          <a:solidFill>
                            <a:schemeClr val="tx1"/>
                          </a:solidFill>
                          <a:latin typeface="+mn-lt"/>
                        </a:rPr>
                        <a:t>$110,229.00</a:t>
                      </a:r>
                    </a:p>
                  </a:txBody>
                  <a:tcPr marL="68580" marR="68580" marT="34290" marB="34290" anchor="ctr"/>
                </a:tc>
                <a:extLst>
                  <a:ext uri="{0D108BD9-81ED-4DB2-BD59-A6C34878D82A}">
                    <a16:rowId xmlns:a16="http://schemas.microsoft.com/office/drawing/2014/main" val="2896417008"/>
                  </a:ext>
                </a:extLst>
              </a:tr>
              <a:tr h="471268">
                <a:tc>
                  <a:txBody>
                    <a:bodyPr/>
                    <a:lstStyle/>
                    <a:p>
                      <a:pPr algn="ctr"/>
                      <a:r>
                        <a:rPr lang="en-US" sz="1600" b="1" dirty="0">
                          <a:solidFill>
                            <a:schemeClr val="tx1"/>
                          </a:solidFill>
                          <a:latin typeface="+mn-lt"/>
                        </a:rPr>
                        <a:t>Hickman</a:t>
                      </a:r>
                    </a:p>
                  </a:txBody>
                  <a:tcPr marL="68580" marR="68580" marT="34290" marB="34290" anchor="ctr"/>
                </a:tc>
                <a:tc>
                  <a:txBody>
                    <a:bodyPr/>
                    <a:lstStyle/>
                    <a:p>
                      <a:pPr algn="ctr"/>
                      <a:r>
                        <a:rPr lang="en-US" sz="1600" b="1" dirty="0">
                          <a:solidFill>
                            <a:schemeClr val="tx1"/>
                          </a:solidFill>
                          <a:latin typeface="+mn-lt"/>
                        </a:rPr>
                        <a:t>Dock Dredging Project</a:t>
                      </a:r>
                    </a:p>
                  </a:txBody>
                  <a:tcPr marL="68580" marR="68580" marT="34290" marB="34290" anchor="ctr"/>
                </a:tc>
                <a:tc>
                  <a:txBody>
                    <a:bodyPr/>
                    <a:lstStyle/>
                    <a:p>
                      <a:pPr algn="ctr"/>
                      <a:r>
                        <a:rPr lang="en-US" sz="1600" b="1" dirty="0">
                          <a:solidFill>
                            <a:schemeClr val="tx1"/>
                          </a:solidFill>
                          <a:latin typeface="+mn-lt"/>
                        </a:rPr>
                        <a:t>$63,600.00</a:t>
                      </a:r>
                    </a:p>
                  </a:txBody>
                  <a:tcPr marL="68580" marR="68580" marT="34290" marB="34290" anchor="ctr"/>
                </a:tc>
                <a:tc>
                  <a:txBody>
                    <a:bodyPr/>
                    <a:lstStyle/>
                    <a:p>
                      <a:pPr algn="ctr"/>
                      <a:r>
                        <a:rPr lang="en-US" sz="1600" b="1" dirty="0">
                          <a:solidFill>
                            <a:schemeClr val="tx1"/>
                          </a:solidFill>
                          <a:latin typeface="+mn-lt"/>
                        </a:rPr>
                        <a:t>$31,800.00</a:t>
                      </a:r>
                    </a:p>
                  </a:txBody>
                  <a:tcPr marL="68580" marR="68580" marT="34290" marB="34290" anchor="ctr"/>
                </a:tc>
                <a:extLst>
                  <a:ext uri="{0D108BD9-81ED-4DB2-BD59-A6C34878D82A}">
                    <a16:rowId xmlns:a16="http://schemas.microsoft.com/office/drawing/2014/main" val="2290880673"/>
                  </a:ext>
                </a:extLst>
              </a:tr>
              <a:tr h="471268">
                <a:tc>
                  <a:txBody>
                    <a:bodyPr/>
                    <a:lstStyle/>
                    <a:p>
                      <a:pPr algn="ctr"/>
                      <a:r>
                        <a:rPr lang="en-US" sz="1600" b="1" dirty="0">
                          <a:solidFill>
                            <a:schemeClr val="tx1"/>
                          </a:solidFill>
                          <a:latin typeface="+mn-lt"/>
                        </a:rPr>
                        <a:t>Hickman</a:t>
                      </a:r>
                    </a:p>
                  </a:txBody>
                  <a:tcPr marL="68580" marR="68580" marT="34290" marB="34290" anchor="ctr"/>
                </a:tc>
                <a:tc>
                  <a:txBody>
                    <a:bodyPr/>
                    <a:lstStyle/>
                    <a:p>
                      <a:pPr algn="ctr"/>
                      <a:r>
                        <a:rPr lang="en-US" sz="1600" b="1" dirty="0">
                          <a:solidFill>
                            <a:schemeClr val="tx1"/>
                          </a:solidFill>
                          <a:latin typeface="+mn-lt"/>
                        </a:rPr>
                        <a:t>Mooring Dock Cell Repair Project</a:t>
                      </a:r>
                    </a:p>
                  </a:txBody>
                  <a:tcPr marL="68580" marR="68580" marT="34290" marB="34290" anchor="ctr"/>
                </a:tc>
                <a:tc>
                  <a:txBody>
                    <a:bodyPr/>
                    <a:lstStyle/>
                    <a:p>
                      <a:pPr algn="ctr"/>
                      <a:r>
                        <a:rPr lang="en-US" sz="1600" b="1" dirty="0">
                          <a:solidFill>
                            <a:schemeClr val="tx1"/>
                          </a:solidFill>
                          <a:latin typeface="+mn-lt"/>
                        </a:rPr>
                        <a:t>$100,000.00</a:t>
                      </a:r>
                    </a:p>
                  </a:txBody>
                  <a:tcPr marL="68580" marR="68580" marT="34290" marB="34290" anchor="ctr"/>
                </a:tc>
                <a:tc>
                  <a:txBody>
                    <a:bodyPr/>
                    <a:lstStyle/>
                    <a:p>
                      <a:pPr algn="ctr"/>
                      <a:r>
                        <a:rPr lang="en-US" sz="1600" b="1" dirty="0">
                          <a:solidFill>
                            <a:schemeClr val="tx1"/>
                          </a:solidFill>
                          <a:latin typeface="+mn-lt"/>
                        </a:rPr>
                        <a:t>$50,000.00</a:t>
                      </a:r>
                    </a:p>
                  </a:txBody>
                  <a:tcPr marL="68580" marR="68580" marT="34290" marB="34290" anchor="ctr"/>
                </a:tc>
                <a:extLst>
                  <a:ext uri="{0D108BD9-81ED-4DB2-BD59-A6C34878D82A}">
                    <a16:rowId xmlns:a16="http://schemas.microsoft.com/office/drawing/2014/main" val="3990049428"/>
                  </a:ext>
                </a:extLst>
              </a:tr>
              <a:tr h="471268">
                <a:tc>
                  <a:txBody>
                    <a:bodyPr/>
                    <a:lstStyle/>
                    <a:p>
                      <a:pPr algn="ctr"/>
                      <a:r>
                        <a:rPr lang="en-US" sz="1600" b="1" dirty="0">
                          <a:solidFill>
                            <a:schemeClr val="tx1"/>
                          </a:solidFill>
                          <a:latin typeface="+mn-lt"/>
                        </a:rPr>
                        <a:t>Owensboro</a:t>
                      </a:r>
                    </a:p>
                  </a:txBody>
                  <a:tcPr marL="68580" marR="68580" marT="34290" marB="34290" anchor="ctr"/>
                </a:tc>
                <a:tc>
                  <a:txBody>
                    <a:bodyPr/>
                    <a:lstStyle/>
                    <a:p>
                      <a:pPr algn="ctr"/>
                      <a:r>
                        <a:rPr lang="en-US" sz="1600" b="1" dirty="0">
                          <a:solidFill>
                            <a:schemeClr val="tx1"/>
                          </a:solidFill>
                          <a:latin typeface="+mn-lt"/>
                        </a:rPr>
                        <a:t>Bucket for Liebherr LH 120 Project</a:t>
                      </a:r>
                    </a:p>
                  </a:txBody>
                  <a:tcPr marL="68580" marR="68580" marT="34290" marB="34290" anchor="ctr"/>
                </a:tc>
                <a:tc>
                  <a:txBody>
                    <a:bodyPr/>
                    <a:lstStyle/>
                    <a:p>
                      <a:pPr algn="ctr"/>
                      <a:r>
                        <a:rPr lang="en-US" sz="1600" b="1" dirty="0">
                          <a:solidFill>
                            <a:schemeClr val="tx1"/>
                          </a:solidFill>
                          <a:latin typeface="+mn-lt"/>
                        </a:rPr>
                        <a:t>$114,980.00</a:t>
                      </a:r>
                    </a:p>
                  </a:txBody>
                  <a:tcPr marL="68580" marR="68580" marT="34290" marB="34290" anchor="ctr"/>
                </a:tc>
                <a:tc>
                  <a:txBody>
                    <a:bodyPr/>
                    <a:lstStyle/>
                    <a:p>
                      <a:pPr algn="ctr"/>
                      <a:r>
                        <a:rPr lang="en-US" sz="1600" b="1" dirty="0">
                          <a:solidFill>
                            <a:schemeClr val="tx1"/>
                          </a:solidFill>
                          <a:latin typeface="+mn-lt"/>
                        </a:rPr>
                        <a:t>$57,490.00</a:t>
                      </a:r>
                    </a:p>
                  </a:txBody>
                  <a:tcPr marL="68580" marR="68580" marT="34290" marB="34290" anchor="ctr"/>
                </a:tc>
                <a:extLst>
                  <a:ext uri="{0D108BD9-81ED-4DB2-BD59-A6C34878D82A}">
                    <a16:rowId xmlns:a16="http://schemas.microsoft.com/office/drawing/2014/main" val="1873150434"/>
                  </a:ext>
                </a:extLst>
              </a:tr>
              <a:tr h="471268">
                <a:tc>
                  <a:txBody>
                    <a:bodyPr/>
                    <a:lstStyle/>
                    <a:p>
                      <a:pPr algn="ctr"/>
                      <a:r>
                        <a:rPr lang="en-US" sz="1600" b="1" dirty="0">
                          <a:solidFill>
                            <a:schemeClr val="tx1"/>
                          </a:solidFill>
                          <a:latin typeface="+mn-lt"/>
                        </a:rPr>
                        <a:t>Owensboro</a:t>
                      </a:r>
                    </a:p>
                  </a:txBody>
                  <a:tcPr marL="68580" marR="68580" marT="34290" marB="34290" anchor="ctr"/>
                </a:tc>
                <a:tc>
                  <a:txBody>
                    <a:bodyPr/>
                    <a:lstStyle/>
                    <a:p>
                      <a:pPr algn="ctr"/>
                      <a:r>
                        <a:rPr lang="en-US" sz="1600" b="1" dirty="0">
                          <a:solidFill>
                            <a:schemeClr val="tx1"/>
                          </a:solidFill>
                          <a:latin typeface="+mn-lt"/>
                        </a:rPr>
                        <a:t>Caterpillar 903D Wheel Loader Project</a:t>
                      </a:r>
                    </a:p>
                  </a:txBody>
                  <a:tcPr marL="68580" marR="68580" marT="34290" marB="34290" anchor="ctr"/>
                </a:tc>
                <a:tc>
                  <a:txBody>
                    <a:bodyPr/>
                    <a:lstStyle/>
                    <a:p>
                      <a:pPr algn="ctr"/>
                      <a:r>
                        <a:rPr lang="en-US" sz="1600" b="1" dirty="0">
                          <a:solidFill>
                            <a:schemeClr val="tx1"/>
                          </a:solidFill>
                          <a:latin typeface="+mn-lt"/>
                        </a:rPr>
                        <a:t>$73,580.00</a:t>
                      </a:r>
                    </a:p>
                  </a:txBody>
                  <a:tcPr marL="68580" marR="68580" marT="34290" marB="34290" anchor="ctr"/>
                </a:tc>
                <a:tc>
                  <a:txBody>
                    <a:bodyPr/>
                    <a:lstStyle/>
                    <a:p>
                      <a:pPr algn="ctr"/>
                      <a:r>
                        <a:rPr lang="en-US" sz="1600" b="1" dirty="0">
                          <a:solidFill>
                            <a:schemeClr val="tx1"/>
                          </a:solidFill>
                          <a:latin typeface="+mn-lt"/>
                        </a:rPr>
                        <a:t>$36,790.00</a:t>
                      </a:r>
                    </a:p>
                  </a:txBody>
                  <a:tcPr marL="68580" marR="68580" marT="34290" marB="34290" anchor="ctr"/>
                </a:tc>
                <a:extLst>
                  <a:ext uri="{0D108BD9-81ED-4DB2-BD59-A6C34878D82A}">
                    <a16:rowId xmlns:a16="http://schemas.microsoft.com/office/drawing/2014/main" val="1071592912"/>
                  </a:ext>
                </a:extLst>
              </a:tr>
              <a:tr h="471268">
                <a:tc>
                  <a:txBody>
                    <a:bodyPr/>
                    <a:lstStyle/>
                    <a:p>
                      <a:pPr algn="ctr"/>
                      <a:r>
                        <a:rPr lang="en-US" sz="1600" b="1" dirty="0">
                          <a:solidFill>
                            <a:schemeClr val="tx1"/>
                          </a:solidFill>
                          <a:latin typeface="+mn-lt"/>
                        </a:rPr>
                        <a:t>Owensboro</a:t>
                      </a:r>
                    </a:p>
                  </a:txBody>
                  <a:tcPr marL="68580" marR="68580" marT="34290" marB="34290" anchor="ctr"/>
                </a:tc>
                <a:tc>
                  <a:txBody>
                    <a:bodyPr/>
                    <a:lstStyle/>
                    <a:p>
                      <a:pPr algn="ctr"/>
                      <a:r>
                        <a:rPr lang="en-US" sz="1600" b="1" dirty="0">
                          <a:solidFill>
                            <a:schemeClr val="tx1"/>
                          </a:solidFill>
                          <a:latin typeface="+mn-lt"/>
                        </a:rPr>
                        <a:t>Grapple for </a:t>
                      </a:r>
                      <a:r>
                        <a:rPr lang="en-US" sz="1600" b="1" dirty="0" err="1">
                          <a:solidFill>
                            <a:schemeClr val="tx1"/>
                          </a:solidFill>
                          <a:latin typeface="+mn-lt"/>
                        </a:rPr>
                        <a:t>Sennebogen</a:t>
                      </a:r>
                      <a:r>
                        <a:rPr lang="en-US" sz="1600" b="1" dirty="0">
                          <a:solidFill>
                            <a:schemeClr val="tx1"/>
                          </a:solidFill>
                          <a:latin typeface="+mn-lt"/>
                        </a:rPr>
                        <a:t> 875</a:t>
                      </a:r>
                    </a:p>
                  </a:txBody>
                  <a:tcPr marL="68580" marR="68580" marT="34290" marB="34290" anchor="ctr"/>
                </a:tc>
                <a:tc>
                  <a:txBody>
                    <a:bodyPr/>
                    <a:lstStyle/>
                    <a:p>
                      <a:pPr algn="ctr"/>
                      <a:r>
                        <a:rPr lang="en-US" sz="1600" b="1" dirty="0">
                          <a:solidFill>
                            <a:schemeClr val="tx1"/>
                          </a:solidFill>
                          <a:latin typeface="+mn-lt"/>
                        </a:rPr>
                        <a:t>$71,824.00</a:t>
                      </a:r>
                    </a:p>
                  </a:txBody>
                  <a:tcPr marL="68580" marR="68580" marT="34290" marB="34290" anchor="ctr"/>
                </a:tc>
                <a:tc>
                  <a:txBody>
                    <a:bodyPr/>
                    <a:lstStyle/>
                    <a:p>
                      <a:pPr algn="ctr"/>
                      <a:r>
                        <a:rPr lang="en-US" sz="1600" b="1" dirty="0">
                          <a:solidFill>
                            <a:schemeClr val="tx1"/>
                          </a:solidFill>
                          <a:latin typeface="+mn-lt"/>
                        </a:rPr>
                        <a:t>$35,912.00</a:t>
                      </a:r>
                    </a:p>
                  </a:txBody>
                  <a:tcPr marL="68580" marR="68580" marT="34290" marB="34290" anchor="ctr"/>
                </a:tc>
                <a:extLst>
                  <a:ext uri="{0D108BD9-81ED-4DB2-BD59-A6C34878D82A}">
                    <a16:rowId xmlns:a16="http://schemas.microsoft.com/office/drawing/2014/main" val="2397897919"/>
                  </a:ext>
                </a:extLst>
              </a:tr>
              <a:tr h="471268">
                <a:tc>
                  <a:txBody>
                    <a:bodyPr/>
                    <a:lstStyle/>
                    <a:p>
                      <a:pPr algn="ctr"/>
                      <a:r>
                        <a:rPr lang="en-US" sz="1600" b="1" dirty="0">
                          <a:solidFill>
                            <a:schemeClr val="tx1"/>
                          </a:solidFill>
                          <a:latin typeface="+mn-lt"/>
                        </a:rPr>
                        <a:t>Paducah</a:t>
                      </a:r>
                    </a:p>
                  </a:txBody>
                  <a:tcPr marL="68580" marR="68580" marT="34290" marB="34290" anchor="ctr"/>
                </a:tc>
                <a:tc>
                  <a:txBody>
                    <a:bodyPr/>
                    <a:lstStyle/>
                    <a:p>
                      <a:pPr algn="ctr"/>
                      <a:r>
                        <a:rPr lang="en-US" sz="1600" b="1" dirty="0">
                          <a:solidFill>
                            <a:schemeClr val="tx1"/>
                          </a:solidFill>
                          <a:latin typeface="+mn-lt"/>
                        </a:rPr>
                        <a:t>Bulk Commodity Receiving Hopper Project</a:t>
                      </a:r>
                    </a:p>
                  </a:txBody>
                  <a:tcPr marL="68580" marR="68580" marT="34290" marB="34290" anchor="ctr"/>
                </a:tc>
                <a:tc>
                  <a:txBody>
                    <a:bodyPr/>
                    <a:lstStyle/>
                    <a:p>
                      <a:pPr algn="ctr"/>
                      <a:r>
                        <a:rPr lang="en-US" sz="1600" b="1" dirty="0">
                          <a:solidFill>
                            <a:schemeClr val="tx1"/>
                          </a:solidFill>
                          <a:latin typeface="+mn-lt"/>
                        </a:rPr>
                        <a:t>$145,442.00</a:t>
                      </a:r>
                    </a:p>
                  </a:txBody>
                  <a:tcPr marL="68580" marR="68580" marT="34290" marB="34290" anchor="ctr"/>
                </a:tc>
                <a:tc>
                  <a:txBody>
                    <a:bodyPr/>
                    <a:lstStyle/>
                    <a:p>
                      <a:pPr algn="ctr"/>
                      <a:r>
                        <a:rPr lang="en-US" sz="1600" b="1" dirty="0">
                          <a:solidFill>
                            <a:schemeClr val="tx1"/>
                          </a:solidFill>
                          <a:latin typeface="+mn-lt"/>
                        </a:rPr>
                        <a:t>$72,721.00</a:t>
                      </a:r>
                    </a:p>
                  </a:txBody>
                  <a:tcPr marL="68580" marR="68580" marT="34290" marB="34290" anchor="ctr"/>
                </a:tc>
                <a:extLst>
                  <a:ext uri="{0D108BD9-81ED-4DB2-BD59-A6C34878D82A}">
                    <a16:rowId xmlns:a16="http://schemas.microsoft.com/office/drawing/2014/main" val="738048350"/>
                  </a:ext>
                </a:extLst>
              </a:tr>
              <a:tr h="471268">
                <a:tc>
                  <a:txBody>
                    <a:bodyPr/>
                    <a:lstStyle/>
                    <a:p>
                      <a:pPr algn="ctr"/>
                      <a:endParaRPr lang="en-US" sz="1600" b="1" dirty="0">
                        <a:solidFill>
                          <a:srgbClr val="FFFF00"/>
                        </a:solidFill>
                        <a:highlight>
                          <a:srgbClr val="FFFF00"/>
                        </a:highlight>
                        <a:latin typeface="+mn-lt"/>
                      </a:endParaRPr>
                    </a:p>
                  </a:txBody>
                  <a:tcPr marL="68580" marR="68580" marT="34290" marB="34290" anchor="ctr"/>
                </a:tc>
                <a:tc>
                  <a:txBody>
                    <a:bodyPr/>
                    <a:lstStyle/>
                    <a:p>
                      <a:pPr algn="ctr"/>
                      <a:r>
                        <a:rPr lang="en-US" sz="1600" b="1" dirty="0">
                          <a:solidFill>
                            <a:schemeClr val="tx1"/>
                          </a:solidFill>
                          <a:latin typeface="+mn-lt"/>
                        </a:rPr>
                        <a:t>Total</a:t>
                      </a:r>
                    </a:p>
                  </a:txBody>
                  <a:tcPr marL="68580" marR="68580" marT="34290" marB="34290" anchor="ctr"/>
                </a:tc>
                <a:tc>
                  <a:txBody>
                    <a:bodyPr/>
                    <a:lstStyle/>
                    <a:p>
                      <a:pPr algn="ctr"/>
                      <a:r>
                        <a:rPr lang="en-US" sz="1600" b="1" dirty="0">
                          <a:solidFill>
                            <a:schemeClr val="tx1"/>
                          </a:solidFill>
                          <a:latin typeface="+mn-lt"/>
                        </a:rPr>
                        <a:t>$1,000,000.00</a:t>
                      </a:r>
                    </a:p>
                  </a:txBody>
                  <a:tcPr marL="68580" marR="68580" marT="34290" marB="34290" anchor="ctr"/>
                </a:tc>
                <a:tc>
                  <a:txBody>
                    <a:bodyPr/>
                    <a:lstStyle/>
                    <a:p>
                      <a:pPr algn="ctr"/>
                      <a:r>
                        <a:rPr lang="en-US" sz="1600" b="1" dirty="0">
                          <a:solidFill>
                            <a:schemeClr val="tx1"/>
                          </a:solidFill>
                          <a:latin typeface="+mn-lt"/>
                        </a:rPr>
                        <a:t>$500,000.00</a:t>
                      </a:r>
                    </a:p>
                  </a:txBody>
                  <a:tcPr marL="68580" marR="68580" marT="34290" marB="34290" anchor="ctr"/>
                </a:tc>
                <a:extLst>
                  <a:ext uri="{0D108BD9-81ED-4DB2-BD59-A6C34878D82A}">
                    <a16:rowId xmlns:a16="http://schemas.microsoft.com/office/drawing/2014/main" val="2195476940"/>
                  </a:ext>
                </a:extLst>
              </a:tr>
            </a:tbl>
          </a:graphicData>
        </a:graphic>
      </p:graphicFrame>
      <p:pic>
        <p:nvPicPr>
          <p:cNvPr id="2" name="Picture 1" descr="A red fire hydrant&#10;&#10;Description automatically generated with low confidence">
            <a:extLst>
              <a:ext uri="{FF2B5EF4-FFF2-40B4-BE49-F238E27FC236}">
                <a16:creationId xmlns:a16="http://schemas.microsoft.com/office/drawing/2014/main" id="{AD84D437-6B92-3ED0-18D4-D94C19D8DB2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537" t="5830" r="9128" b="7506"/>
          <a:stretch/>
        </p:blipFill>
        <p:spPr>
          <a:xfrm>
            <a:off x="10214469" y="2920223"/>
            <a:ext cx="1828800" cy="1794652"/>
          </a:xfrm>
          <a:prstGeom prst="rect">
            <a:avLst/>
          </a:prstGeom>
        </p:spPr>
      </p:pic>
    </p:spTree>
    <p:extLst>
      <p:ext uri="{BB962C8B-B14F-4D97-AF65-F5344CB8AC3E}">
        <p14:creationId xmlns:p14="http://schemas.microsoft.com/office/powerpoint/2010/main" val="3614077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427AF-C21B-438D-A11E-9CE7D28A2142}"/>
              </a:ext>
            </a:extLst>
          </p:cNvPr>
          <p:cNvSpPr txBox="1">
            <a:spLocks/>
          </p:cNvSpPr>
          <p:nvPr/>
        </p:nvSpPr>
        <p:spPr>
          <a:xfrm>
            <a:off x="1929864" y="1248339"/>
            <a:ext cx="10116249" cy="955189"/>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3467">
              <a:solidFill>
                <a:schemeClr val="tx1"/>
              </a:solidFill>
              <a:latin typeface="IBM Plex Serif" panose="02060503050406000203" pitchFamily="18" charset="0"/>
            </a:endParaRPr>
          </a:p>
        </p:txBody>
      </p:sp>
      <p:sp>
        <p:nvSpPr>
          <p:cNvPr id="3" name="Title 2">
            <a:extLst>
              <a:ext uri="{FF2B5EF4-FFF2-40B4-BE49-F238E27FC236}">
                <a16:creationId xmlns:a16="http://schemas.microsoft.com/office/drawing/2014/main" id="{1DBD0AD2-D59D-3141-AF0B-AE7B1C870248}"/>
              </a:ext>
            </a:extLst>
          </p:cNvPr>
          <p:cNvSpPr>
            <a:spLocks noGrp="1"/>
          </p:cNvSpPr>
          <p:nvPr>
            <p:ph type="title"/>
          </p:nvPr>
        </p:nvSpPr>
        <p:spPr>
          <a:xfrm>
            <a:off x="0" y="200526"/>
            <a:ext cx="12192000" cy="1087815"/>
          </a:xfrm>
        </p:spPr>
        <p:txBody>
          <a:bodyPr>
            <a:normAutofit/>
          </a:bodyPr>
          <a:lstStyle/>
          <a:p>
            <a:r>
              <a:rPr lang="en-US" sz="3800" dirty="0"/>
              <a:t>State Riverport Funding: Missouri</a:t>
            </a:r>
          </a:p>
        </p:txBody>
      </p:sp>
      <p:sp>
        <p:nvSpPr>
          <p:cNvPr id="23" name="Rectangle 22">
            <a:extLst>
              <a:ext uri="{FF2B5EF4-FFF2-40B4-BE49-F238E27FC236}">
                <a16:creationId xmlns:a16="http://schemas.microsoft.com/office/drawing/2014/main" id="{FAA7CFC0-7962-934F-9E72-E47791F36E26}"/>
              </a:ext>
            </a:extLst>
          </p:cNvPr>
          <p:cNvSpPr/>
          <p:nvPr/>
        </p:nvSpPr>
        <p:spPr>
          <a:xfrm>
            <a:off x="3584353" y="1746404"/>
            <a:ext cx="443240" cy="43592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53F6072D-C31B-3C68-872A-03361A8F4DD5}"/>
              </a:ext>
            </a:extLst>
          </p:cNvPr>
          <p:cNvSpPr txBox="1"/>
          <p:nvPr/>
        </p:nvSpPr>
        <p:spPr>
          <a:xfrm>
            <a:off x="2614613" y="1422919"/>
            <a:ext cx="9115425" cy="4062651"/>
          </a:xfrm>
          <a:prstGeom prst="rect">
            <a:avLst/>
          </a:prstGeom>
          <a:noFill/>
        </p:spPr>
        <p:txBody>
          <a:bodyPr wrap="square">
            <a:spAutoFit/>
          </a:bodyPr>
          <a:lstStyle/>
          <a:p>
            <a:pPr marL="1714500" lvl="3" indent="-342900" defTabSz="829713">
              <a:lnSpc>
                <a:spcPct val="90000"/>
              </a:lnSpc>
              <a:spcBef>
                <a:spcPct val="0"/>
              </a:spcBef>
              <a:spcAft>
                <a:spcPct val="35000"/>
              </a:spcAft>
              <a:buFont typeface="Arial" panose="020B0604020202020204" pitchFamily="34" charset="0"/>
              <a:buChar char="•"/>
            </a:pPr>
            <a:r>
              <a:rPr lang="en-US" sz="2400" dirty="0"/>
              <a:t>Three annual funding programs to assist its ports:</a:t>
            </a:r>
          </a:p>
          <a:p>
            <a:pPr marL="2171700" lvl="4" indent="-342900" defTabSz="829713">
              <a:lnSpc>
                <a:spcPct val="90000"/>
              </a:lnSpc>
              <a:spcBef>
                <a:spcPct val="0"/>
              </a:spcBef>
              <a:spcAft>
                <a:spcPct val="35000"/>
              </a:spcAft>
              <a:buFont typeface="Arial" panose="020B0604020202020204" pitchFamily="34" charset="0"/>
              <a:buChar char="•"/>
            </a:pPr>
            <a:r>
              <a:rPr lang="en-US" sz="2400" dirty="0"/>
              <a:t>Port Administration Funding-$850K</a:t>
            </a:r>
          </a:p>
          <a:p>
            <a:pPr marL="2628900" lvl="5" indent="-342900" defTabSz="829713">
              <a:lnSpc>
                <a:spcPct val="90000"/>
              </a:lnSpc>
              <a:spcBef>
                <a:spcPct val="0"/>
              </a:spcBef>
              <a:spcAft>
                <a:spcPct val="35000"/>
              </a:spcAft>
              <a:buFont typeface="Arial" panose="020B0604020202020204" pitchFamily="34" charset="0"/>
              <a:buChar char="•"/>
            </a:pPr>
            <a:r>
              <a:rPr lang="en-US" sz="2400" dirty="0"/>
              <a:t>$600K Divided by formula between the public port authorities for use in any expense related to port business.</a:t>
            </a:r>
          </a:p>
          <a:p>
            <a:pPr marL="2628900" lvl="5" indent="-342900" defTabSz="829713">
              <a:lnSpc>
                <a:spcPct val="90000"/>
              </a:lnSpc>
              <a:spcBef>
                <a:spcPct val="0"/>
              </a:spcBef>
              <a:spcAft>
                <a:spcPct val="35000"/>
              </a:spcAft>
              <a:buFont typeface="Arial" panose="020B0604020202020204" pitchFamily="34" charset="0"/>
              <a:buChar char="•"/>
            </a:pPr>
            <a:r>
              <a:rPr lang="en-US" sz="2400" dirty="0"/>
              <a:t>$250K used for preliminary engineering for future port construction projects</a:t>
            </a:r>
          </a:p>
          <a:p>
            <a:pPr marL="2171700" lvl="4" indent="-342900" defTabSz="829713">
              <a:lnSpc>
                <a:spcPct val="90000"/>
              </a:lnSpc>
              <a:spcBef>
                <a:spcPct val="0"/>
              </a:spcBef>
              <a:spcAft>
                <a:spcPct val="35000"/>
              </a:spcAft>
              <a:buFont typeface="Arial" panose="020B0604020202020204" pitchFamily="34" charset="0"/>
              <a:buChar char="•"/>
            </a:pPr>
            <a:r>
              <a:rPr lang="en-US" sz="2400" dirty="0"/>
              <a:t>Port Capital Improvement Program-$9.4M </a:t>
            </a:r>
          </a:p>
          <a:p>
            <a:pPr marL="2628900" lvl="5" indent="-342900" defTabSz="829713">
              <a:lnSpc>
                <a:spcPct val="90000"/>
              </a:lnSpc>
              <a:spcBef>
                <a:spcPct val="0"/>
              </a:spcBef>
              <a:spcAft>
                <a:spcPct val="35000"/>
              </a:spcAft>
              <a:buFont typeface="Arial" panose="020B0604020202020204" pitchFamily="34" charset="0"/>
              <a:buChar char="•"/>
            </a:pPr>
            <a:r>
              <a:rPr lang="en-US" sz="2400" dirty="0"/>
              <a:t>Program provides capital improvement grants for eligible public port facilities. </a:t>
            </a:r>
          </a:p>
        </p:txBody>
      </p:sp>
      <p:pic>
        <p:nvPicPr>
          <p:cNvPr id="5" name="Picture 4" descr="Map&#10;&#10;Description automatically generated">
            <a:extLst>
              <a:ext uri="{FF2B5EF4-FFF2-40B4-BE49-F238E27FC236}">
                <a16:creationId xmlns:a16="http://schemas.microsoft.com/office/drawing/2014/main" id="{D4DBB6EF-CF94-12E2-1F05-1514D76026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937" y="2665944"/>
            <a:ext cx="4005118" cy="2520192"/>
          </a:xfrm>
          <a:prstGeom prst="rect">
            <a:avLst/>
          </a:prstGeom>
        </p:spPr>
      </p:pic>
    </p:spTree>
    <p:extLst>
      <p:ext uri="{BB962C8B-B14F-4D97-AF65-F5344CB8AC3E}">
        <p14:creationId xmlns:p14="http://schemas.microsoft.com/office/powerpoint/2010/main" val="1018384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427AF-C21B-438D-A11E-9CE7D28A2142}"/>
              </a:ext>
            </a:extLst>
          </p:cNvPr>
          <p:cNvSpPr txBox="1">
            <a:spLocks/>
          </p:cNvSpPr>
          <p:nvPr/>
        </p:nvSpPr>
        <p:spPr>
          <a:xfrm>
            <a:off x="1929864" y="1248339"/>
            <a:ext cx="10116249" cy="955189"/>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3467">
              <a:solidFill>
                <a:schemeClr val="tx1"/>
              </a:solidFill>
              <a:latin typeface="IBM Plex Serif" panose="02060503050406000203" pitchFamily="18" charset="0"/>
            </a:endParaRPr>
          </a:p>
        </p:txBody>
      </p:sp>
      <p:sp>
        <p:nvSpPr>
          <p:cNvPr id="3" name="Title 2">
            <a:extLst>
              <a:ext uri="{FF2B5EF4-FFF2-40B4-BE49-F238E27FC236}">
                <a16:creationId xmlns:a16="http://schemas.microsoft.com/office/drawing/2014/main" id="{1DBD0AD2-D59D-3141-AF0B-AE7B1C870248}"/>
              </a:ext>
            </a:extLst>
          </p:cNvPr>
          <p:cNvSpPr>
            <a:spLocks noGrp="1"/>
          </p:cNvSpPr>
          <p:nvPr>
            <p:ph type="title"/>
          </p:nvPr>
        </p:nvSpPr>
        <p:spPr>
          <a:xfrm>
            <a:off x="0" y="200526"/>
            <a:ext cx="12192000" cy="1087815"/>
          </a:xfrm>
        </p:spPr>
        <p:txBody>
          <a:bodyPr>
            <a:normAutofit/>
          </a:bodyPr>
          <a:lstStyle/>
          <a:p>
            <a:r>
              <a:rPr lang="en-US" sz="3800" dirty="0"/>
              <a:t>State Riverport Funding: Missouri</a:t>
            </a:r>
          </a:p>
        </p:txBody>
      </p:sp>
      <p:sp>
        <p:nvSpPr>
          <p:cNvPr id="23" name="Rectangle 22">
            <a:extLst>
              <a:ext uri="{FF2B5EF4-FFF2-40B4-BE49-F238E27FC236}">
                <a16:creationId xmlns:a16="http://schemas.microsoft.com/office/drawing/2014/main" id="{FAA7CFC0-7962-934F-9E72-E47791F36E26}"/>
              </a:ext>
            </a:extLst>
          </p:cNvPr>
          <p:cNvSpPr/>
          <p:nvPr/>
        </p:nvSpPr>
        <p:spPr>
          <a:xfrm>
            <a:off x="3584353" y="1746404"/>
            <a:ext cx="443240" cy="43592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53F6072D-C31B-3C68-872A-03361A8F4DD5}"/>
              </a:ext>
            </a:extLst>
          </p:cNvPr>
          <p:cNvSpPr txBox="1"/>
          <p:nvPr/>
        </p:nvSpPr>
        <p:spPr>
          <a:xfrm>
            <a:off x="2957519" y="1994425"/>
            <a:ext cx="9115425" cy="2345257"/>
          </a:xfrm>
          <a:prstGeom prst="rect">
            <a:avLst/>
          </a:prstGeom>
          <a:noFill/>
        </p:spPr>
        <p:txBody>
          <a:bodyPr wrap="square">
            <a:spAutoFit/>
          </a:bodyPr>
          <a:lstStyle/>
          <a:p>
            <a:pPr marL="2171700" lvl="4" indent="-342900" defTabSz="829713">
              <a:lnSpc>
                <a:spcPct val="90000"/>
              </a:lnSpc>
              <a:spcBef>
                <a:spcPct val="0"/>
              </a:spcBef>
              <a:spcAft>
                <a:spcPct val="35000"/>
              </a:spcAft>
              <a:buFont typeface="Arial" panose="020B0604020202020204" pitchFamily="34" charset="0"/>
              <a:buChar char="•"/>
            </a:pPr>
            <a:r>
              <a:rPr lang="en-US" sz="2400" dirty="0"/>
              <a:t>Freight Enhancement Program-$1M annually</a:t>
            </a:r>
          </a:p>
          <a:p>
            <a:pPr marL="2628900" lvl="5" indent="-342900" defTabSz="829713">
              <a:lnSpc>
                <a:spcPct val="90000"/>
              </a:lnSpc>
              <a:spcBef>
                <a:spcPct val="0"/>
              </a:spcBef>
              <a:spcAft>
                <a:spcPct val="35000"/>
              </a:spcAft>
              <a:buFont typeface="Arial" panose="020B0604020202020204" pitchFamily="34" charset="0"/>
              <a:buChar char="•"/>
            </a:pPr>
            <a:r>
              <a:rPr lang="en-US" sz="2400" dirty="0"/>
              <a:t>Nonhighway capital projects to improve the efficient movement of freight. The program is open to all modes.</a:t>
            </a:r>
          </a:p>
          <a:p>
            <a:pPr marL="1714500" lvl="3" indent="-342900" defTabSz="829713">
              <a:lnSpc>
                <a:spcPct val="90000"/>
              </a:lnSpc>
              <a:spcBef>
                <a:spcPct val="0"/>
              </a:spcBef>
              <a:spcAft>
                <a:spcPct val="35000"/>
              </a:spcAft>
              <a:buFont typeface="Arial" panose="020B0604020202020204" pitchFamily="34" charset="0"/>
              <a:buChar char="•"/>
            </a:pPr>
            <a:r>
              <a:rPr lang="en-US" sz="2400" dirty="0"/>
              <a:t>$30M in FY 23 from their allocation of federal American Rescue Plan Act (ARPA) funds. </a:t>
            </a:r>
          </a:p>
        </p:txBody>
      </p:sp>
      <p:pic>
        <p:nvPicPr>
          <p:cNvPr id="5" name="Picture 4" descr="Map&#10;&#10;Description automatically generated">
            <a:extLst>
              <a:ext uri="{FF2B5EF4-FFF2-40B4-BE49-F238E27FC236}">
                <a16:creationId xmlns:a16="http://schemas.microsoft.com/office/drawing/2014/main" id="{D4DBB6EF-CF94-12E2-1F05-1514D76026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937" y="2665944"/>
            <a:ext cx="4005118" cy="2520192"/>
          </a:xfrm>
          <a:prstGeom prst="rect">
            <a:avLst/>
          </a:prstGeom>
        </p:spPr>
      </p:pic>
    </p:spTree>
    <p:extLst>
      <p:ext uri="{BB962C8B-B14F-4D97-AF65-F5344CB8AC3E}">
        <p14:creationId xmlns:p14="http://schemas.microsoft.com/office/powerpoint/2010/main" val="2805474339"/>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FFC600"/>
      </a:accent1>
      <a:accent2>
        <a:srgbClr val="003764"/>
      </a:accent2>
      <a:accent3>
        <a:srgbClr val="5EB3E4"/>
      </a:accent3>
      <a:accent4>
        <a:srgbClr val="7F7F7F"/>
      </a:accent4>
      <a:accent5>
        <a:srgbClr val="3A3838"/>
      </a:accent5>
      <a:accent6>
        <a:srgbClr val="D8D9D7"/>
      </a:accent6>
      <a:hlink>
        <a:srgbClr val="2F5496"/>
      </a:hlink>
      <a:folHlink>
        <a:srgbClr val="833C0B"/>
      </a:folHlink>
    </a:clrScheme>
    <a:fontScheme name="KYTC">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YTCtemplate-TK-Main" id="{22726168-3B46-40B8-A768-46457C010A69}" vid="{A4A589BF-1008-4871-A046-32F5178A76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C89ABD76F30DF43962563A28BC51F62" ma:contentTypeVersion="1" ma:contentTypeDescription="Create a new document." ma:contentTypeScope="" ma:versionID="47969b08d4c948bab42d430126b61e3c">
  <xsd:schema xmlns:xsd="http://www.w3.org/2001/XMLSchema" xmlns:xs="http://www.w3.org/2001/XMLSchema" xmlns:p="http://schemas.microsoft.com/office/2006/metadata/properties" xmlns:ns1="http://schemas.microsoft.com/sharepoint/v3" targetNamespace="http://schemas.microsoft.com/office/2006/metadata/properties" ma:root="true" ma:fieldsID="48c5b5cd9b8d25ff6dd15848836f427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426708-9BF1-44E3-979E-82F59981BDC5}">
  <ds:schemaRefs>
    <ds:schemaRef ds:uri="http://schemas.openxmlformats.org/package/2006/metadata/core-properties"/>
    <ds:schemaRef ds:uri="http://purl.org/dc/terms/"/>
    <ds:schemaRef ds:uri="http://schemas.microsoft.com/office/2006/documentManagement/types"/>
    <ds:schemaRef ds:uri="http://schemas.microsoft.com/office/2006/metadata/properties"/>
    <ds:schemaRef ds:uri="http://schemas.microsoft.com/office/infopath/2007/PartnerControls"/>
    <ds:schemaRef ds:uri="http://purl.org/dc/elements/1.1/"/>
    <ds:schemaRef ds:uri="http://schemas.microsoft.com/sharepoint/v3"/>
    <ds:schemaRef ds:uri="http://www.w3.org/XML/1998/namespace"/>
    <ds:schemaRef ds:uri="http://purl.org/dc/dcmitype/"/>
  </ds:schemaRefs>
</ds:datastoreItem>
</file>

<file path=customXml/itemProps2.xml><?xml version="1.0" encoding="utf-8"?>
<ds:datastoreItem xmlns:ds="http://schemas.openxmlformats.org/officeDocument/2006/customXml" ds:itemID="{C40E396E-1333-47A5-89A7-DE53C17324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90EC3D7-E756-4517-9312-3AEC41EE581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KYTCtemplate-TK-Main</Template>
  <TotalTime>1504</TotalTime>
  <Words>1696</Words>
  <Application>Microsoft Office PowerPoint</Application>
  <PresentationFormat>Widescreen</PresentationFormat>
  <Paragraphs>212</Paragraphs>
  <Slides>26</Slides>
  <Notes>25</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2" baseType="lpstr">
      <vt:lpstr>Arial</vt:lpstr>
      <vt:lpstr>Calibri</vt:lpstr>
      <vt:lpstr>IBM Plex Serif</vt:lpstr>
      <vt:lpstr>Wingdings 3</vt:lpstr>
      <vt:lpstr>Office Theme</vt:lpstr>
      <vt:lpstr>Acrobat Document</vt:lpstr>
      <vt:lpstr>Multi-modal Funding in Kentucky </vt:lpstr>
      <vt:lpstr>Kentucky’s Waterway Network</vt:lpstr>
      <vt:lpstr>Kentucky’s Public Riverports</vt:lpstr>
      <vt:lpstr>HB 241 Transportation Cabinet Budget Bill</vt:lpstr>
      <vt:lpstr>Kentucky Riverport Improvement (KRI) Program</vt:lpstr>
      <vt:lpstr>FY 2024 Kentucky Riverport Improvement Awards Available Funds: $500,000.00  </vt:lpstr>
      <vt:lpstr>FY 2023 Kentucky Riverport Improvement Awards Available Funds: $500,000.00  </vt:lpstr>
      <vt:lpstr>State Riverport Funding: Missouri</vt:lpstr>
      <vt:lpstr>State Riverport Funding: Missouri</vt:lpstr>
      <vt:lpstr>State Riverport Funding: Illinois</vt:lpstr>
      <vt:lpstr>State Riverport Funding: Indiana</vt:lpstr>
      <vt:lpstr>State Riverport Funding: Ohio</vt:lpstr>
      <vt:lpstr>State Riverport Funding: Virginia</vt:lpstr>
      <vt:lpstr>Kentucky’s Rail Network</vt:lpstr>
      <vt:lpstr>HB 241 Transportation Cabinet Budget Bill</vt:lpstr>
      <vt:lpstr>Kentucky Rail Crossing Improvement (KRCI) Program </vt:lpstr>
      <vt:lpstr>Kentucky Rail Crossing Improvement (KRCI) Program </vt:lpstr>
      <vt:lpstr>State Freight Rail Funding: Missouri</vt:lpstr>
      <vt:lpstr>State Freight Rail Funding: Illinois</vt:lpstr>
      <vt:lpstr>State Freight Rail Funding: Indiana</vt:lpstr>
      <vt:lpstr>State Freight Rail Funding: Ohio</vt:lpstr>
      <vt:lpstr>State Freight Rail Funding: West Virginia</vt:lpstr>
      <vt:lpstr>State Freight Rail Funding: Virginia</vt:lpstr>
      <vt:lpstr>State Freight Rail Funding: Virginia</vt:lpstr>
      <vt:lpstr>State Freight Rail Funding: Tennessee</vt:lpstr>
      <vt:lpstr>For More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Edgeworth, Jeremy R (KYTC)</dc:creator>
  <cp:lastModifiedBy>Edgeworth, Jeremy R (KYTC)</cp:lastModifiedBy>
  <cp:revision>43</cp:revision>
  <cp:lastPrinted>2022-10-17T20:06:58Z</cp:lastPrinted>
  <dcterms:created xsi:type="dcterms:W3CDTF">2022-10-11T17:20:53Z</dcterms:created>
  <dcterms:modified xsi:type="dcterms:W3CDTF">2023-07-25T18:15:17Z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0x0101009C89ABD76F30DF43962563A28BC51F62</vt:lpwstr>
  </property>
</Properties>
</file>