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70" r:id="rId6"/>
    <p:sldId id="279" r:id="rId7"/>
    <p:sldId id="277" r:id="rId8"/>
    <p:sldId id="278" r:id="rId9"/>
    <p:sldId id="272" r:id="rId10"/>
    <p:sldId id="27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.Cole@ky.gov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380" y="1573316"/>
            <a:ext cx="7919207" cy="599433"/>
          </a:xfrm>
        </p:spPr>
        <p:txBody>
          <a:bodyPr>
            <a:noAutofit/>
          </a:bodyPr>
          <a:lstStyle/>
          <a:p>
            <a:r>
              <a:rPr lang="en-US" sz="3800" dirty="0"/>
              <a:t>Department of Vehicle Regulation</a:t>
            </a:r>
            <a:br>
              <a:rPr lang="en-US" sz="3800" dirty="0"/>
            </a:br>
            <a:r>
              <a:rPr lang="en-US" sz="2500" dirty="0"/>
              <a:t>Commissioner Matthew Cole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1239" y="3103927"/>
            <a:ext cx="7185025" cy="1371269"/>
          </a:xfrm>
        </p:spPr>
        <p:txBody>
          <a:bodyPr>
            <a:normAutofit/>
          </a:bodyPr>
          <a:lstStyle/>
          <a:p>
            <a:r>
              <a:rPr lang="en-US" dirty="0"/>
              <a:t>Budget Review Subcommittee on Transportation</a:t>
            </a:r>
          </a:p>
          <a:p>
            <a:r>
              <a:rPr lang="en-US" dirty="0"/>
              <a:t>Capital Annex, Frankfort, Kentucky | Sept 20, 2023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134779" y="1730187"/>
            <a:ext cx="6729533" cy="3155578"/>
          </a:xfrm>
        </p:spPr>
        <p:txBody>
          <a:bodyPr/>
          <a:lstStyle/>
          <a:p>
            <a:r>
              <a:rPr lang="en-US" sz="2400" b="1" dirty="0"/>
              <a:t>Department of Vehicle Regulation - KYTC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4 Divisions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Generates over $420M in revenue annually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CDL program compliance makes us eligible for over $700M in annual federal funds.</a:t>
            </a:r>
          </a:p>
        </p:txBody>
      </p:sp>
    </p:spTree>
    <p:extLst>
      <p:ext uri="{BB962C8B-B14F-4D97-AF65-F5344CB8AC3E}">
        <p14:creationId xmlns:p14="http://schemas.microsoft.com/office/powerpoint/2010/main" val="424027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Customer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26" y="1825624"/>
            <a:ext cx="5860774" cy="469444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en-US" sz="2900" dirty="0">
                <a:latin typeface="Arial" pitchFamily="34" charset="0"/>
                <a:cs typeface="Times New Roman" pitchFamily="18" charset="0"/>
              </a:rPr>
              <a:t>Division of Customer Service (DCS)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latin typeface="Arial" pitchFamily="34" charset="0"/>
                <a:cs typeface="Times New Roman" pitchFamily="18" charset="0"/>
              </a:rPr>
              <a:t>Tier 1 Calls YTD: 67K 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latin typeface="Arial" pitchFamily="34" charset="0"/>
                <a:cs typeface="Times New Roman" pitchFamily="18" charset="0"/>
              </a:rPr>
              <a:t>Callbacks YTD: 267K</a:t>
            </a:r>
          </a:p>
          <a:p>
            <a:pPr lvl="1">
              <a:lnSpc>
                <a:spcPct val="120000"/>
              </a:lnSpc>
            </a:pPr>
            <a:r>
              <a:rPr lang="en-US" sz="2900" dirty="0">
                <a:latin typeface="Arial" pitchFamily="34" charset="0"/>
                <a:cs typeface="Times New Roman" pitchFamily="18" charset="0"/>
              </a:rPr>
              <a:t>Chat sessions YTD: 17K</a:t>
            </a:r>
          </a:p>
          <a:p>
            <a:pPr>
              <a:lnSpc>
                <a:spcPct val="120000"/>
              </a:lnSpc>
            </a:pPr>
            <a:r>
              <a:rPr lang="en-US" sz="2900" dirty="0">
                <a:cs typeface="Times New Roman" pitchFamily="18" charset="0"/>
              </a:rPr>
              <a:t>Live Chat sessions very popular</a:t>
            </a:r>
          </a:p>
          <a:p>
            <a:pPr lvl="0">
              <a:lnSpc>
                <a:spcPct val="120000"/>
              </a:lnSpc>
            </a:pPr>
            <a:r>
              <a:rPr lang="en-US" sz="2900" dirty="0">
                <a:latin typeface="Arial" pitchFamily="34" charset="0"/>
                <a:cs typeface="Times New Roman" pitchFamily="18" charset="0"/>
              </a:rPr>
              <a:t>Customer Service Professionals (CSPs) – a vital team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 lvl="1">
              <a:lnSpc>
                <a:spcPct val="120000"/>
              </a:lnSpc>
            </a:pPr>
            <a:endParaRPr lang="en-US" sz="1200" dirty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 marL="457200" lvl="1" indent="0">
              <a:lnSpc>
                <a:spcPct val="120000"/>
              </a:lnSpc>
              <a:buNone/>
            </a:pPr>
            <a:endParaRPr lang="en-US" sz="2200" dirty="0"/>
          </a:p>
          <a:p>
            <a:pPr lvl="1">
              <a:lnSpc>
                <a:spcPct val="120000"/>
              </a:lnSpc>
            </a:pP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60773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Arial" pitchFamily="34" charset="0"/>
                <a:cs typeface="Times New Roman" pitchFamily="18" charset="0"/>
              </a:rPr>
              <a:t>New </a:t>
            </a:r>
            <a:r>
              <a:rPr lang="en-US" sz="2400" dirty="0">
                <a:cs typeface="Times New Roman" pitchFamily="18" charset="0"/>
              </a:rPr>
              <a:t>AI with Amazon Web Services (AWS)</a:t>
            </a:r>
          </a:p>
          <a:p>
            <a:pPr lvl="0">
              <a:lnSpc>
                <a:spcPct val="110000"/>
              </a:lnSpc>
            </a:pPr>
            <a:r>
              <a:rPr lang="en-US" sz="2400" dirty="0">
                <a:latin typeface="Arial" pitchFamily="34" charset="0"/>
                <a:cs typeface="Times New Roman" pitchFamily="18" charset="0"/>
              </a:rPr>
              <a:t>Key Performance Indicators (KPIs).</a:t>
            </a:r>
          </a:p>
          <a:p>
            <a:pPr lvl="0">
              <a:lnSpc>
                <a:spcPct val="110000"/>
              </a:lnSpc>
            </a:pPr>
            <a:r>
              <a:rPr lang="en-US" sz="2400" dirty="0">
                <a:latin typeface="Arial" pitchFamily="34" charset="0"/>
                <a:cs typeface="Times New Roman" pitchFamily="18" charset="0"/>
              </a:rPr>
              <a:t>DCS System Administrator and Change Manager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Times New Roman" pitchFamily="18" charset="0"/>
              </a:rPr>
              <a:t>Drive.ky.gov and Social Media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Times New Roman" pitchFamily="18" charset="0"/>
              </a:rPr>
              <a:t>One-Stop Access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Times New Roman" pitchFamily="18" charset="0"/>
              </a:rPr>
              <a:t>Standardized Across Divisions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itchFamily="34" charset="0"/>
                <a:cs typeface="Times New Roman" pitchFamily="18" charset="0"/>
              </a:rPr>
              <a:t>New Website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lvl="2"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6968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Motor Carriers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26" y="1825624"/>
            <a:ext cx="5860774" cy="469444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Structure</a:t>
            </a:r>
          </a:p>
          <a:p>
            <a:pPr lvl="1"/>
            <a:r>
              <a:rPr lang="en-US" sz="2000" dirty="0"/>
              <a:t>Qualifications &amp; Permit Branch</a:t>
            </a:r>
          </a:p>
          <a:p>
            <a:pPr lvl="1"/>
            <a:r>
              <a:rPr lang="en-US" sz="2000" dirty="0"/>
              <a:t>License &amp; Registration Branch</a:t>
            </a:r>
          </a:p>
          <a:p>
            <a:pPr lvl="1"/>
            <a:r>
              <a:rPr lang="en-US" sz="2000" dirty="0"/>
              <a:t>Tax &amp; Financial Processing Branch</a:t>
            </a:r>
          </a:p>
          <a:p>
            <a:r>
              <a:rPr lang="en-US" sz="2000" dirty="0"/>
              <a:t>Services</a:t>
            </a:r>
          </a:p>
          <a:p>
            <a:pPr lvl="1"/>
            <a:r>
              <a:rPr lang="en-US" sz="2000" dirty="0"/>
              <a:t>Issue, renew, regulate credentials</a:t>
            </a:r>
          </a:p>
          <a:p>
            <a:pPr lvl="1"/>
            <a:r>
              <a:rPr lang="en-US" sz="2000" dirty="0"/>
              <a:t>Collect fees and taxes</a:t>
            </a:r>
          </a:p>
          <a:p>
            <a:pPr lvl="1"/>
            <a:r>
              <a:rPr lang="en-US" sz="2000" dirty="0"/>
              <a:t>Enforce Compliance</a:t>
            </a:r>
          </a:p>
          <a:p>
            <a:r>
              <a:rPr lang="en-US" sz="2000" dirty="0"/>
              <a:t>Partners</a:t>
            </a:r>
          </a:p>
          <a:p>
            <a:pPr lvl="1"/>
            <a:r>
              <a:rPr lang="en-US" altLang="en-US" sz="2000" dirty="0"/>
              <a:t>County Court Clerks</a:t>
            </a:r>
          </a:p>
          <a:p>
            <a:pPr lvl="1"/>
            <a:r>
              <a:rPr lang="en-US" altLang="en-US" sz="2000" dirty="0"/>
              <a:t>Federal Motor Carrier Safety Administration (FMCSA)</a:t>
            </a:r>
          </a:p>
          <a:p>
            <a:pPr lvl="1"/>
            <a:r>
              <a:rPr lang="en-US" altLang="en-US" sz="2000" dirty="0"/>
              <a:t>Kentucky Commercial Vehicle Enforcement (CVE); a Division of KSP</a:t>
            </a:r>
          </a:p>
          <a:p>
            <a:pPr lvl="1"/>
            <a:r>
              <a:rPr lang="en-US" altLang="en-US" sz="2000" dirty="0"/>
              <a:t>Road Fund Audits</a:t>
            </a:r>
          </a:p>
          <a:p>
            <a:pPr lvl="1"/>
            <a:r>
              <a:rPr lang="en-US" altLang="en-US" sz="2000" dirty="0"/>
              <a:t>UK Transportation Center</a:t>
            </a:r>
          </a:p>
          <a:p>
            <a:endParaRPr lang="en-US" sz="4600" dirty="0"/>
          </a:p>
          <a:p>
            <a:pPr lvl="1"/>
            <a:endParaRPr lang="en-US" sz="1200" dirty="0"/>
          </a:p>
          <a:p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6077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Oversight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KY Weight Distance tax (KYU)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International Fuel Tax (IFTA)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Kentucky Intra Fuel Tax (KIT)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International Registration Plan (IRP) license plates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Overweight/Over-dimensional Permits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Trip permits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Passenger and Household Goods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Intrastate Authority 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Municipal Solid Waste License</a:t>
            </a: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lvl="2"/>
            <a:endParaRPr lang="en-US" sz="1000" dirty="0"/>
          </a:p>
          <a:p>
            <a:pPr lvl="2"/>
            <a:endParaRPr lang="en-US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388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Motor Vehicle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706" y="1825625"/>
            <a:ext cx="5437094" cy="4351338"/>
          </a:xfrm>
        </p:spPr>
        <p:txBody>
          <a:bodyPr>
            <a:normAutofit lnSpcReduction="10000"/>
          </a:bodyPr>
          <a:lstStyle/>
          <a:p>
            <a:r>
              <a:rPr kumimoji="0" lang="en-US" sz="2400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4.9 million registered vehicles</a:t>
            </a:r>
            <a:endParaRPr lang="en-US" sz="2400" dirty="0"/>
          </a:p>
          <a:p>
            <a:r>
              <a:rPr lang="en-US" sz="2400" dirty="0"/>
              <a:t>1.5 million title applications processed in 2022</a:t>
            </a:r>
          </a:p>
          <a:p>
            <a:pPr lvl="1"/>
            <a:r>
              <a:rPr lang="en-US" dirty="0"/>
              <a:t>Over 2 million temporary tags issued</a:t>
            </a:r>
          </a:p>
          <a:p>
            <a:r>
              <a:rPr lang="en-US" sz="2400" dirty="0"/>
              <a:t>Audit services for the County Clerks registration/titling process</a:t>
            </a:r>
          </a:p>
          <a:p>
            <a:r>
              <a:rPr lang="en-US" sz="2400" dirty="0"/>
              <a:t>Standard License Plates</a:t>
            </a:r>
          </a:p>
          <a:p>
            <a:pPr lvl="1"/>
            <a:r>
              <a:rPr lang="en-US" dirty="0"/>
              <a:t>Over a 150 other plates</a:t>
            </a:r>
          </a:p>
          <a:p>
            <a:r>
              <a:rPr lang="en-US" sz="2400" dirty="0"/>
              <a:t>Kentucky Correctional Industries (KCI) manufactures over 800,000 license plates per year</a:t>
            </a:r>
          </a:p>
          <a:p>
            <a:endParaRPr lang="en-US" sz="2200" dirty="0"/>
          </a:p>
          <a:p>
            <a:endParaRPr lang="en-US" sz="4600" dirty="0"/>
          </a:p>
          <a:p>
            <a:pPr lvl="1"/>
            <a:endParaRPr lang="en-US" sz="1200" dirty="0"/>
          </a:p>
          <a:p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4C31F-660B-3017-8794-657084039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08812" cy="4664822"/>
          </a:xfrm>
        </p:spPr>
        <p:txBody>
          <a:bodyPr>
            <a:noAutofit/>
          </a:bodyPr>
          <a:lstStyle/>
          <a:p>
            <a:r>
              <a:rPr lang="en-US" sz="2300" dirty="0"/>
              <a:t>Partners with Kentucky Sherriff’s Association for the vehicle inspection</a:t>
            </a:r>
          </a:p>
          <a:p>
            <a:pPr lvl="1"/>
            <a:r>
              <a:rPr lang="en-US" sz="2300" dirty="0"/>
              <a:t>train, certify and re-certify inspectors </a:t>
            </a:r>
          </a:p>
          <a:p>
            <a:r>
              <a:rPr lang="en-US" sz="2300" dirty="0"/>
              <a:t>Work with KSP on fraudulent activities</a:t>
            </a:r>
          </a:p>
          <a:p>
            <a:r>
              <a:rPr lang="en-US" sz="2300" dirty="0"/>
              <a:t>Complies with American Association of Motor Vehicle Administrators (AAMVA) standards for the National Motor Vehicle Title Information System (NMVTIS) program</a:t>
            </a:r>
          </a:p>
          <a:p>
            <a:r>
              <a:rPr lang="en-US" sz="2300" dirty="0"/>
              <a:t>Investigation team – 164 stolen vehicles recovered in 2023</a:t>
            </a:r>
          </a:p>
        </p:txBody>
      </p:sp>
    </p:spTree>
    <p:extLst>
      <p:ext uri="{BB962C8B-B14F-4D97-AF65-F5344CB8AC3E}">
        <p14:creationId xmlns:p14="http://schemas.microsoft.com/office/powerpoint/2010/main" val="424344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Driver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26" y="1825624"/>
            <a:ext cx="5860774" cy="4694445"/>
          </a:xfrm>
        </p:spPr>
        <p:txBody>
          <a:bodyPr>
            <a:normAutofit/>
          </a:bodyPr>
          <a:lstStyle/>
          <a:p>
            <a:r>
              <a:rPr lang="en-US" sz="2600" dirty="0"/>
              <a:t>3.5 million credential holders</a:t>
            </a:r>
          </a:p>
          <a:p>
            <a:r>
              <a:rPr lang="en-US" sz="2600" dirty="0"/>
              <a:t>REAL ID – 24% adoption rate</a:t>
            </a:r>
          </a:p>
          <a:p>
            <a:r>
              <a:rPr lang="en-US" sz="2600" dirty="0"/>
              <a:t>Clerk transition completed</a:t>
            </a:r>
          </a:p>
          <a:p>
            <a:r>
              <a:rPr lang="en-US" sz="2600" dirty="0"/>
              <a:t>32 driver licensing regional offices</a:t>
            </a:r>
          </a:p>
          <a:p>
            <a:r>
              <a:rPr lang="en-US" sz="2600" dirty="0"/>
              <a:t>Remote/pop-up credentialing services</a:t>
            </a:r>
          </a:p>
          <a:p>
            <a:r>
              <a:rPr lang="en-US" sz="2600" dirty="0"/>
              <a:t>Online &amp; mail-in renewal</a:t>
            </a:r>
          </a:p>
          <a:p>
            <a:r>
              <a:rPr lang="en-US" sz="2600" dirty="0"/>
              <a:t>Inmate re-entry, disaster relief, homeless ID programs</a:t>
            </a: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60773" cy="4351338"/>
          </a:xfrm>
        </p:spPr>
        <p:txBody>
          <a:bodyPr>
            <a:normAutofit fontScale="25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State Traffic School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Graduated License Program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Ignition Interlock Devices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No Pass/No Drive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Non-US Citizen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License Reinstatement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CDL </a:t>
            </a:r>
            <a:r>
              <a:rPr lang="en-US" sz="5600" dirty="0">
                <a:cs typeface="Times New Roman" pitchFamily="18" charset="0"/>
              </a:rPr>
              <a:t>driver monitoring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Driver History Records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5600" dirty="0">
                <a:cs typeface="Times New Roman" pitchFamily="18" charset="0"/>
              </a:rPr>
              <a:t>Fraud Investigations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Driver Hearings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5600" dirty="0">
                <a:cs typeface="Times New Roman" pitchFamily="18" charset="0"/>
              </a:rPr>
              <a:t>Emergency Contact</a:t>
            </a: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r>
              <a:rPr kumimoji="0" lang="en-US" sz="5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MyCDL</a:t>
            </a: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Times New Roman" pitchFamily="18" charset="0"/>
              </a:rPr>
              <a:t> Portal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lvl="1" indent="-285750">
              <a:lnSpc>
                <a:spcPct val="110000"/>
              </a:lnSpc>
              <a:spcAft>
                <a:spcPts val="600"/>
              </a:spcAf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457200" lvl="1" indent="0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Times New Roman" pitchFamily="18" charset="0"/>
            </a:endParaRPr>
          </a:p>
          <a:p>
            <a:pPr lvl="2"/>
            <a:endParaRPr lang="en-US" sz="1000" dirty="0"/>
          </a:p>
          <a:p>
            <a:pPr lvl="2"/>
            <a:endParaRPr lang="en-US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968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96" y="1257300"/>
            <a:ext cx="7204453" cy="88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60596" y="2323306"/>
            <a:ext cx="5826035" cy="28996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Department of Vehicle Regulation Commissioner Matthew Cole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Matthew.Cole@ky.gov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DRIVE.KY.GOV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89ABD76F30DF43962563A28BC51F62" ma:contentTypeVersion="1" ma:contentTypeDescription="Create a new document." ma:contentTypeScope="" ma:versionID="47969b08d4c948bab42d430126b61e3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26708-9BF1-44E3-979E-82F59981BDC5}">
  <ds:schemaRefs>
    <ds:schemaRef ds:uri="http://schemas.microsoft.com/sharepoint/v3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40E396E-1333-47A5-89A7-DE53C1732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378</TotalTime>
  <Words>435</Words>
  <Application>Microsoft Office PowerPoint</Application>
  <PresentationFormat>Widescreen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Department of Vehicle Regulation Commissioner Matthew Cole</vt:lpstr>
      <vt:lpstr>PowerPoint Presentation</vt:lpstr>
      <vt:lpstr>Division of Customer Services</vt:lpstr>
      <vt:lpstr>Division of Motor Carriers</vt:lpstr>
      <vt:lpstr>Division of Motor Vehicle Licensing</vt:lpstr>
      <vt:lpstr>Division of Driver Licensing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Sebastian, Terry L (KYTC)</dc:creator>
  <cp:lastModifiedBy>Emerson, Spring (LRC)</cp:lastModifiedBy>
  <cp:revision>14</cp:revision>
  <cp:lastPrinted>2023-09-15T12:55:20Z</cp:lastPrinted>
  <dcterms:created xsi:type="dcterms:W3CDTF">2023-05-26T14:18:43Z</dcterms:created>
  <dcterms:modified xsi:type="dcterms:W3CDTF">2023-09-15T12:56:07Z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0x0101009C89ABD76F30DF43962563A28BC51F62</vt:lpwstr>
  </property>
</Properties>
</file>