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62" r:id="rId3"/>
    <p:sldId id="264" r:id="rId4"/>
    <p:sldId id="278" r:id="rId5"/>
    <p:sldId id="279" r:id="rId6"/>
    <p:sldId id="277" r:id="rId7"/>
    <p:sldId id="281" r:id="rId8"/>
    <p:sldId id="282" r:id="rId9"/>
    <p:sldId id="265" r:id="rId10"/>
    <p:sldId id="283" r:id="rId11"/>
    <p:sldId id="284" r:id="rId12"/>
    <p:sldId id="267" r:id="rId13"/>
    <p:sldId id="285" r:id="rId14"/>
    <p:sldId id="286" r:id="rId15"/>
    <p:sldId id="268" r:id="rId16"/>
    <p:sldId id="269" r:id="rId17"/>
    <p:sldId id="266" r:id="rId18"/>
    <p:sldId id="27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7171"/>
    <a:srgbClr val="0A4B72"/>
    <a:srgbClr val="0C4466"/>
    <a:srgbClr val="FFFFF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ABA6E6-1327-4F21-BB2A-305831D0DE53}" v="8" dt="2023-09-13T18:08:35.1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0" autoAdjust="0"/>
    <p:restoredTop sz="94660"/>
  </p:normalViewPr>
  <p:slideViewPr>
    <p:cSldViewPr snapToGrid="0">
      <p:cViewPr varScale="1">
        <p:scale>
          <a:sx n="74" d="100"/>
          <a:sy n="74" d="100"/>
        </p:scale>
        <p:origin x="72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20ADBE-EFF0-40D9-86FE-368B7F437D09}" type="datetimeFigureOut">
              <a:rPr lang="en-US" smtClean="0"/>
              <a:t>9/14/2023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90D266-F5BE-4C3E-84FF-AD09518C3579}" type="slidenum">
              <a:rPr lang="en-US" smtClean="0"/>
              <a:t>‹#›</a:t>
            </a:fld>
            <a:endParaRPr lang="en-US"/>
          </a:p>
        </p:txBody>
      </p:sp>
    </p:spTree>
    <p:extLst>
      <p:ext uri="{BB962C8B-B14F-4D97-AF65-F5344CB8AC3E}">
        <p14:creationId xmlns:p14="http://schemas.microsoft.com/office/powerpoint/2010/main" val="2957424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B7A16-1A39-46F5-BFD7-DDDD785175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ED430A-6B1A-0716-1FFE-E203BDC826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844081-3D06-4F87-31A0-FB8BF2EE9314}"/>
              </a:ext>
            </a:extLst>
          </p:cNvPr>
          <p:cNvSpPr>
            <a:spLocks noGrp="1"/>
          </p:cNvSpPr>
          <p:nvPr>
            <p:ph type="dt" sz="half" idx="10"/>
          </p:nvPr>
        </p:nvSpPr>
        <p:spPr/>
        <p:txBody>
          <a:bodyPr/>
          <a:lstStyle/>
          <a:p>
            <a:fld id="{6FD25B06-B9D4-40BF-A786-76C4E727D816}" type="datetimeFigureOut">
              <a:rPr lang="en-US" smtClean="0"/>
              <a:t>9/14/2023</a:t>
            </a:fld>
            <a:endParaRPr lang="en-US"/>
          </a:p>
        </p:txBody>
      </p:sp>
      <p:sp>
        <p:nvSpPr>
          <p:cNvPr id="5" name="Footer Placeholder 4">
            <a:extLst>
              <a:ext uri="{FF2B5EF4-FFF2-40B4-BE49-F238E27FC236}">
                <a16:creationId xmlns:a16="http://schemas.microsoft.com/office/drawing/2014/main" id="{C658A1A9-7C3B-26EF-6889-6C389A111A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359EDD-6A73-33E3-7917-9083874A47FD}"/>
              </a:ext>
            </a:extLst>
          </p:cNvPr>
          <p:cNvSpPr>
            <a:spLocks noGrp="1"/>
          </p:cNvSpPr>
          <p:nvPr>
            <p:ph type="sldNum" sz="quarter" idx="12"/>
          </p:nvPr>
        </p:nvSpPr>
        <p:spPr/>
        <p:txBody>
          <a:bodyPr/>
          <a:lstStyle/>
          <a:p>
            <a:fld id="{5704C5A1-0D24-4D8A-AFFB-3EA2CEB00C3C}" type="slidenum">
              <a:rPr lang="en-US" smtClean="0"/>
              <a:t>‹#›</a:t>
            </a:fld>
            <a:endParaRPr lang="en-US"/>
          </a:p>
        </p:txBody>
      </p:sp>
    </p:spTree>
    <p:extLst>
      <p:ext uri="{BB962C8B-B14F-4D97-AF65-F5344CB8AC3E}">
        <p14:creationId xmlns:p14="http://schemas.microsoft.com/office/powerpoint/2010/main" val="4158892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C3A68-79CA-83AD-5EE9-0647451FA4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553B56-9871-544D-8105-B6D55E1404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216E23-9BE5-D8B5-6F8E-689C6C71055A}"/>
              </a:ext>
            </a:extLst>
          </p:cNvPr>
          <p:cNvSpPr>
            <a:spLocks noGrp="1"/>
          </p:cNvSpPr>
          <p:nvPr>
            <p:ph type="dt" sz="half" idx="10"/>
          </p:nvPr>
        </p:nvSpPr>
        <p:spPr/>
        <p:txBody>
          <a:bodyPr/>
          <a:lstStyle/>
          <a:p>
            <a:fld id="{6FD25B06-B9D4-40BF-A786-76C4E727D816}" type="datetimeFigureOut">
              <a:rPr lang="en-US" smtClean="0"/>
              <a:t>9/14/2023</a:t>
            </a:fld>
            <a:endParaRPr lang="en-US"/>
          </a:p>
        </p:txBody>
      </p:sp>
      <p:sp>
        <p:nvSpPr>
          <p:cNvPr id="5" name="Footer Placeholder 4">
            <a:extLst>
              <a:ext uri="{FF2B5EF4-FFF2-40B4-BE49-F238E27FC236}">
                <a16:creationId xmlns:a16="http://schemas.microsoft.com/office/drawing/2014/main" id="{4996F19E-A774-6319-072F-859BE6B61D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E71768-33D0-4BFD-C822-D1E11FBABB08}"/>
              </a:ext>
            </a:extLst>
          </p:cNvPr>
          <p:cNvSpPr>
            <a:spLocks noGrp="1"/>
          </p:cNvSpPr>
          <p:nvPr>
            <p:ph type="sldNum" sz="quarter" idx="12"/>
          </p:nvPr>
        </p:nvSpPr>
        <p:spPr/>
        <p:txBody>
          <a:bodyPr/>
          <a:lstStyle/>
          <a:p>
            <a:fld id="{5704C5A1-0D24-4D8A-AFFB-3EA2CEB00C3C}" type="slidenum">
              <a:rPr lang="en-US" smtClean="0"/>
              <a:t>‹#›</a:t>
            </a:fld>
            <a:endParaRPr lang="en-US"/>
          </a:p>
        </p:txBody>
      </p:sp>
    </p:spTree>
    <p:extLst>
      <p:ext uri="{BB962C8B-B14F-4D97-AF65-F5344CB8AC3E}">
        <p14:creationId xmlns:p14="http://schemas.microsoft.com/office/powerpoint/2010/main" val="2402286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F4015D-8BA6-93F1-1792-7DF54F6BEB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94F6A2-5E73-7C9E-DAA4-DF597B0FB0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6D09CF-B929-0FB6-9A5D-8D79FBC1862A}"/>
              </a:ext>
            </a:extLst>
          </p:cNvPr>
          <p:cNvSpPr>
            <a:spLocks noGrp="1"/>
          </p:cNvSpPr>
          <p:nvPr>
            <p:ph type="dt" sz="half" idx="10"/>
          </p:nvPr>
        </p:nvSpPr>
        <p:spPr/>
        <p:txBody>
          <a:bodyPr/>
          <a:lstStyle/>
          <a:p>
            <a:fld id="{6FD25B06-B9D4-40BF-A786-76C4E727D816}" type="datetimeFigureOut">
              <a:rPr lang="en-US" smtClean="0"/>
              <a:t>9/14/2023</a:t>
            </a:fld>
            <a:endParaRPr lang="en-US"/>
          </a:p>
        </p:txBody>
      </p:sp>
      <p:sp>
        <p:nvSpPr>
          <p:cNvPr id="5" name="Footer Placeholder 4">
            <a:extLst>
              <a:ext uri="{FF2B5EF4-FFF2-40B4-BE49-F238E27FC236}">
                <a16:creationId xmlns:a16="http://schemas.microsoft.com/office/drawing/2014/main" id="{A3AC97B2-CBF0-2365-E1CF-BF15CB0EB9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9CBA58-9EA4-BBAE-5023-2AAA161084B9}"/>
              </a:ext>
            </a:extLst>
          </p:cNvPr>
          <p:cNvSpPr>
            <a:spLocks noGrp="1"/>
          </p:cNvSpPr>
          <p:nvPr>
            <p:ph type="sldNum" sz="quarter" idx="12"/>
          </p:nvPr>
        </p:nvSpPr>
        <p:spPr/>
        <p:txBody>
          <a:bodyPr/>
          <a:lstStyle/>
          <a:p>
            <a:fld id="{5704C5A1-0D24-4D8A-AFFB-3EA2CEB00C3C}" type="slidenum">
              <a:rPr lang="en-US" smtClean="0"/>
              <a:t>‹#›</a:t>
            </a:fld>
            <a:endParaRPr lang="en-US"/>
          </a:p>
        </p:txBody>
      </p:sp>
    </p:spTree>
    <p:extLst>
      <p:ext uri="{BB962C8B-B14F-4D97-AF65-F5344CB8AC3E}">
        <p14:creationId xmlns:p14="http://schemas.microsoft.com/office/powerpoint/2010/main" val="4114716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85A55-7F15-26C7-0AF3-80000AC598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EDBFB4-B497-9AEC-7531-85C5ED8814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DAA56E-1BCF-1383-CA40-FDB9FA69BE69}"/>
              </a:ext>
            </a:extLst>
          </p:cNvPr>
          <p:cNvSpPr>
            <a:spLocks noGrp="1"/>
          </p:cNvSpPr>
          <p:nvPr>
            <p:ph type="dt" sz="half" idx="10"/>
          </p:nvPr>
        </p:nvSpPr>
        <p:spPr/>
        <p:txBody>
          <a:bodyPr/>
          <a:lstStyle/>
          <a:p>
            <a:fld id="{6FD25B06-B9D4-40BF-A786-76C4E727D816}" type="datetimeFigureOut">
              <a:rPr lang="en-US" smtClean="0"/>
              <a:t>9/14/2023</a:t>
            </a:fld>
            <a:endParaRPr lang="en-US"/>
          </a:p>
        </p:txBody>
      </p:sp>
      <p:sp>
        <p:nvSpPr>
          <p:cNvPr id="5" name="Footer Placeholder 4">
            <a:extLst>
              <a:ext uri="{FF2B5EF4-FFF2-40B4-BE49-F238E27FC236}">
                <a16:creationId xmlns:a16="http://schemas.microsoft.com/office/drawing/2014/main" id="{CC375F8F-E7FC-FB8F-2504-1174DDB07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A92297-8440-1C32-CF73-DBF0B44CCB9C}"/>
              </a:ext>
            </a:extLst>
          </p:cNvPr>
          <p:cNvSpPr>
            <a:spLocks noGrp="1"/>
          </p:cNvSpPr>
          <p:nvPr>
            <p:ph type="sldNum" sz="quarter" idx="12"/>
          </p:nvPr>
        </p:nvSpPr>
        <p:spPr/>
        <p:txBody>
          <a:bodyPr/>
          <a:lstStyle/>
          <a:p>
            <a:fld id="{5704C5A1-0D24-4D8A-AFFB-3EA2CEB00C3C}" type="slidenum">
              <a:rPr lang="en-US" smtClean="0"/>
              <a:t>‹#›</a:t>
            </a:fld>
            <a:endParaRPr lang="en-US"/>
          </a:p>
        </p:txBody>
      </p:sp>
    </p:spTree>
    <p:extLst>
      <p:ext uri="{BB962C8B-B14F-4D97-AF65-F5344CB8AC3E}">
        <p14:creationId xmlns:p14="http://schemas.microsoft.com/office/powerpoint/2010/main" val="3961487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1565A-4F2C-3956-CB9F-4B18F5E317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886B38-6F75-7D5E-334A-0E9262561D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0DADA3-3ED6-5A66-6299-4845F316A1B4}"/>
              </a:ext>
            </a:extLst>
          </p:cNvPr>
          <p:cNvSpPr>
            <a:spLocks noGrp="1"/>
          </p:cNvSpPr>
          <p:nvPr>
            <p:ph type="dt" sz="half" idx="10"/>
          </p:nvPr>
        </p:nvSpPr>
        <p:spPr/>
        <p:txBody>
          <a:bodyPr/>
          <a:lstStyle/>
          <a:p>
            <a:fld id="{6FD25B06-B9D4-40BF-A786-76C4E727D816}" type="datetimeFigureOut">
              <a:rPr lang="en-US" smtClean="0"/>
              <a:t>9/14/2023</a:t>
            </a:fld>
            <a:endParaRPr lang="en-US"/>
          </a:p>
        </p:txBody>
      </p:sp>
      <p:sp>
        <p:nvSpPr>
          <p:cNvPr id="5" name="Footer Placeholder 4">
            <a:extLst>
              <a:ext uri="{FF2B5EF4-FFF2-40B4-BE49-F238E27FC236}">
                <a16:creationId xmlns:a16="http://schemas.microsoft.com/office/drawing/2014/main" id="{EC178749-5236-5E41-FCB4-B3C130329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BBC42C-8A8C-80F3-FDFD-E956067AF7FA}"/>
              </a:ext>
            </a:extLst>
          </p:cNvPr>
          <p:cNvSpPr>
            <a:spLocks noGrp="1"/>
          </p:cNvSpPr>
          <p:nvPr>
            <p:ph type="sldNum" sz="quarter" idx="12"/>
          </p:nvPr>
        </p:nvSpPr>
        <p:spPr/>
        <p:txBody>
          <a:bodyPr/>
          <a:lstStyle/>
          <a:p>
            <a:fld id="{5704C5A1-0D24-4D8A-AFFB-3EA2CEB00C3C}" type="slidenum">
              <a:rPr lang="en-US" smtClean="0"/>
              <a:t>‹#›</a:t>
            </a:fld>
            <a:endParaRPr lang="en-US"/>
          </a:p>
        </p:txBody>
      </p:sp>
    </p:spTree>
    <p:extLst>
      <p:ext uri="{BB962C8B-B14F-4D97-AF65-F5344CB8AC3E}">
        <p14:creationId xmlns:p14="http://schemas.microsoft.com/office/powerpoint/2010/main" val="3675730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39956-4FB5-4B31-B2D6-878B8FA496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236EB3-7A8B-FA5C-C214-F84FE16590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4EF566-50AB-BBDE-BEC6-4189D96B72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E4FF78-CF59-DF40-D029-DEEFEFA489F2}"/>
              </a:ext>
            </a:extLst>
          </p:cNvPr>
          <p:cNvSpPr>
            <a:spLocks noGrp="1"/>
          </p:cNvSpPr>
          <p:nvPr>
            <p:ph type="dt" sz="half" idx="10"/>
          </p:nvPr>
        </p:nvSpPr>
        <p:spPr/>
        <p:txBody>
          <a:bodyPr/>
          <a:lstStyle/>
          <a:p>
            <a:fld id="{6FD25B06-B9D4-40BF-A786-76C4E727D816}" type="datetimeFigureOut">
              <a:rPr lang="en-US" smtClean="0"/>
              <a:t>9/14/2023</a:t>
            </a:fld>
            <a:endParaRPr lang="en-US"/>
          </a:p>
        </p:txBody>
      </p:sp>
      <p:sp>
        <p:nvSpPr>
          <p:cNvPr id="6" name="Footer Placeholder 5">
            <a:extLst>
              <a:ext uri="{FF2B5EF4-FFF2-40B4-BE49-F238E27FC236}">
                <a16:creationId xmlns:a16="http://schemas.microsoft.com/office/drawing/2014/main" id="{FDC34DAF-3D72-D77D-CD40-8BD3C32DB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90671F-1E6C-E74E-0D09-341DA12F5DF1}"/>
              </a:ext>
            </a:extLst>
          </p:cNvPr>
          <p:cNvSpPr>
            <a:spLocks noGrp="1"/>
          </p:cNvSpPr>
          <p:nvPr>
            <p:ph type="sldNum" sz="quarter" idx="12"/>
          </p:nvPr>
        </p:nvSpPr>
        <p:spPr/>
        <p:txBody>
          <a:bodyPr/>
          <a:lstStyle/>
          <a:p>
            <a:fld id="{5704C5A1-0D24-4D8A-AFFB-3EA2CEB00C3C}" type="slidenum">
              <a:rPr lang="en-US" smtClean="0"/>
              <a:t>‹#›</a:t>
            </a:fld>
            <a:endParaRPr lang="en-US"/>
          </a:p>
        </p:txBody>
      </p:sp>
    </p:spTree>
    <p:extLst>
      <p:ext uri="{BB962C8B-B14F-4D97-AF65-F5344CB8AC3E}">
        <p14:creationId xmlns:p14="http://schemas.microsoft.com/office/powerpoint/2010/main" val="14712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C4095-4409-2A78-209D-7BFA01BB1A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99D2DD-6A5B-16CE-5F31-D3AC162856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68E87D-E0F9-71BA-91C7-16E72BABFA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740600-36F8-120B-C9AE-1632E2F410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0FA650-8896-4357-9A09-92B6FF5442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880E3-890B-EC4C-E0C9-FF9A8B2E5636}"/>
              </a:ext>
            </a:extLst>
          </p:cNvPr>
          <p:cNvSpPr>
            <a:spLocks noGrp="1"/>
          </p:cNvSpPr>
          <p:nvPr>
            <p:ph type="dt" sz="half" idx="10"/>
          </p:nvPr>
        </p:nvSpPr>
        <p:spPr/>
        <p:txBody>
          <a:bodyPr/>
          <a:lstStyle/>
          <a:p>
            <a:fld id="{6FD25B06-B9D4-40BF-A786-76C4E727D816}" type="datetimeFigureOut">
              <a:rPr lang="en-US" smtClean="0"/>
              <a:t>9/14/2023</a:t>
            </a:fld>
            <a:endParaRPr lang="en-US"/>
          </a:p>
        </p:txBody>
      </p:sp>
      <p:sp>
        <p:nvSpPr>
          <p:cNvPr id="8" name="Footer Placeholder 7">
            <a:extLst>
              <a:ext uri="{FF2B5EF4-FFF2-40B4-BE49-F238E27FC236}">
                <a16:creationId xmlns:a16="http://schemas.microsoft.com/office/drawing/2014/main" id="{8D30DEC5-A14E-5A48-D01B-490AD1D449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C743EB-0CA3-8B01-17FD-946C70AD121B}"/>
              </a:ext>
            </a:extLst>
          </p:cNvPr>
          <p:cNvSpPr>
            <a:spLocks noGrp="1"/>
          </p:cNvSpPr>
          <p:nvPr>
            <p:ph type="sldNum" sz="quarter" idx="12"/>
          </p:nvPr>
        </p:nvSpPr>
        <p:spPr/>
        <p:txBody>
          <a:bodyPr/>
          <a:lstStyle/>
          <a:p>
            <a:fld id="{5704C5A1-0D24-4D8A-AFFB-3EA2CEB00C3C}" type="slidenum">
              <a:rPr lang="en-US" smtClean="0"/>
              <a:t>‹#›</a:t>
            </a:fld>
            <a:endParaRPr lang="en-US"/>
          </a:p>
        </p:txBody>
      </p:sp>
    </p:spTree>
    <p:extLst>
      <p:ext uri="{BB962C8B-B14F-4D97-AF65-F5344CB8AC3E}">
        <p14:creationId xmlns:p14="http://schemas.microsoft.com/office/powerpoint/2010/main" val="3674819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CBC92-5595-E4F4-A5FF-298D49A75B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B3B73F-F6D6-B677-A450-F537AD2872AE}"/>
              </a:ext>
            </a:extLst>
          </p:cNvPr>
          <p:cNvSpPr>
            <a:spLocks noGrp="1"/>
          </p:cNvSpPr>
          <p:nvPr>
            <p:ph type="dt" sz="half" idx="10"/>
          </p:nvPr>
        </p:nvSpPr>
        <p:spPr/>
        <p:txBody>
          <a:bodyPr/>
          <a:lstStyle/>
          <a:p>
            <a:fld id="{6FD25B06-B9D4-40BF-A786-76C4E727D816}" type="datetimeFigureOut">
              <a:rPr lang="en-US" smtClean="0"/>
              <a:t>9/14/2023</a:t>
            </a:fld>
            <a:endParaRPr lang="en-US"/>
          </a:p>
        </p:txBody>
      </p:sp>
      <p:sp>
        <p:nvSpPr>
          <p:cNvPr id="4" name="Footer Placeholder 3">
            <a:extLst>
              <a:ext uri="{FF2B5EF4-FFF2-40B4-BE49-F238E27FC236}">
                <a16:creationId xmlns:a16="http://schemas.microsoft.com/office/drawing/2014/main" id="{3196D5C1-6131-5A7F-DE01-6F190A8A70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AC1CDD-775A-D264-9E68-2C9C796DBD73}"/>
              </a:ext>
            </a:extLst>
          </p:cNvPr>
          <p:cNvSpPr>
            <a:spLocks noGrp="1"/>
          </p:cNvSpPr>
          <p:nvPr>
            <p:ph type="sldNum" sz="quarter" idx="12"/>
          </p:nvPr>
        </p:nvSpPr>
        <p:spPr/>
        <p:txBody>
          <a:bodyPr/>
          <a:lstStyle/>
          <a:p>
            <a:fld id="{5704C5A1-0D24-4D8A-AFFB-3EA2CEB00C3C}" type="slidenum">
              <a:rPr lang="en-US" smtClean="0"/>
              <a:t>‹#›</a:t>
            </a:fld>
            <a:endParaRPr lang="en-US"/>
          </a:p>
        </p:txBody>
      </p:sp>
    </p:spTree>
    <p:extLst>
      <p:ext uri="{BB962C8B-B14F-4D97-AF65-F5344CB8AC3E}">
        <p14:creationId xmlns:p14="http://schemas.microsoft.com/office/powerpoint/2010/main" val="2041424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ABF064-4833-AC42-5BAB-A4EA9BA922E5}"/>
              </a:ext>
            </a:extLst>
          </p:cNvPr>
          <p:cNvSpPr>
            <a:spLocks noGrp="1"/>
          </p:cNvSpPr>
          <p:nvPr>
            <p:ph type="dt" sz="half" idx="10"/>
          </p:nvPr>
        </p:nvSpPr>
        <p:spPr/>
        <p:txBody>
          <a:bodyPr/>
          <a:lstStyle/>
          <a:p>
            <a:fld id="{6FD25B06-B9D4-40BF-A786-76C4E727D816}" type="datetimeFigureOut">
              <a:rPr lang="en-US" smtClean="0"/>
              <a:t>9/14/2023</a:t>
            </a:fld>
            <a:endParaRPr lang="en-US"/>
          </a:p>
        </p:txBody>
      </p:sp>
      <p:sp>
        <p:nvSpPr>
          <p:cNvPr id="3" name="Footer Placeholder 2">
            <a:extLst>
              <a:ext uri="{FF2B5EF4-FFF2-40B4-BE49-F238E27FC236}">
                <a16:creationId xmlns:a16="http://schemas.microsoft.com/office/drawing/2014/main" id="{7E5F7A48-4E76-36EF-568A-87B397B482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1B0E09-1CA8-31E8-ACA8-A7667409E89B}"/>
              </a:ext>
            </a:extLst>
          </p:cNvPr>
          <p:cNvSpPr>
            <a:spLocks noGrp="1"/>
          </p:cNvSpPr>
          <p:nvPr>
            <p:ph type="sldNum" sz="quarter" idx="12"/>
          </p:nvPr>
        </p:nvSpPr>
        <p:spPr/>
        <p:txBody>
          <a:bodyPr/>
          <a:lstStyle/>
          <a:p>
            <a:fld id="{5704C5A1-0D24-4D8A-AFFB-3EA2CEB00C3C}" type="slidenum">
              <a:rPr lang="en-US" smtClean="0"/>
              <a:t>‹#›</a:t>
            </a:fld>
            <a:endParaRPr lang="en-US"/>
          </a:p>
        </p:txBody>
      </p:sp>
    </p:spTree>
    <p:extLst>
      <p:ext uri="{BB962C8B-B14F-4D97-AF65-F5344CB8AC3E}">
        <p14:creationId xmlns:p14="http://schemas.microsoft.com/office/powerpoint/2010/main" val="1175333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08C68-659B-D70E-3D61-17D00259FA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E2840C-1648-7AEA-B19A-B09858E287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538D55-E4C1-D4E6-1F32-095681D544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C05438-6A6A-A577-0BE6-37B786584936}"/>
              </a:ext>
            </a:extLst>
          </p:cNvPr>
          <p:cNvSpPr>
            <a:spLocks noGrp="1"/>
          </p:cNvSpPr>
          <p:nvPr>
            <p:ph type="dt" sz="half" idx="10"/>
          </p:nvPr>
        </p:nvSpPr>
        <p:spPr/>
        <p:txBody>
          <a:bodyPr/>
          <a:lstStyle/>
          <a:p>
            <a:fld id="{6FD25B06-B9D4-40BF-A786-76C4E727D816}" type="datetimeFigureOut">
              <a:rPr lang="en-US" smtClean="0"/>
              <a:t>9/14/2023</a:t>
            </a:fld>
            <a:endParaRPr lang="en-US"/>
          </a:p>
        </p:txBody>
      </p:sp>
      <p:sp>
        <p:nvSpPr>
          <p:cNvPr id="6" name="Footer Placeholder 5">
            <a:extLst>
              <a:ext uri="{FF2B5EF4-FFF2-40B4-BE49-F238E27FC236}">
                <a16:creationId xmlns:a16="http://schemas.microsoft.com/office/drawing/2014/main" id="{D6183ED9-575E-3607-7256-EFBB577CD9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10B4C8-4482-B02E-9E98-86AE5FC5F7DA}"/>
              </a:ext>
            </a:extLst>
          </p:cNvPr>
          <p:cNvSpPr>
            <a:spLocks noGrp="1"/>
          </p:cNvSpPr>
          <p:nvPr>
            <p:ph type="sldNum" sz="quarter" idx="12"/>
          </p:nvPr>
        </p:nvSpPr>
        <p:spPr/>
        <p:txBody>
          <a:bodyPr/>
          <a:lstStyle/>
          <a:p>
            <a:fld id="{5704C5A1-0D24-4D8A-AFFB-3EA2CEB00C3C}" type="slidenum">
              <a:rPr lang="en-US" smtClean="0"/>
              <a:t>‹#›</a:t>
            </a:fld>
            <a:endParaRPr lang="en-US"/>
          </a:p>
        </p:txBody>
      </p:sp>
    </p:spTree>
    <p:extLst>
      <p:ext uri="{BB962C8B-B14F-4D97-AF65-F5344CB8AC3E}">
        <p14:creationId xmlns:p14="http://schemas.microsoft.com/office/powerpoint/2010/main" val="3797280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9A23C-8508-E3EF-9497-371FA49FA4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615602-0B25-E759-21CD-67FDE67D02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5B954D-0B47-B9F7-2DC4-30F818F2B4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253CF0-17DC-85DA-BACF-5D15646AC3CF}"/>
              </a:ext>
            </a:extLst>
          </p:cNvPr>
          <p:cNvSpPr>
            <a:spLocks noGrp="1"/>
          </p:cNvSpPr>
          <p:nvPr>
            <p:ph type="dt" sz="half" idx="10"/>
          </p:nvPr>
        </p:nvSpPr>
        <p:spPr/>
        <p:txBody>
          <a:bodyPr/>
          <a:lstStyle/>
          <a:p>
            <a:fld id="{6FD25B06-B9D4-40BF-A786-76C4E727D816}" type="datetimeFigureOut">
              <a:rPr lang="en-US" smtClean="0"/>
              <a:t>9/14/2023</a:t>
            </a:fld>
            <a:endParaRPr lang="en-US"/>
          </a:p>
        </p:txBody>
      </p:sp>
      <p:sp>
        <p:nvSpPr>
          <p:cNvPr id="6" name="Footer Placeholder 5">
            <a:extLst>
              <a:ext uri="{FF2B5EF4-FFF2-40B4-BE49-F238E27FC236}">
                <a16:creationId xmlns:a16="http://schemas.microsoft.com/office/drawing/2014/main" id="{4636AF07-55E3-3C54-1652-8219F1E9AC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EC68B4-F89A-FB71-C11F-675B8879F85E}"/>
              </a:ext>
            </a:extLst>
          </p:cNvPr>
          <p:cNvSpPr>
            <a:spLocks noGrp="1"/>
          </p:cNvSpPr>
          <p:nvPr>
            <p:ph type="sldNum" sz="quarter" idx="12"/>
          </p:nvPr>
        </p:nvSpPr>
        <p:spPr/>
        <p:txBody>
          <a:bodyPr/>
          <a:lstStyle/>
          <a:p>
            <a:fld id="{5704C5A1-0D24-4D8A-AFFB-3EA2CEB00C3C}" type="slidenum">
              <a:rPr lang="en-US" smtClean="0"/>
              <a:t>‹#›</a:t>
            </a:fld>
            <a:endParaRPr lang="en-US"/>
          </a:p>
        </p:txBody>
      </p:sp>
    </p:spTree>
    <p:extLst>
      <p:ext uri="{BB962C8B-B14F-4D97-AF65-F5344CB8AC3E}">
        <p14:creationId xmlns:p14="http://schemas.microsoft.com/office/powerpoint/2010/main" val="3405404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64B767-1A9F-50ED-A3BA-C9D735D53E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A67A47-8B56-E53C-6D97-FA249A64B3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457242-3081-9914-6706-1D691A1E2F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D25B06-B9D4-40BF-A786-76C4E727D816}" type="datetimeFigureOut">
              <a:rPr lang="en-US" smtClean="0"/>
              <a:t>9/14/2023</a:t>
            </a:fld>
            <a:endParaRPr lang="en-US"/>
          </a:p>
        </p:txBody>
      </p:sp>
      <p:sp>
        <p:nvSpPr>
          <p:cNvPr id="5" name="Footer Placeholder 4">
            <a:extLst>
              <a:ext uri="{FF2B5EF4-FFF2-40B4-BE49-F238E27FC236}">
                <a16:creationId xmlns:a16="http://schemas.microsoft.com/office/drawing/2014/main" id="{35196457-12E7-F7C0-5908-49ED62A20A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413E28-201D-556A-312E-D6A3C37344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04C5A1-0D24-4D8A-AFFB-3EA2CEB00C3C}" type="slidenum">
              <a:rPr lang="en-US" smtClean="0"/>
              <a:t>‹#›</a:t>
            </a:fld>
            <a:endParaRPr lang="en-US"/>
          </a:p>
        </p:txBody>
      </p:sp>
    </p:spTree>
    <p:extLst>
      <p:ext uri="{BB962C8B-B14F-4D97-AF65-F5344CB8AC3E}">
        <p14:creationId xmlns:p14="http://schemas.microsoft.com/office/powerpoint/2010/main" val="2870964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text, person, person&#10;&#10;Description automatically generated">
            <a:extLst>
              <a:ext uri="{FF2B5EF4-FFF2-40B4-BE49-F238E27FC236}">
                <a16:creationId xmlns:a16="http://schemas.microsoft.com/office/drawing/2014/main" id="{10FFF120-CEB2-4F3D-C31C-5A243DA4C8B7}"/>
              </a:ext>
            </a:extLst>
          </p:cNvPr>
          <p:cNvPicPr>
            <a:picLocks noChangeAspect="1"/>
          </p:cNvPicPr>
          <p:nvPr/>
        </p:nvPicPr>
        <p:blipFill rotWithShape="1">
          <a:blip r:embed="rId3">
            <a:extLst>
              <a:ext uri="{28A0092B-C50C-407E-A947-70E740481C1C}">
                <a14:useLocalDpi xmlns:a14="http://schemas.microsoft.com/office/drawing/2010/main" val="0"/>
              </a:ext>
            </a:extLst>
          </a:blip>
          <a:srcRect l="55450"/>
          <a:stretch/>
        </p:blipFill>
        <p:spPr>
          <a:xfrm>
            <a:off x="6760030" y="0"/>
            <a:ext cx="5431208" cy="6858000"/>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979920FD-F80E-F324-A6DF-5B206D9DA28A}"/>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57912" y="0"/>
            <a:ext cx="12191238" cy="6858000"/>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F2B7C520-A1A7-5412-9FB7-395EC9FF55B3}"/>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1688333" y="567609"/>
            <a:ext cx="3441276" cy="5294269"/>
          </a:xfrm>
          <a:prstGeom prst="rect">
            <a:avLst/>
          </a:prstGeom>
        </p:spPr>
      </p:pic>
      <p:sp>
        <p:nvSpPr>
          <p:cNvPr id="11" name="TextBox 10">
            <a:extLst>
              <a:ext uri="{FF2B5EF4-FFF2-40B4-BE49-F238E27FC236}">
                <a16:creationId xmlns:a16="http://schemas.microsoft.com/office/drawing/2014/main" id="{42EBE403-1D0D-291B-E839-ED42CB936115}"/>
              </a:ext>
            </a:extLst>
          </p:cNvPr>
          <p:cNvSpPr txBox="1"/>
          <p:nvPr/>
        </p:nvSpPr>
        <p:spPr>
          <a:xfrm>
            <a:off x="870935" y="3032292"/>
            <a:ext cx="5638800" cy="1674817"/>
          </a:xfrm>
          <a:prstGeom prst="rect">
            <a:avLst/>
          </a:prstGeom>
          <a:noFill/>
        </p:spPr>
        <p:txBody>
          <a:bodyPr wrap="square" rtlCol="0">
            <a:spAutoFit/>
          </a:bodyPr>
          <a:lstStyle/>
          <a:p>
            <a:pPr algn="ctr">
              <a:spcBef>
                <a:spcPts val="75"/>
              </a:spcBef>
            </a:pPr>
            <a:r>
              <a:rPr lang="en-US" sz="5400" dirty="0">
                <a:solidFill>
                  <a:schemeClr val="bg1"/>
                </a:solidFill>
                <a:latin typeface="Gotham" panose="02000504050000020004" pitchFamily="2" charset="0"/>
              </a:rPr>
              <a:t>DREAM</a:t>
            </a:r>
            <a:r>
              <a:rPr lang="en-US" sz="5400" b="1" dirty="0">
                <a:solidFill>
                  <a:schemeClr val="bg1"/>
                </a:solidFill>
                <a:latin typeface="Gotham" panose="02000504050000020004" pitchFamily="2" charset="0"/>
              </a:rPr>
              <a:t>FLIGHT</a:t>
            </a:r>
            <a:br>
              <a:rPr lang="en-US" dirty="0">
                <a:solidFill>
                  <a:schemeClr val="bg1"/>
                </a:solidFill>
                <a:latin typeface="Gotham" panose="02000504050000020004" pitchFamily="2" charset="0"/>
              </a:rPr>
            </a:br>
            <a:r>
              <a:rPr lang="en-US" sz="3600" spc="300" dirty="0">
                <a:solidFill>
                  <a:schemeClr val="bg1"/>
                </a:solidFill>
                <a:latin typeface="Gotham" panose="02000504050000020004" pitchFamily="2" charset="0"/>
              </a:rPr>
              <a:t>CHARITIES</a:t>
            </a:r>
          </a:p>
          <a:p>
            <a:pPr algn="ctr">
              <a:spcBef>
                <a:spcPts val="75"/>
              </a:spcBef>
            </a:pPr>
            <a:endParaRPr lang="en-US" sz="1200" spc="300" dirty="0">
              <a:solidFill>
                <a:schemeClr val="bg1"/>
              </a:solidFill>
              <a:latin typeface="Gotham" panose="02000504050000020004" pitchFamily="2" charset="0"/>
            </a:endParaRPr>
          </a:p>
        </p:txBody>
      </p:sp>
    </p:spTree>
    <p:extLst>
      <p:ext uri="{BB962C8B-B14F-4D97-AF65-F5344CB8AC3E}">
        <p14:creationId xmlns:p14="http://schemas.microsoft.com/office/powerpoint/2010/main" val="286646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DA56F6-4674-E61B-F3ED-50B85413683E}"/>
              </a:ext>
            </a:extLst>
          </p:cNvPr>
          <p:cNvSpPr/>
          <p:nvPr/>
        </p:nvSpPr>
        <p:spPr>
          <a:xfrm>
            <a:off x="0" y="0"/>
            <a:ext cx="12192000" cy="6858000"/>
          </a:xfrm>
          <a:prstGeom prst="rect">
            <a:avLst/>
          </a:prstGeom>
          <a:blipFill dpi="0" rotWithShape="1">
            <a:blip r:embed="rId3">
              <a:alphaModFix amt="2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21D0872-0B82-3191-C37A-259FAF98146F}"/>
              </a:ext>
            </a:extLst>
          </p:cNvPr>
          <p:cNvSpPr/>
          <p:nvPr/>
        </p:nvSpPr>
        <p:spPr>
          <a:xfrm>
            <a:off x="1" y="6352674"/>
            <a:ext cx="12192000" cy="505326"/>
          </a:xfrm>
          <a:prstGeom prst="rect">
            <a:avLst/>
          </a:prstGeom>
          <a:solidFill>
            <a:schemeClr val="bg2">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bg1"/>
              </a:solidFill>
            </a:endParaRPr>
          </a:p>
        </p:txBody>
      </p:sp>
      <p:sp>
        <p:nvSpPr>
          <p:cNvPr id="21" name="TextBox 20">
            <a:extLst>
              <a:ext uri="{FF2B5EF4-FFF2-40B4-BE49-F238E27FC236}">
                <a16:creationId xmlns:a16="http://schemas.microsoft.com/office/drawing/2014/main" id="{405E4084-CC7E-176A-2FB4-DCBA17734DEC}"/>
              </a:ext>
            </a:extLst>
          </p:cNvPr>
          <p:cNvSpPr txBox="1"/>
          <p:nvPr/>
        </p:nvSpPr>
        <p:spPr>
          <a:xfrm>
            <a:off x="5922913" y="6423366"/>
            <a:ext cx="6677365" cy="646331"/>
          </a:xfrm>
          <a:prstGeom prst="rect">
            <a:avLst/>
          </a:prstGeom>
          <a:noFill/>
        </p:spPr>
        <p:txBody>
          <a:bodyPr wrap="square" rtlCol="0">
            <a:spAutoFit/>
          </a:bodyPr>
          <a:lstStyle/>
          <a:p>
            <a:pPr algn="ctr"/>
            <a:r>
              <a:rPr lang="en-US" b="1" spc="300" dirty="0">
                <a:solidFill>
                  <a:schemeClr val="bg1"/>
                </a:solidFill>
                <a:latin typeface="Gotham" panose="02000504050000020004" pitchFamily="2" charset="0"/>
              </a:rPr>
              <a:t>WWW.DREAMFLIGHTCHARITIES.ORG</a:t>
            </a:r>
          </a:p>
        </p:txBody>
      </p:sp>
      <p:sp>
        <p:nvSpPr>
          <p:cNvPr id="2" name="Rectangle 1">
            <a:extLst>
              <a:ext uri="{FF2B5EF4-FFF2-40B4-BE49-F238E27FC236}">
                <a16:creationId xmlns:a16="http://schemas.microsoft.com/office/drawing/2014/main" id="{ACB7A287-9988-BD61-756F-5EF662049B3F}"/>
              </a:ext>
            </a:extLst>
          </p:cNvPr>
          <p:cNvSpPr/>
          <p:nvPr/>
        </p:nvSpPr>
        <p:spPr>
          <a:xfrm>
            <a:off x="269965" y="252549"/>
            <a:ext cx="8205489" cy="5419439"/>
          </a:xfrm>
          <a:prstGeom prst="rect">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4A6C053-4003-3AB0-CD07-72D18A7A4816}"/>
              </a:ext>
            </a:extLst>
          </p:cNvPr>
          <p:cNvSpPr/>
          <p:nvPr/>
        </p:nvSpPr>
        <p:spPr>
          <a:xfrm>
            <a:off x="7398395" y="1589905"/>
            <a:ext cx="4467225" cy="4467225"/>
          </a:xfrm>
          <a:prstGeom prst="rect">
            <a:avLst/>
          </a:prstGeom>
          <a:solidFill>
            <a:srgbClr val="76717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8237C74-BF34-BDCA-345A-800B17B84D52}"/>
              </a:ext>
            </a:extLst>
          </p:cNvPr>
          <p:cNvSpPr txBox="1"/>
          <p:nvPr/>
        </p:nvSpPr>
        <p:spPr>
          <a:xfrm>
            <a:off x="7577382" y="3196453"/>
            <a:ext cx="3937025" cy="2321533"/>
          </a:xfrm>
          <a:prstGeom prst="rect">
            <a:avLst/>
          </a:prstGeom>
          <a:noFill/>
        </p:spPr>
        <p:txBody>
          <a:bodyPr wrap="square" rtlCol="0">
            <a:spAutoFit/>
          </a:bodyPr>
          <a:lstStyle/>
          <a:p>
            <a:pPr>
              <a:lnSpc>
                <a:spcPts val="1600"/>
              </a:lnSpc>
            </a:pPr>
            <a:r>
              <a:rPr lang="en-US" sz="1000" dirty="0">
                <a:solidFill>
                  <a:schemeClr val="bg1"/>
                </a:solidFill>
                <a:latin typeface="Gotham" panose="02000504050000020004" pitchFamily="2" charset="0"/>
              </a:rPr>
              <a:t>In addition to our discovery flight events, DREAM</a:t>
            </a:r>
            <a:r>
              <a:rPr lang="en-US" sz="1000" b="1" dirty="0">
                <a:solidFill>
                  <a:schemeClr val="bg1"/>
                </a:solidFill>
                <a:latin typeface="Gotham" panose="02000504050000020004" pitchFamily="2" charset="0"/>
              </a:rPr>
              <a:t>FLIGHT</a:t>
            </a:r>
            <a:r>
              <a:rPr lang="en-US" sz="1000" dirty="0">
                <a:solidFill>
                  <a:schemeClr val="bg1"/>
                </a:solidFill>
                <a:latin typeface="Gotham" panose="02000504050000020004" pitchFamily="2" charset="0"/>
              </a:rPr>
              <a:t> CHARITIES also provides </a:t>
            </a:r>
            <a:r>
              <a:rPr lang="en-US" sz="1000" b="1" dirty="0">
                <a:solidFill>
                  <a:schemeClr val="bg1"/>
                </a:solidFill>
                <a:latin typeface="Gotham" panose="02000504050000020004" pitchFamily="2" charset="0"/>
              </a:rPr>
              <a:t>Flight Training Scholarships </a:t>
            </a:r>
            <a:r>
              <a:rPr lang="en-US" sz="1000" dirty="0">
                <a:solidFill>
                  <a:schemeClr val="bg1"/>
                </a:solidFill>
                <a:latin typeface="Gotham" panose="02000504050000020004" pitchFamily="2" charset="0"/>
              </a:rPr>
              <a:t>for select students.</a:t>
            </a:r>
          </a:p>
          <a:p>
            <a:pPr>
              <a:lnSpc>
                <a:spcPts val="1600"/>
              </a:lnSpc>
            </a:pPr>
            <a:endParaRPr lang="en-US" sz="1000" dirty="0">
              <a:solidFill>
                <a:schemeClr val="bg1"/>
              </a:solidFill>
              <a:latin typeface="Gotham" panose="02000504050000020004" pitchFamily="2" charset="0"/>
            </a:endParaRPr>
          </a:p>
          <a:p>
            <a:pPr>
              <a:lnSpc>
                <a:spcPts val="1600"/>
              </a:lnSpc>
            </a:pPr>
            <a:r>
              <a:rPr lang="en-US" sz="1000" dirty="0">
                <a:solidFill>
                  <a:schemeClr val="bg1"/>
                </a:solidFill>
                <a:latin typeface="Gotham" panose="02000504050000020004" pitchFamily="2" charset="0"/>
              </a:rPr>
              <a:t>Students who are rewarded scholarships receive:</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Up to $6,000 in financial support</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Peer to peer training experience</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One-on-one instruction and support</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Invitations to additional aviation-related events</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Participation in service projects with additional mentorship opportunities from DFC volunteers</a:t>
            </a:r>
          </a:p>
        </p:txBody>
      </p:sp>
      <p:sp>
        <p:nvSpPr>
          <p:cNvPr id="10" name="TextBox 9">
            <a:extLst>
              <a:ext uri="{FF2B5EF4-FFF2-40B4-BE49-F238E27FC236}">
                <a16:creationId xmlns:a16="http://schemas.microsoft.com/office/drawing/2014/main" id="{12664348-E9FD-FB87-F1D4-C8E029009CE3}"/>
              </a:ext>
            </a:extLst>
          </p:cNvPr>
          <p:cNvSpPr txBox="1"/>
          <p:nvPr/>
        </p:nvSpPr>
        <p:spPr>
          <a:xfrm>
            <a:off x="7560452" y="1925546"/>
            <a:ext cx="3523722" cy="1169551"/>
          </a:xfrm>
          <a:prstGeom prst="rect">
            <a:avLst/>
          </a:prstGeom>
          <a:noFill/>
        </p:spPr>
        <p:txBody>
          <a:bodyPr wrap="none" rtlCol="0">
            <a:spAutoFit/>
          </a:bodyPr>
          <a:lstStyle/>
          <a:p>
            <a:r>
              <a:rPr lang="en-US" sz="1400" spc="300" dirty="0">
                <a:solidFill>
                  <a:schemeClr val="bg1"/>
                </a:solidFill>
                <a:latin typeface="Gotham" panose="02000504050000020004" pitchFamily="2" charset="0"/>
              </a:rPr>
              <a:t>DREAM</a:t>
            </a:r>
            <a:r>
              <a:rPr lang="en-US" sz="1400" b="1" spc="300" dirty="0">
                <a:solidFill>
                  <a:schemeClr val="bg1"/>
                </a:solidFill>
                <a:latin typeface="Gotham" panose="02000504050000020004" pitchFamily="2" charset="0"/>
              </a:rPr>
              <a:t>FLIGHT</a:t>
            </a:r>
            <a:r>
              <a:rPr lang="en-US" sz="1400" spc="300" dirty="0">
                <a:solidFill>
                  <a:schemeClr val="bg1"/>
                </a:solidFill>
                <a:latin typeface="Gotham" panose="02000504050000020004" pitchFamily="2" charset="0"/>
              </a:rPr>
              <a:t> CHARITIES</a:t>
            </a:r>
          </a:p>
          <a:p>
            <a:r>
              <a:rPr lang="en-US" sz="2800" b="1" dirty="0">
                <a:solidFill>
                  <a:schemeClr val="bg1"/>
                </a:solidFill>
                <a:latin typeface="Gotham" panose="02000504050000020004" pitchFamily="2" charset="0"/>
              </a:rPr>
              <a:t>FLIGHT TRAINING</a:t>
            </a:r>
          </a:p>
          <a:p>
            <a:r>
              <a:rPr lang="en-US" sz="2800" b="1" dirty="0">
                <a:solidFill>
                  <a:schemeClr val="bg1"/>
                </a:solidFill>
                <a:latin typeface="Gotham" panose="02000504050000020004" pitchFamily="2" charset="0"/>
              </a:rPr>
              <a:t>SCHOLARSHIPS</a:t>
            </a:r>
          </a:p>
        </p:txBody>
      </p:sp>
    </p:spTree>
    <p:extLst>
      <p:ext uri="{BB962C8B-B14F-4D97-AF65-F5344CB8AC3E}">
        <p14:creationId xmlns:p14="http://schemas.microsoft.com/office/powerpoint/2010/main" val="4082550107"/>
      </p:ext>
    </p:extLst>
  </p:cSld>
  <p:clrMapOvr>
    <a:masterClrMapping/>
  </p:clrMapOvr>
  <p:transition spd="slow" advClick="0" advTm="5000">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DA56F6-4674-E61B-F3ED-50B85413683E}"/>
              </a:ext>
            </a:extLst>
          </p:cNvPr>
          <p:cNvSpPr/>
          <p:nvPr/>
        </p:nvSpPr>
        <p:spPr>
          <a:xfrm>
            <a:off x="0" y="0"/>
            <a:ext cx="12192000" cy="6858000"/>
          </a:xfrm>
          <a:prstGeom prst="rect">
            <a:avLst/>
          </a:prstGeom>
          <a:blipFill dpi="0" rotWithShape="1">
            <a:blip r:embed="rId3">
              <a:alphaModFix amt="2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21D0872-0B82-3191-C37A-259FAF98146F}"/>
              </a:ext>
            </a:extLst>
          </p:cNvPr>
          <p:cNvSpPr/>
          <p:nvPr/>
        </p:nvSpPr>
        <p:spPr>
          <a:xfrm>
            <a:off x="1" y="6352674"/>
            <a:ext cx="12192000" cy="505326"/>
          </a:xfrm>
          <a:prstGeom prst="rect">
            <a:avLst/>
          </a:prstGeom>
          <a:solidFill>
            <a:schemeClr val="bg2">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bg1"/>
              </a:solidFill>
            </a:endParaRPr>
          </a:p>
        </p:txBody>
      </p:sp>
      <p:sp>
        <p:nvSpPr>
          <p:cNvPr id="21" name="TextBox 20">
            <a:extLst>
              <a:ext uri="{FF2B5EF4-FFF2-40B4-BE49-F238E27FC236}">
                <a16:creationId xmlns:a16="http://schemas.microsoft.com/office/drawing/2014/main" id="{405E4084-CC7E-176A-2FB4-DCBA17734DEC}"/>
              </a:ext>
            </a:extLst>
          </p:cNvPr>
          <p:cNvSpPr txBox="1"/>
          <p:nvPr/>
        </p:nvSpPr>
        <p:spPr>
          <a:xfrm>
            <a:off x="5922913" y="6423366"/>
            <a:ext cx="6677365" cy="646331"/>
          </a:xfrm>
          <a:prstGeom prst="rect">
            <a:avLst/>
          </a:prstGeom>
          <a:noFill/>
        </p:spPr>
        <p:txBody>
          <a:bodyPr wrap="square" rtlCol="0">
            <a:spAutoFit/>
          </a:bodyPr>
          <a:lstStyle/>
          <a:p>
            <a:pPr algn="ctr"/>
            <a:r>
              <a:rPr lang="en-US" b="1" spc="300" dirty="0">
                <a:solidFill>
                  <a:schemeClr val="bg1"/>
                </a:solidFill>
                <a:latin typeface="Gotham" panose="02000504050000020004" pitchFamily="2" charset="0"/>
              </a:rPr>
              <a:t>WWW.DREAMFLIGHTCHARITIES.ORG</a:t>
            </a:r>
          </a:p>
        </p:txBody>
      </p:sp>
      <p:sp>
        <p:nvSpPr>
          <p:cNvPr id="2" name="Rectangle 1">
            <a:extLst>
              <a:ext uri="{FF2B5EF4-FFF2-40B4-BE49-F238E27FC236}">
                <a16:creationId xmlns:a16="http://schemas.microsoft.com/office/drawing/2014/main" id="{ACB7A287-9988-BD61-756F-5EF662049B3F}"/>
              </a:ext>
            </a:extLst>
          </p:cNvPr>
          <p:cNvSpPr/>
          <p:nvPr/>
        </p:nvSpPr>
        <p:spPr>
          <a:xfrm>
            <a:off x="269965" y="252549"/>
            <a:ext cx="8205489" cy="5419439"/>
          </a:xfrm>
          <a:prstGeom prst="rect">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4A6C053-4003-3AB0-CD07-72D18A7A4816}"/>
              </a:ext>
            </a:extLst>
          </p:cNvPr>
          <p:cNvSpPr/>
          <p:nvPr/>
        </p:nvSpPr>
        <p:spPr>
          <a:xfrm>
            <a:off x="7398395" y="1589905"/>
            <a:ext cx="4467225" cy="4467225"/>
          </a:xfrm>
          <a:prstGeom prst="rect">
            <a:avLst/>
          </a:prstGeom>
          <a:solidFill>
            <a:srgbClr val="76717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8237C74-BF34-BDCA-345A-800B17B84D52}"/>
              </a:ext>
            </a:extLst>
          </p:cNvPr>
          <p:cNvSpPr txBox="1"/>
          <p:nvPr/>
        </p:nvSpPr>
        <p:spPr>
          <a:xfrm>
            <a:off x="7577382" y="3196453"/>
            <a:ext cx="3937025" cy="2321533"/>
          </a:xfrm>
          <a:prstGeom prst="rect">
            <a:avLst/>
          </a:prstGeom>
          <a:noFill/>
        </p:spPr>
        <p:txBody>
          <a:bodyPr wrap="square" rtlCol="0">
            <a:spAutoFit/>
          </a:bodyPr>
          <a:lstStyle/>
          <a:p>
            <a:pPr>
              <a:lnSpc>
                <a:spcPts val="1600"/>
              </a:lnSpc>
            </a:pPr>
            <a:r>
              <a:rPr lang="en-US" sz="1000" dirty="0">
                <a:solidFill>
                  <a:schemeClr val="bg1"/>
                </a:solidFill>
                <a:latin typeface="Gotham" panose="02000504050000020004" pitchFamily="2" charset="0"/>
              </a:rPr>
              <a:t>In addition to our discovery flight events, DREAM</a:t>
            </a:r>
            <a:r>
              <a:rPr lang="en-US" sz="1000" b="1" dirty="0">
                <a:solidFill>
                  <a:schemeClr val="bg1"/>
                </a:solidFill>
                <a:latin typeface="Gotham" panose="02000504050000020004" pitchFamily="2" charset="0"/>
              </a:rPr>
              <a:t>FLIGHT</a:t>
            </a:r>
            <a:r>
              <a:rPr lang="en-US" sz="1000" dirty="0">
                <a:solidFill>
                  <a:schemeClr val="bg1"/>
                </a:solidFill>
                <a:latin typeface="Gotham" panose="02000504050000020004" pitchFamily="2" charset="0"/>
              </a:rPr>
              <a:t> CHARITIES also provides </a:t>
            </a:r>
            <a:r>
              <a:rPr lang="en-US" sz="1000" b="1" dirty="0">
                <a:solidFill>
                  <a:schemeClr val="bg1"/>
                </a:solidFill>
                <a:latin typeface="Gotham" panose="02000504050000020004" pitchFamily="2" charset="0"/>
              </a:rPr>
              <a:t>Flight Training Scholarships </a:t>
            </a:r>
            <a:r>
              <a:rPr lang="en-US" sz="1000" dirty="0">
                <a:solidFill>
                  <a:schemeClr val="bg1"/>
                </a:solidFill>
                <a:latin typeface="Gotham" panose="02000504050000020004" pitchFamily="2" charset="0"/>
              </a:rPr>
              <a:t>for select students.</a:t>
            </a:r>
          </a:p>
          <a:p>
            <a:pPr>
              <a:lnSpc>
                <a:spcPts val="1600"/>
              </a:lnSpc>
            </a:pPr>
            <a:endParaRPr lang="en-US" sz="1000" dirty="0">
              <a:solidFill>
                <a:schemeClr val="bg1"/>
              </a:solidFill>
              <a:latin typeface="Gotham" panose="02000504050000020004" pitchFamily="2" charset="0"/>
            </a:endParaRPr>
          </a:p>
          <a:p>
            <a:pPr>
              <a:lnSpc>
                <a:spcPts val="1600"/>
              </a:lnSpc>
            </a:pPr>
            <a:r>
              <a:rPr lang="en-US" sz="1000" dirty="0">
                <a:solidFill>
                  <a:schemeClr val="bg1"/>
                </a:solidFill>
                <a:latin typeface="Gotham" panose="02000504050000020004" pitchFamily="2" charset="0"/>
              </a:rPr>
              <a:t>Students who are rewarded scholarships receive:</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Up to $6,000 in financial support</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Peer to peer training experience</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One-on-one instruction and support</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Invitations to additional aviation-related events</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Participation in service projects with additional mentorship opportunities from DFC volunteers</a:t>
            </a:r>
          </a:p>
        </p:txBody>
      </p:sp>
      <p:sp>
        <p:nvSpPr>
          <p:cNvPr id="10" name="TextBox 9">
            <a:extLst>
              <a:ext uri="{FF2B5EF4-FFF2-40B4-BE49-F238E27FC236}">
                <a16:creationId xmlns:a16="http://schemas.microsoft.com/office/drawing/2014/main" id="{12664348-E9FD-FB87-F1D4-C8E029009CE3}"/>
              </a:ext>
            </a:extLst>
          </p:cNvPr>
          <p:cNvSpPr txBox="1"/>
          <p:nvPr/>
        </p:nvSpPr>
        <p:spPr>
          <a:xfrm>
            <a:off x="7560452" y="1925546"/>
            <a:ext cx="3523722" cy="1169551"/>
          </a:xfrm>
          <a:prstGeom prst="rect">
            <a:avLst/>
          </a:prstGeom>
          <a:noFill/>
        </p:spPr>
        <p:txBody>
          <a:bodyPr wrap="none" rtlCol="0">
            <a:spAutoFit/>
          </a:bodyPr>
          <a:lstStyle/>
          <a:p>
            <a:r>
              <a:rPr lang="en-US" sz="1400" spc="300" dirty="0">
                <a:solidFill>
                  <a:schemeClr val="bg1"/>
                </a:solidFill>
                <a:latin typeface="Gotham" panose="02000504050000020004" pitchFamily="2" charset="0"/>
              </a:rPr>
              <a:t>DREAM</a:t>
            </a:r>
            <a:r>
              <a:rPr lang="en-US" sz="1400" b="1" spc="300" dirty="0">
                <a:solidFill>
                  <a:schemeClr val="bg1"/>
                </a:solidFill>
                <a:latin typeface="Gotham" panose="02000504050000020004" pitchFamily="2" charset="0"/>
              </a:rPr>
              <a:t>FLIGHT</a:t>
            </a:r>
            <a:r>
              <a:rPr lang="en-US" sz="1400" spc="300" dirty="0">
                <a:solidFill>
                  <a:schemeClr val="bg1"/>
                </a:solidFill>
                <a:latin typeface="Gotham" panose="02000504050000020004" pitchFamily="2" charset="0"/>
              </a:rPr>
              <a:t> CHARITIES</a:t>
            </a:r>
          </a:p>
          <a:p>
            <a:r>
              <a:rPr lang="en-US" sz="2800" b="1" dirty="0">
                <a:solidFill>
                  <a:schemeClr val="bg1"/>
                </a:solidFill>
                <a:latin typeface="Gotham" panose="02000504050000020004" pitchFamily="2" charset="0"/>
              </a:rPr>
              <a:t>FLIGHT TRAINING</a:t>
            </a:r>
          </a:p>
          <a:p>
            <a:r>
              <a:rPr lang="en-US" sz="2800" b="1" dirty="0">
                <a:solidFill>
                  <a:schemeClr val="bg1"/>
                </a:solidFill>
                <a:latin typeface="Gotham" panose="02000504050000020004" pitchFamily="2" charset="0"/>
              </a:rPr>
              <a:t>SCHOLARSHIPS</a:t>
            </a:r>
          </a:p>
        </p:txBody>
      </p:sp>
    </p:spTree>
    <p:extLst>
      <p:ext uri="{BB962C8B-B14F-4D97-AF65-F5344CB8AC3E}">
        <p14:creationId xmlns:p14="http://schemas.microsoft.com/office/powerpoint/2010/main" val="1205091767"/>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3013756-3CC5-E62C-CFFD-A34079661F14}"/>
              </a:ext>
            </a:extLst>
          </p:cNvPr>
          <p:cNvSpPr/>
          <p:nvPr/>
        </p:nvSpPr>
        <p:spPr>
          <a:xfrm>
            <a:off x="0" y="0"/>
            <a:ext cx="12192000" cy="6858000"/>
          </a:xfrm>
          <a:prstGeom prst="rect">
            <a:avLst/>
          </a:prstGeom>
          <a:blipFill dpi="0" rotWithShape="1">
            <a:blip r:embed="rId3">
              <a:alphaModFix amt="2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21D0872-0B82-3191-C37A-259FAF98146F}"/>
              </a:ext>
            </a:extLst>
          </p:cNvPr>
          <p:cNvSpPr/>
          <p:nvPr/>
        </p:nvSpPr>
        <p:spPr>
          <a:xfrm>
            <a:off x="1" y="6352674"/>
            <a:ext cx="12192000" cy="505326"/>
          </a:xfrm>
          <a:prstGeom prst="rect">
            <a:avLst/>
          </a:prstGeom>
          <a:solidFill>
            <a:schemeClr val="bg2">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bg1"/>
              </a:solidFill>
            </a:endParaRPr>
          </a:p>
        </p:txBody>
      </p:sp>
      <p:sp>
        <p:nvSpPr>
          <p:cNvPr id="21" name="TextBox 20">
            <a:extLst>
              <a:ext uri="{FF2B5EF4-FFF2-40B4-BE49-F238E27FC236}">
                <a16:creationId xmlns:a16="http://schemas.microsoft.com/office/drawing/2014/main" id="{405E4084-CC7E-176A-2FB4-DCBA17734DEC}"/>
              </a:ext>
            </a:extLst>
          </p:cNvPr>
          <p:cNvSpPr txBox="1"/>
          <p:nvPr/>
        </p:nvSpPr>
        <p:spPr>
          <a:xfrm>
            <a:off x="5922913" y="6423366"/>
            <a:ext cx="6677365" cy="646331"/>
          </a:xfrm>
          <a:prstGeom prst="rect">
            <a:avLst/>
          </a:prstGeom>
          <a:noFill/>
        </p:spPr>
        <p:txBody>
          <a:bodyPr wrap="square" rtlCol="0">
            <a:spAutoFit/>
          </a:bodyPr>
          <a:lstStyle/>
          <a:p>
            <a:pPr algn="ctr"/>
            <a:r>
              <a:rPr lang="en-US" b="1" spc="300" dirty="0">
                <a:solidFill>
                  <a:schemeClr val="bg1"/>
                </a:solidFill>
                <a:latin typeface="Gotham" panose="02000504050000020004" pitchFamily="2" charset="0"/>
              </a:rPr>
              <a:t>WWW.DREAMFLIGHTCHARITIES.ORG</a:t>
            </a:r>
          </a:p>
        </p:txBody>
      </p:sp>
      <p:sp>
        <p:nvSpPr>
          <p:cNvPr id="6" name="Rectangle 5">
            <a:extLst>
              <a:ext uri="{FF2B5EF4-FFF2-40B4-BE49-F238E27FC236}">
                <a16:creationId xmlns:a16="http://schemas.microsoft.com/office/drawing/2014/main" id="{7DA210A6-2249-6D6E-5D55-7E2C7B79290E}"/>
              </a:ext>
            </a:extLst>
          </p:cNvPr>
          <p:cNvSpPr/>
          <p:nvPr/>
        </p:nvSpPr>
        <p:spPr>
          <a:xfrm>
            <a:off x="269965" y="252549"/>
            <a:ext cx="8205489" cy="5419439"/>
          </a:xfrm>
          <a:prstGeom prst="rect">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74CACD9-E882-2B92-E8FC-A422617259ED}"/>
              </a:ext>
            </a:extLst>
          </p:cNvPr>
          <p:cNvSpPr/>
          <p:nvPr/>
        </p:nvSpPr>
        <p:spPr>
          <a:xfrm>
            <a:off x="7398395" y="1589905"/>
            <a:ext cx="4467225" cy="4467225"/>
          </a:xfrm>
          <a:prstGeom prst="rect">
            <a:avLst/>
          </a:prstGeom>
          <a:solidFill>
            <a:srgbClr val="76717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1945ACC-754D-BDAA-EE0B-07B13FACA4E2}"/>
              </a:ext>
            </a:extLst>
          </p:cNvPr>
          <p:cNvSpPr txBox="1"/>
          <p:nvPr/>
        </p:nvSpPr>
        <p:spPr>
          <a:xfrm>
            <a:off x="7577382" y="2734902"/>
            <a:ext cx="3937025" cy="2322046"/>
          </a:xfrm>
          <a:prstGeom prst="rect">
            <a:avLst/>
          </a:prstGeom>
          <a:noFill/>
        </p:spPr>
        <p:txBody>
          <a:bodyPr wrap="square" rtlCol="0">
            <a:spAutoFit/>
          </a:bodyPr>
          <a:lstStyle/>
          <a:p>
            <a:pPr>
              <a:lnSpc>
                <a:spcPts val="1600"/>
              </a:lnSpc>
            </a:pPr>
            <a:r>
              <a:rPr lang="en-US" sz="1000" dirty="0">
                <a:solidFill>
                  <a:schemeClr val="bg1"/>
                </a:solidFill>
                <a:latin typeface="Gotham" panose="02000504050000020004" pitchFamily="2" charset="0"/>
              </a:rPr>
              <a:t>One of the most underutilized resources within a community is the local airport! </a:t>
            </a:r>
            <a:r>
              <a:rPr lang="en-US" sz="1000" b="1" dirty="0">
                <a:solidFill>
                  <a:schemeClr val="bg1"/>
                </a:solidFill>
                <a:latin typeface="Gotham" panose="02000504050000020004" pitchFamily="2" charset="0"/>
              </a:rPr>
              <a:t>DFC Aviation Camps </a:t>
            </a:r>
            <a:r>
              <a:rPr lang="en-US" sz="1000" dirty="0">
                <a:solidFill>
                  <a:schemeClr val="bg1"/>
                </a:solidFill>
                <a:latin typeface="Gotham" panose="02000504050000020004" pitchFamily="2" charset="0"/>
              </a:rPr>
              <a:t>are brief instructional experiences intended to draw greater focus to the local aviation community.</a:t>
            </a:r>
          </a:p>
          <a:p>
            <a:pPr>
              <a:lnSpc>
                <a:spcPts val="1600"/>
              </a:lnSpc>
            </a:pPr>
            <a:endParaRPr lang="en-US" sz="1000" dirty="0">
              <a:solidFill>
                <a:schemeClr val="bg1"/>
              </a:solidFill>
              <a:latin typeface="Gotham" panose="02000504050000020004" pitchFamily="2" charset="0"/>
            </a:endParaRPr>
          </a:p>
          <a:p>
            <a:pPr>
              <a:lnSpc>
                <a:spcPts val="1600"/>
              </a:lnSpc>
            </a:pPr>
            <a:r>
              <a:rPr lang="en-US" sz="1000" dirty="0">
                <a:solidFill>
                  <a:schemeClr val="bg1"/>
                </a:solidFill>
                <a:latin typeface="Gotham" panose="02000504050000020004" pitchFamily="2" charset="0"/>
              </a:rPr>
              <a:t>Our camps enable us to further gauge student interest in aviation as we seek to expand within the state. Students can engage in ground instruction paired with discovery flight events. Additionally, our </a:t>
            </a:r>
            <a:r>
              <a:rPr lang="en-US" sz="1000" b="1" dirty="0">
                <a:solidFill>
                  <a:schemeClr val="bg1"/>
                </a:solidFill>
                <a:latin typeface="Gotham" panose="02000504050000020004" pitchFamily="2" charset="0"/>
              </a:rPr>
              <a:t>Portable Simulators </a:t>
            </a:r>
            <a:r>
              <a:rPr lang="en-US" sz="1000" dirty="0">
                <a:solidFill>
                  <a:schemeClr val="bg1"/>
                </a:solidFill>
                <a:latin typeface="Gotham" panose="02000504050000020004" pitchFamily="2" charset="0"/>
              </a:rPr>
              <a:t>provide ample opportunity for students to be engaged within the confines of a school campus or at other special events!</a:t>
            </a:r>
            <a:endParaRPr lang="en-US" sz="1000" b="1" dirty="0">
              <a:solidFill>
                <a:schemeClr val="bg1"/>
              </a:solidFill>
              <a:latin typeface="Gotham" panose="02000504050000020004" pitchFamily="2" charset="0"/>
            </a:endParaRPr>
          </a:p>
        </p:txBody>
      </p:sp>
      <p:sp>
        <p:nvSpPr>
          <p:cNvPr id="5" name="TextBox 4">
            <a:extLst>
              <a:ext uri="{FF2B5EF4-FFF2-40B4-BE49-F238E27FC236}">
                <a16:creationId xmlns:a16="http://schemas.microsoft.com/office/drawing/2014/main" id="{4D4F5BB3-C026-202E-85EB-C6FBC72819BA}"/>
              </a:ext>
            </a:extLst>
          </p:cNvPr>
          <p:cNvSpPr txBox="1"/>
          <p:nvPr/>
        </p:nvSpPr>
        <p:spPr>
          <a:xfrm>
            <a:off x="7560452" y="1925546"/>
            <a:ext cx="3518912" cy="738664"/>
          </a:xfrm>
          <a:prstGeom prst="rect">
            <a:avLst/>
          </a:prstGeom>
          <a:noFill/>
        </p:spPr>
        <p:txBody>
          <a:bodyPr wrap="none" rtlCol="0">
            <a:spAutoFit/>
          </a:bodyPr>
          <a:lstStyle/>
          <a:p>
            <a:r>
              <a:rPr lang="en-US" sz="1400" spc="300" dirty="0">
                <a:solidFill>
                  <a:schemeClr val="bg1"/>
                </a:solidFill>
                <a:latin typeface="Gotham" panose="02000504050000020004" pitchFamily="2" charset="0"/>
              </a:rPr>
              <a:t>DREAM</a:t>
            </a:r>
            <a:r>
              <a:rPr lang="en-US" sz="1400" b="1" spc="300" dirty="0">
                <a:solidFill>
                  <a:schemeClr val="bg1"/>
                </a:solidFill>
                <a:latin typeface="Gotham" panose="02000504050000020004" pitchFamily="2" charset="0"/>
              </a:rPr>
              <a:t>FLIGHT</a:t>
            </a:r>
            <a:r>
              <a:rPr lang="en-US" sz="1400" spc="300" dirty="0">
                <a:solidFill>
                  <a:schemeClr val="bg1"/>
                </a:solidFill>
                <a:latin typeface="Gotham" panose="02000504050000020004" pitchFamily="2" charset="0"/>
              </a:rPr>
              <a:t> CHARITIES</a:t>
            </a:r>
          </a:p>
          <a:p>
            <a:r>
              <a:rPr lang="en-US" sz="2800" b="1" dirty="0">
                <a:solidFill>
                  <a:schemeClr val="bg1"/>
                </a:solidFill>
                <a:latin typeface="Gotham" panose="02000504050000020004" pitchFamily="2" charset="0"/>
              </a:rPr>
              <a:t>AVIATION CAMPS</a:t>
            </a:r>
          </a:p>
        </p:txBody>
      </p:sp>
    </p:spTree>
    <p:extLst>
      <p:ext uri="{BB962C8B-B14F-4D97-AF65-F5344CB8AC3E}">
        <p14:creationId xmlns:p14="http://schemas.microsoft.com/office/powerpoint/2010/main" val="2163892298"/>
      </p:ext>
    </p:extLst>
  </p:cSld>
  <p:clrMapOvr>
    <a:masterClrMapping/>
  </p:clrMapOvr>
  <p:transition spd="slow" advClick="0" advTm="5000">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3013756-3CC5-E62C-CFFD-A34079661F14}"/>
              </a:ext>
            </a:extLst>
          </p:cNvPr>
          <p:cNvSpPr/>
          <p:nvPr/>
        </p:nvSpPr>
        <p:spPr>
          <a:xfrm>
            <a:off x="0" y="0"/>
            <a:ext cx="12192000" cy="6858000"/>
          </a:xfrm>
          <a:prstGeom prst="rect">
            <a:avLst/>
          </a:prstGeom>
          <a:blipFill dpi="0" rotWithShape="1">
            <a:blip r:embed="rId3">
              <a:alphaModFix amt="2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21D0872-0B82-3191-C37A-259FAF98146F}"/>
              </a:ext>
            </a:extLst>
          </p:cNvPr>
          <p:cNvSpPr/>
          <p:nvPr/>
        </p:nvSpPr>
        <p:spPr>
          <a:xfrm>
            <a:off x="1" y="6352674"/>
            <a:ext cx="12192000" cy="505326"/>
          </a:xfrm>
          <a:prstGeom prst="rect">
            <a:avLst/>
          </a:prstGeom>
          <a:solidFill>
            <a:schemeClr val="bg2">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bg1"/>
              </a:solidFill>
            </a:endParaRPr>
          </a:p>
        </p:txBody>
      </p:sp>
      <p:sp>
        <p:nvSpPr>
          <p:cNvPr id="21" name="TextBox 20">
            <a:extLst>
              <a:ext uri="{FF2B5EF4-FFF2-40B4-BE49-F238E27FC236}">
                <a16:creationId xmlns:a16="http://schemas.microsoft.com/office/drawing/2014/main" id="{405E4084-CC7E-176A-2FB4-DCBA17734DEC}"/>
              </a:ext>
            </a:extLst>
          </p:cNvPr>
          <p:cNvSpPr txBox="1"/>
          <p:nvPr/>
        </p:nvSpPr>
        <p:spPr>
          <a:xfrm>
            <a:off x="5922913" y="6423366"/>
            <a:ext cx="6677365" cy="646331"/>
          </a:xfrm>
          <a:prstGeom prst="rect">
            <a:avLst/>
          </a:prstGeom>
          <a:noFill/>
        </p:spPr>
        <p:txBody>
          <a:bodyPr wrap="square" rtlCol="0">
            <a:spAutoFit/>
          </a:bodyPr>
          <a:lstStyle/>
          <a:p>
            <a:pPr algn="ctr"/>
            <a:r>
              <a:rPr lang="en-US" b="1" spc="300" dirty="0">
                <a:solidFill>
                  <a:schemeClr val="bg1"/>
                </a:solidFill>
                <a:latin typeface="Gotham" panose="02000504050000020004" pitchFamily="2" charset="0"/>
              </a:rPr>
              <a:t>WWW.DREAMFLIGHTCHARITIES.ORG</a:t>
            </a:r>
          </a:p>
        </p:txBody>
      </p:sp>
      <p:sp>
        <p:nvSpPr>
          <p:cNvPr id="6" name="Rectangle 5">
            <a:extLst>
              <a:ext uri="{FF2B5EF4-FFF2-40B4-BE49-F238E27FC236}">
                <a16:creationId xmlns:a16="http://schemas.microsoft.com/office/drawing/2014/main" id="{7DA210A6-2249-6D6E-5D55-7E2C7B79290E}"/>
              </a:ext>
            </a:extLst>
          </p:cNvPr>
          <p:cNvSpPr/>
          <p:nvPr/>
        </p:nvSpPr>
        <p:spPr>
          <a:xfrm>
            <a:off x="269965" y="252549"/>
            <a:ext cx="8205489" cy="5419439"/>
          </a:xfrm>
          <a:prstGeom prst="rect">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74CACD9-E882-2B92-E8FC-A422617259ED}"/>
              </a:ext>
            </a:extLst>
          </p:cNvPr>
          <p:cNvSpPr/>
          <p:nvPr/>
        </p:nvSpPr>
        <p:spPr>
          <a:xfrm>
            <a:off x="7398395" y="1589905"/>
            <a:ext cx="4467225" cy="4467225"/>
          </a:xfrm>
          <a:prstGeom prst="rect">
            <a:avLst/>
          </a:prstGeom>
          <a:solidFill>
            <a:srgbClr val="76717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1945ACC-754D-BDAA-EE0B-07B13FACA4E2}"/>
              </a:ext>
            </a:extLst>
          </p:cNvPr>
          <p:cNvSpPr txBox="1"/>
          <p:nvPr/>
        </p:nvSpPr>
        <p:spPr>
          <a:xfrm>
            <a:off x="7577382" y="2734902"/>
            <a:ext cx="3937025" cy="2322046"/>
          </a:xfrm>
          <a:prstGeom prst="rect">
            <a:avLst/>
          </a:prstGeom>
          <a:noFill/>
        </p:spPr>
        <p:txBody>
          <a:bodyPr wrap="square" rtlCol="0">
            <a:spAutoFit/>
          </a:bodyPr>
          <a:lstStyle/>
          <a:p>
            <a:pPr>
              <a:lnSpc>
                <a:spcPts val="1600"/>
              </a:lnSpc>
            </a:pPr>
            <a:r>
              <a:rPr lang="en-US" sz="1000" dirty="0">
                <a:solidFill>
                  <a:schemeClr val="bg1"/>
                </a:solidFill>
                <a:latin typeface="Gotham" panose="02000504050000020004" pitchFamily="2" charset="0"/>
              </a:rPr>
              <a:t>One of the most underutilized resources within a community is the local airport! </a:t>
            </a:r>
            <a:r>
              <a:rPr lang="en-US" sz="1000" b="1" dirty="0">
                <a:solidFill>
                  <a:schemeClr val="bg1"/>
                </a:solidFill>
                <a:latin typeface="Gotham" panose="02000504050000020004" pitchFamily="2" charset="0"/>
              </a:rPr>
              <a:t>DFC Aviation Camps </a:t>
            </a:r>
            <a:r>
              <a:rPr lang="en-US" sz="1000" dirty="0">
                <a:solidFill>
                  <a:schemeClr val="bg1"/>
                </a:solidFill>
                <a:latin typeface="Gotham" panose="02000504050000020004" pitchFamily="2" charset="0"/>
              </a:rPr>
              <a:t>are brief instructional experiences intended to draw greater focus to the local aviation community.</a:t>
            </a:r>
          </a:p>
          <a:p>
            <a:pPr>
              <a:lnSpc>
                <a:spcPts val="1600"/>
              </a:lnSpc>
            </a:pPr>
            <a:endParaRPr lang="en-US" sz="1000" dirty="0">
              <a:solidFill>
                <a:schemeClr val="bg1"/>
              </a:solidFill>
              <a:latin typeface="Gotham" panose="02000504050000020004" pitchFamily="2" charset="0"/>
            </a:endParaRPr>
          </a:p>
          <a:p>
            <a:pPr>
              <a:lnSpc>
                <a:spcPts val="1600"/>
              </a:lnSpc>
            </a:pPr>
            <a:r>
              <a:rPr lang="en-US" sz="1000" dirty="0">
                <a:solidFill>
                  <a:schemeClr val="bg1"/>
                </a:solidFill>
                <a:latin typeface="Gotham" panose="02000504050000020004" pitchFamily="2" charset="0"/>
              </a:rPr>
              <a:t>Our camps enable us to further gauge student interest in aviation as we seek to expand within the state. Students can engage in ground instruction paired with discovery flight events. Additionally, our </a:t>
            </a:r>
            <a:r>
              <a:rPr lang="en-US" sz="1000" b="1" dirty="0">
                <a:solidFill>
                  <a:schemeClr val="bg1"/>
                </a:solidFill>
                <a:latin typeface="Gotham" panose="02000504050000020004" pitchFamily="2" charset="0"/>
              </a:rPr>
              <a:t>Portable Simulators </a:t>
            </a:r>
            <a:r>
              <a:rPr lang="en-US" sz="1000" dirty="0">
                <a:solidFill>
                  <a:schemeClr val="bg1"/>
                </a:solidFill>
                <a:latin typeface="Gotham" panose="02000504050000020004" pitchFamily="2" charset="0"/>
              </a:rPr>
              <a:t>provide ample opportunity for students to be engaged within the confines of a school campus or at other special events!</a:t>
            </a:r>
            <a:endParaRPr lang="en-US" sz="1000" b="1" dirty="0">
              <a:solidFill>
                <a:schemeClr val="bg1"/>
              </a:solidFill>
              <a:latin typeface="Gotham" panose="02000504050000020004" pitchFamily="2" charset="0"/>
            </a:endParaRPr>
          </a:p>
        </p:txBody>
      </p:sp>
      <p:sp>
        <p:nvSpPr>
          <p:cNvPr id="5" name="TextBox 4">
            <a:extLst>
              <a:ext uri="{FF2B5EF4-FFF2-40B4-BE49-F238E27FC236}">
                <a16:creationId xmlns:a16="http://schemas.microsoft.com/office/drawing/2014/main" id="{4D4F5BB3-C026-202E-85EB-C6FBC72819BA}"/>
              </a:ext>
            </a:extLst>
          </p:cNvPr>
          <p:cNvSpPr txBox="1"/>
          <p:nvPr/>
        </p:nvSpPr>
        <p:spPr>
          <a:xfrm>
            <a:off x="7560452" y="1925546"/>
            <a:ext cx="3518912" cy="738664"/>
          </a:xfrm>
          <a:prstGeom prst="rect">
            <a:avLst/>
          </a:prstGeom>
          <a:noFill/>
        </p:spPr>
        <p:txBody>
          <a:bodyPr wrap="none" rtlCol="0">
            <a:spAutoFit/>
          </a:bodyPr>
          <a:lstStyle/>
          <a:p>
            <a:r>
              <a:rPr lang="en-US" sz="1400" spc="300" dirty="0">
                <a:solidFill>
                  <a:schemeClr val="bg1"/>
                </a:solidFill>
                <a:latin typeface="Gotham" panose="02000504050000020004" pitchFamily="2" charset="0"/>
              </a:rPr>
              <a:t>DREAM</a:t>
            </a:r>
            <a:r>
              <a:rPr lang="en-US" sz="1400" b="1" spc="300" dirty="0">
                <a:solidFill>
                  <a:schemeClr val="bg1"/>
                </a:solidFill>
                <a:latin typeface="Gotham" panose="02000504050000020004" pitchFamily="2" charset="0"/>
              </a:rPr>
              <a:t>FLIGHT</a:t>
            </a:r>
            <a:r>
              <a:rPr lang="en-US" sz="1400" spc="300" dirty="0">
                <a:solidFill>
                  <a:schemeClr val="bg1"/>
                </a:solidFill>
                <a:latin typeface="Gotham" panose="02000504050000020004" pitchFamily="2" charset="0"/>
              </a:rPr>
              <a:t> CHARITIES</a:t>
            </a:r>
          </a:p>
          <a:p>
            <a:r>
              <a:rPr lang="en-US" sz="2800" b="1" dirty="0">
                <a:solidFill>
                  <a:schemeClr val="bg1"/>
                </a:solidFill>
                <a:latin typeface="Gotham" panose="02000504050000020004" pitchFamily="2" charset="0"/>
              </a:rPr>
              <a:t>AVIATION CAMPS</a:t>
            </a:r>
          </a:p>
        </p:txBody>
      </p:sp>
    </p:spTree>
    <p:extLst>
      <p:ext uri="{BB962C8B-B14F-4D97-AF65-F5344CB8AC3E}">
        <p14:creationId xmlns:p14="http://schemas.microsoft.com/office/powerpoint/2010/main" val="4285793500"/>
      </p:ext>
    </p:extLst>
  </p:cSld>
  <p:clrMapOvr>
    <a:masterClrMapping/>
  </p:clrMapOvr>
  <p:transition spd="slow" advClick="0" advTm="5000">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3013756-3CC5-E62C-CFFD-A34079661F14}"/>
              </a:ext>
            </a:extLst>
          </p:cNvPr>
          <p:cNvSpPr/>
          <p:nvPr/>
        </p:nvSpPr>
        <p:spPr>
          <a:xfrm>
            <a:off x="0" y="0"/>
            <a:ext cx="12192000" cy="6858000"/>
          </a:xfrm>
          <a:prstGeom prst="rect">
            <a:avLst/>
          </a:prstGeom>
          <a:blipFill dpi="0" rotWithShape="1">
            <a:blip r:embed="rId3">
              <a:alphaModFix amt="2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21D0872-0B82-3191-C37A-259FAF98146F}"/>
              </a:ext>
            </a:extLst>
          </p:cNvPr>
          <p:cNvSpPr/>
          <p:nvPr/>
        </p:nvSpPr>
        <p:spPr>
          <a:xfrm>
            <a:off x="1" y="6352674"/>
            <a:ext cx="12192000" cy="505326"/>
          </a:xfrm>
          <a:prstGeom prst="rect">
            <a:avLst/>
          </a:prstGeom>
          <a:solidFill>
            <a:schemeClr val="bg2">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bg1"/>
              </a:solidFill>
            </a:endParaRPr>
          </a:p>
        </p:txBody>
      </p:sp>
      <p:sp>
        <p:nvSpPr>
          <p:cNvPr id="21" name="TextBox 20">
            <a:extLst>
              <a:ext uri="{FF2B5EF4-FFF2-40B4-BE49-F238E27FC236}">
                <a16:creationId xmlns:a16="http://schemas.microsoft.com/office/drawing/2014/main" id="{405E4084-CC7E-176A-2FB4-DCBA17734DEC}"/>
              </a:ext>
            </a:extLst>
          </p:cNvPr>
          <p:cNvSpPr txBox="1"/>
          <p:nvPr/>
        </p:nvSpPr>
        <p:spPr>
          <a:xfrm>
            <a:off x="5922913" y="6423366"/>
            <a:ext cx="6677365" cy="646331"/>
          </a:xfrm>
          <a:prstGeom prst="rect">
            <a:avLst/>
          </a:prstGeom>
          <a:noFill/>
        </p:spPr>
        <p:txBody>
          <a:bodyPr wrap="square" rtlCol="0">
            <a:spAutoFit/>
          </a:bodyPr>
          <a:lstStyle/>
          <a:p>
            <a:pPr algn="ctr"/>
            <a:r>
              <a:rPr lang="en-US" b="1" spc="300" dirty="0">
                <a:solidFill>
                  <a:schemeClr val="bg1"/>
                </a:solidFill>
                <a:latin typeface="Gotham" panose="02000504050000020004" pitchFamily="2" charset="0"/>
              </a:rPr>
              <a:t>WWW.DREAMFLIGHTCHARITIES.ORG</a:t>
            </a:r>
          </a:p>
        </p:txBody>
      </p:sp>
      <p:sp>
        <p:nvSpPr>
          <p:cNvPr id="6" name="Rectangle 5">
            <a:extLst>
              <a:ext uri="{FF2B5EF4-FFF2-40B4-BE49-F238E27FC236}">
                <a16:creationId xmlns:a16="http://schemas.microsoft.com/office/drawing/2014/main" id="{7DA210A6-2249-6D6E-5D55-7E2C7B79290E}"/>
              </a:ext>
            </a:extLst>
          </p:cNvPr>
          <p:cNvSpPr/>
          <p:nvPr/>
        </p:nvSpPr>
        <p:spPr>
          <a:xfrm>
            <a:off x="269965" y="252549"/>
            <a:ext cx="8205489" cy="5419439"/>
          </a:xfrm>
          <a:prstGeom prst="rect">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74CACD9-E882-2B92-E8FC-A422617259ED}"/>
              </a:ext>
            </a:extLst>
          </p:cNvPr>
          <p:cNvSpPr/>
          <p:nvPr/>
        </p:nvSpPr>
        <p:spPr>
          <a:xfrm>
            <a:off x="7398395" y="1589905"/>
            <a:ext cx="4467225" cy="4467225"/>
          </a:xfrm>
          <a:prstGeom prst="rect">
            <a:avLst/>
          </a:prstGeom>
          <a:solidFill>
            <a:srgbClr val="76717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1945ACC-754D-BDAA-EE0B-07B13FACA4E2}"/>
              </a:ext>
            </a:extLst>
          </p:cNvPr>
          <p:cNvSpPr txBox="1"/>
          <p:nvPr/>
        </p:nvSpPr>
        <p:spPr>
          <a:xfrm>
            <a:off x="7577382" y="2734902"/>
            <a:ext cx="3937025" cy="2322046"/>
          </a:xfrm>
          <a:prstGeom prst="rect">
            <a:avLst/>
          </a:prstGeom>
          <a:noFill/>
        </p:spPr>
        <p:txBody>
          <a:bodyPr wrap="square" rtlCol="0">
            <a:spAutoFit/>
          </a:bodyPr>
          <a:lstStyle/>
          <a:p>
            <a:pPr>
              <a:lnSpc>
                <a:spcPts val="1600"/>
              </a:lnSpc>
            </a:pPr>
            <a:r>
              <a:rPr lang="en-US" sz="1000" dirty="0">
                <a:solidFill>
                  <a:schemeClr val="bg1"/>
                </a:solidFill>
                <a:latin typeface="Gotham" panose="02000504050000020004" pitchFamily="2" charset="0"/>
              </a:rPr>
              <a:t>One of the most underutilized resources within a community is the local airport! </a:t>
            </a:r>
            <a:r>
              <a:rPr lang="en-US" sz="1000" b="1" dirty="0">
                <a:solidFill>
                  <a:schemeClr val="bg1"/>
                </a:solidFill>
                <a:latin typeface="Gotham" panose="02000504050000020004" pitchFamily="2" charset="0"/>
              </a:rPr>
              <a:t>DFC Aviation Camps </a:t>
            </a:r>
            <a:r>
              <a:rPr lang="en-US" sz="1000" dirty="0">
                <a:solidFill>
                  <a:schemeClr val="bg1"/>
                </a:solidFill>
                <a:latin typeface="Gotham" panose="02000504050000020004" pitchFamily="2" charset="0"/>
              </a:rPr>
              <a:t>are brief instructional experiences intended to draw greater focus to the local aviation community.</a:t>
            </a:r>
          </a:p>
          <a:p>
            <a:pPr>
              <a:lnSpc>
                <a:spcPts val="1600"/>
              </a:lnSpc>
            </a:pPr>
            <a:endParaRPr lang="en-US" sz="1000" dirty="0">
              <a:solidFill>
                <a:schemeClr val="bg1"/>
              </a:solidFill>
              <a:latin typeface="Gotham" panose="02000504050000020004" pitchFamily="2" charset="0"/>
            </a:endParaRPr>
          </a:p>
          <a:p>
            <a:pPr>
              <a:lnSpc>
                <a:spcPts val="1600"/>
              </a:lnSpc>
            </a:pPr>
            <a:r>
              <a:rPr lang="en-US" sz="1000" dirty="0">
                <a:solidFill>
                  <a:schemeClr val="bg1"/>
                </a:solidFill>
                <a:latin typeface="Gotham" panose="02000504050000020004" pitchFamily="2" charset="0"/>
              </a:rPr>
              <a:t>Our camps enable us to further gauge student interest in aviation as we seek to expand within the state. Students can engage in ground instruction paired with discovery flight events. Additionally, our </a:t>
            </a:r>
            <a:r>
              <a:rPr lang="en-US" sz="1000" b="1" dirty="0">
                <a:solidFill>
                  <a:schemeClr val="bg1"/>
                </a:solidFill>
                <a:latin typeface="Gotham" panose="02000504050000020004" pitchFamily="2" charset="0"/>
              </a:rPr>
              <a:t>Portable Simulators </a:t>
            </a:r>
            <a:r>
              <a:rPr lang="en-US" sz="1000" dirty="0">
                <a:solidFill>
                  <a:schemeClr val="bg1"/>
                </a:solidFill>
                <a:latin typeface="Gotham" panose="02000504050000020004" pitchFamily="2" charset="0"/>
              </a:rPr>
              <a:t>provide ample opportunity for students to be engaged within the confines of a school campus or at other special events!</a:t>
            </a:r>
            <a:endParaRPr lang="en-US" sz="1000" b="1" dirty="0">
              <a:solidFill>
                <a:schemeClr val="bg1"/>
              </a:solidFill>
              <a:latin typeface="Gotham" panose="02000504050000020004" pitchFamily="2" charset="0"/>
            </a:endParaRPr>
          </a:p>
        </p:txBody>
      </p:sp>
      <p:sp>
        <p:nvSpPr>
          <p:cNvPr id="5" name="TextBox 4">
            <a:extLst>
              <a:ext uri="{FF2B5EF4-FFF2-40B4-BE49-F238E27FC236}">
                <a16:creationId xmlns:a16="http://schemas.microsoft.com/office/drawing/2014/main" id="{4D4F5BB3-C026-202E-85EB-C6FBC72819BA}"/>
              </a:ext>
            </a:extLst>
          </p:cNvPr>
          <p:cNvSpPr txBox="1"/>
          <p:nvPr/>
        </p:nvSpPr>
        <p:spPr>
          <a:xfrm>
            <a:off x="7560452" y="1925546"/>
            <a:ext cx="3518912" cy="738664"/>
          </a:xfrm>
          <a:prstGeom prst="rect">
            <a:avLst/>
          </a:prstGeom>
          <a:noFill/>
        </p:spPr>
        <p:txBody>
          <a:bodyPr wrap="none" rtlCol="0">
            <a:spAutoFit/>
          </a:bodyPr>
          <a:lstStyle/>
          <a:p>
            <a:r>
              <a:rPr lang="en-US" sz="1400" spc="300" dirty="0">
                <a:solidFill>
                  <a:schemeClr val="bg1"/>
                </a:solidFill>
                <a:latin typeface="Gotham" panose="02000504050000020004" pitchFamily="2" charset="0"/>
              </a:rPr>
              <a:t>DREAM</a:t>
            </a:r>
            <a:r>
              <a:rPr lang="en-US" sz="1400" b="1" spc="300" dirty="0">
                <a:solidFill>
                  <a:schemeClr val="bg1"/>
                </a:solidFill>
                <a:latin typeface="Gotham" panose="02000504050000020004" pitchFamily="2" charset="0"/>
              </a:rPr>
              <a:t>FLIGHT</a:t>
            </a:r>
            <a:r>
              <a:rPr lang="en-US" sz="1400" spc="300" dirty="0">
                <a:solidFill>
                  <a:schemeClr val="bg1"/>
                </a:solidFill>
                <a:latin typeface="Gotham" panose="02000504050000020004" pitchFamily="2" charset="0"/>
              </a:rPr>
              <a:t> CHARITIES</a:t>
            </a:r>
          </a:p>
          <a:p>
            <a:r>
              <a:rPr lang="en-US" sz="2800" b="1" dirty="0">
                <a:solidFill>
                  <a:schemeClr val="bg1"/>
                </a:solidFill>
                <a:latin typeface="Gotham" panose="02000504050000020004" pitchFamily="2" charset="0"/>
              </a:rPr>
              <a:t>AVIATION CAMPS</a:t>
            </a:r>
          </a:p>
        </p:txBody>
      </p:sp>
    </p:spTree>
    <p:extLst>
      <p:ext uri="{BB962C8B-B14F-4D97-AF65-F5344CB8AC3E}">
        <p14:creationId xmlns:p14="http://schemas.microsoft.com/office/powerpoint/2010/main" val="1989628640"/>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6162E9-D604-2DFE-A033-FD6935470067}"/>
              </a:ext>
            </a:extLst>
          </p:cNvPr>
          <p:cNvSpPr/>
          <p:nvPr/>
        </p:nvSpPr>
        <p:spPr>
          <a:xfrm>
            <a:off x="0" y="0"/>
            <a:ext cx="12192000" cy="6858000"/>
          </a:xfrm>
          <a:prstGeom prst="rect">
            <a:avLst/>
          </a:prstGeom>
          <a:blipFill dpi="0" rotWithShape="1">
            <a:blip r:embed="rId3">
              <a:alphaModFix amt="2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21D0872-0B82-3191-C37A-259FAF98146F}"/>
              </a:ext>
            </a:extLst>
          </p:cNvPr>
          <p:cNvSpPr/>
          <p:nvPr/>
        </p:nvSpPr>
        <p:spPr>
          <a:xfrm>
            <a:off x="1" y="6352674"/>
            <a:ext cx="12192000" cy="505326"/>
          </a:xfrm>
          <a:prstGeom prst="rect">
            <a:avLst/>
          </a:prstGeom>
          <a:solidFill>
            <a:schemeClr val="bg2">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bg1"/>
              </a:solidFill>
            </a:endParaRPr>
          </a:p>
        </p:txBody>
      </p:sp>
      <p:sp>
        <p:nvSpPr>
          <p:cNvPr id="21" name="TextBox 20">
            <a:extLst>
              <a:ext uri="{FF2B5EF4-FFF2-40B4-BE49-F238E27FC236}">
                <a16:creationId xmlns:a16="http://schemas.microsoft.com/office/drawing/2014/main" id="{405E4084-CC7E-176A-2FB4-DCBA17734DEC}"/>
              </a:ext>
            </a:extLst>
          </p:cNvPr>
          <p:cNvSpPr txBox="1"/>
          <p:nvPr/>
        </p:nvSpPr>
        <p:spPr>
          <a:xfrm>
            <a:off x="5922913" y="6423366"/>
            <a:ext cx="6677365" cy="646331"/>
          </a:xfrm>
          <a:prstGeom prst="rect">
            <a:avLst/>
          </a:prstGeom>
          <a:noFill/>
        </p:spPr>
        <p:txBody>
          <a:bodyPr wrap="square" rtlCol="0">
            <a:spAutoFit/>
          </a:bodyPr>
          <a:lstStyle/>
          <a:p>
            <a:pPr algn="ctr"/>
            <a:r>
              <a:rPr lang="en-US" b="1" spc="300" dirty="0">
                <a:solidFill>
                  <a:schemeClr val="bg1"/>
                </a:solidFill>
                <a:latin typeface="Gotham" panose="02000504050000020004" pitchFamily="2" charset="0"/>
              </a:rPr>
              <a:t>WWW.DREAMFLIGHTCHARITIES.ORG</a:t>
            </a:r>
          </a:p>
        </p:txBody>
      </p:sp>
      <p:pic>
        <p:nvPicPr>
          <p:cNvPr id="6" name="Picture 5" descr="A group of students in a classroom&#10;&#10;Description automatically generated with medium confidence">
            <a:extLst>
              <a:ext uri="{FF2B5EF4-FFF2-40B4-BE49-F238E27FC236}">
                <a16:creationId xmlns:a16="http://schemas.microsoft.com/office/drawing/2014/main" id="{9B1B3635-42F1-BAC1-22D1-92866B1292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966" y="252549"/>
            <a:ext cx="8205489" cy="5419439"/>
          </a:xfrm>
          <a:prstGeom prst="rect">
            <a:avLst/>
          </a:prstGeom>
        </p:spPr>
      </p:pic>
      <p:sp>
        <p:nvSpPr>
          <p:cNvPr id="7" name="Rectangle 6">
            <a:extLst>
              <a:ext uri="{FF2B5EF4-FFF2-40B4-BE49-F238E27FC236}">
                <a16:creationId xmlns:a16="http://schemas.microsoft.com/office/drawing/2014/main" id="{70A1D7F5-5EBB-9797-554A-B123E9697EBB}"/>
              </a:ext>
            </a:extLst>
          </p:cNvPr>
          <p:cNvSpPr/>
          <p:nvPr/>
        </p:nvSpPr>
        <p:spPr>
          <a:xfrm>
            <a:off x="7398395" y="1589905"/>
            <a:ext cx="4467225" cy="4467225"/>
          </a:xfrm>
          <a:prstGeom prst="rect">
            <a:avLst/>
          </a:prstGeom>
          <a:solidFill>
            <a:srgbClr val="76717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01F5203-0CEB-2E82-C35E-697BAF60CE82}"/>
              </a:ext>
            </a:extLst>
          </p:cNvPr>
          <p:cNvSpPr txBox="1"/>
          <p:nvPr/>
        </p:nvSpPr>
        <p:spPr>
          <a:xfrm>
            <a:off x="7577382" y="2734902"/>
            <a:ext cx="3937025" cy="3142270"/>
          </a:xfrm>
          <a:prstGeom prst="rect">
            <a:avLst/>
          </a:prstGeom>
          <a:noFill/>
        </p:spPr>
        <p:txBody>
          <a:bodyPr wrap="square" rtlCol="0">
            <a:spAutoFit/>
          </a:bodyPr>
          <a:lstStyle/>
          <a:p>
            <a:pPr>
              <a:lnSpc>
                <a:spcPts val="1600"/>
              </a:lnSpc>
            </a:pPr>
            <a:r>
              <a:rPr lang="en-US" sz="1000" dirty="0">
                <a:solidFill>
                  <a:schemeClr val="bg1"/>
                </a:solidFill>
                <a:latin typeface="Gotham" panose="02000504050000020004" pitchFamily="2" charset="0"/>
              </a:rPr>
              <a:t>Of all our planned programs and services, the most ambitious is to offer a unique system of support for aviation-related STEM programs in Kentucky.</a:t>
            </a:r>
          </a:p>
          <a:p>
            <a:pPr>
              <a:lnSpc>
                <a:spcPts val="1600"/>
              </a:lnSpc>
            </a:pPr>
            <a:endParaRPr lang="en-US" sz="1000" dirty="0">
              <a:solidFill>
                <a:schemeClr val="bg1"/>
              </a:solidFill>
              <a:latin typeface="Gotham" panose="02000504050000020004" pitchFamily="2" charset="0"/>
            </a:endParaRPr>
          </a:p>
          <a:p>
            <a:pPr>
              <a:lnSpc>
                <a:spcPts val="1600"/>
              </a:lnSpc>
            </a:pPr>
            <a:r>
              <a:rPr lang="en-US" sz="1000" dirty="0">
                <a:solidFill>
                  <a:schemeClr val="bg1"/>
                </a:solidFill>
                <a:latin typeface="Gotham" panose="02000504050000020004" pitchFamily="2" charset="0"/>
              </a:rPr>
              <a:t>This includes helping local school systems establish self-sustaining </a:t>
            </a:r>
            <a:r>
              <a:rPr lang="en-US" sz="1000" b="1" dirty="0">
                <a:solidFill>
                  <a:schemeClr val="bg1"/>
                </a:solidFill>
                <a:latin typeface="Gotham" panose="02000504050000020004" pitchFamily="2" charset="0"/>
              </a:rPr>
              <a:t>Kit Plane Programs </a:t>
            </a:r>
            <a:r>
              <a:rPr lang="en-US" sz="1000" dirty="0">
                <a:solidFill>
                  <a:schemeClr val="bg1"/>
                </a:solidFill>
                <a:latin typeface="Gotham" panose="02000504050000020004" pitchFamily="2" charset="0"/>
              </a:rPr>
              <a:t>in which students aid in the construction of a small aircraft under the supervision of a licensed aviation mechanic. Completed projects are auctioned off or sold to cover the cost of future builds in addition to flight training costs for students within the program.</a:t>
            </a:r>
          </a:p>
          <a:p>
            <a:pPr>
              <a:lnSpc>
                <a:spcPts val="1600"/>
              </a:lnSpc>
            </a:pPr>
            <a:endParaRPr lang="en-US" sz="1000" dirty="0">
              <a:solidFill>
                <a:schemeClr val="bg1"/>
              </a:solidFill>
              <a:latin typeface="Gotham" panose="02000504050000020004" pitchFamily="2" charset="0"/>
            </a:endParaRPr>
          </a:p>
          <a:p>
            <a:pPr>
              <a:lnSpc>
                <a:spcPts val="1600"/>
              </a:lnSpc>
            </a:pPr>
            <a:r>
              <a:rPr lang="en-US" sz="1000" dirty="0">
                <a:solidFill>
                  <a:schemeClr val="bg1"/>
                </a:solidFill>
                <a:latin typeface="Gotham" panose="02000504050000020004" pitchFamily="2" charset="0"/>
              </a:rPr>
              <a:t>In the end, each of the opportunities our charity provides is designed in hopes of creating an encouraging environment in which students can thrive and excel in all areas of life.</a:t>
            </a:r>
          </a:p>
        </p:txBody>
      </p:sp>
      <p:sp>
        <p:nvSpPr>
          <p:cNvPr id="9" name="TextBox 8">
            <a:extLst>
              <a:ext uri="{FF2B5EF4-FFF2-40B4-BE49-F238E27FC236}">
                <a16:creationId xmlns:a16="http://schemas.microsoft.com/office/drawing/2014/main" id="{7B56A166-C1AC-47FD-E9FB-6E028EFDF06E}"/>
              </a:ext>
            </a:extLst>
          </p:cNvPr>
          <p:cNvSpPr txBox="1"/>
          <p:nvPr/>
        </p:nvSpPr>
        <p:spPr>
          <a:xfrm>
            <a:off x="7560452" y="1925546"/>
            <a:ext cx="3518912" cy="738664"/>
          </a:xfrm>
          <a:prstGeom prst="rect">
            <a:avLst/>
          </a:prstGeom>
          <a:noFill/>
        </p:spPr>
        <p:txBody>
          <a:bodyPr wrap="none" rtlCol="0">
            <a:spAutoFit/>
          </a:bodyPr>
          <a:lstStyle/>
          <a:p>
            <a:r>
              <a:rPr lang="en-US" sz="1400" spc="300" dirty="0">
                <a:solidFill>
                  <a:schemeClr val="bg1"/>
                </a:solidFill>
                <a:latin typeface="Gotham" panose="02000504050000020004" pitchFamily="2" charset="0"/>
              </a:rPr>
              <a:t>DREAM</a:t>
            </a:r>
            <a:r>
              <a:rPr lang="en-US" sz="1400" b="1" spc="300" dirty="0">
                <a:solidFill>
                  <a:schemeClr val="bg1"/>
                </a:solidFill>
                <a:latin typeface="Gotham" panose="02000504050000020004" pitchFamily="2" charset="0"/>
              </a:rPr>
              <a:t>FLIGHT</a:t>
            </a:r>
            <a:r>
              <a:rPr lang="en-US" sz="1400" spc="300" dirty="0">
                <a:solidFill>
                  <a:schemeClr val="bg1"/>
                </a:solidFill>
                <a:latin typeface="Gotham" panose="02000504050000020004" pitchFamily="2" charset="0"/>
              </a:rPr>
              <a:t> CHARITIES</a:t>
            </a:r>
          </a:p>
          <a:p>
            <a:r>
              <a:rPr lang="en-US" sz="2800" b="1" dirty="0">
                <a:solidFill>
                  <a:schemeClr val="bg1"/>
                </a:solidFill>
                <a:latin typeface="Gotham" panose="02000504050000020004" pitchFamily="2" charset="0"/>
              </a:rPr>
              <a:t>STEM SUPPORT</a:t>
            </a:r>
          </a:p>
        </p:txBody>
      </p:sp>
    </p:spTree>
    <p:extLst>
      <p:ext uri="{BB962C8B-B14F-4D97-AF65-F5344CB8AC3E}">
        <p14:creationId xmlns:p14="http://schemas.microsoft.com/office/powerpoint/2010/main" val="96078423"/>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6162E9-D604-2DFE-A033-FD6935470067}"/>
              </a:ext>
            </a:extLst>
          </p:cNvPr>
          <p:cNvSpPr/>
          <p:nvPr/>
        </p:nvSpPr>
        <p:spPr>
          <a:xfrm>
            <a:off x="0" y="0"/>
            <a:ext cx="12192000" cy="6858000"/>
          </a:xfrm>
          <a:prstGeom prst="rect">
            <a:avLst/>
          </a:prstGeom>
          <a:blipFill dpi="0" rotWithShape="1">
            <a:blip r:embed="rId3">
              <a:alphaModFix amt="2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21D0872-0B82-3191-C37A-259FAF98146F}"/>
              </a:ext>
            </a:extLst>
          </p:cNvPr>
          <p:cNvSpPr/>
          <p:nvPr/>
        </p:nvSpPr>
        <p:spPr>
          <a:xfrm>
            <a:off x="1" y="6352674"/>
            <a:ext cx="12192000" cy="505326"/>
          </a:xfrm>
          <a:prstGeom prst="rect">
            <a:avLst/>
          </a:prstGeom>
          <a:solidFill>
            <a:schemeClr val="bg2">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bg1"/>
              </a:solidFill>
            </a:endParaRPr>
          </a:p>
        </p:txBody>
      </p:sp>
      <p:sp>
        <p:nvSpPr>
          <p:cNvPr id="21" name="TextBox 20">
            <a:extLst>
              <a:ext uri="{FF2B5EF4-FFF2-40B4-BE49-F238E27FC236}">
                <a16:creationId xmlns:a16="http://schemas.microsoft.com/office/drawing/2014/main" id="{405E4084-CC7E-176A-2FB4-DCBA17734DEC}"/>
              </a:ext>
            </a:extLst>
          </p:cNvPr>
          <p:cNvSpPr txBox="1"/>
          <p:nvPr/>
        </p:nvSpPr>
        <p:spPr>
          <a:xfrm>
            <a:off x="5922913" y="6423366"/>
            <a:ext cx="6677365" cy="646331"/>
          </a:xfrm>
          <a:prstGeom prst="rect">
            <a:avLst/>
          </a:prstGeom>
          <a:noFill/>
        </p:spPr>
        <p:txBody>
          <a:bodyPr wrap="square" rtlCol="0">
            <a:spAutoFit/>
          </a:bodyPr>
          <a:lstStyle/>
          <a:p>
            <a:pPr algn="ctr"/>
            <a:r>
              <a:rPr lang="en-US" b="1" spc="300" dirty="0">
                <a:solidFill>
                  <a:schemeClr val="bg1"/>
                </a:solidFill>
                <a:latin typeface="Gotham" panose="02000504050000020004" pitchFamily="2" charset="0"/>
              </a:rPr>
              <a:t>WWW.DREAMFLIGHTCHARITIES.ORG</a:t>
            </a:r>
          </a:p>
        </p:txBody>
      </p:sp>
      <p:sp>
        <p:nvSpPr>
          <p:cNvPr id="6" name="Rectangle 5">
            <a:extLst>
              <a:ext uri="{FF2B5EF4-FFF2-40B4-BE49-F238E27FC236}">
                <a16:creationId xmlns:a16="http://schemas.microsoft.com/office/drawing/2014/main" id="{D780355B-4A08-86AC-79F3-0A301502C587}"/>
              </a:ext>
            </a:extLst>
          </p:cNvPr>
          <p:cNvSpPr/>
          <p:nvPr/>
        </p:nvSpPr>
        <p:spPr>
          <a:xfrm>
            <a:off x="269965" y="252549"/>
            <a:ext cx="8205489" cy="5419439"/>
          </a:xfrm>
          <a:prstGeom prst="rect">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4D8926D-67D2-A488-7DEA-929E9B79A502}"/>
              </a:ext>
            </a:extLst>
          </p:cNvPr>
          <p:cNvSpPr/>
          <p:nvPr/>
        </p:nvSpPr>
        <p:spPr>
          <a:xfrm>
            <a:off x="7398395" y="1589905"/>
            <a:ext cx="4467225" cy="4467225"/>
          </a:xfrm>
          <a:prstGeom prst="rect">
            <a:avLst/>
          </a:prstGeom>
          <a:solidFill>
            <a:srgbClr val="76717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B05F8E2-A71F-D7D7-36B7-3FC7E21EB18B}"/>
              </a:ext>
            </a:extLst>
          </p:cNvPr>
          <p:cNvSpPr txBox="1"/>
          <p:nvPr/>
        </p:nvSpPr>
        <p:spPr>
          <a:xfrm>
            <a:off x="7577382" y="2734902"/>
            <a:ext cx="3937025" cy="2526717"/>
          </a:xfrm>
          <a:prstGeom prst="rect">
            <a:avLst/>
          </a:prstGeom>
          <a:noFill/>
        </p:spPr>
        <p:txBody>
          <a:bodyPr wrap="square" rtlCol="0">
            <a:spAutoFit/>
          </a:bodyPr>
          <a:lstStyle/>
          <a:p>
            <a:pPr>
              <a:lnSpc>
                <a:spcPts val="1600"/>
              </a:lnSpc>
            </a:pPr>
            <a:r>
              <a:rPr lang="en-US" sz="1000" dirty="0">
                <a:solidFill>
                  <a:schemeClr val="bg1"/>
                </a:solidFill>
                <a:latin typeface="Gotham" panose="02000504050000020004" pitchFamily="2" charset="0"/>
              </a:rPr>
              <a:t>The </a:t>
            </a:r>
            <a:r>
              <a:rPr lang="en-US" sz="1000" b="1" dirty="0">
                <a:solidFill>
                  <a:schemeClr val="bg1"/>
                </a:solidFill>
                <a:latin typeface="Gotham" panose="02000504050000020004" pitchFamily="2" charset="0"/>
              </a:rPr>
              <a:t>KY PASSPORT </a:t>
            </a:r>
            <a:r>
              <a:rPr lang="en-US" sz="1000" dirty="0">
                <a:solidFill>
                  <a:schemeClr val="bg1"/>
                </a:solidFill>
                <a:latin typeface="Gotham" panose="02000504050000020004" pitchFamily="2" charset="0"/>
              </a:rPr>
              <a:t>program looks to draw attention to Kentucky’s general aviation airports, highlighting them for the asset that they are for the immediate community and those that surround them.</a:t>
            </a:r>
          </a:p>
          <a:p>
            <a:pPr>
              <a:lnSpc>
                <a:spcPts val="1600"/>
              </a:lnSpc>
            </a:pPr>
            <a:endParaRPr lang="en-US" sz="1000" dirty="0">
              <a:solidFill>
                <a:schemeClr val="bg1"/>
              </a:solidFill>
              <a:latin typeface="Gotham" panose="02000504050000020004" pitchFamily="2" charset="0"/>
            </a:endParaRPr>
          </a:p>
          <a:p>
            <a:pPr>
              <a:lnSpc>
                <a:spcPts val="1600"/>
              </a:lnSpc>
            </a:pPr>
            <a:r>
              <a:rPr lang="en-US" sz="1000" dirty="0">
                <a:solidFill>
                  <a:schemeClr val="bg1"/>
                </a:solidFill>
                <a:latin typeface="Gotham" panose="02000504050000020004" pitchFamily="2" charset="0"/>
              </a:rPr>
              <a:t>In engaging our local aviation community, general aviation airports, and local tourism and commerce sectors, </a:t>
            </a:r>
            <a:r>
              <a:rPr lang="en-US" sz="1000" b="1" dirty="0">
                <a:solidFill>
                  <a:schemeClr val="bg1"/>
                </a:solidFill>
                <a:latin typeface="Gotham" panose="02000504050000020004" pitchFamily="2" charset="0"/>
              </a:rPr>
              <a:t>KY PASSPORT </a:t>
            </a:r>
            <a:r>
              <a:rPr lang="en-US" sz="1000" dirty="0">
                <a:solidFill>
                  <a:schemeClr val="bg1"/>
                </a:solidFill>
                <a:latin typeface="Gotham" panose="02000504050000020004" pitchFamily="2" charset="0"/>
              </a:rPr>
              <a:t>provides ample opportunity to highlight the best that the Bluegrass State has to offer!</a:t>
            </a:r>
          </a:p>
          <a:p>
            <a:pPr>
              <a:lnSpc>
                <a:spcPts val="1600"/>
              </a:lnSpc>
            </a:pPr>
            <a:endParaRPr lang="en-US" sz="1000" dirty="0">
              <a:solidFill>
                <a:schemeClr val="bg1"/>
              </a:solidFill>
              <a:latin typeface="Gotham" panose="02000504050000020004" pitchFamily="2" charset="0"/>
            </a:endParaRPr>
          </a:p>
          <a:p>
            <a:pPr>
              <a:lnSpc>
                <a:spcPts val="1600"/>
              </a:lnSpc>
            </a:pPr>
            <a:r>
              <a:rPr lang="en-US" sz="1000" dirty="0">
                <a:solidFill>
                  <a:schemeClr val="bg1"/>
                </a:solidFill>
                <a:latin typeface="Gotham" panose="02000504050000020004" pitchFamily="2" charset="0"/>
              </a:rPr>
              <a:t>Be on the lookout for additional updates in anticipation of the program’s launch in 2024.</a:t>
            </a:r>
          </a:p>
        </p:txBody>
      </p:sp>
      <p:sp>
        <p:nvSpPr>
          <p:cNvPr id="5" name="TextBox 4">
            <a:extLst>
              <a:ext uri="{FF2B5EF4-FFF2-40B4-BE49-F238E27FC236}">
                <a16:creationId xmlns:a16="http://schemas.microsoft.com/office/drawing/2014/main" id="{CDD3175B-A91A-695E-AA6E-C6FE64328035}"/>
              </a:ext>
            </a:extLst>
          </p:cNvPr>
          <p:cNvSpPr txBox="1"/>
          <p:nvPr/>
        </p:nvSpPr>
        <p:spPr>
          <a:xfrm>
            <a:off x="7560452" y="1925546"/>
            <a:ext cx="3518912" cy="738664"/>
          </a:xfrm>
          <a:prstGeom prst="rect">
            <a:avLst/>
          </a:prstGeom>
          <a:noFill/>
        </p:spPr>
        <p:txBody>
          <a:bodyPr wrap="none" rtlCol="0">
            <a:spAutoFit/>
          </a:bodyPr>
          <a:lstStyle/>
          <a:p>
            <a:r>
              <a:rPr lang="en-US" sz="1400" spc="300" dirty="0">
                <a:solidFill>
                  <a:schemeClr val="bg1"/>
                </a:solidFill>
                <a:latin typeface="Gotham" panose="02000504050000020004" pitchFamily="2" charset="0"/>
              </a:rPr>
              <a:t>DREAM</a:t>
            </a:r>
            <a:r>
              <a:rPr lang="en-US" sz="1400" b="1" spc="300" dirty="0">
                <a:solidFill>
                  <a:schemeClr val="bg1"/>
                </a:solidFill>
                <a:latin typeface="Gotham" panose="02000504050000020004" pitchFamily="2" charset="0"/>
              </a:rPr>
              <a:t>FLIGHT</a:t>
            </a:r>
            <a:r>
              <a:rPr lang="en-US" sz="1400" spc="300" dirty="0">
                <a:solidFill>
                  <a:schemeClr val="bg1"/>
                </a:solidFill>
                <a:latin typeface="Gotham" panose="02000504050000020004" pitchFamily="2" charset="0"/>
              </a:rPr>
              <a:t> CHARITIES</a:t>
            </a:r>
          </a:p>
          <a:p>
            <a:r>
              <a:rPr lang="en-US" sz="2800" b="1" dirty="0">
                <a:solidFill>
                  <a:schemeClr val="bg1"/>
                </a:solidFill>
                <a:latin typeface="Gotham" panose="02000504050000020004" pitchFamily="2" charset="0"/>
              </a:rPr>
              <a:t>KY PASSPORT</a:t>
            </a:r>
          </a:p>
        </p:txBody>
      </p:sp>
    </p:spTree>
    <p:extLst>
      <p:ext uri="{BB962C8B-B14F-4D97-AF65-F5344CB8AC3E}">
        <p14:creationId xmlns:p14="http://schemas.microsoft.com/office/powerpoint/2010/main" val="1651256209"/>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DA56F6-4674-E61B-F3ED-50B85413683E}"/>
              </a:ext>
            </a:extLst>
          </p:cNvPr>
          <p:cNvSpPr/>
          <p:nvPr/>
        </p:nvSpPr>
        <p:spPr>
          <a:xfrm>
            <a:off x="0" y="0"/>
            <a:ext cx="12192000" cy="6858000"/>
          </a:xfrm>
          <a:prstGeom prst="rect">
            <a:avLst/>
          </a:prstGeom>
          <a:blipFill dpi="0" rotWithShape="1">
            <a:blip r:embed="rId3">
              <a:alphaModFix amt="2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21D0872-0B82-3191-C37A-259FAF98146F}"/>
              </a:ext>
            </a:extLst>
          </p:cNvPr>
          <p:cNvSpPr/>
          <p:nvPr/>
        </p:nvSpPr>
        <p:spPr>
          <a:xfrm>
            <a:off x="1" y="6352674"/>
            <a:ext cx="12192000" cy="505326"/>
          </a:xfrm>
          <a:prstGeom prst="rect">
            <a:avLst/>
          </a:prstGeom>
          <a:solidFill>
            <a:schemeClr val="bg2">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bg1"/>
              </a:solidFill>
            </a:endParaRPr>
          </a:p>
        </p:txBody>
      </p:sp>
      <p:sp>
        <p:nvSpPr>
          <p:cNvPr id="21" name="TextBox 20">
            <a:extLst>
              <a:ext uri="{FF2B5EF4-FFF2-40B4-BE49-F238E27FC236}">
                <a16:creationId xmlns:a16="http://schemas.microsoft.com/office/drawing/2014/main" id="{405E4084-CC7E-176A-2FB4-DCBA17734DEC}"/>
              </a:ext>
            </a:extLst>
          </p:cNvPr>
          <p:cNvSpPr txBox="1"/>
          <p:nvPr/>
        </p:nvSpPr>
        <p:spPr>
          <a:xfrm>
            <a:off x="5922913" y="6423366"/>
            <a:ext cx="6677365" cy="646331"/>
          </a:xfrm>
          <a:prstGeom prst="rect">
            <a:avLst/>
          </a:prstGeom>
          <a:noFill/>
        </p:spPr>
        <p:txBody>
          <a:bodyPr wrap="square" rtlCol="0">
            <a:spAutoFit/>
          </a:bodyPr>
          <a:lstStyle/>
          <a:p>
            <a:pPr algn="ctr"/>
            <a:r>
              <a:rPr lang="en-US" b="1" spc="300" dirty="0">
                <a:solidFill>
                  <a:schemeClr val="bg1"/>
                </a:solidFill>
                <a:latin typeface="Gotham" panose="02000504050000020004" pitchFamily="2" charset="0"/>
              </a:rPr>
              <a:t>WWW.DREAMFLIGHTCHARITIES.ORG</a:t>
            </a:r>
          </a:p>
        </p:txBody>
      </p:sp>
      <p:pic>
        <p:nvPicPr>
          <p:cNvPr id="2" name="Picture 1">
            <a:extLst>
              <a:ext uri="{FF2B5EF4-FFF2-40B4-BE49-F238E27FC236}">
                <a16:creationId xmlns:a16="http://schemas.microsoft.com/office/drawing/2014/main" id="{C8041C85-CB74-8C1B-172D-61F4D458F4B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8746" y="-1666590"/>
            <a:ext cx="12189543" cy="8054610"/>
          </a:xfrm>
          <a:prstGeom prst="rect">
            <a:avLst/>
          </a:prstGeom>
        </p:spPr>
      </p:pic>
      <p:sp>
        <p:nvSpPr>
          <p:cNvPr id="3" name="Rectangle 2">
            <a:extLst>
              <a:ext uri="{FF2B5EF4-FFF2-40B4-BE49-F238E27FC236}">
                <a16:creationId xmlns:a16="http://schemas.microsoft.com/office/drawing/2014/main" id="{2AA3CEEC-B774-D53B-7D6F-3D99612B5DEE}"/>
              </a:ext>
            </a:extLst>
          </p:cNvPr>
          <p:cNvSpPr/>
          <p:nvPr/>
        </p:nvSpPr>
        <p:spPr>
          <a:xfrm rot="2700000">
            <a:off x="-2375746" y="-430835"/>
            <a:ext cx="7722240" cy="7703966"/>
          </a:xfrm>
          <a:prstGeom prst="rect">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F0A95BA-7054-732A-08C3-8D357407D57A}"/>
              </a:ext>
            </a:extLst>
          </p:cNvPr>
          <p:cNvSpPr/>
          <p:nvPr/>
        </p:nvSpPr>
        <p:spPr>
          <a:xfrm rot="2700000">
            <a:off x="-3091732" y="-430834"/>
            <a:ext cx="7722240" cy="7703966"/>
          </a:xfrm>
          <a:prstGeom prst="rect">
            <a:avLst/>
          </a:prstGeom>
          <a:solidFill>
            <a:srgbClr val="0474B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873CD9D-C302-31E3-C3D7-E27FD183529E}"/>
              </a:ext>
            </a:extLst>
          </p:cNvPr>
          <p:cNvSpPr txBox="1"/>
          <p:nvPr/>
        </p:nvSpPr>
        <p:spPr>
          <a:xfrm>
            <a:off x="324416" y="3319778"/>
            <a:ext cx="3937025" cy="2321533"/>
          </a:xfrm>
          <a:prstGeom prst="rect">
            <a:avLst/>
          </a:prstGeom>
          <a:noFill/>
        </p:spPr>
        <p:txBody>
          <a:bodyPr wrap="square" rtlCol="0">
            <a:spAutoFit/>
          </a:bodyPr>
          <a:lstStyle/>
          <a:p>
            <a:pPr>
              <a:lnSpc>
                <a:spcPts val="1600"/>
              </a:lnSpc>
            </a:pPr>
            <a:r>
              <a:rPr lang="en-US" sz="1000" dirty="0">
                <a:solidFill>
                  <a:schemeClr val="bg1"/>
                </a:solidFill>
                <a:latin typeface="Gotham" panose="02000504050000020004" pitchFamily="2" charset="0"/>
              </a:rPr>
              <a:t>From volunteering for Toys for Tots to participating in numerous athletic and academic programs at her school, Evie has carried her passion and driven personality over to the world of aviation. A 2022, graduate, Evie has already developed strong connections to Kentucky’s aviation community, hoping to fly commercial and see even more of the world!</a:t>
            </a:r>
          </a:p>
          <a:p>
            <a:pPr>
              <a:lnSpc>
                <a:spcPts val="1600"/>
              </a:lnSpc>
            </a:pPr>
            <a:endParaRPr lang="en-US" sz="1000" dirty="0">
              <a:solidFill>
                <a:schemeClr val="bg1"/>
              </a:solidFill>
              <a:latin typeface="Gotham" panose="02000504050000020004" pitchFamily="2" charset="0"/>
            </a:endParaRPr>
          </a:p>
          <a:p>
            <a:pPr>
              <a:lnSpc>
                <a:spcPts val="1600"/>
              </a:lnSpc>
            </a:pPr>
            <a:r>
              <a:rPr lang="en-US" sz="1000" b="1" i="1" dirty="0">
                <a:solidFill>
                  <a:schemeClr val="bg1"/>
                </a:solidFill>
                <a:latin typeface="Gotham" panose="02000504050000020004" pitchFamily="2" charset="0"/>
              </a:rPr>
              <a:t>Your support helps us encourage and enable the next generation of aviators and to inspire students to achieve their dreams inside and outside the cockpit!</a:t>
            </a:r>
          </a:p>
        </p:txBody>
      </p:sp>
      <p:sp>
        <p:nvSpPr>
          <p:cNvPr id="11" name="TextBox 10">
            <a:extLst>
              <a:ext uri="{FF2B5EF4-FFF2-40B4-BE49-F238E27FC236}">
                <a16:creationId xmlns:a16="http://schemas.microsoft.com/office/drawing/2014/main" id="{7EA2D6BD-37B7-72AE-A7A4-C4C4D5DCD201}"/>
              </a:ext>
            </a:extLst>
          </p:cNvPr>
          <p:cNvSpPr txBox="1"/>
          <p:nvPr/>
        </p:nvSpPr>
        <p:spPr>
          <a:xfrm>
            <a:off x="307486" y="2048871"/>
            <a:ext cx="4073359" cy="1169551"/>
          </a:xfrm>
          <a:prstGeom prst="rect">
            <a:avLst/>
          </a:prstGeom>
          <a:noFill/>
        </p:spPr>
        <p:txBody>
          <a:bodyPr wrap="none" rtlCol="0">
            <a:spAutoFit/>
          </a:bodyPr>
          <a:lstStyle/>
          <a:p>
            <a:r>
              <a:rPr lang="en-US" sz="1400" spc="300" dirty="0">
                <a:solidFill>
                  <a:schemeClr val="bg1"/>
                </a:solidFill>
                <a:latin typeface="Gotham" panose="02000504050000020004" pitchFamily="2" charset="0"/>
              </a:rPr>
              <a:t>2022 SCHOLARSHIP RECIPIENT</a:t>
            </a:r>
          </a:p>
          <a:p>
            <a:r>
              <a:rPr lang="en-US" sz="2800" b="1" dirty="0">
                <a:solidFill>
                  <a:schemeClr val="bg1"/>
                </a:solidFill>
                <a:latin typeface="Gotham" panose="02000504050000020004" pitchFamily="2" charset="0"/>
              </a:rPr>
              <a:t>MEET</a:t>
            </a:r>
          </a:p>
          <a:p>
            <a:r>
              <a:rPr lang="en-US" sz="2800" b="1" dirty="0">
                <a:solidFill>
                  <a:schemeClr val="bg1"/>
                </a:solidFill>
                <a:latin typeface="Gotham" panose="02000504050000020004" pitchFamily="2" charset="0"/>
              </a:rPr>
              <a:t>EVIE SAPP</a:t>
            </a:r>
          </a:p>
        </p:txBody>
      </p:sp>
      <p:pic>
        <p:nvPicPr>
          <p:cNvPr id="12" name="Picture 11" descr="Shape&#10;&#10;Description automatically generated with low confidence">
            <a:extLst>
              <a:ext uri="{FF2B5EF4-FFF2-40B4-BE49-F238E27FC236}">
                <a16:creationId xmlns:a16="http://schemas.microsoft.com/office/drawing/2014/main" id="{CF424DAE-06F9-A688-0C66-0A4F53277927}"/>
              </a:ext>
            </a:extLst>
          </p:cNvPr>
          <p:cNvPicPr>
            <a:picLocks noChangeAspect="1"/>
          </p:cNvPicPr>
          <p:nvPr/>
        </p:nvPicPr>
        <p:blipFill>
          <a:blip r:embed="rId5">
            <a:alphaModFix amt="18000"/>
            <a:extLst>
              <a:ext uri="{28A0092B-C50C-407E-A947-70E740481C1C}">
                <a14:useLocalDpi xmlns:a14="http://schemas.microsoft.com/office/drawing/2010/main" val="0"/>
              </a:ext>
            </a:extLst>
          </a:blip>
          <a:stretch>
            <a:fillRect/>
          </a:stretch>
        </p:blipFill>
        <p:spPr>
          <a:xfrm>
            <a:off x="450377" y="218364"/>
            <a:ext cx="1123948" cy="1729151"/>
          </a:xfrm>
          <a:prstGeom prst="rect">
            <a:avLst/>
          </a:prstGeom>
          <a:noFill/>
        </p:spPr>
      </p:pic>
    </p:spTree>
    <p:extLst>
      <p:ext uri="{BB962C8B-B14F-4D97-AF65-F5344CB8AC3E}">
        <p14:creationId xmlns:p14="http://schemas.microsoft.com/office/powerpoint/2010/main" val="558920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text, person, person&#10;&#10;Description automatically generated">
            <a:extLst>
              <a:ext uri="{FF2B5EF4-FFF2-40B4-BE49-F238E27FC236}">
                <a16:creationId xmlns:a16="http://schemas.microsoft.com/office/drawing/2014/main" id="{10FFF120-CEB2-4F3D-C31C-5A243DA4C8B7}"/>
              </a:ext>
            </a:extLst>
          </p:cNvPr>
          <p:cNvPicPr>
            <a:picLocks noChangeAspect="1"/>
          </p:cNvPicPr>
          <p:nvPr/>
        </p:nvPicPr>
        <p:blipFill rotWithShape="1">
          <a:blip r:embed="rId3">
            <a:extLst>
              <a:ext uri="{28A0092B-C50C-407E-A947-70E740481C1C}">
                <a14:useLocalDpi xmlns:a14="http://schemas.microsoft.com/office/drawing/2010/main" val="0"/>
              </a:ext>
            </a:extLst>
          </a:blip>
          <a:srcRect l="55450"/>
          <a:stretch/>
        </p:blipFill>
        <p:spPr>
          <a:xfrm>
            <a:off x="6760030" y="0"/>
            <a:ext cx="5431208" cy="6858000"/>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979920FD-F80E-F324-A6DF-5B206D9DA28A}"/>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762" y="0"/>
            <a:ext cx="12191238" cy="6858000"/>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F2B7C520-A1A7-5412-9FB7-395EC9FF55B3}"/>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1852739" y="970132"/>
            <a:ext cx="3441276" cy="5294269"/>
          </a:xfrm>
          <a:prstGeom prst="rect">
            <a:avLst/>
          </a:prstGeom>
        </p:spPr>
      </p:pic>
      <p:sp>
        <p:nvSpPr>
          <p:cNvPr id="11" name="TextBox 10">
            <a:extLst>
              <a:ext uri="{FF2B5EF4-FFF2-40B4-BE49-F238E27FC236}">
                <a16:creationId xmlns:a16="http://schemas.microsoft.com/office/drawing/2014/main" id="{42EBE403-1D0D-291B-E839-ED42CB936115}"/>
              </a:ext>
            </a:extLst>
          </p:cNvPr>
          <p:cNvSpPr txBox="1"/>
          <p:nvPr/>
        </p:nvSpPr>
        <p:spPr>
          <a:xfrm>
            <a:off x="753977" y="4096123"/>
            <a:ext cx="5638800" cy="1674817"/>
          </a:xfrm>
          <a:prstGeom prst="rect">
            <a:avLst/>
          </a:prstGeom>
          <a:noFill/>
        </p:spPr>
        <p:txBody>
          <a:bodyPr wrap="square" rtlCol="0">
            <a:spAutoFit/>
          </a:bodyPr>
          <a:lstStyle/>
          <a:p>
            <a:pPr algn="ctr">
              <a:spcBef>
                <a:spcPts val="75"/>
              </a:spcBef>
            </a:pPr>
            <a:r>
              <a:rPr lang="en-US" sz="5400" dirty="0">
                <a:solidFill>
                  <a:schemeClr val="bg1"/>
                </a:solidFill>
                <a:latin typeface="Gotham" panose="02000504050000020004" pitchFamily="2" charset="0"/>
              </a:rPr>
              <a:t>DREAM</a:t>
            </a:r>
            <a:r>
              <a:rPr lang="en-US" sz="5400" b="1" dirty="0">
                <a:solidFill>
                  <a:schemeClr val="bg1"/>
                </a:solidFill>
                <a:latin typeface="Gotham" panose="02000504050000020004" pitchFamily="2" charset="0"/>
              </a:rPr>
              <a:t>FLIGHT</a:t>
            </a:r>
            <a:br>
              <a:rPr lang="en-US" dirty="0">
                <a:solidFill>
                  <a:schemeClr val="bg1"/>
                </a:solidFill>
                <a:latin typeface="Gotham" panose="02000504050000020004" pitchFamily="2" charset="0"/>
              </a:rPr>
            </a:br>
            <a:r>
              <a:rPr lang="en-US" sz="3600" spc="300" dirty="0">
                <a:solidFill>
                  <a:schemeClr val="bg1"/>
                </a:solidFill>
                <a:latin typeface="Gotham" panose="02000504050000020004" pitchFamily="2" charset="0"/>
              </a:rPr>
              <a:t>CHARITIES</a:t>
            </a:r>
          </a:p>
          <a:p>
            <a:pPr algn="ctr">
              <a:spcBef>
                <a:spcPts val="75"/>
              </a:spcBef>
            </a:pPr>
            <a:endParaRPr lang="en-US" sz="1200" spc="300" dirty="0">
              <a:solidFill>
                <a:schemeClr val="bg1"/>
              </a:solidFill>
              <a:latin typeface="Gotham" panose="02000504050000020004" pitchFamily="2" charset="0"/>
            </a:endParaRPr>
          </a:p>
        </p:txBody>
      </p:sp>
    </p:spTree>
    <p:extLst>
      <p:ext uri="{BB962C8B-B14F-4D97-AF65-F5344CB8AC3E}">
        <p14:creationId xmlns:p14="http://schemas.microsoft.com/office/powerpoint/2010/main" val="171621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DA56F6-4674-E61B-F3ED-50B85413683E}"/>
              </a:ext>
            </a:extLst>
          </p:cNvPr>
          <p:cNvSpPr/>
          <p:nvPr/>
        </p:nvSpPr>
        <p:spPr>
          <a:xfrm>
            <a:off x="0" y="0"/>
            <a:ext cx="12192000" cy="6858000"/>
          </a:xfrm>
          <a:prstGeom prst="rect">
            <a:avLst/>
          </a:prstGeom>
          <a:blipFill dpi="0" rotWithShape="1">
            <a:blip r:embed="rId3">
              <a:alphaModFix amt="2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21D0872-0B82-3191-C37A-259FAF98146F}"/>
              </a:ext>
            </a:extLst>
          </p:cNvPr>
          <p:cNvSpPr/>
          <p:nvPr/>
        </p:nvSpPr>
        <p:spPr>
          <a:xfrm>
            <a:off x="1" y="6352674"/>
            <a:ext cx="12192000" cy="505326"/>
          </a:xfrm>
          <a:prstGeom prst="rect">
            <a:avLst/>
          </a:prstGeom>
          <a:solidFill>
            <a:schemeClr val="bg2">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bg1"/>
              </a:solidFill>
            </a:endParaRPr>
          </a:p>
        </p:txBody>
      </p:sp>
      <p:sp>
        <p:nvSpPr>
          <p:cNvPr id="21" name="TextBox 20">
            <a:extLst>
              <a:ext uri="{FF2B5EF4-FFF2-40B4-BE49-F238E27FC236}">
                <a16:creationId xmlns:a16="http://schemas.microsoft.com/office/drawing/2014/main" id="{405E4084-CC7E-176A-2FB4-DCBA17734DEC}"/>
              </a:ext>
            </a:extLst>
          </p:cNvPr>
          <p:cNvSpPr txBox="1"/>
          <p:nvPr/>
        </p:nvSpPr>
        <p:spPr>
          <a:xfrm>
            <a:off x="5922913" y="6423366"/>
            <a:ext cx="6677365" cy="646331"/>
          </a:xfrm>
          <a:prstGeom prst="rect">
            <a:avLst/>
          </a:prstGeom>
          <a:noFill/>
        </p:spPr>
        <p:txBody>
          <a:bodyPr wrap="square" rtlCol="0">
            <a:spAutoFit/>
          </a:bodyPr>
          <a:lstStyle/>
          <a:p>
            <a:pPr algn="ctr"/>
            <a:r>
              <a:rPr lang="en-US" b="1" spc="300" dirty="0">
                <a:solidFill>
                  <a:schemeClr val="bg1"/>
                </a:solidFill>
                <a:latin typeface="Gotham" panose="02000504050000020004" pitchFamily="2" charset="0"/>
              </a:rPr>
              <a:t>WWW.DREAMFLIGHTCHARITIES.ORG</a:t>
            </a:r>
          </a:p>
        </p:txBody>
      </p:sp>
      <p:sp>
        <p:nvSpPr>
          <p:cNvPr id="12" name="Rectangle 11">
            <a:extLst>
              <a:ext uri="{FF2B5EF4-FFF2-40B4-BE49-F238E27FC236}">
                <a16:creationId xmlns:a16="http://schemas.microsoft.com/office/drawing/2014/main" id="{FB1BE2FB-7DE2-531B-DC26-DC927A440258}"/>
              </a:ext>
            </a:extLst>
          </p:cNvPr>
          <p:cNvSpPr/>
          <p:nvPr/>
        </p:nvSpPr>
        <p:spPr>
          <a:xfrm>
            <a:off x="1172936" y="661306"/>
            <a:ext cx="9846128" cy="512717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B3C10C-4DDD-D5F0-0612-39B174B2F3C8}"/>
              </a:ext>
            </a:extLst>
          </p:cNvPr>
          <p:cNvSpPr/>
          <p:nvPr/>
        </p:nvSpPr>
        <p:spPr>
          <a:xfrm>
            <a:off x="9826616" y="0"/>
            <a:ext cx="1812471" cy="1812471"/>
          </a:xfrm>
          <a:prstGeom prst="rect">
            <a:avLst/>
          </a:prstGeom>
          <a:solidFill>
            <a:srgbClr val="76717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Shape&#10;&#10;Description automatically generated with low confidence">
            <a:extLst>
              <a:ext uri="{FF2B5EF4-FFF2-40B4-BE49-F238E27FC236}">
                <a16:creationId xmlns:a16="http://schemas.microsoft.com/office/drawing/2014/main" id="{CBF78226-8E26-6FBD-FE97-347F6238B8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6173" y="174887"/>
            <a:ext cx="946133" cy="1455589"/>
          </a:xfrm>
          <a:prstGeom prst="rect">
            <a:avLst/>
          </a:prstGeom>
        </p:spPr>
      </p:pic>
      <p:sp>
        <p:nvSpPr>
          <p:cNvPr id="13" name="TextBox 12">
            <a:extLst>
              <a:ext uri="{FF2B5EF4-FFF2-40B4-BE49-F238E27FC236}">
                <a16:creationId xmlns:a16="http://schemas.microsoft.com/office/drawing/2014/main" id="{5A409D38-97A5-7DD8-22C0-BFAAC6692B3C}"/>
              </a:ext>
            </a:extLst>
          </p:cNvPr>
          <p:cNvSpPr txBox="1"/>
          <p:nvPr/>
        </p:nvSpPr>
        <p:spPr>
          <a:xfrm>
            <a:off x="1483450" y="955246"/>
            <a:ext cx="5638800" cy="923330"/>
          </a:xfrm>
          <a:prstGeom prst="rect">
            <a:avLst/>
          </a:prstGeom>
          <a:noFill/>
        </p:spPr>
        <p:txBody>
          <a:bodyPr wrap="square" rtlCol="0">
            <a:spAutoFit/>
          </a:bodyPr>
          <a:lstStyle/>
          <a:p>
            <a:pPr>
              <a:spcBef>
                <a:spcPts val="75"/>
              </a:spcBef>
            </a:pPr>
            <a:r>
              <a:rPr lang="en-US" sz="5400" dirty="0">
                <a:solidFill>
                  <a:srgbClr val="0A4B72"/>
                </a:solidFill>
                <a:latin typeface="Gotham" panose="02000504050000020004" pitchFamily="2" charset="0"/>
              </a:rPr>
              <a:t>OUR </a:t>
            </a:r>
            <a:r>
              <a:rPr lang="en-US" sz="5400" b="1" dirty="0">
                <a:solidFill>
                  <a:srgbClr val="0A4B72"/>
                </a:solidFill>
                <a:latin typeface="Gotham" panose="02000504050000020004" pitchFamily="2" charset="0"/>
              </a:rPr>
              <a:t>MISSION</a:t>
            </a:r>
            <a:endParaRPr lang="en-US" sz="1200" spc="300" dirty="0">
              <a:solidFill>
                <a:srgbClr val="0A4B72"/>
              </a:solidFill>
              <a:latin typeface="Gotham" panose="02000504050000020004" pitchFamily="2" charset="0"/>
            </a:endParaRPr>
          </a:p>
        </p:txBody>
      </p:sp>
      <p:sp>
        <p:nvSpPr>
          <p:cNvPr id="14" name="TextBox 13">
            <a:extLst>
              <a:ext uri="{FF2B5EF4-FFF2-40B4-BE49-F238E27FC236}">
                <a16:creationId xmlns:a16="http://schemas.microsoft.com/office/drawing/2014/main" id="{73435408-BD10-7ECE-24DE-0847B298CE33}"/>
              </a:ext>
            </a:extLst>
          </p:cNvPr>
          <p:cNvSpPr txBox="1"/>
          <p:nvPr/>
        </p:nvSpPr>
        <p:spPr>
          <a:xfrm>
            <a:off x="1531428" y="1981108"/>
            <a:ext cx="7196935" cy="3416320"/>
          </a:xfrm>
          <a:prstGeom prst="rect">
            <a:avLst/>
          </a:prstGeom>
          <a:noFill/>
        </p:spPr>
        <p:txBody>
          <a:bodyPr wrap="square" rtlCol="0">
            <a:spAutoFit/>
          </a:bodyPr>
          <a:lstStyle/>
          <a:p>
            <a:r>
              <a:rPr lang="en-US" sz="2400" dirty="0">
                <a:solidFill>
                  <a:srgbClr val="0A4B72"/>
                </a:solidFill>
                <a:latin typeface="Gotham" panose="02000504050000020004" pitchFamily="2" charset="0"/>
              </a:rPr>
              <a:t>DREAM</a:t>
            </a:r>
            <a:r>
              <a:rPr lang="en-US" sz="2400" b="1" dirty="0">
                <a:solidFill>
                  <a:srgbClr val="0A4B72"/>
                </a:solidFill>
                <a:latin typeface="Gotham" panose="02000504050000020004" pitchFamily="2" charset="0"/>
              </a:rPr>
              <a:t>FLIGHT</a:t>
            </a:r>
            <a:r>
              <a:rPr lang="en-US" sz="2400" dirty="0">
                <a:solidFill>
                  <a:srgbClr val="0A4B72"/>
                </a:solidFill>
                <a:latin typeface="Gotham" panose="02000504050000020004" pitchFamily="2" charset="0"/>
              </a:rPr>
              <a:t> CHARITIES seeks to create an empowering experience for students across Kentucky through a shared passion for aviation.</a:t>
            </a:r>
          </a:p>
          <a:p>
            <a:endParaRPr lang="en-US" sz="2400" dirty="0">
              <a:solidFill>
                <a:srgbClr val="0A4B72"/>
              </a:solidFill>
              <a:latin typeface="Gotham" panose="02000504050000020004" pitchFamily="2" charset="0"/>
            </a:endParaRPr>
          </a:p>
          <a:p>
            <a:r>
              <a:rPr lang="en-US" sz="2400" dirty="0">
                <a:solidFill>
                  <a:srgbClr val="0A4B72"/>
                </a:solidFill>
                <a:latin typeface="Gotham" panose="02000504050000020004" pitchFamily="2" charset="0"/>
              </a:rPr>
              <a:t>From encouraging next-generation aviators to highlighting opportunities within the state’s aviation industry, we look to impact students both within and outside the cockpit.</a:t>
            </a:r>
          </a:p>
        </p:txBody>
      </p:sp>
    </p:spTree>
    <p:extLst>
      <p:ext uri="{BB962C8B-B14F-4D97-AF65-F5344CB8AC3E}">
        <p14:creationId xmlns:p14="http://schemas.microsoft.com/office/powerpoint/2010/main" val="315108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animBg="1"/>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DA56F6-4674-E61B-F3ED-50B85413683E}"/>
              </a:ext>
            </a:extLst>
          </p:cNvPr>
          <p:cNvSpPr/>
          <p:nvPr/>
        </p:nvSpPr>
        <p:spPr>
          <a:xfrm>
            <a:off x="0" y="0"/>
            <a:ext cx="12192000" cy="6858000"/>
          </a:xfrm>
          <a:prstGeom prst="rect">
            <a:avLst/>
          </a:prstGeom>
          <a:blipFill dpi="0" rotWithShape="1">
            <a:blip r:embed="rId3">
              <a:alphaModFix amt="2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21D0872-0B82-3191-C37A-259FAF98146F}"/>
              </a:ext>
            </a:extLst>
          </p:cNvPr>
          <p:cNvSpPr/>
          <p:nvPr/>
        </p:nvSpPr>
        <p:spPr>
          <a:xfrm>
            <a:off x="1" y="6352674"/>
            <a:ext cx="12192000" cy="505326"/>
          </a:xfrm>
          <a:prstGeom prst="rect">
            <a:avLst/>
          </a:prstGeom>
          <a:solidFill>
            <a:schemeClr val="bg2">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bg1"/>
              </a:solidFill>
            </a:endParaRPr>
          </a:p>
        </p:txBody>
      </p:sp>
      <p:sp>
        <p:nvSpPr>
          <p:cNvPr id="21" name="TextBox 20">
            <a:extLst>
              <a:ext uri="{FF2B5EF4-FFF2-40B4-BE49-F238E27FC236}">
                <a16:creationId xmlns:a16="http://schemas.microsoft.com/office/drawing/2014/main" id="{405E4084-CC7E-176A-2FB4-DCBA17734DEC}"/>
              </a:ext>
            </a:extLst>
          </p:cNvPr>
          <p:cNvSpPr txBox="1"/>
          <p:nvPr/>
        </p:nvSpPr>
        <p:spPr>
          <a:xfrm>
            <a:off x="5922913" y="6423366"/>
            <a:ext cx="6677365" cy="646331"/>
          </a:xfrm>
          <a:prstGeom prst="rect">
            <a:avLst/>
          </a:prstGeom>
          <a:noFill/>
        </p:spPr>
        <p:txBody>
          <a:bodyPr wrap="square" rtlCol="0">
            <a:spAutoFit/>
          </a:bodyPr>
          <a:lstStyle/>
          <a:p>
            <a:pPr algn="ctr"/>
            <a:r>
              <a:rPr lang="en-US" b="1" spc="300" dirty="0">
                <a:solidFill>
                  <a:schemeClr val="bg1"/>
                </a:solidFill>
                <a:latin typeface="Gotham" panose="02000504050000020004" pitchFamily="2" charset="0"/>
              </a:rPr>
              <a:t>WWW.DREAMFLIGHTCHARITIES.ORG</a:t>
            </a:r>
          </a:p>
        </p:txBody>
      </p:sp>
      <p:sp>
        <p:nvSpPr>
          <p:cNvPr id="8" name="Rectangle 7">
            <a:extLst>
              <a:ext uri="{FF2B5EF4-FFF2-40B4-BE49-F238E27FC236}">
                <a16:creationId xmlns:a16="http://schemas.microsoft.com/office/drawing/2014/main" id="{30445C00-1743-B598-90A3-90A84F19C62E}"/>
              </a:ext>
            </a:extLst>
          </p:cNvPr>
          <p:cNvSpPr/>
          <p:nvPr/>
        </p:nvSpPr>
        <p:spPr>
          <a:xfrm>
            <a:off x="269965" y="252549"/>
            <a:ext cx="8205489" cy="5419439"/>
          </a:xfrm>
          <a:prstGeom prst="rect">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E104C04-89DD-3A12-1219-FBE3F9BD074D}"/>
              </a:ext>
            </a:extLst>
          </p:cNvPr>
          <p:cNvSpPr/>
          <p:nvPr/>
        </p:nvSpPr>
        <p:spPr>
          <a:xfrm>
            <a:off x="7398395" y="1589905"/>
            <a:ext cx="4467225" cy="4467225"/>
          </a:xfrm>
          <a:prstGeom prst="rect">
            <a:avLst/>
          </a:prstGeom>
          <a:solidFill>
            <a:srgbClr val="76717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753862D-1ADA-0D64-93BE-C2E746678703}"/>
              </a:ext>
            </a:extLst>
          </p:cNvPr>
          <p:cNvSpPr txBox="1"/>
          <p:nvPr/>
        </p:nvSpPr>
        <p:spPr>
          <a:xfrm>
            <a:off x="7577382" y="2734902"/>
            <a:ext cx="3937025" cy="2937086"/>
          </a:xfrm>
          <a:prstGeom prst="rect">
            <a:avLst/>
          </a:prstGeom>
          <a:noFill/>
        </p:spPr>
        <p:txBody>
          <a:bodyPr wrap="square" rtlCol="0">
            <a:spAutoFit/>
          </a:bodyPr>
          <a:lstStyle/>
          <a:p>
            <a:pPr>
              <a:lnSpc>
                <a:spcPts val="1600"/>
              </a:lnSpc>
            </a:pPr>
            <a:r>
              <a:rPr lang="en-US" sz="1000" dirty="0">
                <a:solidFill>
                  <a:schemeClr val="bg1"/>
                </a:solidFill>
                <a:latin typeface="Gotham" panose="02000504050000020004" pitchFamily="2" charset="0"/>
              </a:rPr>
              <a:t>It is just what is sounds like! </a:t>
            </a:r>
            <a:r>
              <a:rPr lang="en-US" sz="1000" b="1" dirty="0">
                <a:solidFill>
                  <a:schemeClr val="bg1"/>
                </a:solidFill>
                <a:latin typeface="Gotham" panose="02000504050000020004" pitchFamily="2" charset="0"/>
              </a:rPr>
              <a:t>DFC Discovery Flights </a:t>
            </a:r>
            <a:r>
              <a:rPr lang="en-US" sz="1000" dirty="0">
                <a:solidFill>
                  <a:schemeClr val="bg1"/>
                </a:solidFill>
                <a:latin typeface="Gotham" panose="02000504050000020004" pitchFamily="2" charset="0"/>
              </a:rPr>
              <a:t>serve as an opportunity to gauge student interest in aviation while providing an exciting and memorable experience.</a:t>
            </a:r>
          </a:p>
          <a:p>
            <a:pPr>
              <a:lnSpc>
                <a:spcPts val="1600"/>
              </a:lnSpc>
            </a:pPr>
            <a:endParaRPr lang="en-US" sz="1000" dirty="0">
              <a:solidFill>
                <a:schemeClr val="bg1"/>
              </a:solidFill>
              <a:latin typeface="Gotham" panose="02000504050000020004" pitchFamily="2" charset="0"/>
            </a:endParaRPr>
          </a:p>
          <a:p>
            <a:pPr>
              <a:lnSpc>
                <a:spcPts val="1600"/>
              </a:lnSpc>
            </a:pPr>
            <a:r>
              <a:rPr lang="en-US" sz="1000" dirty="0">
                <a:solidFill>
                  <a:schemeClr val="bg1"/>
                </a:solidFill>
                <a:latin typeface="Gotham" panose="02000504050000020004" pitchFamily="2" charset="0"/>
              </a:rPr>
              <a:t>Our </a:t>
            </a:r>
            <a:r>
              <a:rPr lang="en-US" sz="1000" b="1" dirty="0">
                <a:solidFill>
                  <a:schemeClr val="bg1"/>
                </a:solidFill>
                <a:latin typeface="Gotham" panose="02000504050000020004" pitchFamily="2" charset="0"/>
              </a:rPr>
              <a:t>Discovery Flight </a:t>
            </a:r>
            <a:r>
              <a:rPr lang="en-US" sz="1000" dirty="0">
                <a:solidFill>
                  <a:schemeClr val="bg1"/>
                </a:solidFill>
                <a:latin typeface="Gotham" panose="02000504050000020004" pitchFamily="2" charset="0"/>
              </a:rPr>
              <a:t>events include:</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Brief ground school instruction</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Multiple-destination flight plans</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One-on-one flight instruction</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Presentation of scholarship opportunities</a:t>
            </a:r>
          </a:p>
          <a:p>
            <a:pPr marL="171450" indent="-171450">
              <a:lnSpc>
                <a:spcPts val="1600"/>
              </a:lnSpc>
              <a:buFont typeface="Arial" panose="020B0604020202020204" pitchFamily="34" charset="0"/>
              <a:buChar char="•"/>
            </a:pPr>
            <a:endParaRPr lang="en-US" sz="1000" dirty="0">
              <a:solidFill>
                <a:schemeClr val="bg1"/>
              </a:solidFill>
              <a:latin typeface="Gotham" panose="02000504050000020004" pitchFamily="2" charset="0"/>
            </a:endParaRPr>
          </a:p>
          <a:p>
            <a:pPr>
              <a:lnSpc>
                <a:spcPts val="1600"/>
              </a:lnSpc>
            </a:pPr>
            <a:r>
              <a:rPr lang="en-US" sz="1000" dirty="0">
                <a:solidFill>
                  <a:schemeClr val="bg1"/>
                </a:solidFill>
                <a:latin typeface="Gotham" panose="02000504050000020004" pitchFamily="2" charset="0"/>
              </a:rPr>
              <a:t>While providing an exciting experience for students, </a:t>
            </a:r>
            <a:r>
              <a:rPr lang="en-US" sz="1000" b="1" dirty="0">
                <a:solidFill>
                  <a:schemeClr val="bg1"/>
                </a:solidFill>
                <a:latin typeface="Gotham" panose="02000504050000020004" pitchFamily="2" charset="0"/>
              </a:rPr>
              <a:t>DFC Discovery Flights </a:t>
            </a:r>
            <a:r>
              <a:rPr lang="en-US" sz="1000" dirty="0">
                <a:solidFill>
                  <a:schemeClr val="bg1"/>
                </a:solidFill>
                <a:latin typeface="Gotham" panose="02000504050000020004" pitchFamily="2" charset="0"/>
              </a:rPr>
              <a:t>also enable our staff to consider comfort level, teachability, and margins of success for those who may apply for one of our </a:t>
            </a:r>
            <a:r>
              <a:rPr lang="en-US" sz="1000" b="1" dirty="0">
                <a:solidFill>
                  <a:schemeClr val="bg1"/>
                </a:solidFill>
                <a:latin typeface="Gotham" panose="02000504050000020004" pitchFamily="2" charset="0"/>
              </a:rPr>
              <a:t>Flight Training Scholarships.</a:t>
            </a:r>
          </a:p>
        </p:txBody>
      </p:sp>
      <p:sp>
        <p:nvSpPr>
          <p:cNvPr id="5" name="TextBox 4">
            <a:extLst>
              <a:ext uri="{FF2B5EF4-FFF2-40B4-BE49-F238E27FC236}">
                <a16:creationId xmlns:a16="http://schemas.microsoft.com/office/drawing/2014/main" id="{661D4E27-A1F5-1888-732D-A4DD65478BC6}"/>
              </a:ext>
            </a:extLst>
          </p:cNvPr>
          <p:cNvSpPr txBox="1"/>
          <p:nvPr/>
        </p:nvSpPr>
        <p:spPr>
          <a:xfrm>
            <a:off x="7560452" y="1925546"/>
            <a:ext cx="4185761" cy="707886"/>
          </a:xfrm>
          <a:prstGeom prst="rect">
            <a:avLst/>
          </a:prstGeom>
          <a:noFill/>
        </p:spPr>
        <p:txBody>
          <a:bodyPr wrap="none" rtlCol="0">
            <a:spAutoFit/>
          </a:bodyPr>
          <a:lstStyle/>
          <a:p>
            <a:r>
              <a:rPr lang="en-US" sz="1400" spc="300" dirty="0">
                <a:solidFill>
                  <a:schemeClr val="bg1"/>
                </a:solidFill>
                <a:latin typeface="Gotham" panose="02000504050000020004" pitchFamily="2" charset="0"/>
              </a:rPr>
              <a:t>DREAM</a:t>
            </a:r>
            <a:r>
              <a:rPr lang="en-US" sz="1400" b="1" spc="300" dirty="0">
                <a:solidFill>
                  <a:schemeClr val="bg1"/>
                </a:solidFill>
                <a:latin typeface="Gotham" panose="02000504050000020004" pitchFamily="2" charset="0"/>
              </a:rPr>
              <a:t>FLIGHT</a:t>
            </a:r>
            <a:r>
              <a:rPr lang="en-US" sz="1400" spc="300" dirty="0">
                <a:solidFill>
                  <a:schemeClr val="bg1"/>
                </a:solidFill>
                <a:latin typeface="Gotham" panose="02000504050000020004" pitchFamily="2" charset="0"/>
              </a:rPr>
              <a:t> CHARITIES</a:t>
            </a:r>
          </a:p>
          <a:p>
            <a:r>
              <a:rPr lang="en-US" sz="2600" b="1" dirty="0">
                <a:solidFill>
                  <a:schemeClr val="bg1"/>
                </a:solidFill>
                <a:latin typeface="Gotham" panose="02000504050000020004" pitchFamily="2" charset="0"/>
              </a:rPr>
              <a:t>BUILDING COMMUNITY</a:t>
            </a:r>
          </a:p>
        </p:txBody>
      </p:sp>
    </p:spTree>
    <p:extLst>
      <p:ext uri="{BB962C8B-B14F-4D97-AF65-F5344CB8AC3E}">
        <p14:creationId xmlns:p14="http://schemas.microsoft.com/office/powerpoint/2010/main" val="331413375"/>
      </p:ext>
    </p:extLst>
  </p:cSld>
  <p:clrMapOvr>
    <a:masterClrMapping/>
  </p:clrMapOvr>
  <p:transition spd="slow" advClick="0" advTm="5000">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DA56F6-4674-E61B-F3ED-50B85413683E}"/>
              </a:ext>
            </a:extLst>
          </p:cNvPr>
          <p:cNvSpPr/>
          <p:nvPr/>
        </p:nvSpPr>
        <p:spPr>
          <a:xfrm>
            <a:off x="0" y="0"/>
            <a:ext cx="12192000" cy="6858000"/>
          </a:xfrm>
          <a:prstGeom prst="rect">
            <a:avLst/>
          </a:prstGeom>
          <a:blipFill dpi="0" rotWithShape="1">
            <a:blip r:embed="rId3">
              <a:alphaModFix amt="2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21D0872-0B82-3191-C37A-259FAF98146F}"/>
              </a:ext>
            </a:extLst>
          </p:cNvPr>
          <p:cNvSpPr/>
          <p:nvPr/>
        </p:nvSpPr>
        <p:spPr>
          <a:xfrm>
            <a:off x="1" y="6352674"/>
            <a:ext cx="12192000" cy="505326"/>
          </a:xfrm>
          <a:prstGeom prst="rect">
            <a:avLst/>
          </a:prstGeom>
          <a:solidFill>
            <a:schemeClr val="bg2">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bg1"/>
              </a:solidFill>
            </a:endParaRPr>
          </a:p>
        </p:txBody>
      </p:sp>
      <p:sp>
        <p:nvSpPr>
          <p:cNvPr id="21" name="TextBox 20">
            <a:extLst>
              <a:ext uri="{FF2B5EF4-FFF2-40B4-BE49-F238E27FC236}">
                <a16:creationId xmlns:a16="http://schemas.microsoft.com/office/drawing/2014/main" id="{405E4084-CC7E-176A-2FB4-DCBA17734DEC}"/>
              </a:ext>
            </a:extLst>
          </p:cNvPr>
          <p:cNvSpPr txBox="1"/>
          <p:nvPr/>
        </p:nvSpPr>
        <p:spPr>
          <a:xfrm>
            <a:off x="5922913" y="6423366"/>
            <a:ext cx="6677365" cy="646331"/>
          </a:xfrm>
          <a:prstGeom prst="rect">
            <a:avLst/>
          </a:prstGeom>
          <a:noFill/>
        </p:spPr>
        <p:txBody>
          <a:bodyPr wrap="square" rtlCol="0">
            <a:spAutoFit/>
          </a:bodyPr>
          <a:lstStyle/>
          <a:p>
            <a:pPr algn="ctr"/>
            <a:r>
              <a:rPr lang="en-US" b="1" spc="300" dirty="0">
                <a:solidFill>
                  <a:schemeClr val="bg1"/>
                </a:solidFill>
                <a:latin typeface="Gotham" panose="02000504050000020004" pitchFamily="2" charset="0"/>
              </a:rPr>
              <a:t>WWW.DREAMFLIGHTCHARITIES.ORG</a:t>
            </a:r>
          </a:p>
        </p:txBody>
      </p:sp>
      <p:sp>
        <p:nvSpPr>
          <p:cNvPr id="8" name="Rectangle 7">
            <a:extLst>
              <a:ext uri="{FF2B5EF4-FFF2-40B4-BE49-F238E27FC236}">
                <a16:creationId xmlns:a16="http://schemas.microsoft.com/office/drawing/2014/main" id="{30445C00-1743-B598-90A3-90A84F19C62E}"/>
              </a:ext>
            </a:extLst>
          </p:cNvPr>
          <p:cNvSpPr/>
          <p:nvPr/>
        </p:nvSpPr>
        <p:spPr>
          <a:xfrm>
            <a:off x="269965" y="252549"/>
            <a:ext cx="8205489" cy="5419439"/>
          </a:xfrm>
          <a:prstGeom prst="rect">
            <a:avLst/>
          </a:prstGeom>
          <a:blipFill>
            <a:blip r:embed="rId4">
              <a:extLst>
                <a:ext uri="{BEBA8EAE-BF5A-486C-A8C5-ECC9F3942E4B}">
                  <a14:imgProps xmlns:a14="http://schemas.microsoft.com/office/drawing/2010/main">
                    <a14:imgLayer r:embed="rId5">
                      <a14:imgEffect>
                        <a14:brightnessContrast bright="12000" contrast="-6000"/>
                      </a14:imgEffect>
                    </a14:imgLayer>
                  </a14:imgProps>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E104C04-89DD-3A12-1219-FBE3F9BD074D}"/>
              </a:ext>
            </a:extLst>
          </p:cNvPr>
          <p:cNvSpPr/>
          <p:nvPr/>
        </p:nvSpPr>
        <p:spPr>
          <a:xfrm>
            <a:off x="7398395" y="1589905"/>
            <a:ext cx="4467225" cy="4467225"/>
          </a:xfrm>
          <a:prstGeom prst="rect">
            <a:avLst/>
          </a:prstGeom>
          <a:solidFill>
            <a:srgbClr val="76717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753862D-1ADA-0D64-93BE-C2E746678703}"/>
              </a:ext>
            </a:extLst>
          </p:cNvPr>
          <p:cNvSpPr txBox="1"/>
          <p:nvPr/>
        </p:nvSpPr>
        <p:spPr>
          <a:xfrm>
            <a:off x="7577382" y="2734902"/>
            <a:ext cx="3937025" cy="2937086"/>
          </a:xfrm>
          <a:prstGeom prst="rect">
            <a:avLst/>
          </a:prstGeom>
          <a:noFill/>
        </p:spPr>
        <p:txBody>
          <a:bodyPr wrap="square" rtlCol="0">
            <a:spAutoFit/>
          </a:bodyPr>
          <a:lstStyle/>
          <a:p>
            <a:pPr>
              <a:lnSpc>
                <a:spcPts val="1600"/>
              </a:lnSpc>
            </a:pPr>
            <a:r>
              <a:rPr lang="en-US" sz="1000" dirty="0">
                <a:solidFill>
                  <a:schemeClr val="bg1"/>
                </a:solidFill>
                <a:latin typeface="Gotham" panose="02000504050000020004" pitchFamily="2" charset="0"/>
              </a:rPr>
              <a:t>It is just what is sounds like! </a:t>
            </a:r>
            <a:r>
              <a:rPr lang="en-US" sz="1000" b="1" dirty="0">
                <a:solidFill>
                  <a:schemeClr val="bg1"/>
                </a:solidFill>
                <a:latin typeface="Gotham" panose="02000504050000020004" pitchFamily="2" charset="0"/>
              </a:rPr>
              <a:t>DFC Discovery Flights </a:t>
            </a:r>
            <a:r>
              <a:rPr lang="en-US" sz="1000" dirty="0">
                <a:solidFill>
                  <a:schemeClr val="bg1"/>
                </a:solidFill>
                <a:latin typeface="Gotham" panose="02000504050000020004" pitchFamily="2" charset="0"/>
              </a:rPr>
              <a:t>serve as an opportunity to gauge student interest in aviation while providing an exciting and memorable experience.</a:t>
            </a:r>
          </a:p>
          <a:p>
            <a:pPr>
              <a:lnSpc>
                <a:spcPts val="1600"/>
              </a:lnSpc>
            </a:pPr>
            <a:endParaRPr lang="en-US" sz="1000" dirty="0">
              <a:solidFill>
                <a:schemeClr val="bg1"/>
              </a:solidFill>
              <a:latin typeface="Gotham" panose="02000504050000020004" pitchFamily="2" charset="0"/>
            </a:endParaRPr>
          </a:p>
          <a:p>
            <a:pPr>
              <a:lnSpc>
                <a:spcPts val="1600"/>
              </a:lnSpc>
            </a:pPr>
            <a:r>
              <a:rPr lang="en-US" sz="1000" dirty="0">
                <a:solidFill>
                  <a:schemeClr val="bg1"/>
                </a:solidFill>
                <a:latin typeface="Gotham" panose="02000504050000020004" pitchFamily="2" charset="0"/>
              </a:rPr>
              <a:t>Our </a:t>
            </a:r>
            <a:r>
              <a:rPr lang="en-US" sz="1000" b="1" dirty="0">
                <a:solidFill>
                  <a:schemeClr val="bg1"/>
                </a:solidFill>
                <a:latin typeface="Gotham" panose="02000504050000020004" pitchFamily="2" charset="0"/>
              </a:rPr>
              <a:t>Discovery Flight </a:t>
            </a:r>
            <a:r>
              <a:rPr lang="en-US" sz="1000" dirty="0">
                <a:solidFill>
                  <a:schemeClr val="bg1"/>
                </a:solidFill>
                <a:latin typeface="Gotham" panose="02000504050000020004" pitchFamily="2" charset="0"/>
              </a:rPr>
              <a:t>events include:</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Brief ground school instruction</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Multiple-destination flight plans</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One-on-one flight instruction</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Presentation of scholarship opportunities</a:t>
            </a:r>
          </a:p>
          <a:p>
            <a:pPr marL="171450" indent="-171450">
              <a:lnSpc>
                <a:spcPts val="1600"/>
              </a:lnSpc>
              <a:buFont typeface="Arial" panose="020B0604020202020204" pitchFamily="34" charset="0"/>
              <a:buChar char="•"/>
            </a:pPr>
            <a:endParaRPr lang="en-US" sz="1000" dirty="0">
              <a:solidFill>
                <a:schemeClr val="bg1"/>
              </a:solidFill>
              <a:latin typeface="Gotham" panose="02000504050000020004" pitchFamily="2" charset="0"/>
            </a:endParaRPr>
          </a:p>
          <a:p>
            <a:pPr>
              <a:lnSpc>
                <a:spcPts val="1600"/>
              </a:lnSpc>
            </a:pPr>
            <a:r>
              <a:rPr lang="en-US" sz="1000" dirty="0">
                <a:solidFill>
                  <a:schemeClr val="bg1"/>
                </a:solidFill>
                <a:latin typeface="Gotham" panose="02000504050000020004" pitchFamily="2" charset="0"/>
              </a:rPr>
              <a:t>While providing an exciting experience for students, </a:t>
            </a:r>
            <a:r>
              <a:rPr lang="en-US" sz="1000" b="1" dirty="0">
                <a:solidFill>
                  <a:schemeClr val="bg1"/>
                </a:solidFill>
                <a:latin typeface="Gotham" panose="02000504050000020004" pitchFamily="2" charset="0"/>
              </a:rPr>
              <a:t>DFC Discovery Flights </a:t>
            </a:r>
            <a:r>
              <a:rPr lang="en-US" sz="1000" dirty="0">
                <a:solidFill>
                  <a:schemeClr val="bg1"/>
                </a:solidFill>
                <a:latin typeface="Gotham" panose="02000504050000020004" pitchFamily="2" charset="0"/>
              </a:rPr>
              <a:t>also enable our staff to consider comfort level, teachability, and margins of success for those who may apply for one of our </a:t>
            </a:r>
            <a:r>
              <a:rPr lang="en-US" sz="1000" b="1" dirty="0">
                <a:solidFill>
                  <a:schemeClr val="bg1"/>
                </a:solidFill>
                <a:latin typeface="Gotham" panose="02000504050000020004" pitchFamily="2" charset="0"/>
              </a:rPr>
              <a:t>Flight Training Scholarships.</a:t>
            </a:r>
          </a:p>
        </p:txBody>
      </p:sp>
      <p:sp>
        <p:nvSpPr>
          <p:cNvPr id="5" name="TextBox 4">
            <a:extLst>
              <a:ext uri="{FF2B5EF4-FFF2-40B4-BE49-F238E27FC236}">
                <a16:creationId xmlns:a16="http://schemas.microsoft.com/office/drawing/2014/main" id="{661D4E27-A1F5-1888-732D-A4DD65478BC6}"/>
              </a:ext>
            </a:extLst>
          </p:cNvPr>
          <p:cNvSpPr txBox="1"/>
          <p:nvPr/>
        </p:nvSpPr>
        <p:spPr>
          <a:xfrm>
            <a:off x="7560452" y="1925546"/>
            <a:ext cx="4185761" cy="707886"/>
          </a:xfrm>
          <a:prstGeom prst="rect">
            <a:avLst/>
          </a:prstGeom>
          <a:noFill/>
        </p:spPr>
        <p:txBody>
          <a:bodyPr wrap="none" rtlCol="0">
            <a:spAutoFit/>
          </a:bodyPr>
          <a:lstStyle/>
          <a:p>
            <a:r>
              <a:rPr lang="en-US" sz="1400" spc="300" dirty="0">
                <a:solidFill>
                  <a:schemeClr val="bg1"/>
                </a:solidFill>
                <a:latin typeface="Gotham" panose="02000504050000020004" pitchFamily="2" charset="0"/>
              </a:rPr>
              <a:t>DREAM</a:t>
            </a:r>
            <a:r>
              <a:rPr lang="en-US" sz="1400" b="1" spc="300" dirty="0">
                <a:solidFill>
                  <a:schemeClr val="bg1"/>
                </a:solidFill>
                <a:latin typeface="Gotham" panose="02000504050000020004" pitchFamily="2" charset="0"/>
              </a:rPr>
              <a:t>FLIGHT</a:t>
            </a:r>
            <a:r>
              <a:rPr lang="en-US" sz="1400" spc="300" dirty="0">
                <a:solidFill>
                  <a:schemeClr val="bg1"/>
                </a:solidFill>
                <a:latin typeface="Gotham" panose="02000504050000020004" pitchFamily="2" charset="0"/>
              </a:rPr>
              <a:t> CHARITIES</a:t>
            </a:r>
          </a:p>
          <a:p>
            <a:r>
              <a:rPr lang="en-US" sz="2600" b="1" dirty="0">
                <a:solidFill>
                  <a:schemeClr val="bg1"/>
                </a:solidFill>
                <a:latin typeface="Gotham" panose="02000504050000020004" pitchFamily="2" charset="0"/>
              </a:rPr>
              <a:t>BUILDING COMMUNITY</a:t>
            </a:r>
          </a:p>
        </p:txBody>
      </p:sp>
    </p:spTree>
    <p:extLst>
      <p:ext uri="{BB962C8B-B14F-4D97-AF65-F5344CB8AC3E}">
        <p14:creationId xmlns:p14="http://schemas.microsoft.com/office/powerpoint/2010/main" val="1559678088"/>
      </p:ext>
    </p:extLst>
  </p:cSld>
  <p:clrMapOvr>
    <a:masterClrMapping/>
  </p:clrMapOvr>
  <p:transition spd="slow" advClick="0" advTm="5000">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DA56F6-4674-E61B-F3ED-50B85413683E}"/>
              </a:ext>
            </a:extLst>
          </p:cNvPr>
          <p:cNvSpPr/>
          <p:nvPr/>
        </p:nvSpPr>
        <p:spPr>
          <a:xfrm>
            <a:off x="0" y="0"/>
            <a:ext cx="12192000" cy="6858000"/>
          </a:xfrm>
          <a:prstGeom prst="rect">
            <a:avLst/>
          </a:prstGeom>
          <a:blipFill dpi="0" rotWithShape="1">
            <a:blip r:embed="rId3">
              <a:alphaModFix amt="2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21D0872-0B82-3191-C37A-259FAF98146F}"/>
              </a:ext>
            </a:extLst>
          </p:cNvPr>
          <p:cNvSpPr/>
          <p:nvPr/>
        </p:nvSpPr>
        <p:spPr>
          <a:xfrm>
            <a:off x="1" y="6352674"/>
            <a:ext cx="12192000" cy="505326"/>
          </a:xfrm>
          <a:prstGeom prst="rect">
            <a:avLst/>
          </a:prstGeom>
          <a:solidFill>
            <a:schemeClr val="bg2">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bg1"/>
              </a:solidFill>
            </a:endParaRPr>
          </a:p>
        </p:txBody>
      </p:sp>
      <p:sp>
        <p:nvSpPr>
          <p:cNvPr id="21" name="TextBox 20">
            <a:extLst>
              <a:ext uri="{FF2B5EF4-FFF2-40B4-BE49-F238E27FC236}">
                <a16:creationId xmlns:a16="http://schemas.microsoft.com/office/drawing/2014/main" id="{405E4084-CC7E-176A-2FB4-DCBA17734DEC}"/>
              </a:ext>
            </a:extLst>
          </p:cNvPr>
          <p:cNvSpPr txBox="1"/>
          <p:nvPr/>
        </p:nvSpPr>
        <p:spPr>
          <a:xfrm>
            <a:off x="5922913" y="6423366"/>
            <a:ext cx="6677365" cy="646331"/>
          </a:xfrm>
          <a:prstGeom prst="rect">
            <a:avLst/>
          </a:prstGeom>
          <a:noFill/>
        </p:spPr>
        <p:txBody>
          <a:bodyPr wrap="square" rtlCol="0">
            <a:spAutoFit/>
          </a:bodyPr>
          <a:lstStyle/>
          <a:p>
            <a:pPr algn="ctr"/>
            <a:r>
              <a:rPr lang="en-US" b="1" spc="300" dirty="0">
                <a:solidFill>
                  <a:schemeClr val="bg1"/>
                </a:solidFill>
                <a:latin typeface="Gotham" panose="02000504050000020004" pitchFamily="2" charset="0"/>
              </a:rPr>
              <a:t>WWW.DREAMFLIGHTCHARITIES.ORG</a:t>
            </a:r>
          </a:p>
        </p:txBody>
      </p:sp>
      <p:sp>
        <p:nvSpPr>
          <p:cNvPr id="8" name="Rectangle 7">
            <a:extLst>
              <a:ext uri="{FF2B5EF4-FFF2-40B4-BE49-F238E27FC236}">
                <a16:creationId xmlns:a16="http://schemas.microsoft.com/office/drawing/2014/main" id="{30445C00-1743-B598-90A3-90A84F19C62E}"/>
              </a:ext>
            </a:extLst>
          </p:cNvPr>
          <p:cNvSpPr/>
          <p:nvPr/>
        </p:nvSpPr>
        <p:spPr>
          <a:xfrm>
            <a:off x="269965" y="252549"/>
            <a:ext cx="8205489" cy="5419439"/>
          </a:xfrm>
          <a:prstGeom prst="rect">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E104C04-89DD-3A12-1219-FBE3F9BD074D}"/>
              </a:ext>
            </a:extLst>
          </p:cNvPr>
          <p:cNvSpPr/>
          <p:nvPr/>
        </p:nvSpPr>
        <p:spPr>
          <a:xfrm>
            <a:off x="7398395" y="1589905"/>
            <a:ext cx="4467225" cy="4467225"/>
          </a:xfrm>
          <a:prstGeom prst="rect">
            <a:avLst/>
          </a:prstGeom>
          <a:solidFill>
            <a:srgbClr val="76717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753862D-1ADA-0D64-93BE-C2E746678703}"/>
              </a:ext>
            </a:extLst>
          </p:cNvPr>
          <p:cNvSpPr txBox="1"/>
          <p:nvPr/>
        </p:nvSpPr>
        <p:spPr>
          <a:xfrm>
            <a:off x="7577382" y="2734902"/>
            <a:ext cx="3937025" cy="2937086"/>
          </a:xfrm>
          <a:prstGeom prst="rect">
            <a:avLst/>
          </a:prstGeom>
          <a:noFill/>
        </p:spPr>
        <p:txBody>
          <a:bodyPr wrap="square" rtlCol="0">
            <a:spAutoFit/>
          </a:bodyPr>
          <a:lstStyle/>
          <a:p>
            <a:pPr>
              <a:lnSpc>
                <a:spcPts val="1600"/>
              </a:lnSpc>
            </a:pPr>
            <a:r>
              <a:rPr lang="en-US" sz="1000" dirty="0">
                <a:solidFill>
                  <a:schemeClr val="bg1"/>
                </a:solidFill>
                <a:latin typeface="Gotham" panose="02000504050000020004" pitchFamily="2" charset="0"/>
              </a:rPr>
              <a:t>It is just what is sounds like! </a:t>
            </a:r>
            <a:r>
              <a:rPr lang="en-US" sz="1000" b="1" dirty="0">
                <a:solidFill>
                  <a:schemeClr val="bg1"/>
                </a:solidFill>
                <a:latin typeface="Gotham" panose="02000504050000020004" pitchFamily="2" charset="0"/>
              </a:rPr>
              <a:t>DFC Discovery Flights </a:t>
            </a:r>
            <a:r>
              <a:rPr lang="en-US" sz="1000" dirty="0">
                <a:solidFill>
                  <a:schemeClr val="bg1"/>
                </a:solidFill>
                <a:latin typeface="Gotham" panose="02000504050000020004" pitchFamily="2" charset="0"/>
              </a:rPr>
              <a:t>serve as an opportunity to gauge student interest in aviation while providing an exciting and memorable experience.</a:t>
            </a:r>
          </a:p>
          <a:p>
            <a:pPr>
              <a:lnSpc>
                <a:spcPts val="1600"/>
              </a:lnSpc>
            </a:pPr>
            <a:endParaRPr lang="en-US" sz="1000" dirty="0">
              <a:solidFill>
                <a:schemeClr val="bg1"/>
              </a:solidFill>
              <a:latin typeface="Gotham" panose="02000504050000020004" pitchFamily="2" charset="0"/>
            </a:endParaRPr>
          </a:p>
          <a:p>
            <a:pPr>
              <a:lnSpc>
                <a:spcPts val="1600"/>
              </a:lnSpc>
            </a:pPr>
            <a:r>
              <a:rPr lang="en-US" sz="1000" dirty="0">
                <a:solidFill>
                  <a:schemeClr val="bg1"/>
                </a:solidFill>
                <a:latin typeface="Gotham" panose="02000504050000020004" pitchFamily="2" charset="0"/>
              </a:rPr>
              <a:t>Our </a:t>
            </a:r>
            <a:r>
              <a:rPr lang="en-US" sz="1000" b="1" dirty="0">
                <a:solidFill>
                  <a:schemeClr val="bg1"/>
                </a:solidFill>
                <a:latin typeface="Gotham" panose="02000504050000020004" pitchFamily="2" charset="0"/>
              </a:rPr>
              <a:t>Discovery Flight </a:t>
            </a:r>
            <a:r>
              <a:rPr lang="en-US" sz="1000" dirty="0">
                <a:solidFill>
                  <a:schemeClr val="bg1"/>
                </a:solidFill>
                <a:latin typeface="Gotham" panose="02000504050000020004" pitchFamily="2" charset="0"/>
              </a:rPr>
              <a:t>events include:</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Brief ground school instruction</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Multiple-destination flight plans</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One-on-one flight instruction</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Presentation of scholarship opportunities</a:t>
            </a:r>
          </a:p>
          <a:p>
            <a:pPr marL="171450" indent="-171450">
              <a:lnSpc>
                <a:spcPts val="1600"/>
              </a:lnSpc>
              <a:buFont typeface="Arial" panose="020B0604020202020204" pitchFamily="34" charset="0"/>
              <a:buChar char="•"/>
            </a:pPr>
            <a:endParaRPr lang="en-US" sz="1000" dirty="0">
              <a:solidFill>
                <a:schemeClr val="bg1"/>
              </a:solidFill>
              <a:latin typeface="Gotham" panose="02000504050000020004" pitchFamily="2" charset="0"/>
            </a:endParaRPr>
          </a:p>
          <a:p>
            <a:pPr>
              <a:lnSpc>
                <a:spcPts val="1600"/>
              </a:lnSpc>
            </a:pPr>
            <a:r>
              <a:rPr lang="en-US" sz="1000" dirty="0">
                <a:solidFill>
                  <a:schemeClr val="bg1"/>
                </a:solidFill>
                <a:latin typeface="Gotham" panose="02000504050000020004" pitchFamily="2" charset="0"/>
              </a:rPr>
              <a:t>While providing an exciting experience for students, </a:t>
            </a:r>
            <a:r>
              <a:rPr lang="en-US" sz="1000" b="1" dirty="0">
                <a:solidFill>
                  <a:schemeClr val="bg1"/>
                </a:solidFill>
                <a:latin typeface="Gotham" panose="02000504050000020004" pitchFamily="2" charset="0"/>
              </a:rPr>
              <a:t>DFC Discovery Flights </a:t>
            </a:r>
            <a:r>
              <a:rPr lang="en-US" sz="1000" dirty="0">
                <a:solidFill>
                  <a:schemeClr val="bg1"/>
                </a:solidFill>
                <a:latin typeface="Gotham" panose="02000504050000020004" pitchFamily="2" charset="0"/>
              </a:rPr>
              <a:t>also enable our staff to consider comfort level, teachability, and margins of success for those who may apply for one of our </a:t>
            </a:r>
            <a:r>
              <a:rPr lang="en-US" sz="1000" b="1" dirty="0">
                <a:solidFill>
                  <a:schemeClr val="bg1"/>
                </a:solidFill>
                <a:latin typeface="Gotham" panose="02000504050000020004" pitchFamily="2" charset="0"/>
              </a:rPr>
              <a:t>Flight Training Scholarships.</a:t>
            </a:r>
          </a:p>
        </p:txBody>
      </p:sp>
      <p:sp>
        <p:nvSpPr>
          <p:cNvPr id="5" name="TextBox 4">
            <a:extLst>
              <a:ext uri="{FF2B5EF4-FFF2-40B4-BE49-F238E27FC236}">
                <a16:creationId xmlns:a16="http://schemas.microsoft.com/office/drawing/2014/main" id="{661D4E27-A1F5-1888-732D-A4DD65478BC6}"/>
              </a:ext>
            </a:extLst>
          </p:cNvPr>
          <p:cNvSpPr txBox="1"/>
          <p:nvPr/>
        </p:nvSpPr>
        <p:spPr>
          <a:xfrm>
            <a:off x="7560452" y="1925546"/>
            <a:ext cx="4185761" cy="707886"/>
          </a:xfrm>
          <a:prstGeom prst="rect">
            <a:avLst/>
          </a:prstGeom>
          <a:noFill/>
        </p:spPr>
        <p:txBody>
          <a:bodyPr wrap="none" rtlCol="0">
            <a:spAutoFit/>
          </a:bodyPr>
          <a:lstStyle/>
          <a:p>
            <a:r>
              <a:rPr lang="en-US" sz="1400" spc="300" dirty="0">
                <a:solidFill>
                  <a:schemeClr val="bg1"/>
                </a:solidFill>
                <a:latin typeface="Gotham" panose="02000504050000020004" pitchFamily="2" charset="0"/>
              </a:rPr>
              <a:t>DREAM</a:t>
            </a:r>
            <a:r>
              <a:rPr lang="en-US" sz="1400" b="1" spc="300" dirty="0">
                <a:solidFill>
                  <a:schemeClr val="bg1"/>
                </a:solidFill>
                <a:latin typeface="Gotham" panose="02000504050000020004" pitchFamily="2" charset="0"/>
              </a:rPr>
              <a:t>FLIGHT</a:t>
            </a:r>
            <a:r>
              <a:rPr lang="en-US" sz="1400" spc="300" dirty="0">
                <a:solidFill>
                  <a:schemeClr val="bg1"/>
                </a:solidFill>
                <a:latin typeface="Gotham" panose="02000504050000020004" pitchFamily="2" charset="0"/>
              </a:rPr>
              <a:t> CHARITIES</a:t>
            </a:r>
          </a:p>
          <a:p>
            <a:r>
              <a:rPr lang="en-US" sz="2600" b="1" dirty="0">
                <a:solidFill>
                  <a:schemeClr val="bg1"/>
                </a:solidFill>
                <a:latin typeface="Gotham" panose="02000504050000020004" pitchFamily="2" charset="0"/>
              </a:rPr>
              <a:t>BUILDING COMMUNITY</a:t>
            </a:r>
          </a:p>
        </p:txBody>
      </p:sp>
    </p:spTree>
    <p:extLst>
      <p:ext uri="{BB962C8B-B14F-4D97-AF65-F5344CB8AC3E}">
        <p14:creationId xmlns:p14="http://schemas.microsoft.com/office/powerpoint/2010/main" val="1673918801"/>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DA56F6-4674-E61B-F3ED-50B85413683E}"/>
              </a:ext>
            </a:extLst>
          </p:cNvPr>
          <p:cNvSpPr/>
          <p:nvPr/>
        </p:nvSpPr>
        <p:spPr>
          <a:xfrm>
            <a:off x="0" y="0"/>
            <a:ext cx="12192000" cy="6858000"/>
          </a:xfrm>
          <a:prstGeom prst="rect">
            <a:avLst/>
          </a:prstGeom>
          <a:blipFill dpi="0" rotWithShape="1">
            <a:blip r:embed="rId3">
              <a:alphaModFix amt="2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21D0872-0B82-3191-C37A-259FAF98146F}"/>
              </a:ext>
            </a:extLst>
          </p:cNvPr>
          <p:cNvSpPr/>
          <p:nvPr/>
        </p:nvSpPr>
        <p:spPr>
          <a:xfrm>
            <a:off x="1" y="6352674"/>
            <a:ext cx="12192000" cy="505326"/>
          </a:xfrm>
          <a:prstGeom prst="rect">
            <a:avLst/>
          </a:prstGeom>
          <a:solidFill>
            <a:schemeClr val="bg2">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bg1"/>
              </a:solidFill>
            </a:endParaRPr>
          </a:p>
        </p:txBody>
      </p:sp>
      <p:sp>
        <p:nvSpPr>
          <p:cNvPr id="21" name="TextBox 20">
            <a:extLst>
              <a:ext uri="{FF2B5EF4-FFF2-40B4-BE49-F238E27FC236}">
                <a16:creationId xmlns:a16="http://schemas.microsoft.com/office/drawing/2014/main" id="{405E4084-CC7E-176A-2FB4-DCBA17734DEC}"/>
              </a:ext>
            </a:extLst>
          </p:cNvPr>
          <p:cNvSpPr txBox="1"/>
          <p:nvPr/>
        </p:nvSpPr>
        <p:spPr>
          <a:xfrm>
            <a:off x="5922913" y="6423366"/>
            <a:ext cx="6677365" cy="646331"/>
          </a:xfrm>
          <a:prstGeom prst="rect">
            <a:avLst/>
          </a:prstGeom>
          <a:noFill/>
        </p:spPr>
        <p:txBody>
          <a:bodyPr wrap="square" rtlCol="0">
            <a:spAutoFit/>
          </a:bodyPr>
          <a:lstStyle/>
          <a:p>
            <a:pPr algn="ctr"/>
            <a:r>
              <a:rPr lang="en-US" b="1" spc="300" dirty="0">
                <a:solidFill>
                  <a:schemeClr val="bg1"/>
                </a:solidFill>
                <a:latin typeface="Gotham" panose="02000504050000020004" pitchFamily="2" charset="0"/>
              </a:rPr>
              <a:t>WWW.DREAMFLIGHTCHARITIES.ORG</a:t>
            </a:r>
          </a:p>
        </p:txBody>
      </p:sp>
      <p:sp>
        <p:nvSpPr>
          <p:cNvPr id="7" name="Rectangle 6">
            <a:extLst>
              <a:ext uri="{FF2B5EF4-FFF2-40B4-BE49-F238E27FC236}">
                <a16:creationId xmlns:a16="http://schemas.microsoft.com/office/drawing/2014/main" id="{76AC40FB-290B-A207-07CD-340E07C06644}"/>
              </a:ext>
            </a:extLst>
          </p:cNvPr>
          <p:cNvSpPr/>
          <p:nvPr/>
        </p:nvSpPr>
        <p:spPr>
          <a:xfrm>
            <a:off x="269965" y="252549"/>
            <a:ext cx="8205489" cy="5419439"/>
          </a:xfrm>
          <a:prstGeom prst="rect">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E104C04-89DD-3A12-1219-FBE3F9BD074D}"/>
              </a:ext>
            </a:extLst>
          </p:cNvPr>
          <p:cNvSpPr/>
          <p:nvPr/>
        </p:nvSpPr>
        <p:spPr>
          <a:xfrm>
            <a:off x="7398395" y="1589905"/>
            <a:ext cx="4467225" cy="4467225"/>
          </a:xfrm>
          <a:prstGeom prst="rect">
            <a:avLst/>
          </a:prstGeom>
          <a:solidFill>
            <a:srgbClr val="76717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753862D-1ADA-0D64-93BE-C2E746678703}"/>
              </a:ext>
            </a:extLst>
          </p:cNvPr>
          <p:cNvSpPr txBox="1"/>
          <p:nvPr/>
        </p:nvSpPr>
        <p:spPr>
          <a:xfrm>
            <a:off x="7577382" y="2734902"/>
            <a:ext cx="3937025" cy="2937086"/>
          </a:xfrm>
          <a:prstGeom prst="rect">
            <a:avLst/>
          </a:prstGeom>
          <a:noFill/>
        </p:spPr>
        <p:txBody>
          <a:bodyPr wrap="square" rtlCol="0">
            <a:spAutoFit/>
          </a:bodyPr>
          <a:lstStyle/>
          <a:p>
            <a:pPr>
              <a:lnSpc>
                <a:spcPts val="1600"/>
              </a:lnSpc>
            </a:pPr>
            <a:r>
              <a:rPr lang="en-US" sz="1000" dirty="0">
                <a:solidFill>
                  <a:schemeClr val="bg1"/>
                </a:solidFill>
                <a:latin typeface="Gotham" panose="02000504050000020004" pitchFamily="2" charset="0"/>
              </a:rPr>
              <a:t>It is just what is sounds like! </a:t>
            </a:r>
            <a:r>
              <a:rPr lang="en-US" sz="1000" b="1" dirty="0">
                <a:solidFill>
                  <a:schemeClr val="bg1"/>
                </a:solidFill>
                <a:latin typeface="Gotham" panose="02000504050000020004" pitchFamily="2" charset="0"/>
              </a:rPr>
              <a:t>DFC Discovery Flights </a:t>
            </a:r>
            <a:r>
              <a:rPr lang="en-US" sz="1000" dirty="0">
                <a:solidFill>
                  <a:schemeClr val="bg1"/>
                </a:solidFill>
                <a:latin typeface="Gotham" panose="02000504050000020004" pitchFamily="2" charset="0"/>
              </a:rPr>
              <a:t>serve as an opportunity to gauge student interest in aviation while providing an exciting and memorable experience.</a:t>
            </a:r>
          </a:p>
          <a:p>
            <a:pPr>
              <a:lnSpc>
                <a:spcPts val="1600"/>
              </a:lnSpc>
            </a:pPr>
            <a:endParaRPr lang="en-US" sz="1000" dirty="0">
              <a:solidFill>
                <a:schemeClr val="bg1"/>
              </a:solidFill>
              <a:latin typeface="Gotham" panose="02000504050000020004" pitchFamily="2" charset="0"/>
            </a:endParaRPr>
          </a:p>
          <a:p>
            <a:pPr>
              <a:lnSpc>
                <a:spcPts val="1600"/>
              </a:lnSpc>
            </a:pPr>
            <a:r>
              <a:rPr lang="en-US" sz="1000" dirty="0">
                <a:solidFill>
                  <a:schemeClr val="bg1"/>
                </a:solidFill>
                <a:latin typeface="Gotham" panose="02000504050000020004" pitchFamily="2" charset="0"/>
              </a:rPr>
              <a:t>Our </a:t>
            </a:r>
            <a:r>
              <a:rPr lang="en-US" sz="1000" b="1" dirty="0">
                <a:solidFill>
                  <a:schemeClr val="bg1"/>
                </a:solidFill>
                <a:latin typeface="Gotham" panose="02000504050000020004" pitchFamily="2" charset="0"/>
              </a:rPr>
              <a:t>Discovery Flight </a:t>
            </a:r>
            <a:r>
              <a:rPr lang="en-US" sz="1000" dirty="0">
                <a:solidFill>
                  <a:schemeClr val="bg1"/>
                </a:solidFill>
                <a:latin typeface="Gotham" panose="02000504050000020004" pitchFamily="2" charset="0"/>
              </a:rPr>
              <a:t>events include:</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Brief ground school instruction</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Multiple-destination flight plans</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One-on-one flight instruction</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Presentation of scholarship opportunities</a:t>
            </a:r>
          </a:p>
          <a:p>
            <a:pPr marL="171450" indent="-171450">
              <a:lnSpc>
                <a:spcPts val="1600"/>
              </a:lnSpc>
              <a:buFont typeface="Arial" panose="020B0604020202020204" pitchFamily="34" charset="0"/>
              <a:buChar char="•"/>
            </a:pPr>
            <a:endParaRPr lang="en-US" sz="1000" dirty="0">
              <a:solidFill>
                <a:schemeClr val="bg1"/>
              </a:solidFill>
              <a:latin typeface="Gotham" panose="02000504050000020004" pitchFamily="2" charset="0"/>
            </a:endParaRPr>
          </a:p>
          <a:p>
            <a:pPr>
              <a:lnSpc>
                <a:spcPts val="1600"/>
              </a:lnSpc>
            </a:pPr>
            <a:r>
              <a:rPr lang="en-US" sz="1000" dirty="0">
                <a:solidFill>
                  <a:schemeClr val="bg1"/>
                </a:solidFill>
                <a:latin typeface="Gotham" panose="02000504050000020004" pitchFamily="2" charset="0"/>
              </a:rPr>
              <a:t>While providing an exciting experience for students, </a:t>
            </a:r>
            <a:r>
              <a:rPr lang="en-US" sz="1000" b="1" dirty="0">
                <a:solidFill>
                  <a:schemeClr val="bg1"/>
                </a:solidFill>
                <a:latin typeface="Gotham" panose="02000504050000020004" pitchFamily="2" charset="0"/>
              </a:rPr>
              <a:t>DFC Discovery Flights </a:t>
            </a:r>
            <a:r>
              <a:rPr lang="en-US" sz="1000" dirty="0">
                <a:solidFill>
                  <a:schemeClr val="bg1"/>
                </a:solidFill>
                <a:latin typeface="Gotham" panose="02000504050000020004" pitchFamily="2" charset="0"/>
              </a:rPr>
              <a:t>also enable our staff to consider comfort level, teachability, and margins of success for those who may apply for one of our </a:t>
            </a:r>
            <a:r>
              <a:rPr lang="en-US" sz="1000" b="1" dirty="0">
                <a:solidFill>
                  <a:schemeClr val="bg1"/>
                </a:solidFill>
                <a:latin typeface="Gotham" panose="02000504050000020004" pitchFamily="2" charset="0"/>
              </a:rPr>
              <a:t>Flight Training Scholarships.</a:t>
            </a:r>
          </a:p>
        </p:txBody>
      </p:sp>
      <p:sp>
        <p:nvSpPr>
          <p:cNvPr id="5" name="TextBox 4">
            <a:extLst>
              <a:ext uri="{FF2B5EF4-FFF2-40B4-BE49-F238E27FC236}">
                <a16:creationId xmlns:a16="http://schemas.microsoft.com/office/drawing/2014/main" id="{661D4E27-A1F5-1888-732D-A4DD65478BC6}"/>
              </a:ext>
            </a:extLst>
          </p:cNvPr>
          <p:cNvSpPr txBox="1"/>
          <p:nvPr/>
        </p:nvSpPr>
        <p:spPr>
          <a:xfrm>
            <a:off x="7560452" y="1925546"/>
            <a:ext cx="4112023" cy="738664"/>
          </a:xfrm>
          <a:prstGeom prst="rect">
            <a:avLst/>
          </a:prstGeom>
          <a:noFill/>
        </p:spPr>
        <p:txBody>
          <a:bodyPr wrap="none" rtlCol="0">
            <a:spAutoFit/>
          </a:bodyPr>
          <a:lstStyle/>
          <a:p>
            <a:r>
              <a:rPr lang="en-US" sz="1400" spc="300" dirty="0">
                <a:solidFill>
                  <a:schemeClr val="bg1"/>
                </a:solidFill>
                <a:latin typeface="Gotham" panose="02000504050000020004" pitchFamily="2" charset="0"/>
              </a:rPr>
              <a:t>DREAM</a:t>
            </a:r>
            <a:r>
              <a:rPr lang="en-US" sz="1400" b="1" spc="300" dirty="0">
                <a:solidFill>
                  <a:schemeClr val="bg1"/>
                </a:solidFill>
                <a:latin typeface="Gotham" panose="02000504050000020004" pitchFamily="2" charset="0"/>
              </a:rPr>
              <a:t>FLIGHT</a:t>
            </a:r>
            <a:r>
              <a:rPr lang="en-US" sz="1400" spc="300" dirty="0">
                <a:solidFill>
                  <a:schemeClr val="bg1"/>
                </a:solidFill>
                <a:latin typeface="Gotham" panose="02000504050000020004" pitchFamily="2" charset="0"/>
              </a:rPr>
              <a:t> CHARITIES</a:t>
            </a:r>
          </a:p>
          <a:p>
            <a:r>
              <a:rPr lang="en-US" sz="2800" b="1" dirty="0">
                <a:solidFill>
                  <a:schemeClr val="bg1"/>
                </a:solidFill>
                <a:latin typeface="Gotham" panose="02000504050000020004" pitchFamily="2" charset="0"/>
              </a:rPr>
              <a:t>DISCOVERY FLIGHTS</a:t>
            </a:r>
          </a:p>
        </p:txBody>
      </p:sp>
    </p:spTree>
    <p:extLst>
      <p:ext uri="{BB962C8B-B14F-4D97-AF65-F5344CB8AC3E}">
        <p14:creationId xmlns:p14="http://schemas.microsoft.com/office/powerpoint/2010/main" val="1278362509"/>
      </p:ext>
    </p:extLst>
  </p:cSld>
  <p:clrMapOvr>
    <a:masterClrMapping/>
  </p:clrMapOvr>
  <p:transition spd="slow" advClick="0" advTm="5000">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DA56F6-4674-E61B-F3ED-50B85413683E}"/>
              </a:ext>
            </a:extLst>
          </p:cNvPr>
          <p:cNvSpPr/>
          <p:nvPr/>
        </p:nvSpPr>
        <p:spPr>
          <a:xfrm>
            <a:off x="0" y="0"/>
            <a:ext cx="12192000" cy="6858000"/>
          </a:xfrm>
          <a:prstGeom prst="rect">
            <a:avLst/>
          </a:prstGeom>
          <a:blipFill dpi="0" rotWithShape="1">
            <a:blip r:embed="rId3">
              <a:alphaModFix amt="2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21D0872-0B82-3191-C37A-259FAF98146F}"/>
              </a:ext>
            </a:extLst>
          </p:cNvPr>
          <p:cNvSpPr/>
          <p:nvPr/>
        </p:nvSpPr>
        <p:spPr>
          <a:xfrm>
            <a:off x="1" y="6352674"/>
            <a:ext cx="12192000" cy="505326"/>
          </a:xfrm>
          <a:prstGeom prst="rect">
            <a:avLst/>
          </a:prstGeom>
          <a:solidFill>
            <a:schemeClr val="bg2">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bg1"/>
              </a:solidFill>
            </a:endParaRPr>
          </a:p>
        </p:txBody>
      </p:sp>
      <p:sp>
        <p:nvSpPr>
          <p:cNvPr id="21" name="TextBox 20">
            <a:extLst>
              <a:ext uri="{FF2B5EF4-FFF2-40B4-BE49-F238E27FC236}">
                <a16:creationId xmlns:a16="http://schemas.microsoft.com/office/drawing/2014/main" id="{405E4084-CC7E-176A-2FB4-DCBA17734DEC}"/>
              </a:ext>
            </a:extLst>
          </p:cNvPr>
          <p:cNvSpPr txBox="1"/>
          <p:nvPr/>
        </p:nvSpPr>
        <p:spPr>
          <a:xfrm>
            <a:off x="5922913" y="6423366"/>
            <a:ext cx="6677365" cy="646331"/>
          </a:xfrm>
          <a:prstGeom prst="rect">
            <a:avLst/>
          </a:prstGeom>
          <a:noFill/>
        </p:spPr>
        <p:txBody>
          <a:bodyPr wrap="square" rtlCol="0">
            <a:spAutoFit/>
          </a:bodyPr>
          <a:lstStyle/>
          <a:p>
            <a:pPr algn="ctr"/>
            <a:r>
              <a:rPr lang="en-US" b="1" spc="300" dirty="0">
                <a:solidFill>
                  <a:schemeClr val="bg1"/>
                </a:solidFill>
                <a:latin typeface="Gotham" panose="02000504050000020004" pitchFamily="2" charset="0"/>
              </a:rPr>
              <a:t>WWW.DREAMFLIGHTCHARITIES.ORG</a:t>
            </a:r>
          </a:p>
        </p:txBody>
      </p:sp>
      <p:sp>
        <p:nvSpPr>
          <p:cNvPr id="7" name="Rectangle 6">
            <a:extLst>
              <a:ext uri="{FF2B5EF4-FFF2-40B4-BE49-F238E27FC236}">
                <a16:creationId xmlns:a16="http://schemas.microsoft.com/office/drawing/2014/main" id="{76AC40FB-290B-A207-07CD-340E07C06644}"/>
              </a:ext>
            </a:extLst>
          </p:cNvPr>
          <p:cNvSpPr/>
          <p:nvPr/>
        </p:nvSpPr>
        <p:spPr>
          <a:xfrm>
            <a:off x="269965" y="252549"/>
            <a:ext cx="8205489" cy="5419439"/>
          </a:xfrm>
          <a:prstGeom prst="rect">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E104C04-89DD-3A12-1219-FBE3F9BD074D}"/>
              </a:ext>
            </a:extLst>
          </p:cNvPr>
          <p:cNvSpPr/>
          <p:nvPr/>
        </p:nvSpPr>
        <p:spPr>
          <a:xfrm>
            <a:off x="7398395" y="1589905"/>
            <a:ext cx="4467225" cy="4467225"/>
          </a:xfrm>
          <a:prstGeom prst="rect">
            <a:avLst/>
          </a:prstGeom>
          <a:solidFill>
            <a:srgbClr val="76717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753862D-1ADA-0D64-93BE-C2E746678703}"/>
              </a:ext>
            </a:extLst>
          </p:cNvPr>
          <p:cNvSpPr txBox="1"/>
          <p:nvPr/>
        </p:nvSpPr>
        <p:spPr>
          <a:xfrm>
            <a:off x="7577382" y="2734902"/>
            <a:ext cx="3937025" cy="2937086"/>
          </a:xfrm>
          <a:prstGeom prst="rect">
            <a:avLst/>
          </a:prstGeom>
          <a:noFill/>
        </p:spPr>
        <p:txBody>
          <a:bodyPr wrap="square" rtlCol="0">
            <a:spAutoFit/>
          </a:bodyPr>
          <a:lstStyle/>
          <a:p>
            <a:pPr>
              <a:lnSpc>
                <a:spcPts val="1600"/>
              </a:lnSpc>
            </a:pPr>
            <a:r>
              <a:rPr lang="en-US" sz="1000" dirty="0">
                <a:solidFill>
                  <a:schemeClr val="bg1"/>
                </a:solidFill>
                <a:latin typeface="Gotham" panose="02000504050000020004" pitchFamily="2" charset="0"/>
              </a:rPr>
              <a:t>It is just what is sounds like! </a:t>
            </a:r>
            <a:r>
              <a:rPr lang="en-US" sz="1000" b="1" dirty="0">
                <a:solidFill>
                  <a:schemeClr val="bg1"/>
                </a:solidFill>
                <a:latin typeface="Gotham" panose="02000504050000020004" pitchFamily="2" charset="0"/>
              </a:rPr>
              <a:t>DFC Discovery Flights </a:t>
            </a:r>
            <a:r>
              <a:rPr lang="en-US" sz="1000" dirty="0">
                <a:solidFill>
                  <a:schemeClr val="bg1"/>
                </a:solidFill>
                <a:latin typeface="Gotham" panose="02000504050000020004" pitchFamily="2" charset="0"/>
              </a:rPr>
              <a:t>serve as an opportunity to gauge student interest in aviation while providing an exciting and memorable experience.</a:t>
            </a:r>
          </a:p>
          <a:p>
            <a:pPr>
              <a:lnSpc>
                <a:spcPts val="1600"/>
              </a:lnSpc>
            </a:pPr>
            <a:endParaRPr lang="en-US" sz="1000" dirty="0">
              <a:solidFill>
                <a:schemeClr val="bg1"/>
              </a:solidFill>
              <a:latin typeface="Gotham" panose="02000504050000020004" pitchFamily="2" charset="0"/>
            </a:endParaRPr>
          </a:p>
          <a:p>
            <a:pPr>
              <a:lnSpc>
                <a:spcPts val="1600"/>
              </a:lnSpc>
            </a:pPr>
            <a:r>
              <a:rPr lang="en-US" sz="1000" dirty="0">
                <a:solidFill>
                  <a:schemeClr val="bg1"/>
                </a:solidFill>
                <a:latin typeface="Gotham" panose="02000504050000020004" pitchFamily="2" charset="0"/>
              </a:rPr>
              <a:t>Our </a:t>
            </a:r>
            <a:r>
              <a:rPr lang="en-US" sz="1000" b="1" dirty="0">
                <a:solidFill>
                  <a:schemeClr val="bg1"/>
                </a:solidFill>
                <a:latin typeface="Gotham" panose="02000504050000020004" pitchFamily="2" charset="0"/>
              </a:rPr>
              <a:t>Discovery Flight </a:t>
            </a:r>
            <a:r>
              <a:rPr lang="en-US" sz="1000" dirty="0">
                <a:solidFill>
                  <a:schemeClr val="bg1"/>
                </a:solidFill>
                <a:latin typeface="Gotham" panose="02000504050000020004" pitchFamily="2" charset="0"/>
              </a:rPr>
              <a:t>events include:</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Brief ground school instruction</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Multiple-destination flight plans</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One-on-one flight instruction</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Presentation of scholarship opportunities</a:t>
            </a:r>
          </a:p>
          <a:p>
            <a:pPr marL="171450" indent="-171450">
              <a:lnSpc>
                <a:spcPts val="1600"/>
              </a:lnSpc>
              <a:buFont typeface="Arial" panose="020B0604020202020204" pitchFamily="34" charset="0"/>
              <a:buChar char="•"/>
            </a:pPr>
            <a:endParaRPr lang="en-US" sz="1000" dirty="0">
              <a:solidFill>
                <a:schemeClr val="bg1"/>
              </a:solidFill>
              <a:latin typeface="Gotham" panose="02000504050000020004" pitchFamily="2" charset="0"/>
            </a:endParaRPr>
          </a:p>
          <a:p>
            <a:pPr>
              <a:lnSpc>
                <a:spcPts val="1600"/>
              </a:lnSpc>
            </a:pPr>
            <a:r>
              <a:rPr lang="en-US" sz="1000" dirty="0">
                <a:solidFill>
                  <a:schemeClr val="bg1"/>
                </a:solidFill>
                <a:latin typeface="Gotham" panose="02000504050000020004" pitchFamily="2" charset="0"/>
              </a:rPr>
              <a:t>While providing an exciting experience for students, </a:t>
            </a:r>
            <a:r>
              <a:rPr lang="en-US" sz="1000" b="1" dirty="0">
                <a:solidFill>
                  <a:schemeClr val="bg1"/>
                </a:solidFill>
                <a:latin typeface="Gotham" panose="02000504050000020004" pitchFamily="2" charset="0"/>
              </a:rPr>
              <a:t>DFC Discovery Flights </a:t>
            </a:r>
            <a:r>
              <a:rPr lang="en-US" sz="1000" dirty="0">
                <a:solidFill>
                  <a:schemeClr val="bg1"/>
                </a:solidFill>
                <a:latin typeface="Gotham" panose="02000504050000020004" pitchFamily="2" charset="0"/>
              </a:rPr>
              <a:t>also enable our staff to consider comfort level, teachability, and margins of success for those who may apply for one of our </a:t>
            </a:r>
            <a:r>
              <a:rPr lang="en-US" sz="1000" b="1" dirty="0">
                <a:solidFill>
                  <a:schemeClr val="bg1"/>
                </a:solidFill>
                <a:latin typeface="Gotham" panose="02000504050000020004" pitchFamily="2" charset="0"/>
              </a:rPr>
              <a:t>Flight Training Scholarships.</a:t>
            </a:r>
          </a:p>
        </p:txBody>
      </p:sp>
      <p:sp>
        <p:nvSpPr>
          <p:cNvPr id="5" name="TextBox 4">
            <a:extLst>
              <a:ext uri="{FF2B5EF4-FFF2-40B4-BE49-F238E27FC236}">
                <a16:creationId xmlns:a16="http://schemas.microsoft.com/office/drawing/2014/main" id="{661D4E27-A1F5-1888-732D-A4DD65478BC6}"/>
              </a:ext>
            </a:extLst>
          </p:cNvPr>
          <p:cNvSpPr txBox="1"/>
          <p:nvPr/>
        </p:nvSpPr>
        <p:spPr>
          <a:xfrm>
            <a:off x="7560452" y="1925546"/>
            <a:ext cx="4112023" cy="738664"/>
          </a:xfrm>
          <a:prstGeom prst="rect">
            <a:avLst/>
          </a:prstGeom>
          <a:noFill/>
        </p:spPr>
        <p:txBody>
          <a:bodyPr wrap="none" rtlCol="0">
            <a:spAutoFit/>
          </a:bodyPr>
          <a:lstStyle/>
          <a:p>
            <a:r>
              <a:rPr lang="en-US" sz="1400" spc="300" dirty="0">
                <a:solidFill>
                  <a:schemeClr val="bg1"/>
                </a:solidFill>
                <a:latin typeface="Gotham" panose="02000504050000020004" pitchFamily="2" charset="0"/>
              </a:rPr>
              <a:t>DREAM</a:t>
            </a:r>
            <a:r>
              <a:rPr lang="en-US" sz="1400" b="1" spc="300" dirty="0">
                <a:solidFill>
                  <a:schemeClr val="bg1"/>
                </a:solidFill>
                <a:latin typeface="Gotham" panose="02000504050000020004" pitchFamily="2" charset="0"/>
              </a:rPr>
              <a:t>FLIGHT</a:t>
            </a:r>
            <a:r>
              <a:rPr lang="en-US" sz="1400" spc="300" dirty="0">
                <a:solidFill>
                  <a:schemeClr val="bg1"/>
                </a:solidFill>
                <a:latin typeface="Gotham" panose="02000504050000020004" pitchFamily="2" charset="0"/>
              </a:rPr>
              <a:t> CHARITIES</a:t>
            </a:r>
          </a:p>
          <a:p>
            <a:r>
              <a:rPr lang="en-US" sz="2800" b="1" dirty="0">
                <a:solidFill>
                  <a:schemeClr val="bg1"/>
                </a:solidFill>
                <a:latin typeface="Gotham" panose="02000504050000020004" pitchFamily="2" charset="0"/>
              </a:rPr>
              <a:t>DISCOVERY FLIGHTS</a:t>
            </a:r>
          </a:p>
        </p:txBody>
      </p:sp>
    </p:spTree>
    <p:extLst>
      <p:ext uri="{BB962C8B-B14F-4D97-AF65-F5344CB8AC3E}">
        <p14:creationId xmlns:p14="http://schemas.microsoft.com/office/powerpoint/2010/main" val="629354545"/>
      </p:ext>
    </p:extLst>
  </p:cSld>
  <p:clrMapOvr>
    <a:masterClrMapping/>
  </p:clrMapOvr>
  <p:transition spd="slow" advClick="0" advTm="5000">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DA56F6-4674-E61B-F3ED-50B85413683E}"/>
              </a:ext>
            </a:extLst>
          </p:cNvPr>
          <p:cNvSpPr/>
          <p:nvPr/>
        </p:nvSpPr>
        <p:spPr>
          <a:xfrm>
            <a:off x="0" y="0"/>
            <a:ext cx="12192000" cy="6858000"/>
          </a:xfrm>
          <a:prstGeom prst="rect">
            <a:avLst/>
          </a:prstGeom>
          <a:blipFill dpi="0" rotWithShape="1">
            <a:blip r:embed="rId3">
              <a:alphaModFix amt="2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21D0872-0B82-3191-C37A-259FAF98146F}"/>
              </a:ext>
            </a:extLst>
          </p:cNvPr>
          <p:cNvSpPr/>
          <p:nvPr/>
        </p:nvSpPr>
        <p:spPr>
          <a:xfrm>
            <a:off x="1" y="6352674"/>
            <a:ext cx="12192000" cy="505326"/>
          </a:xfrm>
          <a:prstGeom prst="rect">
            <a:avLst/>
          </a:prstGeom>
          <a:solidFill>
            <a:schemeClr val="bg2">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bg1"/>
              </a:solidFill>
            </a:endParaRPr>
          </a:p>
        </p:txBody>
      </p:sp>
      <p:sp>
        <p:nvSpPr>
          <p:cNvPr id="21" name="TextBox 20">
            <a:extLst>
              <a:ext uri="{FF2B5EF4-FFF2-40B4-BE49-F238E27FC236}">
                <a16:creationId xmlns:a16="http://schemas.microsoft.com/office/drawing/2014/main" id="{405E4084-CC7E-176A-2FB4-DCBA17734DEC}"/>
              </a:ext>
            </a:extLst>
          </p:cNvPr>
          <p:cNvSpPr txBox="1"/>
          <p:nvPr/>
        </p:nvSpPr>
        <p:spPr>
          <a:xfrm>
            <a:off x="5922913" y="6423366"/>
            <a:ext cx="6677365" cy="646331"/>
          </a:xfrm>
          <a:prstGeom prst="rect">
            <a:avLst/>
          </a:prstGeom>
          <a:noFill/>
        </p:spPr>
        <p:txBody>
          <a:bodyPr wrap="square" rtlCol="0">
            <a:spAutoFit/>
          </a:bodyPr>
          <a:lstStyle/>
          <a:p>
            <a:pPr algn="ctr"/>
            <a:r>
              <a:rPr lang="en-US" b="1" spc="300" dirty="0">
                <a:solidFill>
                  <a:schemeClr val="bg1"/>
                </a:solidFill>
                <a:latin typeface="Gotham" panose="02000504050000020004" pitchFamily="2" charset="0"/>
              </a:rPr>
              <a:t>WWW.DREAMFLIGHTCHARITIES.ORG</a:t>
            </a:r>
          </a:p>
        </p:txBody>
      </p:sp>
      <p:sp>
        <p:nvSpPr>
          <p:cNvPr id="7" name="Rectangle 6">
            <a:extLst>
              <a:ext uri="{FF2B5EF4-FFF2-40B4-BE49-F238E27FC236}">
                <a16:creationId xmlns:a16="http://schemas.microsoft.com/office/drawing/2014/main" id="{76AC40FB-290B-A207-07CD-340E07C06644}"/>
              </a:ext>
            </a:extLst>
          </p:cNvPr>
          <p:cNvSpPr/>
          <p:nvPr/>
        </p:nvSpPr>
        <p:spPr>
          <a:xfrm>
            <a:off x="269965" y="252549"/>
            <a:ext cx="8205489" cy="5419439"/>
          </a:xfrm>
          <a:prstGeom prst="rect">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E104C04-89DD-3A12-1219-FBE3F9BD074D}"/>
              </a:ext>
            </a:extLst>
          </p:cNvPr>
          <p:cNvSpPr/>
          <p:nvPr/>
        </p:nvSpPr>
        <p:spPr>
          <a:xfrm>
            <a:off x="7398395" y="1589905"/>
            <a:ext cx="4467225" cy="4467225"/>
          </a:xfrm>
          <a:prstGeom prst="rect">
            <a:avLst/>
          </a:prstGeom>
          <a:solidFill>
            <a:srgbClr val="76717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753862D-1ADA-0D64-93BE-C2E746678703}"/>
              </a:ext>
            </a:extLst>
          </p:cNvPr>
          <p:cNvSpPr txBox="1"/>
          <p:nvPr/>
        </p:nvSpPr>
        <p:spPr>
          <a:xfrm>
            <a:off x="7577382" y="2734902"/>
            <a:ext cx="3937025" cy="2937086"/>
          </a:xfrm>
          <a:prstGeom prst="rect">
            <a:avLst/>
          </a:prstGeom>
          <a:noFill/>
        </p:spPr>
        <p:txBody>
          <a:bodyPr wrap="square" rtlCol="0">
            <a:spAutoFit/>
          </a:bodyPr>
          <a:lstStyle/>
          <a:p>
            <a:pPr>
              <a:lnSpc>
                <a:spcPts val="1600"/>
              </a:lnSpc>
            </a:pPr>
            <a:r>
              <a:rPr lang="en-US" sz="1000" dirty="0">
                <a:solidFill>
                  <a:schemeClr val="bg1"/>
                </a:solidFill>
                <a:latin typeface="Gotham" panose="02000504050000020004" pitchFamily="2" charset="0"/>
              </a:rPr>
              <a:t>It is just what is sounds like! </a:t>
            </a:r>
            <a:r>
              <a:rPr lang="en-US" sz="1000" b="1" dirty="0">
                <a:solidFill>
                  <a:schemeClr val="bg1"/>
                </a:solidFill>
                <a:latin typeface="Gotham" panose="02000504050000020004" pitchFamily="2" charset="0"/>
              </a:rPr>
              <a:t>DFC Discovery Flights </a:t>
            </a:r>
            <a:r>
              <a:rPr lang="en-US" sz="1000" dirty="0">
                <a:solidFill>
                  <a:schemeClr val="bg1"/>
                </a:solidFill>
                <a:latin typeface="Gotham" panose="02000504050000020004" pitchFamily="2" charset="0"/>
              </a:rPr>
              <a:t>serve as an opportunity to gauge student interest in aviation while providing an exciting and memorable experience.</a:t>
            </a:r>
          </a:p>
          <a:p>
            <a:pPr>
              <a:lnSpc>
                <a:spcPts val="1600"/>
              </a:lnSpc>
            </a:pPr>
            <a:endParaRPr lang="en-US" sz="1000" dirty="0">
              <a:solidFill>
                <a:schemeClr val="bg1"/>
              </a:solidFill>
              <a:latin typeface="Gotham" panose="02000504050000020004" pitchFamily="2" charset="0"/>
            </a:endParaRPr>
          </a:p>
          <a:p>
            <a:pPr>
              <a:lnSpc>
                <a:spcPts val="1600"/>
              </a:lnSpc>
            </a:pPr>
            <a:r>
              <a:rPr lang="en-US" sz="1000" dirty="0">
                <a:solidFill>
                  <a:schemeClr val="bg1"/>
                </a:solidFill>
                <a:latin typeface="Gotham" panose="02000504050000020004" pitchFamily="2" charset="0"/>
              </a:rPr>
              <a:t>Our </a:t>
            </a:r>
            <a:r>
              <a:rPr lang="en-US" sz="1000" b="1" dirty="0">
                <a:solidFill>
                  <a:schemeClr val="bg1"/>
                </a:solidFill>
                <a:latin typeface="Gotham" panose="02000504050000020004" pitchFamily="2" charset="0"/>
              </a:rPr>
              <a:t>Discovery Flight </a:t>
            </a:r>
            <a:r>
              <a:rPr lang="en-US" sz="1000" dirty="0">
                <a:solidFill>
                  <a:schemeClr val="bg1"/>
                </a:solidFill>
                <a:latin typeface="Gotham" panose="02000504050000020004" pitchFamily="2" charset="0"/>
              </a:rPr>
              <a:t>events include:</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Brief ground school instruction</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Multiple-destination flight plans</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One-on-one flight instruction</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Presentation of scholarship opportunities</a:t>
            </a:r>
          </a:p>
          <a:p>
            <a:pPr marL="171450" indent="-171450">
              <a:lnSpc>
                <a:spcPts val="1600"/>
              </a:lnSpc>
              <a:buFont typeface="Arial" panose="020B0604020202020204" pitchFamily="34" charset="0"/>
              <a:buChar char="•"/>
            </a:pPr>
            <a:endParaRPr lang="en-US" sz="1000" dirty="0">
              <a:solidFill>
                <a:schemeClr val="bg1"/>
              </a:solidFill>
              <a:latin typeface="Gotham" panose="02000504050000020004" pitchFamily="2" charset="0"/>
            </a:endParaRPr>
          </a:p>
          <a:p>
            <a:pPr>
              <a:lnSpc>
                <a:spcPts val="1600"/>
              </a:lnSpc>
            </a:pPr>
            <a:r>
              <a:rPr lang="en-US" sz="1000" dirty="0">
                <a:solidFill>
                  <a:schemeClr val="bg1"/>
                </a:solidFill>
                <a:latin typeface="Gotham" panose="02000504050000020004" pitchFamily="2" charset="0"/>
              </a:rPr>
              <a:t>While providing an exciting experience for students, </a:t>
            </a:r>
            <a:r>
              <a:rPr lang="en-US" sz="1000" b="1" dirty="0">
                <a:solidFill>
                  <a:schemeClr val="bg1"/>
                </a:solidFill>
                <a:latin typeface="Gotham" panose="02000504050000020004" pitchFamily="2" charset="0"/>
              </a:rPr>
              <a:t>DFC Discovery Flights </a:t>
            </a:r>
            <a:r>
              <a:rPr lang="en-US" sz="1000" dirty="0">
                <a:solidFill>
                  <a:schemeClr val="bg1"/>
                </a:solidFill>
                <a:latin typeface="Gotham" panose="02000504050000020004" pitchFamily="2" charset="0"/>
              </a:rPr>
              <a:t>also enable our staff to consider comfort level, teachability, and margins of success for those who may apply for one of our </a:t>
            </a:r>
            <a:r>
              <a:rPr lang="en-US" sz="1000" b="1" dirty="0">
                <a:solidFill>
                  <a:schemeClr val="bg1"/>
                </a:solidFill>
                <a:latin typeface="Gotham" panose="02000504050000020004" pitchFamily="2" charset="0"/>
              </a:rPr>
              <a:t>Flight Training Scholarships.</a:t>
            </a:r>
          </a:p>
        </p:txBody>
      </p:sp>
      <p:sp>
        <p:nvSpPr>
          <p:cNvPr id="5" name="TextBox 4">
            <a:extLst>
              <a:ext uri="{FF2B5EF4-FFF2-40B4-BE49-F238E27FC236}">
                <a16:creationId xmlns:a16="http://schemas.microsoft.com/office/drawing/2014/main" id="{661D4E27-A1F5-1888-732D-A4DD65478BC6}"/>
              </a:ext>
            </a:extLst>
          </p:cNvPr>
          <p:cNvSpPr txBox="1"/>
          <p:nvPr/>
        </p:nvSpPr>
        <p:spPr>
          <a:xfrm>
            <a:off x="7560452" y="1925546"/>
            <a:ext cx="4112023" cy="738664"/>
          </a:xfrm>
          <a:prstGeom prst="rect">
            <a:avLst/>
          </a:prstGeom>
          <a:noFill/>
        </p:spPr>
        <p:txBody>
          <a:bodyPr wrap="none" rtlCol="0">
            <a:spAutoFit/>
          </a:bodyPr>
          <a:lstStyle/>
          <a:p>
            <a:r>
              <a:rPr lang="en-US" sz="1400" spc="300" dirty="0">
                <a:solidFill>
                  <a:schemeClr val="bg1"/>
                </a:solidFill>
                <a:latin typeface="Gotham" panose="02000504050000020004" pitchFamily="2" charset="0"/>
              </a:rPr>
              <a:t>DREAM</a:t>
            </a:r>
            <a:r>
              <a:rPr lang="en-US" sz="1400" b="1" spc="300" dirty="0">
                <a:solidFill>
                  <a:schemeClr val="bg1"/>
                </a:solidFill>
                <a:latin typeface="Gotham" panose="02000504050000020004" pitchFamily="2" charset="0"/>
              </a:rPr>
              <a:t>FLIGHT</a:t>
            </a:r>
            <a:r>
              <a:rPr lang="en-US" sz="1400" spc="300" dirty="0">
                <a:solidFill>
                  <a:schemeClr val="bg1"/>
                </a:solidFill>
                <a:latin typeface="Gotham" panose="02000504050000020004" pitchFamily="2" charset="0"/>
              </a:rPr>
              <a:t> CHARITIES</a:t>
            </a:r>
          </a:p>
          <a:p>
            <a:r>
              <a:rPr lang="en-US" sz="2800" b="1" dirty="0">
                <a:solidFill>
                  <a:schemeClr val="bg1"/>
                </a:solidFill>
                <a:latin typeface="Gotham" panose="02000504050000020004" pitchFamily="2" charset="0"/>
              </a:rPr>
              <a:t>DISCOVERY FLIGHTS</a:t>
            </a:r>
          </a:p>
        </p:txBody>
      </p:sp>
    </p:spTree>
    <p:extLst>
      <p:ext uri="{BB962C8B-B14F-4D97-AF65-F5344CB8AC3E}">
        <p14:creationId xmlns:p14="http://schemas.microsoft.com/office/powerpoint/2010/main" val="212552608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DA56F6-4674-E61B-F3ED-50B85413683E}"/>
              </a:ext>
            </a:extLst>
          </p:cNvPr>
          <p:cNvSpPr/>
          <p:nvPr/>
        </p:nvSpPr>
        <p:spPr>
          <a:xfrm>
            <a:off x="0" y="0"/>
            <a:ext cx="12192000" cy="6858000"/>
          </a:xfrm>
          <a:prstGeom prst="rect">
            <a:avLst/>
          </a:prstGeom>
          <a:blipFill dpi="0" rotWithShape="1">
            <a:blip r:embed="rId3">
              <a:alphaModFix amt="2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21D0872-0B82-3191-C37A-259FAF98146F}"/>
              </a:ext>
            </a:extLst>
          </p:cNvPr>
          <p:cNvSpPr/>
          <p:nvPr/>
        </p:nvSpPr>
        <p:spPr>
          <a:xfrm>
            <a:off x="1" y="6352674"/>
            <a:ext cx="12192000" cy="505326"/>
          </a:xfrm>
          <a:prstGeom prst="rect">
            <a:avLst/>
          </a:prstGeom>
          <a:solidFill>
            <a:schemeClr val="bg2">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bg1"/>
              </a:solidFill>
            </a:endParaRPr>
          </a:p>
        </p:txBody>
      </p:sp>
      <p:sp>
        <p:nvSpPr>
          <p:cNvPr id="21" name="TextBox 20">
            <a:extLst>
              <a:ext uri="{FF2B5EF4-FFF2-40B4-BE49-F238E27FC236}">
                <a16:creationId xmlns:a16="http://schemas.microsoft.com/office/drawing/2014/main" id="{405E4084-CC7E-176A-2FB4-DCBA17734DEC}"/>
              </a:ext>
            </a:extLst>
          </p:cNvPr>
          <p:cNvSpPr txBox="1"/>
          <p:nvPr/>
        </p:nvSpPr>
        <p:spPr>
          <a:xfrm>
            <a:off x="5922913" y="6423366"/>
            <a:ext cx="6677365" cy="646331"/>
          </a:xfrm>
          <a:prstGeom prst="rect">
            <a:avLst/>
          </a:prstGeom>
          <a:noFill/>
        </p:spPr>
        <p:txBody>
          <a:bodyPr wrap="square" rtlCol="0">
            <a:spAutoFit/>
          </a:bodyPr>
          <a:lstStyle/>
          <a:p>
            <a:pPr algn="ctr"/>
            <a:r>
              <a:rPr lang="en-US" b="1" spc="300" dirty="0">
                <a:solidFill>
                  <a:schemeClr val="bg1"/>
                </a:solidFill>
                <a:latin typeface="Gotham" panose="02000504050000020004" pitchFamily="2" charset="0"/>
              </a:rPr>
              <a:t>WWW.DREAMFLIGHTCHARITIES.ORG</a:t>
            </a:r>
          </a:p>
        </p:txBody>
      </p:sp>
      <p:sp>
        <p:nvSpPr>
          <p:cNvPr id="2" name="Rectangle 1">
            <a:extLst>
              <a:ext uri="{FF2B5EF4-FFF2-40B4-BE49-F238E27FC236}">
                <a16:creationId xmlns:a16="http://schemas.microsoft.com/office/drawing/2014/main" id="{ACB7A287-9988-BD61-756F-5EF662049B3F}"/>
              </a:ext>
            </a:extLst>
          </p:cNvPr>
          <p:cNvSpPr/>
          <p:nvPr/>
        </p:nvSpPr>
        <p:spPr>
          <a:xfrm>
            <a:off x="269965" y="252549"/>
            <a:ext cx="8205489" cy="5419439"/>
          </a:xfrm>
          <a:prstGeom prst="rect">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4A6C053-4003-3AB0-CD07-72D18A7A4816}"/>
              </a:ext>
            </a:extLst>
          </p:cNvPr>
          <p:cNvSpPr/>
          <p:nvPr/>
        </p:nvSpPr>
        <p:spPr>
          <a:xfrm>
            <a:off x="7398395" y="1589905"/>
            <a:ext cx="4467225" cy="4467225"/>
          </a:xfrm>
          <a:prstGeom prst="rect">
            <a:avLst/>
          </a:prstGeom>
          <a:solidFill>
            <a:srgbClr val="76717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8237C74-BF34-BDCA-345A-800B17B84D52}"/>
              </a:ext>
            </a:extLst>
          </p:cNvPr>
          <p:cNvSpPr txBox="1"/>
          <p:nvPr/>
        </p:nvSpPr>
        <p:spPr>
          <a:xfrm>
            <a:off x="7577382" y="3196453"/>
            <a:ext cx="3937025" cy="2321533"/>
          </a:xfrm>
          <a:prstGeom prst="rect">
            <a:avLst/>
          </a:prstGeom>
          <a:noFill/>
        </p:spPr>
        <p:txBody>
          <a:bodyPr wrap="square" rtlCol="0">
            <a:spAutoFit/>
          </a:bodyPr>
          <a:lstStyle/>
          <a:p>
            <a:pPr>
              <a:lnSpc>
                <a:spcPts val="1600"/>
              </a:lnSpc>
            </a:pPr>
            <a:r>
              <a:rPr lang="en-US" sz="1000" dirty="0">
                <a:solidFill>
                  <a:schemeClr val="bg1"/>
                </a:solidFill>
                <a:latin typeface="Gotham" panose="02000504050000020004" pitchFamily="2" charset="0"/>
              </a:rPr>
              <a:t>In addition to our discovery flight events, DREAM</a:t>
            </a:r>
            <a:r>
              <a:rPr lang="en-US" sz="1000" b="1" dirty="0">
                <a:solidFill>
                  <a:schemeClr val="bg1"/>
                </a:solidFill>
                <a:latin typeface="Gotham" panose="02000504050000020004" pitchFamily="2" charset="0"/>
              </a:rPr>
              <a:t>FLIGHT</a:t>
            </a:r>
            <a:r>
              <a:rPr lang="en-US" sz="1000" dirty="0">
                <a:solidFill>
                  <a:schemeClr val="bg1"/>
                </a:solidFill>
                <a:latin typeface="Gotham" panose="02000504050000020004" pitchFamily="2" charset="0"/>
              </a:rPr>
              <a:t> CHARITIES also provides </a:t>
            </a:r>
            <a:r>
              <a:rPr lang="en-US" sz="1000" b="1" dirty="0">
                <a:solidFill>
                  <a:schemeClr val="bg1"/>
                </a:solidFill>
                <a:latin typeface="Gotham" panose="02000504050000020004" pitchFamily="2" charset="0"/>
              </a:rPr>
              <a:t>Flight Training Scholarships </a:t>
            </a:r>
            <a:r>
              <a:rPr lang="en-US" sz="1000" dirty="0">
                <a:solidFill>
                  <a:schemeClr val="bg1"/>
                </a:solidFill>
                <a:latin typeface="Gotham" panose="02000504050000020004" pitchFamily="2" charset="0"/>
              </a:rPr>
              <a:t>for select students.</a:t>
            </a:r>
          </a:p>
          <a:p>
            <a:pPr>
              <a:lnSpc>
                <a:spcPts val="1600"/>
              </a:lnSpc>
            </a:pPr>
            <a:endParaRPr lang="en-US" sz="1000" dirty="0">
              <a:solidFill>
                <a:schemeClr val="bg1"/>
              </a:solidFill>
              <a:latin typeface="Gotham" panose="02000504050000020004" pitchFamily="2" charset="0"/>
            </a:endParaRPr>
          </a:p>
          <a:p>
            <a:pPr>
              <a:lnSpc>
                <a:spcPts val="1600"/>
              </a:lnSpc>
            </a:pPr>
            <a:r>
              <a:rPr lang="en-US" sz="1000" dirty="0">
                <a:solidFill>
                  <a:schemeClr val="bg1"/>
                </a:solidFill>
                <a:latin typeface="Gotham" panose="02000504050000020004" pitchFamily="2" charset="0"/>
              </a:rPr>
              <a:t>Students who are rewarded scholarships receive:</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Up to $6,000 in financial support</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Peer to peer training experience</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One-on-one instruction and support</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Invitations to additional aviation-related events</a:t>
            </a:r>
          </a:p>
          <a:p>
            <a:pPr marL="171450" indent="-171450">
              <a:lnSpc>
                <a:spcPts val="1600"/>
              </a:lnSpc>
              <a:buFont typeface="Arial" panose="020B0604020202020204" pitchFamily="34" charset="0"/>
              <a:buChar char="•"/>
            </a:pPr>
            <a:r>
              <a:rPr lang="en-US" sz="1000" dirty="0">
                <a:solidFill>
                  <a:schemeClr val="bg1"/>
                </a:solidFill>
                <a:latin typeface="Gotham" panose="02000504050000020004" pitchFamily="2" charset="0"/>
              </a:rPr>
              <a:t>Participation in service projects with additional mentorship opportunities from DFC volunteers</a:t>
            </a:r>
          </a:p>
        </p:txBody>
      </p:sp>
      <p:sp>
        <p:nvSpPr>
          <p:cNvPr id="10" name="TextBox 9">
            <a:extLst>
              <a:ext uri="{FF2B5EF4-FFF2-40B4-BE49-F238E27FC236}">
                <a16:creationId xmlns:a16="http://schemas.microsoft.com/office/drawing/2014/main" id="{12664348-E9FD-FB87-F1D4-C8E029009CE3}"/>
              </a:ext>
            </a:extLst>
          </p:cNvPr>
          <p:cNvSpPr txBox="1"/>
          <p:nvPr/>
        </p:nvSpPr>
        <p:spPr>
          <a:xfrm>
            <a:off x="7560452" y="1925546"/>
            <a:ext cx="3523722" cy="1169551"/>
          </a:xfrm>
          <a:prstGeom prst="rect">
            <a:avLst/>
          </a:prstGeom>
          <a:noFill/>
        </p:spPr>
        <p:txBody>
          <a:bodyPr wrap="none" rtlCol="0">
            <a:spAutoFit/>
          </a:bodyPr>
          <a:lstStyle/>
          <a:p>
            <a:r>
              <a:rPr lang="en-US" sz="1400" spc="300" dirty="0">
                <a:solidFill>
                  <a:schemeClr val="bg1"/>
                </a:solidFill>
                <a:latin typeface="Gotham" panose="02000504050000020004" pitchFamily="2" charset="0"/>
              </a:rPr>
              <a:t>DREAM</a:t>
            </a:r>
            <a:r>
              <a:rPr lang="en-US" sz="1400" b="1" spc="300" dirty="0">
                <a:solidFill>
                  <a:schemeClr val="bg1"/>
                </a:solidFill>
                <a:latin typeface="Gotham" panose="02000504050000020004" pitchFamily="2" charset="0"/>
              </a:rPr>
              <a:t>FLIGHT</a:t>
            </a:r>
            <a:r>
              <a:rPr lang="en-US" sz="1400" spc="300" dirty="0">
                <a:solidFill>
                  <a:schemeClr val="bg1"/>
                </a:solidFill>
                <a:latin typeface="Gotham" panose="02000504050000020004" pitchFamily="2" charset="0"/>
              </a:rPr>
              <a:t> CHARITIES</a:t>
            </a:r>
          </a:p>
          <a:p>
            <a:r>
              <a:rPr lang="en-US" sz="2800" b="1" dirty="0">
                <a:solidFill>
                  <a:schemeClr val="bg1"/>
                </a:solidFill>
                <a:latin typeface="Gotham" panose="02000504050000020004" pitchFamily="2" charset="0"/>
              </a:rPr>
              <a:t>FLIGHT TRAINING</a:t>
            </a:r>
          </a:p>
          <a:p>
            <a:r>
              <a:rPr lang="en-US" sz="2800" b="1" dirty="0">
                <a:solidFill>
                  <a:schemeClr val="bg1"/>
                </a:solidFill>
                <a:latin typeface="Gotham" panose="02000504050000020004" pitchFamily="2" charset="0"/>
              </a:rPr>
              <a:t>SCHOLARSHIPS</a:t>
            </a:r>
          </a:p>
        </p:txBody>
      </p:sp>
    </p:spTree>
    <p:extLst>
      <p:ext uri="{BB962C8B-B14F-4D97-AF65-F5344CB8AC3E}">
        <p14:creationId xmlns:p14="http://schemas.microsoft.com/office/powerpoint/2010/main" val="3633789379"/>
      </p:ext>
    </p:extLst>
  </p:cSld>
  <p:clrMapOvr>
    <a:masterClrMapping/>
  </p:clrMapOvr>
  <p:transition spd="slow" advClick="0" advTm="5000">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1455</Words>
  <Application>Microsoft Office PowerPoint</Application>
  <PresentationFormat>Widescreen</PresentationFormat>
  <Paragraphs>156</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Gotham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Drew Underwood</dc:creator>
  <cp:lastModifiedBy>Emerson, Spring (LRC)</cp:lastModifiedBy>
  <cp:revision>4</cp:revision>
  <dcterms:created xsi:type="dcterms:W3CDTF">2022-11-27T13:46:56Z</dcterms:created>
  <dcterms:modified xsi:type="dcterms:W3CDTF">2023-09-14T13:44:01Z</dcterms:modified>
</cp:coreProperties>
</file>