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63" r:id="rId6"/>
    <p:sldId id="258" r:id="rId7"/>
    <p:sldId id="264" r:id="rId8"/>
    <p:sldId id="260" r:id="rId9"/>
    <p:sldId id="265" r:id="rId10"/>
    <p:sldId id="262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276"/>
    <a:srgbClr val="074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7" autoAdjust="0"/>
    <p:restoredTop sz="96197"/>
  </p:normalViewPr>
  <p:slideViewPr>
    <p:cSldViewPr snapToGrid="0">
      <p:cViewPr varScale="1">
        <p:scale>
          <a:sx n="70" d="100"/>
          <a:sy n="70" d="100"/>
        </p:scale>
        <p:origin x="15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D2F7D1-9F95-7541-AA46-9B2B6E1E229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7933DD-DFE7-054F-8F85-487B26DF4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9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33DD-DFE7-054F-8F85-487B26DF42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8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33DD-DFE7-054F-8F85-487B26DF42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72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33DD-DFE7-054F-8F85-487B26DF42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70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33DD-DFE7-054F-8F85-487B26DF42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10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33DD-DFE7-054F-8F85-487B26DF42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32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33DD-DFE7-054F-8F85-487B26DF42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3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33DD-DFE7-054F-8F85-487B26DF42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10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33DD-DFE7-054F-8F85-487B26DF42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2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077974"/>
            <a:ext cx="8686800" cy="3200400"/>
          </a:xfrm>
        </p:spPr>
        <p:txBody>
          <a:bodyPr anchor="ctr" anchorCtr="0">
            <a:noAutofit/>
          </a:bodyPr>
          <a:lstStyle>
            <a:lvl1pPr algn="ctr">
              <a:defRPr sz="5400" b="1" cap="all" baseline="0"/>
            </a:lvl1pPr>
          </a:lstStyle>
          <a:p>
            <a:r>
              <a:rPr lang="en-US" sz="5400" cap="all" dirty="0">
                <a:ln w="6350">
                  <a:noFill/>
                </a:ln>
                <a:solidFill>
                  <a:srgbClr val="00467F"/>
                </a:solidFill>
                <a:ea typeface="Century Gothic" charset="0"/>
                <a:cs typeface="Century Gothic" charset="0"/>
              </a:rPr>
              <a:t>THIS IS THE CORRECT FORMAT FOR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4278374"/>
            <a:ext cx="8686800" cy="979426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Subtitle (if needed) here</a:t>
            </a:r>
          </a:p>
        </p:txBody>
      </p:sp>
    </p:spTree>
    <p:extLst>
      <p:ext uri="{BB962C8B-B14F-4D97-AF65-F5344CB8AC3E}">
        <p14:creationId xmlns:p14="http://schemas.microsoft.com/office/powerpoint/2010/main" val="33536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0517" y="228600"/>
            <a:ext cx="8211844" cy="1156317"/>
          </a:xfrm>
        </p:spPr>
        <p:txBody>
          <a:bodyPr>
            <a:noAutofit/>
          </a:bodyPr>
          <a:lstStyle>
            <a:lvl1pPr>
              <a:defRPr cap="all" baseline="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17" y="1825625"/>
            <a:ext cx="8211844" cy="358126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0223" y="1384917"/>
            <a:ext cx="8212138" cy="341312"/>
          </a:xfrm>
        </p:spPr>
        <p:txBody>
          <a:bodyPr>
            <a:noAutofit/>
          </a:bodyPr>
          <a:lstStyle>
            <a:lvl1pPr marL="0" indent="0" algn="r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 Subtitle (if used) here</a:t>
            </a:r>
          </a:p>
        </p:txBody>
      </p:sp>
    </p:spTree>
    <p:extLst>
      <p:ext uri="{BB962C8B-B14F-4D97-AF65-F5344CB8AC3E}">
        <p14:creationId xmlns:p14="http://schemas.microsoft.com/office/powerpoint/2010/main" val="344275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3838" y="4589465"/>
            <a:ext cx="8686800" cy="86573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style if needed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838" y="1372360"/>
            <a:ext cx="8686800" cy="310896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000" b="1" cap="all" baseline="0"/>
            </a:lvl1pPr>
          </a:lstStyle>
          <a:p>
            <a:pPr lvl="0"/>
            <a:r>
              <a:rPr lang="en-US" dirty="0"/>
              <a:t>THIS IS THE CORRECT FORMAT FOR SECTION HEADERS</a:t>
            </a:r>
          </a:p>
        </p:txBody>
      </p:sp>
    </p:spTree>
    <p:extLst>
      <p:ext uri="{BB962C8B-B14F-4D97-AF65-F5344CB8AC3E}">
        <p14:creationId xmlns:p14="http://schemas.microsoft.com/office/powerpoint/2010/main" val="3979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8893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8893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6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>
            <a:noAutofit/>
          </a:bodyPr>
          <a:lstStyle>
            <a:lvl1pPr>
              <a:defRPr cap="all" baseline="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2099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2099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6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6"/>
            <a:ext cx="8242852" cy="1325563"/>
          </a:xfrm>
        </p:spPr>
        <p:txBody>
          <a:bodyPr anchor="b" anchorCtr="0">
            <a:noAutofit/>
          </a:bodyPr>
          <a:lstStyle>
            <a:lvl1pPr>
              <a:defRPr cap="all" baseline="0"/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07228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46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1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45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58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1711" y="5455205"/>
            <a:ext cx="2057400" cy="259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080C8-3743-4338-88A0-E2E6FA66ACBE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5455204"/>
            <a:ext cx="4852782" cy="259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9390" y="5455204"/>
            <a:ext cx="795959" cy="259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1CE4F-56E7-4298-893D-7E881505B7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9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orient="horz" pos="3600" userDrawn="1">
          <p15:clr>
            <a:srgbClr val="F26B43"/>
          </p15:clr>
        </p15:guide>
        <p15:guide id="4" pos="56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A142BD-7F93-0480-9F87-A6B8177AC547}"/>
              </a:ext>
            </a:extLst>
          </p:cNvPr>
          <p:cNvSpPr/>
          <p:nvPr/>
        </p:nvSpPr>
        <p:spPr>
          <a:xfrm>
            <a:off x="0" y="0"/>
            <a:ext cx="9144000" cy="584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2E620F15-74EB-2620-36FB-FF061CE32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-108857"/>
            <a:ext cx="7772400" cy="622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5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1C442C8F-FCC7-E7C6-7CFC-19C91B8B1420}"/>
              </a:ext>
            </a:extLst>
          </p:cNvPr>
          <p:cNvSpPr/>
          <p:nvPr/>
        </p:nvSpPr>
        <p:spPr>
          <a:xfrm>
            <a:off x="0" y="0"/>
            <a:ext cx="9144000" cy="5962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27940F-EE04-2AEC-27D5-7C959E2FF732}"/>
              </a:ext>
            </a:extLst>
          </p:cNvPr>
          <p:cNvGrpSpPr/>
          <p:nvPr/>
        </p:nvGrpSpPr>
        <p:grpSpPr>
          <a:xfrm>
            <a:off x="162135" y="1751878"/>
            <a:ext cx="8848340" cy="3354243"/>
            <a:chOff x="154112" y="2531859"/>
            <a:chExt cx="8848340" cy="3354243"/>
          </a:xfrm>
        </p:grpSpPr>
        <p:sp>
          <p:nvSpPr>
            <p:cNvPr id="6" name="Straight Connector 5">
              <a:extLst>
                <a:ext uri="{FF2B5EF4-FFF2-40B4-BE49-F238E27FC236}">
                  <a16:creationId xmlns:a16="http://schemas.microsoft.com/office/drawing/2014/main" id="{275FF951-6ACB-FB6B-1C62-8EA844C5CEAD}"/>
                </a:ext>
              </a:extLst>
            </p:cNvPr>
            <p:cNvSpPr/>
            <p:nvPr/>
          </p:nvSpPr>
          <p:spPr>
            <a:xfrm>
              <a:off x="154112" y="4208981"/>
              <a:ext cx="8835776" cy="0"/>
            </a:xfrm>
            <a:prstGeom prst="lin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90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  <a:tailEnd type="triangle" w="lg" len="lg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8E36B7D6-E575-1020-8A71-07869FDF15F5}"/>
                </a:ext>
              </a:extLst>
            </p:cNvPr>
            <p:cNvSpPr/>
            <p:nvPr/>
          </p:nvSpPr>
          <p:spPr>
            <a:xfrm rot="8100000">
              <a:off x="217587" y="2606621"/>
              <a:ext cx="286528" cy="286528"/>
            </a:xfrm>
            <a:prstGeom prst="teardrop">
              <a:avLst>
                <a:gd name="adj" fmla="val 115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1CA1EA7-0D67-BE29-AF6C-50C25EDD3591}"/>
                </a:ext>
              </a:extLst>
            </p:cNvPr>
            <p:cNvSpPr/>
            <p:nvPr/>
          </p:nvSpPr>
          <p:spPr>
            <a:xfrm>
              <a:off x="249418" y="2638451"/>
              <a:ext cx="222866" cy="222866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C416DFC-AD75-E375-3942-A3CFEA6A2B7B}"/>
                </a:ext>
              </a:extLst>
            </p:cNvPr>
            <p:cNvSpPr/>
            <p:nvPr/>
          </p:nvSpPr>
          <p:spPr>
            <a:xfrm>
              <a:off x="470991" y="2967911"/>
              <a:ext cx="1634259" cy="1241070"/>
            </a:xfrm>
            <a:custGeom>
              <a:avLst/>
              <a:gdLst>
                <a:gd name="connsiteX0" fmla="*/ 0 w 1366585"/>
                <a:gd name="connsiteY0" fmla="*/ 0 h 1241070"/>
                <a:gd name="connsiteX1" fmla="*/ 1366585 w 1366585"/>
                <a:gd name="connsiteY1" fmla="*/ 0 h 1241070"/>
                <a:gd name="connsiteX2" fmla="*/ 1366585 w 1366585"/>
                <a:gd name="connsiteY2" fmla="*/ 1241070 h 1241070"/>
                <a:gd name="connsiteX3" fmla="*/ 0 w 1366585"/>
                <a:gd name="connsiteY3" fmla="*/ 1241070 h 1241070"/>
                <a:gd name="connsiteX4" fmla="*/ 0 w 1366585"/>
                <a:gd name="connsiteY4" fmla="*/ 0 h 12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85" h="1241070">
                  <a:moveTo>
                    <a:pt x="0" y="0"/>
                  </a:moveTo>
                  <a:lnTo>
                    <a:pt x="1366585" y="0"/>
                  </a:lnTo>
                  <a:lnTo>
                    <a:pt x="1366585" y="1241070"/>
                  </a:lnTo>
                  <a:lnTo>
                    <a:pt x="0" y="12410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9850" rIns="69850" bIns="104775" numCol="1" spcCol="1270" anchor="t" anchorCtr="0">
              <a:noAutofit/>
            </a:bodyPr>
            <a:lstStyle/>
            <a:p>
              <a:pPr marL="0" lvl="0" indent="0" algn="l" defTabSz="4889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50" kern="1200" dirty="0"/>
                <a:t>Exploration of developing an Aviation program began at the request of economic leaders in Hopkins and Muhlenberg Counties.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6452FF3-2A91-DC81-0561-5550A3457428}"/>
                </a:ext>
              </a:extLst>
            </p:cNvPr>
            <p:cNvSpPr/>
            <p:nvPr/>
          </p:nvSpPr>
          <p:spPr>
            <a:xfrm>
              <a:off x="563458" y="2531859"/>
              <a:ext cx="1366585" cy="436051"/>
            </a:xfrm>
            <a:custGeom>
              <a:avLst/>
              <a:gdLst>
                <a:gd name="connsiteX0" fmla="*/ 0 w 1366585"/>
                <a:gd name="connsiteY0" fmla="*/ 0 h 436051"/>
                <a:gd name="connsiteX1" fmla="*/ 1366585 w 1366585"/>
                <a:gd name="connsiteY1" fmla="*/ 0 h 436051"/>
                <a:gd name="connsiteX2" fmla="*/ 1366585 w 1366585"/>
                <a:gd name="connsiteY2" fmla="*/ 436051 h 436051"/>
                <a:gd name="connsiteX3" fmla="*/ 0 w 1366585"/>
                <a:gd name="connsiteY3" fmla="*/ 436051 h 436051"/>
                <a:gd name="connsiteX4" fmla="*/ 0 w 1366585"/>
                <a:gd name="connsiteY4" fmla="*/ 0 h 43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85" h="436051">
                  <a:moveTo>
                    <a:pt x="0" y="0"/>
                  </a:moveTo>
                  <a:lnTo>
                    <a:pt x="1366585" y="0"/>
                  </a:lnTo>
                  <a:lnTo>
                    <a:pt x="1366585" y="436051"/>
                  </a:lnTo>
                  <a:lnTo>
                    <a:pt x="0" y="4360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95250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500" kern="1200" dirty="0"/>
                <a:t>2017</a:t>
              </a:r>
            </a:p>
          </p:txBody>
        </p:sp>
        <p:sp>
          <p:nvSpPr>
            <p:cNvPr id="11" name="Straight Connector 10">
              <a:extLst>
                <a:ext uri="{FF2B5EF4-FFF2-40B4-BE49-F238E27FC236}">
                  <a16:creationId xmlns:a16="http://schemas.microsoft.com/office/drawing/2014/main" id="{071D7FAC-F76C-F8F2-787C-42D08D4FDEEB}"/>
                </a:ext>
              </a:extLst>
            </p:cNvPr>
            <p:cNvSpPr/>
            <p:nvPr/>
          </p:nvSpPr>
          <p:spPr>
            <a:xfrm>
              <a:off x="360852" y="2967911"/>
              <a:ext cx="0" cy="1241070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DF9815-A6B8-44A3-D9CC-BC1F27BBCB66}"/>
                </a:ext>
              </a:extLst>
            </p:cNvPr>
            <p:cNvSpPr/>
            <p:nvPr/>
          </p:nvSpPr>
          <p:spPr>
            <a:xfrm>
              <a:off x="339802" y="4169736"/>
              <a:ext cx="72938" cy="7848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D7E69849-362B-2D3C-48EF-805294A615C5}"/>
                </a:ext>
              </a:extLst>
            </p:cNvPr>
            <p:cNvSpPr/>
            <p:nvPr/>
          </p:nvSpPr>
          <p:spPr>
            <a:xfrm rot="18900000">
              <a:off x="1099551" y="5524813"/>
              <a:ext cx="286528" cy="286528"/>
            </a:xfrm>
            <a:prstGeom prst="teardrop">
              <a:avLst>
                <a:gd name="adj" fmla="val 115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12413C-758C-6421-29A3-F84FDDDAAFE1}"/>
                </a:ext>
              </a:extLst>
            </p:cNvPr>
            <p:cNvSpPr/>
            <p:nvPr/>
          </p:nvSpPr>
          <p:spPr>
            <a:xfrm>
              <a:off x="1131382" y="5556644"/>
              <a:ext cx="222866" cy="222866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1F966D-E632-D021-805F-FC2E6D331D0F}"/>
                </a:ext>
              </a:extLst>
            </p:cNvPr>
            <p:cNvSpPr/>
            <p:nvPr/>
          </p:nvSpPr>
          <p:spPr>
            <a:xfrm>
              <a:off x="1342682" y="4167885"/>
              <a:ext cx="1503069" cy="1241070"/>
            </a:xfrm>
            <a:custGeom>
              <a:avLst/>
              <a:gdLst>
                <a:gd name="connsiteX0" fmla="*/ 0 w 1366585"/>
                <a:gd name="connsiteY0" fmla="*/ 0 h 1241070"/>
                <a:gd name="connsiteX1" fmla="*/ 1366585 w 1366585"/>
                <a:gd name="connsiteY1" fmla="*/ 0 h 1241070"/>
                <a:gd name="connsiteX2" fmla="*/ 1366585 w 1366585"/>
                <a:gd name="connsiteY2" fmla="*/ 1241070 h 1241070"/>
                <a:gd name="connsiteX3" fmla="*/ 0 w 1366585"/>
                <a:gd name="connsiteY3" fmla="*/ 1241070 h 1241070"/>
                <a:gd name="connsiteX4" fmla="*/ 0 w 1366585"/>
                <a:gd name="connsiteY4" fmla="*/ 0 h 12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85" h="1241070">
                  <a:moveTo>
                    <a:pt x="0" y="0"/>
                  </a:moveTo>
                  <a:lnTo>
                    <a:pt x="1366585" y="0"/>
                  </a:lnTo>
                  <a:lnTo>
                    <a:pt x="1366585" y="1241070"/>
                  </a:lnTo>
                  <a:lnTo>
                    <a:pt x="0" y="12410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4775" rIns="0" bIns="69850" numCol="1" spcCol="1270" anchor="b" anchorCtr="0">
              <a:noAutofit/>
            </a:bodyPr>
            <a:lstStyle/>
            <a:p>
              <a:pPr marL="0" lvl="0" indent="0" algn="l" defTabSz="4889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50" kern="1200" dirty="0"/>
                <a:t>Visited other programs, consulted with aviation specialists, and researched workforce needs.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5DB3EF9-4C2C-44B9-7930-E735115EFEE6}"/>
                </a:ext>
              </a:extLst>
            </p:cNvPr>
            <p:cNvSpPr/>
            <p:nvPr/>
          </p:nvSpPr>
          <p:spPr>
            <a:xfrm>
              <a:off x="1445422" y="5450051"/>
              <a:ext cx="1366585" cy="436051"/>
            </a:xfrm>
            <a:custGeom>
              <a:avLst/>
              <a:gdLst>
                <a:gd name="connsiteX0" fmla="*/ 0 w 1366585"/>
                <a:gd name="connsiteY0" fmla="*/ 0 h 436051"/>
                <a:gd name="connsiteX1" fmla="*/ 1366585 w 1366585"/>
                <a:gd name="connsiteY1" fmla="*/ 0 h 436051"/>
                <a:gd name="connsiteX2" fmla="*/ 1366585 w 1366585"/>
                <a:gd name="connsiteY2" fmla="*/ 436051 h 436051"/>
                <a:gd name="connsiteX3" fmla="*/ 0 w 1366585"/>
                <a:gd name="connsiteY3" fmla="*/ 436051 h 436051"/>
                <a:gd name="connsiteX4" fmla="*/ 0 w 1366585"/>
                <a:gd name="connsiteY4" fmla="*/ 0 h 43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85" h="436051">
                  <a:moveTo>
                    <a:pt x="0" y="0"/>
                  </a:moveTo>
                  <a:lnTo>
                    <a:pt x="1366585" y="0"/>
                  </a:lnTo>
                  <a:lnTo>
                    <a:pt x="1366585" y="436051"/>
                  </a:lnTo>
                  <a:lnTo>
                    <a:pt x="0" y="4360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95250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500" kern="1200" dirty="0"/>
                <a:t>2017–2020</a:t>
              </a:r>
            </a:p>
          </p:txBody>
        </p:sp>
        <p:sp>
          <p:nvSpPr>
            <p:cNvPr id="17" name="Straight Connector 16">
              <a:extLst>
                <a:ext uri="{FF2B5EF4-FFF2-40B4-BE49-F238E27FC236}">
                  <a16:creationId xmlns:a16="http://schemas.microsoft.com/office/drawing/2014/main" id="{46D198D8-C1CE-9155-FD93-AA8FE4AF5E7A}"/>
                </a:ext>
              </a:extLst>
            </p:cNvPr>
            <p:cNvSpPr/>
            <p:nvPr/>
          </p:nvSpPr>
          <p:spPr>
            <a:xfrm>
              <a:off x="1242815" y="4208981"/>
              <a:ext cx="0" cy="1241070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2437AA5-4676-23DD-9F25-19762F5E4531}"/>
                </a:ext>
              </a:extLst>
            </p:cNvPr>
            <p:cNvSpPr/>
            <p:nvPr/>
          </p:nvSpPr>
          <p:spPr>
            <a:xfrm>
              <a:off x="1221766" y="4169736"/>
              <a:ext cx="72938" cy="7848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C2A328AE-0DB4-D1C2-1D4B-AD482BC5A711}"/>
                </a:ext>
              </a:extLst>
            </p:cNvPr>
            <p:cNvSpPr/>
            <p:nvPr/>
          </p:nvSpPr>
          <p:spPr>
            <a:xfrm rot="8100000">
              <a:off x="1981515" y="2606621"/>
              <a:ext cx="286528" cy="286528"/>
            </a:xfrm>
            <a:prstGeom prst="teardrop">
              <a:avLst>
                <a:gd name="adj" fmla="val 115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1DC2E8D-AD59-490C-45D6-FBF08F8BCFB3}"/>
                </a:ext>
              </a:extLst>
            </p:cNvPr>
            <p:cNvSpPr/>
            <p:nvPr/>
          </p:nvSpPr>
          <p:spPr>
            <a:xfrm>
              <a:off x="2013346" y="2638451"/>
              <a:ext cx="222866" cy="222866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C6A2D6E-8C49-0F0A-3B47-D5816E72CC6E}"/>
                </a:ext>
              </a:extLst>
            </p:cNvPr>
            <p:cNvSpPr/>
            <p:nvPr/>
          </p:nvSpPr>
          <p:spPr>
            <a:xfrm>
              <a:off x="2205390" y="2967911"/>
              <a:ext cx="1660364" cy="1241070"/>
            </a:xfrm>
            <a:custGeom>
              <a:avLst/>
              <a:gdLst>
                <a:gd name="connsiteX0" fmla="*/ 0 w 1366585"/>
                <a:gd name="connsiteY0" fmla="*/ 0 h 1241070"/>
                <a:gd name="connsiteX1" fmla="*/ 1366585 w 1366585"/>
                <a:gd name="connsiteY1" fmla="*/ 0 h 1241070"/>
                <a:gd name="connsiteX2" fmla="*/ 1366585 w 1366585"/>
                <a:gd name="connsiteY2" fmla="*/ 1241070 h 1241070"/>
                <a:gd name="connsiteX3" fmla="*/ 0 w 1366585"/>
                <a:gd name="connsiteY3" fmla="*/ 1241070 h 1241070"/>
                <a:gd name="connsiteX4" fmla="*/ 0 w 1366585"/>
                <a:gd name="connsiteY4" fmla="*/ 0 h 12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85" h="1241070">
                  <a:moveTo>
                    <a:pt x="0" y="0"/>
                  </a:moveTo>
                  <a:lnTo>
                    <a:pt x="1366585" y="0"/>
                  </a:lnTo>
                  <a:lnTo>
                    <a:pt x="1366585" y="1241070"/>
                  </a:lnTo>
                  <a:lnTo>
                    <a:pt x="0" y="12410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9850" rIns="69850" bIns="104775" numCol="1" spcCol="1270" anchor="t" anchorCtr="0">
              <a:noAutofit/>
            </a:bodyPr>
            <a:lstStyle/>
            <a:p>
              <a:pPr marL="0" lvl="0" indent="0" algn="l" defTabSz="4889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50" kern="1200" dirty="0"/>
                <a:t>Curricula for the fixed </a:t>
              </a:r>
              <a:r>
                <a:rPr lang="en-US" sz="1050" dirty="0"/>
                <a:t>w</a:t>
              </a:r>
              <a:r>
                <a:rPr lang="en-US" sz="1050" kern="1200" dirty="0"/>
                <a:t>ing and </a:t>
              </a:r>
              <a:r>
                <a:rPr lang="en-US" sz="1050" dirty="0"/>
                <a:t>h</a:t>
              </a:r>
              <a:r>
                <a:rPr lang="en-US" sz="1050" kern="1200" dirty="0"/>
                <a:t>elicopter programs were approved by the KCTCS Board of Regents.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3E0FFBC-4BF4-03C6-8F7B-CC2C2FB784D1}"/>
                </a:ext>
              </a:extLst>
            </p:cNvPr>
            <p:cNvSpPr/>
            <p:nvPr/>
          </p:nvSpPr>
          <p:spPr>
            <a:xfrm>
              <a:off x="2327385" y="2531859"/>
              <a:ext cx="1366585" cy="436051"/>
            </a:xfrm>
            <a:custGeom>
              <a:avLst/>
              <a:gdLst>
                <a:gd name="connsiteX0" fmla="*/ 0 w 1366585"/>
                <a:gd name="connsiteY0" fmla="*/ 0 h 436051"/>
                <a:gd name="connsiteX1" fmla="*/ 1366585 w 1366585"/>
                <a:gd name="connsiteY1" fmla="*/ 0 h 436051"/>
                <a:gd name="connsiteX2" fmla="*/ 1366585 w 1366585"/>
                <a:gd name="connsiteY2" fmla="*/ 436051 h 436051"/>
                <a:gd name="connsiteX3" fmla="*/ 0 w 1366585"/>
                <a:gd name="connsiteY3" fmla="*/ 436051 h 436051"/>
                <a:gd name="connsiteX4" fmla="*/ 0 w 1366585"/>
                <a:gd name="connsiteY4" fmla="*/ 0 h 43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85" h="436051">
                  <a:moveTo>
                    <a:pt x="0" y="0"/>
                  </a:moveTo>
                  <a:lnTo>
                    <a:pt x="1366585" y="0"/>
                  </a:lnTo>
                  <a:lnTo>
                    <a:pt x="1366585" y="436051"/>
                  </a:lnTo>
                  <a:lnTo>
                    <a:pt x="0" y="4360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95250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500" kern="1200" dirty="0"/>
                <a:t>2020</a:t>
              </a:r>
            </a:p>
          </p:txBody>
        </p:sp>
        <p:sp>
          <p:nvSpPr>
            <p:cNvPr id="23" name="Straight Connector 22">
              <a:extLst>
                <a:ext uri="{FF2B5EF4-FFF2-40B4-BE49-F238E27FC236}">
                  <a16:creationId xmlns:a16="http://schemas.microsoft.com/office/drawing/2014/main" id="{82E5C63C-6342-F546-958D-54975236C6B2}"/>
                </a:ext>
              </a:extLst>
            </p:cNvPr>
            <p:cNvSpPr/>
            <p:nvPr/>
          </p:nvSpPr>
          <p:spPr>
            <a:xfrm>
              <a:off x="2124779" y="2967911"/>
              <a:ext cx="0" cy="1241070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046328-2D0A-8829-CAE8-064FE999FE76}"/>
                </a:ext>
              </a:extLst>
            </p:cNvPr>
            <p:cNvSpPr/>
            <p:nvPr/>
          </p:nvSpPr>
          <p:spPr>
            <a:xfrm>
              <a:off x="2103730" y="4169736"/>
              <a:ext cx="72938" cy="7848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86AC0610-386C-CF43-1B19-29FC1D640C5B}"/>
                </a:ext>
              </a:extLst>
            </p:cNvPr>
            <p:cNvSpPr/>
            <p:nvPr/>
          </p:nvSpPr>
          <p:spPr>
            <a:xfrm rot="18900000">
              <a:off x="2863479" y="5524813"/>
              <a:ext cx="286528" cy="286528"/>
            </a:xfrm>
            <a:prstGeom prst="teardrop">
              <a:avLst>
                <a:gd name="adj" fmla="val 115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AFC139-336B-D764-DAF8-9B1B2037367C}"/>
                </a:ext>
              </a:extLst>
            </p:cNvPr>
            <p:cNvSpPr/>
            <p:nvPr/>
          </p:nvSpPr>
          <p:spPr>
            <a:xfrm>
              <a:off x="2895310" y="5556644"/>
              <a:ext cx="222866" cy="222866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CA0ADDA-E118-1102-D9F9-E76B7227C3B1}"/>
                </a:ext>
              </a:extLst>
            </p:cNvPr>
            <p:cNvSpPr/>
            <p:nvPr/>
          </p:nvSpPr>
          <p:spPr>
            <a:xfrm>
              <a:off x="3127157" y="4034323"/>
              <a:ext cx="1465430" cy="1241070"/>
            </a:xfrm>
            <a:custGeom>
              <a:avLst/>
              <a:gdLst>
                <a:gd name="connsiteX0" fmla="*/ 0 w 1366585"/>
                <a:gd name="connsiteY0" fmla="*/ 0 h 1241070"/>
                <a:gd name="connsiteX1" fmla="*/ 1366585 w 1366585"/>
                <a:gd name="connsiteY1" fmla="*/ 0 h 1241070"/>
                <a:gd name="connsiteX2" fmla="*/ 1366585 w 1366585"/>
                <a:gd name="connsiteY2" fmla="*/ 1241070 h 1241070"/>
                <a:gd name="connsiteX3" fmla="*/ 0 w 1366585"/>
                <a:gd name="connsiteY3" fmla="*/ 1241070 h 1241070"/>
                <a:gd name="connsiteX4" fmla="*/ 0 w 1366585"/>
                <a:gd name="connsiteY4" fmla="*/ 0 h 12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85" h="1241070">
                  <a:moveTo>
                    <a:pt x="0" y="0"/>
                  </a:moveTo>
                  <a:lnTo>
                    <a:pt x="1366585" y="0"/>
                  </a:lnTo>
                  <a:lnTo>
                    <a:pt x="1366585" y="1241070"/>
                  </a:lnTo>
                  <a:lnTo>
                    <a:pt x="0" y="12410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4775" rIns="0" bIns="69850" numCol="1" spcCol="1270" anchor="b" anchorCtr="0">
              <a:noAutofit/>
            </a:bodyPr>
            <a:lstStyle/>
            <a:p>
              <a:pPr marL="0" lvl="0" indent="0" algn="l" defTabSz="4889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50" dirty="0"/>
                <a:t>L</a:t>
              </a:r>
              <a:r>
                <a:rPr lang="en-US" sz="1050" kern="1200" dirty="0"/>
                <a:t>eased the first airplane and helicopter to begin the program.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F421AF5-625B-0559-7354-CC306A27FC85}"/>
                </a:ext>
              </a:extLst>
            </p:cNvPr>
            <p:cNvSpPr/>
            <p:nvPr/>
          </p:nvSpPr>
          <p:spPr>
            <a:xfrm>
              <a:off x="3209349" y="5450051"/>
              <a:ext cx="1366585" cy="436051"/>
            </a:xfrm>
            <a:custGeom>
              <a:avLst/>
              <a:gdLst>
                <a:gd name="connsiteX0" fmla="*/ 0 w 1366585"/>
                <a:gd name="connsiteY0" fmla="*/ 0 h 436051"/>
                <a:gd name="connsiteX1" fmla="*/ 1366585 w 1366585"/>
                <a:gd name="connsiteY1" fmla="*/ 0 h 436051"/>
                <a:gd name="connsiteX2" fmla="*/ 1366585 w 1366585"/>
                <a:gd name="connsiteY2" fmla="*/ 436051 h 436051"/>
                <a:gd name="connsiteX3" fmla="*/ 0 w 1366585"/>
                <a:gd name="connsiteY3" fmla="*/ 436051 h 436051"/>
                <a:gd name="connsiteX4" fmla="*/ 0 w 1366585"/>
                <a:gd name="connsiteY4" fmla="*/ 0 h 43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85" h="436051">
                  <a:moveTo>
                    <a:pt x="0" y="0"/>
                  </a:moveTo>
                  <a:lnTo>
                    <a:pt x="1366585" y="0"/>
                  </a:lnTo>
                  <a:lnTo>
                    <a:pt x="1366585" y="436051"/>
                  </a:lnTo>
                  <a:lnTo>
                    <a:pt x="0" y="4360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95250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500" kern="1200"/>
                <a:t>2021</a:t>
              </a:r>
            </a:p>
          </p:txBody>
        </p:sp>
        <p:sp>
          <p:nvSpPr>
            <p:cNvPr id="29" name="Straight Connector 28">
              <a:extLst>
                <a:ext uri="{FF2B5EF4-FFF2-40B4-BE49-F238E27FC236}">
                  <a16:creationId xmlns:a16="http://schemas.microsoft.com/office/drawing/2014/main" id="{5ED9F7BC-9105-41C3-1715-1697AED2677C}"/>
                </a:ext>
              </a:extLst>
            </p:cNvPr>
            <p:cNvSpPr/>
            <p:nvPr/>
          </p:nvSpPr>
          <p:spPr>
            <a:xfrm>
              <a:off x="3006743" y="4208981"/>
              <a:ext cx="0" cy="1241070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8C2A7DE-E6F8-C99E-E485-906C0DA4F4DE}"/>
                </a:ext>
              </a:extLst>
            </p:cNvPr>
            <p:cNvSpPr/>
            <p:nvPr/>
          </p:nvSpPr>
          <p:spPr>
            <a:xfrm>
              <a:off x="2985694" y="4169736"/>
              <a:ext cx="72938" cy="7848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Teardrop 30">
              <a:extLst>
                <a:ext uri="{FF2B5EF4-FFF2-40B4-BE49-F238E27FC236}">
                  <a16:creationId xmlns:a16="http://schemas.microsoft.com/office/drawing/2014/main" id="{B41F36A0-DA91-E483-6F92-8531B588AA30}"/>
                </a:ext>
              </a:extLst>
            </p:cNvPr>
            <p:cNvSpPr/>
            <p:nvPr/>
          </p:nvSpPr>
          <p:spPr>
            <a:xfrm rot="8100000">
              <a:off x="3745443" y="2606621"/>
              <a:ext cx="286528" cy="286528"/>
            </a:xfrm>
            <a:prstGeom prst="teardrop">
              <a:avLst>
                <a:gd name="adj" fmla="val 115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E1406D7-B20B-A596-39D8-BB3CC6F05890}"/>
                </a:ext>
              </a:extLst>
            </p:cNvPr>
            <p:cNvSpPr/>
            <p:nvPr/>
          </p:nvSpPr>
          <p:spPr>
            <a:xfrm>
              <a:off x="3777274" y="2638451"/>
              <a:ext cx="222866" cy="222866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EA0B8AF-5F6A-EAA1-ECDE-8A586CC08EDE}"/>
                </a:ext>
              </a:extLst>
            </p:cNvPr>
            <p:cNvSpPr/>
            <p:nvPr/>
          </p:nvSpPr>
          <p:spPr>
            <a:xfrm>
              <a:off x="3998847" y="2978185"/>
              <a:ext cx="1366585" cy="1241070"/>
            </a:xfrm>
            <a:custGeom>
              <a:avLst/>
              <a:gdLst>
                <a:gd name="connsiteX0" fmla="*/ 0 w 1366585"/>
                <a:gd name="connsiteY0" fmla="*/ 0 h 1241070"/>
                <a:gd name="connsiteX1" fmla="*/ 1366585 w 1366585"/>
                <a:gd name="connsiteY1" fmla="*/ 0 h 1241070"/>
                <a:gd name="connsiteX2" fmla="*/ 1366585 w 1366585"/>
                <a:gd name="connsiteY2" fmla="*/ 1241070 h 1241070"/>
                <a:gd name="connsiteX3" fmla="*/ 0 w 1366585"/>
                <a:gd name="connsiteY3" fmla="*/ 1241070 h 1241070"/>
                <a:gd name="connsiteX4" fmla="*/ 0 w 1366585"/>
                <a:gd name="connsiteY4" fmla="*/ 0 h 12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85" h="1241070">
                  <a:moveTo>
                    <a:pt x="0" y="0"/>
                  </a:moveTo>
                  <a:lnTo>
                    <a:pt x="1366585" y="0"/>
                  </a:lnTo>
                  <a:lnTo>
                    <a:pt x="1366585" y="1241070"/>
                  </a:lnTo>
                  <a:lnTo>
                    <a:pt x="0" y="12410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9850" rIns="69850" bIns="104775" numCol="1" spcCol="1270" anchor="t" anchorCtr="0">
              <a:noAutofit/>
            </a:bodyPr>
            <a:lstStyle/>
            <a:p>
              <a:pPr marL="0" lvl="0" indent="0" algn="l" defTabSz="4889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50" dirty="0"/>
                <a:t>H</a:t>
              </a:r>
              <a:r>
                <a:rPr lang="en-US" sz="1050" kern="1200" dirty="0"/>
                <a:t>ired Director of Aviation programs.</a:t>
              </a: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112F9E6-70A8-2E88-84D4-4DD515F62A02}"/>
                </a:ext>
              </a:extLst>
            </p:cNvPr>
            <p:cNvSpPr/>
            <p:nvPr/>
          </p:nvSpPr>
          <p:spPr>
            <a:xfrm>
              <a:off x="4091313" y="2531859"/>
              <a:ext cx="1366585" cy="436051"/>
            </a:xfrm>
            <a:custGeom>
              <a:avLst/>
              <a:gdLst>
                <a:gd name="connsiteX0" fmla="*/ 0 w 1366585"/>
                <a:gd name="connsiteY0" fmla="*/ 0 h 436051"/>
                <a:gd name="connsiteX1" fmla="*/ 1366585 w 1366585"/>
                <a:gd name="connsiteY1" fmla="*/ 0 h 436051"/>
                <a:gd name="connsiteX2" fmla="*/ 1366585 w 1366585"/>
                <a:gd name="connsiteY2" fmla="*/ 436051 h 436051"/>
                <a:gd name="connsiteX3" fmla="*/ 0 w 1366585"/>
                <a:gd name="connsiteY3" fmla="*/ 436051 h 436051"/>
                <a:gd name="connsiteX4" fmla="*/ 0 w 1366585"/>
                <a:gd name="connsiteY4" fmla="*/ 0 h 43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85" h="436051">
                  <a:moveTo>
                    <a:pt x="0" y="0"/>
                  </a:moveTo>
                  <a:lnTo>
                    <a:pt x="1366585" y="0"/>
                  </a:lnTo>
                  <a:lnTo>
                    <a:pt x="1366585" y="436051"/>
                  </a:lnTo>
                  <a:lnTo>
                    <a:pt x="0" y="4360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95250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500" kern="1200"/>
                <a:t>2021</a:t>
              </a:r>
            </a:p>
          </p:txBody>
        </p:sp>
        <p:sp>
          <p:nvSpPr>
            <p:cNvPr id="35" name="Straight Connector 34">
              <a:extLst>
                <a:ext uri="{FF2B5EF4-FFF2-40B4-BE49-F238E27FC236}">
                  <a16:creationId xmlns:a16="http://schemas.microsoft.com/office/drawing/2014/main" id="{F326B400-FD65-56D7-9A34-36DFE102E3DE}"/>
                </a:ext>
              </a:extLst>
            </p:cNvPr>
            <p:cNvSpPr/>
            <p:nvPr/>
          </p:nvSpPr>
          <p:spPr>
            <a:xfrm>
              <a:off x="3888707" y="2967911"/>
              <a:ext cx="0" cy="1241070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8C66091-D7CD-BC7B-691B-0B4ED8384492}"/>
                </a:ext>
              </a:extLst>
            </p:cNvPr>
            <p:cNvSpPr/>
            <p:nvPr/>
          </p:nvSpPr>
          <p:spPr>
            <a:xfrm>
              <a:off x="3867658" y="4169736"/>
              <a:ext cx="72938" cy="7848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Teardrop 36">
              <a:extLst>
                <a:ext uri="{FF2B5EF4-FFF2-40B4-BE49-F238E27FC236}">
                  <a16:creationId xmlns:a16="http://schemas.microsoft.com/office/drawing/2014/main" id="{A8530A4B-B597-3116-1E67-0B2E091421D3}"/>
                </a:ext>
              </a:extLst>
            </p:cNvPr>
            <p:cNvSpPr/>
            <p:nvPr/>
          </p:nvSpPr>
          <p:spPr>
            <a:xfrm rot="18900000">
              <a:off x="4627407" y="5524813"/>
              <a:ext cx="286528" cy="286528"/>
            </a:xfrm>
            <a:prstGeom prst="teardrop">
              <a:avLst>
                <a:gd name="adj" fmla="val 115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69121D7-7FE8-F3F6-B23B-4CF012CED017}"/>
                </a:ext>
              </a:extLst>
            </p:cNvPr>
            <p:cNvSpPr/>
            <p:nvPr/>
          </p:nvSpPr>
          <p:spPr>
            <a:xfrm>
              <a:off x="4659237" y="5556644"/>
              <a:ext cx="222866" cy="222866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989184B8-7A6E-2A95-DB5F-1C67B3EEE820}"/>
                </a:ext>
              </a:extLst>
            </p:cNvPr>
            <p:cNvSpPr/>
            <p:nvPr/>
          </p:nvSpPr>
          <p:spPr>
            <a:xfrm>
              <a:off x="4891085" y="3880213"/>
              <a:ext cx="1479128" cy="1241070"/>
            </a:xfrm>
            <a:custGeom>
              <a:avLst/>
              <a:gdLst>
                <a:gd name="connsiteX0" fmla="*/ 0 w 1366585"/>
                <a:gd name="connsiteY0" fmla="*/ 0 h 1241070"/>
                <a:gd name="connsiteX1" fmla="*/ 1366585 w 1366585"/>
                <a:gd name="connsiteY1" fmla="*/ 0 h 1241070"/>
                <a:gd name="connsiteX2" fmla="*/ 1366585 w 1366585"/>
                <a:gd name="connsiteY2" fmla="*/ 1241070 h 1241070"/>
                <a:gd name="connsiteX3" fmla="*/ 0 w 1366585"/>
                <a:gd name="connsiteY3" fmla="*/ 1241070 h 1241070"/>
                <a:gd name="connsiteX4" fmla="*/ 0 w 1366585"/>
                <a:gd name="connsiteY4" fmla="*/ 0 h 12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85" h="1241070">
                  <a:moveTo>
                    <a:pt x="0" y="0"/>
                  </a:moveTo>
                  <a:lnTo>
                    <a:pt x="1366585" y="0"/>
                  </a:lnTo>
                  <a:lnTo>
                    <a:pt x="1366585" y="1241070"/>
                  </a:lnTo>
                  <a:lnTo>
                    <a:pt x="0" y="12410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4775" rIns="0" bIns="69850" numCol="1" spcCol="1270" anchor="b" anchorCtr="0">
              <a:noAutofit/>
            </a:bodyPr>
            <a:lstStyle/>
            <a:p>
              <a:pPr marL="0" lvl="0" indent="0" algn="l" defTabSz="4889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50" dirty="0"/>
                <a:t>E</a:t>
              </a:r>
              <a:r>
                <a:rPr lang="en-US" sz="1050" kern="1200" dirty="0"/>
                <a:t>nrolled first 3 students in the program (1 fixed wing/2 helicopter).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6B3FE9C-4493-8005-D0D3-4FED72954243}"/>
                </a:ext>
              </a:extLst>
            </p:cNvPr>
            <p:cNvSpPr/>
            <p:nvPr/>
          </p:nvSpPr>
          <p:spPr>
            <a:xfrm>
              <a:off x="4973277" y="5450051"/>
              <a:ext cx="1366585" cy="436051"/>
            </a:xfrm>
            <a:custGeom>
              <a:avLst/>
              <a:gdLst>
                <a:gd name="connsiteX0" fmla="*/ 0 w 1366585"/>
                <a:gd name="connsiteY0" fmla="*/ 0 h 436051"/>
                <a:gd name="connsiteX1" fmla="*/ 1366585 w 1366585"/>
                <a:gd name="connsiteY1" fmla="*/ 0 h 436051"/>
                <a:gd name="connsiteX2" fmla="*/ 1366585 w 1366585"/>
                <a:gd name="connsiteY2" fmla="*/ 436051 h 436051"/>
                <a:gd name="connsiteX3" fmla="*/ 0 w 1366585"/>
                <a:gd name="connsiteY3" fmla="*/ 436051 h 436051"/>
                <a:gd name="connsiteX4" fmla="*/ 0 w 1366585"/>
                <a:gd name="connsiteY4" fmla="*/ 0 h 43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85" h="436051">
                  <a:moveTo>
                    <a:pt x="0" y="0"/>
                  </a:moveTo>
                  <a:lnTo>
                    <a:pt x="1366585" y="0"/>
                  </a:lnTo>
                  <a:lnTo>
                    <a:pt x="1366585" y="436051"/>
                  </a:lnTo>
                  <a:lnTo>
                    <a:pt x="0" y="4360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95250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500" kern="1200"/>
                <a:t>2021</a:t>
              </a:r>
            </a:p>
          </p:txBody>
        </p:sp>
        <p:sp>
          <p:nvSpPr>
            <p:cNvPr id="41" name="Straight Connector 40">
              <a:extLst>
                <a:ext uri="{FF2B5EF4-FFF2-40B4-BE49-F238E27FC236}">
                  <a16:creationId xmlns:a16="http://schemas.microsoft.com/office/drawing/2014/main" id="{A777DF8D-E2E8-A865-5609-815CBD553AEE}"/>
                </a:ext>
              </a:extLst>
            </p:cNvPr>
            <p:cNvSpPr/>
            <p:nvPr/>
          </p:nvSpPr>
          <p:spPr>
            <a:xfrm>
              <a:off x="4770671" y="4208981"/>
              <a:ext cx="0" cy="1241070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92BBCDA-E35E-F206-071D-C0A7FB484DFA}"/>
                </a:ext>
              </a:extLst>
            </p:cNvPr>
            <p:cNvSpPr/>
            <p:nvPr/>
          </p:nvSpPr>
          <p:spPr>
            <a:xfrm>
              <a:off x="4749621" y="4169736"/>
              <a:ext cx="72938" cy="7848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Teardrop 42">
              <a:extLst>
                <a:ext uri="{FF2B5EF4-FFF2-40B4-BE49-F238E27FC236}">
                  <a16:creationId xmlns:a16="http://schemas.microsoft.com/office/drawing/2014/main" id="{8E303A9A-48F4-DE0E-26D5-DDE31A19770A}"/>
                </a:ext>
              </a:extLst>
            </p:cNvPr>
            <p:cNvSpPr/>
            <p:nvPr/>
          </p:nvSpPr>
          <p:spPr>
            <a:xfrm rot="8100000">
              <a:off x="5509371" y="2606621"/>
              <a:ext cx="286528" cy="286528"/>
            </a:xfrm>
            <a:prstGeom prst="teardrop">
              <a:avLst>
                <a:gd name="adj" fmla="val 115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E2EC2D1-9750-8436-76EE-C5D1A75ABD2C}"/>
                </a:ext>
              </a:extLst>
            </p:cNvPr>
            <p:cNvSpPr/>
            <p:nvPr/>
          </p:nvSpPr>
          <p:spPr>
            <a:xfrm>
              <a:off x="5541201" y="2638451"/>
              <a:ext cx="222866" cy="222866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D9B4EFC-18DA-ED3A-E442-B869E068F62A}"/>
                </a:ext>
              </a:extLst>
            </p:cNvPr>
            <p:cNvSpPr/>
            <p:nvPr/>
          </p:nvSpPr>
          <p:spPr>
            <a:xfrm>
              <a:off x="5762775" y="2957637"/>
              <a:ext cx="1468351" cy="1241070"/>
            </a:xfrm>
            <a:custGeom>
              <a:avLst/>
              <a:gdLst>
                <a:gd name="connsiteX0" fmla="*/ 0 w 1366585"/>
                <a:gd name="connsiteY0" fmla="*/ 0 h 1241070"/>
                <a:gd name="connsiteX1" fmla="*/ 1366585 w 1366585"/>
                <a:gd name="connsiteY1" fmla="*/ 0 h 1241070"/>
                <a:gd name="connsiteX2" fmla="*/ 1366585 w 1366585"/>
                <a:gd name="connsiteY2" fmla="*/ 1241070 h 1241070"/>
                <a:gd name="connsiteX3" fmla="*/ 0 w 1366585"/>
                <a:gd name="connsiteY3" fmla="*/ 1241070 h 1241070"/>
                <a:gd name="connsiteX4" fmla="*/ 0 w 1366585"/>
                <a:gd name="connsiteY4" fmla="*/ 0 h 12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85" h="1241070">
                  <a:moveTo>
                    <a:pt x="0" y="0"/>
                  </a:moveTo>
                  <a:lnTo>
                    <a:pt x="1366585" y="0"/>
                  </a:lnTo>
                  <a:lnTo>
                    <a:pt x="1366585" y="1241070"/>
                  </a:lnTo>
                  <a:lnTo>
                    <a:pt x="0" y="12410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9850" rIns="69850" bIns="104775" numCol="1" spcCol="1270" anchor="t" anchorCtr="0">
              <a:noAutofit/>
            </a:bodyPr>
            <a:lstStyle/>
            <a:p>
              <a:pPr marL="0" lvl="0" indent="0" algn="l" defTabSz="4889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50" dirty="0"/>
                <a:t>H</a:t>
              </a:r>
              <a:r>
                <a:rPr lang="en-US" sz="1050" kern="1200" dirty="0"/>
                <a:t>ired full-time Chief Flight instructors for fixed </a:t>
              </a:r>
              <a:r>
                <a:rPr lang="en-US" sz="1050" dirty="0"/>
                <a:t>w</a:t>
              </a:r>
              <a:r>
                <a:rPr lang="en-US" sz="1050" kern="1200" dirty="0"/>
                <a:t>ing and helicopter programs.</a:t>
              </a: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B6805474-FA51-514A-18C7-776A780E1E57}"/>
                </a:ext>
              </a:extLst>
            </p:cNvPr>
            <p:cNvSpPr/>
            <p:nvPr/>
          </p:nvSpPr>
          <p:spPr>
            <a:xfrm>
              <a:off x="5855241" y="2531859"/>
              <a:ext cx="1366585" cy="436051"/>
            </a:xfrm>
            <a:custGeom>
              <a:avLst/>
              <a:gdLst>
                <a:gd name="connsiteX0" fmla="*/ 0 w 1366585"/>
                <a:gd name="connsiteY0" fmla="*/ 0 h 436051"/>
                <a:gd name="connsiteX1" fmla="*/ 1366585 w 1366585"/>
                <a:gd name="connsiteY1" fmla="*/ 0 h 436051"/>
                <a:gd name="connsiteX2" fmla="*/ 1366585 w 1366585"/>
                <a:gd name="connsiteY2" fmla="*/ 436051 h 436051"/>
                <a:gd name="connsiteX3" fmla="*/ 0 w 1366585"/>
                <a:gd name="connsiteY3" fmla="*/ 436051 h 436051"/>
                <a:gd name="connsiteX4" fmla="*/ 0 w 1366585"/>
                <a:gd name="connsiteY4" fmla="*/ 0 h 43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85" h="436051">
                  <a:moveTo>
                    <a:pt x="0" y="0"/>
                  </a:moveTo>
                  <a:lnTo>
                    <a:pt x="1366585" y="0"/>
                  </a:lnTo>
                  <a:lnTo>
                    <a:pt x="1366585" y="436051"/>
                  </a:lnTo>
                  <a:lnTo>
                    <a:pt x="0" y="4360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95250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500" kern="1200"/>
                <a:t>2022</a:t>
              </a:r>
            </a:p>
          </p:txBody>
        </p:sp>
        <p:sp>
          <p:nvSpPr>
            <p:cNvPr id="47" name="Straight Connector 46">
              <a:extLst>
                <a:ext uri="{FF2B5EF4-FFF2-40B4-BE49-F238E27FC236}">
                  <a16:creationId xmlns:a16="http://schemas.microsoft.com/office/drawing/2014/main" id="{39EF0109-D77E-57B7-B748-9D9AEFE905BC}"/>
                </a:ext>
              </a:extLst>
            </p:cNvPr>
            <p:cNvSpPr/>
            <p:nvPr/>
          </p:nvSpPr>
          <p:spPr>
            <a:xfrm>
              <a:off x="5652635" y="2967911"/>
              <a:ext cx="0" cy="1241070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48ECF17-D1EA-4F6A-5A55-641E30ECE99B}"/>
                </a:ext>
              </a:extLst>
            </p:cNvPr>
            <p:cNvSpPr/>
            <p:nvPr/>
          </p:nvSpPr>
          <p:spPr>
            <a:xfrm>
              <a:off x="5631585" y="4169736"/>
              <a:ext cx="72938" cy="7848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Teardrop 48">
              <a:extLst>
                <a:ext uri="{FF2B5EF4-FFF2-40B4-BE49-F238E27FC236}">
                  <a16:creationId xmlns:a16="http://schemas.microsoft.com/office/drawing/2014/main" id="{64D5FED8-96A5-0C3C-5B50-FA3C2551CA7A}"/>
                </a:ext>
              </a:extLst>
            </p:cNvPr>
            <p:cNvSpPr/>
            <p:nvPr/>
          </p:nvSpPr>
          <p:spPr>
            <a:xfrm rot="18900000">
              <a:off x="6391334" y="5524813"/>
              <a:ext cx="286528" cy="286528"/>
            </a:xfrm>
            <a:prstGeom prst="teardrop">
              <a:avLst>
                <a:gd name="adj" fmla="val 115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54E7E5A-FB66-C311-A33A-82F5ECE2F335}"/>
                </a:ext>
              </a:extLst>
            </p:cNvPr>
            <p:cNvSpPr/>
            <p:nvPr/>
          </p:nvSpPr>
          <p:spPr>
            <a:xfrm>
              <a:off x="6423165" y="5556644"/>
              <a:ext cx="222866" cy="222866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186EF92-BDBE-D38A-BCBD-9C4135657A53}"/>
                </a:ext>
              </a:extLst>
            </p:cNvPr>
            <p:cNvSpPr/>
            <p:nvPr/>
          </p:nvSpPr>
          <p:spPr>
            <a:xfrm>
              <a:off x="6606017" y="3736371"/>
              <a:ext cx="1692509" cy="1241070"/>
            </a:xfrm>
            <a:custGeom>
              <a:avLst/>
              <a:gdLst>
                <a:gd name="connsiteX0" fmla="*/ 0 w 1366585"/>
                <a:gd name="connsiteY0" fmla="*/ 0 h 1241070"/>
                <a:gd name="connsiteX1" fmla="*/ 1366585 w 1366585"/>
                <a:gd name="connsiteY1" fmla="*/ 0 h 1241070"/>
                <a:gd name="connsiteX2" fmla="*/ 1366585 w 1366585"/>
                <a:gd name="connsiteY2" fmla="*/ 1241070 h 1241070"/>
                <a:gd name="connsiteX3" fmla="*/ 0 w 1366585"/>
                <a:gd name="connsiteY3" fmla="*/ 1241070 h 1241070"/>
                <a:gd name="connsiteX4" fmla="*/ 0 w 1366585"/>
                <a:gd name="connsiteY4" fmla="*/ 0 h 12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85" h="1241070">
                  <a:moveTo>
                    <a:pt x="0" y="0"/>
                  </a:moveTo>
                  <a:lnTo>
                    <a:pt x="1366585" y="0"/>
                  </a:lnTo>
                  <a:lnTo>
                    <a:pt x="1366585" y="1241070"/>
                  </a:lnTo>
                  <a:lnTo>
                    <a:pt x="0" y="12410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4775" rIns="0" bIns="69850" numCol="1" spcCol="1270" anchor="b" anchorCtr="0">
              <a:noAutofit/>
            </a:bodyPr>
            <a:lstStyle/>
            <a:p>
              <a:pPr marL="0" lvl="0" indent="0" algn="l" defTabSz="4889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dirty="0"/>
                <a:t>P</a:t>
              </a:r>
              <a:r>
                <a:rPr lang="en-US" sz="1100" b="1" kern="1200" dirty="0"/>
                <a:t>rograms received eligibility for VA benefits.</a:t>
              </a: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CCBBEE9-91B2-9DA6-7EB8-C3F1FB36848C}"/>
                </a:ext>
              </a:extLst>
            </p:cNvPr>
            <p:cNvSpPr/>
            <p:nvPr/>
          </p:nvSpPr>
          <p:spPr>
            <a:xfrm>
              <a:off x="6737205" y="5450051"/>
              <a:ext cx="1366585" cy="436051"/>
            </a:xfrm>
            <a:custGeom>
              <a:avLst/>
              <a:gdLst>
                <a:gd name="connsiteX0" fmla="*/ 0 w 1366585"/>
                <a:gd name="connsiteY0" fmla="*/ 0 h 436051"/>
                <a:gd name="connsiteX1" fmla="*/ 1366585 w 1366585"/>
                <a:gd name="connsiteY1" fmla="*/ 0 h 436051"/>
                <a:gd name="connsiteX2" fmla="*/ 1366585 w 1366585"/>
                <a:gd name="connsiteY2" fmla="*/ 436051 h 436051"/>
                <a:gd name="connsiteX3" fmla="*/ 0 w 1366585"/>
                <a:gd name="connsiteY3" fmla="*/ 436051 h 436051"/>
                <a:gd name="connsiteX4" fmla="*/ 0 w 1366585"/>
                <a:gd name="connsiteY4" fmla="*/ 0 h 43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85" h="436051">
                  <a:moveTo>
                    <a:pt x="0" y="0"/>
                  </a:moveTo>
                  <a:lnTo>
                    <a:pt x="1366585" y="0"/>
                  </a:lnTo>
                  <a:lnTo>
                    <a:pt x="1366585" y="436051"/>
                  </a:lnTo>
                  <a:lnTo>
                    <a:pt x="0" y="4360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95250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500" kern="1200"/>
                <a:t>2022</a:t>
              </a:r>
            </a:p>
          </p:txBody>
        </p:sp>
        <p:sp>
          <p:nvSpPr>
            <p:cNvPr id="53" name="Straight Connector 52">
              <a:extLst>
                <a:ext uri="{FF2B5EF4-FFF2-40B4-BE49-F238E27FC236}">
                  <a16:creationId xmlns:a16="http://schemas.microsoft.com/office/drawing/2014/main" id="{6DA28421-17ED-3ED4-29DC-467A6081180A}"/>
                </a:ext>
              </a:extLst>
            </p:cNvPr>
            <p:cNvSpPr/>
            <p:nvPr/>
          </p:nvSpPr>
          <p:spPr>
            <a:xfrm>
              <a:off x="6534599" y="4208981"/>
              <a:ext cx="0" cy="1241070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1CF979-EFF7-E2CD-E91D-257D9939D529}"/>
                </a:ext>
              </a:extLst>
            </p:cNvPr>
            <p:cNvSpPr/>
            <p:nvPr/>
          </p:nvSpPr>
          <p:spPr>
            <a:xfrm>
              <a:off x="6513549" y="4169736"/>
              <a:ext cx="72938" cy="7848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Teardrop 54">
              <a:extLst>
                <a:ext uri="{FF2B5EF4-FFF2-40B4-BE49-F238E27FC236}">
                  <a16:creationId xmlns:a16="http://schemas.microsoft.com/office/drawing/2014/main" id="{69378776-C6BA-162A-55DE-9F79CE0419B2}"/>
                </a:ext>
              </a:extLst>
            </p:cNvPr>
            <p:cNvSpPr/>
            <p:nvPr/>
          </p:nvSpPr>
          <p:spPr>
            <a:xfrm rot="8100000">
              <a:off x="7273298" y="2606621"/>
              <a:ext cx="286528" cy="286528"/>
            </a:xfrm>
            <a:prstGeom prst="teardrop">
              <a:avLst>
                <a:gd name="adj" fmla="val 115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C4CEE7B-4C8F-786C-4032-4A8310C647C1}"/>
                </a:ext>
              </a:extLst>
            </p:cNvPr>
            <p:cNvSpPr/>
            <p:nvPr/>
          </p:nvSpPr>
          <p:spPr>
            <a:xfrm>
              <a:off x="7305129" y="2638451"/>
              <a:ext cx="222866" cy="222866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527714F-E95F-6BA3-D9F3-453CBF442FEE}"/>
                </a:ext>
              </a:extLst>
            </p:cNvPr>
            <p:cNvSpPr/>
            <p:nvPr/>
          </p:nvSpPr>
          <p:spPr>
            <a:xfrm>
              <a:off x="7516429" y="2967911"/>
              <a:ext cx="1486023" cy="1241070"/>
            </a:xfrm>
            <a:custGeom>
              <a:avLst/>
              <a:gdLst>
                <a:gd name="connsiteX0" fmla="*/ 0 w 1366585"/>
                <a:gd name="connsiteY0" fmla="*/ 0 h 1241070"/>
                <a:gd name="connsiteX1" fmla="*/ 1366585 w 1366585"/>
                <a:gd name="connsiteY1" fmla="*/ 0 h 1241070"/>
                <a:gd name="connsiteX2" fmla="*/ 1366585 w 1366585"/>
                <a:gd name="connsiteY2" fmla="*/ 1241070 h 1241070"/>
                <a:gd name="connsiteX3" fmla="*/ 0 w 1366585"/>
                <a:gd name="connsiteY3" fmla="*/ 1241070 h 1241070"/>
                <a:gd name="connsiteX4" fmla="*/ 0 w 1366585"/>
                <a:gd name="connsiteY4" fmla="*/ 0 h 12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85" h="1241070">
                  <a:moveTo>
                    <a:pt x="0" y="0"/>
                  </a:moveTo>
                  <a:lnTo>
                    <a:pt x="1366585" y="0"/>
                  </a:lnTo>
                  <a:lnTo>
                    <a:pt x="1366585" y="1241070"/>
                  </a:lnTo>
                  <a:lnTo>
                    <a:pt x="0" y="12410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9850" rIns="69850" bIns="104775" numCol="1" spcCol="1270" anchor="t" anchorCtr="0">
              <a:noAutofit/>
            </a:bodyPr>
            <a:lstStyle/>
            <a:p>
              <a:pPr marL="0" lvl="0" indent="0" algn="l" defTabSz="4889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50" dirty="0"/>
                <a:t>E</a:t>
              </a:r>
              <a:r>
                <a:rPr lang="en-US" sz="1050" kern="1200" dirty="0"/>
                <a:t>nrollment exceeded 50 students.</a:t>
              </a: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8F88CAE-2718-9A4D-9F91-1A4AEFC2B260}"/>
                </a:ext>
              </a:extLst>
            </p:cNvPr>
            <p:cNvSpPr/>
            <p:nvPr/>
          </p:nvSpPr>
          <p:spPr>
            <a:xfrm>
              <a:off x="7619169" y="2531859"/>
              <a:ext cx="1366585" cy="436051"/>
            </a:xfrm>
            <a:custGeom>
              <a:avLst/>
              <a:gdLst>
                <a:gd name="connsiteX0" fmla="*/ 0 w 1366585"/>
                <a:gd name="connsiteY0" fmla="*/ 0 h 436051"/>
                <a:gd name="connsiteX1" fmla="*/ 1366585 w 1366585"/>
                <a:gd name="connsiteY1" fmla="*/ 0 h 436051"/>
                <a:gd name="connsiteX2" fmla="*/ 1366585 w 1366585"/>
                <a:gd name="connsiteY2" fmla="*/ 436051 h 436051"/>
                <a:gd name="connsiteX3" fmla="*/ 0 w 1366585"/>
                <a:gd name="connsiteY3" fmla="*/ 436051 h 436051"/>
                <a:gd name="connsiteX4" fmla="*/ 0 w 1366585"/>
                <a:gd name="connsiteY4" fmla="*/ 0 h 43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85" h="436051">
                  <a:moveTo>
                    <a:pt x="0" y="0"/>
                  </a:moveTo>
                  <a:lnTo>
                    <a:pt x="1366585" y="0"/>
                  </a:lnTo>
                  <a:lnTo>
                    <a:pt x="1366585" y="436051"/>
                  </a:lnTo>
                  <a:lnTo>
                    <a:pt x="0" y="4360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95250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500" kern="1200"/>
                <a:t>2023</a:t>
              </a:r>
            </a:p>
          </p:txBody>
        </p:sp>
        <p:sp>
          <p:nvSpPr>
            <p:cNvPr id="59" name="Straight Connector 58">
              <a:extLst>
                <a:ext uri="{FF2B5EF4-FFF2-40B4-BE49-F238E27FC236}">
                  <a16:creationId xmlns:a16="http://schemas.microsoft.com/office/drawing/2014/main" id="{6C01FBA8-6137-8B41-A8F0-89D1D331CEA8}"/>
                </a:ext>
              </a:extLst>
            </p:cNvPr>
            <p:cNvSpPr/>
            <p:nvPr/>
          </p:nvSpPr>
          <p:spPr>
            <a:xfrm>
              <a:off x="7416562" y="2967911"/>
              <a:ext cx="0" cy="1241070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49A2646-B3A0-6F0B-B843-429538C2424B}"/>
                </a:ext>
              </a:extLst>
            </p:cNvPr>
            <p:cNvSpPr/>
            <p:nvPr/>
          </p:nvSpPr>
          <p:spPr>
            <a:xfrm>
              <a:off x="7395513" y="4169736"/>
              <a:ext cx="72938" cy="7848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6014920B-D48F-1353-A27F-E741897FB396}"/>
              </a:ext>
            </a:extLst>
          </p:cNvPr>
          <p:cNvSpPr txBox="1">
            <a:spLocks/>
          </p:cNvSpPr>
          <p:nvPr/>
        </p:nvSpPr>
        <p:spPr>
          <a:xfrm>
            <a:off x="470517" y="228600"/>
            <a:ext cx="8211844" cy="1156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10770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A08C59-5516-CDB0-DEE7-790478F942BE}"/>
              </a:ext>
            </a:extLst>
          </p:cNvPr>
          <p:cNvSpPr/>
          <p:nvPr/>
        </p:nvSpPr>
        <p:spPr>
          <a:xfrm>
            <a:off x="-1" y="0"/>
            <a:ext cx="9144001" cy="583163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2AA87-F82C-9086-183E-A4BA8033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Our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DBB9-0995-30CC-4C9D-9E9AE03D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7" y="1384917"/>
            <a:ext cx="8211844" cy="3581262"/>
          </a:xfrm>
        </p:spPr>
        <p:txBody>
          <a:bodyPr/>
          <a:lstStyle/>
          <a:p>
            <a:pPr marL="0" indent="0">
              <a:buNone/>
            </a:pPr>
            <a:r>
              <a:rPr lang="en-US" sz="1400" b="0" i="0" dirty="0">
                <a:solidFill>
                  <a:schemeClr val="accent1"/>
                </a:solidFill>
                <a:effectLst/>
              </a:rPr>
              <a:t>MCC has invested in this program with limited funding assistance since its inception. The college currently leases all equipment used in the aviation program. </a:t>
            </a:r>
            <a:endParaRPr lang="en-US" sz="14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D27D1C-BB07-33A3-F0FC-B3F2DB03D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304137"/>
              </p:ext>
            </p:extLst>
          </p:nvPr>
        </p:nvGraphicFramePr>
        <p:xfrm>
          <a:off x="580077" y="2401965"/>
          <a:ext cx="4110703" cy="268899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021642">
                  <a:extLst>
                    <a:ext uri="{9D8B030D-6E8A-4147-A177-3AD203B41FA5}">
                      <a16:colId xmlns:a16="http://schemas.microsoft.com/office/drawing/2014/main" val="809023566"/>
                    </a:ext>
                  </a:extLst>
                </a:gridCol>
                <a:gridCol w="1089061">
                  <a:extLst>
                    <a:ext uri="{9D8B030D-6E8A-4147-A177-3AD203B41FA5}">
                      <a16:colId xmlns:a16="http://schemas.microsoft.com/office/drawing/2014/main" val="943026136"/>
                    </a:ext>
                  </a:extLst>
                </a:gridCol>
              </a:tblGrid>
              <a:tr h="3361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MCC Investment to Date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265338"/>
                  </a:ext>
                </a:extLst>
              </a:tr>
              <a:tr h="33612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Land/property renovations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$1,806,000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073468"/>
                  </a:ext>
                </a:extLst>
              </a:tr>
              <a:tr h="33612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Program development/start-up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$479,536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911221"/>
                  </a:ext>
                </a:extLst>
              </a:tr>
              <a:tr h="33612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Equipment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$1,002,115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589873"/>
                  </a:ext>
                </a:extLst>
              </a:tr>
              <a:tr h="33612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Aircraft contracts/fuel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$1,100,718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833940"/>
                  </a:ext>
                </a:extLst>
              </a:tr>
              <a:tr h="33612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Insurance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$794,208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976147"/>
                  </a:ext>
                </a:extLst>
              </a:tr>
              <a:tr h="33612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Personnel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$1,255,609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274942"/>
                  </a:ext>
                </a:extLst>
              </a:tr>
              <a:tr h="33612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TOTAL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$6,438,186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7145091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7BB6FDD7-8996-D84F-AE8C-2D6A2D07CF9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19323" y="2233457"/>
            <a:ext cx="58577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pic>
        <p:nvPicPr>
          <p:cNvPr id="7" name="Picture 6" descr="A group of airplanes in a hangar&#10;&#10;Description automatically generated">
            <a:extLst>
              <a:ext uri="{FF2B5EF4-FFF2-40B4-BE49-F238E27FC236}">
                <a16:creationId xmlns:a16="http://schemas.microsoft.com/office/drawing/2014/main" id="{F3F5DDAC-543D-E766-8B32-F5F5F874F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15" y="2160251"/>
            <a:ext cx="2506375" cy="1879781"/>
          </a:xfrm>
          <a:prstGeom prst="rect">
            <a:avLst/>
          </a:prstGeom>
        </p:spPr>
      </p:pic>
      <p:pic>
        <p:nvPicPr>
          <p:cNvPr id="11" name="Picture 10" descr="The cockpit of a plane&#10;&#10;Description automatically generated">
            <a:extLst>
              <a:ext uri="{FF2B5EF4-FFF2-40B4-BE49-F238E27FC236}">
                <a16:creationId xmlns:a16="http://schemas.microsoft.com/office/drawing/2014/main" id="{4F710FCD-4997-56CA-5819-DB94E3592D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r="5518"/>
          <a:stretch/>
        </p:blipFill>
        <p:spPr>
          <a:xfrm>
            <a:off x="4994377" y="3585700"/>
            <a:ext cx="2506375" cy="18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3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elicopter flying over a road&#10;&#10;Description automatically generated">
            <a:extLst>
              <a:ext uri="{FF2B5EF4-FFF2-40B4-BE49-F238E27FC236}">
                <a16:creationId xmlns:a16="http://schemas.microsoft.com/office/drawing/2014/main" id="{E7B76AA8-3391-6820-C4E6-EF4266972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t="30380" r="6879" b="37610"/>
          <a:stretch/>
        </p:blipFill>
        <p:spPr>
          <a:xfrm flipH="1">
            <a:off x="-2" y="0"/>
            <a:ext cx="9144002" cy="2098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2CCBA-0092-484E-A8F0-C7721FAB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Enrollment Snapshot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93CE0-E08D-155A-C78A-B6A34BF21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78" y="2310491"/>
            <a:ext cx="8211844" cy="3581262"/>
          </a:xfrm>
        </p:spPr>
        <p:txBody>
          <a:bodyPr/>
          <a:lstStyle/>
          <a:p>
            <a:pPr marL="0" indent="0">
              <a:buNone/>
            </a:pPr>
            <a:r>
              <a:rPr lang="en-US" sz="1400" b="0" i="0" dirty="0">
                <a:solidFill>
                  <a:schemeClr val="accent3"/>
                </a:solidFill>
                <a:effectLst/>
              </a:rPr>
              <a:t>The first students enrolled in the MCC Aviation program in Spring 2021. The data below shows Spring 2021 enrollment and Fall 2023 enrollment.</a:t>
            </a:r>
          </a:p>
          <a:p>
            <a:pPr marL="0" indent="0">
              <a:buNone/>
            </a:pPr>
            <a:endParaRPr lang="en-US" sz="1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3"/>
              </a:solidFill>
            </a:endParaRPr>
          </a:p>
          <a:p>
            <a:pPr marL="577850"/>
            <a:r>
              <a:rPr lang="en-US" sz="1400" dirty="0">
                <a:solidFill>
                  <a:schemeClr val="accent3"/>
                </a:solidFill>
              </a:rPr>
              <a:t>Curriculum is designed to provide flexibility to meet student needs and demographics. </a:t>
            </a:r>
          </a:p>
          <a:p>
            <a:pPr marL="577850"/>
            <a:r>
              <a:rPr lang="en-US" sz="1400" dirty="0">
                <a:solidFill>
                  <a:schemeClr val="accent3"/>
                </a:solidFill>
              </a:rPr>
              <a:t>Each flight program is designed for a maximum capacity of 90 students.</a:t>
            </a:r>
          </a:p>
          <a:p>
            <a:pPr marL="577850"/>
            <a:r>
              <a:rPr lang="en-US" sz="1400" b="1" dirty="0">
                <a:solidFill>
                  <a:schemeClr val="accent3"/>
                </a:solidFill>
              </a:rPr>
              <a:t>Current “first attempt” pass rate on FAA practical evaluation exceeds 92%.</a:t>
            </a:r>
          </a:p>
          <a:p>
            <a:pPr marL="349250" indent="0">
              <a:buNone/>
            </a:pPr>
            <a:endParaRPr lang="en-US" sz="1400" dirty="0">
              <a:solidFill>
                <a:schemeClr val="accent3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CAFF98-C1AD-6494-0CC9-551926F4B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996597"/>
              </p:ext>
            </p:extLst>
          </p:nvPr>
        </p:nvGraphicFramePr>
        <p:xfrm>
          <a:off x="1659276" y="3154448"/>
          <a:ext cx="5825448" cy="914400"/>
        </p:xfrm>
        <a:graphic>
          <a:graphicData uri="http://schemas.openxmlformats.org/drawingml/2006/table">
            <a:tbl>
              <a:tblPr/>
              <a:tblGrid>
                <a:gridCol w="1160980">
                  <a:extLst>
                    <a:ext uri="{9D8B030D-6E8A-4147-A177-3AD203B41FA5}">
                      <a16:colId xmlns:a16="http://schemas.microsoft.com/office/drawing/2014/main" val="3639561434"/>
                    </a:ext>
                  </a:extLst>
                </a:gridCol>
                <a:gridCol w="2465798">
                  <a:extLst>
                    <a:ext uri="{9D8B030D-6E8A-4147-A177-3AD203B41FA5}">
                      <a16:colId xmlns:a16="http://schemas.microsoft.com/office/drawing/2014/main" val="4237241081"/>
                    </a:ext>
                  </a:extLst>
                </a:gridCol>
                <a:gridCol w="2198670">
                  <a:extLst>
                    <a:ext uri="{9D8B030D-6E8A-4147-A177-3AD203B41FA5}">
                      <a16:colId xmlns:a16="http://schemas.microsoft.com/office/drawing/2014/main" val="13858317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Program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Enrollment for Spring 2021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Enrollment for Fall 2023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292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Fixed Wing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 (11 veterans)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30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Helicopter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 (11 veterans)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629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15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3D6BD6-9FA6-D354-A16F-E06CE39A7B8C}"/>
              </a:ext>
            </a:extLst>
          </p:cNvPr>
          <p:cNvSpPr/>
          <p:nvPr/>
        </p:nvSpPr>
        <p:spPr>
          <a:xfrm>
            <a:off x="-1" y="0"/>
            <a:ext cx="9144001" cy="59800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DB44E-CA65-E74F-80B2-4BD00A2C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9A6BB-BED1-E28C-9A38-3B5A92954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38" y="3603252"/>
            <a:ext cx="8321123" cy="796876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>
                <a:solidFill>
                  <a:schemeClr val="accent3"/>
                </a:solidFill>
                <a:effectLst/>
              </a:rPr>
              <a:t>Each student must fly 50 hours per semester. </a:t>
            </a:r>
            <a:endParaRPr lang="en-US" sz="1400" dirty="0">
              <a:solidFill>
                <a:schemeClr val="accent3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D5BB20-A4FD-D947-F0F9-725C7B185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186111"/>
              </p:ext>
            </p:extLst>
          </p:nvPr>
        </p:nvGraphicFramePr>
        <p:xfrm>
          <a:off x="420315" y="1878102"/>
          <a:ext cx="8312247" cy="1432560"/>
        </p:xfrm>
        <a:graphic>
          <a:graphicData uri="http://schemas.openxmlformats.org/drawingml/2006/table">
            <a:tbl>
              <a:tblPr>
                <a:effectLst/>
                <a:tableStyleId>{E269D01E-BC32-4049-B463-5C60D7B0CCD2}</a:tableStyleId>
              </a:tblPr>
              <a:tblGrid>
                <a:gridCol w="3556770">
                  <a:extLst>
                    <a:ext uri="{9D8B030D-6E8A-4147-A177-3AD203B41FA5}">
                      <a16:colId xmlns:a16="http://schemas.microsoft.com/office/drawing/2014/main" val="3883758078"/>
                    </a:ext>
                  </a:extLst>
                </a:gridCol>
                <a:gridCol w="1270343">
                  <a:extLst>
                    <a:ext uri="{9D8B030D-6E8A-4147-A177-3AD203B41FA5}">
                      <a16:colId xmlns:a16="http://schemas.microsoft.com/office/drawing/2014/main" val="433780211"/>
                    </a:ext>
                  </a:extLst>
                </a:gridCol>
                <a:gridCol w="3485134">
                  <a:extLst>
                    <a:ext uri="{9D8B030D-6E8A-4147-A177-3AD203B41FA5}">
                      <a16:colId xmlns:a16="http://schemas.microsoft.com/office/drawing/2014/main" val="3810350858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Flight Lab Cost </a:t>
                      </a:r>
                    </a:p>
                    <a:p>
                      <a:pPr algn="ctr"/>
                      <a:r>
                        <a:rPr lang="en-US" sz="1400" b="0" dirty="0"/>
                        <a:t>(Includes insurance, maintenance, and fuel)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226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Present Lease Contracts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With Purchased Assets &amp; Maintenance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414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250 hours at $281 per hour = $70,250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Fixed Wing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250 hours at $142 per hour = $35,500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527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200 hours at $531 per hour = $106,200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Helicopter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 hours at $257 per hour = $51,400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30558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77872AE-BA12-1987-B59D-1EB3E3777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7575" y="2541234"/>
            <a:ext cx="999908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A person standing next to a small plane&#10;&#10;Description automatically generated">
            <a:extLst>
              <a:ext uri="{FF2B5EF4-FFF2-40B4-BE49-F238E27FC236}">
                <a16:creationId xmlns:a16="http://schemas.microsoft.com/office/drawing/2014/main" id="{42558760-FBE9-BA3B-2672-45955957D7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3" b="5152"/>
          <a:stretch/>
        </p:blipFill>
        <p:spPr>
          <a:xfrm>
            <a:off x="0" y="4215199"/>
            <a:ext cx="1829384" cy="1432560"/>
          </a:xfrm>
          <a:prstGeom prst="rect">
            <a:avLst/>
          </a:prstGeom>
        </p:spPr>
      </p:pic>
      <p:pic>
        <p:nvPicPr>
          <p:cNvPr id="13" name="Picture 12" descr="A person and person posing for a picture&#10;&#10;Description automatically generated">
            <a:extLst>
              <a:ext uri="{FF2B5EF4-FFF2-40B4-BE49-F238E27FC236}">
                <a16:creationId xmlns:a16="http://schemas.microsoft.com/office/drawing/2014/main" id="{255D877C-4028-90C3-9A82-0955B4448C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8"/>
          <a:stretch/>
        </p:blipFill>
        <p:spPr>
          <a:xfrm rot="5400000">
            <a:off x="5594497" y="4241350"/>
            <a:ext cx="1432560" cy="1380259"/>
          </a:xfrm>
          <a:prstGeom prst="rect">
            <a:avLst/>
          </a:prstGeom>
        </p:spPr>
      </p:pic>
      <p:pic>
        <p:nvPicPr>
          <p:cNvPr id="15" name="Picture 14" descr="A sun setting over a field&#10;&#10;Description automatically generated">
            <a:extLst>
              <a:ext uri="{FF2B5EF4-FFF2-40B4-BE49-F238E27FC236}">
                <a16:creationId xmlns:a16="http://schemas.microsoft.com/office/drawing/2014/main" id="{1DCE83F8-3C21-8879-C20E-F2B0539AF1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1"/>
          <a:stretch/>
        </p:blipFill>
        <p:spPr>
          <a:xfrm>
            <a:off x="4203415" y="4215199"/>
            <a:ext cx="1186295" cy="1432561"/>
          </a:xfrm>
          <a:prstGeom prst="rect">
            <a:avLst/>
          </a:prstGeom>
        </p:spPr>
      </p:pic>
      <p:pic>
        <p:nvPicPr>
          <p:cNvPr id="17" name="Picture 16" descr="A person in a helicopter cockpit&#10;&#10;Description automatically generated">
            <a:extLst>
              <a:ext uri="{FF2B5EF4-FFF2-40B4-BE49-F238E27FC236}">
                <a16:creationId xmlns:a16="http://schemas.microsoft.com/office/drawing/2014/main" id="{31C43C1F-D249-953B-A232-7830BD0CF5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43" y="4215199"/>
            <a:ext cx="1912157" cy="1432561"/>
          </a:xfrm>
          <a:prstGeom prst="rect">
            <a:avLst/>
          </a:prstGeom>
        </p:spPr>
      </p:pic>
      <p:pic>
        <p:nvPicPr>
          <p:cNvPr id="19" name="Picture 18" descr="A helicopter flying over a field&#10;&#10;Description automatically generated">
            <a:extLst>
              <a:ext uri="{FF2B5EF4-FFF2-40B4-BE49-F238E27FC236}">
                <a16:creationId xmlns:a16="http://schemas.microsoft.com/office/drawing/2014/main" id="{8BC4146F-3515-6A62-5DB4-85E5084A4F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21" y="4214420"/>
            <a:ext cx="1912157" cy="1434118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B49D051-DC1B-C46F-E30D-7AE678152E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345" y="1028241"/>
            <a:ext cx="8212138" cy="341312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WITH STUDENTS IN MIND</a:t>
            </a:r>
          </a:p>
        </p:txBody>
      </p:sp>
    </p:spTree>
    <p:extLst>
      <p:ext uri="{BB962C8B-B14F-4D97-AF65-F5344CB8AC3E}">
        <p14:creationId xmlns:p14="http://schemas.microsoft.com/office/powerpoint/2010/main" val="174496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5B38A1-448F-5B7F-AD01-1C8E1614268E}"/>
              </a:ext>
            </a:extLst>
          </p:cNvPr>
          <p:cNvSpPr/>
          <p:nvPr/>
        </p:nvSpPr>
        <p:spPr>
          <a:xfrm>
            <a:off x="-1" y="-1"/>
            <a:ext cx="9144001" cy="58278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8244E-FE42-F046-A93A-F2173CA8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Funding request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74F2D-7688-A105-A287-0D6BC05E1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7" y="1384917"/>
            <a:ext cx="8211844" cy="3581262"/>
          </a:xfrm>
        </p:spPr>
        <p:txBody>
          <a:bodyPr/>
          <a:lstStyle/>
          <a:p>
            <a:pPr marL="0" indent="0" algn="just">
              <a:buNone/>
            </a:pPr>
            <a:r>
              <a:rPr lang="en-US" sz="1400" dirty="0">
                <a:solidFill>
                  <a:schemeClr val="accent1"/>
                </a:solidFill>
              </a:rPr>
              <a:t>To grow the program, an infusion of funding is needed to alleviate the bulk of flight fees and make sure the program is more affordable for more students. A combination of lease/purchase will facilitate the volume of assets needed for growth while substantially reducing the flight fees for all students.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logo with white text&#10;&#10;Description automatically generated">
            <a:extLst>
              <a:ext uri="{FF2B5EF4-FFF2-40B4-BE49-F238E27FC236}">
                <a16:creationId xmlns:a16="http://schemas.microsoft.com/office/drawing/2014/main" id="{3F3A1E99-1DC4-F9EE-16E5-1EB11CB5FA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84" y="2439426"/>
            <a:ext cx="3624521" cy="290104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9811008-EA32-FBCC-295B-A51D7078C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42588"/>
              </p:ext>
            </p:extLst>
          </p:nvPr>
        </p:nvGraphicFramePr>
        <p:xfrm>
          <a:off x="656868" y="2411671"/>
          <a:ext cx="3358951" cy="29565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97095">
                  <a:extLst>
                    <a:ext uri="{9D8B030D-6E8A-4147-A177-3AD203B41FA5}">
                      <a16:colId xmlns:a16="http://schemas.microsoft.com/office/drawing/2014/main" val="1103407815"/>
                    </a:ext>
                  </a:extLst>
                </a:gridCol>
                <a:gridCol w="1361856">
                  <a:extLst>
                    <a:ext uri="{9D8B030D-6E8A-4147-A177-3AD203B41FA5}">
                      <a16:colId xmlns:a16="http://schemas.microsoft.com/office/drawing/2014/main" val="108936954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4"/>
                          </a:solidFill>
                        </a:rPr>
                        <a:t>Capital Request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accent4"/>
                          </a:solidFill>
                        </a:rPr>
                        <a:t>2 yr. plan based on program growth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138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C-172S airplanes (6)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$2,700,000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381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     Maintenance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$320,000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243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R44 helicopters (6)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$2,700,000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038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     Maintenance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$1,800,000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182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Insurance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$640,000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698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Pilots/CFIs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$2,500,000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835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Marketing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$100,000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196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4"/>
                          </a:solidFill>
                        </a:rPr>
                        <a:t>TOTAL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4"/>
                          </a:solidFill>
                        </a:rPr>
                        <a:t>$10,760,000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83551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80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erson in a helicopter cockpit&#10;&#10;Description automatically generated">
            <a:extLst>
              <a:ext uri="{FF2B5EF4-FFF2-40B4-BE49-F238E27FC236}">
                <a16:creationId xmlns:a16="http://schemas.microsoft.com/office/drawing/2014/main" id="{7C612627-BB6D-F805-FDD4-10665D1A3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22044"/>
            <a:ext cx="9143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BEA46-4924-80D7-09EB-B3C40946F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15" y="643051"/>
            <a:ext cx="3866447" cy="55718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</a:rPr>
              <a:t>What makes MCC Different?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EA7BAE-9164-A639-19E8-FF5464396C12}"/>
              </a:ext>
            </a:extLst>
          </p:cNvPr>
          <p:cNvSpPr txBox="1">
            <a:spLocks/>
          </p:cNvSpPr>
          <p:nvPr/>
        </p:nvSpPr>
        <p:spPr>
          <a:xfrm>
            <a:off x="4287633" y="51920"/>
            <a:ext cx="4500552" cy="6754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FFFFFF"/>
                </a:solidFill>
              </a:rPr>
              <a:t>MCC has the only associate degree-level flight program in Kentucky.</a:t>
            </a: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FFFFFF"/>
                </a:solidFill>
              </a:rPr>
              <a:t>Students receive 5 FAA certifications within the associate degree.</a:t>
            </a: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The program allows for rapid movement to meet workforce needs.</a:t>
            </a: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FFFFFF"/>
                </a:solidFill>
              </a:rPr>
              <a:t>We are Kentucky’s only collegiate helicopter flight training program.</a:t>
            </a: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The Aviation program currently serves students from Western Kentucky, Tennessee, Indiana, and Ohio.</a:t>
            </a: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FFFFFF"/>
                </a:solidFill>
              </a:rPr>
              <a:t>Currently in partnership with Madisonville Regional Airport and Muhlenberg County Airport.</a:t>
            </a: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FFFFFF"/>
                </a:solidFill>
              </a:rPr>
              <a:t>Collaborating with high schools to establish STEM programs in Aviation.</a:t>
            </a: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FFFFFF"/>
                </a:solidFill>
              </a:rPr>
              <a:t>Proximity to Fort Campbell allows us to assist veterans and transitioning military personnel.</a:t>
            </a: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FFFFFF"/>
                </a:solidFill>
              </a:rPr>
              <a:t>Approximately 15% of currently enrolled students are female.</a:t>
            </a: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FFFFFF"/>
                </a:solidFill>
              </a:rPr>
              <a:t>MCC utilizes 3 Redbird fixed wing simulators and 3 Redbird helicopter simulators.</a:t>
            </a: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FFFFFF"/>
                </a:solidFill>
              </a:rPr>
              <a:t>All fixed wing flight training delivered in Technically Advanced Aircraft (TAA).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The program is strengthened by a high level of community support.</a:t>
            </a:r>
          </a:p>
        </p:txBody>
      </p:sp>
    </p:spTree>
    <p:extLst>
      <p:ext uri="{BB962C8B-B14F-4D97-AF65-F5344CB8AC3E}">
        <p14:creationId xmlns:p14="http://schemas.microsoft.com/office/powerpoint/2010/main" val="82719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A142BD-7F93-0480-9F87-A6B8177AC547}"/>
              </a:ext>
            </a:extLst>
          </p:cNvPr>
          <p:cNvSpPr/>
          <p:nvPr/>
        </p:nvSpPr>
        <p:spPr>
          <a:xfrm>
            <a:off x="0" y="0"/>
            <a:ext cx="9144000" cy="584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2E620F15-74EB-2620-36FB-FF061CE32B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49"/>
          <a:stretch/>
        </p:blipFill>
        <p:spPr>
          <a:xfrm>
            <a:off x="771130" y="-185520"/>
            <a:ext cx="7601740" cy="4505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325C41-70E1-38D0-31D9-60B42D882153}"/>
              </a:ext>
            </a:extLst>
          </p:cNvPr>
          <p:cNvSpPr txBox="1"/>
          <p:nvPr/>
        </p:nvSpPr>
        <p:spPr>
          <a:xfrm>
            <a:off x="114300" y="4278374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88228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CTCS">
      <a:dk1>
        <a:srgbClr val="00467F"/>
      </a:dk1>
      <a:lt1>
        <a:srgbClr val="E7A614"/>
      </a:lt1>
      <a:dk2>
        <a:srgbClr val="00467F"/>
      </a:dk2>
      <a:lt2>
        <a:srgbClr val="E7A614"/>
      </a:lt2>
      <a:accent1>
        <a:srgbClr val="FFFFFF"/>
      </a:accent1>
      <a:accent2>
        <a:srgbClr val="A7A8A9"/>
      </a:accent2>
      <a:accent3>
        <a:srgbClr val="011E41"/>
      </a:accent3>
      <a:accent4>
        <a:srgbClr val="005CB9"/>
      </a:accent4>
      <a:accent5>
        <a:srgbClr val="3CB4E5"/>
      </a:accent5>
      <a:accent6>
        <a:srgbClr val="FFD100"/>
      </a:accent6>
      <a:hlink>
        <a:srgbClr val="00467F"/>
      </a:hlink>
      <a:folHlink>
        <a:srgbClr val="CE0E2D"/>
      </a:folHlink>
    </a:clrScheme>
    <a:fontScheme name="KCTC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ville_4x3PPT_Template.pptx [Last saved by user]" id="{AFF6904E-C127-4B9C-8609-7DED86D393D8}" vid="{99FD697D-B6FC-49C6-AA46-3A11B5AA73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28621227b9549599d252330c2df816b xmlns="d5abf06c-3570-4fd7-9a4b-58f5a4231d96">
      <Terms xmlns="http://schemas.microsoft.com/office/infopath/2007/PartnerControls"/>
    </n28621227b9549599d252330c2df816b>
    <Target_x0020_Audience xmlns="d5abf06c-3570-4fd7-9a4b-58f5a4231d96" xsi:nil="true"/>
    <TaxCatchAll xmlns="595ad49c-056f-466c-8d40-93921663b08b">
      <Value>20</Value>
      <Value>49</Value>
      <Value>231</Value>
    </TaxCatchAll>
    <pb93555a14664b159d43c10c252e52c7 xmlns="d5abf06c-3570-4fd7-9a4b-58f5a4231d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Branding</TermName>
          <TermId xmlns="http://schemas.microsoft.com/office/infopath/2007/PartnerControls">69244b92-969a-44b0-8072-83d29941f772</TermId>
        </TermInfo>
      </Terms>
    </pb93555a14664b159d43c10c252e52c7>
    <ka13c0cb199f422a84fc1a8057ef98f5 xmlns="d5abf06c-3570-4fd7-9a4b-58f5a4231d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fcae6bbf-00c8-4561-896f-330f56dd656b</TermId>
        </TermInfo>
      </Terms>
    </ka13c0cb199f422a84fc1a8057ef98f5>
    <Notes1 xmlns="d5abf06c-3570-4fd7-9a4b-58f5a4231d96" xsi:nil="true"/>
    <n3b903bfec04489f942844eefe6bd4ee xmlns="595ad49c-056f-466c-8d40-93921663b08b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Madisonville</TermName>
          <TermId xmlns="http://schemas.microsoft.com/office/infopath/2007/PartnerControls">e4e0ccf9-b8e1-421d-8a27-e550bbd3f54d</TermId>
        </TermInfo>
      </Terms>
    </n3b903bfec04489f942844eefe6bd4ee>
    <lcf76f155ced4ddcb4097134ff3c332f xmlns="ad015204-8b94-43db-8aac-17dd74fdfe8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esign Asset" ma:contentTypeID="0x010100F04FCDF8CBEE96479A5EE5A60FB462CB008C3921996DE56441B9CE2C32CCC511DE" ma:contentTypeVersion="28" ma:contentTypeDescription="" ma:contentTypeScope="" ma:versionID="3f1b13c3715e129c76da7cd3db743700">
  <xsd:schema xmlns:xsd="http://www.w3.org/2001/XMLSchema" xmlns:xs="http://www.w3.org/2001/XMLSchema" xmlns:p="http://schemas.microsoft.com/office/2006/metadata/properties" xmlns:ns2="d5abf06c-3570-4fd7-9a4b-58f5a4231d96" xmlns:ns3="595ad49c-056f-466c-8d40-93921663b08b" xmlns:ns4="ad015204-8b94-43db-8aac-17dd74fdfe8d" targetNamespace="http://schemas.microsoft.com/office/2006/metadata/properties" ma:root="true" ma:fieldsID="1ad28e5813115b714ceeb35859c35299" ns2:_="" ns3:_="" ns4:_="">
    <xsd:import namespace="d5abf06c-3570-4fd7-9a4b-58f5a4231d96"/>
    <xsd:import namespace="595ad49c-056f-466c-8d40-93921663b08b"/>
    <xsd:import namespace="ad015204-8b94-43db-8aac-17dd74fdfe8d"/>
    <xsd:element name="properties">
      <xsd:complexType>
        <xsd:sequence>
          <xsd:element name="documentManagement">
            <xsd:complexType>
              <xsd:all>
                <xsd:element ref="ns2:pb93555a14664b159d43c10c252e52c7" minOccurs="0"/>
                <xsd:element ref="ns3:TaxCatchAll" minOccurs="0"/>
                <xsd:element ref="ns3:TaxCatchAllLabel" minOccurs="0"/>
                <xsd:element ref="ns2:n28621227b9549599d252330c2df816b" minOccurs="0"/>
                <xsd:element ref="ns2:Target_x0020_Audience" minOccurs="0"/>
                <xsd:element ref="ns3:n3b903bfec04489f942844eefe6bd4ee" minOccurs="0"/>
                <xsd:element ref="ns2:ka13c0cb199f422a84fc1a8057ef98f5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2:SharedWithUsers" minOccurs="0"/>
                <xsd:element ref="ns2:SharedWithDetail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2:Notes1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bf06c-3570-4fd7-9a4b-58f5a4231d96" elementFormDefault="qualified">
    <xsd:import namespace="http://schemas.microsoft.com/office/2006/documentManagement/types"/>
    <xsd:import namespace="http://schemas.microsoft.com/office/infopath/2007/PartnerControls"/>
    <xsd:element name="pb93555a14664b159d43c10c252e52c7" ma:index="8" nillable="true" ma:taxonomy="true" ma:internalName="pb93555a14664b159d43c10c252e52c7" ma:taxonomyFieldName="Programs_x002C__x0020_Departments_x002C__x0020_and_x0020_Initiatives" ma:displayName="Programs, Departments, and Initiatives" ma:indexed="true" ma:default="" ma:fieldId="{9b93555a-1466-4b15-9d43-c10c252e52c7}" ma:sspId="b308ba85-f004-4faa-9ed2-22381fa48a8b" ma:termSetId="140ffa77-2a6d-49a5-863b-d59539ebc06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8621227b9549599d252330c2df816b" ma:index="12" nillable="true" ma:taxonomy="true" ma:internalName="n28621227b9549599d252330c2df816b" ma:taxonomyFieldName="Asset_x0020_Channel" ma:displayName="Asset Channel" ma:default="" ma:fieldId="{72862122-7b95-4959-9d25-2330c2df816b}" ma:taxonomyMulti="true" ma:sspId="b308ba85-f004-4faa-9ed2-22381fa48a8b" ma:termSetId="42d72b0d-c661-41cb-88bc-e97e9fe31b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rget_x0020_Audience" ma:index="14" nillable="true" ma:displayName="Target Audience" ma:format="Dropdown" ma:indexed="true" ma:internalName="Target_x0020_Audience">
      <xsd:simpleType>
        <xsd:restriction base="dms:Choice">
          <xsd:enumeration value="Board of Regents"/>
          <xsd:enumeration value="Business Partner"/>
          <xsd:enumeration value="Current Student"/>
          <xsd:enumeration value="Diversity"/>
          <xsd:enumeration value="Educational Partner"/>
          <xsd:enumeration value="Faculty and Staff"/>
          <xsd:enumeration value="Foundation Board"/>
          <xsd:enumeration value="Future Student"/>
          <xsd:enumeration value="Job Seeker"/>
          <xsd:enumeration value="Latino"/>
          <xsd:enumeration value="Parent"/>
          <xsd:enumeration value="Policy Partner"/>
        </xsd:restriction>
      </xsd:simpleType>
    </xsd:element>
    <xsd:element name="ka13c0cb199f422a84fc1a8057ef98f5" ma:index="17" nillable="true" ma:taxonomy="true" ma:internalName="ka13c0cb199f422a84fc1a8057ef98f5" ma:taxonomyFieldName="Creative_x0020_Type_x0020_Selection" ma:displayName="Creative Type" ma:indexed="true" ma:default="" ma:fieldId="{4a13c0cb-199f-422a-84fc-1a8057ef98f5}" ma:sspId="b308ba85-f004-4faa-9ed2-22381fa48a8b" ma:termSetId="1a2fb6da-0be9-44c3-adbd-86e0f502f2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Notes1" ma:index="28" nillable="true" ma:displayName="Notes" ma:internalName="Notes0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ad49c-056f-466c-8d40-93921663b08b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9745ebca-0e8a-4766-9238-10546a797ad9}" ma:internalName="TaxCatchAll" ma:showField="CatchAllData" ma:web="d5abf06c-3570-4fd7-9a4b-58f5a4231d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745ebca-0e8a-4766-9238-10546a797ad9}" ma:internalName="TaxCatchAllLabel" ma:readOnly="true" ma:showField="CatchAllDataLabel" ma:web="d5abf06c-3570-4fd7-9a4b-58f5a4231d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3b903bfec04489f942844eefe6bd4ee" ma:index="15" nillable="true" ma:taxonomy="true" ma:internalName="n3b903bfec04489f942844eefe6bd4ee" ma:taxonomyFieldName="KCTCS_x0020_Locations" ma:displayName="College Location" ma:default="" ma:fieldId="{73b903bf-ec04-489f-9428-44eefe6bd4ee}" ma:taxonomyMulti="true" ma:sspId="b308ba85-f004-4faa-9ed2-22381fa48a8b" ma:termSetId="c5e60c1e-2f15-47e9-9484-a1e28092a66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15204-8b94-43db-8aac-17dd74fdfe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b308ba85-f004-4faa-9ed2-22381fa48a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EA7BDB-266E-4D76-8DDB-C56FD1B0C291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d5abf06c-3570-4fd7-9a4b-58f5a4231d9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d015204-8b94-43db-8aac-17dd74fdfe8d"/>
    <ds:schemaRef ds:uri="595ad49c-056f-466c-8d40-93921663b08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4B0920-D052-486F-B6DC-68047EF67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abf06c-3570-4fd7-9a4b-58f5a4231d96"/>
    <ds:schemaRef ds:uri="595ad49c-056f-466c-8d40-93921663b08b"/>
    <ds:schemaRef ds:uri="ad015204-8b94-43db-8aac-17dd74fdfe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560202-EF68-4930-A3CA-6185A224B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610</Words>
  <Application>Microsoft Office PowerPoint</Application>
  <PresentationFormat>On-screen Show (4:3)</PresentationFormat>
  <Paragraphs>110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Our Commitment</vt:lpstr>
      <vt:lpstr>Enrollment Snapshot</vt:lpstr>
      <vt:lpstr>ENROLLMENT growth</vt:lpstr>
      <vt:lpstr>Funding request</vt:lpstr>
      <vt:lpstr>What makes MCC Different?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Prowell, Karly (Madisonville)</dc:creator>
  <cp:lastModifiedBy>Emerson, Spring (LRC)</cp:lastModifiedBy>
  <cp:revision>19</cp:revision>
  <cp:lastPrinted>2023-10-17T11:27:00Z</cp:lastPrinted>
  <dcterms:created xsi:type="dcterms:W3CDTF">2023-06-14T18:32:02Z</dcterms:created>
  <dcterms:modified xsi:type="dcterms:W3CDTF">2023-10-17T11:27:34Z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0x010100F04FCDF8CBEE96479A5EE5A60FB462CB008C3921996DE56441B9CE2C32CCC511DE</vt:lpwstr>
  </property>
  <property fmtid="{D5CDD505-2E9C-101B-9397-08002B2CF9AE}" pid="3" name="KCTCS_x0020_Locations">
    <vt:lpwstr/>
  </property>
  <property fmtid="{D5CDD505-2E9C-101B-9397-08002B2CF9AE}" pid="4" name="Programs_x002C__x0020_Departments_x002C__x0020_and_x0020_Initiatives">
    <vt:lpwstr/>
  </property>
  <property fmtid="{D5CDD505-2E9C-101B-9397-08002B2CF9AE}" pid="5" name="Creative Type Selection">
    <vt:lpwstr>49;#Templates|fcae6bbf-00c8-4561-896f-330f56dd656b</vt:lpwstr>
  </property>
  <property fmtid="{D5CDD505-2E9C-101B-9397-08002B2CF9AE}" pid="6" name="Asset_x0020_Channel">
    <vt:lpwstr/>
  </property>
  <property fmtid="{D5CDD505-2E9C-101B-9397-08002B2CF9AE}" pid="7" name="KCTCS Locations">
    <vt:lpwstr>20;#Madisonville|e4e0ccf9-b8e1-421d-8a27-e550bbd3f54d</vt:lpwstr>
  </property>
  <property fmtid="{D5CDD505-2E9C-101B-9397-08002B2CF9AE}" pid="8" name="Asset Channel">
    <vt:lpwstr/>
  </property>
  <property fmtid="{D5CDD505-2E9C-101B-9397-08002B2CF9AE}" pid="9" name="Programs, Departments, and Initiatives">
    <vt:lpwstr>231;#Branding|69244b92-969a-44b0-8072-83d29941f772</vt:lpwstr>
  </property>
</Properties>
</file>