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309" r:id="rId3"/>
    <p:sldId id="310" r:id="rId4"/>
    <p:sldId id="272" r:id="rId5"/>
    <p:sldId id="290" r:id="rId6"/>
    <p:sldId id="31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101C98-B43A-7B7F-D993-72FE9F4DAB59}" name="Rachel Bayens" initials="RB" userId="S::rphelps@govplan.com::93e905c6-d743-4b58-923c-873901a262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7"/>
    <a:srgbClr val="4C9FD8"/>
    <a:srgbClr val="F47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82" autoAdjust="0"/>
    <p:restoredTop sz="96311" autoAdjust="0"/>
  </p:normalViewPr>
  <p:slideViewPr>
    <p:cSldViewPr snapToGrid="0" snapToObjects="1">
      <p:cViewPr varScale="1">
        <p:scale>
          <a:sx n="74" d="100"/>
          <a:sy n="74" d="100"/>
        </p:scale>
        <p:origin x="12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60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DB21BE-2D14-5445-BBD1-18854C2B4F3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A6ADA9-A5F4-BE4B-9B67-3D0EAF34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6ADA9-A5F4-BE4B-9B67-3D0EAF3467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2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6ADA9-A5F4-BE4B-9B67-3D0EAF3467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6ADA9-A5F4-BE4B-9B67-3D0EAF3467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1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8CB92A-9DD2-EB4A-863E-8B375315C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6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8E16C-8F51-9040-A2A0-240AE0160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252154-97CE-0142-B90E-E970C770A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31856"/>
            <a:ext cx="10515600" cy="189517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2880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8E16C-8F51-9040-A2A0-240AE0160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252154-97CE-0142-B90E-E970C770A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31856"/>
            <a:ext cx="10515600" cy="114244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8087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1825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8E16C-8F51-9040-A2A0-240AE0160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252154-97CE-0142-B90E-E970C770A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24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7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1BC06E2-83F8-C345-B38C-9197C2835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76389"/>
            <a:ext cx="5186363" cy="4208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40BA28D-DC98-F54C-BD1B-FD830024F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513" y="1576389"/>
            <a:ext cx="5186363" cy="4208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39209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8E16C-8F51-9040-A2A0-240AE0160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252154-97CE-0142-B90E-E970C770A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24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7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1BC06E2-83F8-C345-B38C-9197C2835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76389"/>
            <a:ext cx="10523676" cy="4208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383355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8E16C-8F51-9040-A2A0-240AE0160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252154-97CE-0142-B90E-E970C770A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24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7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CE7A63-D60A-4948-A11B-B41B1C0C2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576388"/>
            <a:ext cx="5257801" cy="4168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A5F39-1843-5240-8AF2-B2DBD9905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76388"/>
            <a:ext cx="5125278" cy="4168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6906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0A8E16C-8F51-9040-A2A0-240AE0160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252154-97CE-0142-B90E-E970C770A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24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7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CE7A63-D60A-4948-A11B-B41B1C0C2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7417" y="1576388"/>
            <a:ext cx="7666383" cy="4168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A5F39-1843-5240-8AF2-B2DBD9905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76388"/>
            <a:ext cx="2759765" cy="4168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37222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0A8E16C-8F51-9040-A2A0-240AE0160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252154-97CE-0142-B90E-E970C770A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24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7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CE7A63-D60A-4948-A11B-B41B1C0C2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66455" y="1576388"/>
            <a:ext cx="2687345" cy="4168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A5F39-1843-5240-8AF2-B2DBD9905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76388"/>
            <a:ext cx="7689574" cy="4168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26492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10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4" r:id="rId5"/>
    <p:sldLayoutId id="2147483651" r:id="rId6"/>
    <p:sldLayoutId id="2147483652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382A0-A153-9843-AC87-65B043F2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</a:rPr>
              <a:t>The Aviation Industry in Kentucky </a:t>
            </a:r>
          </a:p>
        </p:txBody>
      </p: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D8FCBF-1733-77A6-38CB-949262F06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405968"/>
            <a:ext cx="5455917" cy="1432178"/>
          </a:xfrm>
          <a:prstGeom prst="rect">
            <a:avLst/>
          </a:prstGeom>
        </p:spPr>
      </p:pic>
      <p:pic>
        <p:nvPicPr>
          <p:cNvPr id="6" name="Picture 5" descr="A blue and black logo with a plane flying in the sky&#10;&#10;Description automatically generated">
            <a:extLst>
              <a:ext uri="{FF2B5EF4-FFF2-40B4-BE49-F238E27FC236}">
                <a16:creationId xmlns:a16="http://schemas.microsoft.com/office/drawing/2014/main" id="{09764009-7417-693D-1F8D-17B7B254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007" y="2690096"/>
            <a:ext cx="2842524" cy="2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82A0-A153-9843-AC87-65B043F2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41703" cy="858990"/>
          </a:xfrm>
        </p:spPr>
        <p:txBody>
          <a:bodyPr anchor="ctr"/>
          <a:lstStyle/>
          <a:p>
            <a:r>
              <a:rPr lang="en-US" sz="3600" dirty="0"/>
              <a:t>General Aviation Airports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7E9AB1-34B9-62F8-076A-3CD7E6E30DFC}"/>
              </a:ext>
            </a:extLst>
          </p:cNvPr>
          <p:cNvCxnSpPr/>
          <p:nvPr/>
        </p:nvCxnSpPr>
        <p:spPr>
          <a:xfrm>
            <a:off x="936734" y="1340069"/>
            <a:ext cx="10318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ACE477-E6F5-2311-91C2-48AF5E042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Purpose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Daily Operations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Local Economic Impact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Typical Needs</a:t>
            </a:r>
          </a:p>
        </p:txBody>
      </p:sp>
      <p:pic>
        <p:nvPicPr>
          <p:cNvPr id="7" name="Picture 6" descr="An aerial view of a runway&#10;&#10;Description automatically generated">
            <a:extLst>
              <a:ext uri="{FF2B5EF4-FFF2-40B4-BE49-F238E27FC236}">
                <a16:creationId xmlns:a16="http://schemas.microsoft.com/office/drawing/2014/main" id="{668E7941-109F-326E-3B86-E7D46E121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111"/>
          <a:stretch/>
        </p:blipFill>
        <p:spPr>
          <a:xfrm>
            <a:off x="5128311" y="1456023"/>
            <a:ext cx="6451591" cy="41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3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82A0-A153-9843-AC87-65B043F2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41703" cy="858990"/>
          </a:xfrm>
        </p:spPr>
        <p:txBody>
          <a:bodyPr anchor="ctr"/>
          <a:lstStyle/>
          <a:p>
            <a:r>
              <a:rPr lang="en-US" sz="3600" dirty="0"/>
              <a:t>Commercial Airports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7E9AB1-34B9-62F8-076A-3CD7E6E30DFC}"/>
              </a:ext>
            </a:extLst>
          </p:cNvPr>
          <p:cNvCxnSpPr/>
          <p:nvPr/>
        </p:nvCxnSpPr>
        <p:spPr>
          <a:xfrm>
            <a:off x="936734" y="1340069"/>
            <a:ext cx="10318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ACE477-E6F5-2311-91C2-48AF5E042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Purpose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Daily Operations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Local Economic Impact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Typical Needs</a:t>
            </a:r>
          </a:p>
        </p:txBody>
      </p:sp>
      <p:pic>
        <p:nvPicPr>
          <p:cNvPr id="4" name="Picture 3" descr="A map of grass airport&#10;&#10;Description automatically generated">
            <a:extLst>
              <a:ext uri="{FF2B5EF4-FFF2-40B4-BE49-F238E27FC236}">
                <a16:creationId xmlns:a16="http://schemas.microsoft.com/office/drawing/2014/main" id="{B5599D45-B291-257C-60EE-5CBD70BA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42" y="1338305"/>
            <a:ext cx="5928360" cy="4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82A0-A153-9843-AC87-65B043F2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14993" cy="1142448"/>
          </a:xfrm>
        </p:spPr>
        <p:txBody>
          <a:bodyPr anchor="ctr"/>
          <a:lstStyle/>
          <a:p>
            <a:r>
              <a:rPr lang="en-US" sz="4000" b="1" dirty="0">
                <a:cs typeface="Calibri" panose="020F0502020204030204" pitchFamily="34" charset="0"/>
              </a:rPr>
              <a:t>Airport Challenges &amp; Needs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7E9AB1-34B9-62F8-076A-3CD7E6E30DFC}"/>
              </a:ext>
            </a:extLst>
          </p:cNvPr>
          <p:cNvCxnSpPr/>
          <p:nvPr/>
        </p:nvCxnSpPr>
        <p:spPr>
          <a:xfrm>
            <a:off x="936734" y="1507574"/>
            <a:ext cx="10318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blue and white document with a blue text&#10;&#10;Description automatically generated">
            <a:extLst>
              <a:ext uri="{FF2B5EF4-FFF2-40B4-BE49-F238E27FC236}">
                <a16:creationId xmlns:a16="http://schemas.microsoft.com/office/drawing/2014/main" id="{D4FFD077-2282-4570-AEE6-866F604A8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43" t="3593" r="1850" b="16740"/>
          <a:stretch/>
        </p:blipFill>
        <p:spPr>
          <a:xfrm>
            <a:off x="7950926" y="1628503"/>
            <a:ext cx="2830285" cy="4336867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0EECD9B-7842-1846-B0D8-16860AC7C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723341"/>
            <a:ext cx="10523676" cy="420818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600" dirty="0"/>
              <a:t> KDA System Needs Study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en-US" sz="3200" dirty="0"/>
              <a:t> Pavement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en-US" sz="3200" dirty="0"/>
              <a:t> Runway Improvements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en-US" sz="3200" dirty="0"/>
              <a:t> Aprons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en-US" sz="3200" dirty="0"/>
              <a:t> Terminals</a:t>
            </a:r>
          </a:p>
          <a:p>
            <a:pPr marL="1028700" lvl="1" indent="-342900">
              <a:buFont typeface="Wingdings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2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82A0-A153-9843-AC87-65B043F2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14993" cy="1142448"/>
          </a:xfrm>
        </p:spPr>
        <p:txBody>
          <a:bodyPr anchor="ctr"/>
          <a:lstStyle/>
          <a:p>
            <a:r>
              <a:rPr lang="en-US" sz="4000" b="1" dirty="0">
                <a:cs typeface="Calibri" panose="020F0502020204030204" pitchFamily="34" charset="0"/>
              </a:rPr>
              <a:t>Funding Proposal To Address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BF125-6AB7-1C40-9CFA-4B239656EF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$7.95M each year for General Aviation Airport support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800" dirty="0"/>
              <a:t> $7.95M each year for Commercial Service Airport support 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800" dirty="0"/>
              <a:t> $15M each year for infrastructure investment, such as pavement needs, available to all airports</a:t>
            </a:r>
          </a:p>
          <a:p>
            <a:pPr lvl="1" indent="0">
              <a:buNone/>
            </a:pPr>
            <a:endParaRPr lang="en-US" sz="2800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7E9AB1-34B9-62F8-076A-3CD7E6E30DFC}"/>
              </a:ext>
            </a:extLst>
          </p:cNvPr>
          <p:cNvCxnSpPr/>
          <p:nvPr/>
        </p:nvCxnSpPr>
        <p:spPr>
          <a:xfrm>
            <a:off x="936734" y="1340069"/>
            <a:ext cx="10318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5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82A0-A153-9843-AC87-65B043F2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14993" cy="1142448"/>
          </a:xfrm>
        </p:spPr>
        <p:txBody>
          <a:bodyPr anchor="ctr"/>
          <a:lstStyle/>
          <a:p>
            <a:pPr algn="ctr"/>
            <a:r>
              <a:rPr lang="en-US" sz="4000" b="1" dirty="0"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BF125-6AB7-1C40-9CFA-4B239656EF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549" y="1637349"/>
            <a:ext cx="11292207" cy="4208186"/>
          </a:xfrm>
        </p:spPr>
        <p:txBody>
          <a:bodyPr/>
          <a:lstStyle/>
          <a:p>
            <a:pPr lvl="1" indent="0" algn="ctr">
              <a:buNone/>
            </a:pPr>
            <a:r>
              <a:rPr lang="en-US" sz="2800" b="1" dirty="0">
                <a:cs typeface="Calibri" panose="020F0502020204030204" pitchFamily="34" charset="0"/>
              </a:rPr>
              <a:t>Emily Herron, Airport Manager, Madisonville Regional Airport</a:t>
            </a:r>
            <a:br>
              <a:rPr lang="en-US" sz="2800" b="1" dirty="0">
                <a:cs typeface="Calibri" panose="020F0502020204030204" pitchFamily="34" charset="0"/>
              </a:rPr>
            </a:br>
            <a:br>
              <a:rPr lang="en-US" sz="2800" b="1" dirty="0">
                <a:cs typeface="Calibri" panose="020F0502020204030204" pitchFamily="34" charset="0"/>
              </a:rPr>
            </a:br>
            <a:r>
              <a:rPr lang="en-US" sz="2800" b="1" dirty="0">
                <a:cs typeface="Calibri" panose="020F0502020204030204" pitchFamily="34" charset="0"/>
              </a:rPr>
              <a:t>Eric Frankl, Executive Director, Blue Grass Airport</a:t>
            </a:r>
          </a:p>
          <a:p>
            <a:pPr lvl="1" indent="0" algn="ctr">
              <a:buNone/>
            </a:pPr>
            <a:endParaRPr lang="en-US" sz="2800" b="1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indent="0" algn="ctr">
              <a:buNone/>
            </a:pPr>
            <a:r>
              <a:rPr lang="en-US" sz="2800" b="1" dirty="0">
                <a:cs typeface="Calibri" panose="020F0502020204030204" pitchFamily="34" charset="0"/>
              </a:rPr>
              <a:t>Jennifer Kirchner, Executive Director, </a:t>
            </a:r>
          </a:p>
          <a:p>
            <a:pPr lvl="1" indent="0" algn="ctr">
              <a:buNone/>
            </a:pPr>
            <a:r>
              <a:rPr lang="en-US" sz="2800" b="1" dirty="0">
                <a:cs typeface="Calibri" panose="020F0502020204030204" pitchFamily="34" charset="0"/>
              </a:rPr>
              <a:t>Kentuckians for Better Transportation (KBT)</a:t>
            </a:r>
            <a:br>
              <a:rPr lang="en-US" sz="2800" b="1" dirty="0">
                <a:cs typeface="Calibri" panose="020F0502020204030204" pitchFamily="34" charset="0"/>
              </a:rPr>
            </a:br>
            <a:br>
              <a:rPr lang="en-US" sz="2800" b="1" dirty="0">
                <a:cs typeface="Calibri" panose="020F0502020204030204" pitchFamily="34" charset="0"/>
              </a:rPr>
            </a:br>
            <a:r>
              <a:rPr lang="en-US" sz="2800" b="1" dirty="0">
                <a:cs typeface="Calibri" panose="020F0502020204030204" pitchFamily="34" charset="0"/>
              </a:rPr>
              <a:t>Paul Steely</a:t>
            </a:r>
            <a:r>
              <a:rPr lang="en-US" sz="2800" b="1">
                <a:cs typeface="Calibri" panose="020F0502020204030204" pitchFamily="34" charset="0"/>
              </a:rPr>
              <a:t>, President, </a:t>
            </a:r>
            <a:r>
              <a:rPr lang="en-US" sz="2800" b="1" dirty="0">
                <a:cs typeface="Calibri" panose="020F0502020204030204" pitchFamily="34" charset="0"/>
              </a:rPr>
              <a:t>Kentucky Aviation Association (KAA)</a:t>
            </a:r>
            <a:br>
              <a:rPr lang="en-US" sz="2800" b="1" dirty="0">
                <a:cs typeface="Calibri" panose="020F0502020204030204" pitchFamily="34" charset="0"/>
              </a:rPr>
            </a:br>
            <a:br>
              <a:rPr lang="en-US" sz="2800" b="1" dirty="0">
                <a:cs typeface="Calibri" panose="020F0502020204030204" pitchFamily="34" charset="0"/>
              </a:rPr>
            </a:br>
            <a:endParaRPr lang="en-US" sz="2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7E9AB1-34B9-62F8-076A-3CD7E6E30DFC}"/>
              </a:ext>
            </a:extLst>
          </p:cNvPr>
          <p:cNvCxnSpPr/>
          <p:nvPr/>
        </p:nvCxnSpPr>
        <p:spPr>
          <a:xfrm>
            <a:off x="936734" y="1340069"/>
            <a:ext cx="103185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71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39619</TotalTime>
  <Words>148</Words>
  <Application>Microsoft Office PowerPoint</Application>
  <PresentationFormat>Widescreen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Office Theme</vt:lpstr>
      <vt:lpstr>The Aviation Industry in Kentucky </vt:lpstr>
      <vt:lpstr>General Aviation Airports</vt:lpstr>
      <vt:lpstr>Commercial Airports</vt:lpstr>
      <vt:lpstr>Airport Challenges &amp; Needs</vt:lpstr>
      <vt:lpstr>Funding Proposal To Address Needs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Larkin</dc:creator>
  <cp:lastModifiedBy>Emerson, Spring (LRC)</cp:lastModifiedBy>
  <cp:revision>58</cp:revision>
  <cp:lastPrinted>2023-07-28T15:12:06Z</cp:lastPrinted>
  <dcterms:created xsi:type="dcterms:W3CDTF">2022-01-05T16:21:00Z</dcterms:created>
  <dcterms:modified xsi:type="dcterms:W3CDTF">2023-10-18T10:58:30Z</dcterms:modified>
</cp:coreProperties>
</file>