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71" r:id="rId4"/>
    <p:sldId id="264" r:id="rId5"/>
    <p:sldId id="272" r:id="rId6"/>
    <p:sldId id="274" r:id="rId7"/>
    <p:sldId id="263" r:id="rId8"/>
    <p:sldId id="262" r:id="rId9"/>
    <p:sldId id="261" r:id="rId10"/>
    <p:sldId id="268" r:id="rId11"/>
    <p:sldId id="270"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4" d="100"/>
          <a:sy n="74" d="100"/>
        </p:scale>
        <p:origin x="6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735" cy="466088"/>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idx="1"/>
          </p:nvPr>
        </p:nvSpPr>
        <p:spPr>
          <a:xfrm>
            <a:off x="3971081" y="1"/>
            <a:ext cx="3037735" cy="466088"/>
          </a:xfrm>
          <a:prstGeom prst="rect">
            <a:avLst/>
          </a:prstGeom>
        </p:spPr>
        <p:txBody>
          <a:bodyPr vert="horz" lIns="91294" tIns="45647" rIns="91294" bIns="45647" rtlCol="0"/>
          <a:lstStyle>
            <a:lvl1pPr algn="r">
              <a:defRPr sz="1200"/>
            </a:lvl1pPr>
          </a:lstStyle>
          <a:p>
            <a:fld id="{FA6B4182-5133-4E8A-84CE-ED8C6629A80B}" type="datetimeFigureOut">
              <a:rPr lang="en-US" smtClean="0"/>
              <a:t>10/17/2023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294" tIns="45647" rIns="91294" bIns="45647" rtlCol="0" anchor="ctr"/>
          <a:lstStyle/>
          <a:p>
            <a:endParaRPr lang="en-US"/>
          </a:p>
        </p:txBody>
      </p:sp>
      <p:sp>
        <p:nvSpPr>
          <p:cNvPr id="5" name="Notes Placeholder 4"/>
          <p:cNvSpPr>
            <a:spLocks noGrp="1"/>
          </p:cNvSpPr>
          <p:nvPr>
            <p:ph type="body" sz="quarter" idx="3"/>
          </p:nvPr>
        </p:nvSpPr>
        <p:spPr>
          <a:xfrm>
            <a:off x="700406" y="4473813"/>
            <a:ext cx="5609588" cy="3660537"/>
          </a:xfrm>
          <a:prstGeom prst="rect">
            <a:avLst/>
          </a:prstGeom>
        </p:spPr>
        <p:txBody>
          <a:bodyPr vert="horz" lIns="91294" tIns="45647" rIns="91294" bIns="456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312"/>
            <a:ext cx="3037735" cy="466088"/>
          </a:xfrm>
          <a:prstGeom prst="rect">
            <a:avLst/>
          </a:prstGeom>
        </p:spPr>
        <p:txBody>
          <a:bodyPr vert="horz" lIns="91294" tIns="45647" rIns="91294" bIns="45647" rtlCol="0" anchor="b"/>
          <a:lstStyle>
            <a:lvl1pPr algn="l">
              <a:defRPr sz="1200"/>
            </a:lvl1pPr>
          </a:lstStyle>
          <a:p>
            <a:endParaRPr lang="en-US"/>
          </a:p>
        </p:txBody>
      </p:sp>
      <p:sp>
        <p:nvSpPr>
          <p:cNvPr id="7" name="Slide Number Placeholder 6"/>
          <p:cNvSpPr>
            <a:spLocks noGrp="1"/>
          </p:cNvSpPr>
          <p:nvPr>
            <p:ph type="sldNum" sz="quarter" idx="5"/>
          </p:nvPr>
        </p:nvSpPr>
        <p:spPr>
          <a:xfrm>
            <a:off x="3971081" y="8830312"/>
            <a:ext cx="3037735" cy="466088"/>
          </a:xfrm>
          <a:prstGeom prst="rect">
            <a:avLst/>
          </a:prstGeom>
        </p:spPr>
        <p:txBody>
          <a:bodyPr vert="horz" lIns="91294" tIns="45647" rIns="91294" bIns="45647" rtlCol="0" anchor="b"/>
          <a:lstStyle>
            <a:lvl1pPr algn="r">
              <a:defRPr sz="1200"/>
            </a:lvl1pPr>
          </a:lstStyle>
          <a:p>
            <a:fld id="{6189FFFE-2690-439C-A03A-A3391EB955C1}" type="slidenum">
              <a:rPr lang="en-US" smtClean="0"/>
              <a:t>‹#›</a:t>
            </a:fld>
            <a:endParaRPr lang="en-US"/>
          </a:p>
        </p:txBody>
      </p:sp>
    </p:spTree>
    <p:extLst>
      <p:ext uri="{BB962C8B-B14F-4D97-AF65-F5344CB8AC3E}">
        <p14:creationId xmlns:p14="http://schemas.microsoft.com/office/powerpoint/2010/main" val="2556218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C2392-4121-BE36-FF9F-6467750BB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8F0830-17C7-C2EE-163B-95B69118E1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090DE5-D730-6E32-4909-EAED1295F179}"/>
              </a:ext>
            </a:extLst>
          </p:cNvPr>
          <p:cNvSpPr>
            <a:spLocks noGrp="1"/>
          </p:cNvSpPr>
          <p:nvPr>
            <p:ph type="dt" sz="half" idx="10"/>
          </p:nvPr>
        </p:nvSpPr>
        <p:spPr/>
        <p:txBody>
          <a:bodyPr/>
          <a:lstStyle/>
          <a:p>
            <a:fld id="{895DA8B8-BD69-462A-B1E0-BF76F1A8AA1C}" type="datetimeFigureOut">
              <a:rPr lang="en-US" smtClean="0"/>
              <a:t>10/17/2023</a:t>
            </a:fld>
            <a:endParaRPr lang="en-US"/>
          </a:p>
        </p:txBody>
      </p:sp>
      <p:sp>
        <p:nvSpPr>
          <p:cNvPr id="5" name="Footer Placeholder 4">
            <a:extLst>
              <a:ext uri="{FF2B5EF4-FFF2-40B4-BE49-F238E27FC236}">
                <a16:creationId xmlns:a16="http://schemas.microsoft.com/office/drawing/2014/main" id="{0FFF99CA-5067-2D6C-1D7B-9BD6CA5895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A37C3-2794-EE13-7168-C9224BA68C70}"/>
              </a:ext>
            </a:extLst>
          </p:cNvPr>
          <p:cNvSpPr>
            <a:spLocks noGrp="1"/>
          </p:cNvSpPr>
          <p:nvPr>
            <p:ph type="sldNum" sz="quarter" idx="12"/>
          </p:nvPr>
        </p:nvSpPr>
        <p:spPr/>
        <p:txBody>
          <a:bodyPr/>
          <a:lstStyle/>
          <a:p>
            <a:fld id="{2542ABB5-B177-4ADA-9EFF-988A196A7AE3}" type="slidenum">
              <a:rPr lang="en-US" smtClean="0"/>
              <a:t>‹#›</a:t>
            </a:fld>
            <a:endParaRPr lang="en-US"/>
          </a:p>
        </p:txBody>
      </p:sp>
    </p:spTree>
    <p:extLst>
      <p:ext uri="{BB962C8B-B14F-4D97-AF65-F5344CB8AC3E}">
        <p14:creationId xmlns:p14="http://schemas.microsoft.com/office/powerpoint/2010/main" val="401206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D9CCB-7826-CFB3-6A95-C7DB8F6B3A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DB9165-956F-DAD1-E8E3-E64B379DD9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12DCF7-5ACA-C937-3E8E-67046AE8C613}"/>
              </a:ext>
            </a:extLst>
          </p:cNvPr>
          <p:cNvSpPr>
            <a:spLocks noGrp="1"/>
          </p:cNvSpPr>
          <p:nvPr>
            <p:ph type="dt" sz="half" idx="10"/>
          </p:nvPr>
        </p:nvSpPr>
        <p:spPr/>
        <p:txBody>
          <a:bodyPr/>
          <a:lstStyle/>
          <a:p>
            <a:fld id="{895DA8B8-BD69-462A-B1E0-BF76F1A8AA1C}" type="datetimeFigureOut">
              <a:rPr lang="en-US" smtClean="0"/>
              <a:t>10/17/2023</a:t>
            </a:fld>
            <a:endParaRPr lang="en-US"/>
          </a:p>
        </p:txBody>
      </p:sp>
      <p:sp>
        <p:nvSpPr>
          <p:cNvPr id="5" name="Footer Placeholder 4">
            <a:extLst>
              <a:ext uri="{FF2B5EF4-FFF2-40B4-BE49-F238E27FC236}">
                <a16:creationId xmlns:a16="http://schemas.microsoft.com/office/drawing/2014/main" id="{EB9F8787-7B13-9AE5-7E50-3863B41A87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9FFE23-D655-052E-E755-06091E6C2688}"/>
              </a:ext>
            </a:extLst>
          </p:cNvPr>
          <p:cNvSpPr>
            <a:spLocks noGrp="1"/>
          </p:cNvSpPr>
          <p:nvPr>
            <p:ph type="sldNum" sz="quarter" idx="12"/>
          </p:nvPr>
        </p:nvSpPr>
        <p:spPr/>
        <p:txBody>
          <a:bodyPr/>
          <a:lstStyle/>
          <a:p>
            <a:fld id="{2542ABB5-B177-4ADA-9EFF-988A196A7AE3}" type="slidenum">
              <a:rPr lang="en-US" smtClean="0"/>
              <a:t>‹#›</a:t>
            </a:fld>
            <a:endParaRPr lang="en-US"/>
          </a:p>
        </p:txBody>
      </p:sp>
    </p:spTree>
    <p:extLst>
      <p:ext uri="{BB962C8B-B14F-4D97-AF65-F5344CB8AC3E}">
        <p14:creationId xmlns:p14="http://schemas.microsoft.com/office/powerpoint/2010/main" val="230541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5B9E32-A280-F834-F9A7-3AA7FF9878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0C50CB-E199-E511-E8D7-A41118FC30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95E1B2-3D7A-2890-D42F-9E30735C37C5}"/>
              </a:ext>
            </a:extLst>
          </p:cNvPr>
          <p:cNvSpPr>
            <a:spLocks noGrp="1"/>
          </p:cNvSpPr>
          <p:nvPr>
            <p:ph type="dt" sz="half" idx="10"/>
          </p:nvPr>
        </p:nvSpPr>
        <p:spPr/>
        <p:txBody>
          <a:bodyPr/>
          <a:lstStyle/>
          <a:p>
            <a:fld id="{895DA8B8-BD69-462A-B1E0-BF76F1A8AA1C}" type="datetimeFigureOut">
              <a:rPr lang="en-US" smtClean="0"/>
              <a:t>10/17/2023</a:t>
            </a:fld>
            <a:endParaRPr lang="en-US"/>
          </a:p>
        </p:txBody>
      </p:sp>
      <p:sp>
        <p:nvSpPr>
          <p:cNvPr id="5" name="Footer Placeholder 4">
            <a:extLst>
              <a:ext uri="{FF2B5EF4-FFF2-40B4-BE49-F238E27FC236}">
                <a16:creationId xmlns:a16="http://schemas.microsoft.com/office/drawing/2014/main" id="{4B2CC538-4DF5-A38D-3D72-1FA35A8B55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7E0970-54FE-B018-5B6D-640CA0C76414}"/>
              </a:ext>
            </a:extLst>
          </p:cNvPr>
          <p:cNvSpPr>
            <a:spLocks noGrp="1"/>
          </p:cNvSpPr>
          <p:nvPr>
            <p:ph type="sldNum" sz="quarter" idx="12"/>
          </p:nvPr>
        </p:nvSpPr>
        <p:spPr/>
        <p:txBody>
          <a:bodyPr/>
          <a:lstStyle/>
          <a:p>
            <a:fld id="{2542ABB5-B177-4ADA-9EFF-988A196A7AE3}" type="slidenum">
              <a:rPr lang="en-US" smtClean="0"/>
              <a:t>‹#›</a:t>
            </a:fld>
            <a:endParaRPr lang="en-US"/>
          </a:p>
        </p:txBody>
      </p:sp>
    </p:spTree>
    <p:extLst>
      <p:ext uri="{BB962C8B-B14F-4D97-AF65-F5344CB8AC3E}">
        <p14:creationId xmlns:p14="http://schemas.microsoft.com/office/powerpoint/2010/main" val="333718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9637-B9B0-F6C0-ED61-85C245C6D3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AD0F9C-00F7-E27C-6C36-030938110E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3E0294-64BF-DE79-6EBE-11ED03347709}"/>
              </a:ext>
            </a:extLst>
          </p:cNvPr>
          <p:cNvSpPr>
            <a:spLocks noGrp="1"/>
          </p:cNvSpPr>
          <p:nvPr>
            <p:ph type="dt" sz="half" idx="10"/>
          </p:nvPr>
        </p:nvSpPr>
        <p:spPr/>
        <p:txBody>
          <a:bodyPr/>
          <a:lstStyle/>
          <a:p>
            <a:fld id="{895DA8B8-BD69-462A-B1E0-BF76F1A8AA1C}" type="datetimeFigureOut">
              <a:rPr lang="en-US" smtClean="0"/>
              <a:t>10/17/2023</a:t>
            </a:fld>
            <a:endParaRPr lang="en-US"/>
          </a:p>
        </p:txBody>
      </p:sp>
      <p:sp>
        <p:nvSpPr>
          <p:cNvPr id="5" name="Footer Placeholder 4">
            <a:extLst>
              <a:ext uri="{FF2B5EF4-FFF2-40B4-BE49-F238E27FC236}">
                <a16:creationId xmlns:a16="http://schemas.microsoft.com/office/drawing/2014/main" id="{7BF1F544-78CE-D2DD-B0C2-AA3432F4C8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2AB4-F30A-EBCD-7C05-E670BA76EA58}"/>
              </a:ext>
            </a:extLst>
          </p:cNvPr>
          <p:cNvSpPr>
            <a:spLocks noGrp="1"/>
          </p:cNvSpPr>
          <p:nvPr>
            <p:ph type="sldNum" sz="quarter" idx="12"/>
          </p:nvPr>
        </p:nvSpPr>
        <p:spPr/>
        <p:txBody>
          <a:bodyPr/>
          <a:lstStyle/>
          <a:p>
            <a:fld id="{2542ABB5-B177-4ADA-9EFF-988A196A7AE3}" type="slidenum">
              <a:rPr lang="en-US" smtClean="0"/>
              <a:t>‹#›</a:t>
            </a:fld>
            <a:endParaRPr lang="en-US"/>
          </a:p>
        </p:txBody>
      </p:sp>
    </p:spTree>
    <p:extLst>
      <p:ext uri="{BB962C8B-B14F-4D97-AF65-F5344CB8AC3E}">
        <p14:creationId xmlns:p14="http://schemas.microsoft.com/office/powerpoint/2010/main" val="112448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5EF0-4479-5CFF-4A46-C44FF6F281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D6FB86-FC85-7669-D673-732355E706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001CB2-5313-322E-FE93-559049FC10F5}"/>
              </a:ext>
            </a:extLst>
          </p:cNvPr>
          <p:cNvSpPr>
            <a:spLocks noGrp="1"/>
          </p:cNvSpPr>
          <p:nvPr>
            <p:ph type="dt" sz="half" idx="10"/>
          </p:nvPr>
        </p:nvSpPr>
        <p:spPr/>
        <p:txBody>
          <a:bodyPr/>
          <a:lstStyle/>
          <a:p>
            <a:fld id="{895DA8B8-BD69-462A-B1E0-BF76F1A8AA1C}" type="datetimeFigureOut">
              <a:rPr lang="en-US" smtClean="0"/>
              <a:t>10/17/2023</a:t>
            </a:fld>
            <a:endParaRPr lang="en-US"/>
          </a:p>
        </p:txBody>
      </p:sp>
      <p:sp>
        <p:nvSpPr>
          <p:cNvPr id="5" name="Footer Placeholder 4">
            <a:extLst>
              <a:ext uri="{FF2B5EF4-FFF2-40B4-BE49-F238E27FC236}">
                <a16:creationId xmlns:a16="http://schemas.microsoft.com/office/drawing/2014/main" id="{40F62802-BD35-991D-9425-ADE3E12CC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ED720-D85E-7639-8DC3-B1A8F1D57E49}"/>
              </a:ext>
            </a:extLst>
          </p:cNvPr>
          <p:cNvSpPr>
            <a:spLocks noGrp="1"/>
          </p:cNvSpPr>
          <p:nvPr>
            <p:ph type="sldNum" sz="quarter" idx="12"/>
          </p:nvPr>
        </p:nvSpPr>
        <p:spPr/>
        <p:txBody>
          <a:bodyPr/>
          <a:lstStyle/>
          <a:p>
            <a:fld id="{2542ABB5-B177-4ADA-9EFF-988A196A7AE3}" type="slidenum">
              <a:rPr lang="en-US" smtClean="0"/>
              <a:t>‹#›</a:t>
            </a:fld>
            <a:endParaRPr lang="en-US"/>
          </a:p>
        </p:txBody>
      </p:sp>
    </p:spTree>
    <p:extLst>
      <p:ext uri="{BB962C8B-B14F-4D97-AF65-F5344CB8AC3E}">
        <p14:creationId xmlns:p14="http://schemas.microsoft.com/office/powerpoint/2010/main" val="2142284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F0CAA-7576-DE97-3834-B46CB27892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4026DD-8254-A674-8653-2513061CBE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D9223C-8FF6-7358-077D-D726B0DCF7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C77C31-2E6C-790C-EE54-6A5618AEBED8}"/>
              </a:ext>
            </a:extLst>
          </p:cNvPr>
          <p:cNvSpPr>
            <a:spLocks noGrp="1"/>
          </p:cNvSpPr>
          <p:nvPr>
            <p:ph type="dt" sz="half" idx="10"/>
          </p:nvPr>
        </p:nvSpPr>
        <p:spPr/>
        <p:txBody>
          <a:bodyPr/>
          <a:lstStyle/>
          <a:p>
            <a:fld id="{895DA8B8-BD69-462A-B1E0-BF76F1A8AA1C}" type="datetimeFigureOut">
              <a:rPr lang="en-US" smtClean="0"/>
              <a:t>10/17/2023</a:t>
            </a:fld>
            <a:endParaRPr lang="en-US"/>
          </a:p>
        </p:txBody>
      </p:sp>
      <p:sp>
        <p:nvSpPr>
          <p:cNvPr id="6" name="Footer Placeholder 5">
            <a:extLst>
              <a:ext uri="{FF2B5EF4-FFF2-40B4-BE49-F238E27FC236}">
                <a16:creationId xmlns:a16="http://schemas.microsoft.com/office/drawing/2014/main" id="{214A5AC3-18C9-783C-7A58-64BF4E3CB1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91C27F-9408-D98F-74A1-AD8F2F6E6103}"/>
              </a:ext>
            </a:extLst>
          </p:cNvPr>
          <p:cNvSpPr>
            <a:spLocks noGrp="1"/>
          </p:cNvSpPr>
          <p:nvPr>
            <p:ph type="sldNum" sz="quarter" idx="12"/>
          </p:nvPr>
        </p:nvSpPr>
        <p:spPr/>
        <p:txBody>
          <a:bodyPr/>
          <a:lstStyle/>
          <a:p>
            <a:fld id="{2542ABB5-B177-4ADA-9EFF-988A196A7AE3}" type="slidenum">
              <a:rPr lang="en-US" smtClean="0"/>
              <a:t>‹#›</a:t>
            </a:fld>
            <a:endParaRPr lang="en-US"/>
          </a:p>
        </p:txBody>
      </p:sp>
    </p:spTree>
    <p:extLst>
      <p:ext uri="{BB962C8B-B14F-4D97-AF65-F5344CB8AC3E}">
        <p14:creationId xmlns:p14="http://schemas.microsoft.com/office/powerpoint/2010/main" val="12177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318B-38AD-A819-B5E7-1CB1540B91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590A0E-8134-BC89-2BA8-591B574B34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BE86A6-C8D2-34AD-8627-A5B86272A0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D33D6A-FB97-D62A-7349-BAF40C23A1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E8856A-8FB4-3BBC-7E45-0D2E9EFF2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66282B-B963-494B-01B0-B71389D49B42}"/>
              </a:ext>
            </a:extLst>
          </p:cNvPr>
          <p:cNvSpPr>
            <a:spLocks noGrp="1"/>
          </p:cNvSpPr>
          <p:nvPr>
            <p:ph type="dt" sz="half" idx="10"/>
          </p:nvPr>
        </p:nvSpPr>
        <p:spPr/>
        <p:txBody>
          <a:bodyPr/>
          <a:lstStyle/>
          <a:p>
            <a:fld id="{895DA8B8-BD69-462A-B1E0-BF76F1A8AA1C}" type="datetimeFigureOut">
              <a:rPr lang="en-US" smtClean="0"/>
              <a:t>10/17/2023</a:t>
            </a:fld>
            <a:endParaRPr lang="en-US"/>
          </a:p>
        </p:txBody>
      </p:sp>
      <p:sp>
        <p:nvSpPr>
          <p:cNvPr id="8" name="Footer Placeholder 7">
            <a:extLst>
              <a:ext uri="{FF2B5EF4-FFF2-40B4-BE49-F238E27FC236}">
                <a16:creationId xmlns:a16="http://schemas.microsoft.com/office/drawing/2014/main" id="{1A2A87CE-ED3A-92C6-35F1-3CDD9EB1D2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A8EE3D-1B85-8349-C5DB-3FFCD2BE85B6}"/>
              </a:ext>
            </a:extLst>
          </p:cNvPr>
          <p:cNvSpPr>
            <a:spLocks noGrp="1"/>
          </p:cNvSpPr>
          <p:nvPr>
            <p:ph type="sldNum" sz="quarter" idx="12"/>
          </p:nvPr>
        </p:nvSpPr>
        <p:spPr/>
        <p:txBody>
          <a:bodyPr/>
          <a:lstStyle/>
          <a:p>
            <a:fld id="{2542ABB5-B177-4ADA-9EFF-988A196A7AE3}" type="slidenum">
              <a:rPr lang="en-US" smtClean="0"/>
              <a:t>‹#›</a:t>
            </a:fld>
            <a:endParaRPr lang="en-US"/>
          </a:p>
        </p:txBody>
      </p:sp>
    </p:spTree>
    <p:extLst>
      <p:ext uri="{BB962C8B-B14F-4D97-AF65-F5344CB8AC3E}">
        <p14:creationId xmlns:p14="http://schemas.microsoft.com/office/powerpoint/2010/main" val="630607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244C2-2CCE-555A-F595-D84321A27D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4DED49-1B08-C55E-BC5D-B335AC465FB5}"/>
              </a:ext>
            </a:extLst>
          </p:cNvPr>
          <p:cNvSpPr>
            <a:spLocks noGrp="1"/>
          </p:cNvSpPr>
          <p:nvPr>
            <p:ph type="dt" sz="half" idx="10"/>
          </p:nvPr>
        </p:nvSpPr>
        <p:spPr/>
        <p:txBody>
          <a:bodyPr/>
          <a:lstStyle/>
          <a:p>
            <a:fld id="{895DA8B8-BD69-462A-B1E0-BF76F1A8AA1C}" type="datetimeFigureOut">
              <a:rPr lang="en-US" smtClean="0"/>
              <a:t>10/17/2023</a:t>
            </a:fld>
            <a:endParaRPr lang="en-US"/>
          </a:p>
        </p:txBody>
      </p:sp>
      <p:sp>
        <p:nvSpPr>
          <p:cNvPr id="4" name="Footer Placeholder 3">
            <a:extLst>
              <a:ext uri="{FF2B5EF4-FFF2-40B4-BE49-F238E27FC236}">
                <a16:creationId xmlns:a16="http://schemas.microsoft.com/office/drawing/2014/main" id="{262E0CB0-6A28-70F3-0150-56D7CC74E2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5056B2-B7B5-1186-0AF2-82E77CFEE8B1}"/>
              </a:ext>
            </a:extLst>
          </p:cNvPr>
          <p:cNvSpPr>
            <a:spLocks noGrp="1"/>
          </p:cNvSpPr>
          <p:nvPr>
            <p:ph type="sldNum" sz="quarter" idx="12"/>
          </p:nvPr>
        </p:nvSpPr>
        <p:spPr/>
        <p:txBody>
          <a:bodyPr/>
          <a:lstStyle/>
          <a:p>
            <a:fld id="{2542ABB5-B177-4ADA-9EFF-988A196A7AE3}" type="slidenum">
              <a:rPr lang="en-US" smtClean="0"/>
              <a:t>‹#›</a:t>
            </a:fld>
            <a:endParaRPr lang="en-US"/>
          </a:p>
        </p:txBody>
      </p:sp>
    </p:spTree>
    <p:extLst>
      <p:ext uri="{BB962C8B-B14F-4D97-AF65-F5344CB8AC3E}">
        <p14:creationId xmlns:p14="http://schemas.microsoft.com/office/powerpoint/2010/main" val="160256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97B1C8-C9B5-1FD1-B00E-8F7CA08E2BBE}"/>
              </a:ext>
            </a:extLst>
          </p:cNvPr>
          <p:cNvSpPr>
            <a:spLocks noGrp="1"/>
          </p:cNvSpPr>
          <p:nvPr>
            <p:ph type="dt" sz="half" idx="10"/>
          </p:nvPr>
        </p:nvSpPr>
        <p:spPr/>
        <p:txBody>
          <a:bodyPr/>
          <a:lstStyle/>
          <a:p>
            <a:fld id="{895DA8B8-BD69-462A-B1E0-BF76F1A8AA1C}" type="datetimeFigureOut">
              <a:rPr lang="en-US" smtClean="0"/>
              <a:t>10/17/2023</a:t>
            </a:fld>
            <a:endParaRPr lang="en-US"/>
          </a:p>
        </p:txBody>
      </p:sp>
      <p:sp>
        <p:nvSpPr>
          <p:cNvPr id="3" name="Footer Placeholder 2">
            <a:extLst>
              <a:ext uri="{FF2B5EF4-FFF2-40B4-BE49-F238E27FC236}">
                <a16:creationId xmlns:a16="http://schemas.microsoft.com/office/drawing/2014/main" id="{92E66F96-6A62-E741-A0C1-4FEF2FBB6F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31B2C9-4B06-271E-6D31-E41E89C8DE01}"/>
              </a:ext>
            </a:extLst>
          </p:cNvPr>
          <p:cNvSpPr>
            <a:spLocks noGrp="1"/>
          </p:cNvSpPr>
          <p:nvPr>
            <p:ph type="sldNum" sz="quarter" idx="12"/>
          </p:nvPr>
        </p:nvSpPr>
        <p:spPr/>
        <p:txBody>
          <a:bodyPr/>
          <a:lstStyle/>
          <a:p>
            <a:fld id="{2542ABB5-B177-4ADA-9EFF-988A196A7AE3}" type="slidenum">
              <a:rPr lang="en-US" smtClean="0"/>
              <a:t>‹#›</a:t>
            </a:fld>
            <a:endParaRPr lang="en-US"/>
          </a:p>
        </p:txBody>
      </p:sp>
    </p:spTree>
    <p:extLst>
      <p:ext uri="{BB962C8B-B14F-4D97-AF65-F5344CB8AC3E}">
        <p14:creationId xmlns:p14="http://schemas.microsoft.com/office/powerpoint/2010/main" val="14083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8CF1E-8D26-C8D0-21EB-4790C2B86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ED9A36-5D2E-6765-4014-3CB37FD12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CF2F90-64D9-F52E-B044-57254551F9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E1B12F-88B4-AAE8-1416-87ACD86C930F}"/>
              </a:ext>
            </a:extLst>
          </p:cNvPr>
          <p:cNvSpPr>
            <a:spLocks noGrp="1"/>
          </p:cNvSpPr>
          <p:nvPr>
            <p:ph type="dt" sz="half" idx="10"/>
          </p:nvPr>
        </p:nvSpPr>
        <p:spPr/>
        <p:txBody>
          <a:bodyPr/>
          <a:lstStyle/>
          <a:p>
            <a:fld id="{895DA8B8-BD69-462A-B1E0-BF76F1A8AA1C}" type="datetimeFigureOut">
              <a:rPr lang="en-US" smtClean="0"/>
              <a:t>10/17/2023</a:t>
            </a:fld>
            <a:endParaRPr lang="en-US"/>
          </a:p>
        </p:txBody>
      </p:sp>
      <p:sp>
        <p:nvSpPr>
          <p:cNvPr id="6" name="Footer Placeholder 5">
            <a:extLst>
              <a:ext uri="{FF2B5EF4-FFF2-40B4-BE49-F238E27FC236}">
                <a16:creationId xmlns:a16="http://schemas.microsoft.com/office/drawing/2014/main" id="{8D9EB335-D936-2D14-EC56-99D66075D6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3C3D58-EEE6-5963-6191-B102F0E3203C}"/>
              </a:ext>
            </a:extLst>
          </p:cNvPr>
          <p:cNvSpPr>
            <a:spLocks noGrp="1"/>
          </p:cNvSpPr>
          <p:nvPr>
            <p:ph type="sldNum" sz="quarter" idx="12"/>
          </p:nvPr>
        </p:nvSpPr>
        <p:spPr/>
        <p:txBody>
          <a:bodyPr/>
          <a:lstStyle/>
          <a:p>
            <a:fld id="{2542ABB5-B177-4ADA-9EFF-988A196A7AE3}" type="slidenum">
              <a:rPr lang="en-US" smtClean="0"/>
              <a:t>‹#›</a:t>
            </a:fld>
            <a:endParaRPr lang="en-US"/>
          </a:p>
        </p:txBody>
      </p:sp>
    </p:spTree>
    <p:extLst>
      <p:ext uri="{BB962C8B-B14F-4D97-AF65-F5344CB8AC3E}">
        <p14:creationId xmlns:p14="http://schemas.microsoft.com/office/powerpoint/2010/main" val="2762594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5CF0E-6B42-BCC3-543F-2B728444BA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C8DE9-F0E5-0B5D-1982-BB0861310A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1CF08B-FC3D-70B8-5ABA-651C3F6EB7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B5A20F-C280-47B6-43AC-A165858B2741}"/>
              </a:ext>
            </a:extLst>
          </p:cNvPr>
          <p:cNvSpPr>
            <a:spLocks noGrp="1"/>
          </p:cNvSpPr>
          <p:nvPr>
            <p:ph type="dt" sz="half" idx="10"/>
          </p:nvPr>
        </p:nvSpPr>
        <p:spPr/>
        <p:txBody>
          <a:bodyPr/>
          <a:lstStyle/>
          <a:p>
            <a:fld id="{895DA8B8-BD69-462A-B1E0-BF76F1A8AA1C}" type="datetimeFigureOut">
              <a:rPr lang="en-US" smtClean="0"/>
              <a:t>10/17/2023</a:t>
            </a:fld>
            <a:endParaRPr lang="en-US"/>
          </a:p>
        </p:txBody>
      </p:sp>
      <p:sp>
        <p:nvSpPr>
          <p:cNvPr id="6" name="Footer Placeholder 5">
            <a:extLst>
              <a:ext uri="{FF2B5EF4-FFF2-40B4-BE49-F238E27FC236}">
                <a16:creationId xmlns:a16="http://schemas.microsoft.com/office/drawing/2014/main" id="{3745E814-7637-B1CF-895F-087FBF1009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8196D0-E974-641D-29B6-2F8E7244FF35}"/>
              </a:ext>
            </a:extLst>
          </p:cNvPr>
          <p:cNvSpPr>
            <a:spLocks noGrp="1"/>
          </p:cNvSpPr>
          <p:nvPr>
            <p:ph type="sldNum" sz="quarter" idx="12"/>
          </p:nvPr>
        </p:nvSpPr>
        <p:spPr/>
        <p:txBody>
          <a:bodyPr/>
          <a:lstStyle/>
          <a:p>
            <a:fld id="{2542ABB5-B177-4ADA-9EFF-988A196A7AE3}" type="slidenum">
              <a:rPr lang="en-US" smtClean="0"/>
              <a:t>‹#›</a:t>
            </a:fld>
            <a:endParaRPr lang="en-US"/>
          </a:p>
        </p:txBody>
      </p:sp>
    </p:spTree>
    <p:extLst>
      <p:ext uri="{BB962C8B-B14F-4D97-AF65-F5344CB8AC3E}">
        <p14:creationId xmlns:p14="http://schemas.microsoft.com/office/powerpoint/2010/main" val="302625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31D025-AA61-2EFA-980C-C5B3757069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7948AE-E3A6-9C8C-C272-FECF5D5036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D0B5C-F219-EB15-3710-64D8A14DC1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DA8B8-BD69-462A-B1E0-BF76F1A8AA1C}" type="datetimeFigureOut">
              <a:rPr lang="en-US" smtClean="0"/>
              <a:t>10/17/2023</a:t>
            </a:fld>
            <a:endParaRPr lang="en-US"/>
          </a:p>
        </p:txBody>
      </p:sp>
      <p:sp>
        <p:nvSpPr>
          <p:cNvPr id="5" name="Footer Placeholder 4">
            <a:extLst>
              <a:ext uri="{FF2B5EF4-FFF2-40B4-BE49-F238E27FC236}">
                <a16:creationId xmlns:a16="http://schemas.microsoft.com/office/drawing/2014/main" id="{59F781E7-9755-BC22-7585-E3E651F47C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992D4D-E71A-3F81-FC70-5D19AAF1EB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2ABB5-B177-4ADA-9EFF-988A196A7AE3}" type="slidenum">
              <a:rPr lang="en-US" smtClean="0"/>
              <a:t>‹#›</a:t>
            </a:fld>
            <a:endParaRPr lang="en-US"/>
          </a:p>
        </p:txBody>
      </p:sp>
    </p:spTree>
    <p:extLst>
      <p:ext uri="{BB962C8B-B14F-4D97-AF65-F5344CB8AC3E}">
        <p14:creationId xmlns:p14="http://schemas.microsoft.com/office/powerpoint/2010/main" val="3600775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revenue.ky.gov/Business/Pages/Electric-Vehicle-Power-Excise-Tax.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taxanswers.ky.gov/Sales-and-Excise-Taxes/Pages/default.aspx" TargetMode="External"/><Relationship Id="rId7" Type="http://schemas.openxmlformats.org/officeDocument/2006/relationships/hyperlink" Target="mailto:latonia.fields@ky.gov" TargetMode="External"/><Relationship Id="rId2" Type="http://schemas.openxmlformats.org/officeDocument/2006/relationships/hyperlink" Target="https://revenue.ky.gov/Business/Pages/Electric-Vehicle-Power-Excise-Tax.aspx" TargetMode="External"/><Relationship Id="rId1" Type="http://schemas.openxmlformats.org/officeDocument/2006/relationships/slideLayout" Target="../slideLayouts/slideLayout2.xml"/><Relationship Id="rId6" Type="http://schemas.openxmlformats.org/officeDocument/2006/relationships/hyperlink" Target="mailto:kimberlyf.hensley@ky.gov" TargetMode="External"/><Relationship Id="rId5" Type="http://schemas.openxmlformats.org/officeDocument/2006/relationships/hyperlink" Target="mailto:Richard.Dobson@ky.gov" TargetMode="External"/><Relationship Id="rId4" Type="http://schemas.openxmlformats.org/officeDocument/2006/relationships/hyperlink" Target="mailto:dor.webresponseexcisetax@ky.gov"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pps.legislature.ky.gov/law/statutes/statute.aspx?id=53392" TargetMode="External"/><Relationship Id="rId2" Type="http://schemas.openxmlformats.org/officeDocument/2006/relationships/hyperlink" Target="https://taxanswers.ky.gov/Sales-and-Excise-Taxes/Pages/Electric-Vehicle-Power-Tax.aspx" TargetMode="External"/><Relationship Id="rId1" Type="http://schemas.openxmlformats.org/officeDocument/2006/relationships/slideLayout" Target="../slideLayouts/slideLayout2.xml"/><Relationship Id="rId4" Type="http://schemas.openxmlformats.org/officeDocument/2006/relationships/hyperlink" Target="https://apps.legislature.ky.gov/law/statutes/statute.aspx?id=53486"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xanswers.ky.gov/Sales-and-Excise-Taxes/Pages/Electric-Vehicle-Power-Tax.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evenue.ky.gov/Business/Pages/Electric-Vehicle-Power-Excise-Tax.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F5D67E0-3724-6124-1685-024DF632C3DC}"/>
              </a:ext>
            </a:extLst>
          </p:cNvPr>
          <p:cNvSpPr>
            <a:spLocks noGrp="1"/>
          </p:cNvSpPr>
          <p:nvPr>
            <p:ph type="ctrTitle"/>
          </p:nvPr>
        </p:nvSpPr>
        <p:spPr>
          <a:xfrm>
            <a:off x="1314824" y="735106"/>
            <a:ext cx="10053763" cy="2928470"/>
          </a:xfrm>
        </p:spPr>
        <p:txBody>
          <a:bodyPr anchor="b">
            <a:normAutofit/>
          </a:bodyPr>
          <a:lstStyle/>
          <a:p>
            <a:pPr algn="l"/>
            <a:r>
              <a:rPr lang="en-US" sz="4800">
                <a:solidFill>
                  <a:srgbClr val="FFFFFF"/>
                </a:solidFill>
                <a:latin typeface="Calibri" panose="020F0502020204030204" pitchFamily="34" charset="0"/>
                <a:ea typeface="Calibri" panose="020F0502020204030204" pitchFamily="34" charset="0"/>
              </a:rPr>
              <a:t>Electric Vehicle Power Excise Tax </a:t>
            </a:r>
            <a:endParaRPr lang="en-US" sz="4800">
              <a:solidFill>
                <a:srgbClr val="FFFFFF"/>
              </a:solidFill>
            </a:endParaRPr>
          </a:p>
        </p:txBody>
      </p:sp>
      <p:sp>
        <p:nvSpPr>
          <p:cNvPr id="3" name="Subtitle 2">
            <a:extLst>
              <a:ext uri="{FF2B5EF4-FFF2-40B4-BE49-F238E27FC236}">
                <a16:creationId xmlns:a16="http://schemas.microsoft.com/office/drawing/2014/main" id="{EEEEFD4F-98BA-F5E3-B8A4-09B8AD4A88AB}"/>
              </a:ext>
            </a:extLst>
          </p:cNvPr>
          <p:cNvSpPr>
            <a:spLocks noGrp="1"/>
          </p:cNvSpPr>
          <p:nvPr>
            <p:ph type="subTitle" idx="1"/>
          </p:nvPr>
        </p:nvSpPr>
        <p:spPr>
          <a:xfrm>
            <a:off x="1350682" y="4870824"/>
            <a:ext cx="10005951" cy="1458258"/>
          </a:xfrm>
        </p:spPr>
        <p:txBody>
          <a:bodyPr anchor="ctr">
            <a:normAutofit/>
          </a:bodyPr>
          <a:lstStyle/>
          <a:p>
            <a:pPr algn="l"/>
            <a:r>
              <a:rPr lang="en-US"/>
              <a:t>Budget Review Subcommittee on Transportation</a:t>
            </a:r>
          </a:p>
          <a:p>
            <a:pPr algn="l"/>
            <a:r>
              <a:rPr lang="en-US"/>
              <a:t>October 18, 2023</a:t>
            </a:r>
          </a:p>
        </p:txBody>
      </p:sp>
    </p:spTree>
    <p:extLst>
      <p:ext uri="{BB962C8B-B14F-4D97-AF65-F5344CB8AC3E}">
        <p14:creationId xmlns:p14="http://schemas.microsoft.com/office/powerpoint/2010/main" val="1635937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6A620-7F71-AE64-964C-A5EFE2CAB7FB}"/>
              </a:ext>
            </a:extLst>
          </p:cNvPr>
          <p:cNvSpPr txBox="1">
            <a:spLocks/>
          </p:cNvSpPr>
          <p:nvPr/>
        </p:nvSpPr>
        <p:spPr>
          <a:xfrm>
            <a:off x="348049" y="20281"/>
            <a:ext cx="11495900" cy="573382"/>
          </a:xfrm>
          <a:prstGeom prst="rect">
            <a:avLst/>
          </a:prstGeom>
        </p:spPr>
        <p:txBody>
          <a:bodyPr vert="horz" lIns="91440" tIns="45720" rIns="91440" bIns="45720" rtlCol="0" anchor="ctr">
            <a:noAutofit/>
          </a:bodyPr>
          <a:lstStyle>
            <a:lvl1pPr algn="l" defTabSz="914411" rtl="0" eaLnBrk="1" latinLnBrk="0" hangingPunct="1">
              <a:lnSpc>
                <a:spcPct val="90000"/>
              </a:lnSpc>
              <a:spcBef>
                <a:spcPct val="0"/>
              </a:spcBef>
              <a:buNone/>
              <a:defRPr sz="4400" kern="1200">
                <a:solidFill>
                  <a:schemeClr val="tx1"/>
                </a:solidFill>
                <a:latin typeface="+mj-lt"/>
                <a:ea typeface="+mj-ea"/>
                <a:cs typeface="+mj-cs"/>
              </a:defRPr>
            </a:lvl1pPr>
          </a:lstStyle>
          <a:p>
            <a:pPr marL="529597" marR="521976" algn="ctr">
              <a:lnSpc>
                <a:spcPct val="100000"/>
              </a:lnSpc>
              <a:spcBef>
                <a:spcPts val="100"/>
              </a:spcBef>
            </a:pPr>
            <a:r>
              <a:rPr lang="en-US" sz="3600" b="1" dirty="0">
                <a:solidFill>
                  <a:srgbClr val="231F20"/>
                </a:solidFill>
                <a:latin typeface="Calibri" panose="020F0502020204030204" pitchFamily="34" charset="0"/>
                <a:cs typeface="Calibri" panose="020F0502020204030204" pitchFamily="34" charset="0"/>
              </a:rPr>
              <a:t>ELECTRIC</a:t>
            </a:r>
            <a:r>
              <a:rPr lang="en-US" sz="3600" b="1" spc="-35" dirty="0">
                <a:solidFill>
                  <a:srgbClr val="231F20"/>
                </a:solidFill>
                <a:latin typeface="Calibri" panose="020F0502020204030204" pitchFamily="34" charset="0"/>
                <a:cs typeface="Calibri" panose="020F0502020204030204" pitchFamily="34" charset="0"/>
              </a:rPr>
              <a:t> </a:t>
            </a:r>
            <a:r>
              <a:rPr lang="en-US" sz="3600" b="1" spc="-10" dirty="0">
                <a:solidFill>
                  <a:srgbClr val="231F20"/>
                </a:solidFill>
                <a:latin typeface="Calibri" panose="020F0502020204030204" pitchFamily="34" charset="0"/>
                <a:cs typeface="Calibri" panose="020F0502020204030204" pitchFamily="34" charset="0"/>
              </a:rPr>
              <a:t>VEHICLE </a:t>
            </a:r>
            <a:r>
              <a:rPr lang="en-US" sz="3600" b="1" dirty="0">
                <a:solidFill>
                  <a:srgbClr val="231F20"/>
                </a:solidFill>
                <a:latin typeface="Calibri" panose="020F0502020204030204" pitchFamily="34" charset="0"/>
                <a:cs typeface="Calibri" panose="020F0502020204030204" pitchFamily="34" charset="0"/>
              </a:rPr>
              <a:t>POWER</a:t>
            </a:r>
            <a:r>
              <a:rPr lang="en-US" sz="3600" b="1" spc="-20" dirty="0">
                <a:solidFill>
                  <a:srgbClr val="231F20"/>
                </a:solidFill>
                <a:latin typeface="Calibri" panose="020F0502020204030204" pitchFamily="34" charset="0"/>
                <a:cs typeface="Calibri" panose="020F0502020204030204" pitchFamily="34" charset="0"/>
              </a:rPr>
              <a:t> </a:t>
            </a:r>
            <a:r>
              <a:rPr lang="en-US" sz="3600" b="1" dirty="0">
                <a:solidFill>
                  <a:srgbClr val="231F20"/>
                </a:solidFill>
                <a:latin typeface="Calibri" panose="020F0502020204030204" pitchFamily="34" charset="0"/>
                <a:cs typeface="Calibri" panose="020F0502020204030204" pitchFamily="34" charset="0"/>
              </a:rPr>
              <a:t>EXCISE</a:t>
            </a:r>
            <a:r>
              <a:rPr lang="en-US" sz="3600" b="1" spc="-20" dirty="0">
                <a:solidFill>
                  <a:srgbClr val="231F20"/>
                </a:solidFill>
                <a:latin typeface="Calibri" panose="020F0502020204030204" pitchFamily="34" charset="0"/>
                <a:cs typeface="Calibri" panose="020F0502020204030204" pitchFamily="34" charset="0"/>
              </a:rPr>
              <a:t> </a:t>
            </a:r>
            <a:r>
              <a:rPr lang="en-US" sz="3600" b="1" spc="-10" dirty="0">
                <a:solidFill>
                  <a:srgbClr val="231F20"/>
                </a:solidFill>
                <a:latin typeface="Calibri" panose="020F0502020204030204" pitchFamily="34" charset="0"/>
                <a:cs typeface="Calibri" panose="020F0502020204030204" pitchFamily="34" charset="0"/>
              </a:rPr>
              <a:t>TAX</a:t>
            </a:r>
            <a:r>
              <a:rPr lang="en-US" sz="3600" b="1" spc="-20" dirty="0">
                <a:solidFill>
                  <a:srgbClr val="231F20"/>
                </a:solidFill>
                <a:latin typeface="Calibri" panose="020F0502020204030204" pitchFamily="34" charset="0"/>
                <a:cs typeface="Calibri" panose="020F0502020204030204" pitchFamily="34" charset="0"/>
              </a:rPr>
              <a:t> </a:t>
            </a:r>
            <a:r>
              <a:rPr lang="en-US" sz="3600" b="1" spc="-10" dirty="0">
                <a:solidFill>
                  <a:srgbClr val="231F20"/>
                </a:solidFill>
                <a:latin typeface="Calibri" panose="020F0502020204030204" pitchFamily="34" charset="0"/>
                <a:cs typeface="Calibri" panose="020F0502020204030204" pitchFamily="34" charset="0"/>
              </a:rPr>
              <a:t>WEBSITE</a:t>
            </a:r>
            <a:endParaRPr lang="en-US" sz="36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1E322FCA-9EB8-891C-9AB8-1CEAF3682276}"/>
              </a:ext>
            </a:extLst>
          </p:cNvPr>
          <p:cNvSpPr txBox="1"/>
          <p:nvPr/>
        </p:nvSpPr>
        <p:spPr>
          <a:xfrm>
            <a:off x="3121367" y="681213"/>
            <a:ext cx="5949263" cy="307777"/>
          </a:xfrm>
          <a:prstGeom prst="rect">
            <a:avLst/>
          </a:prstGeom>
          <a:noFill/>
        </p:spPr>
        <p:txBody>
          <a:bodyPr wrap="square">
            <a:spAutoFit/>
          </a:bodyPr>
          <a:lstStyle/>
          <a:p>
            <a:r>
              <a:rPr lang="en-US" sz="1400" dirty="0">
                <a:hlinkClick r:id="rId2"/>
              </a:rPr>
              <a:t>https://revenue.ky.gov/Business/Pages/Electric-Vehicle-Power-Excise-Tax.aspx</a:t>
            </a:r>
            <a:r>
              <a:rPr lang="en-US" sz="1400" dirty="0"/>
              <a:t> </a:t>
            </a:r>
          </a:p>
        </p:txBody>
      </p:sp>
      <p:pic>
        <p:nvPicPr>
          <p:cNvPr id="5" name="Picture 4">
            <a:extLst>
              <a:ext uri="{FF2B5EF4-FFF2-40B4-BE49-F238E27FC236}">
                <a16:creationId xmlns:a16="http://schemas.microsoft.com/office/drawing/2014/main" id="{F030C494-9771-ED01-0289-21DE22A9D7CE}"/>
              </a:ext>
            </a:extLst>
          </p:cNvPr>
          <p:cNvPicPr>
            <a:picLocks noChangeAspect="1"/>
          </p:cNvPicPr>
          <p:nvPr/>
        </p:nvPicPr>
        <p:blipFill rotWithShape="1">
          <a:blip r:embed="rId3"/>
          <a:srcRect l="6251" t="31161" r="57351" b="5430"/>
          <a:stretch/>
        </p:blipFill>
        <p:spPr bwMode="auto">
          <a:xfrm>
            <a:off x="1825557" y="1076540"/>
            <a:ext cx="8540886" cy="573348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40804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1">
            <a:extLst>
              <a:ext uri="{FF2B5EF4-FFF2-40B4-BE49-F238E27FC236}">
                <a16:creationId xmlns:a16="http://schemas.microsoft.com/office/drawing/2014/main" id="{2CB962CF-61A3-4EF9-94F6-7C59B0329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D5A95F-E750-0D14-4481-CE2564231B16}"/>
              </a:ext>
            </a:extLst>
          </p:cNvPr>
          <p:cNvSpPr>
            <a:spLocks noGrp="1"/>
          </p:cNvSpPr>
          <p:nvPr>
            <p:ph type="title"/>
          </p:nvPr>
        </p:nvSpPr>
        <p:spPr>
          <a:xfrm>
            <a:off x="838200" y="168168"/>
            <a:ext cx="9232486" cy="755960"/>
          </a:xfrm>
        </p:spPr>
        <p:txBody>
          <a:bodyPr>
            <a:normAutofit/>
          </a:bodyPr>
          <a:lstStyle/>
          <a:p>
            <a:pPr algn="ctr"/>
            <a:r>
              <a:rPr lang="en-US" sz="3600" b="1" dirty="0">
                <a:latin typeface="Calibri" panose="020F0502020204030204" pitchFamily="34" charset="0"/>
                <a:cs typeface="Calibri" panose="020F0502020204030204" pitchFamily="34" charset="0"/>
              </a:rPr>
              <a:t>CONTACT INFORMATION</a:t>
            </a:r>
            <a:endParaRPr lang="en-US" sz="3600" cap="small" spc="3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BA364C3-84BD-C86A-190C-35519D7191A7}"/>
              </a:ext>
            </a:extLst>
          </p:cNvPr>
          <p:cNvSpPr>
            <a:spLocks noGrp="1"/>
          </p:cNvSpPr>
          <p:nvPr>
            <p:ph idx="1"/>
          </p:nvPr>
        </p:nvSpPr>
        <p:spPr>
          <a:xfrm>
            <a:off x="1916899" y="1062041"/>
            <a:ext cx="7849314" cy="5099310"/>
          </a:xfrm>
        </p:spPr>
        <p:txBody>
          <a:bodyPr>
            <a:normAutofit/>
          </a:bodyPr>
          <a:lstStyle/>
          <a:p>
            <a:pPr marL="0" indent="0">
              <a:spcBef>
                <a:spcPts val="0"/>
              </a:spcBef>
              <a:buNone/>
            </a:pPr>
            <a:r>
              <a:rPr lang="en-US" sz="1600" dirty="0">
                <a:latin typeface="Calibri" panose="020F0502020204030204" pitchFamily="34" charset="0"/>
                <a:cs typeface="Calibri" panose="020F0502020204030204" pitchFamily="34" charset="0"/>
              </a:rPr>
              <a:t>Department of Revenue:  </a:t>
            </a:r>
          </a:p>
          <a:p>
            <a:pPr marL="0" indent="0">
              <a:spcBef>
                <a:spcPts val="0"/>
              </a:spcBef>
              <a:buNone/>
            </a:pPr>
            <a:r>
              <a:rPr lang="en-US" sz="1600" dirty="0">
                <a:latin typeface="Calibri" panose="020F0502020204030204" pitchFamily="34" charset="0"/>
                <a:cs typeface="Calibri" panose="020F0502020204030204" pitchFamily="34" charset="0"/>
                <a:hlinkClick r:id="rId2"/>
              </a:rPr>
              <a:t>https://revenue.ky.gov/Business/Pages/Electric-Vehicle-Power-Excise-Tax.aspx</a:t>
            </a:r>
            <a:r>
              <a:rPr lang="en-US" sz="1600" dirty="0">
                <a:latin typeface="Calibri" panose="020F0502020204030204" pitchFamily="34" charset="0"/>
                <a:cs typeface="Calibri" panose="020F0502020204030204" pitchFamily="34" charset="0"/>
              </a:rPr>
              <a:t> 	 </a:t>
            </a:r>
          </a:p>
          <a:p>
            <a:pPr marL="0" indent="0">
              <a:spcBef>
                <a:spcPts val="0"/>
              </a:spcBef>
              <a:buNone/>
            </a:pPr>
            <a:endParaRPr lang="en-US" sz="1600" dirty="0">
              <a:latin typeface="Calibri" panose="020F0502020204030204" pitchFamily="34" charset="0"/>
              <a:cs typeface="Calibri" panose="020F0502020204030204" pitchFamily="34" charset="0"/>
            </a:endParaRPr>
          </a:p>
          <a:p>
            <a:pPr marL="0" indent="0">
              <a:spcBef>
                <a:spcPts val="0"/>
              </a:spcBef>
              <a:buNone/>
            </a:pPr>
            <a:r>
              <a:rPr lang="en-US" sz="1600" dirty="0">
                <a:latin typeface="Calibri" panose="020F0502020204030204" pitchFamily="34" charset="0"/>
                <a:cs typeface="Calibri" panose="020F0502020204030204" pitchFamily="34" charset="0"/>
              </a:rPr>
              <a:t>Tax Answers:  </a:t>
            </a:r>
          </a:p>
          <a:p>
            <a:pPr marL="0" indent="0">
              <a:spcBef>
                <a:spcPts val="0"/>
              </a:spcBef>
              <a:buNone/>
            </a:pPr>
            <a:r>
              <a:rPr lang="en-US" sz="1600" dirty="0">
                <a:latin typeface="Calibri" panose="020F0502020204030204" pitchFamily="34" charset="0"/>
                <a:cs typeface="Calibri" panose="020F0502020204030204" pitchFamily="34" charset="0"/>
                <a:hlinkClick r:id="rId3"/>
              </a:rPr>
              <a:t>https://taxanswers.ky.gov/Sales-and-Excise-Taxes/Pages/default.aspx</a:t>
            </a:r>
            <a:r>
              <a:rPr lang="en-US" sz="1600" dirty="0">
                <a:latin typeface="Calibri" panose="020F0502020204030204" pitchFamily="34" charset="0"/>
                <a:cs typeface="Calibri" panose="020F0502020204030204" pitchFamily="34" charset="0"/>
              </a:rPr>
              <a:t> </a:t>
            </a:r>
          </a:p>
          <a:p>
            <a:pPr marL="0" indent="0">
              <a:spcBef>
                <a:spcPts val="0"/>
              </a:spcBef>
              <a:buNone/>
            </a:pPr>
            <a:endParaRPr lang="en-US" sz="1600" dirty="0">
              <a:latin typeface="Calibri" panose="020F0502020204030204" pitchFamily="34" charset="0"/>
              <a:cs typeface="Calibri" panose="020F0502020204030204" pitchFamily="34" charset="0"/>
            </a:endParaRPr>
          </a:p>
          <a:p>
            <a:pPr marL="0" indent="0">
              <a:spcBef>
                <a:spcPts val="0"/>
              </a:spcBef>
              <a:buNone/>
            </a:pPr>
            <a:r>
              <a:rPr lang="en-US" sz="1600" dirty="0">
                <a:latin typeface="Calibri" panose="020F0502020204030204" pitchFamily="34" charset="0"/>
                <a:cs typeface="Calibri" panose="020F0502020204030204" pitchFamily="34" charset="0"/>
              </a:rPr>
              <a:t>Excise Tax Section Email:  </a:t>
            </a:r>
          </a:p>
          <a:p>
            <a:pPr marL="0" indent="0">
              <a:spcBef>
                <a:spcPts val="0"/>
              </a:spcBef>
              <a:buNone/>
            </a:pPr>
            <a:r>
              <a:rPr lang="en-US" sz="1600" dirty="0">
                <a:latin typeface="Calibri" panose="020F0502020204030204" pitchFamily="34" charset="0"/>
                <a:cs typeface="Calibri" panose="020F0502020204030204" pitchFamily="34" charset="0"/>
                <a:hlinkClick r:id="rId4"/>
              </a:rPr>
              <a:t>dor.webresponseexcisetax@ky.gov</a:t>
            </a:r>
            <a:r>
              <a:rPr lang="en-US" sz="1600" dirty="0">
                <a:latin typeface="Calibri" panose="020F0502020204030204" pitchFamily="34" charset="0"/>
                <a:cs typeface="Calibri" panose="020F0502020204030204" pitchFamily="34" charset="0"/>
              </a:rPr>
              <a:t> </a:t>
            </a:r>
          </a:p>
          <a:p>
            <a:pPr marL="0" indent="0">
              <a:spcBef>
                <a:spcPts val="0"/>
              </a:spcBef>
              <a:buNone/>
            </a:pPr>
            <a:endParaRPr lang="en-US" sz="1600" dirty="0">
              <a:latin typeface="Calibri" panose="020F0502020204030204" pitchFamily="34" charset="0"/>
              <a:cs typeface="Calibri" panose="020F0502020204030204" pitchFamily="34" charset="0"/>
            </a:endParaRPr>
          </a:p>
          <a:p>
            <a:pPr marL="0" indent="0">
              <a:spcBef>
                <a:spcPts val="0"/>
              </a:spcBef>
              <a:buNone/>
            </a:pPr>
            <a:r>
              <a:rPr lang="en-US" sz="1600" dirty="0">
                <a:latin typeface="Calibri" panose="020F0502020204030204" pitchFamily="34" charset="0"/>
                <a:cs typeface="Calibri" panose="020F0502020204030204" pitchFamily="34" charset="0"/>
              </a:rPr>
              <a:t>Excise Tax Section Phone Number: </a:t>
            </a:r>
          </a:p>
          <a:p>
            <a:pPr marL="0" indent="0">
              <a:spcBef>
                <a:spcPts val="0"/>
              </a:spcBef>
              <a:buNone/>
            </a:pPr>
            <a:r>
              <a:rPr lang="en-US" sz="1600" dirty="0">
                <a:latin typeface="Calibri" panose="020F0502020204030204" pitchFamily="34" charset="0"/>
                <a:cs typeface="Calibri" panose="020F0502020204030204" pitchFamily="34" charset="0"/>
              </a:rPr>
              <a:t>502-564-3853</a:t>
            </a:r>
          </a:p>
          <a:p>
            <a:pPr marL="0" indent="0">
              <a:buNone/>
            </a:pPr>
            <a:endParaRPr lang="en-US" sz="1600" dirty="0">
              <a:latin typeface="Calibri" panose="020F0502020204030204" pitchFamily="34" charset="0"/>
              <a:cs typeface="Calibri" panose="020F0502020204030204" pitchFamily="34" charset="0"/>
            </a:endParaRPr>
          </a:p>
          <a:p>
            <a:pPr marL="0" indent="0">
              <a:buNone/>
            </a:pPr>
            <a:r>
              <a:rPr lang="en-US" sz="1600" b="1" i="1" u="sng" dirty="0">
                <a:latin typeface="Calibri" panose="020F0502020204030204" pitchFamily="34" charset="0"/>
                <a:cs typeface="Calibri" panose="020F0502020204030204" pitchFamily="34" charset="0"/>
              </a:rPr>
              <a:t>Office of Sales &amp; Excise Taxes </a:t>
            </a:r>
          </a:p>
          <a:p>
            <a:pPr marL="0" indent="0">
              <a:buNone/>
            </a:pPr>
            <a:r>
              <a:rPr lang="en-US" sz="1600" dirty="0">
                <a:latin typeface="Calibri" panose="020F0502020204030204" pitchFamily="34" charset="0"/>
                <a:cs typeface="Calibri" panose="020F0502020204030204" pitchFamily="34" charset="0"/>
              </a:rPr>
              <a:t>Executive Director:	Richard Dobson 	</a:t>
            </a:r>
            <a:r>
              <a:rPr lang="en-US" sz="1600" dirty="0">
                <a:latin typeface="Calibri" panose="020F0502020204030204" pitchFamily="34" charset="0"/>
                <a:cs typeface="Calibri" panose="020F0502020204030204" pitchFamily="34" charset="0"/>
                <a:hlinkClick r:id="rId5"/>
              </a:rPr>
              <a:t>Richard.Dobson@ky.gov</a:t>
            </a:r>
            <a:r>
              <a:rPr lang="en-US" sz="1600" dirty="0">
                <a:latin typeface="Calibri" panose="020F0502020204030204" pitchFamily="34" charset="0"/>
                <a:cs typeface="Calibri" panose="020F0502020204030204" pitchFamily="34" charset="0"/>
              </a:rPr>
              <a:t> 	502-564-5523</a:t>
            </a:r>
          </a:p>
          <a:p>
            <a:pPr marL="0" indent="0">
              <a:buNone/>
            </a:pPr>
            <a:endParaRPr lang="en-US" sz="1600" b="1" i="1" u="sng" dirty="0">
              <a:latin typeface="Calibri" panose="020F0502020204030204" pitchFamily="34" charset="0"/>
              <a:cs typeface="Calibri" panose="020F0502020204030204" pitchFamily="34" charset="0"/>
            </a:endParaRPr>
          </a:p>
          <a:p>
            <a:pPr marL="0" indent="0">
              <a:buNone/>
            </a:pPr>
            <a:r>
              <a:rPr lang="en-US" sz="1600" b="1" i="1" u="sng" dirty="0">
                <a:latin typeface="Calibri" panose="020F0502020204030204" pitchFamily="34" charset="0"/>
                <a:cs typeface="Calibri" panose="020F0502020204030204" pitchFamily="34" charset="0"/>
              </a:rPr>
              <a:t>Division of Miscellaneous Taxes</a:t>
            </a:r>
            <a:endParaRPr lang="en-US" sz="1600" b="1" i="1" dirty="0">
              <a:latin typeface="Calibri" panose="020F0502020204030204" pitchFamily="34" charset="0"/>
              <a:cs typeface="Calibri" panose="020F0502020204030204" pitchFamily="34" charset="0"/>
            </a:endParaRPr>
          </a:p>
          <a:p>
            <a:pPr marL="0" indent="0">
              <a:buNone/>
            </a:pPr>
            <a:r>
              <a:rPr lang="en-US" sz="1600" dirty="0">
                <a:latin typeface="Calibri" panose="020F0502020204030204" pitchFamily="34" charset="0"/>
                <a:cs typeface="Calibri" panose="020F0502020204030204" pitchFamily="34" charset="0"/>
              </a:rPr>
              <a:t>Director: 		Kim Hensley	</a:t>
            </a:r>
            <a:r>
              <a:rPr lang="en-US" sz="1600" dirty="0">
                <a:latin typeface="Calibri" panose="020F0502020204030204" pitchFamily="34" charset="0"/>
                <a:cs typeface="Calibri" panose="020F0502020204030204" pitchFamily="34" charset="0"/>
                <a:hlinkClick r:id="rId6"/>
              </a:rPr>
              <a:t>KimberlyF.Hensley@ky.gov</a:t>
            </a:r>
            <a:r>
              <a:rPr lang="en-US" sz="1600" dirty="0">
                <a:latin typeface="Calibri" panose="020F0502020204030204" pitchFamily="34" charset="0"/>
                <a:cs typeface="Calibri" panose="020F0502020204030204" pitchFamily="34" charset="0"/>
              </a:rPr>
              <a:t> 	502-782-1644</a:t>
            </a:r>
          </a:p>
          <a:p>
            <a:pPr marL="0" indent="0">
              <a:buNone/>
            </a:pPr>
            <a:r>
              <a:rPr lang="en-US" sz="1600" dirty="0">
                <a:latin typeface="Calibri" panose="020F0502020204030204" pitchFamily="34" charset="0"/>
                <a:cs typeface="Calibri" panose="020F0502020204030204" pitchFamily="34" charset="0"/>
              </a:rPr>
              <a:t>Assistant Director:     	Toni Fields		</a:t>
            </a:r>
            <a:r>
              <a:rPr lang="en-US" sz="1600" dirty="0">
                <a:latin typeface="Calibri" panose="020F0502020204030204" pitchFamily="34" charset="0"/>
                <a:cs typeface="Calibri" panose="020F0502020204030204" pitchFamily="34" charset="0"/>
                <a:hlinkClick r:id="rId7"/>
              </a:rPr>
              <a:t>Latonia.Fields@ky.gov</a:t>
            </a:r>
            <a:r>
              <a:rPr lang="en-US" sz="1600" dirty="0">
                <a:latin typeface="Calibri" panose="020F0502020204030204" pitchFamily="34" charset="0"/>
                <a:cs typeface="Calibri" panose="020F0502020204030204" pitchFamily="34" charset="0"/>
              </a:rPr>
              <a:t>		502-564-2087</a:t>
            </a:r>
          </a:p>
          <a:p>
            <a:pPr marL="0" indent="0">
              <a:buNone/>
            </a:pPr>
            <a:endParaRPr lang="en-US" sz="1100" dirty="0">
              <a:latin typeface="Franklin Gothic Medium" panose="020B0603020102020204" pitchFamily="34" charset="0"/>
            </a:endParaRPr>
          </a:p>
        </p:txBody>
      </p:sp>
      <p:pic>
        <p:nvPicPr>
          <p:cNvPr id="4" name="Picture 3">
            <a:extLst>
              <a:ext uri="{FF2B5EF4-FFF2-40B4-BE49-F238E27FC236}">
                <a16:creationId xmlns:a16="http://schemas.microsoft.com/office/drawing/2014/main" id="{D44BC2B3-9D88-2125-4ADD-AC4B872AB3A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2245" y="5898766"/>
            <a:ext cx="791066" cy="791066"/>
          </a:xfrm>
          <a:prstGeom prst="rect">
            <a:avLst/>
          </a:prstGeom>
        </p:spPr>
      </p:pic>
      <p:pic>
        <p:nvPicPr>
          <p:cNvPr id="5" name="Picture 4">
            <a:extLst>
              <a:ext uri="{FF2B5EF4-FFF2-40B4-BE49-F238E27FC236}">
                <a16:creationId xmlns:a16="http://schemas.microsoft.com/office/drawing/2014/main" id="{1C158331-C6CA-4F6A-2D21-E2C2187E313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241681" y="6180231"/>
            <a:ext cx="1788074" cy="509601"/>
          </a:xfrm>
          <a:prstGeom prst="rect">
            <a:avLst/>
          </a:prstGeom>
        </p:spPr>
      </p:pic>
    </p:spTree>
    <p:extLst>
      <p:ext uri="{BB962C8B-B14F-4D97-AF65-F5344CB8AC3E}">
        <p14:creationId xmlns:p14="http://schemas.microsoft.com/office/powerpoint/2010/main" val="4008159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22F8-9C95-FA9D-2B88-439A02033351}"/>
              </a:ext>
            </a:extLst>
          </p:cNvPr>
          <p:cNvSpPr>
            <a:spLocks noGrp="1"/>
          </p:cNvSpPr>
          <p:nvPr>
            <p:ph type="title"/>
          </p:nvPr>
        </p:nvSpPr>
        <p:spPr>
          <a:xfrm>
            <a:off x="838200" y="265349"/>
            <a:ext cx="10515600" cy="600414"/>
          </a:xfrm>
        </p:spPr>
        <p:txBody>
          <a:bodyPr>
            <a:normAutofit/>
          </a:bodyPr>
          <a:lstStyle/>
          <a:p>
            <a:pPr algn="ctr"/>
            <a:r>
              <a:rPr lang="en-US" sz="3600" b="1" dirty="0">
                <a:latin typeface="Calibri" panose="020F0502020204030204" pitchFamily="34" charset="0"/>
                <a:ea typeface="Calibri" panose="020F0502020204030204" pitchFamily="34" charset="0"/>
              </a:rPr>
              <a:t>KEY HB 8 PROVISIONS CODIFIED IN KRS 138.477 </a:t>
            </a:r>
            <a:endParaRPr lang="en-US" sz="3600" b="1" dirty="0"/>
          </a:p>
        </p:txBody>
      </p:sp>
      <p:sp>
        <p:nvSpPr>
          <p:cNvPr id="3" name="Content Placeholder 2">
            <a:extLst>
              <a:ext uri="{FF2B5EF4-FFF2-40B4-BE49-F238E27FC236}">
                <a16:creationId xmlns:a16="http://schemas.microsoft.com/office/drawing/2014/main" id="{F901E440-7330-899D-4D13-55D1CBF8121E}"/>
              </a:ext>
            </a:extLst>
          </p:cNvPr>
          <p:cNvSpPr>
            <a:spLocks noGrp="1"/>
          </p:cNvSpPr>
          <p:nvPr>
            <p:ph idx="1"/>
          </p:nvPr>
        </p:nvSpPr>
        <p:spPr>
          <a:xfrm>
            <a:off x="838200" y="982495"/>
            <a:ext cx="10515600" cy="5535038"/>
          </a:xfrm>
        </p:spPr>
        <p:txBody>
          <a:bodyPr>
            <a:normAutofit/>
          </a:bodyPr>
          <a:lstStyle/>
          <a:p>
            <a:pPr marL="0" indent="0">
              <a:spcBef>
                <a:spcPts val="0"/>
              </a:spcBef>
              <a:buNone/>
            </a:pPr>
            <a:r>
              <a:rPr lang="en-US" sz="1600" dirty="0"/>
              <a:t>(2) On or after January 1, 2024:</a:t>
            </a:r>
          </a:p>
          <a:p>
            <a:pPr marL="282579" indent="-282579">
              <a:spcBef>
                <a:spcPts val="0"/>
              </a:spcBef>
              <a:buNone/>
            </a:pPr>
            <a:r>
              <a:rPr lang="en-US" sz="1600" dirty="0"/>
              <a:t>(a) An excise tax with an initial base rate of three cents ($0.03) per kilowatt hour is imposed on electric vehicle power distributed in this state by an electric vehicle power dealer for the purpose of charging electric vehicles in this state; and </a:t>
            </a:r>
          </a:p>
          <a:p>
            <a:pPr marL="282579" indent="-282579">
              <a:spcBef>
                <a:spcPts val="0"/>
              </a:spcBef>
              <a:buNone/>
            </a:pPr>
            <a:r>
              <a:rPr lang="en-US" sz="1600" dirty="0"/>
              <a:t>(b) A surtax with an initial base rate of three cents ($0.03) per kilowatt hour is imposed on electric vehicle power distributed in this state by an electric vehicle power dealer when the electric vehicle charging station is located on state property. </a:t>
            </a:r>
          </a:p>
          <a:p>
            <a:pPr marL="0" indent="0">
              <a:spcBef>
                <a:spcPts val="0"/>
              </a:spcBef>
              <a:buNone/>
            </a:pPr>
            <a:endParaRPr lang="en-US" sz="1600" dirty="0"/>
          </a:p>
          <a:p>
            <a:pPr marL="0" indent="0">
              <a:spcBef>
                <a:spcPts val="0"/>
              </a:spcBef>
              <a:buNone/>
            </a:pPr>
            <a:r>
              <a:rPr lang="en-US" sz="1600" dirty="0"/>
              <a:t>(5) This tax shall be: </a:t>
            </a:r>
          </a:p>
          <a:p>
            <a:pPr>
              <a:spcBef>
                <a:spcPts val="0"/>
              </a:spcBef>
              <a:buAutoNum type="alphaLcParenBoth"/>
            </a:pPr>
            <a:r>
              <a:rPr lang="en-US" sz="1600" dirty="0"/>
              <a:t> Administered by the department; and </a:t>
            </a:r>
          </a:p>
          <a:p>
            <a:pPr>
              <a:spcBef>
                <a:spcPts val="0"/>
              </a:spcBef>
              <a:buAutoNum type="alphaLcParenBoth"/>
            </a:pPr>
            <a:r>
              <a:rPr lang="en-US" sz="1600" dirty="0"/>
              <a:t> Transferred to the road fund as defined in KRS 48.010.</a:t>
            </a:r>
            <a:endParaRPr lang="en-US" sz="1600" dirty="0">
              <a:ea typeface="Calibri" panose="020F0502020204030204" pitchFamily="34" charset="0"/>
            </a:endParaRPr>
          </a:p>
          <a:p>
            <a:pPr marL="0" indent="0">
              <a:spcBef>
                <a:spcPts val="0"/>
              </a:spcBef>
              <a:buNone/>
            </a:pPr>
            <a:endParaRPr lang="en-US" sz="1600" dirty="0">
              <a:ea typeface="Calibri" panose="020F0502020204030204" pitchFamily="34" charset="0"/>
            </a:endParaRPr>
          </a:p>
          <a:p>
            <a:pPr marL="515945" indent="-515945">
              <a:spcBef>
                <a:spcPts val="0"/>
              </a:spcBef>
              <a:buNone/>
            </a:pPr>
            <a:r>
              <a:rPr lang="en-US" sz="1600" dirty="0"/>
              <a:t>(6) (a) The tax shall be added to the selling price charged by the electric vehicle power dealer at the electric vehicle charging station on electric vehicle power sold in this state. </a:t>
            </a:r>
          </a:p>
          <a:p>
            <a:pPr marL="233366" indent="-233366">
              <a:spcBef>
                <a:spcPts val="0"/>
              </a:spcBef>
              <a:buNone/>
            </a:pPr>
            <a:r>
              <a:rPr lang="en-US" sz="1600" dirty="0"/>
              <a:t>(b) If there is no selling price at the charging station, the electric vehicle power dealer shall be responsible for paying the tax on the electric power distributed by the electric vehicle charging station, except in the case of an electric vehicle charging station installed prior to July 1, 2022.</a:t>
            </a:r>
          </a:p>
          <a:p>
            <a:pPr marL="457206" indent="-457206">
              <a:spcBef>
                <a:spcPts val="0"/>
              </a:spcBef>
              <a:buNone/>
            </a:pPr>
            <a:endParaRPr lang="en-US" sz="1600" dirty="0">
              <a:ea typeface="Calibri" panose="020F0502020204030204" pitchFamily="34" charset="0"/>
            </a:endParaRPr>
          </a:p>
          <a:p>
            <a:pPr marL="0" indent="0">
              <a:spcBef>
                <a:spcPts val="0"/>
              </a:spcBef>
              <a:buNone/>
            </a:pPr>
            <a:r>
              <a:rPr lang="en-US" sz="1600" dirty="0"/>
              <a:t>(7) (a) The tax imposed shall be paid by the electric vehicle power dealer to the State Treasurer. </a:t>
            </a:r>
          </a:p>
          <a:p>
            <a:pPr marL="0" indent="0">
              <a:spcBef>
                <a:spcPts val="0"/>
              </a:spcBef>
              <a:buNone/>
            </a:pPr>
            <a:r>
              <a:rPr lang="en-US" sz="1600" dirty="0"/>
              <a:t>(b) The electric vehicle power dealer is liable for the electric vehicle power tax.</a:t>
            </a:r>
          </a:p>
          <a:p>
            <a:pPr marL="0" indent="0">
              <a:spcBef>
                <a:spcPts val="0"/>
              </a:spcBef>
              <a:buNone/>
            </a:pPr>
            <a:endParaRPr lang="en-US" sz="1600" dirty="0">
              <a:ea typeface="Calibri" panose="020F0502020204030204" pitchFamily="34" charset="0"/>
            </a:endParaRPr>
          </a:p>
          <a:p>
            <a:pPr marL="274641" indent="-549282">
              <a:spcBef>
                <a:spcPts val="0"/>
              </a:spcBef>
              <a:buNone/>
            </a:pPr>
            <a:r>
              <a:rPr lang="en-US" sz="1600" dirty="0"/>
              <a:t>(8) Every electric vehicle power dealer shall, by the twenty-fifth day of each month, transmit to the department reports, on the forms the department may prescribe, on the total kilowatt hours distributed and the amount of tax collected. Payment of the tax shall be due with the report.</a:t>
            </a:r>
            <a:endParaRPr lang="en-US" sz="1600" dirty="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237221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C1611-94F5-47CA-FE65-E9B614598124}"/>
              </a:ext>
            </a:extLst>
          </p:cNvPr>
          <p:cNvSpPr>
            <a:spLocks noGrp="1"/>
          </p:cNvSpPr>
          <p:nvPr>
            <p:ph type="title"/>
          </p:nvPr>
        </p:nvSpPr>
        <p:spPr/>
        <p:txBody>
          <a:bodyPr>
            <a:normAutofit/>
          </a:bodyPr>
          <a:lstStyle/>
          <a:p>
            <a:pPr algn="ctr"/>
            <a:r>
              <a:rPr lang="en-US" sz="3600" b="1" dirty="0">
                <a:latin typeface="+mn-lt"/>
              </a:rPr>
              <a:t>REGISTRATION</a:t>
            </a:r>
          </a:p>
        </p:txBody>
      </p:sp>
      <p:sp>
        <p:nvSpPr>
          <p:cNvPr id="3" name="Content Placeholder 2">
            <a:extLst>
              <a:ext uri="{FF2B5EF4-FFF2-40B4-BE49-F238E27FC236}">
                <a16:creationId xmlns:a16="http://schemas.microsoft.com/office/drawing/2014/main" id="{23D23248-1095-ECFA-B653-8F4EDCF5C132}"/>
              </a:ext>
            </a:extLst>
          </p:cNvPr>
          <p:cNvSpPr>
            <a:spLocks noGrp="1"/>
          </p:cNvSpPr>
          <p:nvPr>
            <p:ph idx="1"/>
          </p:nvPr>
        </p:nvSpPr>
        <p:spPr/>
        <p:txBody>
          <a:bodyPr>
            <a:normAutofit/>
          </a:bodyPr>
          <a:lstStyle/>
          <a:p>
            <a:r>
              <a:rPr lang="en-US" sz="2400" dirty="0"/>
              <a:t>Electric Vehicle Power Dealers will register electronically through DOR’s online portal.</a:t>
            </a:r>
          </a:p>
          <a:p>
            <a:r>
              <a:rPr lang="en-US" sz="2400" dirty="0"/>
              <a:t>Electric Vehicle Power Excise Tax Application will be available for registrants December 1, 2023.</a:t>
            </a:r>
          </a:p>
          <a:p>
            <a:r>
              <a:rPr lang="en-US" sz="2400" dirty="0"/>
              <a:t>Dealers will need their FEIN to create a log in.</a:t>
            </a:r>
          </a:p>
          <a:p>
            <a:r>
              <a:rPr lang="en-US" sz="2400" dirty="0"/>
              <a:t>Registration application will consist of general business questions regarding business name, address, location, corporate officers, and tax account numbers.</a:t>
            </a:r>
          </a:p>
          <a:p>
            <a:r>
              <a:rPr lang="en-US" sz="2400" dirty="0"/>
              <a:t> Charging station(s) information will be collected as follows: </a:t>
            </a:r>
          </a:p>
        </p:txBody>
      </p:sp>
    </p:spTree>
    <p:extLst>
      <p:ext uri="{BB962C8B-B14F-4D97-AF65-F5344CB8AC3E}">
        <p14:creationId xmlns:p14="http://schemas.microsoft.com/office/powerpoint/2010/main" val="3654015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3A25F2-55E3-4AAE-88C0-84AFA3BA622E}"/>
              </a:ext>
            </a:extLst>
          </p:cNvPr>
          <p:cNvSpPr>
            <a:spLocks noGrp="1"/>
          </p:cNvSpPr>
          <p:nvPr>
            <p:ph type="title"/>
          </p:nvPr>
        </p:nvSpPr>
        <p:spPr>
          <a:xfrm>
            <a:off x="204281" y="736074"/>
            <a:ext cx="1955260" cy="4507135"/>
          </a:xfrm>
        </p:spPr>
        <p:txBody>
          <a:bodyPr>
            <a:normAutofit fontScale="90000"/>
          </a:bodyPr>
          <a:lstStyle/>
          <a:p>
            <a:pPr algn="ctr">
              <a:lnSpc>
                <a:spcPct val="150000"/>
              </a:lnSpc>
            </a:pPr>
            <a:r>
              <a:rPr lang="en-US" sz="2400" b="1" dirty="0">
                <a:solidFill>
                  <a:srgbClr val="221E1F"/>
                </a:solidFill>
                <a:latin typeface="Calibri" panose="020F0502020204030204" pitchFamily="34" charset="0"/>
                <a:cs typeface="Calibri" panose="020F0502020204030204" pitchFamily="34" charset="0"/>
              </a:rPr>
              <a:t>TAX REGISTRATION APPLICATION FOR </a:t>
            </a:r>
            <a:br>
              <a:rPr lang="en-US" sz="2400" b="1" dirty="0">
                <a:solidFill>
                  <a:srgbClr val="221E1F"/>
                </a:solidFill>
                <a:latin typeface="Calibri" panose="020F0502020204030204" pitchFamily="34" charset="0"/>
                <a:cs typeface="Calibri" panose="020F0502020204030204" pitchFamily="34" charset="0"/>
              </a:rPr>
            </a:br>
            <a:r>
              <a:rPr lang="en-US" sz="2400" b="1" dirty="0">
                <a:solidFill>
                  <a:srgbClr val="221E1F"/>
                </a:solidFill>
                <a:latin typeface="Calibri" panose="020F0502020204030204" pitchFamily="34" charset="0"/>
                <a:cs typeface="Calibri" panose="020F0502020204030204" pitchFamily="34" charset="0"/>
              </a:rPr>
              <a:t>ELECTRIC VEHICLE POWER </a:t>
            </a:r>
            <a:br>
              <a:rPr lang="en-US" sz="2400" b="1" dirty="0">
                <a:solidFill>
                  <a:srgbClr val="221E1F"/>
                </a:solidFill>
                <a:latin typeface="Calibri" panose="020F0502020204030204" pitchFamily="34" charset="0"/>
                <a:cs typeface="Calibri" panose="020F0502020204030204" pitchFamily="34" charset="0"/>
              </a:rPr>
            </a:br>
            <a:r>
              <a:rPr lang="en-US" sz="2400" b="1" dirty="0">
                <a:solidFill>
                  <a:srgbClr val="221E1F"/>
                </a:solidFill>
                <a:latin typeface="Calibri" panose="020F0502020204030204" pitchFamily="34" charset="0"/>
                <a:cs typeface="Calibri" panose="020F0502020204030204" pitchFamily="34" charset="0"/>
              </a:rPr>
              <a:t>EXCISE </a:t>
            </a:r>
            <a:br>
              <a:rPr lang="en-US" sz="2400" b="1" dirty="0">
                <a:solidFill>
                  <a:srgbClr val="221E1F"/>
                </a:solidFill>
                <a:latin typeface="Calibri" panose="020F0502020204030204" pitchFamily="34" charset="0"/>
                <a:cs typeface="Calibri" panose="020F0502020204030204" pitchFamily="34" charset="0"/>
              </a:rPr>
            </a:br>
            <a:r>
              <a:rPr lang="en-US" sz="2400" b="1" dirty="0">
                <a:solidFill>
                  <a:srgbClr val="221E1F"/>
                </a:solidFill>
                <a:latin typeface="Calibri" panose="020F0502020204030204" pitchFamily="34" charset="0"/>
                <a:cs typeface="Calibri" panose="020F0502020204030204" pitchFamily="34" charset="0"/>
              </a:rPr>
              <a:t>TAX</a:t>
            </a:r>
          </a:p>
        </p:txBody>
      </p:sp>
      <p:pic>
        <p:nvPicPr>
          <p:cNvPr id="7" name="Picture 6">
            <a:extLst>
              <a:ext uri="{FF2B5EF4-FFF2-40B4-BE49-F238E27FC236}">
                <a16:creationId xmlns:a16="http://schemas.microsoft.com/office/drawing/2014/main" id="{5A978744-4D71-59EA-BD88-C4D6CBCD598F}"/>
              </a:ext>
            </a:extLst>
          </p:cNvPr>
          <p:cNvPicPr>
            <a:picLocks noChangeAspect="1"/>
          </p:cNvPicPr>
          <p:nvPr/>
        </p:nvPicPr>
        <p:blipFill>
          <a:blip r:embed="rId2"/>
          <a:stretch>
            <a:fillRect/>
          </a:stretch>
        </p:blipFill>
        <p:spPr>
          <a:xfrm>
            <a:off x="2039815" y="-1"/>
            <a:ext cx="10152184" cy="6021659"/>
          </a:xfrm>
          <a:prstGeom prst="rect">
            <a:avLst/>
          </a:prstGeom>
        </p:spPr>
      </p:pic>
    </p:spTree>
    <p:extLst>
      <p:ext uri="{BB962C8B-B14F-4D97-AF65-F5344CB8AC3E}">
        <p14:creationId xmlns:p14="http://schemas.microsoft.com/office/powerpoint/2010/main" val="3284159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987A5-00FE-1F4F-464D-FBBD98AFD823}"/>
              </a:ext>
            </a:extLst>
          </p:cNvPr>
          <p:cNvSpPr>
            <a:spLocks noGrp="1"/>
          </p:cNvSpPr>
          <p:nvPr>
            <p:ph type="title"/>
          </p:nvPr>
        </p:nvSpPr>
        <p:spPr/>
        <p:txBody>
          <a:bodyPr>
            <a:normAutofit/>
          </a:bodyPr>
          <a:lstStyle/>
          <a:p>
            <a:pPr algn="ctr"/>
            <a:r>
              <a:rPr lang="en-US" sz="3600" b="1" dirty="0">
                <a:latin typeface="+mn-lt"/>
              </a:rPr>
              <a:t>TAX FILING</a:t>
            </a:r>
          </a:p>
        </p:txBody>
      </p:sp>
      <p:sp>
        <p:nvSpPr>
          <p:cNvPr id="3" name="Content Placeholder 2">
            <a:extLst>
              <a:ext uri="{FF2B5EF4-FFF2-40B4-BE49-F238E27FC236}">
                <a16:creationId xmlns:a16="http://schemas.microsoft.com/office/drawing/2014/main" id="{21FEF31A-04D5-CEC7-8CE6-C63BFABF682B}"/>
              </a:ext>
            </a:extLst>
          </p:cNvPr>
          <p:cNvSpPr>
            <a:spLocks noGrp="1"/>
          </p:cNvSpPr>
          <p:nvPr>
            <p:ph idx="1"/>
          </p:nvPr>
        </p:nvSpPr>
        <p:spPr/>
        <p:txBody>
          <a:bodyPr>
            <a:normAutofit/>
          </a:bodyPr>
          <a:lstStyle/>
          <a:p>
            <a:r>
              <a:rPr lang="en-US" sz="2400" dirty="0"/>
              <a:t>Electric Vehicle Power Excise Tax Return will be available for electronic filing after February 1, 2024.</a:t>
            </a:r>
          </a:p>
          <a:p>
            <a:r>
              <a:rPr lang="en-US" sz="2400" dirty="0"/>
              <a:t>Tax return and payment are due monthly on the 25</a:t>
            </a:r>
            <a:r>
              <a:rPr lang="en-US" sz="2400" baseline="30000" dirty="0"/>
              <a:t>th</a:t>
            </a:r>
            <a:r>
              <a:rPr lang="en-US" sz="2400" dirty="0"/>
              <a:t> following the reporting month. The first filing deadline is February 25, 2024.  </a:t>
            </a:r>
          </a:p>
          <a:p>
            <a:r>
              <a:rPr lang="en-US" sz="2400" dirty="0"/>
              <a:t>Tax Returns must be filed and paid electronically.</a:t>
            </a:r>
          </a:p>
          <a:p>
            <a:r>
              <a:rPr lang="en-US" sz="2400" dirty="0"/>
              <a:t>Tax return will consist of two sections:</a:t>
            </a:r>
          </a:p>
          <a:p>
            <a:pPr lvl="1"/>
            <a:r>
              <a:rPr lang="en-US" dirty="0"/>
              <a:t>Section I – Tax computation (Information from Section II will automatically carry to Section I to calculate tax due).</a:t>
            </a:r>
          </a:p>
          <a:p>
            <a:pPr lvl="1"/>
            <a:r>
              <a:rPr lang="en-US" dirty="0"/>
              <a:t>Section II – Separate schedules of kilowatt hours distributed for charging stations not located on state property and those located on state property.</a:t>
            </a:r>
          </a:p>
          <a:p>
            <a:r>
              <a:rPr lang="en-US" sz="2400" dirty="0"/>
              <a:t>Applicable penalties and interest will calculate for late filings and payments.</a:t>
            </a:r>
          </a:p>
          <a:p>
            <a:endParaRPr lang="en-US" dirty="0"/>
          </a:p>
          <a:p>
            <a:endParaRPr lang="en-US" dirty="0"/>
          </a:p>
        </p:txBody>
      </p:sp>
    </p:spTree>
    <p:extLst>
      <p:ext uri="{BB962C8B-B14F-4D97-AF65-F5344CB8AC3E}">
        <p14:creationId xmlns:p14="http://schemas.microsoft.com/office/powerpoint/2010/main" val="30426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6F3BE-3F89-E9E0-8B33-C89F697B5C56}"/>
              </a:ext>
            </a:extLst>
          </p:cNvPr>
          <p:cNvSpPr>
            <a:spLocks noGrp="1"/>
          </p:cNvSpPr>
          <p:nvPr>
            <p:ph type="title"/>
          </p:nvPr>
        </p:nvSpPr>
        <p:spPr/>
        <p:txBody>
          <a:bodyPr>
            <a:normAutofit/>
          </a:bodyPr>
          <a:lstStyle/>
          <a:p>
            <a:pPr algn="ctr"/>
            <a:r>
              <a:rPr lang="en-US" sz="3600" b="1" dirty="0">
                <a:latin typeface="+mn-lt"/>
              </a:rPr>
              <a:t>TAX RATE ADJUSTMENTS</a:t>
            </a:r>
          </a:p>
        </p:txBody>
      </p:sp>
      <p:sp>
        <p:nvSpPr>
          <p:cNvPr id="3" name="Content Placeholder 2">
            <a:extLst>
              <a:ext uri="{FF2B5EF4-FFF2-40B4-BE49-F238E27FC236}">
                <a16:creationId xmlns:a16="http://schemas.microsoft.com/office/drawing/2014/main" id="{191D30EA-2EB8-2B32-68FF-2483191B9720}"/>
              </a:ext>
            </a:extLst>
          </p:cNvPr>
          <p:cNvSpPr>
            <a:spLocks noGrp="1"/>
          </p:cNvSpPr>
          <p:nvPr>
            <p:ph idx="1"/>
          </p:nvPr>
        </p:nvSpPr>
        <p:spPr/>
        <p:txBody>
          <a:bodyPr>
            <a:normAutofit/>
          </a:bodyPr>
          <a:lstStyle/>
          <a:p>
            <a:r>
              <a:rPr lang="en-US" sz="2400" dirty="0">
                <a:solidFill>
                  <a:srgbClr val="231F20"/>
                </a:solidFill>
                <a:effectLst/>
                <a:ea typeface="Arial" panose="020B0604020202020204" pitchFamily="34" charset="0"/>
                <a:cs typeface="Arial" panose="020B0604020202020204" pitchFamily="34" charset="0"/>
              </a:rPr>
              <a:t>Tax rates shall be adjusted to be effective on January 1, 2025, and on each January 1 thereafter.</a:t>
            </a:r>
          </a:p>
          <a:p>
            <a:r>
              <a:rPr lang="en-US" sz="2400" dirty="0">
                <a:solidFill>
                  <a:srgbClr val="231F20"/>
                </a:solidFill>
                <a:effectLst/>
                <a:ea typeface="Arial" panose="020B0604020202020204" pitchFamily="34" charset="0"/>
                <a:cs typeface="Arial" panose="020B0604020202020204" pitchFamily="34" charset="0"/>
              </a:rPr>
              <a:t>Tax rates shall be adjusted by the change in the quarterly National Highway Construction Cost Index 2.0 (NHCCI 2.0).</a:t>
            </a:r>
          </a:p>
          <a:p>
            <a:r>
              <a:rPr lang="en-US" sz="2400" dirty="0">
                <a:solidFill>
                  <a:srgbClr val="231F20"/>
                </a:solidFill>
                <a:cs typeface="Arial" panose="020B0604020202020204" pitchFamily="34" charset="0"/>
              </a:rPr>
              <a:t>Tax rates may not increase or decrease more than 5% annually and may not decrease below the initial base tax rate of $0.03 per kilowatt hour.  </a:t>
            </a:r>
          </a:p>
          <a:p>
            <a:r>
              <a:rPr lang="en-US" sz="2400" dirty="0">
                <a:solidFill>
                  <a:srgbClr val="231F20"/>
                </a:solidFill>
                <a:effectLst/>
                <a:ea typeface="Arial" panose="020B0604020202020204" pitchFamily="34" charset="0"/>
                <a:cs typeface="Arial" panose="020B0604020202020204" pitchFamily="34" charset="0"/>
              </a:rPr>
              <a:t>DOR shall provide notification of the adjusted tax rates for the upcoming calendar year to all dealers at least twenty (20) days in advance of the first day of each calendar year.</a:t>
            </a:r>
            <a:endParaRPr lang="en-US" sz="2400" dirty="0">
              <a:cs typeface="Arial" panose="020B0604020202020204" pitchFamily="34" charset="0"/>
            </a:endParaRPr>
          </a:p>
        </p:txBody>
      </p:sp>
    </p:spTree>
    <p:extLst>
      <p:ext uri="{BB962C8B-B14F-4D97-AF65-F5344CB8AC3E}">
        <p14:creationId xmlns:p14="http://schemas.microsoft.com/office/powerpoint/2010/main" val="2365993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22F8-9C95-FA9D-2B88-439A02033351}"/>
              </a:ext>
            </a:extLst>
          </p:cNvPr>
          <p:cNvSpPr>
            <a:spLocks noGrp="1"/>
          </p:cNvSpPr>
          <p:nvPr>
            <p:ph type="title"/>
          </p:nvPr>
        </p:nvSpPr>
        <p:spPr>
          <a:xfrm>
            <a:off x="838200" y="136188"/>
            <a:ext cx="10515600" cy="725619"/>
          </a:xfrm>
        </p:spPr>
        <p:txBody>
          <a:bodyPr>
            <a:normAutofit/>
          </a:bodyPr>
          <a:lstStyle/>
          <a:p>
            <a:pPr algn="ctr"/>
            <a:r>
              <a:rPr lang="en-US" sz="3600" b="1" dirty="0">
                <a:effectLst/>
                <a:latin typeface="Calibri" panose="020F0502020204030204" pitchFamily="34" charset="0"/>
                <a:ea typeface="Calibri" panose="020F0502020204030204" pitchFamily="34" charset="0"/>
              </a:rPr>
              <a:t>FREQUENTLY ASKED QUESTIONS</a:t>
            </a:r>
            <a:endParaRPr lang="en-US" sz="3600" b="1" dirty="0"/>
          </a:p>
        </p:txBody>
      </p:sp>
      <p:sp>
        <p:nvSpPr>
          <p:cNvPr id="12" name="TextBox 11">
            <a:extLst>
              <a:ext uri="{FF2B5EF4-FFF2-40B4-BE49-F238E27FC236}">
                <a16:creationId xmlns:a16="http://schemas.microsoft.com/office/drawing/2014/main" id="{184ADD27-3B5C-D3FD-B501-FBAB8362142C}"/>
              </a:ext>
            </a:extLst>
          </p:cNvPr>
          <p:cNvSpPr txBox="1"/>
          <p:nvPr/>
        </p:nvSpPr>
        <p:spPr>
          <a:xfrm>
            <a:off x="2850716" y="861806"/>
            <a:ext cx="6676743" cy="307777"/>
          </a:xfrm>
          <a:prstGeom prst="rect">
            <a:avLst/>
          </a:prstGeom>
          <a:noFill/>
        </p:spPr>
        <p:txBody>
          <a:bodyPr wrap="square">
            <a:spAutoFit/>
          </a:bodyPr>
          <a:lstStyle/>
          <a:p>
            <a:r>
              <a:rPr lang="en-US" sz="1400" dirty="0">
                <a:hlinkClick r:id="rId2"/>
              </a:rPr>
              <a:t>https://taxanswers.ky.gov/Sales-and-Excise-Taxes/Pages/Electric-Vehicle-Power-Tax.aspx</a:t>
            </a:r>
            <a:r>
              <a:rPr lang="en-US" sz="1400" dirty="0"/>
              <a:t> </a:t>
            </a:r>
          </a:p>
        </p:txBody>
      </p:sp>
      <p:sp>
        <p:nvSpPr>
          <p:cNvPr id="6" name="TextBox 5">
            <a:extLst>
              <a:ext uri="{FF2B5EF4-FFF2-40B4-BE49-F238E27FC236}">
                <a16:creationId xmlns:a16="http://schemas.microsoft.com/office/drawing/2014/main" id="{B9C9A912-264C-EE85-680F-AFBFD1D76324}"/>
              </a:ext>
            </a:extLst>
          </p:cNvPr>
          <p:cNvSpPr txBox="1"/>
          <p:nvPr/>
        </p:nvSpPr>
        <p:spPr>
          <a:xfrm>
            <a:off x="612843" y="1366036"/>
            <a:ext cx="10972800" cy="5096780"/>
          </a:xfrm>
          <a:prstGeom prst="rect">
            <a:avLst/>
          </a:prstGeom>
          <a:noFill/>
        </p:spPr>
        <p:txBody>
          <a:bodyPr wrap="square">
            <a:spAutoFit/>
          </a:bodyPr>
          <a:lstStyle/>
          <a:p>
            <a:pPr marL="228603">
              <a:lnSpc>
                <a:spcPct val="107000"/>
              </a:lnSpc>
              <a:spcAft>
                <a:spcPts val="800"/>
              </a:spcAft>
            </a:pPr>
            <a:r>
              <a:rPr lang="en-US" sz="1600" b="1" dirty="0">
                <a:latin typeface="Calibri" panose="020F0502020204030204" pitchFamily="34" charset="0"/>
                <a:ea typeface="Times New Roman" panose="02020603050405020304" pitchFamily="18" charset="0"/>
                <a:cs typeface="Times New Roman" panose="02020603050405020304" pitchFamily="18" charset="0"/>
              </a:rPr>
              <a:t>Does the tax apply to EV stations where the public is able to use the charging stations free of charge?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5">
              <a:lnSpc>
                <a:spcPct val="107000"/>
              </a:lnSpc>
              <a:spcAft>
                <a:spcPts val="800"/>
              </a:spcAft>
              <a:tabLst>
                <a:tab pos="342905" algn="l"/>
              </a:tabLst>
            </a:pPr>
            <a:r>
              <a:rPr lang="en-US" sz="1600" dirty="0">
                <a:latin typeface="Calibri" panose="020F0502020204030204" pitchFamily="34" charset="0"/>
                <a:ea typeface="Calibri" panose="020F0502020204030204" pitchFamily="34" charset="0"/>
                <a:cs typeface="Times New Roman" panose="02020603050405020304" pitchFamily="18" charset="0"/>
              </a:rPr>
              <a:t>According to the provisions of </a:t>
            </a:r>
            <a:r>
              <a:rPr lang="en-US" sz="16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KRS 138.477</a:t>
            </a:r>
            <a:r>
              <a:rPr lang="en-US" sz="1600" dirty="0">
                <a:latin typeface="Calibri" panose="020F0502020204030204" pitchFamily="34" charset="0"/>
                <a:ea typeface="Calibri" panose="020F0502020204030204" pitchFamily="34" charset="0"/>
                <a:cs typeface="Times New Roman" panose="02020603050405020304" pitchFamily="18" charset="0"/>
              </a:rPr>
              <a:t>, the tax is still due even if there is no charge for the power distributed from the charging station unless the charging station was installed prior to 07/01/2022. </a:t>
            </a:r>
          </a:p>
          <a:p>
            <a:pPr marL="228603">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What party is responsible for reporting and payment of the EV charging station excise taxes?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5">
              <a:lnSpc>
                <a:spcPct val="107000"/>
              </a:lnSpc>
              <a:spcAft>
                <a:spcPts val="800"/>
              </a:spcAft>
              <a:tabLst>
                <a:tab pos="342905" algn="l"/>
              </a:tabLst>
            </a:pPr>
            <a:r>
              <a:rPr lang="en-US" sz="1600" dirty="0">
                <a:latin typeface="Calibri" panose="020F0502020204030204" pitchFamily="34" charset="0"/>
                <a:ea typeface="Calibri" panose="020F0502020204030204" pitchFamily="34" charset="0"/>
                <a:cs typeface="Times New Roman" panose="02020603050405020304" pitchFamily="18" charset="0"/>
              </a:rPr>
              <a:t>The tax is due from the person that owns or leases the EV charging station.</a:t>
            </a:r>
          </a:p>
          <a:p>
            <a:pPr marL="228603">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If there is a charge for use of the charging station, is the excise tax required to be listed separately from the selling price?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5">
              <a:lnSpc>
                <a:spcPct val="107000"/>
              </a:lnSpc>
              <a:spcAft>
                <a:spcPts val="800"/>
              </a:spcAft>
              <a:tabLst>
                <a:tab pos="342905" algn="l"/>
              </a:tabLst>
            </a:pPr>
            <a:r>
              <a:rPr lang="en-US" sz="1600" dirty="0">
                <a:latin typeface="Calibri" panose="020F0502020204030204" pitchFamily="34" charset="0"/>
                <a:ea typeface="Calibri" panose="020F0502020204030204" pitchFamily="34" charset="0"/>
                <a:cs typeface="Times New Roman" panose="02020603050405020304" pitchFamily="18" charset="0"/>
              </a:rPr>
              <a:t>Yes, the excise tax must be separately stated from the selling price.  </a:t>
            </a:r>
          </a:p>
          <a:p>
            <a:pPr marL="228603">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How is the sales tax calculated for EV charging stations that require payment for usage?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5">
              <a:lnSpc>
                <a:spcPct val="107000"/>
              </a:lnSpc>
              <a:spcAft>
                <a:spcPts val="800"/>
              </a:spcAft>
              <a:tabLst>
                <a:tab pos="342905" algn="l"/>
              </a:tabLst>
            </a:pPr>
            <a:r>
              <a:rPr lang="en-US" sz="1600" dirty="0">
                <a:latin typeface="Calibri" panose="020F0502020204030204" pitchFamily="34" charset="0"/>
                <a:ea typeface="Calibri" panose="020F0502020204030204" pitchFamily="34" charset="0"/>
                <a:cs typeface="Times New Roman" panose="02020603050405020304" pitchFamily="18" charset="0"/>
              </a:rPr>
              <a:t>The sales tax is due on the gross receipts received from use of the EV charging stations. Separately stated EV charging excise taxes collected from the customer are not part of gross receipts subject to sales tax. See </a:t>
            </a:r>
            <a:r>
              <a:rPr lang="en-US" sz="1600"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KRS 139.010(17)(c)3</a:t>
            </a:r>
            <a:r>
              <a:rPr lang="en-US" sz="1600" dirty="0">
                <a:latin typeface="Calibri" panose="020F0502020204030204" pitchFamily="34" charset="0"/>
                <a:ea typeface="Calibri" panose="020F0502020204030204" pitchFamily="34" charset="0"/>
                <a:cs typeface="Times New Roman" panose="02020603050405020304" pitchFamily="18" charset="0"/>
              </a:rPr>
              <a:t>.</a:t>
            </a:r>
          </a:p>
          <a:p>
            <a:pPr marL="228603">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b="1" dirty="0">
                <a:latin typeface="Calibri" panose="020F0502020204030204" pitchFamily="34" charset="0"/>
                <a:ea typeface="Calibri" panose="020F0502020204030204" pitchFamily="34" charset="0"/>
                <a:cs typeface="Times New Roman" panose="02020603050405020304" pitchFamily="18" charset="0"/>
              </a:rPr>
              <a:t>Are charging stations owned and operated by the federal government subject to this tax?</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5">
              <a:lnSpc>
                <a:spcPct val="107000"/>
              </a:lnSpc>
              <a:spcAft>
                <a:spcPts val="800"/>
              </a:spcAft>
              <a:tabLst>
                <a:tab pos="342905" algn="l"/>
              </a:tabLst>
            </a:pPr>
            <a:r>
              <a:rPr lang="en-US" sz="1600" dirty="0">
                <a:latin typeface="Calibri" panose="020F0502020204030204" pitchFamily="34" charset="0"/>
                <a:ea typeface="Calibri" panose="020F0502020204030204" pitchFamily="34" charset="0"/>
                <a:cs typeface="Times New Roman" panose="02020603050405020304" pitchFamily="18" charset="0"/>
              </a:rPr>
              <a:t>No, federal entities are not subject to this tax.  However, if a third party owns or leases the charging station for use on federal property, the third party is still liable for the tax.</a:t>
            </a:r>
          </a:p>
          <a:p>
            <a:pPr marL="228603" defTabSz="914411">
              <a:lnSpc>
                <a:spcPct val="107000"/>
              </a:lnSpc>
              <a:spcAft>
                <a:spcPts val="800"/>
              </a:spcAft>
              <a:defRPr/>
            </a:pPr>
            <a:endParaRPr lang="en-US"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28603" defTabSz="914411">
              <a:lnSpc>
                <a:spcPct val="107000"/>
              </a:lnSpc>
              <a:spcAft>
                <a:spcPts val="800"/>
              </a:spcAft>
              <a:defRPr/>
            </a:pPr>
            <a:r>
              <a:rPr lang="en-US"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NOTE:</a:t>
            </a:r>
            <a:r>
              <a:rPr lang="en-US"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Charging stations installed before 07/01/2022 and providing free charging services are not subject to the tax. </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1020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22F8-9C95-FA9D-2B88-439A02033351}"/>
              </a:ext>
            </a:extLst>
          </p:cNvPr>
          <p:cNvSpPr>
            <a:spLocks noGrp="1"/>
          </p:cNvSpPr>
          <p:nvPr>
            <p:ph type="title"/>
          </p:nvPr>
        </p:nvSpPr>
        <p:spPr>
          <a:xfrm>
            <a:off x="838200" y="136188"/>
            <a:ext cx="10515600" cy="725619"/>
          </a:xfrm>
        </p:spPr>
        <p:txBody>
          <a:bodyPr>
            <a:normAutofit/>
          </a:bodyPr>
          <a:lstStyle/>
          <a:p>
            <a:pPr algn="ctr"/>
            <a:r>
              <a:rPr lang="en-US" sz="3600" b="1" dirty="0">
                <a:effectLst/>
                <a:latin typeface="Calibri" panose="020F0502020204030204" pitchFamily="34" charset="0"/>
                <a:ea typeface="Calibri" panose="020F0502020204030204" pitchFamily="34" charset="0"/>
              </a:rPr>
              <a:t>FREQUENTLY ASKED QUESTIONS</a:t>
            </a:r>
            <a:endParaRPr lang="en-US" sz="3600" b="1" dirty="0"/>
          </a:p>
        </p:txBody>
      </p:sp>
      <p:sp>
        <p:nvSpPr>
          <p:cNvPr id="12" name="TextBox 11">
            <a:extLst>
              <a:ext uri="{FF2B5EF4-FFF2-40B4-BE49-F238E27FC236}">
                <a16:creationId xmlns:a16="http://schemas.microsoft.com/office/drawing/2014/main" id="{184ADD27-3B5C-D3FD-B501-FBAB8362142C}"/>
              </a:ext>
            </a:extLst>
          </p:cNvPr>
          <p:cNvSpPr txBox="1"/>
          <p:nvPr/>
        </p:nvSpPr>
        <p:spPr>
          <a:xfrm>
            <a:off x="2850716" y="861806"/>
            <a:ext cx="6676743" cy="307777"/>
          </a:xfrm>
          <a:prstGeom prst="rect">
            <a:avLst/>
          </a:prstGeom>
          <a:noFill/>
        </p:spPr>
        <p:txBody>
          <a:bodyPr wrap="square">
            <a:spAutoFit/>
          </a:bodyPr>
          <a:lstStyle/>
          <a:p>
            <a:r>
              <a:rPr lang="en-US" sz="1400" dirty="0">
                <a:hlinkClick r:id="rId2"/>
              </a:rPr>
              <a:t>https://taxanswers.ky.gov/Sales-and-Excise-Taxes/Pages/Electric-Vehicle-Power-Tax.aspx</a:t>
            </a:r>
            <a:r>
              <a:rPr lang="en-US" sz="1400" dirty="0"/>
              <a:t> </a:t>
            </a:r>
          </a:p>
        </p:txBody>
      </p:sp>
      <p:sp>
        <p:nvSpPr>
          <p:cNvPr id="4" name="TextBox 3">
            <a:extLst>
              <a:ext uri="{FF2B5EF4-FFF2-40B4-BE49-F238E27FC236}">
                <a16:creationId xmlns:a16="http://schemas.microsoft.com/office/drawing/2014/main" id="{DA88737E-1CD9-3C6C-43A0-05AE74C60E8C}"/>
              </a:ext>
            </a:extLst>
          </p:cNvPr>
          <p:cNvSpPr txBox="1"/>
          <p:nvPr/>
        </p:nvSpPr>
        <p:spPr>
          <a:xfrm>
            <a:off x="661481" y="1266860"/>
            <a:ext cx="10515600" cy="5482911"/>
          </a:xfrm>
          <a:prstGeom prst="rect">
            <a:avLst/>
          </a:prstGeom>
          <a:noFill/>
        </p:spPr>
        <p:txBody>
          <a:bodyPr wrap="square">
            <a:spAutoFit/>
          </a:bodyPr>
          <a:lstStyle/>
          <a:p>
            <a:pPr marL="228603">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Are public EV charging stations owned by state and local governments subject to this tax?</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5">
              <a:lnSpc>
                <a:spcPct val="107000"/>
              </a:lnSpc>
              <a:spcAft>
                <a:spcPts val="800"/>
              </a:spcAft>
              <a:tabLst>
                <a:tab pos="342905" algn="l"/>
              </a:tabLst>
            </a:pPr>
            <a:r>
              <a:rPr lang="en-US" sz="1600" dirty="0">
                <a:latin typeface="Calibri" panose="020F0502020204030204" pitchFamily="34" charset="0"/>
                <a:ea typeface="Calibri" panose="020F0502020204030204" pitchFamily="34" charset="0"/>
                <a:cs typeface="Times New Roman" panose="02020603050405020304" pitchFamily="18" charset="0"/>
              </a:rPr>
              <a:t>Yes, these governmental entities are responsible for reporting and paying the tax per kilowatt hour of electricity distributed. Also, the additional $0.03 per kilowatt hour surtax is due from charging stations located on state property.</a:t>
            </a:r>
          </a:p>
          <a:p>
            <a:pPr marL="228603">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Are private charging stations (fleet customers only, limited workplace access) subject to the EV excise tax?</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5">
              <a:lnSpc>
                <a:spcPct val="107000"/>
              </a:lnSpc>
              <a:spcAft>
                <a:spcPts val="800"/>
              </a:spcAft>
              <a:tabLst>
                <a:tab pos="342905" algn="l"/>
              </a:tabLst>
            </a:pPr>
            <a:r>
              <a:rPr lang="en-US" sz="1600" dirty="0">
                <a:latin typeface="Calibri" panose="020F0502020204030204" pitchFamily="34" charset="0"/>
                <a:ea typeface="Calibri" panose="020F0502020204030204" pitchFamily="34" charset="0"/>
                <a:cs typeface="Times New Roman" panose="02020603050405020304" pitchFamily="18" charset="0"/>
              </a:rPr>
              <a:t>No, unless the EV charging station is available to general public vehicular traffic, the kilowatt hours distributed through the stations are not subject to the excise taxes. Examples of restricted access may include special card access, code access, locked gates limiting access, other barriers, etc.</a:t>
            </a:r>
          </a:p>
          <a:p>
            <a:pPr marL="228603">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Are charging stations provided for patrons of a business subject to this tax?</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5">
              <a:lnSpc>
                <a:spcPct val="107000"/>
              </a:lnSpc>
              <a:spcAft>
                <a:spcPts val="800"/>
              </a:spcAft>
              <a:tabLst>
                <a:tab pos="342905" algn="l"/>
              </a:tabLst>
            </a:pPr>
            <a:r>
              <a:rPr lang="en-US" sz="1600" dirty="0">
                <a:latin typeface="Calibri" panose="020F0502020204030204" pitchFamily="34" charset="0"/>
                <a:ea typeface="Calibri" panose="020F0502020204030204" pitchFamily="34" charset="0"/>
                <a:cs typeface="Times New Roman" panose="02020603050405020304" pitchFamily="18" charset="0"/>
              </a:rPr>
              <a:t>Yes, charging stations provided by businesses accessible to general public vehicular traffic are subject to the tax.</a:t>
            </a:r>
          </a:p>
          <a:p>
            <a:pPr marL="228603">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Are charging stations reserved for tenants of multi-family housing units subject to this tax?</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5">
              <a:lnSpc>
                <a:spcPct val="107000"/>
              </a:lnSpc>
              <a:spcAft>
                <a:spcPts val="800"/>
              </a:spcAft>
              <a:tabLst>
                <a:tab pos="342905" algn="l"/>
              </a:tabLst>
            </a:pPr>
            <a:r>
              <a:rPr lang="en-US" sz="1600" dirty="0">
                <a:latin typeface="Calibri" panose="020F0502020204030204" pitchFamily="34" charset="0"/>
                <a:ea typeface="Calibri" panose="020F0502020204030204" pitchFamily="34" charset="0"/>
                <a:cs typeface="Times New Roman" panose="02020603050405020304" pitchFamily="18" charset="0"/>
              </a:rPr>
              <a:t>Restricted access charging stations to tenants only are considered private charging stations (see question #7). However, if the charging stations located at multi-family housing units are accessible to general public vehicular traffic, the electricity distributed is taxable even though the stations are designated for residential use.   </a:t>
            </a:r>
          </a:p>
          <a:p>
            <a:pPr marL="228603">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How will the tax be calculated if the charging station is not separately metered to record the kilowatt hours distributed?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5">
              <a:lnSpc>
                <a:spcPct val="107000"/>
              </a:lnSpc>
              <a:spcAft>
                <a:spcPts val="800"/>
              </a:spcAft>
              <a:tabLst>
                <a:tab pos="342905" algn="l"/>
              </a:tabLst>
            </a:pPr>
            <a:r>
              <a:rPr lang="en-US" sz="1600" dirty="0">
                <a:latin typeface="Calibri" panose="020F0502020204030204" pitchFamily="34" charset="0"/>
                <a:ea typeface="Calibri" panose="020F0502020204030204" pitchFamily="34" charset="0"/>
                <a:cs typeface="Times New Roman" panose="02020603050405020304" pitchFamily="18" charset="0"/>
              </a:rPr>
              <a:t>It is the responsibility of the charging station owner/operator to calculate the tax based upon kilowatt hours distributed and to maintain records on how the calculations were made. After market EV charging station meters are available at retail from various sources.  </a:t>
            </a:r>
          </a:p>
        </p:txBody>
      </p:sp>
    </p:spTree>
    <p:extLst>
      <p:ext uri="{BB962C8B-B14F-4D97-AF65-F5344CB8AC3E}">
        <p14:creationId xmlns:p14="http://schemas.microsoft.com/office/powerpoint/2010/main" val="1842439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7635948-BE10-0550-DE29-AE597227488C}"/>
              </a:ext>
            </a:extLst>
          </p:cNvPr>
          <p:cNvSpPr txBox="1">
            <a:spLocks/>
          </p:cNvSpPr>
          <p:nvPr/>
        </p:nvSpPr>
        <p:spPr>
          <a:xfrm>
            <a:off x="348050" y="0"/>
            <a:ext cx="11495900" cy="719847"/>
          </a:xfrm>
          <a:prstGeom prst="rect">
            <a:avLst/>
          </a:prstGeom>
        </p:spPr>
        <p:txBody>
          <a:bodyPr vert="horz" lIns="91440" tIns="45720" rIns="91440" bIns="45720" rtlCol="0" anchor="ctr">
            <a:noAutofit/>
          </a:bodyPr>
          <a:lstStyle>
            <a:lvl1pPr algn="l" defTabSz="914411" rtl="0" eaLnBrk="1" latinLnBrk="0" hangingPunct="1">
              <a:lnSpc>
                <a:spcPct val="90000"/>
              </a:lnSpc>
              <a:spcBef>
                <a:spcPct val="0"/>
              </a:spcBef>
              <a:buNone/>
              <a:defRPr sz="4400" kern="1200">
                <a:solidFill>
                  <a:schemeClr val="tx1"/>
                </a:solidFill>
                <a:latin typeface="+mj-lt"/>
                <a:ea typeface="+mj-ea"/>
                <a:cs typeface="+mj-cs"/>
              </a:defRPr>
            </a:lvl1pPr>
          </a:lstStyle>
          <a:p>
            <a:pPr marL="529597" marR="521976" algn="ctr">
              <a:lnSpc>
                <a:spcPct val="100000"/>
              </a:lnSpc>
              <a:spcBef>
                <a:spcPts val="100"/>
              </a:spcBef>
            </a:pPr>
            <a:r>
              <a:rPr lang="en-US" sz="3600" b="1" dirty="0">
                <a:solidFill>
                  <a:srgbClr val="231F20"/>
                </a:solidFill>
                <a:latin typeface="Calibri" panose="020F0502020204030204" pitchFamily="34" charset="0"/>
                <a:cs typeface="Calibri" panose="020F0502020204030204" pitchFamily="34" charset="0"/>
              </a:rPr>
              <a:t>ELECTRIC</a:t>
            </a:r>
            <a:r>
              <a:rPr lang="en-US" sz="3600" b="1" spc="-35" dirty="0">
                <a:solidFill>
                  <a:srgbClr val="231F20"/>
                </a:solidFill>
                <a:latin typeface="Calibri" panose="020F0502020204030204" pitchFamily="34" charset="0"/>
                <a:cs typeface="Calibri" panose="020F0502020204030204" pitchFamily="34" charset="0"/>
              </a:rPr>
              <a:t> </a:t>
            </a:r>
            <a:r>
              <a:rPr lang="en-US" sz="3600" b="1" spc="-10" dirty="0">
                <a:solidFill>
                  <a:srgbClr val="231F20"/>
                </a:solidFill>
                <a:latin typeface="Calibri" panose="020F0502020204030204" pitchFamily="34" charset="0"/>
                <a:cs typeface="Calibri" panose="020F0502020204030204" pitchFamily="34" charset="0"/>
              </a:rPr>
              <a:t>VEHICLE </a:t>
            </a:r>
            <a:r>
              <a:rPr lang="en-US" sz="3600" b="1" dirty="0">
                <a:solidFill>
                  <a:srgbClr val="231F20"/>
                </a:solidFill>
                <a:latin typeface="Calibri" panose="020F0502020204030204" pitchFamily="34" charset="0"/>
                <a:cs typeface="Calibri" panose="020F0502020204030204" pitchFamily="34" charset="0"/>
              </a:rPr>
              <a:t>POWER</a:t>
            </a:r>
            <a:r>
              <a:rPr lang="en-US" sz="3600" b="1" spc="-20" dirty="0">
                <a:solidFill>
                  <a:srgbClr val="231F20"/>
                </a:solidFill>
                <a:latin typeface="Calibri" panose="020F0502020204030204" pitchFamily="34" charset="0"/>
                <a:cs typeface="Calibri" panose="020F0502020204030204" pitchFamily="34" charset="0"/>
              </a:rPr>
              <a:t> </a:t>
            </a:r>
            <a:r>
              <a:rPr lang="en-US" sz="3600" b="1" dirty="0">
                <a:solidFill>
                  <a:srgbClr val="231F20"/>
                </a:solidFill>
                <a:latin typeface="Calibri" panose="020F0502020204030204" pitchFamily="34" charset="0"/>
                <a:cs typeface="Calibri" panose="020F0502020204030204" pitchFamily="34" charset="0"/>
              </a:rPr>
              <a:t>EXCISE</a:t>
            </a:r>
            <a:r>
              <a:rPr lang="en-US" sz="3600" b="1" spc="-20" dirty="0">
                <a:solidFill>
                  <a:srgbClr val="231F20"/>
                </a:solidFill>
                <a:latin typeface="Calibri" panose="020F0502020204030204" pitchFamily="34" charset="0"/>
                <a:cs typeface="Calibri" panose="020F0502020204030204" pitchFamily="34" charset="0"/>
              </a:rPr>
              <a:t> </a:t>
            </a:r>
            <a:r>
              <a:rPr lang="en-US" sz="3600" b="1" spc="-10" dirty="0">
                <a:solidFill>
                  <a:srgbClr val="231F20"/>
                </a:solidFill>
                <a:latin typeface="Calibri" panose="020F0502020204030204" pitchFamily="34" charset="0"/>
                <a:cs typeface="Calibri" panose="020F0502020204030204" pitchFamily="34" charset="0"/>
              </a:rPr>
              <a:t>TAX</a:t>
            </a:r>
            <a:r>
              <a:rPr lang="en-US" sz="3600" b="1" spc="-20" dirty="0">
                <a:solidFill>
                  <a:srgbClr val="231F20"/>
                </a:solidFill>
                <a:latin typeface="Calibri" panose="020F0502020204030204" pitchFamily="34" charset="0"/>
                <a:cs typeface="Calibri" panose="020F0502020204030204" pitchFamily="34" charset="0"/>
              </a:rPr>
              <a:t> </a:t>
            </a:r>
            <a:r>
              <a:rPr lang="en-US" sz="3600" b="1" spc="-10" dirty="0">
                <a:solidFill>
                  <a:srgbClr val="231F20"/>
                </a:solidFill>
                <a:latin typeface="Calibri" panose="020F0502020204030204" pitchFamily="34" charset="0"/>
                <a:cs typeface="Calibri" panose="020F0502020204030204" pitchFamily="34" charset="0"/>
              </a:rPr>
              <a:t>WEBSITE</a:t>
            </a:r>
            <a:endParaRPr lang="en-US" sz="3600" dirty="0">
              <a:latin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1332CADD-0C0E-4B05-B1A3-58814D9BA38C}"/>
              </a:ext>
            </a:extLst>
          </p:cNvPr>
          <p:cNvPicPr>
            <a:picLocks noChangeAspect="1"/>
          </p:cNvPicPr>
          <p:nvPr/>
        </p:nvPicPr>
        <p:blipFill rotWithShape="1">
          <a:blip r:embed="rId2"/>
          <a:srcRect l="6249" t="32473" r="57393" b="17865"/>
          <a:stretch/>
        </p:blipFill>
        <p:spPr bwMode="auto">
          <a:xfrm>
            <a:off x="1962579" y="1170218"/>
            <a:ext cx="8266840" cy="5356215"/>
          </a:xfrm>
          <a:prstGeom prst="rect">
            <a:avLst/>
          </a:prstGeom>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88A2720C-BAA6-8C5D-5125-EB9F8A28CBF2}"/>
              </a:ext>
            </a:extLst>
          </p:cNvPr>
          <p:cNvSpPr txBox="1"/>
          <p:nvPr/>
        </p:nvSpPr>
        <p:spPr>
          <a:xfrm>
            <a:off x="3121368" y="791144"/>
            <a:ext cx="5949263" cy="307777"/>
          </a:xfrm>
          <a:prstGeom prst="rect">
            <a:avLst/>
          </a:prstGeom>
          <a:noFill/>
        </p:spPr>
        <p:txBody>
          <a:bodyPr wrap="square">
            <a:spAutoFit/>
          </a:bodyPr>
          <a:lstStyle/>
          <a:p>
            <a:r>
              <a:rPr lang="en-US" sz="1400" dirty="0">
                <a:hlinkClick r:id="rId3"/>
              </a:rPr>
              <a:t>https://revenue.ky.gov/Business/Pages/Electric-Vehicle-Power-Excise-Tax.aspx</a:t>
            </a:r>
            <a:r>
              <a:rPr lang="en-US" sz="1400" dirty="0"/>
              <a:t> </a:t>
            </a:r>
          </a:p>
        </p:txBody>
      </p:sp>
    </p:spTree>
    <p:extLst>
      <p:ext uri="{BB962C8B-B14F-4D97-AF65-F5344CB8AC3E}">
        <p14:creationId xmlns:p14="http://schemas.microsoft.com/office/powerpoint/2010/main" val="2135789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500</TotalTime>
  <Words>1421</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Franklin Gothic Medium</vt:lpstr>
      <vt:lpstr>Office Theme</vt:lpstr>
      <vt:lpstr>Electric Vehicle Power Excise Tax </vt:lpstr>
      <vt:lpstr>KEY HB 8 PROVISIONS CODIFIED IN KRS 138.477 </vt:lpstr>
      <vt:lpstr>REGISTRATION</vt:lpstr>
      <vt:lpstr>TAX REGISTRATION APPLICATION FOR  ELECTRIC VEHICLE POWER  EXCISE  TAX</vt:lpstr>
      <vt:lpstr>TAX FILING</vt:lpstr>
      <vt:lpstr>TAX RATE ADJUSTMENTS</vt:lpstr>
      <vt:lpstr>FREQUENTLY ASKED QUESTIONS</vt:lpstr>
      <vt:lpstr>FREQUENTLY ASKED QUESTIONS</vt:lpstr>
      <vt:lpstr>PowerPoint Presentation</vt:lpstr>
      <vt:lpstr>PowerPoint Presentation</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Vehicle Power Excise Tax</dc:title>
  <dc:creator>Brookman, Pat (DOR)</dc:creator>
  <cp:lastModifiedBy>Emerson, Spring (LRC)</cp:lastModifiedBy>
  <cp:revision>23</cp:revision>
  <cp:lastPrinted>2023-10-17T11:29:05Z</cp:lastPrinted>
  <dcterms:created xsi:type="dcterms:W3CDTF">2023-10-04T17:41:44Z</dcterms:created>
  <dcterms:modified xsi:type="dcterms:W3CDTF">2023-10-17T11:29:45Z</dcterms:modified>
</cp:coreProperties>
</file>