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7"/>
  </p:notesMasterIdLst>
  <p:sldIdLst>
    <p:sldId id="256" r:id="rId5"/>
    <p:sldId id="257" r:id="rId6"/>
    <p:sldId id="258" r:id="rId7"/>
    <p:sldId id="259" r:id="rId8"/>
    <p:sldId id="265" r:id="rId9"/>
    <p:sldId id="261" r:id="rId10"/>
    <p:sldId id="266" r:id="rId11"/>
    <p:sldId id="262" r:id="rId12"/>
    <p:sldId id="263" r:id="rId13"/>
    <p:sldId id="264" r:id="rId14"/>
    <p:sldId id="268" r:id="rId15"/>
    <p:sldId id="267" r:id="rId16"/>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C2E5058-2918-4E63-A643-457D31D19EF3}" v="10" dt="2024-09-11T14:18:30.13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025" autoAdjust="0"/>
    <p:restoredTop sz="87313" autoAdjust="0"/>
  </p:normalViewPr>
  <p:slideViewPr>
    <p:cSldViewPr snapToGrid="0">
      <p:cViewPr varScale="1">
        <p:scale>
          <a:sx n="65" d="100"/>
          <a:sy n="65" d="100"/>
        </p:scale>
        <p:origin x="1002" y="60"/>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5/10/relationships/revisionInfo" Target="revisionInfo.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6588189-62A7-4102-AD27-4F05ABB64615}"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37E77009-44EC-4A2D-BA85-9978DFC8FB27}">
      <dgm:prSet/>
      <dgm:spPr/>
      <dgm:t>
        <a:bodyPr/>
        <a:lstStyle/>
        <a:p>
          <a:r>
            <a:rPr lang="en-US"/>
            <a:t>One Year Ago- 18/32 Backlog of Six Months or Greater (56%)</a:t>
          </a:r>
        </a:p>
      </dgm:t>
    </dgm:pt>
    <dgm:pt modelId="{F34EAA37-0038-4263-B441-BDFB2FC23586}" type="parTrans" cxnId="{7F36DA10-C369-4336-A296-782D60A68E0A}">
      <dgm:prSet/>
      <dgm:spPr/>
      <dgm:t>
        <a:bodyPr/>
        <a:lstStyle/>
        <a:p>
          <a:endParaRPr lang="en-US"/>
        </a:p>
      </dgm:t>
    </dgm:pt>
    <dgm:pt modelId="{188A2385-AC0F-4290-B56F-D8090DD03181}" type="sibTrans" cxnId="{7F36DA10-C369-4336-A296-782D60A68E0A}">
      <dgm:prSet/>
      <dgm:spPr/>
      <dgm:t>
        <a:bodyPr/>
        <a:lstStyle/>
        <a:p>
          <a:endParaRPr lang="en-US"/>
        </a:p>
      </dgm:t>
    </dgm:pt>
    <dgm:pt modelId="{7223722B-A750-4F43-9A0E-CE0DE5C832B0}">
      <dgm:prSet/>
      <dgm:spPr/>
      <dgm:t>
        <a:bodyPr/>
        <a:lstStyle/>
        <a:p>
          <a:r>
            <a:rPr lang="en-US"/>
            <a:t>Today-14/32 Backlog of Six Months or Greater (44%)</a:t>
          </a:r>
        </a:p>
      </dgm:t>
    </dgm:pt>
    <dgm:pt modelId="{02BA7F30-C58B-41D6-AE8A-2595D0E3CBA4}" type="parTrans" cxnId="{3FA988AF-D50A-4E97-AFA1-B29BCB938B3A}">
      <dgm:prSet/>
      <dgm:spPr/>
      <dgm:t>
        <a:bodyPr/>
        <a:lstStyle/>
        <a:p>
          <a:endParaRPr lang="en-US"/>
        </a:p>
      </dgm:t>
    </dgm:pt>
    <dgm:pt modelId="{5E1B0F80-3811-436B-960B-DB851150B6E5}" type="sibTrans" cxnId="{3FA988AF-D50A-4E97-AFA1-B29BCB938B3A}">
      <dgm:prSet/>
      <dgm:spPr/>
      <dgm:t>
        <a:bodyPr/>
        <a:lstStyle/>
        <a:p>
          <a:endParaRPr lang="en-US"/>
        </a:p>
      </dgm:t>
    </dgm:pt>
    <dgm:pt modelId="{25EB0343-3533-4E58-9047-BF262079676D}">
      <dgm:prSet/>
      <dgm:spPr/>
      <dgm:t>
        <a:bodyPr/>
        <a:lstStyle/>
        <a:p>
          <a:r>
            <a:rPr lang="en-US" dirty="0"/>
            <a:t>75% Have Same or Reduced Gross Revenues Compared to This Time Last Year</a:t>
          </a:r>
        </a:p>
      </dgm:t>
    </dgm:pt>
    <dgm:pt modelId="{6CD47E0F-91B8-4AC0-8462-122FF3C21BE1}" type="parTrans" cxnId="{AC73939B-7FD8-40F5-9AD3-195D26045829}">
      <dgm:prSet/>
      <dgm:spPr/>
      <dgm:t>
        <a:bodyPr/>
        <a:lstStyle/>
        <a:p>
          <a:endParaRPr lang="en-US"/>
        </a:p>
      </dgm:t>
    </dgm:pt>
    <dgm:pt modelId="{FDE004F0-8D6E-4DFA-B0CF-62BE7EF41E76}" type="sibTrans" cxnId="{AC73939B-7FD8-40F5-9AD3-195D26045829}">
      <dgm:prSet/>
      <dgm:spPr/>
      <dgm:t>
        <a:bodyPr/>
        <a:lstStyle/>
        <a:p>
          <a:endParaRPr lang="en-US"/>
        </a:p>
      </dgm:t>
    </dgm:pt>
    <dgm:pt modelId="{081A00C7-DA08-488F-89CF-B884ACE745C0}">
      <dgm:prSet/>
      <dgm:spPr/>
      <dgm:t>
        <a:bodyPr/>
        <a:lstStyle/>
        <a:p>
          <a:r>
            <a:rPr lang="en-US" dirty="0"/>
            <a:t>More than two-thirds (69%) of respondents indicated “</a:t>
          </a:r>
          <a:r>
            <a:rPr lang="en-US" i="1" dirty="0"/>
            <a:t>Pursuing more private/commercial project opportunities</a:t>
          </a:r>
          <a:r>
            <a:rPr lang="en-US" dirty="0"/>
            <a:t>” </a:t>
          </a:r>
        </a:p>
      </dgm:t>
    </dgm:pt>
    <dgm:pt modelId="{24CD3406-48BE-4B50-9C6A-F2CA4B62EA0A}" type="parTrans" cxnId="{45D1AEBE-F107-4AE0-A25D-7AB7F9C307A4}">
      <dgm:prSet/>
      <dgm:spPr/>
      <dgm:t>
        <a:bodyPr/>
        <a:lstStyle/>
        <a:p>
          <a:endParaRPr lang="en-US"/>
        </a:p>
      </dgm:t>
    </dgm:pt>
    <dgm:pt modelId="{7B986BA5-DCD0-4F31-AA46-BD2A26F3EDE7}" type="sibTrans" cxnId="{45D1AEBE-F107-4AE0-A25D-7AB7F9C307A4}">
      <dgm:prSet/>
      <dgm:spPr/>
      <dgm:t>
        <a:bodyPr/>
        <a:lstStyle/>
        <a:p>
          <a:endParaRPr lang="en-US"/>
        </a:p>
      </dgm:t>
    </dgm:pt>
    <dgm:pt modelId="{BFE2CDC1-D7F6-40F4-8B7E-91A09AD1E2D2}">
      <dgm:prSet/>
      <dgm:spPr/>
      <dgm:t>
        <a:bodyPr/>
        <a:lstStyle/>
        <a:p>
          <a:r>
            <a:rPr lang="en-US" dirty="0"/>
            <a:t>Companies’ KYTC Backlog have Reduced by 39%</a:t>
          </a:r>
        </a:p>
      </dgm:t>
    </dgm:pt>
    <dgm:pt modelId="{241DB33B-DEAB-435A-A968-CC9D1B6B6366}" type="parTrans" cxnId="{E30CEFDD-C9F2-4E33-BC3A-8522456C2600}">
      <dgm:prSet/>
      <dgm:spPr/>
      <dgm:t>
        <a:bodyPr/>
        <a:lstStyle/>
        <a:p>
          <a:endParaRPr lang="en-US"/>
        </a:p>
      </dgm:t>
    </dgm:pt>
    <dgm:pt modelId="{2688EB69-098D-41A9-8C8B-4F75D1730556}" type="sibTrans" cxnId="{E30CEFDD-C9F2-4E33-BC3A-8522456C2600}">
      <dgm:prSet/>
      <dgm:spPr/>
      <dgm:t>
        <a:bodyPr/>
        <a:lstStyle/>
        <a:p>
          <a:endParaRPr lang="en-US"/>
        </a:p>
      </dgm:t>
    </dgm:pt>
    <dgm:pt modelId="{577A5DD6-368B-4834-B0A7-BFEC36C90A15}" type="pres">
      <dgm:prSet presAssocID="{D6588189-62A7-4102-AD27-4F05ABB64615}" presName="linear" presStyleCnt="0">
        <dgm:presLayoutVars>
          <dgm:animLvl val="lvl"/>
          <dgm:resizeHandles val="exact"/>
        </dgm:presLayoutVars>
      </dgm:prSet>
      <dgm:spPr/>
    </dgm:pt>
    <dgm:pt modelId="{24499C55-DC7B-48A1-8643-4C0A36E5B93E}" type="pres">
      <dgm:prSet presAssocID="{37E77009-44EC-4A2D-BA85-9978DFC8FB27}" presName="parentText" presStyleLbl="node1" presStyleIdx="0" presStyleCnt="5">
        <dgm:presLayoutVars>
          <dgm:chMax val="0"/>
          <dgm:bulletEnabled val="1"/>
        </dgm:presLayoutVars>
      </dgm:prSet>
      <dgm:spPr/>
    </dgm:pt>
    <dgm:pt modelId="{F90DDFE8-9494-4E7A-BABA-C0AA6A0AA31D}" type="pres">
      <dgm:prSet presAssocID="{188A2385-AC0F-4290-B56F-D8090DD03181}" presName="spacer" presStyleCnt="0"/>
      <dgm:spPr/>
    </dgm:pt>
    <dgm:pt modelId="{CDF9EB75-2D39-4939-953A-E33A25A87AD3}" type="pres">
      <dgm:prSet presAssocID="{7223722B-A750-4F43-9A0E-CE0DE5C832B0}" presName="parentText" presStyleLbl="node1" presStyleIdx="1" presStyleCnt="5">
        <dgm:presLayoutVars>
          <dgm:chMax val="0"/>
          <dgm:bulletEnabled val="1"/>
        </dgm:presLayoutVars>
      </dgm:prSet>
      <dgm:spPr/>
    </dgm:pt>
    <dgm:pt modelId="{94F15E66-17A3-4F6D-BA53-D6968B5E6A03}" type="pres">
      <dgm:prSet presAssocID="{5E1B0F80-3811-436B-960B-DB851150B6E5}" presName="spacer" presStyleCnt="0"/>
      <dgm:spPr/>
    </dgm:pt>
    <dgm:pt modelId="{7986D726-79B9-46AC-905F-CAE6998A4C72}" type="pres">
      <dgm:prSet presAssocID="{25EB0343-3533-4E58-9047-BF262079676D}" presName="parentText" presStyleLbl="node1" presStyleIdx="2" presStyleCnt="5">
        <dgm:presLayoutVars>
          <dgm:chMax val="0"/>
          <dgm:bulletEnabled val="1"/>
        </dgm:presLayoutVars>
      </dgm:prSet>
      <dgm:spPr/>
    </dgm:pt>
    <dgm:pt modelId="{63F1551C-8CF8-4352-9CA7-700E11975A30}" type="pres">
      <dgm:prSet presAssocID="{FDE004F0-8D6E-4DFA-B0CF-62BE7EF41E76}" presName="spacer" presStyleCnt="0"/>
      <dgm:spPr/>
    </dgm:pt>
    <dgm:pt modelId="{24DC6936-C7AC-4EB3-9F18-42E0C00FF21E}" type="pres">
      <dgm:prSet presAssocID="{BFE2CDC1-D7F6-40F4-8B7E-91A09AD1E2D2}" presName="parentText" presStyleLbl="node1" presStyleIdx="3" presStyleCnt="5">
        <dgm:presLayoutVars>
          <dgm:chMax val="0"/>
          <dgm:bulletEnabled val="1"/>
        </dgm:presLayoutVars>
      </dgm:prSet>
      <dgm:spPr/>
    </dgm:pt>
    <dgm:pt modelId="{D14FC44C-1C88-4CED-811B-063565569290}" type="pres">
      <dgm:prSet presAssocID="{2688EB69-098D-41A9-8C8B-4F75D1730556}" presName="spacer" presStyleCnt="0"/>
      <dgm:spPr/>
    </dgm:pt>
    <dgm:pt modelId="{7FD873D4-39FF-4FFA-8659-B2B487E039A0}" type="pres">
      <dgm:prSet presAssocID="{081A00C7-DA08-488F-89CF-B884ACE745C0}" presName="parentText" presStyleLbl="node1" presStyleIdx="4" presStyleCnt="5">
        <dgm:presLayoutVars>
          <dgm:chMax val="0"/>
          <dgm:bulletEnabled val="1"/>
        </dgm:presLayoutVars>
      </dgm:prSet>
      <dgm:spPr/>
    </dgm:pt>
  </dgm:ptLst>
  <dgm:cxnLst>
    <dgm:cxn modelId="{0E756108-0B94-4409-9E7B-3AD01AE55A6C}" type="presOf" srcId="{37E77009-44EC-4A2D-BA85-9978DFC8FB27}" destId="{24499C55-DC7B-48A1-8643-4C0A36E5B93E}" srcOrd="0" destOrd="0" presId="urn:microsoft.com/office/officeart/2005/8/layout/vList2"/>
    <dgm:cxn modelId="{7F36DA10-C369-4336-A296-782D60A68E0A}" srcId="{D6588189-62A7-4102-AD27-4F05ABB64615}" destId="{37E77009-44EC-4A2D-BA85-9978DFC8FB27}" srcOrd="0" destOrd="0" parTransId="{F34EAA37-0038-4263-B441-BDFB2FC23586}" sibTransId="{188A2385-AC0F-4290-B56F-D8090DD03181}"/>
    <dgm:cxn modelId="{D590351F-C989-4911-9460-8CBC31F93751}" type="presOf" srcId="{25EB0343-3533-4E58-9047-BF262079676D}" destId="{7986D726-79B9-46AC-905F-CAE6998A4C72}" srcOrd="0" destOrd="0" presId="urn:microsoft.com/office/officeart/2005/8/layout/vList2"/>
    <dgm:cxn modelId="{3878EF28-5CF6-4A6B-A172-ECCA6E42ED1A}" type="presOf" srcId="{D6588189-62A7-4102-AD27-4F05ABB64615}" destId="{577A5DD6-368B-4834-B0A7-BFEC36C90A15}" srcOrd="0" destOrd="0" presId="urn:microsoft.com/office/officeart/2005/8/layout/vList2"/>
    <dgm:cxn modelId="{1FF72C3F-FBED-407F-98ED-B933A882B290}" type="presOf" srcId="{7223722B-A750-4F43-9A0E-CE0DE5C832B0}" destId="{CDF9EB75-2D39-4939-953A-E33A25A87AD3}" srcOrd="0" destOrd="0" presId="urn:microsoft.com/office/officeart/2005/8/layout/vList2"/>
    <dgm:cxn modelId="{B12B7452-98A0-4CCD-BE4A-65D96A13F49C}" type="presOf" srcId="{BFE2CDC1-D7F6-40F4-8B7E-91A09AD1E2D2}" destId="{24DC6936-C7AC-4EB3-9F18-42E0C00FF21E}" srcOrd="0" destOrd="0" presId="urn:microsoft.com/office/officeart/2005/8/layout/vList2"/>
    <dgm:cxn modelId="{F1F4C489-408D-4E56-A769-2DA57B93759B}" type="presOf" srcId="{081A00C7-DA08-488F-89CF-B884ACE745C0}" destId="{7FD873D4-39FF-4FFA-8659-B2B487E039A0}" srcOrd="0" destOrd="0" presId="urn:microsoft.com/office/officeart/2005/8/layout/vList2"/>
    <dgm:cxn modelId="{AC73939B-7FD8-40F5-9AD3-195D26045829}" srcId="{D6588189-62A7-4102-AD27-4F05ABB64615}" destId="{25EB0343-3533-4E58-9047-BF262079676D}" srcOrd="2" destOrd="0" parTransId="{6CD47E0F-91B8-4AC0-8462-122FF3C21BE1}" sibTransId="{FDE004F0-8D6E-4DFA-B0CF-62BE7EF41E76}"/>
    <dgm:cxn modelId="{3FA988AF-D50A-4E97-AFA1-B29BCB938B3A}" srcId="{D6588189-62A7-4102-AD27-4F05ABB64615}" destId="{7223722B-A750-4F43-9A0E-CE0DE5C832B0}" srcOrd="1" destOrd="0" parTransId="{02BA7F30-C58B-41D6-AE8A-2595D0E3CBA4}" sibTransId="{5E1B0F80-3811-436B-960B-DB851150B6E5}"/>
    <dgm:cxn modelId="{45D1AEBE-F107-4AE0-A25D-7AB7F9C307A4}" srcId="{D6588189-62A7-4102-AD27-4F05ABB64615}" destId="{081A00C7-DA08-488F-89CF-B884ACE745C0}" srcOrd="4" destOrd="0" parTransId="{24CD3406-48BE-4B50-9C6A-F2CA4B62EA0A}" sibTransId="{7B986BA5-DCD0-4F31-AA46-BD2A26F3EDE7}"/>
    <dgm:cxn modelId="{E30CEFDD-C9F2-4E33-BC3A-8522456C2600}" srcId="{D6588189-62A7-4102-AD27-4F05ABB64615}" destId="{BFE2CDC1-D7F6-40F4-8B7E-91A09AD1E2D2}" srcOrd="3" destOrd="0" parTransId="{241DB33B-DEAB-435A-A968-CC9D1B6B6366}" sibTransId="{2688EB69-098D-41A9-8C8B-4F75D1730556}"/>
    <dgm:cxn modelId="{7826DB36-1F2C-4A70-9840-F792A05D9885}" type="presParOf" srcId="{577A5DD6-368B-4834-B0A7-BFEC36C90A15}" destId="{24499C55-DC7B-48A1-8643-4C0A36E5B93E}" srcOrd="0" destOrd="0" presId="urn:microsoft.com/office/officeart/2005/8/layout/vList2"/>
    <dgm:cxn modelId="{79F817A2-C7F2-4215-96AD-1AADBBEDF885}" type="presParOf" srcId="{577A5DD6-368B-4834-B0A7-BFEC36C90A15}" destId="{F90DDFE8-9494-4E7A-BABA-C0AA6A0AA31D}" srcOrd="1" destOrd="0" presId="urn:microsoft.com/office/officeart/2005/8/layout/vList2"/>
    <dgm:cxn modelId="{5F3D464A-A00E-40ED-8BAC-25DF88149B61}" type="presParOf" srcId="{577A5DD6-368B-4834-B0A7-BFEC36C90A15}" destId="{CDF9EB75-2D39-4939-953A-E33A25A87AD3}" srcOrd="2" destOrd="0" presId="urn:microsoft.com/office/officeart/2005/8/layout/vList2"/>
    <dgm:cxn modelId="{87201292-F548-4601-BF05-F256E59C8665}" type="presParOf" srcId="{577A5DD6-368B-4834-B0A7-BFEC36C90A15}" destId="{94F15E66-17A3-4F6D-BA53-D6968B5E6A03}" srcOrd="3" destOrd="0" presId="urn:microsoft.com/office/officeart/2005/8/layout/vList2"/>
    <dgm:cxn modelId="{B3E3BB0F-3CAC-4667-8C53-CE9698AAAD8A}" type="presParOf" srcId="{577A5DD6-368B-4834-B0A7-BFEC36C90A15}" destId="{7986D726-79B9-46AC-905F-CAE6998A4C72}" srcOrd="4" destOrd="0" presId="urn:microsoft.com/office/officeart/2005/8/layout/vList2"/>
    <dgm:cxn modelId="{6162E0BA-F026-46D4-BDAD-C75B3E51ADBE}" type="presParOf" srcId="{577A5DD6-368B-4834-B0A7-BFEC36C90A15}" destId="{63F1551C-8CF8-4352-9CA7-700E11975A30}" srcOrd="5" destOrd="0" presId="urn:microsoft.com/office/officeart/2005/8/layout/vList2"/>
    <dgm:cxn modelId="{5045FD8F-5FC5-4FB4-9332-D4D04C1D6A4A}" type="presParOf" srcId="{577A5DD6-368B-4834-B0A7-BFEC36C90A15}" destId="{24DC6936-C7AC-4EB3-9F18-42E0C00FF21E}" srcOrd="6" destOrd="0" presId="urn:microsoft.com/office/officeart/2005/8/layout/vList2"/>
    <dgm:cxn modelId="{9638230B-DFDF-42CB-9A2E-43089630CB8F}" type="presParOf" srcId="{577A5DD6-368B-4834-B0A7-BFEC36C90A15}" destId="{D14FC44C-1C88-4CED-811B-063565569290}" srcOrd="7" destOrd="0" presId="urn:microsoft.com/office/officeart/2005/8/layout/vList2"/>
    <dgm:cxn modelId="{992F8707-A900-40BD-82A2-087D6AC5311B}" type="presParOf" srcId="{577A5DD6-368B-4834-B0A7-BFEC36C90A15}" destId="{7FD873D4-39FF-4FFA-8659-B2B487E039A0}" srcOrd="8"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4499C55-DC7B-48A1-8643-4C0A36E5B93E}">
      <dsp:nvSpPr>
        <dsp:cNvPr id="0" name=""/>
        <dsp:cNvSpPr/>
      </dsp:nvSpPr>
      <dsp:spPr>
        <a:xfrm>
          <a:off x="0" y="64156"/>
          <a:ext cx="7007122" cy="798525"/>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a:t>One Year Ago- 18/32 Backlog of Six Months or Greater (56%)</a:t>
          </a:r>
        </a:p>
      </dsp:txBody>
      <dsp:txXfrm>
        <a:off x="38981" y="103137"/>
        <a:ext cx="6929160" cy="720563"/>
      </dsp:txXfrm>
    </dsp:sp>
    <dsp:sp modelId="{CDF9EB75-2D39-4939-953A-E33A25A87AD3}">
      <dsp:nvSpPr>
        <dsp:cNvPr id="0" name=""/>
        <dsp:cNvSpPr/>
      </dsp:nvSpPr>
      <dsp:spPr>
        <a:xfrm>
          <a:off x="0" y="920281"/>
          <a:ext cx="7007122" cy="798525"/>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a:t>Today-14/32 Backlog of Six Months or Greater (44%)</a:t>
          </a:r>
        </a:p>
      </dsp:txBody>
      <dsp:txXfrm>
        <a:off x="38981" y="959262"/>
        <a:ext cx="6929160" cy="720563"/>
      </dsp:txXfrm>
    </dsp:sp>
    <dsp:sp modelId="{7986D726-79B9-46AC-905F-CAE6998A4C72}">
      <dsp:nvSpPr>
        <dsp:cNvPr id="0" name=""/>
        <dsp:cNvSpPr/>
      </dsp:nvSpPr>
      <dsp:spPr>
        <a:xfrm>
          <a:off x="0" y="1776406"/>
          <a:ext cx="7007122" cy="798525"/>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dirty="0"/>
            <a:t>75% Have Same or Reduced Gross Revenues Compared to This Time Last Year</a:t>
          </a:r>
        </a:p>
      </dsp:txBody>
      <dsp:txXfrm>
        <a:off x="38981" y="1815387"/>
        <a:ext cx="6929160" cy="720563"/>
      </dsp:txXfrm>
    </dsp:sp>
    <dsp:sp modelId="{24DC6936-C7AC-4EB3-9F18-42E0C00FF21E}">
      <dsp:nvSpPr>
        <dsp:cNvPr id="0" name=""/>
        <dsp:cNvSpPr/>
      </dsp:nvSpPr>
      <dsp:spPr>
        <a:xfrm>
          <a:off x="0" y="2632531"/>
          <a:ext cx="7007122" cy="798525"/>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dirty="0"/>
            <a:t>Companies’ KYTC Backlog have Reduced by 39%</a:t>
          </a:r>
        </a:p>
      </dsp:txBody>
      <dsp:txXfrm>
        <a:off x="38981" y="2671512"/>
        <a:ext cx="6929160" cy="720563"/>
      </dsp:txXfrm>
    </dsp:sp>
    <dsp:sp modelId="{7FD873D4-39FF-4FFA-8659-B2B487E039A0}">
      <dsp:nvSpPr>
        <dsp:cNvPr id="0" name=""/>
        <dsp:cNvSpPr/>
      </dsp:nvSpPr>
      <dsp:spPr>
        <a:xfrm>
          <a:off x="0" y="3488656"/>
          <a:ext cx="7007122" cy="798525"/>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dirty="0"/>
            <a:t>More than two-thirds (69%) of respondents indicated “</a:t>
          </a:r>
          <a:r>
            <a:rPr lang="en-US" sz="2000" i="1" kern="1200" dirty="0"/>
            <a:t>Pursuing more private/commercial project opportunities</a:t>
          </a:r>
          <a:r>
            <a:rPr lang="en-US" sz="2000" kern="1200" dirty="0"/>
            <a:t>” </a:t>
          </a:r>
        </a:p>
      </dsp:txBody>
      <dsp:txXfrm>
        <a:off x="38981" y="3527637"/>
        <a:ext cx="6929160" cy="720563"/>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F315261F-C73D-42A7-B9B5-E6B753374C78}" type="datetimeFigureOut">
              <a:rPr lang="en-US" smtClean="0"/>
              <a:t>9/17/2024</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3E0A6D4C-945E-4411-BE52-9ECDBA98B3A2}" type="slidenum">
              <a:rPr lang="en-US" smtClean="0"/>
              <a:t>‹#›</a:t>
            </a:fld>
            <a:endParaRPr lang="en-US"/>
          </a:p>
        </p:txBody>
      </p:sp>
    </p:spTree>
    <p:extLst>
      <p:ext uri="{BB962C8B-B14F-4D97-AF65-F5344CB8AC3E}">
        <p14:creationId xmlns:p14="http://schemas.microsoft.com/office/powerpoint/2010/main" val="36272007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YTD Comparisons 24-22</a:t>
            </a:r>
          </a:p>
          <a:p>
            <a:endParaRPr lang="en-US" dirty="0"/>
          </a:p>
          <a:p>
            <a:r>
              <a:rPr lang="en-US" dirty="0"/>
              <a:t>24-</a:t>
            </a:r>
            <a:r>
              <a:rPr lang="en-US" sz="1800" b="1" dirty="0">
                <a:latin typeface="Arial" panose="020B0604020202020204" pitchFamily="34" charset="0"/>
              </a:rPr>
              <a:t>$715,422,478-355</a:t>
            </a:r>
            <a:endParaRPr lang="en-US" dirty="0"/>
          </a:p>
          <a:p>
            <a:r>
              <a:rPr lang="en-US" dirty="0"/>
              <a:t>23-</a:t>
            </a:r>
            <a:r>
              <a:rPr lang="en-US" sz="1800" b="1" dirty="0">
                <a:latin typeface="Arial" panose="020B0604020202020204" pitchFamily="34" charset="0"/>
              </a:rPr>
              <a:t>$782,157,231-497</a:t>
            </a:r>
            <a:endParaRPr lang="en-US" dirty="0"/>
          </a:p>
          <a:p>
            <a:r>
              <a:rPr lang="en-US" dirty="0"/>
              <a:t>22-</a:t>
            </a:r>
            <a:r>
              <a:rPr lang="en-US" sz="1800" b="1" dirty="0">
                <a:latin typeface="Arial" panose="020B0604020202020204" pitchFamily="34" charset="0"/>
              </a:rPr>
              <a:t>$839,781,350-520</a:t>
            </a:r>
          </a:p>
          <a:p>
            <a:r>
              <a:rPr lang="en-US" sz="1800" dirty="0">
                <a:latin typeface="Arial" panose="020B0604020202020204" pitchFamily="34" charset="0"/>
              </a:rPr>
              <a:t>21-</a:t>
            </a:r>
            <a:r>
              <a:rPr lang="en-US" sz="1800" b="1" dirty="0">
                <a:latin typeface="Arial" panose="020B0604020202020204" pitchFamily="34" charset="0"/>
              </a:rPr>
              <a:t>$705,901,169-496</a:t>
            </a:r>
            <a:endParaRPr lang="en-US" dirty="0"/>
          </a:p>
        </p:txBody>
      </p:sp>
      <p:sp>
        <p:nvSpPr>
          <p:cNvPr id="4" name="Slide Number Placeholder 3"/>
          <p:cNvSpPr>
            <a:spLocks noGrp="1"/>
          </p:cNvSpPr>
          <p:nvPr>
            <p:ph type="sldNum" sz="quarter" idx="5"/>
          </p:nvPr>
        </p:nvSpPr>
        <p:spPr/>
        <p:txBody>
          <a:bodyPr/>
          <a:lstStyle/>
          <a:p>
            <a:fld id="{3E0A6D4C-945E-4411-BE52-9ECDBA98B3A2}" type="slidenum">
              <a:rPr lang="en-US" smtClean="0"/>
              <a:t>6</a:t>
            </a:fld>
            <a:endParaRPr lang="en-US"/>
          </a:p>
        </p:txBody>
      </p:sp>
    </p:spTree>
    <p:extLst>
      <p:ext uri="{BB962C8B-B14F-4D97-AF65-F5344CB8AC3E}">
        <p14:creationId xmlns:p14="http://schemas.microsoft.com/office/powerpoint/2010/main" val="25052945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E0A6D4C-945E-4411-BE52-9ECDBA98B3A2}" type="slidenum">
              <a:rPr lang="en-US" smtClean="0"/>
              <a:t>12</a:t>
            </a:fld>
            <a:endParaRPr lang="en-US"/>
          </a:p>
        </p:txBody>
      </p:sp>
    </p:spTree>
    <p:extLst>
      <p:ext uri="{BB962C8B-B14F-4D97-AF65-F5344CB8AC3E}">
        <p14:creationId xmlns:p14="http://schemas.microsoft.com/office/powerpoint/2010/main" val="27948836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A77435-42B5-83FD-DC99-64550F99A4F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2B4F27B-1974-4313-D84D-662DE09ECFA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252FC27-0047-5937-BC62-6FE8BDAE836B}"/>
              </a:ext>
            </a:extLst>
          </p:cNvPr>
          <p:cNvSpPr>
            <a:spLocks noGrp="1"/>
          </p:cNvSpPr>
          <p:nvPr>
            <p:ph type="dt" sz="half" idx="10"/>
          </p:nvPr>
        </p:nvSpPr>
        <p:spPr/>
        <p:txBody>
          <a:bodyPr/>
          <a:lstStyle/>
          <a:p>
            <a:fld id="{9318A399-A51F-44D4-A11F-C02FB087CF9D}" type="datetimeFigureOut">
              <a:rPr lang="en-US" smtClean="0"/>
              <a:t>9/17/2024</a:t>
            </a:fld>
            <a:endParaRPr lang="en-US"/>
          </a:p>
        </p:txBody>
      </p:sp>
      <p:sp>
        <p:nvSpPr>
          <p:cNvPr id="5" name="Footer Placeholder 4">
            <a:extLst>
              <a:ext uri="{FF2B5EF4-FFF2-40B4-BE49-F238E27FC236}">
                <a16:creationId xmlns:a16="http://schemas.microsoft.com/office/drawing/2014/main" id="{B69EB6D7-FA82-BA51-616C-A1BC8AD30DB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7A10BCD-2CAE-83BF-A03E-537F14895F65}"/>
              </a:ext>
            </a:extLst>
          </p:cNvPr>
          <p:cNvSpPr>
            <a:spLocks noGrp="1"/>
          </p:cNvSpPr>
          <p:nvPr>
            <p:ph type="sldNum" sz="quarter" idx="12"/>
          </p:nvPr>
        </p:nvSpPr>
        <p:spPr/>
        <p:txBody>
          <a:bodyPr/>
          <a:lstStyle/>
          <a:p>
            <a:fld id="{E900C6DF-DE61-4EE4-A1D6-287AB2BEB83C}" type="slidenum">
              <a:rPr lang="en-US" smtClean="0"/>
              <a:t>‹#›</a:t>
            </a:fld>
            <a:endParaRPr lang="en-US"/>
          </a:p>
        </p:txBody>
      </p:sp>
    </p:spTree>
    <p:extLst>
      <p:ext uri="{BB962C8B-B14F-4D97-AF65-F5344CB8AC3E}">
        <p14:creationId xmlns:p14="http://schemas.microsoft.com/office/powerpoint/2010/main" val="37646747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5BEC57-7D8C-FA92-3F12-62BB465F40A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692972E-705F-49F7-D2FB-1562543D496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C775EA3-D97F-E31F-D3C1-EC36F10B4234}"/>
              </a:ext>
            </a:extLst>
          </p:cNvPr>
          <p:cNvSpPr>
            <a:spLocks noGrp="1"/>
          </p:cNvSpPr>
          <p:nvPr>
            <p:ph type="dt" sz="half" idx="10"/>
          </p:nvPr>
        </p:nvSpPr>
        <p:spPr/>
        <p:txBody>
          <a:bodyPr/>
          <a:lstStyle/>
          <a:p>
            <a:fld id="{9318A399-A51F-44D4-A11F-C02FB087CF9D}" type="datetimeFigureOut">
              <a:rPr lang="en-US" smtClean="0"/>
              <a:t>9/17/2024</a:t>
            </a:fld>
            <a:endParaRPr lang="en-US"/>
          </a:p>
        </p:txBody>
      </p:sp>
      <p:sp>
        <p:nvSpPr>
          <p:cNvPr id="5" name="Footer Placeholder 4">
            <a:extLst>
              <a:ext uri="{FF2B5EF4-FFF2-40B4-BE49-F238E27FC236}">
                <a16:creationId xmlns:a16="http://schemas.microsoft.com/office/drawing/2014/main" id="{F5BB3CC7-1B61-872E-0274-E245158746A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32C40D1-9FE8-5835-D85A-DD67EF785352}"/>
              </a:ext>
            </a:extLst>
          </p:cNvPr>
          <p:cNvSpPr>
            <a:spLocks noGrp="1"/>
          </p:cNvSpPr>
          <p:nvPr>
            <p:ph type="sldNum" sz="quarter" idx="12"/>
          </p:nvPr>
        </p:nvSpPr>
        <p:spPr/>
        <p:txBody>
          <a:bodyPr/>
          <a:lstStyle/>
          <a:p>
            <a:fld id="{E900C6DF-DE61-4EE4-A1D6-287AB2BEB83C}" type="slidenum">
              <a:rPr lang="en-US" smtClean="0"/>
              <a:t>‹#›</a:t>
            </a:fld>
            <a:endParaRPr lang="en-US"/>
          </a:p>
        </p:txBody>
      </p:sp>
    </p:spTree>
    <p:extLst>
      <p:ext uri="{BB962C8B-B14F-4D97-AF65-F5344CB8AC3E}">
        <p14:creationId xmlns:p14="http://schemas.microsoft.com/office/powerpoint/2010/main" val="37609201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DABFEBB-38BB-29D1-FAC0-90301C91FB2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5504F36-B53F-335A-CE03-AB3A2754E41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4FEB741-A280-FF2B-66FD-E62D35B990A3}"/>
              </a:ext>
            </a:extLst>
          </p:cNvPr>
          <p:cNvSpPr>
            <a:spLocks noGrp="1"/>
          </p:cNvSpPr>
          <p:nvPr>
            <p:ph type="dt" sz="half" idx="10"/>
          </p:nvPr>
        </p:nvSpPr>
        <p:spPr/>
        <p:txBody>
          <a:bodyPr/>
          <a:lstStyle/>
          <a:p>
            <a:fld id="{9318A399-A51F-44D4-A11F-C02FB087CF9D}" type="datetimeFigureOut">
              <a:rPr lang="en-US" smtClean="0"/>
              <a:t>9/17/2024</a:t>
            </a:fld>
            <a:endParaRPr lang="en-US"/>
          </a:p>
        </p:txBody>
      </p:sp>
      <p:sp>
        <p:nvSpPr>
          <p:cNvPr id="5" name="Footer Placeholder 4">
            <a:extLst>
              <a:ext uri="{FF2B5EF4-FFF2-40B4-BE49-F238E27FC236}">
                <a16:creationId xmlns:a16="http://schemas.microsoft.com/office/drawing/2014/main" id="{44971817-27FD-2C9B-9074-B6579380C95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A78C142-1971-1FF8-90BF-9654E71D10F5}"/>
              </a:ext>
            </a:extLst>
          </p:cNvPr>
          <p:cNvSpPr>
            <a:spLocks noGrp="1"/>
          </p:cNvSpPr>
          <p:nvPr>
            <p:ph type="sldNum" sz="quarter" idx="12"/>
          </p:nvPr>
        </p:nvSpPr>
        <p:spPr/>
        <p:txBody>
          <a:bodyPr/>
          <a:lstStyle/>
          <a:p>
            <a:fld id="{E900C6DF-DE61-4EE4-A1D6-287AB2BEB83C}" type="slidenum">
              <a:rPr lang="en-US" smtClean="0"/>
              <a:t>‹#›</a:t>
            </a:fld>
            <a:endParaRPr lang="en-US"/>
          </a:p>
        </p:txBody>
      </p:sp>
    </p:spTree>
    <p:extLst>
      <p:ext uri="{BB962C8B-B14F-4D97-AF65-F5344CB8AC3E}">
        <p14:creationId xmlns:p14="http://schemas.microsoft.com/office/powerpoint/2010/main" val="33333252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5EA24E-9A3F-833D-EC83-2F2BFF72F0B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76EE2D1-7BF4-3E5B-9CE4-1A8FBAE7CFA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60F18E2-FE31-549B-F7C7-93BF4B6BBD4D}"/>
              </a:ext>
            </a:extLst>
          </p:cNvPr>
          <p:cNvSpPr>
            <a:spLocks noGrp="1"/>
          </p:cNvSpPr>
          <p:nvPr>
            <p:ph type="dt" sz="half" idx="10"/>
          </p:nvPr>
        </p:nvSpPr>
        <p:spPr/>
        <p:txBody>
          <a:bodyPr/>
          <a:lstStyle/>
          <a:p>
            <a:fld id="{9318A399-A51F-44D4-A11F-C02FB087CF9D}" type="datetimeFigureOut">
              <a:rPr lang="en-US" smtClean="0"/>
              <a:t>9/17/2024</a:t>
            </a:fld>
            <a:endParaRPr lang="en-US"/>
          </a:p>
        </p:txBody>
      </p:sp>
      <p:sp>
        <p:nvSpPr>
          <p:cNvPr id="5" name="Footer Placeholder 4">
            <a:extLst>
              <a:ext uri="{FF2B5EF4-FFF2-40B4-BE49-F238E27FC236}">
                <a16:creationId xmlns:a16="http://schemas.microsoft.com/office/drawing/2014/main" id="{45F68F58-060D-6A79-BADC-4A64DA9A203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84FD876-0F01-E596-F1C6-1623CBA23B66}"/>
              </a:ext>
            </a:extLst>
          </p:cNvPr>
          <p:cNvSpPr>
            <a:spLocks noGrp="1"/>
          </p:cNvSpPr>
          <p:nvPr>
            <p:ph type="sldNum" sz="quarter" idx="12"/>
          </p:nvPr>
        </p:nvSpPr>
        <p:spPr/>
        <p:txBody>
          <a:bodyPr/>
          <a:lstStyle/>
          <a:p>
            <a:fld id="{E900C6DF-DE61-4EE4-A1D6-287AB2BEB83C}" type="slidenum">
              <a:rPr lang="en-US" smtClean="0"/>
              <a:t>‹#›</a:t>
            </a:fld>
            <a:endParaRPr lang="en-US"/>
          </a:p>
        </p:txBody>
      </p:sp>
    </p:spTree>
    <p:extLst>
      <p:ext uri="{BB962C8B-B14F-4D97-AF65-F5344CB8AC3E}">
        <p14:creationId xmlns:p14="http://schemas.microsoft.com/office/powerpoint/2010/main" val="6119228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A89393-D582-EA6E-A6A3-4872B62D6AA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2964A17-E9CA-4F24-F324-83A1737FA8CF}"/>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62E0F95-C3CE-9D74-5032-B74419A860A1}"/>
              </a:ext>
            </a:extLst>
          </p:cNvPr>
          <p:cNvSpPr>
            <a:spLocks noGrp="1"/>
          </p:cNvSpPr>
          <p:nvPr>
            <p:ph type="dt" sz="half" idx="10"/>
          </p:nvPr>
        </p:nvSpPr>
        <p:spPr/>
        <p:txBody>
          <a:bodyPr/>
          <a:lstStyle/>
          <a:p>
            <a:fld id="{9318A399-A51F-44D4-A11F-C02FB087CF9D}" type="datetimeFigureOut">
              <a:rPr lang="en-US" smtClean="0"/>
              <a:t>9/17/2024</a:t>
            </a:fld>
            <a:endParaRPr lang="en-US"/>
          </a:p>
        </p:txBody>
      </p:sp>
      <p:sp>
        <p:nvSpPr>
          <p:cNvPr id="5" name="Footer Placeholder 4">
            <a:extLst>
              <a:ext uri="{FF2B5EF4-FFF2-40B4-BE49-F238E27FC236}">
                <a16:creationId xmlns:a16="http://schemas.microsoft.com/office/drawing/2014/main" id="{9558B26A-BF12-ACA3-E524-FA079E37F4C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8A71FD5-C24B-1A45-063D-A8063E81BBAA}"/>
              </a:ext>
            </a:extLst>
          </p:cNvPr>
          <p:cNvSpPr>
            <a:spLocks noGrp="1"/>
          </p:cNvSpPr>
          <p:nvPr>
            <p:ph type="sldNum" sz="quarter" idx="12"/>
          </p:nvPr>
        </p:nvSpPr>
        <p:spPr/>
        <p:txBody>
          <a:bodyPr/>
          <a:lstStyle/>
          <a:p>
            <a:fld id="{E900C6DF-DE61-4EE4-A1D6-287AB2BEB83C}" type="slidenum">
              <a:rPr lang="en-US" smtClean="0"/>
              <a:t>‹#›</a:t>
            </a:fld>
            <a:endParaRPr lang="en-US"/>
          </a:p>
        </p:txBody>
      </p:sp>
    </p:spTree>
    <p:extLst>
      <p:ext uri="{BB962C8B-B14F-4D97-AF65-F5344CB8AC3E}">
        <p14:creationId xmlns:p14="http://schemas.microsoft.com/office/powerpoint/2010/main" val="23896746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5891E9-9BE6-A1F1-AB02-1A1CF30A04A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634F3C2-90B7-9EDE-94A4-E8F4D96DF39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3F931CA-AED6-1622-E842-71544CAAE70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7C78E52-EE3D-BB46-763E-4D0A4389EDB6}"/>
              </a:ext>
            </a:extLst>
          </p:cNvPr>
          <p:cNvSpPr>
            <a:spLocks noGrp="1"/>
          </p:cNvSpPr>
          <p:nvPr>
            <p:ph type="dt" sz="half" idx="10"/>
          </p:nvPr>
        </p:nvSpPr>
        <p:spPr/>
        <p:txBody>
          <a:bodyPr/>
          <a:lstStyle/>
          <a:p>
            <a:fld id="{9318A399-A51F-44D4-A11F-C02FB087CF9D}" type="datetimeFigureOut">
              <a:rPr lang="en-US" smtClean="0"/>
              <a:t>9/17/2024</a:t>
            </a:fld>
            <a:endParaRPr lang="en-US"/>
          </a:p>
        </p:txBody>
      </p:sp>
      <p:sp>
        <p:nvSpPr>
          <p:cNvPr id="6" name="Footer Placeholder 5">
            <a:extLst>
              <a:ext uri="{FF2B5EF4-FFF2-40B4-BE49-F238E27FC236}">
                <a16:creationId xmlns:a16="http://schemas.microsoft.com/office/drawing/2014/main" id="{F6C3693F-F701-BF14-82DD-8DA4288A081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5961D66-CB8B-0FF3-F412-F6092D0D6A8E}"/>
              </a:ext>
            </a:extLst>
          </p:cNvPr>
          <p:cNvSpPr>
            <a:spLocks noGrp="1"/>
          </p:cNvSpPr>
          <p:nvPr>
            <p:ph type="sldNum" sz="quarter" idx="12"/>
          </p:nvPr>
        </p:nvSpPr>
        <p:spPr/>
        <p:txBody>
          <a:bodyPr/>
          <a:lstStyle/>
          <a:p>
            <a:fld id="{E900C6DF-DE61-4EE4-A1D6-287AB2BEB83C}" type="slidenum">
              <a:rPr lang="en-US" smtClean="0"/>
              <a:t>‹#›</a:t>
            </a:fld>
            <a:endParaRPr lang="en-US"/>
          </a:p>
        </p:txBody>
      </p:sp>
    </p:spTree>
    <p:extLst>
      <p:ext uri="{BB962C8B-B14F-4D97-AF65-F5344CB8AC3E}">
        <p14:creationId xmlns:p14="http://schemas.microsoft.com/office/powerpoint/2010/main" val="38315360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7B8499-D9D1-BC99-FD88-6381406ECEB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C59B871-3C2D-2962-6604-D0735A5B917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BD1FBAD-CC65-3E94-E769-E7DDE063B16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D1CB834-48EE-F2B6-D41E-FF2FA639328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F48F5B8-7233-B6DE-6FAB-3FA78FB8D95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437D250-1C4C-D6B2-ECDF-1C7F7498C187}"/>
              </a:ext>
            </a:extLst>
          </p:cNvPr>
          <p:cNvSpPr>
            <a:spLocks noGrp="1"/>
          </p:cNvSpPr>
          <p:nvPr>
            <p:ph type="dt" sz="half" idx="10"/>
          </p:nvPr>
        </p:nvSpPr>
        <p:spPr/>
        <p:txBody>
          <a:bodyPr/>
          <a:lstStyle/>
          <a:p>
            <a:fld id="{9318A399-A51F-44D4-A11F-C02FB087CF9D}" type="datetimeFigureOut">
              <a:rPr lang="en-US" smtClean="0"/>
              <a:t>9/17/2024</a:t>
            </a:fld>
            <a:endParaRPr lang="en-US"/>
          </a:p>
        </p:txBody>
      </p:sp>
      <p:sp>
        <p:nvSpPr>
          <p:cNvPr id="8" name="Footer Placeholder 7">
            <a:extLst>
              <a:ext uri="{FF2B5EF4-FFF2-40B4-BE49-F238E27FC236}">
                <a16:creationId xmlns:a16="http://schemas.microsoft.com/office/drawing/2014/main" id="{37B7140F-46A1-1079-6E5E-23C95AEAF38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542D571-6D4A-7EEA-05BB-2BDEE1B545D1}"/>
              </a:ext>
            </a:extLst>
          </p:cNvPr>
          <p:cNvSpPr>
            <a:spLocks noGrp="1"/>
          </p:cNvSpPr>
          <p:nvPr>
            <p:ph type="sldNum" sz="quarter" idx="12"/>
          </p:nvPr>
        </p:nvSpPr>
        <p:spPr/>
        <p:txBody>
          <a:bodyPr/>
          <a:lstStyle/>
          <a:p>
            <a:fld id="{E900C6DF-DE61-4EE4-A1D6-287AB2BEB83C}" type="slidenum">
              <a:rPr lang="en-US" smtClean="0"/>
              <a:t>‹#›</a:t>
            </a:fld>
            <a:endParaRPr lang="en-US"/>
          </a:p>
        </p:txBody>
      </p:sp>
    </p:spTree>
    <p:extLst>
      <p:ext uri="{BB962C8B-B14F-4D97-AF65-F5344CB8AC3E}">
        <p14:creationId xmlns:p14="http://schemas.microsoft.com/office/powerpoint/2010/main" val="4300066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B969EF-FC45-6E0E-54DD-BA5AB4B04E9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FA9F9BC-3A5D-107B-F73A-7819EAF007CC}"/>
              </a:ext>
            </a:extLst>
          </p:cNvPr>
          <p:cNvSpPr>
            <a:spLocks noGrp="1"/>
          </p:cNvSpPr>
          <p:nvPr>
            <p:ph type="dt" sz="half" idx="10"/>
          </p:nvPr>
        </p:nvSpPr>
        <p:spPr/>
        <p:txBody>
          <a:bodyPr/>
          <a:lstStyle/>
          <a:p>
            <a:fld id="{9318A399-A51F-44D4-A11F-C02FB087CF9D}" type="datetimeFigureOut">
              <a:rPr lang="en-US" smtClean="0"/>
              <a:t>9/17/2024</a:t>
            </a:fld>
            <a:endParaRPr lang="en-US"/>
          </a:p>
        </p:txBody>
      </p:sp>
      <p:sp>
        <p:nvSpPr>
          <p:cNvPr id="4" name="Footer Placeholder 3">
            <a:extLst>
              <a:ext uri="{FF2B5EF4-FFF2-40B4-BE49-F238E27FC236}">
                <a16:creationId xmlns:a16="http://schemas.microsoft.com/office/drawing/2014/main" id="{7E7760E9-5A69-32E9-D198-CC434D7DB76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7D09ECB-27AF-5541-0BF4-A929C7869502}"/>
              </a:ext>
            </a:extLst>
          </p:cNvPr>
          <p:cNvSpPr>
            <a:spLocks noGrp="1"/>
          </p:cNvSpPr>
          <p:nvPr>
            <p:ph type="sldNum" sz="quarter" idx="12"/>
          </p:nvPr>
        </p:nvSpPr>
        <p:spPr/>
        <p:txBody>
          <a:bodyPr/>
          <a:lstStyle/>
          <a:p>
            <a:fld id="{E900C6DF-DE61-4EE4-A1D6-287AB2BEB83C}" type="slidenum">
              <a:rPr lang="en-US" smtClean="0"/>
              <a:t>‹#›</a:t>
            </a:fld>
            <a:endParaRPr lang="en-US"/>
          </a:p>
        </p:txBody>
      </p:sp>
    </p:spTree>
    <p:extLst>
      <p:ext uri="{BB962C8B-B14F-4D97-AF65-F5344CB8AC3E}">
        <p14:creationId xmlns:p14="http://schemas.microsoft.com/office/powerpoint/2010/main" val="6518861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DC91B45-E9F7-4465-FBD8-6E3E552CC34C}"/>
              </a:ext>
            </a:extLst>
          </p:cNvPr>
          <p:cNvSpPr>
            <a:spLocks noGrp="1"/>
          </p:cNvSpPr>
          <p:nvPr>
            <p:ph type="dt" sz="half" idx="10"/>
          </p:nvPr>
        </p:nvSpPr>
        <p:spPr/>
        <p:txBody>
          <a:bodyPr/>
          <a:lstStyle/>
          <a:p>
            <a:fld id="{9318A399-A51F-44D4-A11F-C02FB087CF9D}" type="datetimeFigureOut">
              <a:rPr lang="en-US" smtClean="0"/>
              <a:t>9/17/2024</a:t>
            </a:fld>
            <a:endParaRPr lang="en-US"/>
          </a:p>
        </p:txBody>
      </p:sp>
      <p:sp>
        <p:nvSpPr>
          <p:cNvPr id="3" name="Footer Placeholder 2">
            <a:extLst>
              <a:ext uri="{FF2B5EF4-FFF2-40B4-BE49-F238E27FC236}">
                <a16:creationId xmlns:a16="http://schemas.microsoft.com/office/drawing/2014/main" id="{181CE0BB-A594-CE3D-3EC7-E16BB235055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9E2833D-ECF3-1BDC-5B9E-A3D8DF174F30}"/>
              </a:ext>
            </a:extLst>
          </p:cNvPr>
          <p:cNvSpPr>
            <a:spLocks noGrp="1"/>
          </p:cNvSpPr>
          <p:nvPr>
            <p:ph type="sldNum" sz="quarter" idx="12"/>
          </p:nvPr>
        </p:nvSpPr>
        <p:spPr/>
        <p:txBody>
          <a:bodyPr/>
          <a:lstStyle/>
          <a:p>
            <a:fld id="{E900C6DF-DE61-4EE4-A1D6-287AB2BEB83C}" type="slidenum">
              <a:rPr lang="en-US" smtClean="0"/>
              <a:t>‹#›</a:t>
            </a:fld>
            <a:endParaRPr lang="en-US"/>
          </a:p>
        </p:txBody>
      </p:sp>
    </p:spTree>
    <p:extLst>
      <p:ext uri="{BB962C8B-B14F-4D97-AF65-F5344CB8AC3E}">
        <p14:creationId xmlns:p14="http://schemas.microsoft.com/office/powerpoint/2010/main" val="28106110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C3D6F8-E399-AC77-4479-95E7DA7C697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AE25143-ABCC-B5D1-465E-7A893098D63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804D868-4D46-2D6F-FA7F-35E5475FDE0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9E9322F-14F5-733C-3AE2-93795333287A}"/>
              </a:ext>
            </a:extLst>
          </p:cNvPr>
          <p:cNvSpPr>
            <a:spLocks noGrp="1"/>
          </p:cNvSpPr>
          <p:nvPr>
            <p:ph type="dt" sz="half" idx="10"/>
          </p:nvPr>
        </p:nvSpPr>
        <p:spPr/>
        <p:txBody>
          <a:bodyPr/>
          <a:lstStyle/>
          <a:p>
            <a:fld id="{9318A399-A51F-44D4-A11F-C02FB087CF9D}" type="datetimeFigureOut">
              <a:rPr lang="en-US" smtClean="0"/>
              <a:t>9/17/2024</a:t>
            </a:fld>
            <a:endParaRPr lang="en-US"/>
          </a:p>
        </p:txBody>
      </p:sp>
      <p:sp>
        <p:nvSpPr>
          <p:cNvPr id="6" name="Footer Placeholder 5">
            <a:extLst>
              <a:ext uri="{FF2B5EF4-FFF2-40B4-BE49-F238E27FC236}">
                <a16:creationId xmlns:a16="http://schemas.microsoft.com/office/drawing/2014/main" id="{426B3A8F-B02B-D12E-ADA0-D2DB37284EF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E08A0DD-EE0C-71BA-8F0F-C1A155C2497A}"/>
              </a:ext>
            </a:extLst>
          </p:cNvPr>
          <p:cNvSpPr>
            <a:spLocks noGrp="1"/>
          </p:cNvSpPr>
          <p:nvPr>
            <p:ph type="sldNum" sz="quarter" idx="12"/>
          </p:nvPr>
        </p:nvSpPr>
        <p:spPr/>
        <p:txBody>
          <a:bodyPr/>
          <a:lstStyle/>
          <a:p>
            <a:fld id="{E900C6DF-DE61-4EE4-A1D6-287AB2BEB83C}" type="slidenum">
              <a:rPr lang="en-US" smtClean="0"/>
              <a:t>‹#›</a:t>
            </a:fld>
            <a:endParaRPr lang="en-US"/>
          </a:p>
        </p:txBody>
      </p:sp>
    </p:spTree>
    <p:extLst>
      <p:ext uri="{BB962C8B-B14F-4D97-AF65-F5344CB8AC3E}">
        <p14:creationId xmlns:p14="http://schemas.microsoft.com/office/powerpoint/2010/main" val="36002038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143FE3-89AA-CF2F-DCC8-5F8262A81A7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BA04560-C20F-48A2-890D-5FC259F5AB3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0A351E2-B602-53ED-482F-3DE3CAD4941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F584A28-F718-969E-474B-0AD37F10D67B}"/>
              </a:ext>
            </a:extLst>
          </p:cNvPr>
          <p:cNvSpPr>
            <a:spLocks noGrp="1"/>
          </p:cNvSpPr>
          <p:nvPr>
            <p:ph type="dt" sz="half" idx="10"/>
          </p:nvPr>
        </p:nvSpPr>
        <p:spPr/>
        <p:txBody>
          <a:bodyPr/>
          <a:lstStyle/>
          <a:p>
            <a:fld id="{9318A399-A51F-44D4-A11F-C02FB087CF9D}" type="datetimeFigureOut">
              <a:rPr lang="en-US" smtClean="0"/>
              <a:t>9/17/2024</a:t>
            </a:fld>
            <a:endParaRPr lang="en-US"/>
          </a:p>
        </p:txBody>
      </p:sp>
      <p:sp>
        <p:nvSpPr>
          <p:cNvPr id="6" name="Footer Placeholder 5">
            <a:extLst>
              <a:ext uri="{FF2B5EF4-FFF2-40B4-BE49-F238E27FC236}">
                <a16:creationId xmlns:a16="http://schemas.microsoft.com/office/drawing/2014/main" id="{459F64BD-72D1-94BF-308D-F85377182F7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E87002E-0E2A-762B-78DF-C99D81762615}"/>
              </a:ext>
            </a:extLst>
          </p:cNvPr>
          <p:cNvSpPr>
            <a:spLocks noGrp="1"/>
          </p:cNvSpPr>
          <p:nvPr>
            <p:ph type="sldNum" sz="quarter" idx="12"/>
          </p:nvPr>
        </p:nvSpPr>
        <p:spPr/>
        <p:txBody>
          <a:bodyPr/>
          <a:lstStyle/>
          <a:p>
            <a:fld id="{E900C6DF-DE61-4EE4-A1D6-287AB2BEB83C}" type="slidenum">
              <a:rPr lang="en-US" smtClean="0"/>
              <a:t>‹#›</a:t>
            </a:fld>
            <a:endParaRPr lang="en-US"/>
          </a:p>
        </p:txBody>
      </p:sp>
    </p:spTree>
    <p:extLst>
      <p:ext uri="{BB962C8B-B14F-4D97-AF65-F5344CB8AC3E}">
        <p14:creationId xmlns:p14="http://schemas.microsoft.com/office/powerpoint/2010/main" val="41692940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6B9E15C-8DCA-3F6A-7F26-0D261723F77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8E3E80B-1D7B-F002-B283-8F53454EE61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807C03B-5E2B-839C-BF60-AE0F5855ABF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9318A399-A51F-44D4-A11F-C02FB087CF9D}" type="datetimeFigureOut">
              <a:rPr lang="en-US" smtClean="0"/>
              <a:t>9/17/2024</a:t>
            </a:fld>
            <a:endParaRPr lang="en-US"/>
          </a:p>
        </p:txBody>
      </p:sp>
      <p:sp>
        <p:nvSpPr>
          <p:cNvPr id="5" name="Footer Placeholder 4">
            <a:extLst>
              <a:ext uri="{FF2B5EF4-FFF2-40B4-BE49-F238E27FC236}">
                <a16:creationId xmlns:a16="http://schemas.microsoft.com/office/drawing/2014/main" id="{A6476B3A-9CE1-8B62-A8C5-A976020DACE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0A4AD7AC-4761-CB84-DD1B-F502FBF19B7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E900C6DF-DE61-4EE4-A1D6-287AB2BEB83C}" type="slidenum">
              <a:rPr lang="en-US" smtClean="0"/>
              <a:t>‹#›</a:t>
            </a:fld>
            <a:endParaRPr lang="en-US"/>
          </a:p>
        </p:txBody>
      </p:sp>
    </p:spTree>
    <p:extLst>
      <p:ext uri="{BB962C8B-B14F-4D97-AF65-F5344CB8AC3E}">
        <p14:creationId xmlns:p14="http://schemas.microsoft.com/office/powerpoint/2010/main" val="8526588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mailto:clarue@kahc.org" TargetMode="Externa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8555C5B3-193A-4749-9AFD-682E53CDDE8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2EAE06A6-F76A-41C9-827A-C561B00448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3"/>
            <a:ext cx="12192000" cy="6858000"/>
          </a:xfrm>
          <a:prstGeom prst="rect">
            <a:avLst/>
          </a:prstGeom>
          <a:gradFill>
            <a:gsLst>
              <a:gs pos="0">
                <a:srgbClr val="000000"/>
              </a:gs>
              <a:gs pos="100000">
                <a:schemeClr val="accent1">
                  <a:lumMod val="75000"/>
                </a:schemeClr>
              </a:gs>
            </a:gsLst>
            <a:lin ang="6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89F9D4E8-0639-444B-949B-9518585061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80861" y="0"/>
            <a:ext cx="7661934" cy="6858000"/>
          </a:xfrm>
          <a:prstGeom prst="rect">
            <a:avLst/>
          </a:prstGeom>
          <a:gradFill>
            <a:gsLst>
              <a:gs pos="0">
                <a:schemeClr val="accent1">
                  <a:lumMod val="75000"/>
                  <a:alpha val="45000"/>
                </a:schemeClr>
              </a:gs>
              <a:gs pos="100000">
                <a:srgbClr val="000000">
                  <a:alpha val="29000"/>
                </a:srgb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7E3DA7A2-ED70-4BBA-AB72-00AD461FA4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480862" y="-6"/>
            <a:ext cx="11711138" cy="6410334"/>
          </a:xfrm>
          <a:prstGeom prst="rect">
            <a:avLst/>
          </a:prstGeom>
          <a:gradFill>
            <a:gsLst>
              <a:gs pos="0">
                <a:schemeClr val="accent1">
                  <a:alpha val="0"/>
                </a:schemeClr>
              </a:gs>
              <a:gs pos="100000">
                <a:srgbClr val="000000">
                  <a:alpha val="41000"/>
                </a:srgbClr>
              </a:gs>
            </a:gsLst>
            <a:lin ang="18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AC1F4C8F-BE58-4793-A0CC-2E7FCCACDD3C}"/>
              </a:ext>
            </a:extLst>
          </p:cNvPr>
          <p:cNvSpPr>
            <a:spLocks noGrp="1"/>
          </p:cNvSpPr>
          <p:nvPr>
            <p:ph type="ctrTitle"/>
          </p:nvPr>
        </p:nvSpPr>
        <p:spPr>
          <a:xfrm>
            <a:off x="942680" y="857251"/>
            <a:ext cx="5153320" cy="3098061"/>
          </a:xfrm>
        </p:spPr>
        <p:txBody>
          <a:bodyPr anchor="b">
            <a:normAutofit/>
          </a:bodyPr>
          <a:lstStyle/>
          <a:p>
            <a:pPr algn="l"/>
            <a:r>
              <a:rPr lang="en-US" sz="4100" dirty="0">
                <a:solidFill>
                  <a:srgbClr val="FFFFFF"/>
                </a:solidFill>
              </a:rPr>
              <a:t>Kentucky Association of Highway Contractors - Report on Industry Capacity</a:t>
            </a:r>
          </a:p>
        </p:txBody>
      </p:sp>
      <p:sp>
        <p:nvSpPr>
          <p:cNvPr id="18" name="Rectangle 17">
            <a:extLst>
              <a:ext uri="{FF2B5EF4-FFF2-40B4-BE49-F238E27FC236}">
                <a16:creationId xmlns:a16="http://schemas.microsoft.com/office/drawing/2014/main" id="{FC485432-3647-4218-B5D3-15D3FA222B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4844797" y="-489206"/>
            <a:ext cx="2502408" cy="12191998"/>
          </a:xfrm>
          <a:prstGeom prst="rect">
            <a:avLst/>
          </a:prstGeom>
          <a:gradFill>
            <a:gsLst>
              <a:gs pos="0">
                <a:schemeClr val="accent1">
                  <a:alpha val="24000"/>
                </a:schemeClr>
              </a:gs>
              <a:gs pos="78000">
                <a:schemeClr val="accent1">
                  <a:lumMod val="50000"/>
                  <a:alpha val="0"/>
                </a:schemeClr>
              </a:gs>
            </a:gsLst>
            <a:lin ang="10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a:extLst>
              <a:ext uri="{FF2B5EF4-FFF2-40B4-BE49-F238E27FC236}">
                <a16:creationId xmlns:a16="http://schemas.microsoft.com/office/drawing/2014/main" id="{E0A94180-D768-E94B-D460-38B2D80FF979}"/>
              </a:ext>
            </a:extLst>
          </p:cNvPr>
          <p:cNvSpPr>
            <a:spLocks noGrp="1"/>
          </p:cNvSpPr>
          <p:nvPr>
            <p:ph type="subTitle" idx="1"/>
          </p:nvPr>
        </p:nvSpPr>
        <p:spPr>
          <a:xfrm>
            <a:off x="1127208" y="4756265"/>
            <a:ext cx="4393278" cy="1244483"/>
          </a:xfrm>
        </p:spPr>
        <p:txBody>
          <a:bodyPr anchor="t">
            <a:normAutofit/>
          </a:bodyPr>
          <a:lstStyle/>
          <a:p>
            <a:pPr algn="l"/>
            <a:r>
              <a:rPr lang="en-US">
                <a:solidFill>
                  <a:srgbClr val="FFFFFF"/>
                </a:solidFill>
              </a:rPr>
              <a:t>M. Chad LaRue, P.E.</a:t>
            </a:r>
          </a:p>
          <a:p>
            <a:pPr algn="l"/>
            <a:r>
              <a:rPr lang="en-US">
                <a:solidFill>
                  <a:srgbClr val="FFFFFF"/>
                </a:solidFill>
              </a:rPr>
              <a:t>Executive Director</a:t>
            </a:r>
          </a:p>
        </p:txBody>
      </p:sp>
      <p:sp>
        <p:nvSpPr>
          <p:cNvPr id="20" name="Oval 19">
            <a:extLst>
              <a:ext uri="{FF2B5EF4-FFF2-40B4-BE49-F238E27FC236}">
                <a16:creationId xmlns:a16="http://schemas.microsoft.com/office/drawing/2014/main" id="{F4AFDDCA-6ABA-4D23-8A5C-1BF0F43081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90589" y="1062544"/>
            <a:ext cx="4756162" cy="475616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blue and white logo&#10;&#10;Description automatically generated">
            <a:extLst>
              <a:ext uri="{FF2B5EF4-FFF2-40B4-BE49-F238E27FC236}">
                <a16:creationId xmlns:a16="http://schemas.microsoft.com/office/drawing/2014/main" id="{1D515621-7F7A-5300-6272-9F051245B64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71251" y="2108877"/>
            <a:ext cx="3635780" cy="2654533"/>
          </a:xfrm>
          <a:prstGeom prst="rect">
            <a:avLst/>
          </a:prstGeom>
        </p:spPr>
      </p:pic>
    </p:spTree>
    <p:extLst>
      <p:ext uri="{BB962C8B-B14F-4D97-AF65-F5344CB8AC3E}">
        <p14:creationId xmlns:p14="http://schemas.microsoft.com/office/powerpoint/2010/main" val="4187439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CB49FA1-B3CB-C265-FCD4-56577B42480E}"/>
              </a:ext>
            </a:extLst>
          </p:cNvPr>
          <p:cNvSpPr>
            <a:spLocks noGrp="1"/>
          </p:cNvSpPr>
          <p:nvPr>
            <p:ph type="title"/>
          </p:nvPr>
        </p:nvSpPr>
        <p:spPr>
          <a:xfrm>
            <a:off x="466722" y="586855"/>
            <a:ext cx="3201366" cy="3387497"/>
          </a:xfrm>
        </p:spPr>
        <p:txBody>
          <a:bodyPr anchor="b">
            <a:normAutofit/>
          </a:bodyPr>
          <a:lstStyle/>
          <a:p>
            <a:pPr algn="r"/>
            <a:r>
              <a:rPr lang="en-US" sz="4000" dirty="0">
                <a:solidFill>
                  <a:srgbClr val="FFFFFF"/>
                </a:solidFill>
              </a:rPr>
              <a:t>In Summary</a:t>
            </a:r>
          </a:p>
        </p:txBody>
      </p:sp>
      <p:sp>
        <p:nvSpPr>
          <p:cNvPr id="3" name="Content Placeholder 2">
            <a:extLst>
              <a:ext uri="{FF2B5EF4-FFF2-40B4-BE49-F238E27FC236}">
                <a16:creationId xmlns:a16="http://schemas.microsoft.com/office/drawing/2014/main" id="{7C915491-5256-A11B-CC26-7112D0E796C7}"/>
              </a:ext>
            </a:extLst>
          </p:cNvPr>
          <p:cNvSpPr>
            <a:spLocks noGrp="1"/>
          </p:cNvSpPr>
          <p:nvPr>
            <p:ph idx="1"/>
          </p:nvPr>
        </p:nvSpPr>
        <p:spPr>
          <a:xfrm>
            <a:off x="4810259" y="649480"/>
            <a:ext cx="6555347" cy="5546047"/>
          </a:xfrm>
        </p:spPr>
        <p:txBody>
          <a:bodyPr anchor="ctr">
            <a:normAutofit/>
          </a:bodyPr>
          <a:lstStyle/>
          <a:p>
            <a:r>
              <a:rPr lang="en-US" sz="2000" dirty="0"/>
              <a:t>Plenty of Capacity in Kentucky’s Highway Construction Industry</a:t>
            </a:r>
          </a:p>
          <a:p>
            <a:endParaRPr lang="en-US" sz="2000" dirty="0"/>
          </a:p>
          <a:p>
            <a:r>
              <a:rPr lang="en-US" sz="2000" dirty="0"/>
              <a:t>Industry is Feeling a Contraction in 2024 </a:t>
            </a:r>
          </a:p>
          <a:p>
            <a:endParaRPr lang="en-US" sz="2000" dirty="0"/>
          </a:p>
          <a:p>
            <a:r>
              <a:rPr lang="en-US" sz="2000" dirty="0"/>
              <a:t>Volatility Inhibits Industry Growth</a:t>
            </a:r>
          </a:p>
          <a:p>
            <a:endParaRPr lang="en-US" sz="2000" dirty="0"/>
          </a:p>
          <a:p>
            <a:r>
              <a:rPr lang="en-US" sz="2000" dirty="0"/>
              <a:t>Industry Stands Ready &amp; Has Ability to Deliver on State, County, City Promise to Taxpayers of Safe, Efficient Transportation</a:t>
            </a:r>
          </a:p>
        </p:txBody>
      </p:sp>
      <p:pic>
        <p:nvPicPr>
          <p:cNvPr id="4" name="Picture 3">
            <a:extLst>
              <a:ext uri="{FF2B5EF4-FFF2-40B4-BE49-F238E27FC236}">
                <a16:creationId xmlns:a16="http://schemas.microsoft.com/office/drawing/2014/main" id="{9AF48C9E-C764-7E45-E1F9-F5146DDA147C}"/>
              </a:ext>
            </a:extLst>
          </p:cNvPr>
          <p:cNvPicPr>
            <a:picLocks noChangeAspect="1"/>
          </p:cNvPicPr>
          <p:nvPr/>
        </p:nvPicPr>
        <p:blipFill>
          <a:blip r:embed="rId2"/>
          <a:stretch>
            <a:fillRect/>
          </a:stretch>
        </p:blipFill>
        <p:spPr>
          <a:xfrm>
            <a:off x="10783387" y="5771818"/>
            <a:ext cx="1164437" cy="847417"/>
          </a:xfrm>
          <a:prstGeom prst="rect">
            <a:avLst/>
          </a:prstGeom>
        </p:spPr>
      </p:pic>
    </p:spTree>
    <p:extLst>
      <p:ext uri="{BB962C8B-B14F-4D97-AF65-F5344CB8AC3E}">
        <p14:creationId xmlns:p14="http://schemas.microsoft.com/office/powerpoint/2010/main" val="7734838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A3363022-C969-41E9-8EB2-E4C94908C1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202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8D1AD6B3-BE88-4CEB-BA17-790657CC472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C1F4C8F-BE58-4793-A0CC-2E7FCCACDD3C}"/>
              </a:ext>
            </a:extLst>
          </p:cNvPr>
          <p:cNvSpPr>
            <a:spLocks noGrp="1"/>
          </p:cNvSpPr>
          <p:nvPr>
            <p:ph type="ctrTitle"/>
          </p:nvPr>
        </p:nvSpPr>
        <p:spPr>
          <a:xfrm>
            <a:off x="6590662" y="4267832"/>
            <a:ext cx="4805996" cy="1297115"/>
          </a:xfrm>
        </p:spPr>
        <p:txBody>
          <a:bodyPr anchor="t">
            <a:normAutofit/>
          </a:bodyPr>
          <a:lstStyle/>
          <a:p>
            <a:pPr algn="l"/>
            <a:r>
              <a:rPr lang="en-US" sz="2800" dirty="0">
                <a:solidFill>
                  <a:schemeClr val="tx2"/>
                </a:solidFill>
              </a:rPr>
              <a:t>M. Chad LaRue, P.E.</a:t>
            </a:r>
            <a:br>
              <a:rPr lang="en-US" sz="2800" dirty="0">
                <a:solidFill>
                  <a:schemeClr val="tx2"/>
                </a:solidFill>
              </a:rPr>
            </a:br>
            <a:r>
              <a:rPr lang="en-US" sz="2800" dirty="0">
                <a:solidFill>
                  <a:schemeClr val="tx2"/>
                </a:solidFill>
              </a:rPr>
              <a:t>Executive Director</a:t>
            </a:r>
            <a:br>
              <a:rPr lang="en-US" sz="2800" dirty="0">
                <a:solidFill>
                  <a:schemeClr val="tx2"/>
                </a:solidFill>
              </a:rPr>
            </a:br>
            <a:r>
              <a:rPr lang="en-US" sz="2800" dirty="0">
                <a:solidFill>
                  <a:schemeClr val="tx2"/>
                </a:solidFill>
                <a:hlinkClick r:id="rId2"/>
              </a:rPr>
              <a:t>clarue@kahc.org</a:t>
            </a:r>
            <a:r>
              <a:rPr lang="en-US" sz="2800" dirty="0">
                <a:solidFill>
                  <a:schemeClr val="tx2"/>
                </a:solidFill>
              </a:rPr>
              <a:t> </a:t>
            </a:r>
          </a:p>
        </p:txBody>
      </p:sp>
      <p:sp>
        <p:nvSpPr>
          <p:cNvPr id="3" name="Subtitle 2">
            <a:extLst>
              <a:ext uri="{FF2B5EF4-FFF2-40B4-BE49-F238E27FC236}">
                <a16:creationId xmlns:a16="http://schemas.microsoft.com/office/drawing/2014/main" id="{E0A94180-D768-E94B-D460-38B2D80FF979}"/>
              </a:ext>
            </a:extLst>
          </p:cNvPr>
          <p:cNvSpPr>
            <a:spLocks noGrp="1"/>
          </p:cNvSpPr>
          <p:nvPr>
            <p:ph type="subTitle" idx="1"/>
          </p:nvPr>
        </p:nvSpPr>
        <p:spPr>
          <a:xfrm>
            <a:off x="6590966" y="3428999"/>
            <a:ext cx="4805691" cy="838831"/>
          </a:xfrm>
        </p:spPr>
        <p:txBody>
          <a:bodyPr anchor="b">
            <a:normAutofit/>
          </a:bodyPr>
          <a:lstStyle/>
          <a:p>
            <a:pPr algn="l"/>
            <a:endParaRPr lang="en-US" sz="2000" dirty="0">
              <a:solidFill>
                <a:schemeClr val="tx2"/>
              </a:solidFill>
            </a:endParaRPr>
          </a:p>
        </p:txBody>
      </p:sp>
      <p:pic>
        <p:nvPicPr>
          <p:cNvPr id="5" name="Picture 4" descr="A blue and white logo&#10;&#10;Description automatically generated">
            <a:extLst>
              <a:ext uri="{FF2B5EF4-FFF2-40B4-BE49-F238E27FC236}">
                <a16:creationId xmlns:a16="http://schemas.microsoft.com/office/drawing/2014/main" id="{1D515621-7F7A-5300-6272-9F051245B64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40470" y="2374222"/>
            <a:ext cx="4141760" cy="3023955"/>
          </a:xfrm>
          <a:custGeom>
            <a:avLst/>
            <a:gdLst/>
            <a:ahLst/>
            <a:cxnLst/>
            <a:rect l="l" t="t" r="r" b="b"/>
            <a:pathLst>
              <a:path w="4141760" h="4377846">
                <a:moveTo>
                  <a:pt x="0" y="0"/>
                </a:moveTo>
                <a:lnTo>
                  <a:pt x="4141760" y="0"/>
                </a:lnTo>
                <a:lnTo>
                  <a:pt x="4141760" y="4377846"/>
                </a:lnTo>
                <a:lnTo>
                  <a:pt x="0" y="4377846"/>
                </a:lnTo>
                <a:close/>
              </a:path>
            </a:pathLst>
          </a:custGeom>
        </p:spPr>
      </p:pic>
      <p:grpSp>
        <p:nvGrpSpPr>
          <p:cNvPr id="14" name="Group 13">
            <a:extLst>
              <a:ext uri="{FF2B5EF4-FFF2-40B4-BE49-F238E27FC236}">
                <a16:creationId xmlns:a16="http://schemas.microsoft.com/office/drawing/2014/main" id="{89D1390B-7E13-4B4F-9CB2-391063412E5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253" y="-5977"/>
            <a:ext cx="6238675" cy="6863979"/>
            <a:chOff x="305" y="-5977"/>
            <a:chExt cx="6238675" cy="6863979"/>
          </a:xfrm>
        </p:grpSpPr>
        <p:sp>
          <p:nvSpPr>
            <p:cNvPr id="15" name="Freeform: Shape 14">
              <a:extLst>
                <a:ext uri="{FF2B5EF4-FFF2-40B4-BE49-F238E27FC236}">
                  <a16:creationId xmlns:a16="http://schemas.microsoft.com/office/drawing/2014/main" id="{9E720206-AA49-4786-A932-A2650DE0918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305" y="34854"/>
              <a:ext cx="6028697" cy="6817170"/>
            </a:xfrm>
            <a:custGeom>
              <a:avLst/>
              <a:gdLst>
                <a:gd name="connsiteX0" fmla="*/ 6028697 w 6028697"/>
                <a:gd name="connsiteY0" fmla="*/ 6155323 h 6817170"/>
                <a:gd name="connsiteX1" fmla="*/ 6028697 w 6028697"/>
                <a:gd name="connsiteY1" fmla="*/ 6817170 h 6817170"/>
                <a:gd name="connsiteX2" fmla="*/ 5157862 w 6028697"/>
                <a:gd name="connsiteY2" fmla="*/ 6817170 h 6817170"/>
                <a:gd name="connsiteX3" fmla="*/ 5347156 w 6028697"/>
                <a:gd name="connsiteY3" fmla="*/ 6687553 h 6817170"/>
                <a:gd name="connsiteX4" fmla="*/ 5487470 w 6028697"/>
                <a:gd name="connsiteY4" fmla="*/ 6581714 h 6817170"/>
                <a:gd name="connsiteX5" fmla="*/ 5627642 w 6028697"/>
                <a:gd name="connsiteY5" fmla="*/ 6472328 h 6817170"/>
                <a:gd name="connsiteX6" fmla="*/ 5911392 w 6028697"/>
                <a:gd name="connsiteY6" fmla="*/ 6245328 h 6817170"/>
                <a:gd name="connsiteX7" fmla="*/ 4481066 w 6028697"/>
                <a:gd name="connsiteY7" fmla="*/ 478 h 6817170"/>
                <a:gd name="connsiteX8" fmla="*/ 4672258 w 6028697"/>
                <a:gd name="connsiteY8" fmla="*/ 7519 h 6817170"/>
                <a:gd name="connsiteX9" fmla="*/ 5429869 w 6028697"/>
                <a:gd name="connsiteY9" fmla="*/ 125134 h 6817170"/>
                <a:gd name="connsiteX10" fmla="*/ 5976319 w 6028697"/>
                <a:gd name="connsiteY10" fmla="*/ 314893 h 6817170"/>
                <a:gd name="connsiteX11" fmla="*/ 6028697 w 6028697"/>
                <a:gd name="connsiteY11" fmla="*/ 339901 h 6817170"/>
                <a:gd name="connsiteX12" fmla="*/ 6028697 w 6028697"/>
                <a:gd name="connsiteY12" fmla="*/ 732458 h 6817170"/>
                <a:gd name="connsiteX13" fmla="*/ 5990985 w 6028697"/>
                <a:gd name="connsiteY13" fmla="*/ 712211 h 6817170"/>
                <a:gd name="connsiteX14" fmla="*/ 5341339 w 6028697"/>
                <a:gd name="connsiteY14" fmla="*/ 475281 h 6817170"/>
                <a:gd name="connsiteX15" fmla="*/ 4651969 w 6028697"/>
                <a:gd name="connsiteY15" fmla="*/ 377104 h 6817170"/>
                <a:gd name="connsiteX16" fmla="*/ 3953093 w 6028697"/>
                <a:gd name="connsiteY16" fmla="*/ 402498 h 6817170"/>
                <a:gd name="connsiteX17" fmla="*/ 3267413 w 6028697"/>
                <a:gd name="connsiteY17" fmla="*/ 546643 h 6817170"/>
                <a:gd name="connsiteX18" fmla="*/ 1439498 w 6028697"/>
                <a:gd name="connsiteY18" fmla="*/ 1568141 h 6817170"/>
                <a:gd name="connsiteX19" fmla="*/ 960671 w 6028697"/>
                <a:gd name="connsiteY19" fmla="*/ 2082013 h 6817170"/>
                <a:gd name="connsiteX20" fmla="*/ 581866 w 6028697"/>
                <a:gd name="connsiteY20" fmla="*/ 2672638 h 6817170"/>
                <a:gd name="connsiteX21" fmla="*/ 324789 w 6028697"/>
                <a:gd name="connsiteY21" fmla="*/ 3325262 h 6817170"/>
                <a:gd name="connsiteX22" fmla="*/ 231151 w 6028697"/>
                <a:gd name="connsiteY22" fmla="*/ 4022292 h 6817170"/>
                <a:gd name="connsiteX23" fmla="*/ 270592 w 6028697"/>
                <a:gd name="connsiteY23" fmla="*/ 4362792 h 6817170"/>
                <a:gd name="connsiteX24" fmla="*/ 387213 w 6028697"/>
                <a:gd name="connsiteY24" fmla="*/ 4681585 h 6817170"/>
                <a:gd name="connsiteX25" fmla="*/ 468507 w 6028697"/>
                <a:gd name="connsiteY25" fmla="*/ 4831546 h 6817170"/>
                <a:gd name="connsiteX26" fmla="*/ 561862 w 6028697"/>
                <a:gd name="connsiteY26" fmla="*/ 4976826 h 6817170"/>
                <a:gd name="connsiteX27" fmla="*/ 777511 w 6028697"/>
                <a:gd name="connsiteY27" fmla="*/ 5257597 h 6817170"/>
                <a:gd name="connsiteX28" fmla="*/ 1010895 w 6028697"/>
                <a:gd name="connsiteY28" fmla="*/ 5540494 h 6817170"/>
                <a:gd name="connsiteX29" fmla="*/ 1126948 w 6028697"/>
                <a:gd name="connsiteY29" fmla="*/ 5688186 h 6817170"/>
                <a:gd name="connsiteX30" fmla="*/ 1182706 w 6028697"/>
                <a:gd name="connsiteY30" fmla="*/ 5760543 h 6817170"/>
                <a:gd name="connsiteX31" fmla="*/ 1237327 w 6028697"/>
                <a:gd name="connsiteY31" fmla="*/ 5830060 h 6817170"/>
                <a:gd name="connsiteX32" fmla="*/ 1706649 w 6028697"/>
                <a:gd name="connsiteY32" fmla="*/ 6342797 h 6817170"/>
                <a:gd name="connsiteX33" fmla="*/ 1956207 w 6028697"/>
                <a:gd name="connsiteY33" fmla="*/ 6573484 h 6817170"/>
                <a:gd name="connsiteX34" fmla="*/ 2217681 w 6028697"/>
                <a:gd name="connsiteY34" fmla="*/ 6786297 h 6817170"/>
                <a:gd name="connsiteX35" fmla="*/ 2260820 w 6028697"/>
                <a:gd name="connsiteY35" fmla="*/ 6817170 h 6817170"/>
                <a:gd name="connsiteX36" fmla="*/ 1429497 w 6028697"/>
                <a:gd name="connsiteY36" fmla="*/ 6817170 h 6817170"/>
                <a:gd name="connsiteX37" fmla="*/ 1327275 w 6028697"/>
                <a:gd name="connsiteY37" fmla="*/ 6713800 h 6817170"/>
                <a:gd name="connsiteX38" fmla="*/ 1080556 w 6028697"/>
                <a:gd name="connsiteY38" fmla="*/ 6414443 h 6817170"/>
                <a:gd name="connsiteX39" fmla="*/ 865189 w 6028697"/>
                <a:gd name="connsiteY39" fmla="*/ 6097496 h 6817170"/>
                <a:gd name="connsiteX40" fmla="*/ 814823 w 6028697"/>
                <a:gd name="connsiteY40" fmla="*/ 6016911 h 6817170"/>
                <a:gd name="connsiteX41" fmla="*/ 766729 w 6028697"/>
                <a:gd name="connsiteY41" fmla="*/ 5938453 h 6817170"/>
                <a:gd name="connsiteX42" fmla="*/ 671672 w 6028697"/>
                <a:gd name="connsiteY42" fmla="*/ 5786648 h 6817170"/>
                <a:gd name="connsiteX43" fmla="*/ 474608 w 6028697"/>
                <a:gd name="connsiteY43" fmla="*/ 5474664 h 6817170"/>
                <a:gd name="connsiteX44" fmla="*/ 282652 w 6028697"/>
                <a:gd name="connsiteY44" fmla="*/ 5146508 h 6817170"/>
                <a:gd name="connsiteX45" fmla="*/ 196108 w 6028697"/>
                <a:gd name="connsiteY45" fmla="*/ 4972712 h 6817170"/>
                <a:gd name="connsiteX46" fmla="*/ 122474 w 6028697"/>
                <a:gd name="connsiteY46" fmla="*/ 4791821 h 6817170"/>
                <a:gd name="connsiteX47" fmla="*/ 65724 w 6028697"/>
                <a:gd name="connsiteY47" fmla="*/ 4603129 h 6817170"/>
                <a:gd name="connsiteX48" fmla="*/ 44727 w 6028697"/>
                <a:gd name="connsiteY48" fmla="*/ 4506937 h 6817170"/>
                <a:gd name="connsiteX49" fmla="*/ 35505 w 6028697"/>
                <a:gd name="connsiteY49" fmla="*/ 4458699 h 6817170"/>
                <a:gd name="connsiteX50" fmla="*/ 27845 w 6028697"/>
                <a:gd name="connsiteY50" fmla="*/ 4410320 h 6817170"/>
                <a:gd name="connsiteX51" fmla="*/ 37 w 6028697"/>
                <a:gd name="connsiteY51" fmla="*/ 4022292 h 6817170"/>
                <a:gd name="connsiteX52" fmla="*/ 78777 w 6028697"/>
                <a:gd name="connsiteY52" fmla="*/ 3267236 h 6817170"/>
                <a:gd name="connsiteX53" fmla="*/ 315424 w 6028697"/>
                <a:gd name="connsiteY53" fmla="*/ 2543673 h 6817170"/>
                <a:gd name="connsiteX54" fmla="*/ 1202710 w 6028697"/>
                <a:gd name="connsiteY54" fmla="*/ 1314895 h 6817170"/>
                <a:gd name="connsiteX55" fmla="*/ 1791065 w 6028697"/>
                <a:gd name="connsiteY55" fmla="*/ 833514 h 6817170"/>
                <a:gd name="connsiteX56" fmla="*/ 3908404 w 6028697"/>
                <a:gd name="connsiteY56" fmla="*/ 29794 h 6817170"/>
                <a:gd name="connsiteX57" fmla="*/ 4481066 w 6028697"/>
                <a:gd name="connsiteY57" fmla="*/ 478 h 68171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Lst>
              <a:rect l="l" t="t" r="r" b="b"/>
              <a:pathLst>
                <a:path w="6028697" h="6817170">
                  <a:moveTo>
                    <a:pt x="6028697" y="6155323"/>
                  </a:moveTo>
                  <a:lnTo>
                    <a:pt x="6028697" y="6817170"/>
                  </a:lnTo>
                  <a:lnTo>
                    <a:pt x="5157862" y="6817170"/>
                  </a:lnTo>
                  <a:lnTo>
                    <a:pt x="5347156" y="6687553"/>
                  </a:lnTo>
                  <a:cubicBezTo>
                    <a:pt x="5394117" y="6653219"/>
                    <a:pt x="5440793" y="6617608"/>
                    <a:pt x="5487470" y="6581714"/>
                  </a:cubicBezTo>
                  <a:cubicBezTo>
                    <a:pt x="5534147" y="6545820"/>
                    <a:pt x="5580966" y="6509358"/>
                    <a:pt x="5627642" y="6472328"/>
                  </a:cubicBezTo>
                  <a:lnTo>
                    <a:pt x="5911392" y="6245328"/>
                  </a:lnTo>
                  <a:close/>
                  <a:moveTo>
                    <a:pt x="4481066" y="478"/>
                  </a:moveTo>
                  <a:cubicBezTo>
                    <a:pt x="4544817" y="1422"/>
                    <a:pt x="4608563" y="3769"/>
                    <a:pt x="4672258" y="7519"/>
                  </a:cubicBezTo>
                  <a:cubicBezTo>
                    <a:pt x="4927973" y="22364"/>
                    <a:pt x="5181687" y="61751"/>
                    <a:pt x="5429869" y="125134"/>
                  </a:cubicBezTo>
                  <a:cubicBezTo>
                    <a:pt x="5617090" y="173104"/>
                    <a:pt x="5799867" y="236595"/>
                    <a:pt x="5976319" y="314893"/>
                  </a:cubicBezTo>
                  <a:lnTo>
                    <a:pt x="6028697" y="339901"/>
                  </a:lnTo>
                  <a:lnTo>
                    <a:pt x="6028697" y="732458"/>
                  </a:lnTo>
                  <a:lnTo>
                    <a:pt x="5990985" y="712211"/>
                  </a:lnTo>
                  <a:cubicBezTo>
                    <a:pt x="5783917" y="609342"/>
                    <a:pt x="5566013" y="529876"/>
                    <a:pt x="5341339" y="475281"/>
                  </a:cubicBezTo>
                  <a:cubicBezTo>
                    <a:pt x="5115233" y="420503"/>
                    <a:pt x="4884375" y="387624"/>
                    <a:pt x="4651969" y="377104"/>
                  </a:cubicBezTo>
                  <a:cubicBezTo>
                    <a:pt x="4418713" y="365171"/>
                    <a:pt x="4184861" y="373670"/>
                    <a:pt x="3953093" y="402498"/>
                  </a:cubicBezTo>
                  <a:cubicBezTo>
                    <a:pt x="3721001" y="431832"/>
                    <a:pt x="3491675" y="480040"/>
                    <a:pt x="3267413" y="546643"/>
                  </a:cubicBezTo>
                  <a:cubicBezTo>
                    <a:pt x="2591323" y="750761"/>
                    <a:pt x="1967642" y="1099289"/>
                    <a:pt x="1439498" y="1568141"/>
                  </a:cubicBezTo>
                  <a:cubicBezTo>
                    <a:pt x="1265589" y="1725523"/>
                    <a:pt x="1105393" y="1897434"/>
                    <a:pt x="960671" y="2082013"/>
                  </a:cubicBezTo>
                  <a:cubicBezTo>
                    <a:pt x="815775" y="2266294"/>
                    <a:pt x="688923" y="2464081"/>
                    <a:pt x="581866" y="2672638"/>
                  </a:cubicBezTo>
                  <a:cubicBezTo>
                    <a:pt x="473765" y="2880669"/>
                    <a:pt x="387610" y="3099397"/>
                    <a:pt x="324789" y="3325262"/>
                  </a:cubicBezTo>
                  <a:cubicBezTo>
                    <a:pt x="262714" y="3552403"/>
                    <a:pt x="231223" y="3786822"/>
                    <a:pt x="231151" y="4022292"/>
                  </a:cubicBezTo>
                  <a:cubicBezTo>
                    <a:pt x="231413" y="4136912"/>
                    <a:pt x="244645" y="4251136"/>
                    <a:pt x="270592" y="4362792"/>
                  </a:cubicBezTo>
                  <a:cubicBezTo>
                    <a:pt x="297885" y="4472943"/>
                    <a:pt x="336983" y="4579833"/>
                    <a:pt x="387213" y="4681585"/>
                  </a:cubicBezTo>
                  <a:cubicBezTo>
                    <a:pt x="412042" y="4732517"/>
                    <a:pt x="439423" y="4782457"/>
                    <a:pt x="468507" y="4831546"/>
                  </a:cubicBezTo>
                  <a:cubicBezTo>
                    <a:pt x="497591" y="4880636"/>
                    <a:pt x="529230" y="4929015"/>
                    <a:pt x="561862" y="4976826"/>
                  </a:cubicBezTo>
                  <a:cubicBezTo>
                    <a:pt x="627975" y="5072166"/>
                    <a:pt x="701466" y="5164668"/>
                    <a:pt x="777511" y="5257597"/>
                  </a:cubicBezTo>
                  <a:cubicBezTo>
                    <a:pt x="853556" y="5350524"/>
                    <a:pt x="933574" y="5443594"/>
                    <a:pt x="1010895" y="5540494"/>
                  </a:cubicBezTo>
                  <a:cubicBezTo>
                    <a:pt x="1049957" y="5588732"/>
                    <a:pt x="1088642" y="5637963"/>
                    <a:pt x="1126948" y="5688186"/>
                  </a:cubicBezTo>
                  <a:lnTo>
                    <a:pt x="1182706" y="5760543"/>
                  </a:lnTo>
                  <a:cubicBezTo>
                    <a:pt x="1201007" y="5783669"/>
                    <a:pt x="1218458" y="5807503"/>
                    <a:pt x="1237327" y="5830060"/>
                  </a:cubicBezTo>
                  <a:cubicBezTo>
                    <a:pt x="1383714" y="6009916"/>
                    <a:pt x="1540413" y="6181116"/>
                    <a:pt x="1706649" y="6342797"/>
                  </a:cubicBezTo>
                  <a:cubicBezTo>
                    <a:pt x="1788084" y="6422531"/>
                    <a:pt x="1871265" y="6499427"/>
                    <a:pt x="1956207" y="6573484"/>
                  </a:cubicBezTo>
                  <a:cubicBezTo>
                    <a:pt x="2041332" y="6647402"/>
                    <a:pt x="2127733" y="6718907"/>
                    <a:pt x="2217681" y="6786297"/>
                  </a:cubicBezTo>
                  <a:lnTo>
                    <a:pt x="2260820" y="6817170"/>
                  </a:lnTo>
                  <a:lnTo>
                    <a:pt x="1429497" y="6817170"/>
                  </a:lnTo>
                  <a:lnTo>
                    <a:pt x="1327275" y="6713800"/>
                  </a:lnTo>
                  <a:cubicBezTo>
                    <a:pt x="1239186" y="6618984"/>
                    <a:pt x="1156797" y="6519019"/>
                    <a:pt x="1080556" y="6414443"/>
                  </a:cubicBezTo>
                  <a:cubicBezTo>
                    <a:pt x="1004653" y="6310734"/>
                    <a:pt x="932439" y="6205177"/>
                    <a:pt x="865189" y="6097496"/>
                  </a:cubicBezTo>
                  <a:cubicBezTo>
                    <a:pt x="847881" y="6070823"/>
                    <a:pt x="831565" y="6043725"/>
                    <a:pt x="814823" y="6016911"/>
                  </a:cubicBezTo>
                  <a:lnTo>
                    <a:pt x="766729" y="5938453"/>
                  </a:lnTo>
                  <a:cubicBezTo>
                    <a:pt x="735941" y="5887947"/>
                    <a:pt x="703878" y="5837581"/>
                    <a:pt x="671672" y="5786648"/>
                  </a:cubicBezTo>
                  <a:lnTo>
                    <a:pt x="474608" y="5474664"/>
                  </a:lnTo>
                  <a:cubicBezTo>
                    <a:pt x="408778" y="5368968"/>
                    <a:pt x="343516" y="5260008"/>
                    <a:pt x="282652" y="5146508"/>
                  </a:cubicBezTo>
                  <a:cubicBezTo>
                    <a:pt x="252290" y="5089759"/>
                    <a:pt x="223065" y="5032015"/>
                    <a:pt x="196108" y="4972712"/>
                  </a:cubicBezTo>
                  <a:cubicBezTo>
                    <a:pt x="169152" y="4913408"/>
                    <a:pt x="144607" y="4853111"/>
                    <a:pt x="122474" y="4791821"/>
                  </a:cubicBezTo>
                  <a:cubicBezTo>
                    <a:pt x="100342" y="4730532"/>
                    <a:pt x="81757" y="4666830"/>
                    <a:pt x="65724" y="4603129"/>
                  </a:cubicBezTo>
                  <a:cubicBezTo>
                    <a:pt x="58205" y="4571064"/>
                    <a:pt x="50828" y="4539143"/>
                    <a:pt x="44727" y="4506937"/>
                  </a:cubicBezTo>
                  <a:lnTo>
                    <a:pt x="35505" y="4458699"/>
                  </a:lnTo>
                  <a:lnTo>
                    <a:pt x="27845" y="4410320"/>
                  </a:lnTo>
                  <a:cubicBezTo>
                    <a:pt x="8635" y="4281881"/>
                    <a:pt x="-661" y="4152150"/>
                    <a:pt x="37" y="4022292"/>
                  </a:cubicBezTo>
                  <a:cubicBezTo>
                    <a:pt x="712" y="3768592"/>
                    <a:pt x="27094" y="3515615"/>
                    <a:pt x="78777" y="3267236"/>
                  </a:cubicBezTo>
                  <a:cubicBezTo>
                    <a:pt x="130048" y="3017876"/>
                    <a:pt x="209439" y="2775142"/>
                    <a:pt x="315424" y="2543673"/>
                  </a:cubicBezTo>
                  <a:cubicBezTo>
                    <a:pt x="528236" y="2081161"/>
                    <a:pt x="838234" y="1667312"/>
                    <a:pt x="1202710" y="1314895"/>
                  </a:cubicBezTo>
                  <a:cubicBezTo>
                    <a:pt x="1385514" y="1138814"/>
                    <a:pt x="1582282" y="977831"/>
                    <a:pt x="1791065" y="833514"/>
                  </a:cubicBezTo>
                  <a:cubicBezTo>
                    <a:pt x="2420037" y="395614"/>
                    <a:pt x="3147288" y="119557"/>
                    <a:pt x="3908404" y="29794"/>
                  </a:cubicBezTo>
                  <a:cubicBezTo>
                    <a:pt x="4098509" y="7429"/>
                    <a:pt x="4289811" y="-2355"/>
                    <a:pt x="4481066" y="478"/>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Freeform: Shape 15">
              <a:extLst>
                <a:ext uri="{FF2B5EF4-FFF2-40B4-BE49-F238E27FC236}">
                  <a16:creationId xmlns:a16="http://schemas.microsoft.com/office/drawing/2014/main" id="{C72F6EE6-EDE9-45A5-8F6D-02B9B7CB2C2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305" y="1"/>
              <a:ext cx="6165116" cy="6858001"/>
            </a:xfrm>
            <a:custGeom>
              <a:avLst/>
              <a:gdLst>
                <a:gd name="connsiteX0" fmla="*/ 6264586 w 6264586"/>
                <a:gd name="connsiteY0" fmla="*/ 6646464 h 6858001"/>
                <a:gd name="connsiteX1" fmla="*/ 6264586 w 6264586"/>
                <a:gd name="connsiteY1" fmla="*/ 6858001 h 6858001"/>
                <a:gd name="connsiteX2" fmla="*/ 5997170 w 6264586"/>
                <a:gd name="connsiteY2" fmla="*/ 6858001 h 6858001"/>
                <a:gd name="connsiteX3" fmla="*/ 6121512 w 6264586"/>
                <a:gd name="connsiteY3" fmla="*/ 6761029 h 6858001"/>
                <a:gd name="connsiteX4" fmla="*/ 2693206 w 6264586"/>
                <a:gd name="connsiteY4" fmla="*/ 0 h 6858001"/>
                <a:gd name="connsiteX5" fmla="*/ 5872285 w 6264586"/>
                <a:gd name="connsiteY5" fmla="*/ 0 h 6858001"/>
                <a:gd name="connsiteX6" fmla="*/ 6024875 w 6264586"/>
                <a:gd name="connsiteY6" fmla="*/ 68385 h 6858001"/>
                <a:gd name="connsiteX7" fmla="*/ 6206432 w 6264586"/>
                <a:gd name="connsiteY7" fmla="*/ 162336 h 6858001"/>
                <a:gd name="connsiteX8" fmla="*/ 6264586 w 6264586"/>
                <a:gd name="connsiteY8" fmla="*/ 196704 h 6858001"/>
                <a:gd name="connsiteX9" fmla="*/ 6264586 w 6264586"/>
                <a:gd name="connsiteY9" fmla="*/ 537242 h 6858001"/>
                <a:gd name="connsiteX10" fmla="*/ 6230189 w 6264586"/>
                <a:gd name="connsiteY10" fmla="*/ 517260 h 6858001"/>
                <a:gd name="connsiteX11" fmla="*/ 5540536 w 6264586"/>
                <a:gd name="connsiteY11" fmla="*/ 249543 h 6858001"/>
                <a:gd name="connsiteX12" fmla="*/ 5178896 w 6264586"/>
                <a:gd name="connsiteY12" fmla="*/ 178606 h 6858001"/>
                <a:gd name="connsiteX13" fmla="*/ 4814279 w 6264586"/>
                <a:gd name="connsiteY13" fmla="*/ 146683 h 6858001"/>
                <a:gd name="connsiteX14" fmla="*/ 4655095 w 6264586"/>
                <a:gd name="connsiteY14" fmla="*/ 143421 h 6858001"/>
                <a:gd name="connsiteX15" fmla="*/ 4081069 w 6264586"/>
                <a:gd name="connsiteY15" fmla="*/ 185983 h 6858001"/>
                <a:gd name="connsiteX16" fmla="*/ 3720566 w 6264586"/>
                <a:gd name="connsiteY16" fmla="*/ 256921 h 6858001"/>
                <a:gd name="connsiteX17" fmla="*/ 3365879 w 6264586"/>
                <a:gd name="connsiteY17" fmla="*/ 357651 h 6858001"/>
                <a:gd name="connsiteX18" fmla="*/ 3020555 w 6264586"/>
                <a:gd name="connsiteY18" fmla="*/ 486190 h 6858001"/>
                <a:gd name="connsiteX19" fmla="*/ 2685163 w 6264586"/>
                <a:gd name="connsiteY19" fmla="*/ 641542 h 6858001"/>
                <a:gd name="connsiteX20" fmla="*/ 2047720 w 6264586"/>
                <a:gd name="connsiteY20" fmla="*/ 1025030 h 6858001"/>
                <a:gd name="connsiteX21" fmla="*/ 1897333 w 6264586"/>
                <a:gd name="connsiteY21" fmla="*/ 1134983 h 6858001"/>
                <a:gd name="connsiteX22" fmla="*/ 1835758 w 6264586"/>
                <a:gd name="connsiteY22" fmla="*/ 1182227 h 6858001"/>
                <a:gd name="connsiteX23" fmla="*/ 1823273 w 6264586"/>
                <a:gd name="connsiteY23" fmla="*/ 1192016 h 6858001"/>
                <a:gd name="connsiteX24" fmla="*/ 1750918 w 6264586"/>
                <a:gd name="connsiteY24" fmla="*/ 1249760 h 6858001"/>
                <a:gd name="connsiteX25" fmla="*/ 1469297 w 6264586"/>
                <a:gd name="connsiteY25" fmla="*/ 1496906 h 6858001"/>
                <a:gd name="connsiteX26" fmla="*/ 967769 w 6264586"/>
                <a:gd name="connsiteY26" fmla="*/ 2056602 h 6858001"/>
                <a:gd name="connsiteX27" fmla="*/ 754105 w 6264586"/>
                <a:gd name="connsiteY27" fmla="*/ 2368727 h 6858001"/>
                <a:gd name="connsiteX28" fmla="*/ 572364 w 6264586"/>
                <a:gd name="connsiteY28" fmla="*/ 2701140 h 6858001"/>
                <a:gd name="connsiteX29" fmla="*/ 532497 w 6264586"/>
                <a:gd name="connsiteY29" fmla="*/ 2786265 h 6858001"/>
                <a:gd name="connsiteX30" fmla="*/ 512918 w 6264586"/>
                <a:gd name="connsiteY30" fmla="*/ 2828827 h 6858001"/>
                <a:gd name="connsiteX31" fmla="*/ 494475 w 6264586"/>
                <a:gd name="connsiteY31" fmla="*/ 2872240 h 6858001"/>
                <a:gd name="connsiteX32" fmla="*/ 491637 w 6264586"/>
                <a:gd name="connsiteY32" fmla="*/ 2878908 h 6858001"/>
                <a:gd name="connsiteX33" fmla="*/ 459290 w 6264586"/>
                <a:gd name="connsiteY33" fmla="*/ 2959635 h 6858001"/>
                <a:gd name="connsiteX34" fmla="*/ 446805 w 6264586"/>
                <a:gd name="connsiteY34" fmla="*/ 2992408 h 6858001"/>
                <a:gd name="connsiteX35" fmla="*/ 426090 w 6264586"/>
                <a:gd name="connsiteY35" fmla="*/ 3049158 h 6858001"/>
                <a:gd name="connsiteX36" fmla="*/ 426090 w 6264586"/>
                <a:gd name="connsiteY36" fmla="*/ 3049867 h 6858001"/>
                <a:gd name="connsiteX37" fmla="*/ 318124 w 6264586"/>
                <a:gd name="connsiteY37" fmla="*/ 3414202 h 6858001"/>
                <a:gd name="connsiteX38" fmla="*/ 230729 w 6264586"/>
                <a:gd name="connsiteY38" fmla="*/ 4169260 h 6858001"/>
                <a:gd name="connsiteX39" fmla="*/ 268893 w 6264586"/>
                <a:gd name="connsiteY39" fmla="*/ 4544236 h 6858001"/>
                <a:gd name="connsiteX40" fmla="*/ 379840 w 6264586"/>
                <a:gd name="connsiteY40" fmla="*/ 4900056 h 6858001"/>
                <a:gd name="connsiteX41" fmla="*/ 406512 w 6264586"/>
                <a:gd name="connsiteY41" fmla="*/ 4960211 h 6858001"/>
                <a:gd name="connsiteX42" fmla="*/ 417862 w 6264586"/>
                <a:gd name="connsiteY42" fmla="*/ 4984613 h 6858001"/>
                <a:gd name="connsiteX43" fmla="*/ 428077 w 6264586"/>
                <a:gd name="connsiteY43" fmla="*/ 5005043 h 6858001"/>
                <a:gd name="connsiteX44" fmla="*/ 460140 w 6264586"/>
                <a:gd name="connsiteY44" fmla="*/ 5067327 h 6858001"/>
                <a:gd name="connsiteX45" fmla="*/ 555197 w 6264586"/>
                <a:gd name="connsiteY45" fmla="*/ 5229773 h 6858001"/>
                <a:gd name="connsiteX46" fmla="*/ 660611 w 6264586"/>
                <a:gd name="connsiteY46" fmla="*/ 5387396 h 6858001"/>
                <a:gd name="connsiteX47" fmla="*/ 774110 w 6264586"/>
                <a:gd name="connsiteY47" fmla="*/ 5542182 h 6858001"/>
                <a:gd name="connsiteX48" fmla="*/ 917829 w 6264586"/>
                <a:gd name="connsiteY48" fmla="*/ 5727896 h 6858001"/>
                <a:gd name="connsiteX49" fmla="*/ 1012885 w 6264586"/>
                <a:gd name="connsiteY49" fmla="*/ 5849767 h 6858001"/>
                <a:gd name="connsiteX50" fmla="*/ 1133053 w 6264586"/>
                <a:gd name="connsiteY50" fmla="*/ 6006822 h 6858001"/>
                <a:gd name="connsiteX51" fmla="*/ 1194343 w 6264586"/>
                <a:gd name="connsiteY51" fmla="*/ 6090245 h 6858001"/>
                <a:gd name="connsiteX52" fmla="*/ 1249390 w 6264586"/>
                <a:gd name="connsiteY52" fmla="*/ 6165155 h 6858001"/>
                <a:gd name="connsiteX53" fmla="*/ 1345724 w 6264586"/>
                <a:gd name="connsiteY53" fmla="*/ 6292132 h 6858001"/>
                <a:gd name="connsiteX54" fmla="*/ 1364310 w 6264586"/>
                <a:gd name="connsiteY54" fmla="*/ 6316251 h 6858001"/>
                <a:gd name="connsiteX55" fmla="*/ 1373673 w 6264586"/>
                <a:gd name="connsiteY55" fmla="*/ 6327885 h 6858001"/>
                <a:gd name="connsiteX56" fmla="*/ 1484619 w 6264586"/>
                <a:gd name="connsiteY56" fmla="*/ 6462240 h 6858001"/>
                <a:gd name="connsiteX57" fmla="*/ 1739000 w 6264586"/>
                <a:gd name="connsiteY57" fmla="*/ 6737335 h 6858001"/>
                <a:gd name="connsiteX58" fmla="*/ 1866801 w 6264586"/>
                <a:gd name="connsiteY58" fmla="*/ 6858001 h 6858001"/>
                <a:gd name="connsiteX59" fmla="*/ 1144149 w 6264586"/>
                <a:gd name="connsiteY59" fmla="*/ 6858001 h 6858001"/>
                <a:gd name="connsiteX60" fmla="*/ 1058349 w 6264586"/>
                <a:gd name="connsiteY60" fmla="*/ 6766452 h 6858001"/>
                <a:gd name="connsiteX61" fmla="*/ 580309 w 6264586"/>
                <a:gd name="connsiteY61" fmla="*/ 6105000 h 6858001"/>
                <a:gd name="connsiteX62" fmla="*/ 1 w 6264586"/>
                <a:gd name="connsiteY62" fmla="*/ 3960094 h 6858001"/>
                <a:gd name="connsiteX63" fmla="*/ 2599292 w 6264586"/>
                <a:gd name="connsiteY63" fmla="*/ 3705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Lst>
              <a:rect l="l" t="t" r="r" b="b"/>
              <a:pathLst>
                <a:path w="6264586" h="6858001">
                  <a:moveTo>
                    <a:pt x="6264586" y="6646464"/>
                  </a:moveTo>
                  <a:lnTo>
                    <a:pt x="6264586" y="6858001"/>
                  </a:lnTo>
                  <a:lnTo>
                    <a:pt x="5997170" y="6858001"/>
                  </a:lnTo>
                  <a:lnTo>
                    <a:pt x="6121512" y="6761029"/>
                  </a:lnTo>
                  <a:close/>
                  <a:moveTo>
                    <a:pt x="2693206" y="0"/>
                  </a:moveTo>
                  <a:lnTo>
                    <a:pt x="5872285" y="0"/>
                  </a:lnTo>
                  <a:lnTo>
                    <a:pt x="6024875" y="68385"/>
                  </a:lnTo>
                  <a:cubicBezTo>
                    <a:pt x="6086250" y="97989"/>
                    <a:pt x="6146793" y="129318"/>
                    <a:pt x="6206432" y="162336"/>
                  </a:cubicBezTo>
                  <a:lnTo>
                    <a:pt x="6264586" y="196704"/>
                  </a:lnTo>
                  <a:lnTo>
                    <a:pt x="6264586" y="537242"/>
                  </a:lnTo>
                  <a:lnTo>
                    <a:pt x="6230189" y="517260"/>
                  </a:lnTo>
                  <a:cubicBezTo>
                    <a:pt x="6012226" y="399931"/>
                    <a:pt x="5780573" y="310008"/>
                    <a:pt x="5540536" y="249543"/>
                  </a:cubicBezTo>
                  <a:cubicBezTo>
                    <a:pt x="5421375" y="219324"/>
                    <a:pt x="5300641" y="195644"/>
                    <a:pt x="5178896" y="178606"/>
                  </a:cubicBezTo>
                  <a:cubicBezTo>
                    <a:pt x="5057977" y="161840"/>
                    <a:pt x="4936276" y="151186"/>
                    <a:pt x="4814279" y="146683"/>
                  </a:cubicBezTo>
                  <a:cubicBezTo>
                    <a:pt x="4761501" y="144556"/>
                    <a:pt x="4708015" y="143421"/>
                    <a:pt x="4655095" y="143421"/>
                  </a:cubicBezTo>
                  <a:cubicBezTo>
                    <a:pt x="4462968" y="143573"/>
                    <a:pt x="4271111" y="157799"/>
                    <a:pt x="4081069" y="185983"/>
                  </a:cubicBezTo>
                  <a:cubicBezTo>
                    <a:pt x="3956361" y="205703"/>
                    <a:pt x="3835058" y="229396"/>
                    <a:pt x="3720566" y="256921"/>
                  </a:cubicBezTo>
                  <a:cubicBezTo>
                    <a:pt x="3596708" y="286714"/>
                    <a:pt x="3477677" y="320905"/>
                    <a:pt x="3365879" y="357651"/>
                  </a:cubicBezTo>
                  <a:cubicBezTo>
                    <a:pt x="3249257" y="395958"/>
                    <a:pt x="3133487" y="438945"/>
                    <a:pt x="3020555" y="486190"/>
                  </a:cubicBezTo>
                  <a:cubicBezTo>
                    <a:pt x="2907623" y="533434"/>
                    <a:pt x="2794832" y="585786"/>
                    <a:pt x="2685163" y="641542"/>
                  </a:cubicBezTo>
                  <a:cubicBezTo>
                    <a:pt x="2463995" y="754348"/>
                    <a:pt x="2250998" y="882488"/>
                    <a:pt x="2047720" y="1025030"/>
                  </a:cubicBezTo>
                  <a:cubicBezTo>
                    <a:pt x="2006151" y="1054399"/>
                    <a:pt x="1951528" y="1093415"/>
                    <a:pt x="1897333" y="1134983"/>
                  </a:cubicBezTo>
                  <a:cubicBezTo>
                    <a:pt x="1876761" y="1150164"/>
                    <a:pt x="1855905" y="1166479"/>
                    <a:pt x="1835758" y="1182227"/>
                  </a:cubicBezTo>
                  <a:lnTo>
                    <a:pt x="1823273" y="1192016"/>
                  </a:lnTo>
                  <a:cubicBezTo>
                    <a:pt x="1797027" y="1211879"/>
                    <a:pt x="1772057" y="1232309"/>
                    <a:pt x="1750918" y="1249760"/>
                  </a:cubicBezTo>
                  <a:cubicBezTo>
                    <a:pt x="1645931" y="1335737"/>
                    <a:pt x="1554422" y="1416605"/>
                    <a:pt x="1469297" y="1496906"/>
                  </a:cubicBezTo>
                  <a:cubicBezTo>
                    <a:pt x="1286595" y="1668957"/>
                    <a:pt x="1118818" y="1856190"/>
                    <a:pt x="967769" y="2056602"/>
                  </a:cubicBezTo>
                  <a:cubicBezTo>
                    <a:pt x="890731" y="2159603"/>
                    <a:pt x="818800" y="2264590"/>
                    <a:pt x="754105" y="2368727"/>
                  </a:cubicBezTo>
                  <a:cubicBezTo>
                    <a:pt x="681749" y="2488328"/>
                    <a:pt x="622304" y="2596720"/>
                    <a:pt x="572364" y="2701140"/>
                  </a:cubicBezTo>
                  <a:cubicBezTo>
                    <a:pt x="557609" y="2730507"/>
                    <a:pt x="543989" y="2760443"/>
                    <a:pt x="532497" y="2786265"/>
                  </a:cubicBezTo>
                  <a:lnTo>
                    <a:pt x="512918" y="2828827"/>
                  </a:lnTo>
                  <a:lnTo>
                    <a:pt x="494475" y="2872240"/>
                  </a:lnTo>
                  <a:lnTo>
                    <a:pt x="491637" y="2878908"/>
                  </a:lnTo>
                  <a:cubicBezTo>
                    <a:pt x="480146" y="2906575"/>
                    <a:pt x="469220" y="2932821"/>
                    <a:pt x="459290" y="2959635"/>
                  </a:cubicBezTo>
                  <a:cubicBezTo>
                    <a:pt x="455176" y="2970559"/>
                    <a:pt x="451060" y="2981484"/>
                    <a:pt x="446805" y="2992408"/>
                  </a:cubicBezTo>
                  <a:cubicBezTo>
                    <a:pt x="439427" y="3012412"/>
                    <a:pt x="432333" y="3030572"/>
                    <a:pt x="426090" y="3049158"/>
                  </a:cubicBezTo>
                  <a:lnTo>
                    <a:pt x="426090" y="3049867"/>
                  </a:lnTo>
                  <a:cubicBezTo>
                    <a:pt x="383010" y="3169099"/>
                    <a:pt x="346959" y="3290756"/>
                    <a:pt x="318124" y="3414202"/>
                  </a:cubicBezTo>
                  <a:cubicBezTo>
                    <a:pt x="260107" y="3661703"/>
                    <a:pt x="230780" y="3915049"/>
                    <a:pt x="230729" y="4169260"/>
                  </a:cubicBezTo>
                  <a:cubicBezTo>
                    <a:pt x="231621" y="4295173"/>
                    <a:pt x="244398" y="4420719"/>
                    <a:pt x="268893" y="4544236"/>
                  </a:cubicBezTo>
                  <a:cubicBezTo>
                    <a:pt x="293708" y="4666304"/>
                    <a:pt x="330882" y="4785521"/>
                    <a:pt x="379840" y="4900056"/>
                  </a:cubicBezTo>
                  <a:cubicBezTo>
                    <a:pt x="387926" y="4919919"/>
                    <a:pt x="397006" y="4939498"/>
                    <a:pt x="406512" y="4960211"/>
                  </a:cubicBezTo>
                  <a:cubicBezTo>
                    <a:pt x="410343" y="4968299"/>
                    <a:pt x="414173" y="4976385"/>
                    <a:pt x="417862" y="4984613"/>
                  </a:cubicBezTo>
                  <a:lnTo>
                    <a:pt x="428077" y="5005043"/>
                  </a:lnTo>
                  <a:cubicBezTo>
                    <a:pt x="438860" y="5026751"/>
                    <a:pt x="449075" y="5047181"/>
                    <a:pt x="460140" y="5067327"/>
                  </a:cubicBezTo>
                  <a:cubicBezTo>
                    <a:pt x="485536" y="5116273"/>
                    <a:pt x="514763" y="5165789"/>
                    <a:pt x="555197" y="5229773"/>
                  </a:cubicBezTo>
                  <a:cubicBezTo>
                    <a:pt x="586836" y="5280282"/>
                    <a:pt x="620318" y="5329511"/>
                    <a:pt x="660611" y="5387396"/>
                  </a:cubicBezTo>
                  <a:cubicBezTo>
                    <a:pt x="698065" y="5440741"/>
                    <a:pt x="737223" y="5493094"/>
                    <a:pt x="774110" y="5542182"/>
                  </a:cubicBezTo>
                  <a:cubicBezTo>
                    <a:pt x="821070" y="5604324"/>
                    <a:pt x="870301" y="5667173"/>
                    <a:pt x="917829" y="5727896"/>
                  </a:cubicBezTo>
                  <a:cubicBezTo>
                    <a:pt x="949042" y="5767762"/>
                    <a:pt x="979828" y="5807063"/>
                    <a:pt x="1012885" y="5849767"/>
                  </a:cubicBezTo>
                  <a:cubicBezTo>
                    <a:pt x="1045942" y="5892471"/>
                    <a:pt x="1089497" y="5948796"/>
                    <a:pt x="1133053" y="6006822"/>
                  </a:cubicBezTo>
                  <a:cubicBezTo>
                    <a:pt x="1153624" y="6034345"/>
                    <a:pt x="1175332" y="6063998"/>
                    <a:pt x="1194343" y="6090245"/>
                  </a:cubicBezTo>
                  <a:cubicBezTo>
                    <a:pt x="1213355" y="6116491"/>
                    <a:pt x="1231372" y="6141178"/>
                    <a:pt x="1249390" y="6165155"/>
                  </a:cubicBezTo>
                  <a:cubicBezTo>
                    <a:pt x="1280461" y="6208000"/>
                    <a:pt x="1313659" y="6250847"/>
                    <a:pt x="1345724" y="6292132"/>
                  </a:cubicBezTo>
                  <a:lnTo>
                    <a:pt x="1364310" y="6316251"/>
                  </a:lnTo>
                  <a:lnTo>
                    <a:pt x="1373673" y="6327885"/>
                  </a:lnTo>
                  <a:cubicBezTo>
                    <a:pt x="1409566" y="6372433"/>
                    <a:pt x="1446738" y="6418542"/>
                    <a:pt x="1484619" y="6462240"/>
                  </a:cubicBezTo>
                  <a:cubicBezTo>
                    <a:pt x="1567899" y="6559850"/>
                    <a:pt x="1653876" y="6652211"/>
                    <a:pt x="1739000" y="6737335"/>
                  </a:cubicBezTo>
                  <a:lnTo>
                    <a:pt x="1866801" y="6858001"/>
                  </a:lnTo>
                  <a:lnTo>
                    <a:pt x="1144149" y="6858001"/>
                  </a:lnTo>
                  <a:lnTo>
                    <a:pt x="1058349" y="6766452"/>
                  </a:lnTo>
                  <a:cubicBezTo>
                    <a:pt x="878978" y="6562465"/>
                    <a:pt x="718756" y="6341104"/>
                    <a:pt x="580309" y="6105000"/>
                  </a:cubicBezTo>
                  <a:cubicBezTo>
                    <a:pt x="200401" y="5454007"/>
                    <a:pt x="146" y="4713831"/>
                    <a:pt x="1" y="3960094"/>
                  </a:cubicBezTo>
                  <a:cubicBezTo>
                    <a:pt x="-335" y="2196754"/>
                    <a:pt x="1071479" y="683605"/>
                    <a:pt x="2599292" y="3705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Freeform: Shape 16">
              <a:extLst>
                <a:ext uri="{FF2B5EF4-FFF2-40B4-BE49-F238E27FC236}">
                  <a16:creationId xmlns:a16="http://schemas.microsoft.com/office/drawing/2014/main" id="{C093DC50-3BD7-46B1-A300-CD207E152FF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305" y="-5977"/>
              <a:ext cx="6238675" cy="6858001"/>
            </a:xfrm>
            <a:custGeom>
              <a:avLst/>
              <a:gdLst>
                <a:gd name="connsiteX0" fmla="*/ 6264586 w 6264586"/>
                <a:gd name="connsiteY0" fmla="*/ 6646464 h 6858001"/>
                <a:gd name="connsiteX1" fmla="*/ 6264586 w 6264586"/>
                <a:gd name="connsiteY1" fmla="*/ 6858001 h 6858001"/>
                <a:gd name="connsiteX2" fmla="*/ 5997170 w 6264586"/>
                <a:gd name="connsiteY2" fmla="*/ 6858001 h 6858001"/>
                <a:gd name="connsiteX3" fmla="*/ 6121512 w 6264586"/>
                <a:gd name="connsiteY3" fmla="*/ 6761029 h 6858001"/>
                <a:gd name="connsiteX4" fmla="*/ 2693206 w 6264586"/>
                <a:gd name="connsiteY4" fmla="*/ 0 h 6858001"/>
                <a:gd name="connsiteX5" fmla="*/ 5872285 w 6264586"/>
                <a:gd name="connsiteY5" fmla="*/ 0 h 6858001"/>
                <a:gd name="connsiteX6" fmla="*/ 6024875 w 6264586"/>
                <a:gd name="connsiteY6" fmla="*/ 68385 h 6858001"/>
                <a:gd name="connsiteX7" fmla="*/ 6206432 w 6264586"/>
                <a:gd name="connsiteY7" fmla="*/ 162336 h 6858001"/>
                <a:gd name="connsiteX8" fmla="*/ 6264586 w 6264586"/>
                <a:gd name="connsiteY8" fmla="*/ 196704 h 6858001"/>
                <a:gd name="connsiteX9" fmla="*/ 6264586 w 6264586"/>
                <a:gd name="connsiteY9" fmla="*/ 537242 h 6858001"/>
                <a:gd name="connsiteX10" fmla="*/ 6230189 w 6264586"/>
                <a:gd name="connsiteY10" fmla="*/ 517260 h 6858001"/>
                <a:gd name="connsiteX11" fmla="*/ 5540536 w 6264586"/>
                <a:gd name="connsiteY11" fmla="*/ 249543 h 6858001"/>
                <a:gd name="connsiteX12" fmla="*/ 5178896 w 6264586"/>
                <a:gd name="connsiteY12" fmla="*/ 178606 h 6858001"/>
                <a:gd name="connsiteX13" fmla="*/ 4814279 w 6264586"/>
                <a:gd name="connsiteY13" fmla="*/ 146683 h 6858001"/>
                <a:gd name="connsiteX14" fmla="*/ 4655095 w 6264586"/>
                <a:gd name="connsiteY14" fmla="*/ 143421 h 6858001"/>
                <a:gd name="connsiteX15" fmla="*/ 4081069 w 6264586"/>
                <a:gd name="connsiteY15" fmla="*/ 185983 h 6858001"/>
                <a:gd name="connsiteX16" fmla="*/ 3720566 w 6264586"/>
                <a:gd name="connsiteY16" fmla="*/ 256921 h 6858001"/>
                <a:gd name="connsiteX17" fmla="*/ 3365879 w 6264586"/>
                <a:gd name="connsiteY17" fmla="*/ 357651 h 6858001"/>
                <a:gd name="connsiteX18" fmla="*/ 3020555 w 6264586"/>
                <a:gd name="connsiteY18" fmla="*/ 486190 h 6858001"/>
                <a:gd name="connsiteX19" fmla="*/ 2685163 w 6264586"/>
                <a:gd name="connsiteY19" fmla="*/ 641542 h 6858001"/>
                <a:gd name="connsiteX20" fmla="*/ 2047720 w 6264586"/>
                <a:gd name="connsiteY20" fmla="*/ 1025030 h 6858001"/>
                <a:gd name="connsiteX21" fmla="*/ 1897333 w 6264586"/>
                <a:gd name="connsiteY21" fmla="*/ 1134983 h 6858001"/>
                <a:gd name="connsiteX22" fmla="*/ 1835758 w 6264586"/>
                <a:gd name="connsiteY22" fmla="*/ 1182227 h 6858001"/>
                <a:gd name="connsiteX23" fmla="*/ 1823273 w 6264586"/>
                <a:gd name="connsiteY23" fmla="*/ 1192016 h 6858001"/>
                <a:gd name="connsiteX24" fmla="*/ 1750918 w 6264586"/>
                <a:gd name="connsiteY24" fmla="*/ 1249760 h 6858001"/>
                <a:gd name="connsiteX25" fmla="*/ 1469297 w 6264586"/>
                <a:gd name="connsiteY25" fmla="*/ 1496906 h 6858001"/>
                <a:gd name="connsiteX26" fmla="*/ 967769 w 6264586"/>
                <a:gd name="connsiteY26" fmla="*/ 2056602 h 6858001"/>
                <a:gd name="connsiteX27" fmla="*/ 754105 w 6264586"/>
                <a:gd name="connsiteY27" fmla="*/ 2368727 h 6858001"/>
                <a:gd name="connsiteX28" fmla="*/ 572364 w 6264586"/>
                <a:gd name="connsiteY28" fmla="*/ 2701140 h 6858001"/>
                <a:gd name="connsiteX29" fmla="*/ 532497 w 6264586"/>
                <a:gd name="connsiteY29" fmla="*/ 2786265 h 6858001"/>
                <a:gd name="connsiteX30" fmla="*/ 512918 w 6264586"/>
                <a:gd name="connsiteY30" fmla="*/ 2828827 h 6858001"/>
                <a:gd name="connsiteX31" fmla="*/ 494475 w 6264586"/>
                <a:gd name="connsiteY31" fmla="*/ 2872240 h 6858001"/>
                <a:gd name="connsiteX32" fmla="*/ 491637 w 6264586"/>
                <a:gd name="connsiteY32" fmla="*/ 2878908 h 6858001"/>
                <a:gd name="connsiteX33" fmla="*/ 459290 w 6264586"/>
                <a:gd name="connsiteY33" fmla="*/ 2959635 h 6858001"/>
                <a:gd name="connsiteX34" fmla="*/ 446805 w 6264586"/>
                <a:gd name="connsiteY34" fmla="*/ 2992408 h 6858001"/>
                <a:gd name="connsiteX35" fmla="*/ 426090 w 6264586"/>
                <a:gd name="connsiteY35" fmla="*/ 3049158 h 6858001"/>
                <a:gd name="connsiteX36" fmla="*/ 426090 w 6264586"/>
                <a:gd name="connsiteY36" fmla="*/ 3049867 h 6858001"/>
                <a:gd name="connsiteX37" fmla="*/ 318124 w 6264586"/>
                <a:gd name="connsiteY37" fmla="*/ 3414202 h 6858001"/>
                <a:gd name="connsiteX38" fmla="*/ 230729 w 6264586"/>
                <a:gd name="connsiteY38" fmla="*/ 4169260 h 6858001"/>
                <a:gd name="connsiteX39" fmla="*/ 268893 w 6264586"/>
                <a:gd name="connsiteY39" fmla="*/ 4544236 h 6858001"/>
                <a:gd name="connsiteX40" fmla="*/ 379840 w 6264586"/>
                <a:gd name="connsiteY40" fmla="*/ 4900056 h 6858001"/>
                <a:gd name="connsiteX41" fmla="*/ 406512 w 6264586"/>
                <a:gd name="connsiteY41" fmla="*/ 4960211 h 6858001"/>
                <a:gd name="connsiteX42" fmla="*/ 417862 w 6264586"/>
                <a:gd name="connsiteY42" fmla="*/ 4984613 h 6858001"/>
                <a:gd name="connsiteX43" fmla="*/ 428077 w 6264586"/>
                <a:gd name="connsiteY43" fmla="*/ 5005043 h 6858001"/>
                <a:gd name="connsiteX44" fmla="*/ 460140 w 6264586"/>
                <a:gd name="connsiteY44" fmla="*/ 5067327 h 6858001"/>
                <a:gd name="connsiteX45" fmla="*/ 555197 w 6264586"/>
                <a:gd name="connsiteY45" fmla="*/ 5229773 h 6858001"/>
                <a:gd name="connsiteX46" fmla="*/ 660611 w 6264586"/>
                <a:gd name="connsiteY46" fmla="*/ 5387396 h 6858001"/>
                <a:gd name="connsiteX47" fmla="*/ 774110 w 6264586"/>
                <a:gd name="connsiteY47" fmla="*/ 5542182 h 6858001"/>
                <a:gd name="connsiteX48" fmla="*/ 917829 w 6264586"/>
                <a:gd name="connsiteY48" fmla="*/ 5727896 h 6858001"/>
                <a:gd name="connsiteX49" fmla="*/ 1012885 w 6264586"/>
                <a:gd name="connsiteY49" fmla="*/ 5849767 h 6858001"/>
                <a:gd name="connsiteX50" fmla="*/ 1133053 w 6264586"/>
                <a:gd name="connsiteY50" fmla="*/ 6006822 h 6858001"/>
                <a:gd name="connsiteX51" fmla="*/ 1194343 w 6264586"/>
                <a:gd name="connsiteY51" fmla="*/ 6090245 h 6858001"/>
                <a:gd name="connsiteX52" fmla="*/ 1249390 w 6264586"/>
                <a:gd name="connsiteY52" fmla="*/ 6165155 h 6858001"/>
                <a:gd name="connsiteX53" fmla="*/ 1345724 w 6264586"/>
                <a:gd name="connsiteY53" fmla="*/ 6292132 h 6858001"/>
                <a:gd name="connsiteX54" fmla="*/ 1364310 w 6264586"/>
                <a:gd name="connsiteY54" fmla="*/ 6316251 h 6858001"/>
                <a:gd name="connsiteX55" fmla="*/ 1373673 w 6264586"/>
                <a:gd name="connsiteY55" fmla="*/ 6327885 h 6858001"/>
                <a:gd name="connsiteX56" fmla="*/ 1484619 w 6264586"/>
                <a:gd name="connsiteY56" fmla="*/ 6462240 h 6858001"/>
                <a:gd name="connsiteX57" fmla="*/ 1739000 w 6264586"/>
                <a:gd name="connsiteY57" fmla="*/ 6737335 h 6858001"/>
                <a:gd name="connsiteX58" fmla="*/ 1866801 w 6264586"/>
                <a:gd name="connsiteY58" fmla="*/ 6858001 h 6858001"/>
                <a:gd name="connsiteX59" fmla="*/ 1144149 w 6264586"/>
                <a:gd name="connsiteY59" fmla="*/ 6858001 h 6858001"/>
                <a:gd name="connsiteX60" fmla="*/ 1058349 w 6264586"/>
                <a:gd name="connsiteY60" fmla="*/ 6766452 h 6858001"/>
                <a:gd name="connsiteX61" fmla="*/ 580309 w 6264586"/>
                <a:gd name="connsiteY61" fmla="*/ 6105000 h 6858001"/>
                <a:gd name="connsiteX62" fmla="*/ 1 w 6264586"/>
                <a:gd name="connsiteY62" fmla="*/ 3960094 h 6858001"/>
                <a:gd name="connsiteX63" fmla="*/ 2599292 w 6264586"/>
                <a:gd name="connsiteY63" fmla="*/ 3705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Lst>
              <a:rect l="l" t="t" r="r" b="b"/>
              <a:pathLst>
                <a:path w="6264586" h="6858001">
                  <a:moveTo>
                    <a:pt x="6264586" y="6646464"/>
                  </a:moveTo>
                  <a:lnTo>
                    <a:pt x="6264586" y="6858001"/>
                  </a:lnTo>
                  <a:lnTo>
                    <a:pt x="5997170" y="6858001"/>
                  </a:lnTo>
                  <a:lnTo>
                    <a:pt x="6121512" y="6761029"/>
                  </a:lnTo>
                  <a:close/>
                  <a:moveTo>
                    <a:pt x="2693206" y="0"/>
                  </a:moveTo>
                  <a:lnTo>
                    <a:pt x="5872285" y="0"/>
                  </a:lnTo>
                  <a:lnTo>
                    <a:pt x="6024875" y="68385"/>
                  </a:lnTo>
                  <a:cubicBezTo>
                    <a:pt x="6086250" y="97989"/>
                    <a:pt x="6146793" y="129318"/>
                    <a:pt x="6206432" y="162336"/>
                  </a:cubicBezTo>
                  <a:lnTo>
                    <a:pt x="6264586" y="196704"/>
                  </a:lnTo>
                  <a:lnTo>
                    <a:pt x="6264586" y="537242"/>
                  </a:lnTo>
                  <a:lnTo>
                    <a:pt x="6230189" y="517260"/>
                  </a:lnTo>
                  <a:cubicBezTo>
                    <a:pt x="6012226" y="399931"/>
                    <a:pt x="5780573" y="310008"/>
                    <a:pt x="5540536" y="249543"/>
                  </a:cubicBezTo>
                  <a:cubicBezTo>
                    <a:pt x="5421375" y="219324"/>
                    <a:pt x="5300641" y="195644"/>
                    <a:pt x="5178896" y="178606"/>
                  </a:cubicBezTo>
                  <a:cubicBezTo>
                    <a:pt x="5057977" y="161840"/>
                    <a:pt x="4936276" y="151186"/>
                    <a:pt x="4814279" y="146683"/>
                  </a:cubicBezTo>
                  <a:cubicBezTo>
                    <a:pt x="4761501" y="144556"/>
                    <a:pt x="4708015" y="143421"/>
                    <a:pt x="4655095" y="143421"/>
                  </a:cubicBezTo>
                  <a:cubicBezTo>
                    <a:pt x="4462968" y="143573"/>
                    <a:pt x="4271111" y="157799"/>
                    <a:pt x="4081069" y="185983"/>
                  </a:cubicBezTo>
                  <a:cubicBezTo>
                    <a:pt x="3956361" y="205703"/>
                    <a:pt x="3835058" y="229396"/>
                    <a:pt x="3720566" y="256921"/>
                  </a:cubicBezTo>
                  <a:cubicBezTo>
                    <a:pt x="3596708" y="286714"/>
                    <a:pt x="3477677" y="320905"/>
                    <a:pt x="3365879" y="357651"/>
                  </a:cubicBezTo>
                  <a:cubicBezTo>
                    <a:pt x="3249257" y="395958"/>
                    <a:pt x="3133487" y="438945"/>
                    <a:pt x="3020555" y="486190"/>
                  </a:cubicBezTo>
                  <a:cubicBezTo>
                    <a:pt x="2907623" y="533434"/>
                    <a:pt x="2794832" y="585786"/>
                    <a:pt x="2685163" y="641542"/>
                  </a:cubicBezTo>
                  <a:cubicBezTo>
                    <a:pt x="2463995" y="754348"/>
                    <a:pt x="2250998" y="882488"/>
                    <a:pt x="2047720" y="1025030"/>
                  </a:cubicBezTo>
                  <a:cubicBezTo>
                    <a:pt x="2006151" y="1054399"/>
                    <a:pt x="1951528" y="1093415"/>
                    <a:pt x="1897333" y="1134983"/>
                  </a:cubicBezTo>
                  <a:cubicBezTo>
                    <a:pt x="1876761" y="1150164"/>
                    <a:pt x="1855905" y="1166479"/>
                    <a:pt x="1835758" y="1182227"/>
                  </a:cubicBezTo>
                  <a:lnTo>
                    <a:pt x="1823273" y="1192016"/>
                  </a:lnTo>
                  <a:cubicBezTo>
                    <a:pt x="1797027" y="1211879"/>
                    <a:pt x="1772057" y="1232309"/>
                    <a:pt x="1750918" y="1249760"/>
                  </a:cubicBezTo>
                  <a:cubicBezTo>
                    <a:pt x="1645931" y="1335737"/>
                    <a:pt x="1554422" y="1416605"/>
                    <a:pt x="1469297" y="1496906"/>
                  </a:cubicBezTo>
                  <a:cubicBezTo>
                    <a:pt x="1286595" y="1668957"/>
                    <a:pt x="1118818" y="1856190"/>
                    <a:pt x="967769" y="2056602"/>
                  </a:cubicBezTo>
                  <a:cubicBezTo>
                    <a:pt x="890731" y="2159603"/>
                    <a:pt x="818800" y="2264590"/>
                    <a:pt x="754105" y="2368727"/>
                  </a:cubicBezTo>
                  <a:cubicBezTo>
                    <a:pt x="681749" y="2488328"/>
                    <a:pt x="622304" y="2596720"/>
                    <a:pt x="572364" y="2701140"/>
                  </a:cubicBezTo>
                  <a:cubicBezTo>
                    <a:pt x="557609" y="2730507"/>
                    <a:pt x="543989" y="2760443"/>
                    <a:pt x="532497" y="2786265"/>
                  </a:cubicBezTo>
                  <a:lnTo>
                    <a:pt x="512918" y="2828827"/>
                  </a:lnTo>
                  <a:lnTo>
                    <a:pt x="494475" y="2872240"/>
                  </a:lnTo>
                  <a:lnTo>
                    <a:pt x="491637" y="2878908"/>
                  </a:lnTo>
                  <a:cubicBezTo>
                    <a:pt x="480146" y="2906575"/>
                    <a:pt x="469220" y="2932821"/>
                    <a:pt x="459290" y="2959635"/>
                  </a:cubicBezTo>
                  <a:cubicBezTo>
                    <a:pt x="455176" y="2970559"/>
                    <a:pt x="451060" y="2981484"/>
                    <a:pt x="446805" y="2992408"/>
                  </a:cubicBezTo>
                  <a:cubicBezTo>
                    <a:pt x="439427" y="3012412"/>
                    <a:pt x="432333" y="3030572"/>
                    <a:pt x="426090" y="3049158"/>
                  </a:cubicBezTo>
                  <a:lnTo>
                    <a:pt x="426090" y="3049867"/>
                  </a:lnTo>
                  <a:cubicBezTo>
                    <a:pt x="383010" y="3169099"/>
                    <a:pt x="346959" y="3290756"/>
                    <a:pt x="318124" y="3414202"/>
                  </a:cubicBezTo>
                  <a:cubicBezTo>
                    <a:pt x="260107" y="3661703"/>
                    <a:pt x="230780" y="3915049"/>
                    <a:pt x="230729" y="4169260"/>
                  </a:cubicBezTo>
                  <a:cubicBezTo>
                    <a:pt x="231621" y="4295173"/>
                    <a:pt x="244398" y="4420719"/>
                    <a:pt x="268893" y="4544236"/>
                  </a:cubicBezTo>
                  <a:cubicBezTo>
                    <a:pt x="293708" y="4666304"/>
                    <a:pt x="330882" y="4785521"/>
                    <a:pt x="379840" y="4900056"/>
                  </a:cubicBezTo>
                  <a:cubicBezTo>
                    <a:pt x="387926" y="4919919"/>
                    <a:pt x="397006" y="4939498"/>
                    <a:pt x="406512" y="4960211"/>
                  </a:cubicBezTo>
                  <a:cubicBezTo>
                    <a:pt x="410343" y="4968299"/>
                    <a:pt x="414173" y="4976385"/>
                    <a:pt x="417862" y="4984613"/>
                  </a:cubicBezTo>
                  <a:lnTo>
                    <a:pt x="428077" y="5005043"/>
                  </a:lnTo>
                  <a:cubicBezTo>
                    <a:pt x="438860" y="5026751"/>
                    <a:pt x="449075" y="5047181"/>
                    <a:pt x="460140" y="5067327"/>
                  </a:cubicBezTo>
                  <a:cubicBezTo>
                    <a:pt x="485536" y="5116273"/>
                    <a:pt x="514763" y="5165789"/>
                    <a:pt x="555197" y="5229773"/>
                  </a:cubicBezTo>
                  <a:cubicBezTo>
                    <a:pt x="586836" y="5280282"/>
                    <a:pt x="620318" y="5329511"/>
                    <a:pt x="660611" y="5387396"/>
                  </a:cubicBezTo>
                  <a:cubicBezTo>
                    <a:pt x="698065" y="5440741"/>
                    <a:pt x="737223" y="5493094"/>
                    <a:pt x="774110" y="5542182"/>
                  </a:cubicBezTo>
                  <a:cubicBezTo>
                    <a:pt x="821070" y="5604324"/>
                    <a:pt x="870301" y="5667173"/>
                    <a:pt x="917829" y="5727896"/>
                  </a:cubicBezTo>
                  <a:cubicBezTo>
                    <a:pt x="949042" y="5767762"/>
                    <a:pt x="979828" y="5807063"/>
                    <a:pt x="1012885" y="5849767"/>
                  </a:cubicBezTo>
                  <a:cubicBezTo>
                    <a:pt x="1045942" y="5892471"/>
                    <a:pt x="1089497" y="5948796"/>
                    <a:pt x="1133053" y="6006822"/>
                  </a:cubicBezTo>
                  <a:cubicBezTo>
                    <a:pt x="1153624" y="6034345"/>
                    <a:pt x="1175332" y="6063998"/>
                    <a:pt x="1194343" y="6090245"/>
                  </a:cubicBezTo>
                  <a:cubicBezTo>
                    <a:pt x="1213355" y="6116491"/>
                    <a:pt x="1231372" y="6141178"/>
                    <a:pt x="1249390" y="6165155"/>
                  </a:cubicBezTo>
                  <a:cubicBezTo>
                    <a:pt x="1280461" y="6208000"/>
                    <a:pt x="1313659" y="6250847"/>
                    <a:pt x="1345724" y="6292132"/>
                  </a:cubicBezTo>
                  <a:lnTo>
                    <a:pt x="1364310" y="6316251"/>
                  </a:lnTo>
                  <a:lnTo>
                    <a:pt x="1373673" y="6327885"/>
                  </a:lnTo>
                  <a:cubicBezTo>
                    <a:pt x="1409566" y="6372433"/>
                    <a:pt x="1446738" y="6418542"/>
                    <a:pt x="1484619" y="6462240"/>
                  </a:cubicBezTo>
                  <a:cubicBezTo>
                    <a:pt x="1567899" y="6559850"/>
                    <a:pt x="1653876" y="6652211"/>
                    <a:pt x="1739000" y="6737335"/>
                  </a:cubicBezTo>
                  <a:lnTo>
                    <a:pt x="1866801" y="6858001"/>
                  </a:lnTo>
                  <a:lnTo>
                    <a:pt x="1144149" y="6858001"/>
                  </a:lnTo>
                  <a:lnTo>
                    <a:pt x="1058349" y="6766452"/>
                  </a:lnTo>
                  <a:cubicBezTo>
                    <a:pt x="878978" y="6562465"/>
                    <a:pt x="718756" y="6341104"/>
                    <a:pt x="580309" y="6105000"/>
                  </a:cubicBezTo>
                  <a:cubicBezTo>
                    <a:pt x="200401" y="5454007"/>
                    <a:pt x="146" y="4713831"/>
                    <a:pt x="1" y="3960094"/>
                  </a:cubicBezTo>
                  <a:cubicBezTo>
                    <a:pt x="-335" y="2196754"/>
                    <a:pt x="1071479" y="683605"/>
                    <a:pt x="2599292" y="3705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6892105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696594-4EDE-9D56-C861-094EB9046A64}"/>
              </a:ext>
            </a:extLst>
          </p:cNvPr>
          <p:cNvSpPr>
            <a:spLocks noGrp="1"/>
          </p:cNvSpPr>
          <p:nvPr>
            <p:ph type="title"/>
          </p:nvPr>
        </p:nvSpPr>
        <p:spPr/>
        <p:txBody>
          <a:bodyPr/>
          <a:lstStyle/>
          <a:p>
            <a:endParaRPr lang="en-US"/>
          </a:p>
        </p:txBody>
      </p:sp>
      <p:pic>
        <p:nvPicPr>
          <p:cNvPr id="4" name="Content Placeholder 3">
            <a:extLst>
              <a:ext uri="{FF2B5EF4-FFF2-40B4-BE49-F238E27FC236}">
                <a16:creationId xmlns:a16="http://schemas.microsoft.com/office/drawing/2014/main" id="{E0F326F6-5EF8-C791-7C65-A3C2EA7F171F}"/>
              </a:ext>
            </a:extLst>
          </p:cNvPr>
          <p:cNvPicPr>
            <a:picLocks noGrp="1" noChangeAspect="1"/>
          </p:cNvPicPr>
          <p:nvPr>
            <p:ph idx="1"/>
          </p:nvPr>
        </p:nvPicPr>
        <p:blipFill>
          <a:blip r:embed="rId3"/>
          <a:stretch>
            <a:fillRect/>
          </a:stretch>
        </p:blipFill>
        <p:spPr>
          <a:xfrm>
            <a:off x="-1" y="0"/>
            <a:ext cx="12110485" cy="6858000"/>
          </a:xfrm>
          <a:prstGeom prst="rect">
            <a:avLst/>
          </a:prstGeom>
        </p:spPr>
      </p:pic>
    </p:spTree>
    <p:extLst>
      <p:ext uri="{BB962C8B-B14F-4D97-AF65-F5344CB8AC3E}">
        <p14:creationId xmlns:p14="http://schemas.microsoft.com/office/powerpoint/2010/main" val="4914179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EE2AD96-B495-4E06-9291-B71706F728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3CF6D67-C5A8-4ADD-9E8E-1E38CA1D31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638515" y="639280"/>
            <a:ext cx="6858000" cy="5579440"/>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86909FA0-B515-4681-B7A8-FA281D133B9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393206" y="395206"/>
            <a:ext cx="6346209" cy="5576080"/>
          </a:xfrm>
          <a:prstGeom prst="rect">
            <a:avLst/>
          </a:prstGeom>
          <a:gradFill>
            <a:gsLst>
              <a:gs pos="0">
                <a:srgbClr val="000000">
                  <a:alpha val="0"/>
                </a:srgbClr>
              </a:gs>
              <a:gs pos="99000">
                <a:schemeClr val="accent1">
                  <a:alpha val="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21C9FE86-FCC3-4A31-AA1C-C882262B7F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528907" y="2818967"/>
            <a:ext cx="2501979" cy="5576080"/>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7D96243B-ECED-4B71-8E06-AE9A285EAD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425002" y="852793"/>
            <a:ext cx="6858001" cy="5152412"/>
          </a:xfrm>
          <a:prstGeom prst="rect">
            <a:avLst/>
          </a:prstGeom>
          <a:gradFill>
            <a:gsLst>
              <a:gs pos="0">
                <a:srgbClr val="000000">
                  <a:alpha val="0"/>
                </a:srgbClr>
              </a:gs>
              <a:gs pos="99000">
                <a:schemeClr val="accent1">
                  <a:alpha val="11000"/>
                </a:scheme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a:extLst>
              <a:ext uri="{FF2B5EF4-FFF2-40B4-BE49-F238E27FC236}">
                <a16:creationId xmlns:a16="http://schemas.microsoft.com/office/drawing/2014/main" id="{A09989E4-EFDC-4A90-A633-E0525FB413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097846">
            <a:off x="818753" y="1128497"/>
            <a:ext cx="4318303" cy="4318303"/>
          </a:xfrm>
          <a:prstGeom prst="ellipse">
            <a:avLst/>
          </a:prstGeom>
          <a:gradFill>
            <a:gsLst>
              <a:gs pos="39000">
                <a:schemeClr val="accent1">
                  <a:alpha val="0"/>
                </a:schemeClr>
              </a:gs>
              <a:gs pos="100000">
                <a:schemeClr val="accent1">
                  <a:lumMod val="60000"/>
                  <a:lumOff val="40000"/>
                  <a:alpha val="15000"/>
                </a:schemeClr>
              </a:gs>
            </a:gsLst>
            <a:lin ang="17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A968B7DD-D241-FC3D-DFE8-3732CC8BC7D6}"/>
              </a:ext>
            </a:extLst>
          </p:cNvPr>
          <p:cNvSpPr>
            <a:spLocks noGrp="1"/>
          </p:cNvSpPr>
          <p:nvPr>
            <p:ph type="title"/>
          </p:nvPr>
        </p:nvSpPr>
        <p:spPr>
          <a:xfrm>
            <a:off x="701749" y="586855"/>
            <a:ext cx="4354747" cy="3387497"/>
          </a:xfrm>
        </p:spPr>
        <p:txBody>
          <a:bodyPr anchor="b">
            <a:normAutofit/>
          </a:bodyPr>
          <a:lstStyle/>
          <a:p>
            <a:pPr algn="r"/>
            <a:r>
              <a:rPr lang="en-US" sz="4000" dirty="0">
                <a:solidFill>
                  <a:srgbClr val="FFFFFF"/>
                </a:solidFill>
              </a:rPr>
              <a:t>Is The Highway Construction Industry at Capacity?</a:t>
            </a:r>
          </a:p>
        </p:txBody>
      </p:sp>
      <p:sp>
        <p:nvSpPr>
          <p:cNvPr id="3" name="Content Placeholder 2">
            <a:extLst>
              <a:ext uri="{FF2B5EF4-FFF2-40B4-BE49-F238E27FC236}">
                <a16:creationId xmlns:a16="http://schemas.microsoft.com/office/drawing/2014/main" id="{1620E688-3675-247B-49A1-5F33AC831BF8}"/>
              </a:ext>
            </a:extLst>
          </p:cNvPr>
          <p:cNvSpPr>
            <a:spLocks noGrp="1"/>
          </p:cNvSpPr>
          <p:nvPr>
            <p:ph idx="1"/>
          </p:nvPr>
        </p:nvSpPr>
        <p:spPr>
          <a:xfrm>
            <a:off x="6503158" y="410222"/>
            <a:ext cx="4862447" cy="5546047"/>
          </a:xfrm>
        </p:spPr>
        <p:txBody>
          <a:bodyPr anchor="ctr">
            <a:normAutofit/>
          </a:bodyPr>
          <a:lstStyle/>
          <a:p>
            <a:r>
              <a:rPr lang="en-US" sz="2000" dirty="0"/>
              <a:t>Results of Recent Industry Survey </a:t>
            </a:r>
          </a:p>
          <a:p>
            <a:endParaRPr lang="en-US" sz="2000" dirty="0"/>
          </a:p>
          <a:p>
            <a:r>
              <a:rPr lang="en-US" sz="2000" dirty="0"/>
              <a:t>Historical KYTC Letting Information</a:t>
            </a:r>
          </a:p>
          <a:p>
            <a:endParaRPr lang="en-US" sz="2000" dirty="0"/>
          </a:p>
          <a:p>
            <a:r>
              <a:rPr lang="en-US" sz="2000" dirty="0"/>
              <a:t>Historical KYTC Asphalt Tonnage</a:t>
            </a:r>
          </a:p>
        </p:txBody>
      </p:sp>
      <p:pic>
        <p:nvPicPr>
          <p:cNvPr id="5" name="Picture 4" descr="A blue and white logo&#10;&#10;Description automatically generated">
            <a:extLst>
              <a:ext uri="{FF2B5EF4-FFF2-40B4-BE49-F238E27FC236}">
                <a16:creationId xmlns:a16="http://schemas.microsoft.com/office/drawing/2014/main" id="{3C181CF7-48A5-57D2-0DD6-3638A728020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783115" y="5837760"/>
            <a:ext cx="1164980" cy="850568"/>
          </a:xfrm>
          <a:prstGeom prst="rect">
            <a:avLst/>
          </a:prstGeom>
        </p:spPr>
      </p:pic>
    </p:spTree>
    <p:extLst>
      <p:ext uri="{BB962C8B-B14F-4D97-AF65-F5344CB8AC3E}">
        <p14:creationId xmlns:p14="http://schemas.microsoft.com/office/powerpoint/2010/main" val="5405685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EE2AD96-B495-4E06-9291-B71706F728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3CF6D67-C5A8-4ADD-9E8E-1E38CA1D31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638515" y="639280"/>
            <a:ext cx="6858000" cy="5579440"/>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86909FA0-B515-4681-B7A8-FA281D133B9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393206" y="395206"/>
            <a:ext cx="6346209" cy="5576080"/>
          </a:xfrm>
          <a:prstGeom prst="rect">
            <a:avLst/>
          </a:prstGeom>
          <a:gradFill>
            <a:gsLst>
              <a:gs pos="0">
                <a:srgbClr val="000000">
                  <a:alpha val="0"/>
                </a:srgbClr>
              </a:gs>
              <a:gs pos="99000">
                <a:schemeClr val="accent1">
                  <a:alpha val="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21C9FE86-FCC3-4A31-AA1C-C882262B7F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528907" y="2818967"/>
            <a:ext cx="2501979" cy="5576080"/>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7D96243B-ECED-4B71-8E06-AE9A285EAD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425002" y="852793"/>
            <a:ext cx="6858001" cy="5152412"/>
          </a:xfrm>
          <a:prstGeom prst="rect">
            <a:avLst/>
          </a:prstGeom>
          <a:gradFill>
            <a:gsLst>
              <a:gs pos="0">
                <a:srgbClr val="000000">
                  <a:alpha val="0"/>
                </a:srgbClr>
              </a:gs>
              <a:gs pos="99000">
                <a:schemeClr val="accent1">
                  <a:alpha val="11000"/>
                </a:scheme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a:extLst>
              <a:ext uri="{FF2B5EF4-FFF2-40B4-BE49-F238E27FC236}">
                <a16:creationId xmlns:a16="http://schemas.microsoft.com/office/drawing/2014/main" id="{A09989E4-EFDC-4A90-A633-E0525FB413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097846">
            <a:off x="818753" y="1128497"/>
            <a:ext cx="4318303" cy="4318303"/>
          </a:xfrm>
          <a:prstGeom prst="ellipse">
            <a:avLst/>
          </a:prstGeom>
          <a:gradFill>
            <a:gsLst>
              <a:gs pos="39000">
                <a:schemeClr val="accent1">
                  <a:alpha val="0"/>
                </a:schemeClr>
              </a:gs>
              <a:gs pos="100000">
                <a:schemeClr val="accent1">
                  <a:lumMod val="60000"/>
                  <a:lumOff val="40000"/>
                  <a:alpha val="15000"/>
                </a:schemeClr>
              </a:gs>
            </a:gsLst>
            <a:lin ang="17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25C8AFB9-76BF-F5F6-51C9-AEB21E64DBDC}"/>
              </a:ext>
            </a:extLst>
          </p:cNvPr>
          <p:cNvSpPr>
            <a:spLocks noGrp="1"/>
          </p:cNvSpPr>
          <p:nvPr>
            <p:ph type="title"/>
          </p:nvPr>
        </p:nvSpPr>
        <p:spPr>
          <a:xfrm>
            <a:off x="826396" y="586855"/>
            <a:ext cx="4230100" cy="3387497"/>
          </a:xfrm>
        </p:spPr>
        <p:txBody>
          <a:bodyPr anchor="b">
            <a:normAutofit/>
          </a:bodyPr>
          <a:lstStyle/>
          <a:p>
            <a:pPr algn="r"/>
            <a:r>
              <a:rPr lang="en-US" sz="4000" dirty="0">
                <a:solidFill>
                  <a:srgbClr val="FFFFFF"/>
                </a:solidFill>
              </a:rPr>
              <a:t>KAHC Industry Survey Results</a:t>
            </a:r>
          </a:p>
        </p:txBody>
      </p:sp>
      <p:sp>
        <p:nvSpPr>
          <p:cNvPr id="3" name="Content Placeholder 2">
            <a:extLst>
              <a:ext uri="{FF2B5EF4-FFF2-40B4-BE49-F238E27FC236}">
                <a16:creationId xmlns:a16="http://schemas.microsoft.com/office/drawing/2014/main" id="{7A896CB8-E02A-9EBE-87E8-1FADE3687BA1}"/>
              </a:ext>
            </a:extLst>
          </p:cNvPr>
          <p:cNvSpPr>
            <a:spLocks noGrp="1"/>
          </p:cNvSpPr>
          <p:nvPr>
            <p:ph idx="1"/>
          </p:nvPr>
        </p:nvSpPr>
        <p:spPr>
          <a:xfrm>
            <a:off x="6503158" y="649480"/>
            <a:ext cx="4862447" cy="5546047"/>
          </a:xfrm>
        </p:spPr>
        <p:txBody>
          <a:bodyPr anchor="ctr">
            <a:normAutofit/>
          </a:bodyPr>
          <a:lstStyle/>
          <a:p>
            <a:r>
              <a:rPr lang="en-US" sz="2000" dirty="0"/>
              <a:t>32 Companies Participated in Survey</a:t>
            </a:r>
          </a:p>
          <a:p>
            <a:pPr marL="0" indent="0">
              <a:buNone/>
            </a:pPr>
            <a:endParaRPr lang="en-US" sz="2000" dirty="0"/>
          </a:p>
          <a:p>
            <a:r>
              <a:rPr lang="en-US" sz="2000" dirty="0"/>
              <a:t>Company Size Ranges from 6-652 employees – Median size: 88</a:t>
            </a:r>
          </a:p>
          <a:p>
            <a:pPr marL="0" indent="0">
              <a:buNone/>
            </a:pPr>
            <a:endParaRPr lang="en-US" sz="2000" dirty="0"/>
          </a:p>
          <a:p>
            <a:r>
              <a:rPr lang="en-US" sz="2000" dirty="0"/>
              <a:t>These Companies Collectively Employ over 5,000 people</a:t>
            </a:r>
          </a:p>
          <a:p>
            <a:endParaRPr lang="en-US" sz="2000" dirty="0"/>
          </a:p>
          <a:p>
            <a:r>
              <a:rPr lang="en-US" sz="2000" dirty="0"/>
              <a:t>Measured Capacity Based on Months of Backlog</a:t>
            </a:r>
          </a:p>
          <a:p>
            <a:endParaRPr lang="en-US" sz="2000" dirty="0"/>
          </a:p>
        </p:txBody>
      </p:sp>
      <p:pic>
        <p:nvPicPr>
          <p:cNvPr id="4" name="Picture 3">
            <a:extLst>
              <a:ext uri="{FF2B5EF4-FFF2-40B4-BE49-F238E27FC236}">
                <a16:creationId xmlns:a16="http://schemas.microsoft.com/office/drawing/2014/main" id="{7C248FF3-3CDD-3668-D184-7575E2E9EDD9}"/>
              </a:ext>
            </a:extLst>
          </p:cNvPr>
          <p:cNvPicPr>
            <a:picLocks noChangeAspect="1"/>
          </p:cNvPicPr>
          <p:nvPr/>
        </p:nvPicPr>
        <p:blipFill>
          <a:blip r:embed="rId2"/>
          <a:stretch>
            <a:fillRect/>
          </a:stretch>
        </p:blipFill>
        <p:spPr>
          <a:xfrm>
            <a:off x="10783386" y="5837760"/>
            <a:ext cx="1164437" cy="847417"/>
          </a:xfrm>
          <a:prstGeom prst="rect">
            <a:avLst/>
          </a:prstGeom>
        </p:spPr>
      </p:pic>
      <p:sp>
        <p:nvSpPr>
          <p:cNvPr id="6" name="TextBox 5">
            <a:extLst>
              <a:ext uri="{FF2B5EF4-FFF2-40B4-BE49-F238E27FC236}">
                <a16:creationId xmlns:a16="http://schemas.microsoft.com/office/drawing/2014/main" id="{10D7166C-6F01-9E90-FE6A-94B35D6E6E92}"/>
              </a:ext>
            </a:extLst>
          </p:cNvPr>
          <p:cNvSpPr txBox="1"/>
          <p:nvPr/>
        </p:nvSpPr>
        <p:spPr>
          <a:xfrm>
            <a:off x="6235830" y="6111265"/>
            <a:ext cx="3219254" cy="276999"/>
          </a:xfrm>
          <a:prstGeom prst="rect">
            <a:avLst/>
          </a:prstGeom>
          <a:noFill/>
        </p:spPr>
        <p:txBody>
          <a:bodyPr wrap="square">
            <a:spAutoFit/>
          </a:bodyPr>
          <a:lstStyle/>
          <a:p>
            <a:r>
              <a:rPr lang="en-US" sz="1200" i="1" dirty="0"/>
              <a:t>Source: KAHC Pulse Survey (Aug-Sept 2024)</a:t>
            </a:r>
          </a:p>
        </p:txBody>
      </p:sp>
    </p:spTree>
    <p:extLst>
      <p:ext uri="{BB962C8B-B14F-4D97-AF65-F5344CB8AC3E}">
        <p14:creationId xmlns:p14="http://schemas.microsoft.com/office/powerpoint/2010/main" val="39112896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A8384FB5-9ADC-4DDC-881B-597D56F5B1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91E5A9A7-95C6-4F4F-B00E-C82E07FE62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7539" y="1417538"/>
            <a:ext cx="6875818" cy="4040744"/>
          </a:xfrm>
          <a:prstGeom prst="rect">
            <a:avLst/>
          </a:prstGeom>
          <a:gradFill>
            <a:gsLst>
              <a:gs pos="0">
                <a:srgbClr val="000000"/>
              </a:gs>
              <a:gs pos="100000">
                <a:schemeClr val="accent1">
                  <a:lumMod val="75000"/>
                </a:scheme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D07DD2DE-F619-49DD-B5E7-03A290FF4E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58495" y="2660473"/>
            <a:ext cx="4355594" cy="4038603"/>
          </a:xfrm>
          <a:prstGeom prst="rect">
            <a:avLst/>
          </a:prstGeom>
          <a:gradFill>
            <a:gsLst>
              <a:gs pos="0">
                <a:schemeClr val="accent1">
                  <a:alpha val="50000"/>
                </a:schemeClr>
              </a:gs>
              <a:gs pos="100000">
                <a:schemeClr val="accent1">
                  <a:lumMod val="50000"/>
                  <a:alpha val="0"/>
                </a:schemeClr>
              </a:gs>
            </a:gsLst>
            <a:lin ang="11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85149191-5F60-4A28-AAFF-039F96B0F3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1180882" y="1638085"/>
            <a:ext cx="6857572" cy="3581401"/>
          </a:xfrm>
          <a:prstGeom prst="rect">
            <a:avLst/>
          </a:prstGeom>
          <a:gradFill>
            <a:gsLst>
              <a:gs pos="0">
                <a:srgbClr val="000000">
                  <a:alpha val="59000"/>
                </a:srgbClr>
              </a:gs>
              <a:gs pos="69000">
                <a:schemeClr val="accent1">
                  <a:alpha val="0"/>
                </a:scheme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F8260ED5-17F7-4158-B241-D51DD4CF1B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097846">
            <a:off x="-747355" y="1201312"/>
            <a:ext cx="4808302" cy="4088666"/>
          </a:xfrm>
          <a:custGeom>
            <a:avLst/>
            <a:gdLst>
              <a:gd name="connsiteX0" fmla="*/ 48844 w 4808302"/>
              <a:gd name="connsiteY0" fmla="*/ 2888671 h 4088666"/>
              <a:gd name="connsiteX1" fmla="*/ 0 w 4808302"/>
              <a:gd name="connsiteY1" fmla="*/ 2404151 h 4088666"/>
              <a:gd name="connsiteX2" fmla="*/ 2404151 w 4808302"/>
              <a:gd name="connsiteY2" fmla="*/ 0 h 4088666"/>
              <a:gd name="connsiteX3" fmla="*/ 4808302 w 4808302"/>
              <a:gd name="connsiteY3" fmla="*/ 2404151 h 4088666"/>
              <a:gd name="connsiteX4" fmla="*/ 4700216 w 4808302"/>
              <a:gd name="connsiteY4" fmla="*/ 3119072 h 4088666"/>
              <a:gd name="connsiteX5" fmla="*/ 4643143 w 4808302"/>
              <a:gd name="connsiteY5" fmla="*/ 3275009 h 4088666"/>
              <a:gd name="connsiteX6" fmla="*/ 690093 w 4808302"/>
              <a:gd name="connsiteY6" fmla="*/ 4088666 h 4088666"/>
              <a:gd name="connsiteX7" fmla="*/ 548991 w 4808302"/>
              <a:gd name="connsiteY7" fmla="*/ 3933414 h 4088666"/>
              <a:gd name="connsiteX8" fmla="*/ 48844 w 4808302"/>
              <a:gd name="connsiteY8" fmla="*/ 2888671 h 40886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808302" h="4088666">
                <a:moveTo>
                  <a:pt x="48844" y="2888671"/>
                </a:moveTo>
                <a:cubicBezTo>
                  <a:pt x="16818" y="2732167"/>
                  <a:pt x="0" y="2570123"/>
                  <a:pt x="0" y="2404151"/>
                </a:cubicBezTo>
                <a:cubicBezTo>
                  <a:pt x="0" y="1076375"/>
                  <a:pt x="1076375" y="0"/>
                  <a:pt x="2404151" y="0"/>
                </a:cubicBezTo>
                <a:cubicBezTo>
                  <a:pt x="3731927" y="0"/>
                  <a:pt x="4808302" y="1076375"/>
                  <a:pt x="4808302" y="2404151"/>
                </a:cubicBezTo>
                <a:cubicBezTo>
                  <a:pt x="4808302" y="2653109"/>
                  <a:pt x="4770461" y="2893229"/>
                  <a:pt x="4700216" y="3119072"/>
                </a:cubicBezTo>
                <a:lnTo>
                  <a:pt x="4643143" y="3275009"/>
                </a:lnTo>
                <a:lnTo>
                  <a:pt x="690093" y="4088666"/>
                </a:lnTo>
                <a:lnTo>
                  <a:pt x="548991" y="3933414"/>
                </a:lnTo>
                <a:cubicBezTo>
                  <a:pt x="304015" y="3636572"/>
                  <a:pt x="128908" y="3279932"/>
                  <a:pt x="48844" y="2888671"/>
                </a:cubicBezTo>
                <a:close/>
              </a:path>
            </a:pathLst>
          </a:custGeom>
          <a:gradFill>
            <a:gsLst>
              <a:gs pos="39000">
                <a:schemeClr val="accent1">
                  <a:lumMod val="60000"/>
                  <a:lumOff val="40000"/>
                  <a:alpha val="0"/>
                </a:schemeClr>
              </a:gs>
              <a:gs pos="100000">
                <a:schemeClr val="accent1">
                  <a:lumMod val="75000"/>
                  <a:alpha val="26000"/>
                </a:scheme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a:extLst>
              <a:ext uri="{FF2B5EF4-FFF2-40B4-BE49-F238E27FC236}">
                <a16:creationId xmlns:a16="http://schemas.microsoft.com/office/drawing/2014/main" id="{F58869B2-E898-860E-02E2-481DCABB97C2}"/>
              </a:ext>
            </a:extLst>
          </p:cNvPr>
          <p:cNvSpPr>
            <a:spLocks noGrp="1"/>
          </p:cNvSpPr>
          <p:nvPr>
            <p:ph type="title"/>
          </p:nvPr>
        </p:nvSpPr>
        <p:spPr>
          <a:xfrm>
            <a:off x="660041" y="2767106"/>
            <a:ext cx="2880828" cy="3071906"/>
          </a:xfrm>
        </p:spPr>
        <p:txBody>
          <a:bodyPr vert="horz" lIns="91440" tIns="45720" rIns="91440" bIns="45720" rtlCol="0" anchor="t">
            <a:normAutofit/>
          </a:bodyPr>
          <a:lstStyle/>
          <a:p>
            <a:r>
              <a:rPr lang="en-US" sz="4000" kern="1200">
                <a:solidFill>
                  <a:srgbClr val="FFFFFF"/>
                </a:solidFill>
                <a:latin typeface="+mj-lt"/>
                <a:ea typeface="+mj-ea"/>
                <a:cs typeface="+mj-cs"/>
              </a:rPr>
              <a:t>KAHC Capacity Survey-Continued</a:t>
            </a:r>
          </a:p>
        </p:txBody>
      </p:sp>
      <p:pic>
        <p:nvPicPr>
          <p:cNvPr id="6" name="Picture 5">
            <a:extLst>
              <a:ext uri="{FF2B5EF4-FFF2-40B4-BE49-F238E27FC236}">
                <a16:creationId xmlns:a16="http://schemas.microsoft.com/office/drawing/2014/main" id="{C86EC327-FBF0-C90F-1491-4C9D5BDFFB15}"/>
              </a:ext>
            </a:extLst>
          </p:cNvPr>
          <p:cNvPicPr>
            <a:picLocks noChangeAspect="1"/>
          </p:cNvPicPr>
          <p:nvPr/>
        </p:nvPicPr>
        <p:blipFill>
          <a:blip r:embed="rId2"/>
          <a:stretch>
            <a:fillRect/>
          </a:stretch>
        </p:blipFill>
        <p:spPr>
          <a:xfrm>
            <a:off x="10570360" y="5839012"/>
            <a:ext cx="1164437" cy="847417"/>
          </a:xfrm>
          <a:prstGeom prst="rect">
            <a:avLst/>
          </a:prstGeom>
        </p:spPr>
      </p:pic>
      <p:sp>
        <p:nvSpPr>
          <p:cNvPr id="11" name="TextBox 10">
            <a:extLst>
              <a:ext uri="{FF2B5EF4-FFF2-40B4-BE49-F238E27FC236}">
                <a16:creationId xmlns:a16="http://schemas.microsoft.com/office/drawing/2014/main" id="{D5170915-68D2-EB99-06F0-89B6099C9786}"/>
              </a:ext>
            </a:extLst>
          </p:cNvPr>
          <p:cNvSpPr txBox="1"/>
          <p:nvPr/>
        </p:nvSpPr>
        <p:spPr>
          <a:xfrm>
            <a:off x="4346678" y="5237779"/>
            <a:ext cx="3221610" cy="276999"/>
          </a:xfrm>
          <a:prstGeom prst="rect">
            <a:avLst/>
          </a:prstGeom>
          <a:noFill/>
        </p:spPr>
        <p:txBody>
          <a:bodyPr wrap="square">
            <a:spAutoFit/>
          </a:bodyPr>
          <a:lstStyle/>
          <a:p>
            <a:r>
              <a:rPr lang="en-US" sz="1200" i="1" dirty="0"/>
              <a:t>Source: KAHC Pulse Survey (Aug-Sept 2024)</a:t>
            </a:r>
          </a:p>
        </p:txBody>
      </p:sp>
      <p:graphicFrame>
        <p:nvGraphicFramePr>
          <p:cNvPr id="20" name="Content Placeholder 3">
            <a:extLst>
              <a:ext uri="{FF2B5EF4-FFF2-40B4-BE49-F238E27FC236}">
                <a16:creationId xmlns:a16="http://schemas.microsoft.com/office/drawing/2014/main" id="{B1FBA892-5AC6-6EA0-8B5A-6B774ECC708F}"/>
              </a:ext>
            </a:extLst>
          </p:cNvPr>
          <p:cNvGraphicFramePr>
            <a:graphicFrameLocks noGrp="1"/>
          </p:cNvGraphicFramePr>
          <p:nvPr>
            <p:ph idx="1"/>
            <p:extLst>
              <p:ext uri="{D42A27DB-BD31-4B8C-83A1-F6EECF244321}">
                <p14:modId xmlns:p14="http://schemas.microsoft.com/office/powerpoint/2010/main" val="23701709"/>
              </p:ext>
            </p:extLst>
          </p:nvPr>
        </p:nvGraphicFramePr>
        <p:xfrm>
          <a:off x="4286829" y="886441"/>
          <a:ext cx="7007122"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5750665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5" name="Rectangle 24">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Freeform: Shape 32">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5" name="Rectangle 34">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6819DCD-591F-CA2A-B928-1C68D8185707}"/>
              </a:ext>
            </a:extLst>
          </p:cNvPr>
          <p:cNvSpPr>
            <a:spLocks noGrp="1"/>
          </p:cNvSpPr>
          <p:nvPr>
            <p:ph type="title"/>
          </p:nvPr>
        </p:nvSpPr>
        <p:spPr>
          <a:xfrm>
            <a:off x="466722" y="586855"/>
            <a:ext cx="3201366" cy="3387497"/>
          </a:xfrm>
        </p:spPr>
        <p:txBody>
          <a:bodyPr anchor="b">
            <a:normAutofit/>
          </a:bodyPr>
          <a:lstStyle/>
          <a:p>
            <a:pPr algn="r"/>
            <a:r>
              <a:rPr lang="en-US" sz="4000">
                <a:solidFill>
                  <a:srgbClr val="FFFFFF"/>
                </a:solidFill>
              </a:rPr>
              <a:t>KAHC Capacity Survey-Continued</a:t>
            </a:r>
          </a:p>
        </p:txBody>
      </p:sp>
      <p:sp>
        <p:nvSpPr>
          <p:cNvPr id="3" name="Content Placeholder 2">
            <a:extLst>
              <a:ext uri="{FF2B5EF4-FFF2-40B4-BE49-F238E27FC236}">
                <a16:creationId xmlns:a16="http://schemas.microsoft.com/office/drawing/2014/main" id="{7D935EDA-FA80-B608-AE97-58EF95AF7CE5}"/>
              </a:ext>
            </a:extLst>
          </p:cNvPr>
          <p:cNvSpPr>
            <a:spLocks noGrp="1"/>
          </p:cNvSpPr>
          <p:nvPr>
            <p:ph idx="1"/>
          </p:nvPr>
        </p:nvSpPr>
        <p:spPr>
          <a:xfrm>
            <a:off x="4810259" y="649480"/>
            <a:ext cx="6555347" cy="5546047"/>
          </a:xfrm>
        </p:spPr>
        <p:txBody>
          <a:bodyPr anchor="ctr">
            <a:normAutofit fontScale="85000" lnSpcReduction="10000"/>
          </a:bodyPr>
          <a:lstStyle/>
          <a:p>
            <a:r>
              <a:rPr lang="en-US" sz="2000" dirty="0"/>
              <a:t>“…we are having a difficult time keeping employees and equipment busy.”</a:t>
            </a:r>
          </a:p>
          <a:p>
            <a:r>
              <a:rPr lang="en-US" sz="2000" dirty="0"/>
              <a:t>“Based on our marginal backlog, we have recently reduced the work hours of our paving crews. Because our work is seasonal, this has a greater impact on our hourly employees and makes it more difficult for us to compete with other industries.”</a:t>
            </a:r>
          </a:p>
          <a:p>
            <a:r>
              <a:rPr lang="en-US" sz="2000" dirty="0"/>
              <a:t>“If it had not been for obtaining work in various other states this season, we would have lost a significant number of employees.” </a:t>
            </a:r>
          </a:p>
          <a:p>
            <a:r>
              <a:rPr lang="en-US" sz="2000" dirty="0"/>
              <a:t>“We are at 50 percent of capacity.” </a:t>
            </a:r>
          </a:p>
          <a:p>
            <a:r>
              <a:rPr lang="en-US" sz="2000" dirty="0"/>
              <a:t>“We have ample capacity to increase our backlog. Our backlog has decreased by over 70% from this time 2 years ago.”</a:t>
            </a:r>
          </a:p>
          <a:p>
            <a:r>
              <a:rPr lang="en-US" sz="2000" dirty="0"/>
              <a:t>“…we have limited many of our construction crews to 40 hours. In addition, our dump truck drivers are averaging 40 hours and we have cut back on the number of subcontract haulers.” </a:t>
            </a:r>
          </a:p>
          <a:p>
            <a:r>
              <a:rPr lang="en-US" sz="2000" dirty="0"/>
              <a:t>“Our operations focus on Indiana and Kentucky and we allocate resources accordingly. We have currently allocated more resources into Indiana due to reduced opportunities in Kentucky.”</a:t>
            </a:r>
          </a:p>
          <a:p>
            <a:r>
              <a:rPr lang="en-US" sz="2000" dirty="0"/>
              <a:t>“We are at real risk of laying off employees that we cannot readily replace the skill, knowledge, and experience.”</a:t>
            </a:r>
          </a:p>
          <a:p>
            <a:endParaRPr lang="en-US" sz="2000" dirty="0"/>
          </a:p>
        </p:txBody>
      </p:sp>
      <p:pic>
        <p:nvPicPr>
          <p:cNvPr id="4" name="Picture 3">
            <a:extLst>
              <a:ext uri="{FF2B5EF4-FFF2-40B4-BE49-F238E27FC236}">
                <a16:creationId xmlns:a16="http://schemas.microsoft.com/office/drawing/2014/main" id="{E9D49B10-DDEB-7603-3636-DE98124C56B3}"/>
              </a:ext>
            </a:extLst>
          </p:cNvPr>
          <p:cNvPicPr>
            <a:picLocks noChangeAspect="1"/>
          </p:cNvPicPr>
          <p:nvPr/>
        </p:nvPicPr>
        <p:blipFill>
          <a:blip r:embed="rId2"/>
          <a:stretch>
            <a:fillRect/>
          </a:stretch>
        </p:blipFill>
        <p:spPr>
          <a:xfrm>
            <a:off x="10783386" y="5837760"/>
            <a:ext cx="1164437" cy="847417"/>
          </a:xfrm>
          <a:prstGeom prst="rect">
            <a:avLst/>
          </a:prstGeom>
        </p:spPr>
      </p:pic>
      <p:sp>
        <p:nvSpPr>
          <p:cNvPr id="5" name="TextBox 4">
            <a:extLst>
              <a:ext uri="{FF2B5EF4-FFF2-40B4-BE49-F238E27FC236}">
                <a16:creationId xmlns:a16="http://schemas.microsoft.com/office/drawing/2014/main" id="{04EFF264-FA89-6620-C951-2157581F5A21}"/>
              </a:ext>
            </a:extLst>
          </p:cNvPr>
          <p:cNvSpPr txBox="1"/>
          <p:nvPr/>
        </p:nvSpPr>
        <p:spPr>
          <a:xfrm>
            <a:off x="5099023" y="6249764"/>
            <a:ext cx="3789575" cy="276999"/>
          </a:xfrm>
          <a:prstGeom prst="rect">
            <a:avLst/>
          </a:prstGeom>
          <a:noFill/>
        </p:spPr>
        <p:txBody>
          <a:bodyPr wrap="square" rtlCol="0">
            <a:spAutoFit/>
          </a:bodyPr>
          <a:lstStyle/>
          <a:p>
            <a:r>
              <a:rPr lang="en-US" sz="1200" i="1" dirty="0"/>
              <a:t>Source: KAHC Pulse Survey (Aug-Sept 2024)</a:t>
            </a:r>
          </a:p>
        </p:txBody>
      </p:sp>
    </p:spTree>
    <p:extLst>
      <p:ext uri="{BB962C8B-B14F-4D97-AF65-F5344CB8AC3E}">
        <p14:creationId xmlns:p14="http://schemas.microsoft.com/office/powerpoint/2010/main" val="29213865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A8384FB5-9ADC-4DDC-881B-597D56F5B1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91E5A9A7-95C6-4F4F-B00E-C82E07FE62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7539" y="1417538"/>
            <a:ext cx="6875818" cy="4040744"/>
          </a:xfrm>
          <a:prstGeom prst="rect">
            <a:avLst/>
          </a:prstGeom>
          <a:gradFill>
            <a:gsLst>
              <a:gs pos="0">
                <a:srgbClr val="000000"/>
              </a:gs>
              <a:gs pos="100000">
                <a:schemeClr val="accent1">
                  <a:lumMod val="75000"/>
                </a:scheme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D07DD2DE-F619-49DD-B5E7-03A290FF4E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58495" y="2660473"/>
            <a:ext cx="4355594" cy="4038603"/>
          </a:xfrm>
          <a:prstGeom prst="rect">
            <a:avLst/>
          </a:prstGeom>
          <a:gradFill>
            <a:gsLst>
              <a:gs pos="0">
                <a:schemeClr val="accent1">
                  <a:alpha val="50000"/>
                </a:schemeClr>
              </a:gs>
              <a:gs pos="100000">
                <a:schemeClr val="accent1">
                  <a:lumMod val="50000"/>
                  <a:alpha val="0"/>
                </a:schemeClr>
              </a:gs>
            </a:gsLst>
            <a:lin ang="11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85149191-5F60-4A28-AAFF-039F96B0F3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1180882" y="1638085"/>
            <a:ext cx="6857572" cy="3581401"/>
          </a:xfrm>
          <a:prstGeom prst="rect">
            <a:avLst/>
          </a:prstGeom>
          <a:gradFill>
            <a:gsLst>
              <a:gs pos="0">
                <a:srgbClr val="000000">
                  <a:alpha val="59000"/>
                </a:srgbClr>
              </a:gs>
              <a:gs pos="69000">
                <a:schemeClr val="accent1">
                  <a:alpha val="0"/>
                </a:scheme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F8260ED5-17F7-4158-B241-D51DD4CF1B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097846">
            <a:off x="-747355" y="1201312"/>
            <a:ext cx="4808302" cy="4088666"/>
          </a:xfrm>
          <a:custGeom>
            <a:avLst/>
            <a:gdLst>
              <a:gd name="connsiteX0" fmla="*/ 48844 w 4808302"/>
              <a:gd name="connsiteY0" fmla="*/ 2888671 h 4088666"/>
              <a:gd name="connsiteX1" fmla="*/ 0 w 4808302"/>
              <a:gd name="connsiteY1" fmla="*/ 2404151 h 4088666"/>
              <a:gd name="connsiteX2" fmla="*/ 2404151 w 4808302"/>
              <a:gd name="connsiteY2" fmla="*/ 0 h 4088666"/>
              <a:gd name="connsiteX3" fmla="*/ 4808302 w 4808302"/>
              <a:gd name="connsiteY3" fmla="*/ 2404151 h 4088666"/>
              <a:gd name="connsiteX4" fmla="*/ 4700216 w 4808302"/>
              <a:gd name="connsiteY4" fmla="*/ 3119072 h 4088666"/>
              <a:gd name="connsiteX5" fmla="*/ 4643143 w 4808302"/>
              <a:gd name="connsiteY5" fmla="*/ 3275009 h 4088666"/>
              <a:gd name="connsiteX6" fmla="*/ 690093 w 4808302"/>
              <a:gd name="connsiteY6" fmla="*/ 4088666 h 4088666"/>
              <a:gd name="connsiteX7" fmla="*/ 548991 w 4808302"/>
              <a:gd name="connsiteY7" fmla="*/ 3933414 h 4088666"/>
              <a:gd name="connsiteX8" fmla="*/ 48844 w 4808302"/>
              <a:gd name="connsiteY8" fmla="*/ 2888671 h 40886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808302" h="4088666">
                <a:moveTo>
                  <a:pt x="48844" y="2888671"/>
                </a:moveTo>
                <a:cubicBezTo>
                  <a:pt x="16818" y="2732167"/>
                  <a:pt x="0" y="2570123"/>
                  <a:pt x="0" y="2404151"/>
                </a:cubicBezTo>
                <a:cubicBezTo>
                  <a:pt x="0" y="1076375"/>
                  <a:pt x="1076375" y="0"/>
                  <a:pt x="2404151" y="0"/>
                </a:cubicBezTo>
                <a:cubicBezTo>
                  <a:pt x="3731927" y="0"/>
                  <a:pt x="4808302" y="1076375"/>
                  <a:pt x="4808302" y="2404151"/>
                </a:cubicBezTo>
                <a:cubicBezTo>
                  <a:pt x="4808302" y="2653109"/>
                  <a:pt x="4770461" y="2893229"/>
                  <a:pt x="4700216" y="3119072"/>
                </a:cubicBezTo>
                <a:lnTo>
                  <a:pt x="4643143" y="3275009"/>
                </a:lnTo>
                <a:lnTo>
                  <a:pt x="690093" y="4088666"/>
                </a:lnTo>
                <a:lnTo>
                  <a:pt x="548991" y="3933414"/>
                </a:lnTo>
                <a:cubicBezTo>
                  <a:pt x="304015" y="3636572"/>
                  <a:pt x="128908" y="3279932"/>
                  <a:pt x="48844" y="2888671"/>
                </a:cubicBezTo>
                <a:close/>
              </a:path>
            </a:pathLst>
          </a:custGeom>
          <a:gradFill>
            <a:gsLst>
              <a:gs pos="39000">
                <a:schemeClr val="accent1">
                  <a:lumMod val="60000"/>
                  <a:lumOff val="40000"/>
                  <a:alpha val="0"/>
                </a:schemeClr>
              </a:gs>
              <a:gs pos="100000">
                <a:schemeClr val="accent1">
                  <a:lumMod val="75000"/>
                  <a:alpha val="26000"/>
                </a:scheme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a:extLst>
              <a:ext uri="{FF2B5EF4-FFF2-40B4-BE49-F238E27FC236}">
                <a16:creationId xmlns:a16="http://schemas.microsoft.com/office/drawing/2014/main" id="{25DA6ACE-E54B-356E-FACD-8956170F039E}"/>
              </a:ext>
            </a:extLst>
          </p:cNvPr>
          <p:cNvSpPr>
            <a:spLocks noGrp="1"/>
          </p:cNvSpPr>
          <p:nvPr>
            <p:ph type="title"/>
          </p:nvPr>
        </p:nvSpPr>
        <p:spPr>
          <a:xfrm>
            <a:off x="660041" y="2767106"/>
            <a:ext cx="2880828" cy="3071906"/>
          </a:xfrm>
        </p:spPr>
        <p:txBody>
          <a:bodyPr vert="horz" lIns="91440" tIns="45720" rIns="91440" bIns="45720" rtlCol="0" anchor="t">
            <a:normAutofit/>
          </a:bodyPr>
          <a:lstStyle/>
          <a:p>
            <a:r>
              <a:rPr lang="en-US" sz="4000" kern="1200" dirty="0">
                <a:solidFill>
                  <a:srgbClr val="FFFFFF"/>
                </a:solidFill>
                <a:latin typeface="+mj-lt"/>
                <a:ea typeface="+mj-ea"/>
                <a:cs typeface="+mj-cs"/>
              </a:rPr>
              <a:t>Historical KYTC Letting Data</a:t>
            </a:r>
          </a:p>
        </p:txBody>
      </p:sp>
      <p:pic>
        <p:nvPicPr>
          <p:cNvPr id="5" name="Content Placeholder 4">
            <a:extLst>
              <a:ext uri="{FF2B5EF4-FFF2-40B4-BE49-F238E27FC236}">
                <a16:creationId xmlns:a16="http://schemas.microsoft.com/office/drawing/2014/main" id="{D5792AC7-ADCC-78B7-EFB3-9864D1376333}"/>
              </a:ext>
            </a:extLst>
          </p:cNvPr>
          <p:cNvPicPr>
            <a:picLocks noGrp="1" noChangeAspect="1"/>
          </p:cNvPicPr>
          <p:nvPr>
            <p:ph idx="1"/>
          </p:nvPr>
        </p:nvPicPr>
        <p:blipFill>
          <a:blip r:embed="rId3"/>
          <a:stretch>
            <a:fillRect/>
          </a:stretch>
        </p:blipFill>
        <p:spPr>
          <a:xfrm>
            <a:off x="4502428" y="1721917"/>
            <a:ext cx="7225748" cy="3414165"/>
          </a:xfrm>
          <a:prstGeom prst="rect">
            <a:avLst/>
          </a:prstGeom>
        </p:spPr>
      </p:pic>
      <p:pic>
        <p:nvPicPr>
          <p:cNvPr id="6" name="Picture 5">
            <a:extLst>
              <a:ext uri="{FF2B5EF4-FFF2-40B4-BE49-F238E27FC236}">
                <a16:creationId xmlns:a16="http://schemas.microsoft.com/office/drawing/2014/main" id="{2F47BCA1-8EF9-80F1-6EDB-3752C8E35F55}"/>
              </a:ext>
            </a:extLst>
          </p:cNvPr>
          <p:cNvPicPr>
            <a:picLocks noChangeAspect="1"/>
          </p:cNvPicPr>
          <p:nvPr/>
        </p:nvPicPr>
        <p:blipFill>
          <a:blip r:embed="rId4"/>
          <a:stretch>
            <a:fillRect/>
          </a:stretch>
        </p:blipFill>
        <p:spPr>
          <a:xfrm>
            <a:off x="10735100" y="5839012"/>
            <a:ext cx="1164437" cy="847417"/>
          </a:xfrm>
          <a:prstGeom prst="rect">
            <a:avLst/>
          </a:prstGeom>
        </p:spPr>
      </p:pic>
    </p:spTree>
    <p:extLst>
      <p:ext uri="{BB962C8B-B14F-4D97-AF65-F5344CB8AC3E}">
        <p14:creationId xmlns:p14="http://schemas.microsoft.com/office/powerpoint/2010/main" val="32077608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A8384FB5-9ADC-4DDC-881B-597D56F5B1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91E5A9A7-95C6-4F4F-B00E-C82E07FE62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7539" y="1417538"/>
            <a:ext cx="6875818" cy="4040744"/>
          </a:xfrm>
          <a:prstGeom prst="rect">
            <a:avLst/>
          </a:prstGeom>
          <a:gradFill>
            <a:gsLst>
              <a:gs pos="0">
                <a:srgbClr val="000000"/>
              </a:gs>
              <a:gs pos="100000">
                <a:schemeClr val="accent1">
                  <a:lumMod val="75000"/>
                </a:scheme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D07DD2DE-F619-49DD-B5E7-03A290FF4E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58495" y="2660473"/>
            <a:ext cx="4355594" cy="4038603"/>
          </a:xfrm>
          <a:prstGeom prst="rect">
            <a:avLst/>
          </a:prstGeom>
          <a:gradFill>
            <a:gsLst>
              <a:gs pos="0">
                <a:schemeClr val="accent1">
                  <a:alpha val="50000"/>
                </a:schemeClr>
              </a:gs>
              <a:gs pos="100000">
                <a:schemeClr val="accent1">
                  <a:lumMod val="50000"/>
                  <a:alpha val="0"/>
                </a:schemeClr>
              </a:gs>
            </a:gsLst>
            <a:lin ang="11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85149191-5F60-4A28-AAFF-039F96B0F3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1180882" y="1638085"/>
            <a:ext cx="6857572" cy="3581401"/>
          </a:xfrm>
          <a:prstGeom prst="rect">
            <a:avLst/>
          </a:prstGeom>
          <a:gradFill>
            <a:gsLst>
              <a:gs pos="0">
                <a:srgbClr val="000000">
                  <a:alpha val="59000"/>
                </a:srgbClr>
              </a:gs>
              <a:gs pos="69000">
                <a:schemeClr val="accent1">
                  <a:alpha val="0"/>
                </a:scheme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F8260ED5-17F7-4158-B241-D51DD4CF1B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097846">
            <a:off x="-747355" y="1201312"/>
            <a:ext cx="4808302" cy="4088666"/>
          </a:xfrm>
          <a:custGeom>
            <a:avLst/>
            <a:gdLst>
              <a:gd name="connsiteX0" fmla="*/ 48844 w 4808302"/>
              <a:gd name="connsiteY0" fmla="*/ 2888671 h 4088666"/>
              <a:gd name="connsiteX1" fmla="*/ 0 w 4808302"/>
              <a:gd name="connsiteY1" fmla="*/ 2404151 h 4088666"/>
              <a:gd name="connsiteX2" fmla="*/ 2404151 w 4808302"/>
              <a:gd name="connsiteY2" fmla="*/ 0 h 4088666"/>
              <a:gd name="connsiteX3" fmla="*/ 4808302 w 4808302"/>
              <a:gd name="connsiteY3" fmla="*/ 2404151 h 4088666"/>
              <a:gd name="connsiteX4" fmla="*/ 4700216 w 4808302"/>
              <a:gd name="connsiteY4" fmla="*/ 3119072 h 4088666"/>
              <a:gd name="connsiteX5" fmla="*/ 4643143 w 4808302"/>
              <a:gd name="connsiteY5" fmla="*/ 3275009 h 4088666"/>
              <a:gd name="connsiteX6" fmla="*/ 690093 w 4808302"/>
              <a:gd name="connsiteY6" fmla="*/ 4088666 h 4088666"/>
              <a:gd name="connsiteX7" fmla="*/ 548991 w 4808302"/>
              <a:gd name="connsiteY7" fmla="*/ 3933414 h 4088666"/>
              <a:gd name="connsiteX8" fmla="*/ 48844 w 4808302"/>
              <a:gd name="connsiteY8" fmla="*/ 2888671 h 40886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808302" h="4088666">
                <a:moveTo>
                  <a:pt x="48844" y="2888671"/>
                </a:moveTo>
                <a:cubicBezTo>
                  <a:pt x="16818" y="2732167"/>
                  <a:pt x="0" y="2570123"/>
                  <a:pt x="0" y="2404151"/>
                </a:cubicBezTo>
                <a:cubicBezTo>
                  <a:pt x="0" y="1076375"/>
                  <a:pt x="1076375" y="0"/>
                  <a:pt x="2404151" y="0"/>
                </a:cubicBezTo>
                <a:cubicBezTo>
                  <a:pt x="3731927" y="0"/>
                  <a:pt x="4808302" y="1076375"/>
                  <a:pt x="4808302" y="2404151"/>
                </a:cubicBezTo>
                <a:cubicBezTo>
                  <a:pt x="4808302" y="2653109"/>
                  <a:pt x="4770461" y="2893229"/>
                  <a:pt x="4700216" y="3119072"/>
                </a:cubicBezTo>
                <a:lnTo>
                  <a:pt x="4643143" y="3275009"/>
                </a:lnTo>
                <a:lnTo>
                  <a:pt x="690093" y="4088666"/>
                </a:lnTo>
                <a:lnTo>
                  <a:pt x="548991" y="3933414"/>
                </a:lnTo>
                <a:cubicBezTo>
                  <a:pt x="304015" y="3636572"/>
                  <a:pt x="128908" y="3279932"/>
                  <a:pt x="48844" y="2888671"/>
                </a:cubicBezTo>
                <a:close/>
              </a:path>
            </a:pathLst>
          </a:custGeom>
          <a:gradFill>
            <a:gsLst>
              <a:gs pos="39000">
                <a:schemeClr val="accent1">
                  <a:lumMod val="60000"/>
                  <a:lumOff val="40000"/>
                  <a:alpha val="0"/>
                </a:schemeClr>
              </a:gs>
              <a:gs pos="100000">
                <a:schemeClr val="accent1">
                  <a:lumMod val="75000"/>
                  <a:alpha val="26000"/>
                </a:scheme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a:extLst>
              <a:ext uri="{FF2B5EF4-FFF2-40B4-BE49-F238E27FC236}">
                <a16:creationId xmlns:a16="http://schemas.microsoft.com/office/drawing/2014/main" id="{25DA6ACE-E54B-356E-FACD-8956170F039E}"/>
              </a:ext>
            </a:extLst>
          </p:cNvPr>
          <p:cNvSpPr>
            <a:spLocks noGrp="1"/>
          </p:cNvSpPr>
          <p:nvPr>
            <p:ph type="title"/>
          </p:nvPr>
        </p:nvSpPr>
        <p:spPr>
          <a:xfrm>
            <a:off x="660041" y="2767106"/>
            <a:ext cx="2880828" cy="3071906"/>
          </a:xfrm>
        </p:spPr>
        <p:txBody>
          <a:bodyPr vert="horz" lIns="91440" tIns="45720" rIns="91440" bIns="45720" rtlCol="0" anchor="t">
            <a:normAutofit/>
          </a:bodyPr>
          <a:lstStyle/>
          <a:p>
            <a:r>
              <a:rPr lang="en-US" sz="4000" kern="1200" dirty="0">
                <a:solidFill>
                  <a:srgbClr val="FFFFFF"/>
                </a:solidFill>
                <a:latin typeface="+mj-lt"/>
                <a:ea typeface="+mj-ea"/>
                <a:cs typeface="+mj-cs"/>
              </a:rPr>
              <a:t>Historical KYTC Letting Data</a:t>
            </a:r>
          </a:p>
        </p:txBody>
      </p:sp>
      <p:pic>
        <p:nvPicPr>
          <p:cNvPr id="5" name="Content Placeholder 4">
            <a:extLst>
              <a:ext uri="{FF2B5EF4-FFF2-40B4-BE49-F238E27FC236}">
                <a16:creationId xmlns:a16="http://schemas.microsoft.com/office/drawing/2014/main" id="{D5792AC7-ADCC-78B7-EFB3-9864D1376333}"/>
              </a:ext>
            </a:extLst>
          </p:cNvPr>
          <p:cNvPicPr>
            <a:picLocks noGrp="1" noChangeAspect="1"/>
          </p:cNvPicPr>
          <p:nvPr>
            <p:ph idx="1"/>
          </p:nvPr>
        </p:nvPicPr>
        <p:blipFill>
          <a:blip r:embed="rId2"/>
          <a:stretch>
            <a:fillRect/>
          </a:stretch>
        </p:blipFill>
        <p:spPr>
          <a:xfrm>
            <a:off x="1" y="-5040"/>
            <a:ext cx="12139184" cy="5843623"/>
          </a:xfrm>
          <a:prstGeom prst="rect">
            <a:avLst/>
          </a:prstGeom>
        </p:spPr>
      </p:pic>
      <p:pic>
        <p:nvPicPr>
          <p:cNvPr id="6" name="Picture 5">
            <a:extLst>
              <a:ext uri="{FF2B5EF4-FFF2-40B4-BE49-F238E27FC236}">
                <a16:creationId xmlns:a16="http://schemas.microsoft.com/office/drawing/2014/main" id="{2F47BCA1-8EF9-80F1-6EDB-3752C8E35F55}"/>
              </a:ext>
            </a:extLst>
          </p:cNvPr>
          <p:cNvPicPr>
            <a:picLocks noChangeAspect="1"/>
          </p:cNvPicPr>
          <p:nvPr/>
        </p:nvPicPr>
        <p:blipFill>
          <a:blip r:embed="rId3"/>
          <a:stretch>
            <a:fillRect/>
          </a:stretch>
        </p:blipFill>
        <p:spPr>
          <a:xfrm>
            <a:off x="10735100" y="5839012"/>
            <a:ext cx="1164437" cy="847417"/>
          </a:xfrm>
          <a:prstGeom prst="rect">
            <a:avLst/>
          </a:prstGeom>
        </p:spPr>
      </p:pic>
    </p:spTree>
    <p:extLst>
      <p:ext uri="{BB962C8B-B14F-4D97-AF65-F5344CB8AC3E}">
        <p14:creationId xmlns:p14="http://schemas.microsoft.com/office/powerpoint/2010/main" val="812176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Down Arrow 7">
            <a:extLst>
              <a:ext uri="{FF2B5EF4-FFF2-40B4-BE49-F238E27FC236}">
                <a16:creationId xmlns:a16="http://schemas.microsoft.com/office/drawing/2014/main" id="{D4771268-CB57-404A-9271-370EB28F60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800100" y="1491343"/>
            <a:ext cx="3333749" cy="3499103"/>
          </a:xfrm>
          <a:prstGeom prst="downArrow">
            <a:avLst>
              <a:gd name="adj1" fmla="val 100000"/>
              <a:gd name="adj2" fmla="val 15788"/>
            </a:avLst>
          </a:prstGeom>
          <a:solidFill>
            <a:srgbClr val="404040"/>
          </a:solidFill>
          <a:ln w="539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0EFA14D-0272-90D6-8891-6AEB7AA6AAB8}"/>
              </a:ext>
            </a:extLst>
          </p:cNvPr>
          <p:cNvSpPr>
            <a:spLocks noGrp="1"/>
          </p:cNvSpPr>
          <p:nvPr>
            <p:ph type="title"/>
          </p:nvPr>
        </p:nvSpPr>
        <p:spPr>
          <a:xfrm>
            <a:off x="1028700" y="1967266"/>
            <a:ext cx="2628900" cy="2547257"/>
          </a:xfrm>
          <a:noFill/>
        </p:spPr>
        <p:txBody>
          <a:bodyPr vert="horz" lIns="91440" tIns="45720" rIns="91440" bIns="45720" rtlCol="0" anchor="ctr">
            <a:normAutofit/>
          </a:bodyPr>
          <a:lstStyle/>
          <a:p>
            <a:pPr algn="ctr"/>
            <a:r>
              <a:rPr lang="en-US" sz="3600" kern="1200">
                <a:solidFill>
                  <a:srgbClr val="FFFFFF"/>
                </a:solidFill>
                <a:latin typeface="+mj-lt"/>
                <a:ea typeface="+mj-ea"/>
                <a:cs typeface="+mj-cs"/>
              </a:rPr>
              <a:t>Historical KYTC Asphalt Tonnage</a:t>
            </a:r>
          </a:p>
        </p:txBody>
      </p:sp>
      <p:pic>
        <p:nvPicPr>
          <p:cNvPr id="5" name="Content Placeholder 4">
            <a:extLst>
              <a:ext uri="{FF2B5EF4-FFF2-40B4-BE49-F238E27FC236}">
                <a16:creationId xmlns:a16="http://schemas.microsoft.com/office/drawing/2014/main" id="{7477AB6F-888C-CEEA-0645-5E5E731EAA6B}"/>
              </a:ext>
            </a:extLst>
          </p:cNvPr>
          <p:cNvPicPr>
            <a:picLocks noGrp="1" noChangeAspect="1"/>
          </p:cNvPicPr>
          <p:nvPr>
            <p:ph idx="1"/>
          </p:nvPr>
        </p:nvPicPr>
        <p:blipFill>
          <a:blip r:embed="rId2"/>
          <a:stretch>
            <a:fillRect/>
          </a:stretch>
        </p:blipFill>
        <p:spPr>
          <a:xfrm>
            <a:off x="4777316" y="1258306"/>
            <a:ext cx="6780700" cy="4339059"/>
          </a:xfrm>
          <a:prstGeom prst="rect">
            <a:avLst/>
          </a:prstGeom>
        </p:spPr>
      </p:pic>
      <p:pic>
        <p:nvPicPr>
          <p:cNvPr id="6" name="Picture 5">
            <a:extLst>
              <a:ext uri="{FF2B5EF4-FFF2-40B4-BE49-F238E27FC236}">
                <a16:creationId xmlns:a16="http://schemas.microsoft.com/office/drawing/2014/main" id="{1A308485-E2B3-BDF2-88E1-E2A96BC32903}"/>
              </a:ext>
            </a:extLst>
          </p:cNvPr>
          <p:cNvPicPr>
            <a:picLocks noChangeAspect="1"/>
          </p:cNvPicPr>
          <p:nvPr/>
        </p:nvPicPr>
        <p:blipFill>
          <a:blip r:embed="rId3"/>
          <a:stretch>
            <a:fillRect/>
          </a:stretch>
        </p:blipFill>
        <p:spPr>
          <a:xfrm>
            <a:off x="10799459" y="5893457"/>
            <a:ext cx="1164437" cy="847417"/>
          </a:xfrm>
          <a:prstGeom prst="rect">
            <a:avLst/>
          </a:prstGeom>
        </p:spPr>
      </p:pic>
    </p:spTree>
    <p:extLst>
      <p:ext uri="{BB962C8B-B14F-4D97-AF65-F5344CB8AC3E}">
        <p14:creationId xmlns:p14="http://schemas.microsoft.com/office/powerpoint/2010/main" val="37758721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Down Arrow 7">
            <a:extLst>
              <a:ext uri="{FF2B5EF4-FFF2-40B4-BE49-F238E27FC236}">
                <a16:creationId xmlns:a16="http://schemas.microsoft.com/office/drawing/2014/main" id="{D4771268-CB57-404A-9271-370EB28F60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800100" y="1491343"/>
            <a:ext cx="3333749" cy="3499103"/>
          </a:xfrm>
          <a:prstGeom prst="downArrow">
            <a:avLst>
              <a:gd name="adj1" fmla="val 100000"/>
              <a:gd name="adj2" fmla="val 15788"/>
            </a:avLst>
          </a:prstGeom>
          <a:solidFill>
            <a:srgbClr val="404040"/>
          </a:solidFill>
          <a:ln w="539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CC9D004-8D32-579B-9A2B-BAAAA9BB36D3}"/>
              </a:ext>
            </a:extLst>
          </p:cNvPr>
          <p:cNvSpPr>
            <a:spLocks noGrp="1"/>
          </p:cNvSpPr>
          <p:nvPr>
            <p:ph type="title"/>
          </p:nvPr>
        </p:nvSpPr>
        <p:spPr>
          <a:xfrm>
            <a:off x="1028700" y="1967266"/>
            <a:ext cx="2628900" cy="2547257"/>
          </a:xfrm>
          <a:noFill/>
        </p:spPr>
        <p:txBody>
          <a:bodyPr vert="horz" lIns="91440" tIns="45720" rIns="91440" bIns="45720" rtlCol="0" anchor="ctr">
            <a:normAutofit/>
          </a:bodyPr>
          <a:lstStyle/>
          <a:p>
            <a:pPr algn="ctr"/>
            <a:r>
              <a:rPr lang="en-US" sz="3300" kern="1200" dirty="0">
                <a:solidFill>
                  <a:srgbClr val="FFFFFF"/>
                </a:solidFill>
                <a:latin typeface="+mj-lt"/>
                <a:ea typeface="+mj-ea"/>
                <a:cs typeface="+mj-cs"/>
              </a:rPr>
              <a:t>KYTC Historical Asphalt Tonnage-Continued</a:t>
            </a:r>
          </a:p>
        </p:txBody>
      </p:sp>
      <p:pic>
        <p:nvPicPr>
          <p:cNvPr id="5" name="Content Placeholder 4">
            <a:extLst>
              <a:ext uri="{FF2B5EF4-FFF2-40B4-BE49-F238E27FC236}">
                <a16:creationId xmlns:a16="http://schemas.microsoft.com/office/drawing/2014/main" id="{20E3DB71-0812-B29E-7D9A-9F5C3ACCB38D}"/>
              </a:ext>
            </a:extLst>
          </p:cNvPr>
          <p:cNvPicPr>
            <a:picLocks noGrp="1" noChangeAspect="1"/>
          </p:cNvPicPr>
          <p:nvPr>
            <p:ph idx="1"/>
          </p:nvPr>
        </p:nvPicPr>
        <p:blipFill>
          <a:blip r:embed="rId2"/>
          <a:stretch>
            <a:fillRect/>
          </a:stretch>
        </p:blipFill>
        <p:spPr>
          <a:xfrm>
            <a:off x="4527804" y="732529"/>
            <a:ext cx="7490198" cy="5392942"/>
          </a:xfrm>
          <a:prstGeom prst="rect">
            <a:avLst/>
          </a:prstGeom>
        </p:spPr>
      </p:pic>
      <p:pic>
        <p:nvPicPr>
          <p:cNvPr id="6" name="Picture 5">
            <a:extLst>
              <a:ext uri="{FF2B5EF4-FFF2-40B4-BE49-F238E27FC236}">
                <a16:creationId xmlns:a16="http://schemas.microsoft.com/office/drawing/2014/main" id="{88201BBC-5BCC-2F0D-CA03-9C9F0501F71E}"/>
              </a:ext>
            </a:extLst>
          </p:cNvPr>
          <p:cNvPicPr>
            <a:picLocks noChangeAspect="1"/>
          </p:cNvPicPr>
          <p:nvPr/>
        </p:nvPicPr>
        <p:blipFill>
          <a:blip r:embed="rId3"/>
          <a:stretch>
            <a:fillRect/>
          </a:stretch>
        </p:blipFill>
        <p:spPr>
          <a:xfrm>
            <a:off x="10565283" y="5871155"/>
            <a:ext cx="1164437" cy="847417"/>
          </a:xfrm>
          <a:prstGeom prst="rect">
            <a:avLst/>
          </a:prstGeom>
        </p:spPr>
      </p:pic>
    </p:spTree>
    <p:extLst>
      <p:ext uri="{BB962C8B-B14F-4D97-AF65-F5344CB8AC3E}">
        <p14:creationId xmlns:p14="http://schemas.microsoft.com/office/powerpoint/2010/main" val="309809067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40EB61AF9D711D4DAC2F57D9F592B52B" ma:contentTypeVersion="13" ma:contentTypeDescription="Create a new document." ma:contentTypeScope="" ma:versionID="5e6b5f79be3fd552cd3ce285eb70e04e">
  <xsd:schema xmlns:xsd="http://www.w3.org/2001/XMLSchema" xmlns:xs="http://www.w3.org/2001/XMLSchema" xmlns:p="http://schemas.microsoft.com/office/2006/metadata/properties" xmlns:ns2="eec60bc4-cdd6-4921-b01a-795f2ab9a609" xmlns:ns3="a26a6878-9747-44fd-a4ca-0a0e14931f7a" targetNamespace="http://schemas.microsoft.com/office/2006/metadata/properties" ma:root="true" ma:fieldsID="640fe3a399f9e1086dc5798d403b7110" ns2:_="" ns3:_="">
    <xsd:import namespace="eec60bc4-cdd6-4921-b01a-795f2ab9a609"/>
    <xsd:import namespace="a26a6878-9747-44fd-a4ca-0a0e14931f7a"/>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2:lcf76f155ced4ddcb4097134ff3c332f" minOccurs="0"/>
                <xsd:element ref="ns3:TaxCatchAll" minOccurs="0"/>
                <xsd:element ref="ns2:MediaServiceDateTaken" minOccurs="0"/>
                <xsd:element ref="ns2:MediaServiceGenerationTime" minOccurs="0"/>
                <xsd:element ref="ns2:MediaServiceEventHashCode" minOccurs="0"/>
                <xsd:element ref="ns2:MediaLengthInSeconds" minOccurs="0"/>
                <xsd:element ref="ns2:MediaServiceOCR"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ec60bc4-cdd6-4921-b01a-795f2ab9a60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15e63f5c-4879-4943-8c52-8a5f190b2664" ma:termSetId="09814cd3-568e-fe90-9814-8d621ff8fb84" ma:anchorId="fba54fb3-c3e1-fe81-a776-ca4b69148c4d" ma:open="true" ma:isKeyword="false">
      <xsd:complexType>
        <xsd:sequence>
          <xsd:element ref="pc:Terms" minOccurs="0" maxOccurs="1"/>
        </xsd:sequence>
      </xsd:complexType>
    </xsd:element>
    <xsd:element name="MediaServiceDateTaken" ma:index="15" nillable="true" ma:displayName="MediaServiceDateTaken" ma:hidden="true" ma:indexed="true" ma:internalName="MediaServiceDateTake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LengthInSeconds" ma:index="18" nillable="true" ma:displayName="MediaLengthInSeconds" ma:hidden="true" ma:internalName="MediaLengthInSeconds" ma:readOnly="true">
      <xsd:simpleType>
        <xsd:restriction base="dms:Unknown"/>
      </xsd:simpleType>
    </xsd:element>
    <xsd:element name="MediaServiceOCR" ma:index="19" nillable="true" ma:displayName="Extracted Text" ma:internalName="MediaServiceOCR" ma:readOnly="true">
      <xsd:simpleType>
        <xsd:restriction base="dms:Note">
          <xsd:maxLength value="255"/>
        </xsd:restriction>
      </xsd:simpleType>
    </xsd:element>
    <xsd:element name="MediaServiceLocation" ma:index="20" nillable="true" ma:displayName="Loca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a26a6878-9747-44fd-a4ca-0a0e14931f7a" elementFormDefault="qualified">
    <xsd:import namespace="http://schemas.microsoft.com/office/2006/documentManagement/types"/>
    <xsd:import namespace="http://schemas.microsoft.com/office/infopath/2007/PartnerControls"/>
    <xsd:element name="TaxCatchAll" ma:index="14" nillable="true" ma:displayName="Taxonomy Catch All Column" ma:hidden="true" ma:list="{de20de84-0b5f-41c9-9135-6e2b19e57f68}" ma:internalName="TaxCatchAll" ma:showField="CatchAllData" ma:web="a26a6878-9747-44fd-a4ca-0a0e14931f7a">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TaxCatchAll xmlns="a26a6878-9747-44fd-a4ca-0a0e14931f7a" xsi:nil="true"/>
    <lcf76f155ced4ddcb4097134ff3c332f xmlns="eec60bc4-cdd6-4921-b01a-795f2ab9a609">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2331EED7-6524-464F-81DE-E9448F22294D}">
  <ds:schemaRefs>
    <ds:schemaRef ds:uri="http://schemas.microsoft.com/sharepoint/v3/contenttype/forms"/>
  </ds:schemaRefs>
</ds:datastoreItem>
</file>

<file path=customXml/itemProps2.xml><?xml version="1.0" encoding="utf-8"?>
<ds:datastoreItem xmlns:ds="http://schemas.openxmlformats.org/officeDocument/2006/customXml" ds:itemID="{001566EB-9E9E-410B-98DE-6BA085C908F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ec60bc4-cdd6-4921-b01a-795f2ab9a609"/>
    <ds:schemaRef ds:uri="a26a6878-9747-44fd-a4ca-0a0e14931f7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497A385D-50C8-4805-8829-E7CC3E5D588A}">
  <ds:schemaRefs>
    <ds:schemaRef ds:uri="eec60bc4-cdd6-4921-b01a-795f2ab9a609"/>
    <ds:schemaRef ds:uri="http://www.w3.org/XML/1998/namespace"/>
    <ds:schemaRef ds:uri="http://purl.org/dc/terms/"/>
    <ds:schemaRef ds:uri="http://schemas.openxmlformats.org/package/2006/metadata/core-properties"/>
    <ds:schemaRef ds:uri="http://schemas.microsoft.com/office/2006/documentManagement/types"/>
    <ds:schemaRef ds:uri="http://purl.org/dc/elements/1.1/"/>
    <ds:schemaRef ds:uri="http://purl.org/dc/dcmitype/"/>
    <ds:schemaRef ds:uri="http://schemas.microsoft.com/office/infopath/2007/PartnerControls"/>
    <ds:schemaRef ds:uri="a26a6878-9747-44fd-a4ca-0a0e14931f7a"/>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otalTime>1558</TotalTime>
  <Words>475</Words>
  <Application>Microsoft Office PowerPoint</Application>
  <PresentationFormat>Widescreen</PresentationFormat>
  <Paragraphs>56</Paragraphs>
  <Slides>12</Slides>
  <Notes>2</Notes>
  <HiddenSlides>1</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Aptos</vt:lpstr>
      <vt:lpstr>Aptos Display</vt:lpstr>
      <vt:lpstr>Arial</vt:lpstr>
      <vt:lpstr>Office Theme</vt:lpstr>
      <vt:lpstr>Kentucky Association of Highway Contractors - Report on Industry Capacity</vt:lpstr>
      <vt:lpstr>Is The Highway Construction Industry at Capacity?</vt:lpstr>
      <vt:lpstr>KAHC Industry Survey Results</vt:lpstr>
      <vt:lpstr>KAHC Capacity Survey-Continued</vt:lpstr>
      <vt:lpstr>KAHC Capacity Survey-Continued</vt:lpstr>
      <vt:lpstr>Historical KYTC Letting Data</vt:lpstr>
      <vt:lpstr>Historical KYTC Letting Data</vt:lpstr>
      <vt:lpstr>Historical KYTC Asphalt Tonnage</vt:lpstr>
      <vt:lpstr>KYTC Historical Asphalt Tonnage-Continued</vt:lpstr>
      <vt:lpstr>In Summary</vt:lpstr>
      <vt:lpstr>M. Chad LaRue, P.E. Executive Director clarue@kahc.org </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Kentucky Association of Highway Contractors - Report on Industry Capacity</dc:title>
  <dc:creator>M. Chad Larue</dc:creator>
  <cp:lastModifiedBy>Emerson, Spring (LRC)</cp:lastModifiedBy>
  <cp:revision>2</cp:revision>
  <cp:lastPrinted>2024-09-17T11:10:30Z</cp:lastPrinted>
  <dcterms:created xsi:type="dcterms:W3CDTF">2024-09-05T19:14:17Z</dcterms:created>
  <dcterms:modified xsi:type="dcterms:W3CDTF">2024-09-17T11:11:29Z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0x01010040EB61AF9D711D4DAC2F57D9F592B52B</vt:lpwstr>
  </property>
  <property fmtid="{D5CDD505-2E9C-101B-9397-08002B2CF9AE}" pid="3" name="MediaServiceImageTags">
    <vt:lpwstr/>
  </property>
</Properties>
</file>