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7" r:id="rId6"/>
    <p:sldId id="258" r:id="rId7"/>
    <p:sldId id="259" r:id="rId8"/>
    <p:sldId id="265" r:id="rId9"/>
    <p:sldId id="261" r:id="rId10"/>
    <p:sldId id="266" r:id="rId11"/>
    <p:sldId id="262" r:id="rId12"/>
    <p:sldId id="263" r:id="rId13"/>
    <p:sldId id="264" r:id="rId14"/>
    <p:sldId id="268" r:id="rId15"/>
    <p:sldId id="267"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2E5058-2918-4E63-A643-457D31D19EF3}" v="10" dt="2024-09-11T14:18:30.1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7313" autoAdjust="0"/>
  </p:normalViewPr>
  <p:slideViewPr>
    <p:cSldViewPr snapToGrid="0">
      <p:cViewPr varScale="1">
        <p:scale>
          <a:sx n="65" d="100"/>
          <a:sy n="65" d="100"/>
        </p:scale>
        <p:origin x="1002"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588189-62A7-4102-AD27-4F05ABB646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7E77009-44EC-4A2D-BA85-9978DFC8FB27}">
      <dgm:prSet/>
      <dgm:spPr/>
      <dgm:t>
        <a:bodyPr/>
        <a:lstStyle/>
        <a:p>
          <a:r>
            <a:rPr lang="en-US"/>
            <a:t>One Year Ago- 18/32 Backlog of Six Months or Greater (56%)</a:t>
          </a:r>
        </a:p>
      </dgm:t>
    </dgm:pt>
    <dgm:pt modelId="{F34EAA37-0038-4263-B441-BDFB2FC23586}" type="parTrans" cxnId="{7F36DA10-C369-4336-A296-782D60A68E0A}">
      <dgm:prSet/>
      <dgm:spPr/>
      <dgm:t>
        <a:bodyPr/>
        <a:lstStyle/>
        <a:p>
          <a:endParaRPr lang="en-US"/>
        </a:p>
      </dgm:t>
    </dgm:pt>
    <dgm:pt modelId="{188A2385-AC0F-4290-B56F-D8090DD03181}" type="sibTrans" cxnId="{7F36DA10-C369-4336-A296-782D60A68E0A}">
      <dgm:prSet/>
      <dgm:spPr/>
      <dgm:t>
        <a:bodyPr/>
        <a:lstStyle/>
        <a:p>
          <a:endParaRPr lang="en-US"/>
        </a:p>
      </dgm:t>
    </dgm:pt>
    <dgm:pt modelId="{7223722B-A750-4F43-9A0E-CE0DE5C832B0}">
      <dgm:prSet/>
      <dgm:spPr/>
      <dgm:t>
        <a:bodyPr/>
        <a:lstStyle/>
        <a:p>
          <a:r>
            <a:rPr lang="en-US"/>
            <a:t>Today-14/32 Backlog of Six Months or Greater (44%)</a:t>
          </a:r>
        </a:p>
      </dgm:t>
    </dgm:pt>
    <dgm:pt modelId="{02BA7F30-C58B-41D6-AE8A-2595D0E3CBA4}" type="parTrans" cxnId="{3FA988AF-D50A-4E97-AFA1-B29BCB938B3A}">
      <dgm:prSet/>
      <dgm:spPr/>
      <dgm:t>
        <a:bodyPr/>
        <a:lstStyle/>
        <a:p>
          <a:endParaRPr lang="en-US"/>
        </a:p>
      </dgm:t>
    </dgm:pt>
    <dgm:pt modelId="{5E1B0F80-3811-436B-960B-DB851150B6E5}" type="sibTrans" cxnId="{3FA988AF-D50A-4E97-AFA1-B29BCB938B3A}">
      <dgm:prSet/>
      <dgm:spPr/>
      <dgm:t>
        <a:bodyPr/>
        <a:lstStyle/>
        <a:p>
          <a:endParaRPr lang="en-US"/>
        </a:p>
      </dgm:t>
    </dgm:pt>
    <dgm:pt modelId="{25EB0343-3533-4E58-9047-BF262079676D}">
      <dgm:prSet/>
      <dgm:spPr/>
      <dgm:t>
        <a:bodyPr/>
        <a:lstStyle/>
        <a:p>
          <a:r>
            <a:rPr lang="en-US" dirty="0"/>
            <a:t>75% Have Same or Reduced Gross Revenues Compared to This Time Last Year</a:t>
          </a:r>
        </a:p>
      </dgm:t>
    </dgm:pt>
    <dgm:pt modelId="{6CD47E0F-91B8-4AC0-8462-122FF3C21BE1}" type="parTrans" cxnId="{AC73939B-7FD8-40F5-9AD3-195D26045829}">
      <dgm:prSet/>
      <dgm:spPr/>
      <dgm:t>
        <a:bodyPr/>
        <a:lstStyle/>
        <a:p>
          <a:endParaRPr lang="en-US"/>
        </a:p>
      </dgm:t>
    </dgm:pt>
    <dgm:pt modelId="{FDE004F0-8D6E-4DFA-B0CF-62BE7EF41E76}" type="sibTrans" cxnId="{AC73939B-7FD8-40F5-9AD3-195D26045829}">
      <dgm:prSet/>
      <dgm:spPr/>
      <dgm:t>
        <a:bodyPr/>
        <a:lstStyle/>
        <a:p>
          <a:endParaRPr lang="en-US"/>
        </a:p>
      </dgm:t>
    </dgm:pt>
    <dgm:pt modelId="{081A00C7-DA08-488F-89CF-B884ACE745C0}">
      <dgm:prSet/>
      <dgm:spPr/>
      <dgm:t>
        <a:bodyPr/>
        <a:lstStyle/>
        <a:p>
          <a:r>
            <a:rPr lang="en-US" dirty="0"/>
            <a:t>More than two-thirds (69%) of respondents indicated “</a:t>
          </a:r>
          <a:r>
            <a:rPr lang="en-US" i="1" dirty="0"/>
            <a:t>Pursuing more private/commercial project opportunities</a:t>
          </a:r>
          <a:r>
            <a:rPr lang="en-US" dirty="0"/>
            <a:t>” </a:t>
          </a:r>
        </a:p>
      </dgm:t>
    </dgm:pt>
    <dgm:pt modelId="{24CD3406-48BE-4B50-9C6A-F2CA4B62EA0A}" type="parTrans" cxnId="{45D1AEBE-F107-4AE0-A25D-7AB7F9C307A4}">
      <dgm:prSet/>
      <dgm:spPr/>
      <dgm:t>
        <a:bodyPr/>
        <a:lstStyle/>
        <a:p>
          <a:endParaRPr lang="en-US"/>
        </a:p>
      </dgm:t>
    </dgm:pt>
    <dgm:pt modelId="{7B986BA5-DCD0-4F31-AA46-BD2A26F3EDE7}" type="sibTrans" cxnId="{45D1AEBE-F107-4AE0-A25D-7AB7F9C307A4}">
      <dgm:prSet/>
      <dgm:spPr/>
      <dgm:t>
        <a:bodyPr/>
        <a:lstStyle/>
        <a:p>
          <a:endParaRPr lang="en-US"/>
        </a:p>
      </dgm:t>
    </dgm:pt>
    <dgm:pt modelId="{BFE2CDC1-D7F6-40F4-8B7E-91A09AD1E2D2}">
      <dgm:prSet/>
      <dgm:spPr/>
      <dgm:t>
        <a:bodyPr/>
        <a:lstStyle/>
        <a:p>
          <a:r>
            <a:rPr lang="en-US" dirty="0"/>
            <a:t>Companies’ KYTC Backlog have Reduced by 39%</a:t>
          </a:r>
        </a:p>
      </dgm:t>
    </dgm:pt>
    <dgm:pt modelId="{241DB33B-DEAB-435A-A968-CC9D1B6B6366}" type="parTrans" cxnId="{E30CEFDD-C9F2-4E33-BC3A-8522456C2600}">
      <dgm:prSet/>
      <dgm:spPr/>
      <dgm:t>
        <a:bodyPr/>
        <a:lstStyle/>
        <a:p>
          <a:endParaRPr lang="en-US"/>
        </a:p>
      </dgm:t>
    </dgm:pt>
    <dgm:pt modelId="{2688EB69-098D-41A9-8C8B-4F75D1730556}" type="sibTrans" cxnId="{E30CEFDD-C9F2-4E33-BC3A-8522456C2600}">
      <dgm:prSet/>
      <dgm:spPr/>
      <dgm:t>
        <a:bodyPr/>
        <a:lstStyle/>
        <a:p>
          <a:endParaRPr lang="en-US"/>
        </a:p>
      </dgm:t>
    </dgm:pt>
    <dgm:pt modelId="{577A5DD6-368B-4834-B0A7-BFEC36C90A15}" type="pres">
      <dgm:prSet presAssocID="{D6588189-62A7-4102-AD27-4F05ABB64615}" presName="linear" presStyleCnt="0">
        <dgm:presLayoutVars>
          <dgm:animLvl val="lvl"/>
          <dgm:resizeHandles val="exact"/>
        </dgm:presLayoutVars>
      </dgm:prSet>
      <dgm:spPr/>
    </dgm:pt>
    <dgm:pt modelId="{24499C55-DC7B-48A1-8643-4C0A36E5B93E}" type="pres">
      <dgm:prSet presAssocID="{37E77009-44EC-4A2D-BA85-9978DFC8FB27}" presName="parentText" presStyleLbl="node1" presStyleIdx="0" presStyleCnt="5">
        <dgm:presLayoutVars>
          <dgm:chMax val="0"/>
          <dgm:bulletEnabled val="1"/>
        </dgm:presLayoutVars>
      </dgm:prSet>
      <dgm:spPr/>
    </dgm:pt>
    <dgm:pt modelId="{F90DDFE8-9494-4E7A-BABA-C0AA6A0AA31D}" type="pres">
      <dgm:prSet presAssocID="{188A2385-AC0F-4290-B56F-D8090DD03181}" presName="spacer" presStyleCnt="0"/>
      <dgm:spPr/>
    </dgm:pt>
    <dgm:pt modelId="{CDF9EB75-2D39-4939-953A-E33A25A87AD3}" type="pres">
      <dgm:prSet presAssocID="{7223722B-A750-4F43-9A0E-CE0DE5C832B0}" presName="parentText" presStyleLbl="node1" presStyleIdx="1" presStyleCnt="5">
        <dgm:presLayoutVars>
          <dgm:chMax val="0"/>
          <dgm:bulletEnabled val="1"/>
        </dgm:presLayoutVars>
      </dgm:prSet>
      <dgm:spPr/>
    </dgm:pt>
    <dgm:pt modelId="{94F15E66-17A3-4F6D-BA53-D6968B5E6A03}" type="pres">
      <dgm:prSet presAssocID="{5E1B0F80-3811-436B-960B-DB851150B6E5}" presName="spacer" presStyleCnt="0"/>
      <dgm:spPr/>
    </dgm:pt>
    <dgm:pt modelId="{7986D726-79B9-46AC-905F-CAE6998A4C72}" type="pres">
      <dgm:prSet presAssocID="{25EB0343-3533-4E58-9047-BF262079676D}" presName="parentText" presStyleLbl="node1" presStyleIdx="2" presStyleCnt="5">
        <dgm:presLayoutVars>
          <dgm:chMax val="0"/>
          <dgm:bulletEnabled val="1"/>
        </dgm:presLayoutVars>
      </dgm:prSet>
      <dgm:spPr/>
    </dgm:pt>
    <dgm:pt modelId="{63F1551C-8CF8-4352-9CA7-700E11975A30}" type="pres">
      <dgm:prSet presAssocID="{FDE004F0-8D6E-4DFA-B0CF-62BE7EF41E76}" presName="spacer" presStyleCnt="0"/>
      <dgm:spPr/>
    </dgm:pt>
    <dgm:pt modelId="{24DC6936-C7AC-4EB3-9F18-42E0C00FF21E}" type="pres">
      <dgm:prSet presAssocID="{BFE2CDC1-D7F6-40F4-8B7E-91A09AD1E2D2}" presName="parentText" presStyleLbl="node1" presStyleIdx="3" presStyleCnt="5">
        <dgm:presLayoutVars>
          <dgm:chMax val="0"/>
          <dgm:bulletEnabled val="1"/>
        </dgm:presLayoutVars>
      </dgm:prSet>
      <dgm:spPr/>
    </dgm:pt>
    <dgm:pt modelId="{D14FC44C-1C88-4CED-811B-063565569290}" type="pres">
      <dgm:prSet presAssocID="{2688EB69-098D-41A9-8C8B-4F75D1730556}" presName="spacer" presStyleCnt="0"/>
      <dgm:spPr/>
    </dgm:pt>
    <dgm:pt modelId="{7FD873D4-39FF-4FFA-8659-B2B487E039A0}" type="pres">
      <dgm:prSet presAssocID="{081A00C7-DA08-488F-89CF-B884ACE745C0}" presName="parentText" presStyleLbl="node1" presStyleIdx="4" presStyleCnt="5">
        <dgm:presLayoutVars>
          <dgm:chMax val="0"/>
          <dgm:bulletEnabled val="1"/>
        </dgm:presLayoutVars>
      </dgm:prSet>
      <dgm:spPr/>
    </dgm:pt>
  </dgm:ptLst>
  <dgm:cxnLst>
    <dgm:cxn modelId="{0E756108-0B94-4409-9E7B-3AD01AE55A6C}" type="presOf" srcId="{37E77009-44EC-4A2D-BA85-9978DFC8FB27}" destId="{24499C55-DC7B-48A1-8643-4C0A36E5B93E}" srcOrd="0" destOrd="0" presId="urn:microsoft.com/office/officeart/2005/8/layout/vList2"/>
    <dgm:cxn modelId="{7F36DA10-C369-4336-A296-782D60A68E0A}" srcId="{D6588189-62A7-4102-AD27-4F05ABB64615}" destId="{37E77009-44EC-4A2D-BA85-9978DFC8FB27}" srcOrd="0" destOrd="0" parTransId="{F34EAA37-0038-4263-B441-BDFB2FC23586}" sibTransId="{188A2385-AC0F-4290-B56F-D8090DD03181}"/>
    <dgm:cxn modelId="{D590351F-C989-4911-9460-8CBC31F93751}" type="presOf" srcId="{25EB0343-3533-4E58-9047-BF262079676D}" destId="{7986D726-79B9-46AC-905F-CAE6998A4C72}" srcOrd="0" destOrd="0" presId="urn:microsoft.com/office/officeart/2005/8/layout/vList2"/>
    <dgm:cxn modelId="{3878EF28-5CF6-4A6B-A172-ECCA6E42ED1A}" type="presOf" srcId="{D6588189-62A7-4102-AD27-4F05ABB64615}" destId="{577A5DD6-368B-4834-B0A7-BFEC36C90A15}" srcOrd="0" destOrd="0" presId="urn:microsoft.com/office/officeart/2005/8/layout/vList2"/>
    <dgm:cxn modelId="{1FF72C3F-FBED-407F-98ED-B933A882B290}" type="presOf" srcId="{7223722B-A750-4F43-9A0E-CE0DE5C832B0}" destId="{CDF9EB75-2D39-4939-953A-E33A25A87AD3}" srcOrd="0" destOrd="0" presId="urn:microsoft.com/office/officeart/2005/8/layout/vList2"/>
    <dgm:cxn modelId="{B12B7452-98A0-4CCD-BE4A-65D96A13F49C}" type="presOf" srcId="{BFE2CDC1-D7F6-40F4-8B7E-91A09AD1E2D2}" destId="{24DC6936-C7AC-4EB3-9F18-42E0C00FF21E}" srcOrd="0" destOrd="0" presId="urn:microsoft.com/office/officeart/2005/8/layout/vList2"/>
    <dgm:cxn modelId="{F1F4C489-408D-4E56-A769-2DA57B93759B}" type="presOf" srcId="{081A00C7-DA08-488F-89CF-B884ACE745C0}" destId="{7FD873D4-39FF-4FFA-8659-B2B487E039A0}" srcOrd="0" destOrd="0" presId="urn:microsoft.com/office/officeart/2005/8/layout/vList2"/>
    <dgm:cxn modelId="{AC73939B-7FD8-40F5-9AD3-195D26045829}" srcId="{D6588189-62A7-4102-AD27-4F05ABB64615}" destId="{25EB0343-3533-4E58-9047-BF262079676D}" srcOrd="2" destOrd="0" parTransId="{6CD47E0F-91B8-4AC0-8462-122FF3C21BE1}" sibTransId="{FDE004F0-8D6E-4DFA-B0CF-62BE7EF41E76}"/>
    <dgm:cxn modelId="{3FA988AF-D50A-4E97-AFA1-B29BCB938B3A}" srcId="{D6588189-62A7-4102-AD27-4F05ABB64615}" destId="{7223722B-A750-4F43-9A0E-CE0DE5C832B0}" srcOrd="1" destOrd="0" parTransId="{02BA7F30-C58B-41D6-AE8A-2595D0E3CBA4}" sibTransId="{5E1B0F80-3811-436B-960B-DB851150B6E5}"/>
    <dgm:cxn modelId="{45D1AEBE-F107-4AE0-A25D-7AB7F9C307A4}" srcId="{D6588189-62A7-4102-AD27-4F05ABB64615}" destId="{081A00C7-DA08-488F-89CF-B884ACE745C0}" srcOrd="4" destOrd="0" parTransId="{24CD3406-48BE-4B50-9C6A-F2CA4B62EA0A}" sibTransId="{7B986BA5-DCD0-4F31-AA46-BD2A26F3EDE7}"/>
    <dgm:cxn modelId="{E30CEFDD-C9F2-4E33-BC3A-8522456C2600}" srcId="{D6588189-62A7-4102-AD27-4F05ABB64615}" destId="{BFE2CDC1-D7F6-40F4-8B7E-91A09AD1E2D2}" srcOrd="3" destOrd="0" parTransId="{241DB33B-DEAB-435A-A968-CC9D1B6B6366}" sibTransId="{2688EB69-098D-41A9-8C8B-4F75D1730556}"/>
    <dgm:cxn modelId="{7826DB36-1F2C-4A70-9840-F792A05D9885}" type="presParOf" srcId="{577A5DD6-368B-4834-B0A7-BFEC36C90A15}" destId="{24499C55-DC7B-48A1-8643-4C0A36E5B93E}" srcOrd="0" destOrd="0" presId="urn:microsoft.com/office/officeart/2005/8/layout/vList2"/>
    <dgm:cxn modelId="{79F817A2-C7F2-4215-96AD-1AADBBEDF885}" type="presParOf" srcId="{577A5DD6-368B-4834-B0A7-BFEC36C90A15}" destId="{F90DDFE8-9494-4E7A-BABA-C0AA6A0AA31D}" srcOrd="1" destOrd="0" presId="urn:microsoft.com/office/officeart/2005/8/layout/vList2"/>
    <dgm:cxn modelId="{5F3D464A-A00E-40ED-8BAC-25DF88149B61}" type="presParOf" srcId="{577A5DD6-368B-4834-B0A7-BFEC36C90A15}" destId="{CDF9EB75-2D39-4939-953A-E33A25A87AD3}" srcOrd="2" destOrd="0" presId="urn:microsoft.com/office/officeart/2005/8/layout/vList2"/>
    <dgm:cxn modelId="{87201292-F548-4601-BF05-F256E59C8665}" type="presParOf" srcId="{577A5DD6-368B-4834-B0A7-BFEC36C90A15}" destId="{94F15E66-17A3-4F6D-BA53-D6968B5E6A03}" srcOrd="3" destOrd="0" presId="urn:microsoft.com/office/officeart/2005/8/layout/vList2"/>
    <dgm:cxn modelId="{B3E3BB0F-3CAC-4667-8C53-CE9698AAAD8A}" type="presParOf" srcId="{577A5DD6-368B-4834-B0A7-BFEC36C90A15}" destId="{7986D726-79B9-46AC-905F-CAE6998A4C72}" srcOrd="4" destOrd="0" presId="urn:microsoft.com/office/officeart/2005/8/layout/vList2"/>
    <dgm:cxn modelId="{6162E0BA-F026-46D4-BDAD-C75B3E51ADBE}" type="presParOf" srcId="{577A5DD6-368B-4834-B0A7-BFEC36C90A15}" destId="{63F1551C-8CF8-4352-9CA7-700E11975A30}" srcOrd="5" destOrd="0" presId="urn:microsoft.com/office/officeart/2005/8/layout/vList2"/>
    <dgm:cxn modelId="{5045FD8F-5FC5-4FB4-9332-D4D04C1D6A4A}" type="presParOf" srcId="{577A5DD6-368B-4834-B0A7-BFEC36C90A15}" destId="{24DC6936-C7AC-4EB3-9F18-42E0C00FF21E}" srcOrd="6" destOrd="0" presId="urn:microsoft.com/office/officeart/2005/8/layout/vList2"/>
    <dgm:cxn modelId="{9638230B-DFDF-42CB-9A2E-43089630CB8F}" type="presParOf" srcId="{577A5DD6-368B-4834-B0A7-BFEC36C90A15}" destId="{D14FC44C-1C88-4CED-811B-063565569290}" srcOrd="7" destOrd="0" presId="urn:microsoft.com/office/officeart/2005/8/layout/vList2"/>
    <dgm:cxn modelId="{992F8707-A900-40BD-82A2-087D6AC5311B}" type="presParOf" srcId="{577A5DD6-368B-4834-B0A7-BFEC36C90A15}" destId="{7FD873D4-39FF-4FFA-8659-B2B487E039A0}"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499C55-DC7B-48A1-8643-4C0A36E5B93E}">
      <dsp:nvSpPr>
        <dsp:cNvPr id="0" name=""/>
        <dsp:cNvSpPr/>
      </dsp:nvSpPr>
      <dsp:spPr>
        <a:xfrm>
          <a:off x="0" y="64156"/>
          <a:ext cx="7007122" cy="79852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One Year Ago- 18/32 Backlog of Six Months or Greater (56%)</a:t>
          </a:r>
        </a:p>
      </dsp:txBody>
      <dsp:txXfrm>
        <a:off x="38981" y="103137"/>
        <a:ext cx="6929160" cy="720563"/>
      </dsp:txXfrm>
    </dsp:sp>
    <dsp:sp modelId="{CDF9EB75-2D39-4939-953A-E33A25A87AD3}">
      <dsp:nvSpPr>
        <dsp:cNvPr id="0" name=""/>
        <dsp:cNvSpPr/>
      </dsp:nvSpPr>
      <dsp:spPr>
        <a:xfrm>
          <a:off x="0" y="920281"/>
          <a:ext cx="7007122" cy="79852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Today-14/32 Backlog of Six Months or Greater (44%)</a:t>
          </a:r>
        </a:p>
      </dsp:txBody>
      <dsp:txXfrm>
        <a:off x="38981" y="959262"/>
        <a:ext cx="6929160" cy="720563"/>
      </dsp:txXfrm>
    </dsp:sp>
    <dsp:sp modelId="{7986D726-79B9-46AC-905F-CAE6998A4C72}">
      <dsp:nvSpPr>
        <dsp:cNvPr id="0" name=""/>
        <dsp:cNvSpPr/>
      </dsp:nvSpPr>
      <dsp:spPr>
        <a:xfrm>
          <a:off x="0" y="1776406"/>
          <a:ext cx="7007122" cy="79852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75% Have Same or Reduced Gross Revenues Compared to This Time Last Year</a:t>
          </a:r>
        </a:p>
      </dsp:txBody>
      <dsp:txXfrm>
        <a:off x="38981" y="1815387"/>
        <a:ext cx="6929160" cy="720563"/>
      </dsp:txXfrm>
    </dsp:sp>
    <dsp:sp modelId="{24DC6936-C7AC-4EB3-9F18-42E0C00FF21E}">
      <dsp:nvSpPr>
        <dsp:cNvPr id="0" name=""/>
        <dsp:cNvSpPr/>
      </dsp:nvSpPr>
      <dsp:spPr>
        <a:xfrm>
          <a:off x="0" y="2632531"/>
          <a:ext cx="7007122" cy="79852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Companies’ KYTC Backlog have Reduced by 39%</a:t>
          </a:r>
        </a:p>
      </dsp:txBody>
      <dsp:txXfrm>
        <a:off x="38981" y="2671512"/>
        <a:ext cx="6929160" cy="720563"/>
      </dsp:txXfrm>
    </dsp:sp>
    <dsp:sp modelId="{7FD873D4-39FF-4FFA-8659-B2B487E039A0}">
      <dsp:nvSpPr>
        <dsp:cNvPr id="0" name=""/>
        <dsp:cNvSpPr/>
      </dsp:nvSpPr>
      <dsp:spPr>
        <a:xfrm>
          <a:off x="0" y="3488656"/>
          <a:ext cx="7007122" cy="79852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More than two-thirds (69%) of respondents indicated “</a:t>
          </a:r>
          <a:r>
            <a:rPr lang="en-US" sz="2000" i="1" kern="1200" dirty="0"/>
            <a:t>Pursuing more private/commercial project opportunities</a:t>
          </a:r>
          <a:r>
            <a:rPr lang="en-US" sz="2000" kern="1200" dirty="0"/>
            <a:t>” </a:t>
          </a:r>
        </a:p>
      </dsp:txBody>
      <dsp:txXfrm>
        <a:off x="38981" y="3527637"/>
        <a:ext cx="6929160" cy="7205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315261F-C73D-42A7-B9B5-E6B753374C78}" type="datetimeFigureOut">
              <a:rPr lang="en-US" smtClean="0"/>
              <a:t>9/17/2024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E0A6D4C-945E-4411-BE52-9ECDBA98B3A2}" type="slidenum">
              <a:rPr lang="en-US" smtClean="0"/>
              <a:t>‹#›</a:t>
            </a:fld>
            <a:endParaRPr lang="en-US"/>
          </a:p>
        </p:txBody>
      </p:sp>
    </p:spTree>
    <p:extLst>
      <p:ext uri="{BB962C8B-B14F-4D97-AF65-F5344CB8AC3E}">
        <p14:creationId xmlns:p14="http://schemas.microsoft.com/office/powerpoint/2010/main" val="3627200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YTD Comparisons 24-22</a:t>
            </a:r>
          </a:p>
          <a:p>
            <a:endParaRPr lang="en-US" dirty="0"/>
          </a:p>
          <a:p>
            <a:r>
              <a:rPr lang="en-US" dirty="0"/>
              <a:t>24-</a:t>
            </a:r>
            <a:r>
              <a:rPr lang="en-US" sz="1800" b="1" dirty="0">
                <a:latin typeface="Arial" panose="020B0604020202020204" pitchFamily="34" charset="0"/>
              </a:rPr>
              <a:t>$715,422,478-355</a:t>
            </a:r>
            <a:endParaRPr lang="en-US" dirty="0"/>
          </a:p>
          <a:p>
            <a:r>
              <a:rPr lang="en-US" dirty="0"/>
              <a:t>23-</a:t>
            </a:r>
            <a:r>
              <a:rPr lang="en-US" sz="1800" b="1" dirty="0">
                <a:latin typeface="Arial" panose="020B0604020202020204" pitchFamily="34" charset="0"/>
              </a:rPr>
              <a:t>$782,157,231-497</a:t>
            </a:r>
            <a:endParaRPr lang="en-US" dirty="0"/>
          </a:p>
          <a:p>
            <a:r>
              <a:rPr lang="en-US" dirty="0"/>
              <a:t>22-</a:t>
            </a:r>
            <a:r>
              <a:rPr lang="en-US" sz="1800" b="1" dirty="0">
                <a:latin typeface="Arial" panose="020B0604020202020204" pitchFamily="34" charset="0"/>
              </a:rPr>
              <a:t>$839,781,350-520</a:t>
            </a:r>
          </a:p>
          <a:p>
            <a:r>
              <a:rPr lang="en-US" sz="1800" dirty="0">
                <a:latin typeface="Arial" panose="020B0604020202020204" pitchFamily="34" charset="0"/>
              </a:rPr>
              <a:t>21-</a:t>
            </a:r>
            <a:r>
              <a:rPr lang="en-US" sz="1800" b="1" dirty="0">
                <a:latin typeface="Arial" panose="020B0604020202020204" pitchFamily="34" charset="0"/>
              </a:rPr>
              <a:t>$705,901,169-496</a:t>
            </a:r>
            <a:endParaRPr lang="en-US" dirty="0"/>
          </a:p>
        </p:txBody>
      </p:sp>
      <p:sp>
        <p:nvSpPr>
          <p:cNvPr id="4" name="Slide Number Placeholder 3"/>
          <p:cNvSpPr>
            <a:spLocks noGrp="1"/>
          </p:cNvSpPr>
          <p:nvPr>
            <p:ph type="sldNum" sz="quarter" idx="5"/>
          </p:nvPr>
        </p:nvSpPr>
        <p:spPr/>
        <p:txBody>
          <a:bodyPr/>
          <a:lstStyle/>
          <a:p>
            <a:fld id="{3E0A6D4C-945E-4411-BE52-9ECDBA98B3A2}" type="slidenum">
              <a:rPr lang="en-US" smtClean="0"/>
              <a:t>6</a:t>
            </a:fld>
            <a:endParaRPr lang="en-US"/>
          </a:p>
        </p:txBody>
      </p:sp>
    </p:spTree>
    <p:extLst>
      <p:ext uri="{BB962C8B-B14F-4D97-AF65-F5344CB8AC3E}">
        <p14:creationId xmlns:p14="http://schemas.microsoft.com/office/powerpoint/2010/main" val="2505294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0A6D4C-945E-4411-BE52-9ECDBA98B3A2}" type="slidenum">
              <a:rPr lang="en-US" smtClean="0"/>
              <a:t>12</a:t>
            </a:fld>
            <a:endParaRPr lang="en-US"/>
          </a:p>
        </p:txBody>
      </p:sp>
    </p:spTree>
    <p:extLst>
      <p:ext uri="{BB962C8B-B14F-4D97-AF65-F5344CB8AC3E}">
        <p14:creationId xmlns:p14="http://schemas.microsoft.com/office/powerpoint/2010/main" val="2794883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77435-42B5-83FD-DC99-64550F99A4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B4F27B-1974-4313-D84D-662DE09ECF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52FC27-0047-5937-BC62-6FE8BDAE836B}"/>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5" name="Footer Placeholder 4">
            <a:extLst>
              <a:ext uri="{FF2B5EF4-FFF2-40B4-BE49-F238E27FC236}">
                <a16:creationId xmlns:a16="http://schemas.microsoft.com/office/drawing/2014/main" id="{B69EB6D7-FA82-BA51-616C-A1BC8AD30D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A10BCD-2CAE-83BF-A03E-537F14895F65}"/>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3764674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BEC57-7D8C-FA92-3F12-62BB465F40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92972E-705F-49F7-D2FB-1562543D49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75EA3-D97F-E31F-D3C1-EC36F10B4234}"/>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5" name="Footer Placeholder 4">
            <a:extLst>
              <a:ext uri="{FF2B5EF4-FFF2-40B4-BE49-F238E27FC236}">
                <a16:creationId xmlns:a16="http://schemas.microsoft.com/office/drawing/2014/main" id="{F5BB3CC7-1B61-872E-0274-E245158746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2C40D1-9FE8-5835-D85A-DD67EF785352}"/>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3760920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ABFEBB-38BB-29D1-FAC0-90301C91FB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504F36-B53F-335A-CE03-AB3A2754E4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FEB741-A280-FF2B-66FD-E62D35B990A3}"/>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5" name="Footer Placeholder 4">
            <a:extLst>
              <a:ext uri="{FF2B5EF4-FFF2-40B4-BE49-F238E27FC236}">
                <a16:creationId xmlns:a16="http://schemas.microsoft.com/office/drawing/2014/main" id="{44971817-27FD-2C9B-9074-B6579380C9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78C142-1971-1FF8-90BF-9654E71D10F5}"/>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333332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EA24E-9A3F-833D-EC83-2F2BFF72F0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6EE2D1-7BF4-3E5B-9CE4-1A8FBAE7CF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0F18E2-FE31-549B-F7C7-93BF4B6BBD4D}"/>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5" name="Footer Placeholder 4">
            <a:extLst>
              <a:ext uri="{FF2B5EF4-FFF2-40B4-BE49-F238E27FC236}">
                <a16:creationId xmlns:a16="http://schemas.microsoft.com/office/drawing/2014/main" id="{45F68F58-060D-6A79-BADC-4A64DA9A20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4FD876-0F01-E596-F1C6-1623CBA23B66}"/>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61192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89393-D582-EA6E-A6A3-4872B62D6A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964A17-E9CA-4F24-F324-83A1737FA8C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2E0F95-C3CE-9D74-5032-B74419A860A1}"/>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5" name="Footer Placeholder 4">
            <a:extLst>
              <a:ext uri="{FF2B5EF4-FFF2-40B4-BE49-F238E27FC236}">
                <a16:creationId xmlns:a16="http://schemas.microsoft.com/office/drawing/2014/main" id="{9558B26A-BF12-ACA3-E524-FA079E37F4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A71FD5-C24B-1A45-063D-A8063E81BBAA}"/>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2389674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891E9-9BE6-A1F1-AB02-1A1CF30A04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34F3C2-90B7-9EDE-94A4-E8F4D96DF3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F931CA-AED6-1622-E842-71544CAAE7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C78E52-EE3D-BB46-763E-4D0A4389EDB6}"/>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6" name="Footer Placeholder 5">
            <a:extLst>
              <a:ext uri="{FF2B5EF4-FFF2-40B4-BE49-F238E27FC236}">
                <a16:creationId xmlns:a16="http://schemas.microsoft.com/office/drawing/2014/main" id="{F6C3693F-F701-BF14-82DD-8DA4288A08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961D66-CB8B-0FF3-F412-F6092D0D6A8E}"/>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3831536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B8499-D9D1-BC99-FD88-6381406ECE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59B871-3C2D-2962-6604-D0735A5B9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D1FBAD-CC65-3E94-E769-E7DDE063B1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1CB834-48EE-F2B6-D41E-FF2FA63932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48F5B8-7233-B6DE-6FAB-3FA78FB8D9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37D250-1C4C-D6B2-ECDF-1C7F7498C187}"/>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8" name="Footer Placeholder 7">
            <a:extLst>
              <a:ext uri="{FF2B5EF4-FFF2-40B4-BE49-F238E27FC236}">
                <a16:creationId xmlns:a16="http://schemas.microsoft.com/office/drawing/2014/main" id="{37B7140F-46A1-1079-6E5E-23C95AEAF3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42D571-6D4A-7EEA-05BB-2BDEE1B545D1}"/>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430006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969EF-FC45-6E0E-54DD-BA5AB4B04E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A9F9BC-3A5D-107B-F73A-7819EAF007CC}"/>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4" name="Footer Placeholder 3">
            <a:extLst>
              <a:ext uri="{FF2B5EF4-FFF2-40B4-BE49-F238E27FC236}">
                <a16:creationId xmlns:a16="http://schemas.microsoft.com/office/drawing/2014/main" id="{7E7760E9-5A69-32E9-D198-CC434D7DB7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D09ECB-27AF-5541-0BF4-A929C7869502}"/>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651886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C91B45-E9F7-4465-FBD8-6E3E552CC34C}"/>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3" name="Footer Placeholder 2">
            <a:extLst>
              <a:ext uri="{FF2B5EF4-FFF2-40B4-BE49-F238E27FC236}">
                <a16:creationId xmlns:a16="http://schemas.microsoft.com/office/drawing/2014/main" id="{181CE0BB-A594-CE3D-3EC7-E16BB23505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E2833D-ECF3-1BDC-5B9E-A3D8DF174F30}"/>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2810611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3D6F8-E399-AC77-4479-95E7DA7C69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E25143-ABCC-B5D1-465E-7A893098D6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04D868-4D46-2D6F-FA7F-35E5475FDE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E9322F-14F5-733C-3AE2-93795333287A}"/>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6" name="Footer Placeholder 5">
            <a:extLst>
              <a:ext uri="{FF2B5EF4-FFF2-40B4-BE49-F238E27FC236}">
                <a16:creationId xmlns:a16="http://schemas.microsoft.com/office/drawing/2014/main" id="{426B3A8F-B02B-D12E-ADA0-D2DB37284E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08A0DD-EE0C-71BA-8F0F-C1A155C2497A}"/>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3600203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43FE3-89AA-CF2F-DCC8-5F8262A81A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A04560-C20F-48A2-890D-5FC259F5AB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A351E2-B602-53ED-482F-3DE3CAD494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584A28-F718-969E-474B-0AD37F10D67B}"/>
              </a:ext>
            </a:extLst>
          </p:cNvPr>
          <p:cNvSpPr>
            <a:spLocks noGrp="1"/>
          </p:cNvSpPr>
          <p:nvPr>
            <p:ph type="dt" sz="half" idx="10"/>
          </p:nvPr>
        </p:nvSpPr>
        <p:spPr/>
        <p:txBody>
          <a:bodyPr/>
          <a:lstStyle/>
          <a:p>
            <a:fld id="{9318A399-A51F-44D4-A11F-C02FB087CF9D}" type="datetimeFigureOut">
              <a:rPr lang="en-US" smtClean="0"/>
              <a:t>9/17/2024</a:t>
            </a:fld>
            <a:endParaRPr lang="en-US"/>
          </a:p>
        </p:txBody>
      </p:sp>
      <p:sp>
        <p:nvSpPr>
          <p:cNvPr id="6" name="Footer Placeholder 5">
            <a:extLst>
              <a:ext uri="{FF2B5EF4-FFF2-40B4-BE49-F238E27FC236}">
                <a16:creationId xmlns:a16="http://schemas.microsoft.com/office/drawing/2014/main" id="{459F64BD-72D1-94BF-308D-F85377182F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87002E-0E2A-762B-78DF-C99D81762615}"/>
              </a:ext>
            </a:extLst>
          </p:cNvPr>
          <p:cNvSpPr>
            <a:spLocks noGrp="1"/>
          </p:cNvSpPr>
          <p:nvPr>
            <p:ph type="sldNum" sz="quarter" idx="12"/>
          </p:nvPr>
        </p:nvSpPr>
        <p:spPr/>
        <p:txBody>
          <a:bodyPr/>
          <a:lstStyle/>
          <a:p>
            <a:fld id="{E900C6DF-DE61-4EE4-A1D6-287AB2BEB83C}" type="slidenum">
              <a:rPr lang="en-US" smtClean="0"/>
              <a:t>‹#›</a:t>
            </a:fld>
            <a:endParaRPr lang="en-US"/>
          </a:p>
        </p:txBody>
      </p:sp>
    </p:spTree>
    <p:extLst>
      <p:ext uri="{BB962C8B-B14F-4D97-AF65-F5344CB8AC3E}">
        <p14:creationId xmlns:p14="http://schemas.microsoft.com/office/powerpoint/2010/main" val="4169294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B9E15C-8DCA-3F6A-7F26-0D261723F7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E3E80B-1D7B-F002-B283-8F53454EE6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07C03B-5E2B-839C-BF60-AE0F5855AB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318A399-A51F-44D4-A11F-C02FB087CF9D}" type="datetimeFigureOut">
              <a:rPr lang="en-US" smtClean="0"/>
              <a:t>9/17/2024</a:t>
            </a:fld>
            <a:endParaRPr lang="en-US"/>
          </a:p>
        </p:txBody>
      </p:sp>
      <p:sp>
        <p:nvSpPr>
          <p:cNvPr id="5" name="Footer Placeholder 4">
            <a:extLst>
              <a:ext uri="{FF2B5EF4-FFF2-40B4-BE49-F238E27FC236}">
                <a16:creationId xmlns:a16="http://schemas.microsoft.com/office/drawing/2014/main" id="{A6476B3A-9CE1-8B62-A8C5-A976020DAC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A4AD7AC-4761-CB84-DD1B-F502FBF19B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900C6DF-DE61-4EE4-A1D6-287AB2BEB83C}" type="slidenum">
              <a:rPr lang="en-US" smtClean="0"/>
              <a:t>‹#›</a:t>
            </a:fld>
            <a:endParaRPr lang="en-US"/>
          </a:p>
        </p:txBody>
      </p:sp>
    </p:spTree>
    <p:extLst>
      <p:ext uri="{BB962C8B-B14F-4D97-AF65-F5344CB8AC3E}">
        <p14:creationId xmlns:p14="http://schemas.microsoft.com/office/powerpoint/2010/main" val="852658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larue@kahc.org"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C1F4C8F-BE58-4793-A0CC-2E7FCCACDD3C}"/>
              </a:ext>
            </a:extLst>
          </p:cNvPr>
          <p:cNvSpPr>
            <a:spLocks noGrp="1"/>
          </p:cNvSpPr>
          <p:nvPr>
            <p:ph type="ctrTitle"/>
          </p:nvPr>
        </p:nvSpPr>
        <p:spPr>
          <a:xfrm>
            <a:off x="942680" y="857251"/>
            <a:ext cx="5153320" cy="3098061"/>
          </a:xfrm>
        </p:spPr>
        <p:txBody>
          <a:bodyPr anchor="b">
            <a:normAutofit/>
          </a:bodyPr>
          <a:lstStyle/>
          <a:p>
            <a:pPr algn="l"/>
            <a:r>
              <a:rPr lang="en-US" sz="4100" dirty="0">
                <a:solidFill>
                  <a:srgbClr val="FFFFFF"/>
                </a:solidFill>
              </a:rPr>
              <a:t>Kentucky Association of Highway Contractors - Report on Industry Capacity</a:t>
            </a:r>
          </a:p>
        </p:txBody>
      </p:sp>
      <p:sp>
        <p:nvSpPr>
          <p:cNvPr id="18" name="Rectangle 17">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0A94180-D768-E94B-D460-38B2D80FF979}"/>
              </a:ext>
            </a:extLst>
          </p:cNvPr>
          <p:cNvSpPr>
            <a:spLocks noGrp="1"/>
          </p:cNvSpPr>
          <p:nvPr>
            <p:ph type="subTitle" idx="1"/>
          </p:nvPr>
        </p:nvSpPr>
        <p:spPr>
          <a:xfrm>
            <a:off x="1127208" y="4756265"/>
            <a:ext cx="4393278" cy="1244483"/>
          </a:xfrm>
        </p:spPr>
        <p:txBody>
          <a:bodyPr anchor="t">
            <a:normAutofit/>
          </a:bodyPr>
          <a:lstStyle/>
          <a:p>
            <a:pPr algn="l"/>
            <a:r>
              <a:rPr lang="en-US">
                <a:solidFill>
                  <a:srgbClr val="FFFFFF"/>
                </a:solidFill>
              </a:rPr>
              <a:t>M. Chad LaRue, P.E.</a:t>
            </a:r>
          </a:p>
          <a:p>
            <a:pPr algn="l"/>
            <a:r>
              <a:rPr lang="en-US">
                <a:solidFill>
                  <a:srgbClr val="FFFFFF"/>
                </a:solidFill>
              </a:rPr>
              <a:t>Executive Director</a:t>
            </a:r>
          </a:p>
        </p:txBody>
      </p:sp>
      <p:sp>
        <p:nvSpPr>
          <p:cNvPr id="20" name="Oval 19">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ue and white logo&#10;&#10;Description automatically generated">
            <a:extLst>
              <a:ext uri="{FF2B5EF4-FFF2-40B4-BE49-F238E27FC236}">
                <a16:creationId xmlns:a16="http://schemas.microsoft.com/office/drawing/2014/main" id="{1D515621-7F7A-5300-6272-9F051245B6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1251" y="2108877"/>
            <a:ext cx="3635780" cy="2654533"/>
          </a:xfrm>
          <a:prstGeom prst="rect">
            <a:avLst/>
          </a:prstGeom>
        </p:spPr>
      </p:pic>
    </p:spTree>
    <p:extLst>
      <p:ext uri="{BB962C8B-B14F-4D97-AF65-F5344CB8AC3E}">
        <p14:creationId xmlns:p14="http://schemas.microsoft.com/office/powerpoint/2010/main" val="418743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B49FA1-B3CB-C265-FCD4-56577B42480E}"/>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In Summary</a:t>
            </a:r>
          </a:p>
        </p:txBody>
      </p:sp>
      <p:sp>
        <p:nvSpPr>
          <p:cNvPr id="3" name="Content Placeholder 2">
            <a:extLst>
              <a:ext uri="{FF2B5EF4-FFF2-40B4-BE49-F238E27FC236}">
                <a16:creationId xmlns:a16="http://schemas.microsoft.com/office/drawing/2014/main" id="{7C915491-5256-A11B-CC26-7112D0E796C7}"/>
              </a:ext>
            </a:extLst>
          </p:cNvPr>
          <p:cNvSpPr>
            <a:spLocks noGrp="1"/>
          </p:cNvSpPr>
          <p:nvPr>
            <p:ph idx="1"/>
          </p:nvPr>
        </p:nvSpPr>
        <p:spPr>
          <a:xfrm>
            <a:off x="4810259" y="649480"/>
            <a:ext cx="6555347" cy="5546047"/>
          </a:xfrm>
        </p:spPr>
        <p:txBody>
          <a:bodyPr anchor="ctr">
            <a:normAutofit/>
          </a:bodyPr>
          <a:lstStyle/>
          <a:p>
            <a:r>
              <a:rPr lang="en-US" sz="2000" dirty="0"/>
              <a:t>Plenty of Capacity in Kentucky’s Highway Construction Industry</a:t>
            </a:r>
          </a:p>
          <a:p>
            <a:endParaRPr lang="en-US" sz="2000" dirty="0"/>
          </a:p>
          <a:p>
            <a:r>
              <a:rPr lang="en-US" sz="2000" dirty="0"/>
              <a:t>Industry is Feeling a Contraction in 2024 </a:t>
            </a:r>
          </a:p>
          <a:p>
            <a:endParaRPr lang="en-US" sz="2000" dirty="0"/>
          </a:p>
          <a:p>
            <a:r>
              <a:rPr lang="en-US" sz="2000" dirty="0"/>
              <a:t>Volatility Inhibits Industry Growth</a:t>
            </a:r>
          </a:p>
          <a:p>
            <a:endParaRPr lang="en-US" sz="2000" dirty="0"/>
          </a:p>
          <a:p>
            <a:r>
              <a:rPr lang="en-US" sz="2000" dirty="0"/>
              <a:t>Industry Stands Ready &amp; Has Ability to Deliver on State, County, City Promise to Taxpayers of Safe, Efficient Transportation</a:t>
            </a:r>
          </a:p>
        </p:txBody>
      </p:sp>
      <p:pic>
        <p:nvPicPr>
          <p:cNvPr id="4" name="Picture 3">
            <a:extLst>
              <a:ext uri="{FF2B5EF4-FFF2-40B4-BE49-F238E27FC236}">
                <a16:creationId xmlns:a16="http://schemas.microsoft.com/office/drawing/2014/main" id="{9AF48C9E-C764-7E45-E1F9-F5146DDA147C}"/>
              </a:ext>
            </a:extLst>
          </p:cNvPr>
          <p:cNvPicPr>
            <a:picLocks noChangeAspect="1"/>
          </p:cNvPicPr>
          <p:nvPr/>
        </p:nvPicPr>
        <p:blipFill>
          <a:blip r:embed="rId2"/>
          <a:stretch>
            <a:fillRect/>
          </a:stretch>
        </p:blipFill>
        <p:spPr>
          <a:xfrm>
            <a:off x="10783387" y="5771818"/>
            <a:ext cx="1164437" cy="847417"/>
          </a:xfrm>
          <a:prstGeom prst="rect">
            <a:avLst/>
          </a:prstGeom>
        </p:spPr>
      </p:pic>
    </p:spTree>
    <p:extLst>
      <p:ext uri="{BB962C8B-B14F-4D97-AF65-F5344CB8AC3E}">
        <p14:creationId xmlns:p14="http://schemas.microsoft.com/office/powerpoint/2010/main" val="773483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1F4C8F-BE58-4793-A0CC-2E7FCCACDD3C}"/>
              </a:ext>
            </a:extLst>
          </p:cNvPr>
          <p:cNvSpPr>
            <a:spLocks noGrp="1"/>
          </p:cNvSpPr>
          <p:nvPr>
            <p:ph type="ctrTitle"/>
          </p:nvPr>
        </p:nvSpPr>
        <p:spPr>
          <a:xfrm>
            <a:off x="6590662" y="4267832"/>
            <a:ext cx="4805996" cy="1297115"/>
          </a:xfrm>
        </p:spPr>
        <p:txBody>
          <a:bodyPr anchor="t">
            <a:normAutofit/>
          </a:bodyPr>
          <a:lstStyle/>
          <a:p>
            <a:pPr algn="l"/>
            <a:r>
              <a:rPr lang="en-US" sz="2800" dirty="0">
                <a:solidFill>
                  <a:schemeClr val="tx2"/>
                </a:solidFill>
              </a:rPr>
              <a:t>M. Chad LaRue, P.E.</a:t>
            </a:r>
            <a:br>
              <a:rPr lang="en-US" sz="2800" dirty="0">
                <a:solidFill>
                  <a:schemeClr val="tx2"/>
                </a:solidFill>
              </a:rPr>
            </a:br>
            <a:r>
              <a:rPr lang="en-US" sz="2800" dirty="0">
                <a:solidFill>
                  <a:schemeClr val="tx2"/>
                </a:solidFill>
              </a:rPr>
              <a:t>Executive Director</a:t>
            </a:r>
            <a:br>
              <a:rPr lang="en-US" sz="2800" dirty="0">
                <a:solidFill>
                  <a:schemeClr val="tx2"/>
                </a:solidFill>
              </a:rPr>
            </a:br>
            <a:r>
              <a:rPr lang="en-US" sz="2800" dirty="0">
                <a:solidFill>
                  <a:schemeClr val="tx2"/>
                </a:solidFill>
                <a:hlinkClick r:id="rId2"/>
              </a:rPr>
              <a:t>clarue@kahc.org</a:t>
            </a:r>
            <a:r>
              <a:rPr lang="en-US" sz="2800" dirty="0">
                <a:solidFill>
                  <a:schemeClr val="tx2"/>
                </a:solidFill>
              </a:rPr>
              <a:t> </a:t>
            </a:r>
          </a:p>
        </p:txBody>
      </p:sp>
      <p:sp>
        <p:nvSpPr>
          <p:cNvPr id="3" name="Subtitle 2">
            <a:extLst>
              <a:ext uri="{FF2B5EF4-FFF2-40B4-BE49-F238E27FC236}">
                <a16:creationId xmlns:a16="http://schemas.microsoft.com/office/drawing/2014/main" id="{E0A94180-D768-E94B-D460-38B2D80FF979}"/>
              </a:ext>
            </a:extLst>
          </p:cNvPr>
          <p:cNvSpPr>
            <a:spLocks noGrp="1"/>
          </p:cNvSpPr>
          <p:nvPr>
            <p:ph type="subTitle" idx="1"/>
          </p:nvPr>
        </p:nvSpPr>
        <p:spPr>
          <a:xfrm>
            <a:off x="6590966" y="3428999"/>
            <a:ext cx="4805691" cy="838831"/>
          </a:xfrm>
        </p:spPr>
        <p:txBody>
          <a:bodyPr anchor="b">
            <a:normAutofit/>
          </a:bodyPr>
          <a:lstStyle/>
          <a:p>
            <a:pPr algn="l"/>
            <a:endParaRPr lang="en-US" sz="2000" dirty="0">
              <a:solidFill>
                <a:schemeClr val="tx2"/>
              </a:solidFill>
            </a:endParaRPr>
          </a:p>
        </p:txBody>
      </p:sp>
      <p:pic>
        <p:nvPicPr>
          <p:cNvPr id="5" name="Picture 4" descr="A blue and white logo&#10;&#10;Description automatically generated">
            <a:extLst>
              <a:ext uri="{FF2B5EF4-FFF2-40B4-BE49-F238E27FC236}">
                <a16:creationId xmlns:a16="http://schemas.microsoft.com/office/drawing/2014/main" id="{1D515621-7F7A-5300-6272-9F051245B6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470" y="2374222"/>
            <a:ext cx="4141760" cy="3023955"/>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89210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96594-4EDE-9D56-C861-094EB9046A64}"/>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E0F326F6-5EF8-C791-7C65-A3C2EA7F171F}"/>
              </a:ext>
            </a:extLst>
          </p:cNvPr>
          <p:cNvPicPr>
            <a:picLocks noGrp="1" noChangeAspect="1"/>
          </p:cNvPicPr>
          <p:nvPr>
            <p:ph idx="1"/>
          </p:nvPr>
        </p:nvPicPr>
        <p:blipFill>
          <a:blip r:embed="rId3"/>
          <a:stretch>
            <a:fillRect/>
          </a:stretch>
        </p:blipFill>
        <p:spPr>
          <a:xfrm>
            <a:off x="-1" y="0"/>
            <a:ext cx="12110485" cy="6858000"/>
          </a:xfrm>
          <a:prstGeom prst="rect">
            <a:avLst/>
          </a:prstGeom>
        </p:spPr>
      </p:pic>
    </p:spTree>
    <p:extLst>
      <p:ext uri="{BB962C8B-B14F-4D97-AF65-F5344CB8AC3E}">
        <p14:creationId xmlns:p14="http://schemas.microsoft.com/office/powerpoint/2010/main" val="491417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968B7DD-D241-FC3D-DFE8-3732CC8BC7D6}"/>
              </a:ext>
            </a:extLst>
          </p:cNvPr>
          <p:cNvSpPr>
            <a:spLocks noGrp="1"/>
          </p:cNvSpPr>
          <p:nvPr>
            <p:ph type="title"/>
          </p:nvPr>
        </p:nvSpPr>
        <p:spPr>
          <a:xfrm>
            <a:off x="701749" y="586855"/>
            <a:ext cx="4354747" cy="3387497"/>
          </a:xfrm>
        </p:spPr>
        <p:txBody>
          <a:bodyPr anchor="b">
            <a:normAutofit/>
          </a:bodyPr>
          <a:lstStyle/>
          <a:p>
            <a:pPr algn="r"/>
            <a:r>
              <a:rPr lang="en-US" sz="4000" dirty="0">
                <a:solidFill>
                  <a:srgbClr val="FFFFFF"/>
                </a:solidFill>
              </a:rPr>
              <a:t>Is The Highway Construction Industry at Capacity?</a:t>
            </a:r>
          </a:p>
        </p:txBody>
      </p:sp>
      <p:sp>
        <p:nvSpPr>
          <p:cNvPr id="3" name="Content Placeholder 2">
            <a:extLst>
              <a:ext uri="{FF2B5EF4-FFF2-40B4-BE49-F238E27FC236}">
                <a16:creationId xmlns:a16="http://schemas.microsoft.com/office/drawing/2014/main" id="{1620E688-3675-247B-49A1-5F33AC831BF8}"/>
              </a:ext>
            </a:extLst>
          </p:cNvPr>
          <p:cNvSpPr>
            <a:spLocks noGrp="1"/>
          </p:cNvSpPr>
          <p:nvPr>
            <p:ph idx="1"/>
          </p:nvPr>
        </p:nvSpPr>
        <p:spPr>
          <a:xfrm>
            <a:off x="6503158" y="410222"/>
            <a:ext cx="4862447" cy="5546047"/>
          </a:xfrm>
        </p:spPr>
        <p:txBody>
          <a:bodyPr anchor="ctr">
            <a:normAutofit/>
          </a:bodyPr>
          <a:lstStyle/>
          <a:p>
            <a:r>
              <a:rPr lang="en-US" sz="2000" dirty="0"/>
              <a:t>Results of Recent Industry Survey </a:t>
            </a:r>
          </a:p>
          <a:p>
            <a:endParaRPr lang="en-US" sz="2000" dirty="0"/>
          </a:p>
          <a:p>
            <a:r>
              <a:rPr lang="en-US" sz="2000" dirty="0"/>
              <a:t>Historical KYTC Letting Information</a:t>
            </a:r>
          </a:p>
          <a:p>
            <a:endParaRPr lang="en-US" sz="2000" dirty="0"/>
          </a:p>
          <a:p>
            <a:r>
              <a:rPr lang="en-US" sz="2000" dirty="0"/>
              <a:t>Historical KYTC Asphalt Tonnage</a:t>
            </a:r>
          </a:p>
        </p:txBody>
      </p:sp>
      <p:pic>
        <p:nvPicPr>
          <p:cNvPr id="5" name="Picture 4" descr="A blue and white logo&#10;&#10;Description automatically generated">
            <a:extLst>
              <a:ext uri="{FF2B5EF4-FFF2-40B4-BE49-F238E27FC236}">
                <a16:creationId xmlns:a16="http://schemas.microsoft.com/office/drawing/2014/main" id="{3C181CF7-48A5-57D2-0DD6-3638A72802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3115" y="5837760"/>
            <a:ext cx="1164980" cy="850568"/>
          </a:xfrm>
          <a:prstGeom prst="rect">
            <a:avLst/>
          </a:prstGeom>
        </p:spPr>
      </p:pic>
    </p:spTree>
    <p:extLst>
      <p:ext uri="{BB962C8B-B14F-4D97-AF65-F5344CB8AC3E}">
        <p14:creationId xmlns:p14="http://schemas.microsoft.com/office/powerpoint/2010/main" val="540568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5C8AFB9-76BF-F5F6-51C9-AEB21E64DBDC}"/>
              </a:ext>
            </a:extLst>
          </p:cNvPr>
          <p:cNvSpPr>
            <a:spLocks noGrp="1"/>
          </p:cNvSpPr>
          <p:nvPr>
            <p:ph type="title"/>
          </p:nvPr>
        </p:nvSpPr>
        <p:spPr>
          <a:xfrm>
            <a:off x="826396" y="586855"/>
            <a:ext cx="4230100" cy="3387497"/>
          </a:xfrm>
        </p:spPr>
        <p:txBody>
          <a:bodyPr anchor="b">
            <a:normAutofit/>
          </a:bodyPr>
          <a:lstStyle/>
          <a:p>
            <a:pPr algn="r"/>
            <a:r>
              <a:rPr lang="en-US" sz="4000" dirty="0">
                <a:solidFill>
                  <a:srgbClr val="FFFFFF"/>
                </a:solidFill>
              </a:rPr>
              <a:t>KAHC Industry Survey Results</a:t>
            </a:r>
          </a:p>
        </p:txBody>
      </p:sp>
      <p:sp>
        <p:nvSpPr>
          <p:cNvPr id="3" name="Content Placeholder 2">
            <a:extLst>
              <a:ext uri="{FF2B5EF4-FFF2-40B4-BE49-F238E27FC236}">
                <a16:creationId xmlns:a16="http://schemas.microsoft.com/office/drawing/2014/main" id="{7A896CB8-E02A-9EBE-87E8-1FADE3687BA1}"/>
              </a:ext>
            </a:extLst>
          </p:cNvPr>
          <p:cNvSpPr>
            <a:spLocks noGrp="1"/>
          </p:cNvSpPr>
          <p:nvPr>
            <p:ph idx="1"/>
          </p:nvPr>
        </p:nvSpPr>
        <p:spPr>
          <a:xfrm>
            <a:off x="6503158" y="649480"/>
            <a:ext cx="4862447" cy="5546047"/>
          </a:xfrm>
        </p:spPr>
        <p:txBody>
          <a:bodyPr anchor="ctr">
            <a:normAutofit/>
          </a:bodyPr>
          <a:lstStyle/>
          <a:p>
            <a:r>
              <a:rPr lang="en-US" sz="2000" dirty="0"/>
              <a:t>32 Companies Participated in Survey</a:t>
            </a:r>
          </a:p>
          <a:p>
            <a:pPr marL="0" indent="0">
              <a:buNone/>
            </a:pPr>
            <a:endParaRPr lang="en-US" sz="2000" dirty="0"/>
          </a:p>
          <a:p>
            <a:r>
              <a:rPr lang="en-US" sz="2000" dirty="0"/>
              <a:t>Company Size Ranges from 6-652 employees – Median size: 88</a:t>
            </a:r>
          </a:p>
          <a:p>
            <a:pPr marL="0" indent="0">
              <a:buNone/>
            </a:pPr>
            <a:endParaRPr lang="en-US" sz="2000" dirty="0"/>
          </a:p>
          <a:p>
            <a:r>
              <a:rPr lang="en-US" sz="2000" dirty="0"/>
              <a:t>These Companies Collectively Employ over 5,000 people</a:t>
            </a:r>
          </a:p>
          <a:p>
            <a:endParaRPr lang="en-US" sz="2000" dirty="0"/>
          </a:p>
          <a:p>
            <a:r>
              <a:rPr lang="en-US" sz="2000" dirty="0"/>
              <a:t>Measured Capacity Based on Months of Backlog</a:t>
            </a:r>
          </a:p>
          <a:p>
            <a:endParaRPr lang="en-US" sz="2000" dirty="0"/>
          </a:p>
        </p:txBody>
      </p:sp>
      <p:pic>
        <p:nvPicPr>
          <p:cNvPr id="4" name="Picture 3">
            <a:extLst>
              <a:ext uri="{FF2B5EF4-FFF2-40B4-BE49-F238E27FC236}">
                <a16:creationId xmlns:a16="http://schemas.microsoft.com/office/drawing/2014/main" id="{7C248FF3-3CDD-3668-D184-7575E2E9EDD9}"/>
              </a:ext>
            </a:extLst>
          </p:cNvPr>
          <p:cNvPicPr>
            <a:picLocks noChangeAspect="1"/>
          </p:cNvPicPr>
          <p:nvPr/>
        </p:nvPicPr>
        <p:blipFill>
          <a:blip r:embed="rId2"/>
          <a:stretch>
            <a:fillRect/>
          </a:stretch>
        </p:blipFill>
        <p:spPr>
          <a:xfrm>
            <a:off x="10783386" y="5837760"/>
            <a:ext cx="1164437" cy="847417"/>
          </a:xfrm>
          <a:prstGeom prst="rect">
            <a:avLst/>
          </a:prstGeom>
        </p:spPr>
      </p:pic>
      <p:sp>
        <p:nvSpPr>
          <p:cNvPr id="6" name="TextBox 5">
            <a:extLst>
              <a:ext uri="{FF2B5EF4-FFF2-40B4-BE49-F238E27FC236}">
                <a16:creationId xmlns:a16="http://schemas.microsoft.com/office/drawing/2014/main" id="{10D7166C-6F01-9E90-FE6A-94B35D6E6E92}"/>
              </a:ext>
            </a:extLst>
          </p:cNvPr>
          <p:cNvSpPr txBox="1"/>
          <p:nvPr/>
        </p:nvSpPr>
        <p:spPr>
          <a:xfrm>
            <a:off x="6235830" y="6111265"/>
            <a:ext cx="3219254" cy="276999"/>
          </a:xfrm>
          <a:prstGeom prst="rect">
            <a:avLst/>
          </a:prstGeom>
          <a:noFill/>
        </p:spPr>
        <p:txBody>
          <a:bodyPr wrap="square">
            <a:spAutoFit/>
          </a:bodyPr>
          <a:lstStyle/>
          <a:p>
            <a:r>
              <a:rPr lang="en-US" sz="1200" i="1" dirty="0"/>
              <a:t>Source: KAHC Pulse Survey (Aug-Sept 2024)</a:t>
            </a:r>
          </a:p>
        </p:txBody>
      </p:sp>
    </p:spTree>
    <p:extLst>
      <p:ext uri="{BB962C8B-B14F-4D97-AF65-F5344CB8AC3E}">
        <p14:creationId xmlns:p14="http://schemas.microsoft.com/office/powerpoint/2010/main" val="3911289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F58869B2-E898-860E-02E2-481DCABB97C2}"/>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KAHC Capacity Survey-Continued</a:t>
            </a:r>
          </a:p>
        </p:txBody>
      </p:sp>
      <p:pic>
        <p:nvPicPr>
          <p:cNvPr id="6" name="Picture 5">
            <a:extLst>
              <a:ext uri="{FF2B5EF4-FFF2-40B4-BE49-F238E27FC236}">
                <a16:creationId xmlns:a16="http://schemas.microsoft.com/office/drawing/2014/main" id="{C86EC327-FBF0-C90F-1491-4C9D5BDFFB15}"/>
              </a:ext>
            </a:extLst>
          </p:cNvPr>
          <p:cNvPicPr>
            <a:picLocks noChangeAspect="1"/>
          </p:cNvPicPr>
          <p:nvPr/>
        </p:nvPicPr>
        <p:blipFill>
          <a:blip r:embed="rId2"/>
          <a:stretch>
            <a:fillRect/>
          </a:stretch>
        </p:blipFill>
        <p:spPr>
          <a:xfrm>
            <a:off x="10570360" y="5839012"/>
            <a:ext cx="1164437" cy="847417"/>
          </a:xfrm>
          <a:prstGeom prst="rect">
            <a:avLst/>
          </a:prstGeom>
        </p:spPr>
      </p:pic>
      <p:sp>
        <p:nvSpPr>
          <p:cNvPr id="11" name="TextBox 10">
            <a:extLst>
              <a:ext uri="{FF2B5EF4-FFF2-40B4-BE49-F238E27FC236}">
                <a16:creationId xmlns:a16="http://schemas.microsoft.com/office/drawing/2014/main" id="{D5170915-68D2-EB99-06F0-89B6099C9786}"/>
              </a:ext>
            </a:extLst>
          </p:cNvPr>
          <p:cNvSpPr txBox="1"/>
          <p:nvPr/>
        </p:nvSpPr>
        <p:spPr>
          <a:xfrm>
            <a:off x="4346678" y="5237779"/>
            <a:ext cx="3221610" cy="276999"/>
          </a:xfrm>
          <a:prstGeom prst="rect">
            <a:avLst/>
          </a:prstGeom>
          <a:noFill/>
        </p:spPr>
        <p:txBody>
          <a:bodyPr wrap="square">
            <a:spAutoFit/>
          </a:bodyPr>
          <a:lstStyle/>
          <a:p>
            <a:r>
              <a:rPr lang="en-US" sz="1200" i="1" dirty="0"/>
              <a:t>Source: KAHC Pulse Survey (Aug-Sept 2024)</a:t>
            </a:r>
          </a:p>
        </p:txBody>
      </p:sp>
      <p:graphicFrame>
        <p:nvGraphicFramePr>
          <p:cNvPr id="20" name="Content Placeholder 3">
            <a:extLst>
              <a:ext uri="{FF2B5EF4-FFF2-40B4-BE49-F238E27FC236}">
                <a16:creationId xmlns:a16="http://schemas.microsoft.com/office/drawing/2014/main" id="{B1FBA892-5AC6-6EA0-8B5A-6B774ECC708F}"/>
              </a:ext>
            </a:extLst>
          </p:cNvPr>
          <p:cNvGraphicFramePr>
            <a:graphicFrameLocks noGrp="1"/>
          </p:cNvGraphicFramePr>
          <p:nvPr>
            <p:ph idx="1"/>
            <p:extLst>
              <p:ext uri="{D42A27DB-BD31-4B8C-83A1-F6EECF244321}">
                <p14:modId xmlns:p14="http://schemas.microsoft.com/office/powerpoint/2010/main" val="23701709"/>
              </p:ext>
            </p:extLst>
          </p:nvPr>
        </p:nvGraphicFramePr>
        <p:xfrm>
          <a:off x="4286829" y="886441"/>
          <a:ext cx="7007122"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75066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819DCD-591F-CA2A-B928-1C68D8185707}"/>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KAHC Capacity Survey-Continued</a:t>
            </a:r>
          </a:p>
        </p:txBody>
      </p:sp>
      <p:sp>
        <p:nvSpPr>
          <p:cNvPr id="3" name="Content Placeholder 2">
            <a:extLst>
              <a:ext uri="{FF2B5EF4-FFF2-40B4-BE49-F238E27FC236}">
                <a16:creationId xmlns:a16="http://schemas.microsoft.com/office/drawing/2014/main" id="{7D935EDA-FA80-B608-AE97-58EF95AF7CE5}"/>
              </a:ext>
            </a:extLst>
          </p:cNvPr>
          <p:cNvSpPr>
            <a:spLocks noGrp="1"/>
          </p:cNvSpPr>
          <p:nvPr>
            <p:ph idx="1"/>
          </p:nvPr>
        </p:nvSpPr>
        <p:spPr>
          <a:xfrm>
            <a:off x="4810259" y="649480"/>
            <a:ext cx="6555347" cy="5546047"/>
          </a:xfrm>
        </p:spPr>
        <p:txBody>
          <a:bodyPr anchor="ctr">
            <a:normAutofit fontScale="85000" lnSpcReduction="10000"/>
          </a:bodyPr>
          <a:lstStyle/>
          <a:p>
            <a:r>
              <a:rPr lang="en-US" sz="2000" dirty="0"/>
              <a:t>“…we are having a difficult time keeping employees and equipment busy.”</a:t>
            </a:r>
          </a:p>
          <a:p>
            <a:r>
              <a:rPr lang="en-US" sz="2000" dirty="0"/>
              <a:t>“Based on our marginal backlog, we have recently reduced the work hours of our paving crews. Because our work is seasonal, this has a greater impact on our hourly employees and makes it more difficult for us to compete with other industries.”</a:t>
            </a:r>
          </a:p>
          <a:p>
            <a:r>
              <a:rPr lang="en-US" sz="2000" dirty="0"/>
              <a:t>“If it had not been for obtaining work in various other states this season, we would have lost a significant number of employees.” </a:t>
            </a:r>
          </a:p>
          <a:p>
            <a:r>
              <a:rPr lang="en-US" sz="2000" dirty="0"/>
              <a:t>“We are at 50 percent of capacity.” </a:t>
            </a:r>
          </a:p>
          <a:p>
            <a:r>
              <a:rPr lang="en-US" sz="2000" dirty="0"/>
              <a:t>“We have ample capacity to increase our backlog. Our backlog has decreased by over 70% from this time 2 years ago.”</a:t>
            </a:r>
          </a:p>
          <a:p>
            <a:r>
              <a:rPr lang="en-US" sz="2000" dirty="0"/>
              <a:t>“…we have limited many of our construction crews to 40 hours. In addition, our dump truck drivers are averaging 40 hours and we have cut back on the number of subcontract haulers.” </a:t>
            </a:r>
          </a:p>
          <a:p>
            <a:r>
              <a:rPr lang="en-US" sz="2000" dirty="0"/>
              <a:t>“Our operations focus on Indiana and Kentucky and we allocate resources accordingly. We have currently allocated more resources into Indiana due to reduced opportunities in Kentucky.”</a:t>
            </a:r>
          </a:p>
          <a:p>
            <a:r>
              <a:rPr lang="en-US" sz="2000" dirty="0"/>
              <a:t>“We are at real risk of laying off employees that we cannot readily replace the skill, knowledge, and experience.”</a:t>
            </a:r>
          </a:p>
          <a:p>
            <a:endParaRPr lang="en-US" sz="2000" dirty="0"/>
          </a:p>
        </p:txBody>
      </p:sp>
      <p:pic>
        <p:nvPicPr>
          <p:cNvPr id="4" name="Picture 3">
            <a:extLst>
              <a:ext uri="{FF2B5EF4-FFF2-40B4-BE49-F238E27FC236}">
                <a16:creationId xmlns:a16="http://schemas.microsoft.com/office/drawing/2014/main" id="{E9D49B10-DDEB-7603-3636-DE98124C56B3}"/>
              </a:ext>
            </a:extLst>
          </p:cNvPr>
          <p:cNvPicPr>
            <a:picLocks noChangeAspect="1"/>
          </p:cNvPicPr>
          <p:nvPr/>
        </p:nvPicPr>
        <p:blipFill>
          <a:blip r:embed="rId2"/>
          <a:stretch>
            <a:fillRect/>
          </a:stretch>
        </p:blipFill>
        <p:spPr>
          <a:xfrm>
            <a:off x="10783386" y="5837760"/>
            <a:ext cx="1164437" cy="847417"/>
          </a:xfrm>
          <a:prstGeom prst="rect">
            <a:avLst/>
          </a:prstGeom>
        </p:spPr>
      </p:pic>
      <p:sp>
        <p:nvSpPr>
          <p:cNvPr id="5" name="TextBox 4">
            <a:extLst>
              <a:ext uri="{FF2B5EF4-FFF2-40B4-BE49-F238E27FC236}">
                <a16:creationId xmlns:a16="http://schemas.microsoft.com/office/drawing/2014/main" id="{04EFF264-FA89-6620-C951-2157581F5A21}"/>
              </a:ext>
            </a:extLst>
          </p:cNvPr>
          <p:cNvSpPr txBox="1"/>
          <p:nvPr/>
        </p:nvSpPr>
        <p:spPr>
          <a:xfrm>
            <a:off x="5099023" y="6249764"/>
            <a:ext cx="3789575" cy="276999"/>
          </a:xfrm>
          <a:prstGeom prst="rect">
            <a:avLst/>
          </a:prstGeom>
          <a:noFill/>
        </p:spPr>
        <p:txBody>
          <a:bodyPr wrap="square" rtlCol="0">
            <a:spAutoFit/>
          </a:bodyPr>
          <a:lstStyle/>
          <a:p>
            <a:r>
              <a:rPr lang="en-US" sz="1200" i="1" dirty="0"/>
              <a:t>Source: KAHC Pulse Survey (Aug-Sept 2024)</a:t>
            </a:r>
          </a:p>
        </p:txBody>
      </p:sp>
    </p:spTree>
    <p:extLst>
      <p:ext uri="{BB962C8B-B14F-4D97-AF65-F5344CB8AC3E}">
        <p14:creationId xmlns:p14="http://schemas.microsoft.com/office/powerpoint/2010/main" val="2921386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5DA6ACE-E54B-356E-FACD-8956170F039E}"/>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dirty="0">
                <a:solidFill>
                  <a:srgbClr val="FFFFFF"/>
                </a:solidFill>
                <a:latin typeface="+mj-lt"/>
                <a:ea typeface="+mj-ea"/>
                <a:cs typeface="+mj-cs"/>
              </a:rPr>
              <a:t>Historical KYTC Letting Data</a:t>
            </a:r>
          </a:p>
        </p:txBody>
      </p:sp>
      <p:pic>
        <p:nvPicPr>
          <p:cNvPr id="5" name="Content Placeholder 4">
            <a:extLst>
              <a:ext uri="{FF2B5EF4-FFF2-40B4-BE49-F238E27FC236}">
                <a16:creationId xmlns:a16="http://schemas.microsoft.com/office/drawing/2014/main" id="{D5792AC7-ADCC-78B7-EFB3-9864D1376333}"/>
              </a:ext>
            </a:extLst>
          </p:cNvPr>
          <p:cNvPicPr>
            <a:picLocks noGrp="1" noChangeAspect="1"/>
          </p:cNvPicPr>
          <p:nvPr>
            <p:ph idx="1"/>
          </p:nvPr>
        </p:nvPicPr>
        <p:blipFill>
          <a:blip r:embed="rId3"/>
          <a:stretch>
            <a:fillRect/>
          </a:stretch>
        </p:blipFill>
        <p:spPr>
          <a:xfrm>
            <a:off x="4502428" y="1721917"/>
            <a:ext cx="7225748" cy="3414165"/>
          </a:xfrm>
          <a:prstGeom prst="rect">
            <a:avLst/>
          </a:prstGeom>
        </p:spPr>
      </p:pic>
      <p:pic>
        <p:nvPicPr>
          <p:cNvPr id="6" name="Picture 5">
            <a:extLst>
              <a:ext uri="{FF2B5EF4-FFF2-40B4-BE49-F238E27FC236}">
                <a16:creationId xmlns:a16="http://schemas.microsoft.com/office/drawing/2014/main" id="{2F47BCA1-8EF9-80F1-6EDB-3752C8E35F55}"/>
              </a:ext>
            </a:extLst>
          </p:cNvPr>
          <p:cNvPicPr>
            <a:picLocks noChangeAspect="1"/>
          </p:cNvPicPr>
          <p:nvPr/>
        </p:nvPicPr>
        <p:blipFill>
          <a:blip r:embed="rId4"/>
          <a:stretch>
            <a:fillRect/>
          </a:stretch>
        </p:blipFill>
        <p:spPr>
          <a:xfrm>
            <a:off x="10735100" y="5839012"/>
            <a:ext cx="1164437" cy="847417"/>
          </a:xfrm>
          <a:prstGeom prst="rect">
            <a:avLst/>
          </a:prstGeom>
        </p:spPr>
      </p:pic>
    </p:spTree>
    <p:extLst>
      <p:ext uri="{BB962C8B-B14F-4D97-AF65-F5344CB8AC3E}">
        <p14:creationId xmlns:p14="http://schemas.microsoft.com/office/powerpoint/2010/main" val="3207760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5DA6ACE-E54B-356E-FACD-8956170F039E}"/>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dirty="0">
                <a:solidFill>
                  <a:srgbClr val="FFFFFF"/>
                </a:solidFill>
                <a:latin typeface="+mj-lt"/>
                <a:ea typeface="+mj-ea"/>
                <a:cs typeface="+mj-cs"/>
              </a:rPr>
              <a:t>Historical KYTC Letting Data</a:t>
            </a:r>
          </a:p>
        </p:txBody>
      </p:sp>
      <p:pic>
        <p:nvPicPr>
          <p:cNvPr id="5" name="Content Placeholder 4">
            <a:extLst>
              <a:ext uri="{FF2B5EF4-FFF2-40B4-BE49-F238E27FC236}">
                <a16:creationId xmlns:a16="http://schemas.microsoft.com/office/drawing/2014/main" id="{D5792AC7-ADCC-78B7-EFB3-9864D1376333}"/>
              </a:ext>
            </a:extLst>
          </p:cNvPr>
          <p:cNvPicPr>
            <a:picLocks noGrp="1" noChangeAspect="1"/>
          </p:cNvPicPr>
          <p:nvPr>
            <p:ph idx="1"/>
          </p:nvPr>
        </p:nvPicPr>
        <p:blipFill>
          <a:blip r:embed="rId2"/>
          <a:stretch>
            <a:fillRect/>
          </a:stretch>
        </p:blipFill>
        <p:spPr>
          <a:xfrm>
            <a:off x="1" y="-5040"/>
            <a:ext cx="12139184" cy="5843623"/>
          </a:xfrm>
          <a:prstGeom prst="rect">
            <a:avLst/>
          </a:prstGeom>
        </p:spPr>
      </p:pic>
      <p:pic>
        <p:nvPicPr>
          <p:cNvPr id="6" name="Picture 5">
            <a:extLst>
              <a:ext uri="{FF2B5EF4-FFF2-40B4-BE49-F238E27FC236}">
                <a16:creationId xmlns:a16="http://schemas.microsoft.com/office/drawing/2014/main" id="{2F47BCA1-8EF9-80F1-6EDB-3752C8E35F55}"/>
              </a:ext>
            </a:extLst>
          </p:cNvPr>
          <p:cNvPicPr>
            <a:picLocks noChangeAspect="1"/>
          </p:cNvPicPr>
          <p:nvPr/>
        </p:nvPicPr>
        <p:blipFill>
          <a:blip r:embed="rId3"/>
          <a:stretch>
            <a:fillRect/>
          </a:stretch>
        </p:blipFill>
        <p:spPr>
          <a:xfrm>
            <a:off x="10735100" y="5839012"/>
            <a:ext cx="1164437" cy="847417"/>
          </a:xfrm>
          <a:prstGeom prst="rect">
            <a:avLst/>
          </a:prstGeom>
        </p:spPr>
      </p:pic>
    </p:spTree>
    <p:extLst>
      <p:ext uri="{BB962C8B-B14F-4D97-AF65-F5344CB8AC3E}">
        <p14:creationId xmlns:p14="http://schemas.microsoft.com/office/powerpoint/2010/main" val="81217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EFA14D-0272-90D6-8891-6AEB7AA6AAB8}"/>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Historical KYTC Asphalt Tonnage</a:t>
            </a:r>
          </a:p>
        </p:txBody>
      </p:sp>
      <p:pic>
        <p:nvPicPr>
          <p:cNvPr id="5" name="Content Placeholder 4">
            <a:extLst>
              <a:ext uri="{FF2B5EF4-FFF2-40B4-BE49-F238E27FC236}">
                <a16:creationId xmlns:a16="http://schemas.microsoft.com/office/drawing/2014/main" id="{7477AB6F-888C-CEEA-0645-5E5E731EAA6B}"/>
              </a:ext>
            </a:extLst>
          </p:cNvPr>
          <p:cNvPicPr>
            <a:picLocks noGrp="1" noChangeAspect="1"/>
          </p:cNvPicPr>
          <p:nvPr>
            <p:ph idx="1"/>
          </p:nvPr>
        </p:nvPicPr>
        <p:blipFill>
          <a:blip r:embed="rId2"/>
          <a:stretch>
            <a:fillRect/>
          </a:stretch>
        </p:blipFill>
        <p:spPr>
          <a:xfrm>
            <a:off x="4777316" y="1258306"/>
            <a:ext cx="6780700" cy="4339059"/>
          </a:xfrm>
          <a:prstGeom prst="rect">
            <a:avLst/>
          </a:prstGeom>
        </p:spPr>
      </p:pic>
      <p:pic>
        <p:nvPicPr>
          <p:cNvPr id="6" name="Picture 5">
            <a:extLst>
              <a:ext uri="{FF2B5EF4-FFF2-40B4-BE49-F238E27FC236}">
                <a16:creationId xmlns:a16="http://schemas.microsoft.com/office/drawing/2014/main" id="{1A308485-E2B3-BDF2-88E1-E2A96BC32903}"/>
              </a:ext>
            </a:extLst>
          </p:cNvPr>
          <p:cNvPicPr>
            <a:picLocks noChangeAspect="1"/>
          </p:cNvPicPr>
          <p:nvPr/>
        </p:nvPicPr>
        <p:blipFill>
          <a:blip r:embed="rId3"/>
          <a:stretch>
            <a:fillRect/>
          </a:stretch>
        </p:blipFill>
        <p:spPr>
          <a:xfrm>
            <a:off x="10799459" y="5893457"/>
            <a:ext cx="1164437" cy="847417"/>
          </a:xfrm>
          <a:prstGeom prst="rect">
            <a:avLst/>
          </a:prstGeom>
        </p:spPr>
      </p:pic>
    </p:spTree>
    <p:extLst>
      <p:ext uri="{BB962C8B-B14F-4D97-AF65-F5344CB8AC3E}">
        <p14:creationId xmlns:p14="http://schemas.microsoft.com/office/powerpoint/2010/main" val="3775872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C9D004-8D32-579B-9A2B-BAAAA9BB36D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300" kern="1200" dirty="0">
                <a:solidFill>
                  <a:srgbClr val="FFFFFF"/>
                </a:solidFill>
                <a:latin typeface="+mj-lt"/>
                <a:ea typeface="+mj-ea"/>
                <a:cs typeface="+mj-cs"/>
              </a:rPr>
              <a:t>KYTC Historical Asphalt Tonnage-Continued</a:t>
            </a:r>
          </a:p>
        </p:txBody>
      </p:sp>
      <p:pic>
        <p:nvPicPr>
          <p:cNvPr id="5" name="Content Placeholder 4">
            <a:extLst>
              <a:ext uri="{FF2B5EF4-FFF2-40B4-BE49-F238E27FC236}">
                <a16:creationId xmlns:a16="http://schemas.microsoft.com/office/drawing/2014/main" id="{20E3DB71-0812-B29E-7D9A-9F5C3ACCB38D}"/>
              </a:ext>
            </a:extLst>
          </p:cNvPr>
          <p:cNvPicPr>
            <a:picLocks noGrp="1" noChangeAspect="1"/>
          </p:cNvPicPr>
          <p:nvPr>
            <p:ph idx="1"/>
          </p:nvPr>
        </p:nvPicPr>
        <p:blipFill>
          <a:blip r:embed="rId2"/>
          <a:stretch>
            <a:fillRect/>
          </a:stretch>
        </p:blipFill>
        <p:spPr>
          <a:xfrm>
            <a:off x="4527804" y="732529"/>
            <a:ext cx="7490198" cy="5392942"/>
          </a:xfrm>
          <a:prstGeom prst="rect">
            <a:avLst/>
          </a:prstGeom>
        </p:spPr>
      </p:pic>
      <p:pic>
        <p:nvPicPr>
          <p:cNvPr id="6" name="Picture 5">
            <a:extLst>
              <a:ext uri="{FF2B5EF4-FFF2-40B4-BE49-F238E27FC236}">
                <a16:creationId xmlns:a16="http://schemas.microsoft.com/office/drawing/2014/main" id="{88201BBC-5BCC-2F0D-CA03-9C9F0501F71E}"/>
              </a:ext>
            </a:extLst>
          </p:cNvPr>
          <p:cNvPicPr>
            <a:picLocks noChangeAspect="1"/>
          </p:cNvPicPr>
          <p:nvPr/>
        </p:nvPicPr>
        <p:blipFill>
          <a:blip r:embed="rId3"/>
          <a:stretch>
            <a:fillRect/>
          </a:stretch>
        </p:blipFill>
        <p:spPr>
          <a:xfrm>
            <a:off x="10565283" y="5871155"/>
            <a:ext cx="1164437" cy="847417"/>
          </a:xfrm>
          <a:prstGeom prst="rect">
            <a:avLst/>
          </a:prstGeom>
        </p:spPr>
      </p:pic>
    </p:spTree>
    <p:extLst>
      <p:ext uri="{BB962C8B-B14F-4D97-AF65-F5344CB8AC3E}">
        <p14:creationId xmlns:p14="http://schemas.microsoft.com/office/powerpoint/2010/main" val="3098090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EB61AF9D711D4DAC2F57D9F592B52B" ma:contentTypeVersion="13" ma:contentTypeDescription="Create a new document." ma:contentTypeScope="" ma:versionID="5e6b5f79be3fd552cd3ce285eb70e04e">
  <xsd:schema xmlns:xsd="http://www.w3.org/2001/XMLSchema" xmlns:xs="http://www.w3.org/2001/XMLSchema" xmlns:p="http://schemas.microsoft.com/office/2006/metadata/properties" xmlns:ns2="eec60bc4-cdd6-4921-b01a-795f2ab9a609" xmlns:ns3="a26a6878-9747-44fd-a4ca-0a0e14931f7a" targetNamespace="http://schemas.microsoft.com/office/2006/metadata/properties" ma:root="true" ma:fieldsID="640fe3a399f9e1086dc5798d403b7110" ns2:_="" ns3:_="">
    <xsd:import namespace="eec60bc4-cdd6-4921-b01a-795f2ab9a609"/>
    <xsd:import namespace="a26a6878-9747-44fd-a4ca-0a0e14931f7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c60bc4-cdd6-4921-b01a-795f2ab9a6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e63f5c-4879-4943-8c52-8a5f190b2664"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6a6878-9747-44fd-a4ca-0a0e14931f7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e20de84-0b5f-41c9-9135-6e2b19e57f68}" ma:internalName="TaxCatchAll" ma:showField="CatchAllData" ma:web="a26a6878-9747-44fd-a4ca-0a0e14931f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26a6878-9747-44fd-a4ca-0a0e14931f7a" xsi:nil="true"/>
    <lcf76f155ced4ddcb4097134ff3c332f xmlns="eec60bc4-cdd6-4921-b01a-795f2ab9a60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331EED7-6524-464F-81DE-E9448F22294D}">
  <ds:schemaRefs>
    <ds:schemaRef ds:uri="http://schemas.microsoft.com/sharepoint/v3/contenttype/forms"/>
  </ds:schemaRefs>
</ds:datastoreItem>
</file>

<file path=customXml/itemProps2.xml><?xml version="1.0" encoding="utf-8"?>
<ds:datastoreItem xmlns:ds="http://schemas.openxmlformats.org/officeDocument/2006/customXml" ds:itemID="{001566EB-9E9E-410B-98DE-6BA085C908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c60bc4-cdd6-4921-b01a-795f2ab9a609"/>
    <ds:schemaRef ds:uri="a26a6878-9747-44fd-a4ca-0a0e14931f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97A385D-50C8-4805-8829-E7CC3E5D588A}">
  <ds:schemaRefs>
    <ds:schemaRef ds:uri="eec60bc4-cdd6-4921-b01a-795f2ab9a609"/>
    <ds:schemaRef ds:uri="http://www.w3.org/XML/1998/namespace"/>
    <ds:schemaRef ds:uri="http://purl.org/dc/terms/"/>
    <ds:schemaRef ds:uri="http://schemas.openxmlformats.org/package/2006/metadata/core-properties"/>
    <ds:schemaRef ds:uri="http://schemas.microsoft.com/office/2006/documentManagement/types"/>
    <ds:schemaRef ds:uri="http://purl.org/dc/elements/1.1/"/>
    <ds:schemaRef ds:uri="http://purl.org/dc/dcmitype/"/>
    <ds:schemaRef ds:uri="http://schemas.microsoft.com/office/infopath/2007/PartnerControls"/>
    <ds:schemaRef ds:uri="a26a6878-9747-44fd-a4ca-0a0e14931f7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1558</TotalTime>
  <Words>475</Words>
  <Application>Microsoft Office PowerPoint</Application>
  <PresentationFormat>Widescreen</PresentationFormat>
  <Paragraphs>56</Paragraphs>
  <Slides>12</Slides>
  <Notes>2</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Kentucky Association of Highway Contractors - Report on Industry Capacity</vt:lpstr>
      <vt:lpstr>Is The Highway Construction Industry at Capacity?</vt:lpstr>
      <vt:lpstr>KAHC Industry Survey Results</vt:lpstr>
      <vt:lpstr>KAHC Capacity Survey-Continued</vt:lpstr>
      <vt:lpstr>KAHC Capacity Survey-Continued</vt:lpstr>
      <vt:lpstr>Historical KYTC Letting Data</vt:lpstr>
      <vt:lpstr>Historical KYTC Letting Data</vt:lpstr>
      <vt:lpstr>Historical KYTC Asphalt Tonnage</vt:lpstr>
      <vt:lpstr>KYTC Historical Asphalt Tonnage-Continued</vt:lpstr>
      <vt:lpstr>In Summary</vt:lpstr>
      <vt:lpstr>M. Chad LaRue, P.E. Executive Director clarue@kahc.org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Kentucky Association of Highway Contractors - Report on Industry Capacity</dc:title>
  <dc:creator>M. Chad Larue</dc:creator>
  <cp:lastModifiedBy>Emerson, Spring (LRC)</cp:lastModifiedBy>
  <cp:revision>2</cp:revision>
  <cp:lastPrinted>2024-09-17T11:10:30Z</cp:lastPrinted>
  <dcterms:created xsi:type="dcterms:W3CDTF">2024-09-05T19:14:17Z</dcterms:created>
  <dcterms:modified xsi:type="dcterms:W3CDTF">2024-09-17T11:11:29Z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0x01010040EB61AF9D711D4DAC2F57D9F592B52B</vt:lpwstr>
  </property>
  <property fmtid="{D5CDD505-2E9C-101B-9397-08002B2CF9AE}" pid="3" name="MediaServiceImageTags">
    <vt:lpwstr/>
  </property>
</Properties>
</file>