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81" r:id="rId5"/>
    <p:sldId id="270" r:id="rId6"/>
    <p:sldId id="280" r:id="rId7"/>
    <p:sldId id="277" r:id="rId8"/>
    <p:sldId id="278" r:id="rId9"/>
    <p:sldId id="279" r:id="rId10"/>
    <p:sldId id="275" r:id="rId11"/>
    <p:sldId id="271" r:id="rId12"/>
    <p:sldId id="282" r:id="rId1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ore, John W (KYTC)" initials="MJW(" lastIdx="1" clrIdx="0">
    <p:extLst>
      <p:ext uri="{19B8F6BF-5375-455C-9EA6-DF929625EA0E}">
        <p15:presenceInfo xmlns:p15="http://schemas.microsoft.com/office/powerpoint/2012/main" userId="S-1-5-21-42551687-1387342770-626671869-175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30" autoAdjust="0"/>
    <p:restoredTop sz="72513" autoAdjust="0"/>
  </p:normalViewPr>
  <p:slideViewPr>
    <p:cSldViewPr snapToGrid="0">
      <p:cViewPr varScale="1">
        <p:scale>
          <a:sx n="54" d="100"/>
          <a:sy n="54" d="100"/>
        </p:scale>
        <p:origin x="13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FFAD03D-A443-480B-BF4C-76CACD2DF9DC}" type="datetimeFigureOut">
              <a:rPr lang="en-US" smtClean="0"/>
              <a:t>9/17/2024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6A19632-A583-4576-BF38-E84E17F483A6}" type="slidenum">
              <a:rPr lang="en-US" smtClean="0"/>
              <a:t>‹#›</a:t>
            </a:fld>
            <a:endParaRPr lang="en-US"/>
          </a:p>
        </p:txBody>
      </p:sp>
    </p:spTree>
    <p:extLst>
      <p:ext uri="{BB962C8B-B14F-4D97-AF65-F5344CB8AC3E}">
        <p14:creationId xmlns:p14="http://schemas.microsoft.com/office/powerpoint/2010/main" val="5067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Following a rough year in 2020 due to COVID, KYTC has bounced back with back to back to back robust letting years, each over $1 billion in contracts. For CY 2024 we are looking to hold another robust letting year having already let $715M in projects through August. With the lettings remaining for the year, we expect another $1 billion dollars in lettings for 2024. </a:t>
            </a:r>
          </a:p>
          <a:p>
            <a:r>
              <a:rPr lang="en-US" dirty="0"/>
              <a:t>Members of the industry have expressed concern about the slow pace of contracts this year, especially in the paving sector. In August as a result of these concerns, we met with industry leaders to confirm their observations and share the outlook for the balance of 2024. </a:t>
            </a:r>
          </a:p>
        </p:txBody>
      </p:sp>
      <p:sp>
        <p:nvSpPr>
          <p:cNvPr id="4" name="Slide Number Placeholder 3"/>
          <p:cNvSpPr>
            <a:spLocks noGrp="1"/>
          </p:cNvSpPr>
          <p:nvPr>
            <p:ph type="sldNum" sz="quarter" idx="10"/>
          </p:nvPr>
        </p:nvSpPr>
        <p:spPr/>
        <p:txBody>
          <a:bodyPr/>
          <a:lstStyle/>
          <a:p>
            <a:fld id="{36A19632-A583-4576-BF38-E84E17F483A6}" type="slidenum">
              <a:rPr lang="en-US" smtClean="0"/>
              <a:t>2</a:t>
            </a:fld>
            <a:endParaRPr lang="en-US"/>
          </a:p>
        </p:txBody>
      </p:sp>
    </p:spTree>
    <p:extLst>
      <p:ext uri="{BB962C8B-B14F-4D97-AF65-F5344CB8AC3E}">
        <p14:creationId xmlns:p14="http://schemas.microsoft.com/office/powerpoint/2010/main" val="3384099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Brian Wood from PAIKY shared a similar trend of asphalt tonnages since 2021. For completeness we replicated the analysis and extended it to include 2018 and 2019 for more history. The tonnage history does indicate a downward trend of tonnages in recent years. This was a somewhat surprising trend based on programmatic expenditures so we also looked at overall expenditures over the same period. </a:t>
            </a:r>
          </a:p>
          <a:p>
            <a:endParaRPr lang="en-US" dirty="0"/>
          </a:p>
        </p:txBody>
      </p:sp>
      <p:sp>
        <p:nvSpPr>
          <p:cNvPr id="4" name="Slide Number Placeholder 3"/>
          <p:cNvSpPr>
            <a:spLocks noGrp="1"/>
          </p:cNvSpPr>
          <p:nvPr>
            <p:ph type="sldNum" sz="quarter" idx="10"/>
          </p:nvPr>
        </p:nvSpPr>
        <p:spPr/>
        <p:txBody>
          <a:bodyPr/>
          <a:lstStyle/>
          <a:p>
            <a:fld id="{36A19632-A583-4576-BF38-E84E17F483A6}" type="slidenum">
              <a:rPr lang="en-US" smtClean="0"/>
              <a:t>3</a:t>
            </a:fld>
            <a:endParaRPr lang="en-US"/>
          </a:p>
        </p:txBody>
      </p:sp>
    </p:spTree>
    <p:extLst>
      <p:ext uri="{BB962C8B-B14F-4D97-AF65-F5344CB8AC3E}">
        <p14:creationId xmlns:p14="http://schemas.microsoft.com/office/powerpoint/2010/main" val="1654470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With the exception of 2020 the spending trends are flat to increasing year over year. Lettings to date in 2024 have lagged as they tend to do in a budget year which brings with it a new Highway Plan. </a:t>
            </a:r>
          </a:p>
        </p:txBody>
      </p:sp>
      <p:sp>
        <p:nvSpPr>
          <p:cNvPr id="4" name="Slide Number Placeholder 3"/>
          <p:cNvSpPr>
            <a:spLocks noGrp="1"/>
          </p:cNvSpPr>
          <p:nvPr>
            <p:ph type="sldNum" sz="quarter" idx="10"/>
          </p:nvPr>
        </p:nvSpPr>
        <p:spPr/>
        <p:txBody>
          <a:bodyPr/>
          <a:lstStyle/>
          <a:p>
            <a:fld id="{36A19632-A583-4576-BF38-E84E17F483A6}" type="slidenum">
              <a:rPr lang="en-US" smtClean="0"/>
              <a:t>4</a:t>
            </a:fld>
            <a:endParaRPr lang="en-US"/>
          </a:p>
        </p:txBody>
      </p:sp>
    </p:spTree>
    <p:extLst>
      <p:ext uri="{BB962C8B-B14F-4D97-AF65-F5344CB8AC3E}">
        <p14:creationId xmlns:p14="http://schemas.microsoft.com/office/powerpoint/2010/main" val="2113673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To assuage some concerns, we included the outlook for the balance of the year, which is updated here through August lettings. Project projections by program are shown in hashed lines which show a robust conclusion to the year in all program areas.</a:t>
            </a:r>
          </a:p>
          <a:p>
            <a:pPr defTabSz="931774">
              <a:defRPr/>
            </a:pPr>
            <a:r>
              <a:rPr lang="en-US" dirty="0"/>
              <a:t>Note Federal Construction includes only asphalt intensive projects (pavement rehabs and interstate widening projects).</a:t>
            </a:r>
          </a:p>
          <a:p>
            <a:pPr defTabSz="931774">
              <a:defRPr/>
            </a:pPr>
            <a:r>
              <a:rPr lang="en-US" dirty="0"/>
              <a:t>Pavement is anticipated to recover beyond previous years.</a:t>
            </a:r>
          </a:p>
          <a:p>
            <a:pPr defTabSz="931774">
              <a:defRPr/>
            </a:pPr>
            <a:r>
              <a:rPr lang="en-US" dirty="0"/>
              <a:t>Rural Secondary program administered by Rural and Municipal Aid advises a very strong end of the year.</a:t>
            </a:r>
          </a:p>
          <a:p>
            <a:pPr defTabSz="931774">
              <a:defRPr/>
            </a:pPr>
            <a:r>
              <a:rPr lang="en-US" dirty="0"/>
              <a:t>Note I did not include a forecast for State Construction but the looming High Growth Community projects will begin to impact that category this year and beyond. </a:t>
            </a:r>
          </a:p>
          <a:p>
            <a:endParaRPr lang="en-US" dirty="0"/>
          </a:p>
        </p:txBody>
      </p:sp>
      <p:sp>
        <p:nvSpPr>
          <p:cNvPr id="4" name="Slide Number Placeholder 3"/>
          <p:cNvSpPr>
            <a:spLocks noGrp="1"/>
          </p:cNvSpPr>
          <p:nvPr>
            <p:ph type="sldNum" sz="quarter" idx="10"/>
          </p:nvPr>
        </p:nvSpPr>
        <p:spPr/>
        <p:txBody>
          <a:bodyPr/>
          <a:lstStyle/>
          <a:p>
            <a:fld id="{36A19632-A583-4576-BF38-E84E17F483A6}" type="slidenum">
              <a:rPr lang="en-US" smtClean="0"/>
              <a:t>5</a:t>
            </a:fld>
            <a:endParaRPr lang="en-US"/>
          </a:p>
        </p:txBody>
      </p:sp>
    </p:spTree>
    <p:extLst>
      <p:ext uri="{BB962C8B-B14F-4D97-AF65-F5344CB8AC3E}">
        <p14:creationId xmlns:p14="http://schemas.microsoft.com/office/powerpoint/2010/main" val="341175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To understand the discrepancy between tonnages and spending, we analyzed the buying power of our project dollars. As shown there is a significant loss in buying power after 2021. In order to return to pre pandemic tonnages, we will need a combination of increased buying power within the industry and increased investments to meet the needed treatment schedule depicted in KYTC’s Asset Management Plan.</a:t>
            </a:r>
          </a:p>
          <a:p>
            <a:endParaRPr lang="en-US" dirty="0"/>
          </a:p>
        </p:txBody>
      </p:sp>
      <p:sp>
        <p:nvSpPr>
          <p:cNvPr id="4" name="Slide Number Placeholder 3"/>
          <p:cNvSpPr>
            <a:spLocks noGrp="1"/>
          </p:cNvSpPr>
          <p:nvPr>
            <p:ph type="sldNum" sz="quarter" idx="10"/>
          </p:nvPr>
        </p:nvSpPr>
        <p:spPr/>
        <p:txBody>
          <a:bodyPr/>
          <a:lstStyle/>
          <a:p>
            <a:fld id="{36A19632-A583-4576-BF38-E84E17F483A6}" type="slidenum">
              <a:rPr lang="en-US" smtClean="0"/>
              <a:t>6</a:t>
            </a:fld>
            <a:endParaRPr lang="en-US"/>
          </a:p>
        </p:txBody>
      </p:sp>
    </p:spTree>
    <p:extLst>
      <p:ext uri="{BB962C8B-B14F-4D97-AF65-F5344CB8AC3E}">
        <p14:creationId xmlns:p14="http://schemas.microsoft.com/office/powerpoint/2010/main" val="10807098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For completeness, we included a quick assessment of overall lettings (not restricted to asphalt quantities). Similar trends are apparent that letting amounts have lagged behind the unusual recent peak investment years. We added similar forecasts for the balance of the year. Note that similar issues persist regarding translating investment dollars to contractor backlog.</a:t>
            </a:r>
          </a:p>
          <a:p>
            <a:endParaRPr lang="en-US" dirty="0"/>
          </a:p>
        </p:txBody>
      </p:sp>
      <p:sp>
        <p:nvSpPr>
          <p:cNvPr id="4" name="Slide Number Placeholder 3"/>
          <p:cNvSpPr>
            <a:spLocks noGrp="1"/>
          </p:cNvSpPr>
          <p:nvPr>
            <p:ph type="sldNum" sz="quarter" idx="10"/>
          </p:nvPr>
        </p:nvSpPr>
        <p:spPr/>
        <p:txBody>
          <a:bodyPr/>
          <a:lstStyle/>
          <a:p>
            <a:fld id="{36A19632-A583-4576-BF38-E84E17F483A6}" type="slidenum">
              <a:rPr lang="en-US" smtClean="0"/>
              <a:t>7</a:t>
            </a:fld>
            <a:endParaRPr lang="en-US"/>
          </a:p>
        </p:txBody>
      </p:sp>
    </p:spTree>
    <p:extLst>
      <p:ext uri="{BB962C8B-B14F-4D97-AF65-F5344CB8AC3E}">
        <p14:creationId xmlns:p14="http://schemas.microsoft.com/office/powerpoint/2010/main" val="29525320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A19632-A583-4576-BF38-E84E17F483A6}" type="slidenum">
              <a:rPr lang="en-US" smtClean="0"/>
              <a:t>8</a:t>
            </a:fld>
            <a:endParaRPr lang="en-US"/>
          </a:p>
        </p:txBody>
      </p:sp>
    </p:spTree>
    <p:extLst>
      <p:ext uri="{BB962C8B-B14F-4D97-AF65-F5344CB8AC3E}">
        <p14:creationId xmlns:p14="http://schemas.microsoft.com/office/powerpoint/2010/main" val="10813647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6A19632-A583-4576-BF38-E84E17F483A6}" type="slidenum">
              <a:rPr lang="en-US" smtClean="0"/>
              <a:t>9</a:t>
            </a:fld>
            <a:endParaRPr lang="en-US"/>
          </a:p>
        </p:txBody>
      </p:sp>
    </p:spTree>
    <p:extLst>
      <p:ext uri="{BB962C8B-B14F-4D97-AF65-F5344CB8AC3E}">
        <p14:creationId xmlns:p14="http://schemas.microsoft.com/office/powerpoint/2010/main" val="12306910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itle 1"/>
          <p:cNvSpPr>
            <a:spLocks noGrp="1"/>
          </p:cNvSpPr>
          <p:nvPr>
            <p:ph type="title" hasCustomPrompt="1"/>
          </p:nvPr>
        </p:nvSpPr>
        <p:spPr>
          <a:xfrm>
            <a:off x="4086224" y="1447481"/>
            <a:ext cx="7191375" cy="1042987"/>
          </a:xfrm>
        </p:spPr>
        <p:txBody>
          <a:bodyPr tIns="0" anchor="t">
            <a:normAutofit/>
          </a:bodyPr>
          <a:lstStyle>
            <a:lvl1pPr algn="l">
              <a:defRPr sz="5400" b="1" baseline="0">
                <a:latin typeface="Arial" panose="020B0604020202020204" pitchFamily="34" charset="0"/>
                <a:cs typeface="Arial" panose="020B0604020202020204" pitchFamily="34" charset="0"/>
              </a:defRPr>
            </a:lvl1pPr>
          </a:lstStyle>
          <a:p>
            <a:r>
              <a:rPr lang="en-US" dirty="0"/>
              <a:t>TITLE SLIDE: NAME</a:t>
            </a:r>
          </a:p>
        </p:txBody>
      </p:sp>
      <p:sp>
        <p:nvSpPr>
          <p:cNvPr id="12" name="Text Placeholder 2"/>
          <p:cNvSpPr>
            <a:spLocks noGrp="1"/>
          </p:cNvSpPr>
          <p:nvPr>
            <p:ph type="body" idx="1" hasCustomPrompt="1"/>
          </p:nvPr>
        </p:nvSpPr>
        <p:spPr>
          <a:xfrm>
            <a:off x="4092575" y="2490468"/>
            <a:ext cx="7185025" cy="2043432"/>
          </a:xfrm>
        </p:spPr>
        <p:txBody>
          <a:bodyPr anchor="b"/>
          <a:lstStyle>
            <a:lvl1pPr marL="0" indent="0">
              <a:buNone/>
              <a:defRPr sz="2400" baseline="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Speaker information</a:t>
            </a:r>
          </a:p>
        </p:txBody>
      </p:sp>
      <p:sp>
        <p:nvSpPr>
          <p:cNvPr id="13" name="Rectangle 12"/>
          <p:cNvSpPr/>
          <p:nvPr userDrawn="1"/>
        </p:nvSpPr>
        <p:spPr>
          <a:xfrm>
            <a:off x="3667125" y="1604961"/>
            <a:ext cx="85725" cy="282733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1200" y="2247313"/>
            <a:ext cx="2465097" cy="1398942"/>
          </a:xfrm>
          <a:prstGeom prst="rect">
            <a:avLst/>
          </a:prstGeom>
        </p:spPr>
      </p:pic>
      <p:sp>
        <p:nvSpPr>
          <p:cNvPr id="16" name="Rectangle 15"/>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99266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ission Statement Slide">
    <p:spTree>
      <p:nvGrpSpPr>
        <p:cNvPr id="1" name=""/>
        <p:cNvGrpSpPr/>
        <p:nvPr/>
      </p:nvGrpSpPr>
      <p:grpSpPr>
        <a:xfrm>
          <a:off x="0" y="0"/>
          <a:ext cx="0" cy="0"/>
          <a:chOff x="0" y="0"/>
          <a:chExt cx="0" cy="0"/>
        </a:xfrm>
      </p:grpSpPr>
      <p:sp>
        <p:nvSpPr>
          <p:cNvPr id="7" name="Rectangle 6"/>
          <p:cNvSpPr/>
          <p:nvPr userDrawn="1"/>
        </p:nvSpPr>
        <p:spPr>
          <a:xfrm>
            <a:off x="3667126" y="1004341"/>
            <a:ext cx="107706" cy="44418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11200" y="2247313"/>
            <a:ext cx="2465097" cy="1398942"/>
          </a:xfrm>
          <a:prstGeom prst="rect">
            <a:avLst/>
          </a:prstGeom>
        </p:spPr>
      </p:pic>
      <p:sp>
        <p:nvSpPr>
          <p:cNvPr id="13" name="Rectangle 12"/>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2"/>
          <p:cNvSpPr>
            <a:spLocks noGrp="1"/>
          </p:cNvSpPr>
          <p:nvPr>
            <p:ph type="body" idx="1" hasCustomPrompt="1"/>
          </p:nvPr>
        </p:nvSpPr>
        <p:spPr>
          <a:xfrm>
            <a:off x="4134779" y="1004341"/>
            <a:ext cx="6729533" cy="4598790"/>
          </a:xfrm>
        </p:spPr>
        <p:txBody>
          <a:bodyPr>
            <a:noAutofit/>
          </a:bodyPr>
          <a:lstStyle>
            <a:lvl1pPr marL="0" indent="0">
              <a:lnSpc>
                <a:spcPct val="100000"/>
              </a:lnSpc>
              <a:buNone/>
              <a:defRPr sz="1800" baseline="0">
                <a:solidFill>
                  <a:schemeClr val="tx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a:lnSpc>
                <a:spcPct val="110000"/>
              </a:lnSpc>
            </a:pPr>
            <a:r>
              <a:rPr lang="en-US" sz="2400" dirty="0"/>
              <a:t>Content</a:t>
            </a:r>
          </a:p>
          <a:p>
            <a:endParaRPr lang="en-US" dirty="0"/>
          </a:p>
        </p:txBody>
      </p:sp>
    </p:spTree>
    <p:extLst>
      <p:ext uri="{BB962C8B-B14F-4D97-AF65-F5344CB8AC3E}">
        <p14:creationId xmlns:p14="http://schemas.microsoft.com/office/powerpoint/2010/main" val="404863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entered Section">
    <p:spTree>
      <p:nvGrpSpPr>
        <p:cNvPr id="1" name=""/>
        <p:cNvGrpSpPr/>
        <p:nvPr/>
      </p:nvGrpSpPr>
      <p:grpSpPr>
        <a:xfrm>
          <a:off x="0" y="0"/>
          <a:ext cx="0" cy="0"/>
          <a:chOff x="0" y="0"/>
          <a:chExt cx="0" cy="0"/>
        </a:xfrm>
      </p:grpSpPr>
      <p:sp>
        <p:nvSpPr>
          <p:cNvPr id="4" name="Rectangle 3"/>
          <p:cNvSpPr/>
          <p:nvPr userDrawn="1"/>
        </p:nvSpPr>
        <p:spPr>
          <a:xfrm>
            <a:off x="0" y="0"/>
            <a:ext cx="12192000" cy="12833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283368"/>
            <a:ext cx="12192000" cy="157373"/>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533650" y="1716966"/>
            <a:ext cx="7315200" cy="4351338"/>
          </a:xfrm>
        </p:spPr>
        <p:txBody>
          <a:bodyPr/>
          <a:lstStyle>
            <a:lvl1pPr>
              <a:lnSpc>
                <a:spcPct val="100000"/>
              </a:lnSpc>
              <a:defRPr>
                <a:latin typeface="Arial" panose="020B0604020202020204" pitchFamily="34" charset="0"/>
                <a:cs typeface="Arial" panose="020B0604020202020204" pitchFamily="34" charset="0"/>
              </a:defRPr>
            </a:lvl1pPr>
            <a:lvl2pPr>
              <a:lnSpc>
                <a:spcPct val="100000"/>
              </a:lnSpc>
              <a:defRPr>
                <a:latin typeface="Arial" panose="020B0604020202020204" pitchFamily="34" charset="0"/>
                <a:cs typeface="Arial" panose="020B0604020202020204" pitchFamily="34" charset="0"/>
              </a:defRPr>
            </a:lvl2pPr>
            <a:lvl3pPr>
              <a:lnSpc>
                <a:spcPct val="100000"/>
              </a:lnSpc>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4724400" y="6356350"/>
            <a:ext cx="2743200" cy="365125"/>
          </a:xfrm>
        </p:spPr>
        <p:txBody>
          <a:bodyPr/>
          <a:lstStyle>
            <a:lvl1pPr algn="ctr">
              <a:defRPr/>
            </a:lvl1pPr>
          </a:lstStyle>
          <a:p>
            <a:fld id="{8C7C9E5F-8B91-4FE5-96C2-A2C328B5021F}" type="slidenum">
              <a:rPr lang="en-US" smtClean="0"/>
              <a:pPr/>
              <a:t>‹#›</a:t>
            </a:fld>
            <a:endParaRPr lang="en-US"/>
          </a:p>
        </p:txBody>
      </p:sp>
      <p:sp>
        <p:nvSpPr>
          <p:cNvPr id="9" name="Rectangle 8"/>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9397" y="5942679"/>
            <a:ext cx="1612900" cy="915321"/>
          </a:xfrm>
          <a:prstGeom prst="rect">
            <a:avLst/>
          </a:prstGeom>
        </p:spPr>
      </p:pic>
      <p:sp>
        <p:nvSpPr>
          <p:cNvPr id="15" name="Title 1"/>
          <p:cNvSpPr>
            <a:spLocks noGrp="1"/>
          </p:cNvSpPr>
          <p:nvPr>
            <p:ph type="title"/>
          </p:nvPr>
        </p:nvSpPr>
        <p:spPr>
          <a:xfrm>
            <a:off x="0" y="352926"/>
            <a:ext cx="12192000" cy="1087815"/>
          </a:xfrm>
        </p:spPr>
        <p:txBody>
          <a:bodyPr/>
          <a:lstStyle>
            <a:lvl1pPr algn="ct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1626997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Left Title with two">
    <p:spTree>
      <p:nvGrpSpPr>
        <p:cNvPr id="1" name=""/>
        <p:cNvGrpSpPr/>
        <p:nvPr/>
      </p:nvGrpSpPr>
      <p:grpSpPr>
        <a:xfrm>
          <a:off x="0" y="0"/>
          <a:ext cx="0" cy="0"/>
          <a:chOff x="0" y="0"/>
          <a:chExt cx="0" cy="0"/>
        </a:xfrm>
      </p:grpSpPr>
      <p:sp>
        <p:nvSpPr>
          <p:cNvPr id="10" name="Rectangle 9"/>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0" y="1"/>
            <a:ext cx="12192000" cy="1384300"/>
          </a:xfrm>
          <a:solidFill>
            <a:schemeClr val="accent2"/>
          </a:solidFill>
        </p:spPr>
        <p:txBody>
          <a:bodyPr lIns="548640" anchor="b" anchorCtr="0"/>
          <a:lstStyle>
            <a:lvl1pP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9" name="Rectangle 8"/>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199397" y="5942679"/>
            <a:ext cx="1612900" cy="915321"/>
          </a:xfrm>
          <a:prstGeom prst="rect">
            <a:avLst/>
          </a:prstGeom>
        </p:spPr>
      </p:pic>
      <p:sp>
        <p:nvSpPr>
          <p:cNvPr id="12" name="Rectangle 11"/>
          <p:cNvSpPr/>
          <p:nvPr userDrawn="1"/>
        </p:nvSpPr>
        <p:spPr>
          <a:xfrm>
            <a:off x="-17754" y="1354492"/>
            <a:ext cx="12209753" cy="155888"/>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p:cNvSpPr>
            <a:spLocks noGrp="1"/>
          </p:cNvSpPr>
          <p:nvPr>
            <p:ph sz="half" idx="1"/>
          </p:nvPr>
        </p:nvSpPr>
        <p:spPr>
          <a:xfrm>
            <a:off x="838200" y="1825625"/>
            <a:ext cx="5181600" cy="4351338"/>
          </a:xfrm>
        </p:spPr>
        <p:txBody>
          <a:bodyPr/>
          <a:lstStyle>
            <a:lvl1pPr>
              <a:lnSpc>
                <a:spcPct val="100000"/>
              </a:lnSpc>
              <a:defRPr>
                <a:latin typeface="Arial" panose="020B0604020202020204" pitchFamily="34" charset="0"/>
                <a:cs typeface="Arial" panose="020B0604020202020204" pitchFamily="34" charset="0"/>
              </a:defRPr>
            </a:lvl1pPr>
            <a:lvl2pPr>
              <a:lnSpc>
                <a:spcPct val="100000"/>
              </a:lnSpc>
              <a:defRPr>
                <a:latin typeface="Arial" panose="020B0604020202020204" pitchFamily="34" charset="0"/>
                <a:cs typeface="Arial" panose="020B0604020202020204" pitchFamily="34" charset="0"/>
              </a:defRPr>
            </a:lvl2pPr>
            <a:lvl3pPr>
              <a:lnSpc>
                <a:spcPct val="100000"/>
              </a:lnSpc>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3"/>
          <p:cNvSpPr>
            <a:spLocks noGrp="1"/>
          </p:cNvSpPr>
          <p:nvPr>
            <p:ph sz="half" idx="2"/>
          </p:nvPr>
        </p:nvSpPr>
        <p:spPr>
          <a:xfrm>
            <a:off x="6172200" y="1825625"/>
            <a:ext cx="5181600" cy="4351338"/>
          </a:xfrm>
        </p:spPr>
        <p:txBody>
          <a:bodyPr/>
          <a:lstStyle>
            <a:lvl1pPr>
              <a:lnSpc>
                <a:spcPct val="100000"/>
              </a:lnSpc>
              <a:defRPr>
                <a:latin typeface="Arial" panose="020B0604020202020204" pitchFamily="34" charset="0"/>
                <a:cs typeface="Arial" panose="020B0604020202020204" pitchFamily="34" charset="0"/>
              </a:defRPr>
            </a:lvl1pPr>
            <a:lvl2pPr>
              <a:lnSpc>
                <a:spcPct val="100000"/>
              </a:lnSpc>
              <a:defRPr>
                <a:latin typeface="Arial" panose="020B0604020202020204" pitchFamily="34" charset="0"/>
                <a:cs typeface="Arial" panose="020B0604020202020204" pitchFamily="34" charset="0"/>
              </a:defRPr>
            </a:lvl2pPr>
            <a:lvl3pPr>
              <a:lnSpc>
                <a:spcPct val="100000"/>
              </a:lnSpc>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587221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entered - No logo">
    <p:spTree>
      <p:nvGrpSpPr>
        <p:cNvPr id="1" name=""/>
        <p:cNvGrpSpPr/>
        <p:nvPr/>
      </p:nvGrpSpPr>
      <p:grpSpPr>
        <a:xfrm>
          <a:off x="0" y="0"/>
          <a:ext cx="0" cy="0"/>
          <a:chOff x="0" y="0"/>
          <a:chExt cx="0" cy="0"/>
        </a:xfrm>
      </p:grpSpPr>
      <p:sp>
        <p:nvSpPr>
          <p:cNvPr id="15" name="Rectangle 14"/>
          <p:cNvSpPr/>
          <p:nvPr userDrawn="1"/>
        </p:nvSpPr>
        <p:spPr>
          <a:xfrm>
            <a:off x="0" y="0"/>
            <a:ext cx="12192000" cy="128336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0" y="1283368"/>
            <a:ext cx="12192000" cy="157373"/>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Content Placeholder 2"/>
          <p:cNvSpPr>
            <a:spLocks noGrp="1"/>
          </p:cNvSpPr>
          <p:nvPr>
            <p:ph idx="1"/>
          </p:nvPr>
        </p:nvSpPr>
        <p:spPr>
          <a:xfrm>
            <a:off x="2533650" y="1716966"/>
            <a:ext cx="7315200" cy="4351338"/>
          </a:xfrm>
        </p:spPr>
        <p:txBody>
          <a:bodyPr/>
          <a:lstStyle>
            <a:lvl1pPr>
              <a:lnSpc>
                <a:spcPct val="100000"/>
              </a:lnSpc>
              <a:defRPr>
                <a:latin typeface="Arial" panose="020B0604020202020204" pitchFamily="34" charset="0"/>
                <a:cs typeface="Arial" panose="020B0604020202020204" pitchFamily="34" charset="0"/>
              </a:defRPr>
            </a:lvl1pPr>
            <a:lvl2pPr>
              <a:lnSpc>
                <a:spcPct val="100000"/>
              </a:lnSpc>
              <a:defRPr>
                <a:latin typeface="Arial" panose="020B0604020202020204" pitchFamily="34" charset="0"/>
                <a:cs typeface="Arial" panose="020B0604020202020204" pitchFamily="34" charset="0"/>
              </a:defRPr>
            </a:lvl2pPr>
            <a:lvl3pPr>
              <a:lnSpc>
                <a:spcPct val="100000"/>
              </a:lnSpc>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8" name="Slide Number Placeholder 5"/>
          <p:cNvSpPr>
            <a:spLocks noGrp="1"/>
          </p:cNvSpPr>
          <p:nvPr>
            <p:ph type="sldNum" sz="quarter" idx="12"/>
          </p:nvPr>
        </p:nvSpPr>
        <p:spPr>
          <a:xfrm>
            <a:off x="4724400" y="6356350"/>
            <a:ext cx="2743200" cy="365125"/>
          </a:xfrm>
        </p:spPr>
        <p:txBody>
          <a:bodyPr/>
          <a:lstStyle>
            <a:lvl1pPr algn="ctr">
              <a:defRPr/>
            </a:lvl1pPr>
          </a:lstStyle>
          <a:p>
            <a:fld id="{8C7C9E5F-8B91-4FE5-96C2-A2C328B5021F}" type="slidenum">
              <a:rPr lang="en-US" smtClean="0"/>
              <a:pPr/>
              <a:t>‹#›</a:t>
            </a:fld>
            <a:endParaRPr lang="en-US"/>
          </a:p>
        </p:txBody>
      </p:sp>
      <p:sp>
        <p:nvSpPr>
          <p:cNvPr id="19" name="Rectangle 18"/>
          <p:cNvSpPr/>
          <p:nvPr userDrawn="1"/>
        </p:nvSpPr>
        <p:spPr>
          <a:xfrm>
            <a:off x="546100" y="6632575"/>
            <a:ext cx="11099800" cy="88900"/>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itle 1"/>
          <p:cNvSpPr>
            <a:spLocks noGrp="1"/>
          </p:cNvSpPr>
          <p:nvPr>
            <p:ph type="title"/>
          </p:nvPr>
        </p:nvSpPr>
        <p:spPr>
          <a:xfrm>
            <a:off x="0" y="352926"/>
            <a:ext cx="12192000" cy="1087815"/>
          </a:xfrm>
        </p:spPr>
        <p:txBody>
          <a:bodyPr/>
          <a:lstStyle>
            <a:lvl1pPr algn="ctr">
              <a:defRPr>
                <a:solidFill>
                  <a:schemeClr val="bg1"/>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1903989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userDrawn="1"/>
        </p:nvSpPr>
        <p:spPr>
          <a:xfrm>
            <a:off x="4562475" y="0"/>
            <a:ext cx="762952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23875" y="390525"/>
            <a:ext cx="3467101" cy="1114425"/>
          </a:xfrm>
        </p:spPr>
        <p:txBody>
          <a:bodyPr anchor="b"/>
          <a:lstStyle>
            <a:lvl1pPr>
              <a:lnSpc>
                <a:spcPct val="100000"/>
              </a:lnSpc>
              <a:defRPr sz="32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Picture Placeholder 2"/>
          <p:cNvSpPr>
            <a:spLocks noGrp="1"/>
          </p:cNvSpPr>
          <p:nvPr>
            <p:ph type="pic" idx="1"/>
          </p:nvPr>
        </p:nvSpPr>
        <p:spPr>
          <a:xfrm>
            <a:off x="4860758" y="390525"/>
            <a:ext cx="7007392" cy="6153150"/>
          </a:xfrm>
        </p:spPr>
        <p:txBody>
          <a:bodyPr/>
          <a:lstStyle>
            <a:lvl1pPr marL="0" indent="0">
              <a:lnSpc>
                <a:spcPct val="100000"/>
              </a:lnSpc>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23876" y="1990726"/>
            <a:ext cx="3467100" cy="3811588"/>
          </a:xfrm>
        </p:spPr>
        <p:txBody>
          <a:bodyPr/>
          <a:lstStyle>
            <a:lvl1pPr marL="0" indent="0">
              <a:lnSpc>
                <a:spcPct val="100000"/>
              </a:lnSpc>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7" name="Rectangle 6"/>
          <p:cNvSpPr/>
          <p:nvPr userDrawn="1"/>
        </p:nvSpPr>
        <p:spPr>
          <a:xfrm>
            <a:off x="4479925" y="1"/>
            <a:ext cx="125414" cy="6858000"/>
          </a:xfrm>
          <a:prstGeom prst="rect">
            <a:avLst/>
          </a:prstGeom>
          <a:gradFill flip="none" rotWithShape="1">
            <a:gsLst>
              <a:gs pos="0">
                <a:schemeClr val="accent3"/>
              </a:gs>
              <a:gs pos="100000">
                <a:schemeClr val="accent1"/>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7550150" y="6331506"/>
            <a:ext cx="4479925" cy="369332"/>
          </a:xfrm>
          <a:prstGeom prst="rect">
            <a:avLst/>
          </a:prstGeom>
          <a:noFill/>
        </p:spPr>
        <p:txBody>
          <a:bodyPr wrap="square" rtlCol="0">
            <a:spAutoFit/>
          </a:bodyPr>
          <a:lstStyle/>
          <a:p>
            <a:pPr algn="r"/>
            <a:r>
              <a:rPr lang="en-US" b="1" dirty="0">
                <a:solidFill>
                  <a:schemeClr val="bg1"/>
                </a:solidFill>
              </a:rPr>
              <a:t>KENTUCKY</a:t>
            </a:r>
            <a:r>
              <a:rPr lang="en-US" b="1" baseline="0" dirty="0">
                <a:solidFill>
                  <a:schemeClr val="bg1"/>
                </a:solidFill>
              </a:rPr>
              <a:t> TRANSPORTATION CABINET</a:t>
            </a:r>
            <a:endParaRPr lang="en-US" b="1" dirty="0">
              <a:solidFill>
                <a:schemeClr val="bg1"/>
              </a:solidFill>
            </a:endParaRPr>
          </a:p>
        </p:txBody>
      </p:sp>
    </p:spTree>
    <p:extLst>
      <p:ext uri="{BB962C8B-B14F-4D97-AF65-F5344CB8AC3E}">
        <p14:creationId xmlns:p14="http://schemas.microsoft.com/office/powerpoint/2010/main" val="3850814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4" name="Rectangle 13"/>
          <p:cNvSpPr/>
          <p:nvPr userDrawn="1"/>
        </p:nvSpPr>
        <p:spPr>
          <a:xfrm>
            <a:off x="9931399" y="0"/>
            <a:ext cx="2120900" cy="6189663"/>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9788" y="365125"/>
            <a:ext cx="8723312" cy="1325563"/>
          </a:xfrm>
        </p:spPr>
        <p:txBody>
          <a:bodyPr/>
          <a:lstStyle>
            <a:lvl1pPr>
              <a:defRPr>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839789" y="1681163"/>
            <a:ext cx="4227511"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4227511" cy="3684588"/>
          </a:xfrm>
        </p:spPr>
        <p:txBody>
          <a:bodyPr/>
          <a:lstStyle>
            <a:lvl1pPr>
              <a:lnSpc>
                <a:spcPct val="100000"/>
              </a:lnSpc>
              <a:defRPr>
                <a:latin typeface="Arial" panose="020B0604020202020204" pitchFamily="34" charset="0"/>
                <a:cs typeface="Arial" panose="020B0604020202020204" pitchFamily="34" charset="0"/>
              </a:defRPr>
            </a:lvl1pPr>
            <a:lvl2pPr>
              <a:lnSpc>
                <a:spcPct val="100000"/>
              </a:lnSpc>
              <a:defRPr>
                <a:latin typeface="Arial" panose="020B0604020202020204" pitchFamily="34" charset="0"/>
                <a:cs typeface="Arial" panose="020B0604020202020204" pitchFamily="34" charset="0"/>
              </a:defRPr>
            </a:lvl2pPr>
            <a:lvl3pPr>
              <a:lnSpc>
                <a:spcPct val="100000"/>
              </a:lnSpc>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232400" y="1681163"/>
            <a:ext cx="4330700"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232400" y="2505075"/>
            <a:ext cx="4330700" cy="3684588"/>
          </a:xfrm>
        </p:spPr>
        <p:txBody>
          <a:bodyPr/>
          <a:lstStyle>
            <a:lvl1pPr>
              <a:lnSpc>
                <a:spcPct val="100000"/>
              </a:lnSpc>
              <a:defRPr>
                <a:latin typeface="Arial" panose="020B0604020202020204" pitchFamily="34" charset="0"/>
                <a:cs typeface="Arial" panose="020B0604020202020204" pitchFamily="34" charset="0"/>
              </a:defRPr>
            </a:lvl1pPr>
            <a:lvl2pPr>
              <a:lnSpc>
                <a:spcPct val="100000"/>
              </a:lnSpc>
              <a:defRPr>
                <a:latin typeface="Arial" panose="020B0604020202020204" pitchFamily="34" charset="0"/>
                <a:cs typeface="Arial" panose="020B0604020202020204" pitchFamily="34" charset="0"/>
              </a:defRPr>
            </a:lvl2pPr>
            <a:lvl3pPr>
              <a:lnSpc>
                <a:spcPct val="100000"/>
              </a:lnSpc>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A066BC-843C-419F-9977-D35BD11A7620}" type="datetimeFigureOut">
              <a:rPr lang="en-US" smtClean="0"/>
              <a:t>9/17/2024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C9E5F-8B91-4FE5-96C2-A2C328B5021F}" type="slidenum">
              <a:rPr lang="en-US" smtClean="0"/>
              <a:t>‹#›</a:t>
            </a:fld>
            <a:endParaRPr lang="en-US"/>
          </a:p>
        </p:txBody>
      </p:sp>
      <p:sp>
        <p:nvSpPr>
          <p:cNvPr id="10" name="Rectangle 9"/>
          <p:cNvSpPr/>
          <p:nvPr userDrawn="1"/>
        </p:nvSpPr>
        <p:spPr>
          <a:xfrm>
            <a:off x="9931399" y="1"/>
            <a:ext cx="2120900" cy="1690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icture Placeholder 2"/>
          <p:cNvSpPr>
            <a:spLocks noGrp="1"/>
          </p:cNvSpPr>
          <p:nvPr>
            <p:ph type="pic" idx="13"/>
          </p:nvPr>
        </p:nvSpPr>
        <p:spPr>
          <a:xfrm>
            <a:off x="9931399" y="1690688"/>
            <a:ext cx="2120900" cy="5176836"/>
          </a:xfrm>
          <a:solidFill>
            <a:schemeClr val="accent2"/>
          </a:solidFill>
        </p:spPr>
        <p:txBody>
          <a:bodyPr anchor="ctr"/>
          <a:lstStyle>
            <a:lvl1pPr marL="0" indent="0" algn="ctr">
              <a:buNone/>
              <a:defRPr sz="3200">
                <a:solidFill>
                  <a:schemeClr val="bg1"/>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5" name="Rectangle 14"/>
          <p:cNvSpPr/>
          <p:nvPr userDrawn="1"/>
        </p:nvSpPr>
        <p:spPr>
          <a:xfrm>
            <a:off x="101600" y="1604168"/>
            <a:ext cx="11825802" cy="86519"/>
          </a:xfrm>
          <a:prstGeom prst="rect">
            <a:avLst/>
          </a:prstGeom>
          <a:gradFill flip="none" rotWithShape="1">
            <a:gsLst>
              <a:gs pos="0">
                <a:schemeClr val="accent3"/>
              </a:gs>
              <a:gs pos="50000">
                <a:schemeClr val="bg2">
                  <a:lumMod val="50000"/>
                  <a:tint val="44500"/>
                  <a:satMod val="160000"/>
                </a:schemeClr>
              </a:gs>
              <a:gs pos="100000">
                <a:schemeClr val="accent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userDrawn="1"/>
        </p:nvSpPr>
        <p:spPr>
          <a:xfrm>
            <a:off x="10135897" y="5816600"/>
            <a:ext cx="1752600" cy="108267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35897" y="365125"/>
            <a:ext cx="1850456" cy="1050134"/>
          </a:xfrm>
          <a:prstGeom prst="rect">
            <a:avLst/>
          </a:prstGeom>
        </p:spPr>
      </p:pic>
    </p:spTree>
    <p:extLst>
      <p:ext uri="{BB962C8B-B14F-4D97-AF65-F5344CB8AC3E}">
        <p14:creationId xmlns:p14="http://schemas.microsoft.com/office/powerpoint/2010/main" val="985471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3860596" y="2323306"/>
            <a:ext cx="5826035" cy="2899623"/>
          </a:xfrm>
        </p:spPr>
        <p:txBody>
          <a:bodyPr>
            <a:normAutofit/>
          </a:bodyPr>
          <a:lstStyle>
            <a:lvl1pPr marL="0" indent="0" algn="l">
              <a:lnSpc>
                <a:spcPct val="100000"/>
              </a:lnSpc>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Information</a:t>
            </a:r>
          </a:p>
          <a:p>
            <a:pPr lvl="0"/>
            <a:endParaRPr lang="en-US" dirty="0"/>
          </a:p>
          <a:p>
            <a:pPr lvl="0"/>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4270" y="3371680"/>
            <a:ext cx="380063" cy="380063"/>
          </a:xfrm>
          <a:prstGeom prst="rect">
            <a:avLst/>
          </a:prstGeom>
        </p:spPr>
      </p:pic>
      <p:sp>
        <p:nvSpPr>
          <p:cNvPr id="2" name="Rectangle 1"/>
          <p:cNvSpPr/>
          <p:nvPr userDrawn="1"/>
        </p:nvSpPr>
        <p:spPr>
          <a:xfrm>
            <a:off x="1089708" y="2840199"/>
            <a:ext cx="1310361" cy="400110"/>
          </a:xfrm>
          <a:prstGeom prst="rect">
            <a:avLst/>
          </a:prstGeom>
        </p:spPr>
        <p:txBody>
          <a:bodyPr wrap="square">
            <a:spAutoFit/>
          </a:bodyPr>
          <a:lstStyle/>
          <a:p>
            <a:pPr lvl="0"/>
            <a:r>
              <a:rPr lang="en-US" sz="2000" dirty="0">
                <a:latin typeface="Arial" panose="020B0604020202020204" pitchFamily="34" charset="0"/>
                <a:cs typeface="Arial" panose="020B0604020202020204" pitchFamily="34" charset="0"/>
              </a:rPr>
              <a:t>@</a:t>
            </a:r>
            <a:r>
              <a:rPr lang="en-US" sz="1800" dirty="0">
                <a:latin typeface="Arial" panose="020B0604020202020204" pitchFamily="34" charset="0"/>
                <a:cs typeface="Arial" panose="020B0604020202020204" pitchFamily="34" charset="0"/>
              </a:rPr>
              <a:t>KYTC</a:t>
            </a:r>
          </a:p>
        </p:txBody>
      </p:sp>
      <p:sp>
        <p:nvSpPr>
          <p:cNvPr id="10" name="Rectangle 9"/>
          <p:cNvSpPr/>
          <p:nvPr userDrawn="1"/>
        </p:nvSpPr>
        <p:spPr>
          <a:xfrm flipH="1">
            <a:off x="3525396" y="1257300"/>
            <a:ext cx="96390" cy="39656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1280" y="1257300"/>
            <a:ext cx="2465097" cy="1398942"/>
          </a:xfrm>
          <a:prstGeom prst="rect">
            <a:avLst/>
          </a:prstGeom>
        </p:spPr>
      </p:pic>
      <p:sp>
        <p:nvSpPr>
          <p:cNvPr id="3" name="Rectangle 2"/>
          <p:cNvSpPr/>
          <p:nvPr userDrawn="1"/>
        </p:nvSpPr>
        <p:spPr>
          <a:xfrm>
            <a:off x="522789" y="4853595"/>
            <a:ext cx="2593559" cy="415498"/>
          </a:xfrm>
          <a:prstGeom prst="rect">
            <a:avLst/>
          </a:prstGeom>
        </p:spPr>
        <p:txBody>
          <a:bodyPr wrap="square">
            <a:spAutoFit/>
          </a:bodyPr>
          <a:lstStyle/>
          <a:p>
            <a:pPr lvl="0" algn="ctr"/>
            <a:r>
              <a:rPr lang="en-US" sz="2100" dirty="0"/>
              <a:t>transportation.ky.gov</a:t>
            </a:r>
          </a:p>
        </p:txBody>
      </p:sp>
      <p:sp>
        <p:nvSpPr>
          <p:cNvPr id="12" name="Rectangle 11"/>
          <p:cNvSpPr/>
          <p:nvPr userDrawn="1"/>
        </p:nvSpPr>
        <p:spPr>
          <a:xfrm>
            <a:off x="1" y="6362700"/>
            <a:ext cx="12192000" cy="4953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hasCustomPrompt="1"/>
          </p:nvPr>
        </p:nvSpPr>
        <p:spPr>
          <a:xfrm>
            <a:off x="3854870" y="1257300"/>
            <a:ext cx="7191375" cy="1042987"/>
          </a:xfrm>
        </p:spPr>
        <p:txBody>
          <a:bodyPr tIns="0" anchor="t">
            <a:noAutofit/>
          </a:bodyPr>
          <a:lstStyle>
            <a:lvl1pPr algn="l">
              <a:defRPr sz="4400" b="1" baseline="0">
                <a:latin typeface="Arial" panose="020B0604020202020204" pitchFamily="34" charset="0"/>
                <a:cs typeface="Arial" panose="020B0604020202020204" pitchFamily="34" charset="0"/>
              </a:defRPr>
            </a:lvl1pPr>
          </a:lstStyle>
          <a:p>
            <a:r>
              <a:rPr lang="en-US" dirty="0"/>
              <a:t>QUESTIONS?</a:t>
            </a:r>
          </a:p>
        </p:txBody>
      </p:sp>
      <p:sp>
        <p:nvSpPr>
          <p:cNvPr id="14" name="Rectangle 13"/>
          <p:cNvSpPr/>
          <p:nvPr userDrawn="1"/>
        </p:nvSpPr>
        <p:spPr>
          <a:xfrm>
            <a:off x="1089708" y="3350046"/>
            <a:ext cx="1426476" cy="369332"/>
          </a:xfrm>
          <a:prstGeom prst="rect">
            <a:avLst/>
          </a:prstGeom>
        </p:spPr>
        <p:txBody>
          <a:bodyPr wrap="square">
            <a:spAutoFit/>
          </a:bodyPr>
          <a:lstStyle/>
          <a:p>
            <a:pPr lvl="0"/>
            <a:r>
              <a:rPr lang="en-US" sz="1800" dirty="0">
                <a:latin typeface="Arial" panose="020B0604020202020204" pitchFamily="34" charset="0"/>
                <a:cs typeface="Arial" panose="020B0604020202020204" pitchFamily="34" charset="0"/>
              </a:rPr>
              <a:t>@kytc120</a:t>
            </a:r>
          </a:p>
        </p:txBody>
      </p:sp>
      <p:sp>
        <p:nvSpPr>
          <p:cNvPr id="15" name="TextBox 14"/>
          <p:cNvSpPr txBox="1"/>
          <p:nvPr userDrawn="1"/>
        </p:nvSpPr>
        <p:spPr>
          <a:xfrm>
            <a:off x="1089708" y="3859893"/>
            <a:ext cx="1957541" cy="369332"/>
          </a:xfrm>
          <a:prstGeom prst="rect">
            <a:avLst/>
          </a:prstGeom>
          <a:noFill/>
        </p:spPr>
        <p:txBody>
          <a:bodyPr wrap="square" rtlCol="0">
            <a:spAutoFit/>
          </a:bodyPr>
          <a:lstStyle/>
          <a:p>
            <a:r>
              <a:rPr lang="en-US" sz="1800" kern="1200" dirty="0">
                <a:solidFill>
                  <a:schemeClr val="tx1"/>
                </a:solidFill>
                <a:effectLst/>
                <a:latin typeface="+mn-lt"/>
                <a:ea typeface="+mn-ea"/>
                <a:cs typeface="+mn-cs"/>
              </a:rPr>
              <a:t>@</a:t>
            </a:r>
            <a:r>
              <a:rPr lang="en-US" sz="1800" kern="1200" dirty="0" err="1">
                <a:solidFill>
                  <a:schemeClr val="tx1"/>
                </a:solidFill>
                <a:effectLst/>
                <a:latin typeface="+mn-lt"/>
                <a:ea typeface="+mn-ea"/>
                <a:cs typeface="+mn-cs"/>
              </a:rPr>
              <a:t>KYtransportation</a:t>
            </a:r>
            <a:endParaRPr lang="en-US" dirty="0"/>
          </a:p>
        </p:txBody>
      </p:sp>
      <p:sp>
        <p:nvSpPr>
          <p:cNvPr id="16" name="TextBox 15"/>
          <p:cNvSpPr txBox="1"/>
          <p:nvPr userDrawn="1"/>
        </p:nvSpPr>
        <p:spPr>
          <a:xfrm>
            <a:off x="1089708" y="4342163"/>
            <a:ext cx="1957541" cy="369332"/>
          </a:xfrm>
          <a:prstGeom prst="rect">
            <a:avLst/>
          </a:prstGeom>
          <a:noFill/>
        </p:spPr>
        <p:txBody>
          <a:bodyPr wrap="square" rtlCol="0">
            <a:spAutoFit/>
          </a:bodyPr>
          <a:lstStyle/>
          <a:p>
            <a:r>
              <a:rPr lang="en-US" sz="1800" kern="1200" dirty="0">
                <a:solidFill>
                  <a:schemeClr val="tx1"/>
                </a:solidFill>
                <a:effectLst/>
                <a:latin typeface="+mn-lt"/>
                <a:ea typeface="+mn-ea"/>
                <a:cs typeface="+mn-cs"/>
              </a:rPr>
              <a:t>@</a:t>
            </a:r>
            <a:r>
              <a:rPr lang="en-US" sz="1800" kern="1200" dirty="0" err="1">
                <a:solidFill>
                  <a:schemeClr val="tx1"/>
                </a:solidFill>
                <a:effectLst/>
                <a:latin typeface="+mn-lt"/>
                <a:ea typeface="+mn-ea"/>
                <a:cs typeface="+mn-cs"/>
              </a:rPr>
              <a:t>KYtransportation</a:t>
            </a:r>
            <a:endParaRPr lang="en-US" dirty="0"/>
          </a:p>
        </p:txBody>
      </p:sp>
      <p:pic>
        <p:nvPicPr>
          <p:cNvPr id="17" name="Picture 1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6493" y="4375341"/>
            <a:ext cx="375616" cy="263520"/>
          </a:xfrm>
          <a:prstGeom prst="rect">
            <a:avLst/>
          </a:prstGeom>
        </p:spPr>
      </p:pic>
      <p:pic>
        <p:nvPicPr>
          <p:cNvPr id="18" name="Picture 1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676727" y="2873887"/>
            <a:ext cx="375148" cy="375148"/>
          </a:xfrm>
          <a:prstGeom prst="rect">
            <a:avLst/>
          </a:prstGeom>
        </p:spPr>
      </p:pic>
      <p:pic>
        <p:nvPicPr>
          <p:cNvPr id="19" name="Picture 1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679935" y="3857035"/>
            <a:ext cx="368733" cy="368733"/>
          </a:xfrm>
          <a:prstGeom prst="rect">
            <a:avLst/>
          </a:prstGeom>
        </p:spPr>
      </p:pic>
    </p:spTree>
    <p:extLst>
      <p:ext uri="{BB962C8B-B14F-4D97-AF65-F5344CB8AC3E}">
        <p14:creationId xmlns:p14="http://schemas.microsoft.com/office/powerpoint/2010/main" val="2026913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A066BC-843C-419F-9977-D35BD11A7620}" type="datetimeFigureOut">
              <a:rPr lang="en-US" smtClean="0"/>
              <a:t>9/17/2024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C9E5F-8B91-4FE5-96C2-A2C328B5021F}" type="slidenum">
              <a:rPr lang="en-US" smtClean="0"/>
              <a:t>‹#›</a:t>
            </a:fld>
            <a:endParaRPr lang="en-US"/>
          </a:p>
        </p:txBody>
      </p:sp>
    </p:spTree>
    <p:extLst>
      <p:ext uri="{BB962C8B-B14F-4D97-AF65-F5344CB8AC3E}">
        <p14:creationId xmlns:p14="http://schemas.microsoft.com/office/powerpoint/2010/main" val="1859513661"/>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4" r:id="rId4"/>
    <p:sldLayoutId id="2147483652" r:id="rId5"/>
    <p:sldLayoutId id="2147483657" r:id="rId6"/>
    <p:sldLayoutId id="2147483653" r:id="rId7"/>
    <p:sldLayoutId id="2147483655"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A778BDFC-0CB5-D23E-BBFD-CBA7CED03A0A}"/>
              </a:ext>
            </a:extLst>
          </p:cNvPr>
          <p:cNvSpPr txBox="1">
            <a:spLocks/>
          </p:cNvSpPr>
          <p:nvPr/>
        </p:nvSpPr>
        <p:spPr>
          <a:xfrm>
            <a:off x="3744686" y="1600200"/>
            <a:ext cx="8190139" cy="2819400"/>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kern="1200" baseline="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US" sz="3500" b="1" dirty="0">
                <a:latin typeface="+mn-lt"/>
              </a:rPr>
              <a:t>BUDGET REVIEW SUBCOMMITTEE</a:t>
            </a:r>
            <a:br>
              <a:rPr lang="en-US" sz="3500" b="1" dirty="0">
                <a:latin typeface="+mn-lt"/>
              </a:rPr>
            </a:br>
            <a:r>
              <a:rPr lang="en-US" sz="3500" b="1" dirty="0">
                <a:latin typeface="+mn-lt"/>
              </a:rPr>
              <a:t>ON TRANSPORTATION</a:t>
            </a:r>
            <a:endParaRPr lang="en-US" sz="3500" dirty="0">
              <a:latin typeface="+mn-lt"/>
            </a:endParaRPr>
          </a:p>
          <a:p>
            <a:pPr algn="ctr"/>
            <a:r>
              <a:rPr lang="en-US" sz="2000" dirty="0">
                <a:latin typeface="+mn-lt"/>
              </a:rPr>
              <a:t>September 18, 2024</a:t>
            </a:r>
            <a:endParaRPr lang="en-US" sz="2000" b="1" dirty="0">
              <a:latin typeface="+mn-lt"/>
            </a:endParaRPr>
          </a:p>
          <a:p>
            <a:pPr algn="ctr"/>
            <a:r>
              <a:rPr lang="en-US" sz="3000" b="1" dirty="0">
                <a:latin typeface="+mn-lt"/>
              </a:rPr>
              <a:t>Contracting Update</a:t>
            </a:r>
          </a:p>
          <a:p>
            <a:pPr algn="ctr"/>
            <a:r>
              <a:rPr lang="en-US" sz="2500" dirty="0">
                <a:latin typeface="+mn-lt"/>
              </a:rPr>
              <a:t>John Moore, PE, Deputy State Highway Engineer</a:t>
            </a:r>
            <a:br>
              <a:rPr lang="en-US" sz="2500" dirty="0">
                <a:latin typeface="+mn-lt"/>
              </a:rPr>
            </a:br>
            <a:r>
              <a:rPr lang="en-US" sz="2500" dirty="0">
                <a:latin typeface="+mn-lt"/>
              </a:rPr>
              <a:t>Department of Highways</a:t>
            </a:r>
          </a:p>
        </p:txBody>
      </p:sp>
    </p:spTree>
    <p:extLst>
      <p:ext uri="{BB962C8B-B14F-4D97-AF65-F5344CB8AC3E}">
        <p14:creationId xmlns:p14="http://schemas.microsoft.com/office/powerpoint/2010/main" val="2140028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134779" y="1004341"/>
            <a:ext cx="6729533" cy="4421099"/>
          </a:xfrm>
        </p:spPr>
        <p:txBody>
          <a:bodyPr anchor="ctr"/>
          <a:lstStyle/>
          <a:p>
            <a:r>
              <a:rPr lang="en-US" sz="2400" b="1" dirty="0"/>
              <a:t>Mission</a:t>
            </a:r>
          </a:p>
          <a:p>
            <a:pPr>
              <a:lnSpc>
                <a:spcPct val="110000"/>
              </a:lnSpc>
            </a:pPr>
            <a:r>
              <a:rPr lang="en-US" sz="2400" dirty="0"/>
              <a:t>To provide a safe, efficient, environmentally sound and fiscally responsible transportation system that delivers economic opportunity and enhances the quality of life in Kentucky.</a:t>
            </a:r>
          </a:p>
        </p:txBody>
      </p:sp>
    </p:spTree>
    <p:extLst>
      <p:ext uri="{BB962C8B-B14F-4D97-AF65-F5344CB8AC3E}">
        <p14:creationId xmlns:p14="http://schemas.microsoft.com/office/powerpoint/2010/main" val="4240271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 y="9531"/>
            <a:ext cx="9931400" cy="6845801"/>
          </a:xfrm>
        </p:spPr>
      </p:pic>
      <p:sp>
        <p:nvSpPr>
          <p:cNvPr id="7" name="Picture Placeholder 6"/>
          <p:cNvSpPr>
            <a:spLocks noGrp="1"/>
          </p:cNvSpPr>
          <p:nvPr>
            <p:ph type="pic" idx="13"/>
          </p:nvPr>
        </p:nvSpPr>
        <p:spPr/>
        <p:txBody>
          <a:bodyPr/>
          <a:lstStyle/>
          <a:p>
            <a:endParaRPr lang="en-US"/>
          </a:p>
        </p:txBody>
      </p:sp>
    </p:spTree>
    <p:extLst>
      <p:ext uri="{BB962C8B-B14F-4D97-AF65-F5344CB8AC3E}">
        <p14:creationId xmlns:p14="http://schemas.microsoft.com/office/powerpoint/2010/main" val="579092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0" y="15944"/>
            <a:ext cx="9934931" cy="6851579"/>
          </a:xfrm>
        </p:spPr>
      </p:pic>
      <p:sp>
        <p:nvSpPr>
          <p:cNvPr id="7" name="Picture Placeholder 6"/>
          <p:cNvSpPr>
            <a:spLocks noGrp="1"/>
          </p:cNvSpPr>
          <p:nvPr>
            <p:ph type="pic" idx="13"/>
          </p:nvPr>
        </p:nvSpPr>
        <p:spPr/>
        <p:txBody>
          <a:bodyPr/>
          <a:lstStyle/>
          <a:p>
            <a:endParaRPr lang="en-US"/>
          </a:p>
        </p:txBody>
      </p:sp>
    </p:spTree>
    <p:extLst>
      <p:ext uri="{BB962C8B-B14F-4D97-AF65-F5344CB8AC3E}">
        <p14:creationId xmlns:p14="http://schemas.microsoft.com/office/powerpoint/2010/main" val="14846244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 y="0"/>
            <a:ext cx="9928542" cy="6867524"/>
          </a:xfrm>
        </p:spPr>
      </p:pic>
      <p:sp>
        <p:nvSpPr>
          <p:cNvPr id="7" name="Picture Placeholder 6"/>
          <p:cNvSpPr>
            <a:spLocks noGrp="1"/>
          </p:cNvSpPr>
          <p:nvPr>
            <p:ph type="pic" idx="13"/>
          </p:nvPr>
        </p:nvSpPr>
        <p:spPr/>
        <p:txBody>
          <a:bodyPr/>
          <a:lstStyle/>
          <a:p>
            <a:endParaRPr lang="en-US"/>
          </a:p>
        </p:txBody>
      </p:sp>
    </p:spTree>
    <p:extLst>
      <p:ext uri="{BB962C8B-B14F-4D97-AF65-F5344CB8AC3E}">
        <p14:creationId xmlns:p14="http://schemas.microsoft.com/office/powerpoint/2010/main" val="4256723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0" y="0"/>
            <a:ext cx="9928643" cy="6867524"/>
          </a:xfrm>
        </p:spPr>
      </p:pic>
      <p:sp>
        <p:nvSpPr>
          <p:cNvPr id="7" name="Picture Placeholder 6"/>
          <p:cNvSpPr>
            <a:spLocks noGrp="1"/>
          </p:cNvSpPr>
          <p:nvPr>
            <p:ph type="pic" idx="13"/>
          </p:nvPr>
        </p:nvSpPr>
        <p:spPr/>
        <p:txBody>
          <a:bodyPr/>
          <a:lstStyle/>
          <a:p>
            <a:endParaRPr lang="en-US"/>
          </a:p>
        </p:txBody>
      </p:sp>
    </p:spTree>
    <p:extLst>
      <p:ext uri="{BB962C8B-B14F-4D97-AF65-F5344CB8AC3E}">
        <p14:creationId xmlns:p14="http://schemas.microsoft.com/office/powerpoint/2010/main" val="16242721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p:cNvSpPr>
            <a:spLocks noGrp="1"/>
          </p:cNvSpPr>
          <p:nvPr>
            <p:ph type="pic" idx="13"/>
          </p:nvPr>
        </p:nvSpPr>
        <p:spPr/>
        <p:txBody>
          <a:bodyPr/>
          <a:lstStyle/>
          <a:p>
            <a:endParaRPr lang="en-US"/>
          </a:p>
        </p:txBody>
      </p:sp>
      <p:pic>
        <p:nvPicPr>
          <p:cNvPr id="3" name="Content Placeholder 2"/>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0" y="-3394"/>
            <a:ext cx="9931399" cy="6861394"/>
          </a:xfrm>
        </p:spPr>
      </p:pic>
    </p:spTree>
    <p:extLst>
      <p:ext uri="{BB962C8B-B14F-4D97-AF65-F5344CB8AC3E}">
        <p14:creationId xmlns:p14="http://schemas.microsoft.com/office/powerpoint/2010/main" val="816984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48640" y="1440741"/>
            <a:ext cx="11241024" cy="5167323"/>
          </a:xfrm>
        </p:spPr>
        <p:txBody>
          <a:bodyPr anchor="ctr">
            <a:normAutofit/>
          </a:bodyPr>
          <a:lstStyle/>
          <a:p>
            <a:r>
              <a:rPr lang="en-US" dirty="0"/>
              <a:t>Anticipate a strong end to CY 2024</a:t>
            </a:r>
          </a:p>
          <a:p>
            <a:endParaRPr lang="en-US" dirty="0"/>
          </a:p>
          <a:p>
            <a:r>
              <a:rPr lang="en-US" dirty="0"/>
              <a:t>Reviewing treatment approaches to ensure good condition of the roadway system</a:t>
            </a:r>
          </a:p>
          <a:p>
            <a:endParaRPr lang="en-US" dirty="0"/>
          </a:p>
          <a:p>
            <a:r>
              <a:rPr lang="en-US" dirty="0"/>
              <a:t>Reviewing investment strategy to determine if adjustments should be made</a:t>
            </a:r>
          </a:p>
        </p:txBody>
      </p:sp>
      <p:sp>
        <p:nvSpPr>
          <p:cNvPr id="3" name="Title 2"/>
          <p:cNvSpPr>
            <a:spLocks noGrp="1"/>
          </p:cNvSpPr>
          <p:nvPr>
            <p:ph type="title"/>
          </p:nvPr>
        </p:nvSpPr>
        <p:spPr/>
        <p:txBody>
          <a:bodyPr/>
          <a:lstStyle/>
          <a:p>
            <a:r>
              <a:rPr lang="en-US" dirty="0"/>
              <a:t>Outlook</a:t>
            </a:r>
          </a:p>
        </p:txBody>
      </p:sp>
    </p:spTree>
    <p:extLst>
      <p:ext uri="{BB962C8B-B14F-4D97-AF65-F5344CB8AC3E}">
        <p14:creationId xmlns:p14="http://schemas.microsoft.com/office/powerpoint/2010/main" val="3106658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
            <a:extLst>
              <a:ext uri="{FF2B5EF4-FFF2-40B4-BE49-F238E27FC236}">
                <a16:creationId xmlns:a16="http://schemas.microsoft.com/office/drawing/2014/main" id="{B42B008B-4FA3-5069-5A57-66959461DAB7}"/>
              </a:ext>
            </a:extLst>
          </p:cNvPr>
          <p:cNvSpPr txBox="1">
            <a:spLocks/>
          </p:cNvSpPr>
          <p:nvPr/>
        </p:nvSpPr>
        <p:spPr>
          <a:xfrm>
            <a:off x="3609975" y="1249961"/>
            <a:ext cx="7544703" cy="3951214"/>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000" b="1" dirty="0">
                <a:latin typeface="+mn-lt"/>
              </a:rPr>
              <a:t>Questions…</a:t>
            </a:r>
          </a:p>
          <a:p>
            <a:pPr marL="0" indent="0" algn="ctr">
              <a:buNone/>
            </a:pPr>
            <a:endParaRPr lang="en-US" sz="2500" dirty="0">
              <a:latin typeface="+mn-lt"/>
            </a:endParaRPr>
          </a:p>
          <a:p>
            <a:pPr marL="0" indent="0" algn="ctr">
              <a:buNone/>
            </a:pPr>
            <a:r>
              <a:rPr lang="en-US" sz="2500" dirty="0">
                <a:latin typeface="+mn-lt"/>
              </a:rPr>
              <a:t>John Moore, PE, Deputy State Highway Engineer</a:t>
            </a:r>
            <a:br>
              <a:rPr lang="en-US" sz="2500" dirty="0">
                <a:latin typeface="+mn-lt"/>
              </a:rPr>
            </a:br>
            <a:r>
              <a:rPr lang="en-US" sz="2500" dirty="0">
                <a:latin typeface="+mn-lt"/>
              </a:rPr>
              <a:t>Department of Highways</a:t>
            </a:r>
          </a:p>
          <a:p>
            <a:pPr marL="0" indent="0" algn="ctr">
              <a:buNone/>
            </a:pPr>
            <a:r>
              <a:rPr lang="en-US" sz="2000" dirty="0">
                <a:latin typeface="+mn-lt"/>
              </a:rPr>
              <a:t>502-782-5053</a:t>
            </a:r>
            <a:br>
              <a:rPr lang="en-US" sz="2000" dirty="0">
                <a:latin typeface="+mn-lt"/>
              </a:rPr>
            </a:br>
            <a:r>
              <a:rPr lang="en-US" sz="2000" dirty="0">
                <a:latin typeface="+mn-lt"/>
              </a:rPr>
              <a:t>JohnW.Moore@ky.gov</a:t>
            </a:r>
          </a:p>
        </p:txBody>
      </p:sp>
    </p:spTree>
    <p:extLst>
      <p:ext uri="{BB962C8B-B14F-4D97-AF65-F5344CB8AC3E}">
        <p14:creationId xmlns:p14="http://schemas.microsoft.com/office/powerpoint/2010/main" val="735245596"/>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FFC600"/>
      </a:accent1>
      <a:accent2>
        <a:srgbClr val="003764"/>
      </a:accent2>
      <a:accent3>
        <a:srgbClr val="5EB3E4"/>
      </a:accent3>
      <a:accent4>
        <a:srgbClr val="7F7F7F"/>
      </a:accent4>
      <a:accent5>
        <a:srgbClr val="3A3838"/>
      </a:accent5>
      <a:accent6>
        <a:srgbClr val="D8D9D7"/>
      </a:accent6>
      <a:hlink>
        <a:srgbClr val="2F5496"/>
      </a:hlink>
      <a:folHlink>
        <a:srgbClr val="833C0B"/>
      </a:folHlink>
    </a:clrScheme>
    <a:fontScheme name="KYTC">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YTCtemplate-TK-Main" id="{5079439B-1F70-2A47-A72D-43CF1FB7F3A3}" vid="{75E5FD48-4F16-094F-9B4E-6C600BDA1E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4afff0aa-4255-4a95-925c-32f7d2fa7cc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63C3CA4B6870478472A77B952ADD5A" ma:contentTypeVersion="16" ma:contentTypeDescription="Create a new document." ma:contentTypeScope="" ma:versionID="aa96186f77b0680dedcb3da5b298a0bb">
  <xsd:schema xmlns:xsd="http://www.w3.org/2001/XMLSchema" xmlns:xs="http://www.w3.org/2001/XMLSchema" xmlns:p="http://schemas.microsoft.com/office/2006/metadata/properties" xmlns:ns3="4afff0aa-4255-4a95-925c-32f7d2fa7cc0" xmlns:ns4="289c02e4-943b-46e8-b265-47e5d04a289d" targetNamespace="http://schemas.microsoft.com/office/2006/metadata/properties" ma:root="true" ma:fieldsID="96cf02a0b45fad552963370f1aa71d8f" ns3:_="" ns4:_="">
    <xsd:import namespace="4afff0aa-4255-4a95-925c-32f7d2fa7cc0"/>
    <xsd:import namespace="289c02e4-943b-46e8-b265-47e5d04a289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fff0aa-4255-4a95-925c-32f7d2fa7c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89c02e4-943b-46e8-b265-47e5d04a289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70A070-8F65-401D-945B-E1F108E5B9FE}">
  <ds:schemaRefs>
    <ds:schemaRef ds:uri="http://www.w3.org/XML/1998/namespace"/>
    <ds:schemaRef ds:uri="4afff0aa-4255-4a95-925c-32f7d2fa7cc0"/>
    <ds:schemaRef ds:uri="289c02e4-943b-46e8-b265-47e5d04a289d"/>
    <ds:schemaRef ds:uri="http://purl.org/dc/elements/1.1/"/>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73C83A01-C0AC-456B-BD95-6E45D8FCABE5}">
  <ds:schemaRefs>
    <ds:schemaRef ds:uri="http://schemas.microsoft.com/sharepoint/v3/contenttype/forms"/>
  </ds:schemaRefs>
</ds:datastoreItem>
</file>

<file path=customXml/itemProps3.xml><?xml version="1.0" encoding="utf-8"?>
<ds:datastoreItem xmlns:ds="http://schemas.openxmlformats.org/officeDocument/2006/customXml" ds:itemID="{77144DEE-E29E-4CB9-A321-EB19A8F7A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fff0aa-4255-4a95-925c-32f7d2fa7cc0"/>
    <ds:schemaRef ds:uri="289c02e4-943b-46e8-b265-47e5d04a289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KYTCtemplate-TK-Main</Template>
  <TotalTime>384</TotalTime>
  <Words>592</Words>
  <Application>Microsoft Office PowerPoint</Application>
  <PresentationFormat>Widescreen</PresentationFormat>
  <Paragraphs>35</Paragraphs>
  <Slides>9</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Outlook</vt:lpstr>
      <vt:lpstr>PowerPoint Presentation</vt:lpstr>
    </vt:vector>
  </TitlesOfParts>
  <Company>Commonwealth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Contracting Update</dc:title>
  <dc:creator>Moore, John W (KYTC)</dc:creator>
  <cp:lastModifiedBy>Emerson, Spring (LRC)</cp:lastModifiedBy>
  <cp:revision>12</cp:revision>
  <cp:lastPrinted>2024-09-17T11:13:47Z</cp:lastPrinted>
  <dcterms:created xsi:type="dcterms:W3CDTF">2024-09-11T20:40:33Z</dcterms:created>
  <dcterms:modified xsi:type="dcterms:W3CDTF">2024-09-17T11:21:36Z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0x0101008563C3CA4B6870478472A77B952ADD5A</vt:lpwstr>
  </property>
</Properties>
</file>