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502" r:id="rId3"/>
    <p:sldId id="506" r:id="rId4"/>
    <p:sldId id="507" r:id="rId5"/>
    <p:sldId id="504" r:id="rId6"/>
    <p:sldId id="508" r:id="rId7"/>
    <p:sldId id="509" r:id="rId8"/>
    <p:sldId id="492" r:id="rId9"/>
    <p:sldId id="276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FEF"/>
    <a:srgbClr val="EBFEE2"/>
    <a:srgbClr val="EC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074961406671455E-2"/>
          <c:y val="9.1672241950148392E-2"/>
          <c:w val="0.89888351628827456"/>
          <c:h val="0.6751212767272276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CC99"/>
            </a:solidFill>
            <a:ln>
              <a:solidFill>
                <a:schemeClr val="accent1"/>
              </a:solidFill>
            </a:ln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8C5-4B36-B3E2-60B1CD0B35A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E8C5-4B36-B3E2-60B1CD0B35A6}"/>
              </c:ext>
            </c:extLst>
          </c:dPt>
          <c:dLbls>
            <c:dLbl>
              <c:idx val="0"/>
              <c:layout>
                <c:manualLayout>
                  <c:x val="-2.0069098574218708E-17"/>
                  <c:y val="-2.61437908496732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8C5-4B36-B3E2-60B1CD0B35A6}"/>
                </c:ext>
              </c:extLst>
            </c:dLbl>
            <c:dLbl>
              <c:idx val="2"/>
              <c:layout>
                <c:manualLayout>
                  <c:x val="2.8490025294431514E-3"/>
                  <c:y val="-1.7167995303423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C5-4B36-B3E2-60B1CD0B35A6}"/>
                </c:ext>
              </c:extLst>
            </c:dLbl>
            <c:dLbl>
              <c:idx val="3"/>
              <c:layout>
                <c:manualLayout>
                  <c:x val="1.0946907498631637E-3"/>
                  <c:y val="-3.19488817891373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8C5-4B36-B3E2-60B1CD0B35A6}"/>
                </c:ext>
              </c:extLst>
            </c:dLbl>
            <c:numFmt formatCode="0.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'SourceData - RF Breakdown'!$A$6:$D$6</c:f>
              <c:strCache>
                <c:ptCount val="4"/>
                <c:pt idx="0">
                  <c:v>1st Quarter</c:v>
                </c:pt>
                <c:pt idx="1">
                  <c:v>2nd Quarter</c:v>
                </c:pt>
                <c:pt idx="2">
                  <c:v>3rd Quarter</c:v>
                </c:pt>
                <c:pt idx="3">
                  <c:v>4th Quarter</c:v>
                </c:pt>
              </c:strCache>
            </c:strRef>
          </c:cat>
          <c:val>
            <c:numRef>
              <c:f>'SourceData - RF Breakdown'!$A$27:$D$27</c:f>
              <c:numCache>
                <c:formatCode>0.0%</c:formatCode>
                <c:ptCount val="4"/>
                <c:pt idx="0">
                  <c:v>0.10199999999999999</c:v>
                </c:pt>
                <c:pt idx="1">
                  <c:v>7.3999999999999996E-2</c:v>
                </c:pt>
                <c:pt idx="2">
                  <c:v>4.4999999999999998E-2</c:v>
                </c:pt>
                <c:pt idx="3">
                  <c:v>5.8000000000000003E-2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8C5-4B36-B3E2-60B1CD0B35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3799951"/>
        <c:axId val="1"/>
      </c:barChart>
      <c:catAx>
        <c:axId val="57379995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2100000" vert="horz"/>
          <a:lstStyle/>
          <a:p>
            <a: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"/>
        <c:crossesAt val="0"/>
        <c:auto val="1"/>
        <c:lblAlgn val="ctr"/>
        <c:lblOffset val="100"/>
        <c:tickLblSkip val="1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0%" sourceLinked="0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573799951"/>
        <c:crosses val="autoZero"/>
        <c:crossBetween val="between"/>
        <c:minorUnit val="5.000000000000001E-2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939E36E-9C1A-4B7F-85B6-51C70519CB33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76BF697-4546-40FD-B17D-804299AAD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2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086224" y="1447481"/>
            <a:ext cx="7191375" cy="1042987"/>
          </a:xfrm>
        </p:spPr>
        <p:txBody>
          <a:bodyPr tIns="0" anchor="t">
            <a:normAutofit/>
          </a:bodyPr>
          <a:lstStyle>
            <a:lvl1pPr algn="l"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SLIDE: NAME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092575" y="2490468"/>
            <a:ext cx="7185025" cy="2043432"/>
          </a:xfrm>
        </p:spPr>
        <p:txBody>
          <a:bodyPr anchor="b"/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Speaker information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67125" y="1604961"/>
            <a:ext cx="85725" cy="2827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2247313"/>
            <a:ext cx="2465097" cy="1398942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1" y="6362700"/>
            <a:ext cx="12192000" cy="49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2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sion Statem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67126" y="1004341"/>
            <a:ext cx="107706" cy="44418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2247313"/>
            <a:ext cx="2465097" cy="139894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" y="6362700"/>
            <a:ext cx="12192000" cy="49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134779" y="1004341"/>
            <a:ext cx="6729533" cy="4598790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2400" dirty="0"/>
              <a:t>Content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63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12833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283368"/>
            <a:ext cx="12192000" cy="157373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650" y="1716966"/>
            <a:ext cx="7315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8C7C9E5F-8B91-4FE5-96C2-A2C328B502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546100" y="6632575"/>
            <a:ext cx="11099800" cy="889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10135897" y="5816600"/>
            <a:ext cx="1752600" cy="10826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397" y="5942679"/>
            <a:ext cx="1612900" cy="91532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0" y="352926"/>
            <a:ext cx="12192000" cy="108781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69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itle with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546100" y="6632575"/>
            <a:ext cx="11099800" cy="889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84300"/>
          </a:xfrm>
          <a:solidFill>
            <a:schemeClr val="accent2"/>
          </a:solidFill>
        </p:spPr>
        <p:txBody>
          <a:bodyPr lIns="548640" anchor="b" anchorCtr="0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0135897" y="5816600"/>
            <a:ext cx="1752600" cy="10826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397" y="5942679"/>
            <a:ext cx="1612900" cy="915321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-17754" y="1354492"/>
            <a:ext cx="12209753" cy="155888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21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12833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1283368"/>
            <a:ext cx="12192000" cy="157373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2533650" y="1716966"/>
            <a:ext cx="7315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8C7C9E5F-8B91-4FE5-96C2-A2C328B502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546100" y="6632575"/>
            <a:ext cx="11099800" cy="889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0" y="352926"/>
            <a:ext cx="12192000" cy="108781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98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562475" y="0"/>
            <a:ext cx="76295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90525"/>
            <a:ext cx="3467101" cy="1114425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0758" y="390525"/>
            <a:ext cx="7007392" cy="615315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3876" y="1990726"/>
            <a:ext cx="3467100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479925" y="1"/>
            <a:ext cx="125414" cy="68580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7550150" y="6331506"/>
            <a:ext cx="4479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</a:rPr>
              <a:t>KENTUCKY</a:t>
            </a:r>
            <a:r>
              <a:rPr lang="en-US" b="1" baseline="0" dirty="0">
                <a:solidFill>
                  <a:schemeClr val="bg1"/>
                </a:solidFill>
              </a:rPr>
              <a:t> TRANSPORTATION CABINET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814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9931399" y="0"/>
            <a:ext cx="2120900" cy="618966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8723312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227511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22751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32400" y="1681163"/>
            <a:ext cx="4330700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32400" y="2505075"/>
            <a:ext cx="433070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66BC-843C-419F-9977-D35BD11A762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E5F-8B91-4FE5-96C2-A2C328B5021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9931399" y="1"/>
            <a:ext cx="2120900" cy="169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idx="13"/>
          </p:nvPr>
        </p:nvSpPr>
        <p:spPr>
          <a:xfrm>
            <a:off x="9931399" y="1690688"/>
            <a:ext cx="2120900" cy="5176836"/>
          </a:xfr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01600" y="1604168"/>
            <a:ext cx="11825802" cy="86519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10135897" y="5816600"/>
            <a:ext cx="1752600" cy="10826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897" y="365125"/>
            <a:ext cx="1850456" cy="105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47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60596" y="2323306"/>
            <a:ext cx="5826035" cy="2899623"/>
          </a:xfrm>
        </p:spPr>
        <p:txBody>
          <a:bodyPr>
            <a:normAutofit/>
          </a:bodyPr>
          <a:lstStyle>
            <a:lvl1pPr marL="0" indent="0" algn="l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Information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270" y="3371680"/>
            <a:ext cx="380063" cy="380063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1089708" y="2840199"/>
            <a:ext cx="13103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KYTC</a:t>
            </a:r>
          </a:p>
        </p:txBody>
      </p:sp>
      <p:sp>
        <p:nvSpPr>
          <p:cNvPr id="10" name="Rectangle 9"/>
          <p:cNvSpPr/>
          <p:nvPr userDrawn="1"/>
        </p:nvSpPr>
        <p:spPr>
          <a:xfrm flipH="1">
            <a:off x="3525396" y="1257300"/>
            <a:ext cx="96390" cy="39656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280" y="1257300"/>
            <a:ext cx="2465097" cy="1398942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522789" y="4853595"/>
            <a:ext cx="259355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100" dirty="0"/>
              <a:t>transportation.ky.gov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1" y="6362700"/>
            <a:ext cx="12192000" cy="49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854870" y="1257300"/>
            <a:ext cx="7191375" cy="1042987"/>
          </a:xfrm>
        </p:spPr>
        <p:txBody>
          <a:bodyPr tIns="0" anchor="t">
            <a:noAutofit/>
          </a:bodyPr>
          <a:lstStyle>
            <a:lvl1pPr algn="l">
              <a:defRPr sz="4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1089708" y="3350046"/>
            <a:ext cx="14264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@kytc120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089708" y="3859893"/>
            <a:ext cx="1957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@</a:t>
            </a:r>
            <a:r>
              <a:rPr lang="en-US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KYtransportation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89708" y="4342163"/>
            <a:ext cx="1957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@</a:t>
            </a:r>
            <a:r>
              <a:rPr lang="en-US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KYtransportation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93" y="4375341"/>
            <a:ext cx="375616" cy="26352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27" y="2873887"/>
            <a:ext cx="375148" cy="37514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935" y="3857035"/>
            <a:ext cx="368733" cy="368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91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066BC-843C-419F-9977-D35BD11A762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C9E5F-8B91-4FE5-96C2-A2C328B50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51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4" r:id="rId4"/>
    <p:sldLayoutId id="2147483652" r:id="rId5"/>
    <p:sldLayoutId id="2147483657" r:id="rId6"/>
    <p:sldLayoutId id="2147483653" r:id="rId7"/>
    <p:sldLayoutId id="214748365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43326" y="1600201"/>
            <a:ext cx="8191500" cy="2819400"/>
          </a:xfrm>
        </p:spPr>
        <p:txBody>
          <a:bodyPr>
            <a:normAutofit/>
          </a:bodyPr>
          <a:lstStyle/>
          <a:p>
            <a:pPr algn="ctr"/>
            <a:r>
              <a:rPr lang="en-US" sz="3500" b="1" dirty="0">
                <a:latin typeface="+mn-lt"/>
              </a:rPr>
              <a:t>BUDGET REVIEW SUBCOMMITTEE</a:t>
            </a:r>
            <a:br>
              <a:rPr lang="en-US" sz="3500" b="1" dirty="0">
                <a:latin typeface="+mn-lt"/>
              </a:rPr>
            </a:br>
            <a:r>
              <a:rPr lang="en-US" sz="3500" b="1" dirty="0">
                <a:latin typeface="+mn-lt"/>
              </a:rPr>
              <a:t>ON TRANSPORTATION</a:t>
            </a:r>
            <a:endParaRPr lang="en-US" sz="3500" dirty="0">
              <a:latin typeface="+mn-lt"/>
            </a:endParaRPr>
          </a:p>
          <a:p>
            <a:pPr algn="ctr"/>
            <a:r>
              <a:rPr lang="en-US" sz="2000" dirty="0">
                <a:latin typeface="+mn-lt"/>
              </a:rPr>
              <a:t>September 18, 2024</a:t>
            </a:r>
            <a:endParaRPr lang="en-US" sz="1900" b="1" dirty="0">
              <a:latin typeface="+mn-lt"/>
            </a:endParaRPr>
          </a:p>
          <a:p>
            <a:pPr algn="ctr"/>
            <a:r>
              <a:rPr lang="en-US" sz="3000" b="1" dirty="0">
                <a:latin typeface="+mn-lt"/>
              </a:rPr>
              <a:t>Fiscal Year 2024 Closeout</a:t>
            </a:r>
          </a:p>
          <a:p>
            <a:pPr algn="ctr"/>
            <a:r>
              <a:rPr lang="en-US" sz="2500" dirty="0">
                <a:latin typeface="+mn-lt"/>
              </a:rPr>
              <a:t>Shaun McKiernan, Executive Director</a:t>
            </a:r>
            <a:br>
              <a:rPr lang="en-US" sz="2500" dirty="0">
                <a:latin typeface="+mn-lt"/>
              </a:rPr>
            </a:br>
            <a:r>
              <a:rPr lang="en-US" sz="2500" dirty="0">
                <a:latin typeface="+mn-lt"/>
              </a:rPr>
              <a:t>Office of Budget and Fiscal Management</a:t>
            </a:r>
          </a:p>
        </p:txBody>
      </p:sp>
    </p:spTree>
    <p:extLst>
      <p:ext uri="{BB962C8B-B14F-4D97-AF65-F5344CB8AC3E}">
        <p14:creationId xmlns:p14="http://schemas.microsoft.com/office/powerpoint/2010/main" val="1511550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1D1A481-0EBC-F2F9-49B2-1D25155F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7760"/>
            <a:ext cx="12192000" cy="679040"/>
          </a:xfrm>
        </p:spPr>
        <p:txBody>
          <a:bodyPr>
            <a:normAutofit fontScale="90000"/>
          </a:bodyPr>
          <a:lstStyle/>
          <a:p>
            <a:r>
              <a:rPr lang="en-US" dirty="0"/>
              <a:t>FY 2024 ROAD FUND REVENUE</a:t>
            </a:r>
            <a:br>
              <a:rPr lang="en-US" dirty="0"/>
            </a:br>
            <a:r>
              <a:rPr lang="en-US" dirty="0"/>
              <a:t>Revised Official Estimate vs. Enacted Estimate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71E5E21-714C-C6CA-822A-1F46ACCE3C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4102" y="1602289"/>
            <a:ext cx="9843796" cy="3596073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DDF132CF-B52E-ECE0-E3F8-DE8369EB3A44}"/>
              </a:ext>
            </a:extLst>
          </p:cNvPr>
          <p:cNvSpPr/>
          <p:nvPr/>
        </p:nvSpPr>
        <p:spPr>
          <a:xfrm rot="5400000">
            <a:off x="5305244" y="5467406"/>
            <a:ext cx="685800" cy="59092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FCC703-5F40-EC73-6AAE-4A908E90A013}"/>
              </a:ext>
            </a:extLst>
          </p:cNvPr>
          <p:cNvSpPr txBox="1"/>
          <p:nvPr/>
        </p:nvSpPr>
        <p:spPr>
          <a:xfrm>
            <a:off x="5047883" y="6252092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Dec. 2023</a:t>
            </a:r>
          </a:p>
        </p:txBody>
      </p:sp>
    </p:spTree>
    <p:extLst>
      <p:ext uri="{BB962C8B-B14F-4D97-AF65-F5344CB8AC3E}">
        <p14:creationId xmlns:p14="http://schemas.microsoft.com/office/powerpoint/2010/main" val="2310053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1D1A481-0EBC-F2F9-49B2-1D25155F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7760"/>
            <a:ext cx="12192000" cy="679040"/>
          </a:xfrm>
        </p:spPr>
        <p:txBody>
          <a:bodyPr>
            <a:normAutofit fontScale="90000"/>
          </a:bodyPr>
          <a:lstStyle/>
          <a:p>
            <a:r>
              <a:rPr lang="en-US" dirty="0"/>
              <a:t>FY 2024 ROAD FUND REVENUE</a:t>
            </a:r>
            <a:br>
              <a:rPr lang="en-US" dirty="0"/>
            </a:br>
            <a:r>
              <a:rPr lang="en-US" dirty="0"/>
              <a:t>Revised Official Estimate vs. Actual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836C5DD-80B1-F2CA-F1C7-7175CE109F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6367" y="1599269"/>
            <a:ext cx="9854041" cy="409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93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1D1A481-0EBC-F2F9-49B2-1D25155F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7760"/>
            <a:ext cx="12192000" cy="679040"/>
          </a:xfrm>
        </p:spPr>
        <p:txBody>
          <a:bodyPr>
            <a:normAutofit fontScale="90000"/>
          </a:bodyPr>
          <a:lstStyle/>
          <a:p>
            <a:r>
              <a:rPr lang="en-US" dirty="0"/>
              <a:t>FY 2024 ROAD FUND</a:t>
            </a:r>
            <a:br>
              <a:rPr lang="en-US" dirty="0"/>
            </a:br>
            <a:r>
              <a:rPr lang="en-US" dirty="0"/>
              <a:t>Surplus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06530D-D9E9-E07E-D044-030440B68EE9}"/>
              </a:ext>
            </a:extLst>
          </p:cNvPr>
          <p:cNvSpPr txBox="1"/>
          <p:nvPr/>
        </p:nvSpPr>
        <p:spPr>
          <a:xfrm>
            <a:off x="3015405" y="5734980"/>
            <a:ext cx="63641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$9.8 million – FY 2024 Road Fund Surplus Expenditure Account</a:t>
            </a:r>
          </a:p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(State Construction Account)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A746F3-C1C5-9BAD-B2EF-F7E2001425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5968" y="1561664"/>
            <a:ext cx="6380063" cy="373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897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1D1A481-0EBC-F2F9-49B2-1D25155F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7760"/>
            <a:ext cx="12192000" cy="679040"/>
          </a:xfrm>
        </p:spPr>
        <p:txBody>
          <a:bodyPr>
            <a:normAutofit fontScale="90000"/>
          </a:bodyPr>
          <a:lstStyle/>
          <a:p>
            <a:r>
              <a:rPr lang="en-US" dirty="0"/>
              <a:t>FY 2024 ROAD FUND REVENUE</a:t>
            </a:r>
            <a:br>
              <a:rPr lang="en-US" dirty="0"/>
            </a:br>
            <a:r>
              <a:rPr lang="en-US" dirty="0"/>
              <a:t>Growth by Quarter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788DAD6-DD26-4985-34EF-A9FEA0E350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9135498"/>
              </p:ext>
            </p:extLst>
          </p:nvPr>
        </p:nvGraphicFramePr>
        <p:xfrm>
          <a:off x="1439246" y="1477666"/>
          <a:ext cx="8496301" cy="5178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9236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1D1A481-0EBC-F2F9-49B2-1D25155F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7760"/>
            <a:ext cx="12192000" cy="679040"/>
          </a:xfrm>
        </p:spPr>
        <p:txBody>
          <a:bodyPr>
            <a:normAutofit fontScale="90000"/>
          </a:bodyPr>
          <a:lstStyle/>
          <a:p>
            <a:r>
              <a:rPr lang="en-US" dirty="0"/>
              <a:t>FY 2024 ROAD FUND REVENUE</a:t>
            </a:r>
            <a:br>
              <a:rPr lang="en-US" dirty="0"/>
            </a:br>
            <a:r>
              <a:rPr lang="en-US" dirty="0"/>
              <a:t>FY 2023 vs. FY 2024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379D4E2-EC2B-CF4A-7B28-6423C634F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651" y="2019766"/>
            <a:ext cx="10404698" cy="312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349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1D1A481-0EBC-F2F9-49B2-1D25155F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7760"/>
            <a:ext cx="12192000" cy="679040"/>
          </a:xfrm>
        </p:spPr>
        <p:txBody>
          <a:bodyPr>
            <a:normAutofit fontScale="90000"/>
          </a:bodyPr>
          <a:lstStyle/>
          <a:p>
            <a:r>
              <a:rPr lang="en-US" dirty="0"/>
              <a:t>FY 2025 ROAD FUND</a:t>
            </a:r>
            <a:br>
              <a:rPr lang="en-US" dirty="0"/>
            </a:br>
            <a:r>
              <a:rPr lang="en-US" dirty="0"/>
              <a:t>Enacted Revenue Estimates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255F1A-5FC8-0C9A-626D-0D39C6C4F1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5539" y="1378357"/>
            <a:ext cx="5980922" cy="5151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991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8EE5278-EC0D-2915-3A96-67828F407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8034"/>
            <a:ext cx="12192000" cy="1087815"/>
          </a:xfrm>
        </p:spPr>
        <p:txBody>
          <a:bodyPr>
            <a:normAutofit/>
          </a:bodyPr>
          <a:lstStyle/>
          <a:p>
            <a:r>
              <a:rPr lang="en-US" dirty="0"/>
              <a:t>FY 2024 CLOSEOUT &amp; FY 2025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67BCA05-E4E8-F6A3-B936-3F47A4B28108}"/>
              </a:ext>
            </a:extLst>
          </p:cNvPr>
          <p:cNvSpPr txBox="1">
            <a:spLocks/>
          </p:cNvSpPr>
          <p:nvPr/>
        </p:nvSpPr>
        <p:spPr>
          <a:xfrm>
            <a:off x="2503487" y="2583809"/>
            <a:ext cx="7185025" cy="2046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500" b="1" dirty="0">
                <a:latin typeface="+mn-lt"/>
              </a:rPr>
              <a:t>Questions…</a:t>
            </a:r>
            <a:endParaRPr lang="en-US" sz="3900" b="1" dirty="0">
              <a:latin typeface="+mn-lt"/>
            </a:endParaRPr>
          </a:p>
          <a:p>
            <a:pPr marL="0" indent="0" algn="ctr">
              <a:buNone/>
            </a:pPr>
            <a:endParaRPr lang="en-US" dirty="0">
              <a:latin typeface="+mn-lt"/>
            </a:endParaRPr>
          </a:p>
          <a:p>
            <a:pPr marL="0" indent="0" algn="ctr">
              <a:buNone/>
            </a:pPr>
            <a:r>
              <a:rPr lang="en-US" dirty="0">
                <a:latin typeface="+mn-lt"/>
              </a:rPr>
              <a:t>Shaun McKiernan, Executive Director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Office of Budget and Fiscal Management</a:t>
            </a:r>
          </a:p>
        </p:txBody>
      </p:sp>
    </p:spTree>
    <p:extLst>
      <p:ext uri="{BB962C8B-B14F-4D97-AF65-F5344CB8AC3E}">
        <p14:creationId xmlns:p14="http://schemas.microsoft.com/office/powerpoint/2010/main" val="2030522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3EFD53F0-ADAC-E499-7880-D1A01955B1A7}"/>
              </a:ext>
            </a:extLst>
          </p:cNvPr>
          <p:cNvSpPr txBox="1">
            <a:spLocks/>
          </p:cNvSpPr>
          <p:nvPr/>
        </p:nvSpPr>
        <p:spPr>
          <a:xfrm>
            <a:off x="3619501" y="1249961"/>
            <a:ext cx="7535178" cy="39512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dirty="0">
                <a:latin typeface="+mn-lt"/>
              </a:rPr>
              <a:t>Questions…</a:t>
            </a:r>
          </a:p>
          <a:p>
            <a:pPr marL="0" indent="0" algn="ctr">
              <a:buNone/>
            </a:pPr>
            <a:endParaRPr lang="en-US" sz="2500" dirty="0">
              <a:latin typeface="+mn-lt"/>
            </a:endParaRPr>
          </a:p>
          <a:p>
            <a:pPr marL="0" indent="0" algn="ctr">
              <a:buNone/>
            </a:pPr>
            <a:r>
              <a:rPr lang="en-US" sz="2500" dirty="0">
                <a:latin typeface="+mn-lt"/>
              </a:rPr>
              <a:t>Shaun McKiernan, Executive Director</a:t>
            </a:r>
            <a:br>
              <a:rPr lang="en-US" sz="2500" dirty="0">
                <a:latin typeface="+mn-lt"/>
              </a:rPr>
            </a:br>
            <a:r>
              <a:rPr lang="en-US" sz="2500" dirty="0">
                <a:latin typeface="+mn-lt"/>
              </a:rPr>
              <a:t>Office of Budget &amp; Fiscal Management</a:t>
            </a:r>
          </a:p>
          <a:p>
            <a:pPr marL="0" indent="0" algn="ctr">
              <a:buNone/>
            </a:pPr>
            <a:r>
              <a:rPr lang="en-US" sz="2000" dirty="0">
                <a:latin typeface="+mn-lt"/>
              </a:rPr>
              <a:t>502-782-2791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Shaun.McKiernan@ky.gov</a:t>
            </a:r>
          </a:p>
        </p:txBody>
      </p:sp>
    </p:spTree>
    <p:extLst>
      <p:ext uri="{BB962C8B-B14F-4D97-AF65-F5344CB8AC3E}">
        <p14:creationId xmlns:p14="http://schemas.microsoft.com/office/powerpoint/2010/main" val="937322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C600"/>
      </a:accent1>
      <a:accent2>
        <a:srgbClr val="003764"/>
      </a:accent2>
      <a:accent3>
        <a:srgbClr val="5EB3E4"/>
      </a:accent3>
      <a:accent4>
        <a:srgbClr val="7F7F7F"/>
      </a:accent4>
      <a:accent5>
        <a:srgbClr val="3A3838"/>
      </a:accent5>
      <a:accent6>
        <a:srgbClr val="D8D9D7"/>
      </a:accent6>
      <a:hlink>
        <a:srgbClr val="2F5496"/>
      </a:hlink>
      <a:folHlink>
        <a:srgbClr val="833C0B"/>
      </a:folHlink>
    </a:clrScheme>
    <a:fontScheme name="KYTC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J Powerpoint" id="{9F61B896-1C3F-4876-B1E5-ABD4C0A0BFC3}" vid="{395E123D-721D-4CB5-B541-63C115D5A1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BJ Powerpoint</Template>
  <TotalTime>72323</TotalTime>
  <Words>148</Words>
  <Application>Microsoft Office PowerPoint</Application>
  <PresentationFormat>Widescreen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FY 2024 ROAD FUND REVENUE Revised Official Estimate vs. Enacted Estimate</vt:lpstr>
      <vt:lpstr>FY 2024 ROAD FUND REVENUE Revised Official Estimate vs. Actual</vt:lpstr>
      <vt:lpstr>FY 2024 ROAD FUND Surplus</vt:lpstr>
      <vt:lpstr>FY 2024 ROAD FUND REVENUE Growth by Quarter</vt:lpstr>
      <vt:lpstr>FY 2024 ROAD FUND REVENUE FY 2023 vs. FY 2024</vt:lpstr>
      <vt:lpstr>FY 2025 ROAD FUND Enacted Revenue Estimates</vt:lpstr>
      <vt:lpstr>FY 2024 CLOSEOUT &amp; FY 2025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Rural and Municipal Aid</dc:title>
  <dc:creator>Smith, Gayle (KYTC)</dc:creator>
  <cp:lastModifiedBy>Emerson, Spring (LRC)</cp:lastModifiedBy>
  <cp:revision>99</cp:revision>
  <cp:lastPrinted>2024-09-11T20:48:04Z</cp:lastPrinted>
  <dcterms:created xsi:type="dcterms:W3CDTF">2022-11-10T15:41:37Z</dcterms:created>
  <dcterms:modified xsi:type="dcterms:W3CDTF">2024-09-17T11:23:28Z</dcterms:modified>
</cp:coreProperties>
</file>