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9" r:id="rId2"/>
    <p:sldId id="524" r:id="rId3"/>
    <p:sldId id="520" r:id="rId4"/>
    <p:sldId id="522" r:id="rId5"/>
    <p:sldId id="518" r:id="rId6"/>
    <p:sldId id="523" r:id="rId7"/>
    <p:sldId id="532" r:id="rId8"/>
    <p:sldId id="527" r:id="rId9"/>
    <p:sldId id="506" r:id="rId10"/>
    <p:sldId id="510" r:id="rId11"/>
    <p:sldId id="511" r:id="rId12"/>
    <p:sldId id="521" r:id="rId13"/>
    <p:sldId id="531" r:id="rId14"/>
    <p:sldId id="528" r:id="rId15"/>
    <p:sldId id="293" r:id="rId16"/>
    <p:sldId id="271" r:id="rId17"/>
    <p:sldId id="281" r:id="rId18"/>
    <p:sldId id="298" r:id="rId19"/>
    <p:sldId id="278" r:id="rId20"/>
    <p:sldId id="279" r:id="rId21"/>
    <p:sldId id="282" r:id="rId22"/>
    <p:sldId id="530" r:id="rId23"/>
    <p:sldId id="529" r:id="rId24"/>
    <p:sldId id="276"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B2E4"/>
    <a:srgbClr val="003764"/>
    <a:srgbClr val="FFC600"/>
    <a:srgbClr val="F4FFEF"/>
    <a:srgbClr val="EBFEE2"/>
    <a:srgbClr val="ECF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6357" autoAdjust="0"/>
  </p:normalViewPr>
  <p:slideViewPr>
    <p:cSldViewPr snapToGrid="0">
      <p:cViewPr varScale="1">
        <p:scale>
          <a:sx n="74" d="100"/>
          <a:sy n="74"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939E36E-9C1A-4B7F-85B6-51C70519CB33}" type="datetimeFigureOut">
              <a:rPr lang="en-US" smtClean="0"/>
              <a:t>10/15/2024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76BF697-4546-40FD-B17D-804299AADE0C}" type="slidenum">
              <a:rPr lang="en-US" smtClean="0"/>
              <a:t>‹#›</a:t>
            </a:fld>
            <a:endParaRPr lang="en-US" dirty="0"/>
          </a:p>
        </p:txBody>
      </p:sp>
    </p:spTree>
    <p:extLst>
      <p:ext uri="{BB962C8B-B14F-4D97-AF65-F5344CB8AC3E}">
        <p14:creationId xmlns:p14="http://schemas.microsoft.com/office/powerpoint/2010/main" val="1884125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BF697-4546-40FD-B17D-804299AADE0C}" type="slidenum">
              <a:rPr lang="en-US" smtClean="0"/>
              <a:t>1</a:t>
            </a:fld>
            <a:endParaRPr lang="en-US" dirty="0"/>
          </a:p>
        </p:txBody>
      </p:sp>
    </p:spTree>
    <p:extLst>
      <p:ext uri="{BB962C8B-B14F-4D97-AF65-F5344CB8AC3E}">
        <p14:creationId xmlns:p14="http://schemas.microsoft.com/office/powerpoint/2010/main" val="625189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FA8973-A101-4293-9F99-A9742CC15BEF}" type="slidenum">
              <a:rPr lang="en-US" smtClean="0"/>
              <a:t>15</a:t>
            </a:fld>
            <a:endParaRPr lang="en-US"/>
          </a:p>
        </p:txBody>
      </p:sp>
    </p:spTree>
    <p:extLst>
      <p:ext uri="{BB962C8B-B14F-4D97-AF65-F5344CB8AC3E}">
        <p14:creationId xmlns:p14="http://schemas.microsoft.com/office/powerpoint/2010/main" val="3744031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FA8973-A101-4293-9F99-A9742CC15BEF}" type="slidenum">
              <a:rPr lang="en-US" smtClean="0"/>
              <a:t>16</a:t>
            </a:fld>
            <a:endParaRPr lang="en-US"/>
          </a:p>
        </p:txBody>
      </p:sp>
    </p:spTree>
    <p:extLst>
      <p:ext uri="{BB962C8B-B14F-4D97-AF65-F5344CB8AC3E}">
        <p14:creationId xmlns:p14="http://schemas.microsoft.com/office/powerpoint/2010/main" val="423369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FA8973-A101-4293-9F99-A9742CC15BEF}" type="slidenum">
              <a:rPr lang="en-US" smtClean="0"/>
              <a:t>17</a:t>
            </a:fld>
            <a:endParaRPr lang="en-US"/>
          </a:p>
        </p:txBody>
      </p:sp>
    </p:spTree>
    <p:extLst>
      <p:ext uri="{BB962C8B-B14F-4D97-AF65-F5344CB8AC3E}">
        <p14:creationId xmlns:p14="http://schemas.microsoft.com/office/powerpoint/2010/main" val="244735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FA8973-A101-4293-9F99-A9742CC15BEF}" type="slidenum">
              <a:rPr lang="en-US" smtClean="0"/>
              <a:t>18</a:t>
            </a:fld>
            <a:endParaRPr lang="en-US"/>
          </a:p>
        </p:txBody>
      </p:sp>
    </p:spTree>
    <p:extLst>
      <p:ext uri="{BB962C8B-B14F-4D97-AF65-F5344CB8AC3E}">
        <p14:creationId xmlns:p14="http://schemas.microsoft.com/office/powerpoint/2010/main" val="2838577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FA8973-A101-4293-9F99-A9742CC15BEF}" type="slidenum">
              <a:rPr lang="en-US" smtClean="0"/>
              <a:t>19</a:t>
            </a:fld>
            <a:endParaRPr lang="en-US"/>
          </a:p>
        </p:txBody>
      </p:sp>
    </p:spTree>
    <p:extLst>
      <p:ext uri="{BB962C8B-B14F-4D97-AF65-F5344CB8AC3E}">
        <p14:creationId xmlns:p14="http://schemas.microsoft.com/office/powerpoint/2010/main" val="1032563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FA8973-A101-4293-9F99-A9742CC15BEF}" type="slidenum">
              <a:rPr lang="en-US" smtClean="0"/>
              <a:t>20</a:t>
            </a:fld>
            <a:endParaRPr lang="en-US"/>
          </a:p>
        </p:txBody>
      </p:sp>
    </p:spTree>
    <p:extLst>
      <p:ext uri="{BB962C8B-B14F-4D97-AF65-F5344CB8AC3E}">
        <p14:creationId xmlns:p14="http://schemas.microsoft.com/office/powerpoint/2010/main" val="1796162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FA8973-A101-4293-9F99-A9742CC15BEF}" type="slidenum">
              <a:rPr lang="en-US" smtClean="0"/>
              <a:t>21</a:t>
            </a:fld>
            <a:endParaRPr lang="en-US"/>
          </a:p>
        </p:txBody>
      </p:sp>
    </p:spTree>
    <p:extLst>
      <p:ext uri="{BB962C8B-B14F-4D97-AF65-F5344CB8AC3E}">
        <p14:creationId xmlns:p14="http://schemas.microsoft.com/office/powerpoint/2010/main" val="422986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BF697-4546-40FD-B17D-804299AADE0C}" type="slidenum">
              <a:rPr lang="en-US" smtClean="0"/>
              <a:t>3</a:t>
            </a:fld>
            <a:endParaRPr lang="en-US" dirty="0"/>
          </a:p>
        </p:txBody>
      </p:sp>
    </p:spTree>
    <p:extLst>
      <p:ext uri="{BB962C8B-B14F-4D97-AF65-F5344CB8AC3E}">
        <p14:creationId xmlns:p14="http://schemas.microsoft.com/office/powerpoint/2010/main" val="2576431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BF697-4546-40FD-B17D-804299AADE0C}" type="slidenum">
              <a:rPr lang="en-US" smtClean="0"/>
              <a:t>4</a:t>
            </a:fld>
            <a:endParaRPr lang="en-US" dirty="0"/>
          </a:p>
        </p:txBody>
      </p:sp>
    </p:spTree>
    <p:extLst>
      <p:ext uri="{BB962C8B-B14F-4D97-AF65-F5344CB8AC3E}">
        <p14:creationId xmlns:p14="http://schemas.microsoft.com/office/powerpoint/2010/main" val="383970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76BF697-4546-40FD-B17D-804299AADE0C}" type="slidenum">
              <a:rPr lang="en-US" smtClean="0"/>
              <a:t>5</a:t>
            </a:fld>
            <a:endParaRPr lang="en-US" dirty="0"/>
          </a:p>
        </p:txBody>
      </p:sp>
    </p:spTree>
    <p:extLst>
      <p:ext uri="{BB962C8B-B14F-4D97-AF65-F5344CB8AC3E}">
        <p14:creationId xmlns:p14="http://schemas.microsoft.com/office/powerpoint/2010/main" val="1616934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76BF697-4546-40FD-B17D-804299AADE0C}" type="slidenum">
              <a:rPr lang="en-US" smtClean="0"/>
              <a:t>6</a:t>
            </a:fld>
            <a:endParaRPr lang="en-US" dirty="0"/>
          </a:p>
        </p:txBody>
      </p:sp>
    </p:spTree>
    <p:extLst>
      <p:ext uri="{BB962C8B-B14F-4D97-AF65-F5344CB8AC3E}">
        <p14:creationId xmlns:p14="http://schemas.microsoft.com/office/powerpoint/2010/main" val="1677132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76BF697-4546-40FD-B17D-804299AADE0C}" type="slidenum">
              <a:rPr lang="en-US" smtClean="0"/>
              <a:t>9</a:t>
            </a:fld>
            <a:endParaRPr lang="en-US" dirty="0"/>
          </a:p>
        </p:txBody>
      </p:sp>
    </p:spTree>
    <p:extLst>
      <p:ext uri="{BB962C8B-B14F-4D97-AF65-F5344CB8AC3E}">
        <p14:creationId xmlns:p14="http://schemas.microsoft.com/office/powerpoint/2010/main" val="410496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BF697-4546-40FD-B17D-804299AADE0C}" type="slidenum">
              <a:rPr lang="en-US" smtClean="0"/>
              <a:t>10</a:t>
            </a:fld>
            <a:endParaRPr lang="en-US" dirty="0"/>
          </a:p>
        </p:txBody>
      </p:sp>
    </p:spTree>
    <p:extLst>
      <p:ext uri="{BB962C8B-B14F-4D97-AF65-F5344CB8AC3E}">
        <p14:creationId xmlns:p14="http://schemas.microsoft.com/office/powerpoint/2010/main" val="3785773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6BF697-4546-40FD-B17D-804299AADE0C}" type="slidenum">
              <a:rPr lang="en-US" smtClean="0"/>
              <a:t>11</a:t>
            </a:fld>
            <a:endParaRPr lang="en-US" dirty="0"/>
          </a:p>
        </p:txBody>
      </p:sp>
    </p:spTree>
    <p:extLst>
      <p:ext uri="{BB962C8B-B14F-4D97-AF65-F5344CB8AC3E}">
        <p14:creationId xmlns:p14="http://schemas.microsoft.com/office/powerpoint/2010/main" val="96284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76BF697-4546-40FD-B17D-804299AADE0C}" type="slidenum">
              <a:rPr lang="en-US" smtClean="0"/>
              <a:t>12</a:t>
            </a:fld>
            <a:endParaRPr lang="en-US" dirty="0"/>
          </a:p>
        </p:txBody>
      </p:sp>
    </p:spTree>
    <p:extLst>
      <p:ext uri="{BB962C8B-B14F-4D97-AF65-F5344CB8AC3E}">
        <p14:creationId xmlns:p14="http://schemas.microsoft.com/office/powerpoint/2010/main" val="3124514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086224" y="1447481"/>
            <a:ext cx="7191375" cy="1042987"/>
          </a:xfrm>
        </p:spPr>
        <p:txBody>
          <a:bodyPr tIns="0" anchor="t">
            <a:normAutofit/>
          </a:bodyPr>
          <a:lstStyle>
            <a:lvl1pPr algn="l">
              <a:defRPr sz="5400" b="1" baseline="0">
                <a:latin typeface="Arial" panose="020B0604020202020204" pitchFamily="34" charset="0"/>
                <a:cs typeface="Arial" panose="020B0604020202020204" pitchFamily="34" charset="0"/>
              </a:defRPr>
            </a:lvl1pPr>
          </a:lstStyle>
          <a:p>
            <a:r>
              <a:rPr lang="en-US" dirty="0"/>
              <a:t>TITLE SLIDE: NAME</a:t>
            </a:r>
          </a:p>
        </p:txBody>
      </p:sp>
      <p:sp>
        <p:nvSpPr>
          <p:cNvPr id="12" name="Text Placeholder 2"/>
          <p:cNvSpPr>
            <a:spLocks noGrp="1"/>
          </p:cNvSpPr>
          <p:nvPr>
            <p:ph type="body" idx="1" hasCustomPrompt="1"/>
          </p:nvPr>
        </p:nvSpPr>
        <p:spPr>
          <a:xfrm>
            <a:off x="4092575" y="2490468"/>
            <a:ext cx="7185025" cy="2043432"/>
          </a:xfrm>
        </p:spPr>
        <p:txBody>
          <a:bodyPr anchor="b"/>
          <a:lstStyle>
            <a:lvl1pPr marL="0" indent="0">
              <a:buNone/>
              <a:defRPr sz="2400" baseline="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information</a:t>
            </a:r>
          </a:p>
        </p:txBody>
      </p:sp>
      <p:sp>
        <p:nvSpPr>
          <p:cNvPr id="13" name="Rectangle 12"/>
          <p:cNvSpPr/>
          <p:nvPr userDrawn="1"/>
        </p:nvSpPr>
        <p:spPr>
          <a:xfrm>
            <a:off x="3667125" y="1604961"/>
            <a:ext cx="85725" cy="2827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 y="2247313"/>
            <a:ext cx="2465097" cy="1398942"/>
          </a:xfrm>
          <a:prstGeom prst="rect">
            <a:avLst/>
          </a:prstGeom>
        </p:spPr>
      </p:pic>
      <p:sp>
        <p:nvSpPr>
          <p:cNvPr id="16" name="Rectangle 15"/>
          <p:cNvSpPr/>
          <p:nvPr userDrawn="1"/>
        </p:nvSpPr>
        <p:spPr>
          <a:xfrm>
            <a:off x="1" y="6362700"/>
            <a:ext cx="12192000" cy="495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92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Statement Slide">
    <p:spTree>
      <p:nvGrpSpPr>
        <p:cNvPr id="1" name=""/>
        <p:cNvGrpSpPr/>
        <p:nvPr/>
      </p:nvGrpSpPr>
      <p:grpSpPr>
        <a:xfrm>
          <a:off x="0" y="0"/>
          <a:ext cx="0" cy="0"/>
          <a:chOff x="0" y="0"/>
          <a:chExt cx="0" cy="0"/>
        </a:xfrm>
      </p:grpSpPr>
      <p:sp>
        <p:nvSpPr>
          <p:cNvPr id="7" name="Rectangle 6"/>
          <p:cNvSpPr/>
          <p:nvPr userDrawn="1"/>
        </p:nvSpPr>
        <p:spPr>
          <a:xfrm>
            <a:off x="3667126" y="1004341"/>
            <a:ext cx="107706" cy="44418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 y="2247313"/>
            <a:ext cx="2465097" cy="1398942"/>
          </a:xfrm>
          <a:prstGeom prst="rect">
            <a:avLst/>
          </a:prstGeom>
        </p:spPr>
      </p:pic>
      <p:sp>
        <p:nvSpPr>
          <p:cNvPr id="13" name="Rectangle 12"/>
          <p:cNvSpPr/>
          <p:nvPr userDrawn="1"/>
        </p:nvSpPr>
        <p:spPr>
          <a:xfrm>
            <a:off x="1" y="6362700"/>
            <a:ext cx="12192000" cy="495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2"/>
          <p:cNvSpPr>
            <a:spLocks noGrp="1"/>
          </p:cNvSpPr>
          <p:nvPr>
            <p:ph type="body" idx="1" hasCustomPrompt="1"/>
          </p:nvPr>
        </p:nvSpPr>
        <p:spPr>
          <a:xfrm>
            <a:off x="4134779" y="1004341"/>
            <a:ext cx="6729533" cy="4598790"/>
          </a:xfrm>
        </p:spPr>
        <p:txBody>
          <a:bodyPr>
            <a:noAutofit/>
          </a:bodyPr>
          <a:lstStyle>
            <a:lvl1pPr marL="0" indent="0">
              <a:buNone/>
              <a:defRPr sz="1800" baseline="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nSpc>
                <a:spcPct val="110000"/>
              </a:lnSpc>
            </a:pPr>
            <a:r>
              <a:rPr lang="en-US" sz="2400" dirty="0"/>
              <a:t>Content</a:t>
            </a:r>
          </a:p>
          <a:p>
            <a:endParaRPr lang="en-US" dirty="0"/>
          </a:p>
        </p:txBody>
      </p:sp>
    </p:spTree>
    <p:extLst>
      <p:ext uri="{BB962C8B-B14F-4D97-AF65-F5344CB8AC3E}">
        <p14:creationId xmlns:p14="http://schemas.microsoft.com/office/powerpoint/2010/main" val="404863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entered Section">
    <p:spTree>
      <p:nvGrpSpPr>
        <p:cNvPr id="1" name=""/>
        <p:cNvGrpSpPr/>
        <p:nvPr/>
      </p:nvGrpSpPr>
      <p:grpSpPr>
        <a:xfrm>
          <a:off x="0" y="0"/>
          <a:ext cx="0" cy="0"/>
          <a:chOff x="0" y="0"/>
          <a:chExt cx="0" cy="0"/>
        </a:xfrm>
      </p:grpSpPr>
      <p:sp>
        <p:nvSpPr>
          <p:cNvPr id="4" name="Rectangle 3"/>
          <p:cNvSpPr/>
          <p:nvPr userDrawn="1"/>
        </p:nvSpPr>
        <p:spPr>
          <a:xfrm>
            <a:off x="0" y="0"/>
            <a:ext cx="12192000" cy="1283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1283368"/>
            <a:ext cx="12192000" cy="157373"/>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2533650" y="1716966"/>
            <a:ext cx="7315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724400" y="6356350"/>
            <a:ext cx="2743200" cy="365125"/>
          </a:xfrm>
        </p:spPr>
        <p:txBody>
          <a:bodyPr/>
          <a:lstStyle>
            <a:lvl1pPr algn="ctr">
              <a:defRPr/>
            </a:lvl1pPr>
          </a:lstStyle>
          <a:p>
            <a:fld id="{8C7C9E5F-8B91-4FE5-96C2-A2C328B5021F}" type="slidenum">
              <a:rPr lang="en-US" smtClean="0"/>
              <a:pPr/>
              <a:t>‹#›</a:t>
            </a:fld>
            <a:endParaRPr lang="en-US" dirty="0"/>
          </a:p>
        </p:txBody>
      </p:sp>
      <p:sp>
        <p:nvSpPr>
          <p:cNvPr id="9" name="Rectangle 8"/>
          <p:cNvSpPr/>
          <p:nvPr userDrawn="1"/>
        </p:nvSpPr>
        <p:spPr>
          <a:xfrm>
            <a:off x="546100" y="6632575"/>
            <a:ext cx="11099800" cy="88900"/>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10135897" y="5816600"/>
            <a:ext cx="1752600" cy="1082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9397" y="5942679"/>
            <a:ext cx="1612900" cy="915321"/>
          </a:xfrm>
          <a:prstGeom prst="rect">
            <a:avLst/>
          </a:prstGeom>
        </p:spPr>
      </p:pic>
      <p:sp>
        <p:nvSpPr>
          <p:cNvPr id="15" name="Title 1"/>
          <p:cNvSpPr>
            <a:spLocks noGrp="1"/>
          </p:cNvSpPr>
          <p:nvPr>
            <p:ph type="title"/>
          </p:nvPr>
        </p:nvSpPr>
        <p:spPr>
          <a:xfrm>
            <a:off x="0" y="352926"/>
            <a:ext cx="12192000" cy="1087815"/>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626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Title with two">
    <p:spTree>
      <p:nvGrpSpPr>
        <p:cNvPr id="1" name=""/>
        <p:cNvGrpSpPr/>
        <p:nvPr/>
      </p:nvGrpSpPr>
      <p:grpSpPr>
        <a:xfrm>
          <a:off x="0" y="0"/>
          <a:ext cx="0" cy="0"/>
          <a:chOff x="0" y="0"/>
          <a:chExt cx="0" cy="0"/>
        </a:xfrm>
      </p:grpSpPr>
      <p:sp>
        <p:nvSpPr>
          <p:cNvPr id="10" name="Rectangle 9"/>
          <p:cNvSpPr/>
          <p:nvPr userDrawn="1"/>
        </p:nvSpPr>
        <p:spPr>
          <a:xfrm>
            <a:off x="546100" y="6632575"/>
            <a:ext cx="11099800" cy="88900"/>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0" y="1"/>
            <a:ext cx="12192000" cy="1384300"/>
          </a:xfrm>
          <a:solidFill>
            <a:schemeClr val="accent2"/>
          </a:solidFill>
        </p:spPr>
        <p:txBody>
          <a:bodyPr lIns="548640" anchor="b" anchorCtr="0"/>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Rectangle 8"/>
          <p:cNvSpPr/>
          <p:nvPr userDrawn="1"/>
        </p:nvSpPr>
        <p:spPr>
          <a:xfrm>
            <a:off x="10135897" y="5816600"/>
            <a:ext cx="1752600" cy="1082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9397" y="5942679"/>
            <a:ext cx="1612900" cy="915321"/>
          </a:xfrm>
          <a:prstGeom prst="rect">
            <a:avLst/>
          </a:prstGeom>
        </p:spPr>
      </p:pic>
      <p:sp>
        <p:nvSpPr>
          <p:cNvPr id="12" name="Rectangle 11"/>
          <p:cNvSpPr/>
          <p:nvPr userDrawn="1"/>
        </p:nvSpPr>
        <p:spPr>
          <a:xfrm>
            <a:off x="-17754" y="1354492"/>
            <a:ext cx="12209753" cy="155888"/>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722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entered - No logo">
    <p:spTree>
      <p:nvGrpSpPr>
        <p:cNvPr id="1" name=""/>
        <p:cNvGrpSpPr/>
        <p:nvPr/>
      </p:nvGrpSpPr>
      <p:grpSpPr>
        <a:xfrm>
          <a:off x="0" y="0"/>
          <a:ext cx="0" cy="0"/>
          <a:chOff x="0" y="0"/>
          <a:chExt cx="0" cy="0"/>
        </a:xfrm>
      </p:grpSpPr>
      <p:sp>
        <p:nvSpPr>
          <p:cNvPr id="15" name="Rectangle 14"/>
          <p:cNvSpPr/>
          <p:nvPr userDrawn="1"/>
        </p:nvSpPr>
        <p:spPr>
          <a:xfrm>
            <a:off x="0" y="0"/>
            <a:ext cx="12192000" cy="1283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0" y="1283368"/>
            <a:ext cx="12192000" cy="157373"/>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2"/>
          <p:cNvSpPr>
            <a:spLocks noGrp="1"/>
          </p:cNvSpPr>
          <p:nvPr>
            <p:ph idx="1"/>
          </p:nvPr>
        </p:nvSpPr>
        <p:spPr>
          <a:xfrm>
            <a:off x="2533650" y="1716966"/>
            <a:ext cx="7315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4724400" y="6356350"/>
            <a:ext cx="2743200" cy="365125"/>
          </a:xfrm>
        </p:spPr>
        <p:txBody>
          <a:bodyPr/>
          <a:lstStyle>
            <a:lvl1pPr algn="ctr">
              <a:defRPr/>
            </a:lvl1pPr>
          </a:lstStyle>
          <a:p>
            <a:fld id="{8C7C9E5F-8B91-4FE5-96C2-A2C328B5021F}" type="slidenum">
              <a:rPr lang="en-US" smtClean="0"/>
              <a:pPr/>
              <a:t>‹#›</a:t>
            </a:fld>
            <a:endParaRPr lang="en-US" dirty="0"/>
          </a:p>
        </p:txBody>
      </p:sp>
      <p:sp>
        <p:nvSpPr>
          <p:cNvPr id="19" name="Rectangle 18"/>
          <p:cNvSpPr/>
          <p:nvPr userDrawn="1"/>
        </p:nvSpPr>
        <p:spPr>
          <a:xfrm>
            <a:off x="546100" y="6632575"/>
            <a:ext cx="11099800" cy="88900"/>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1"/>
          <p:cNvSpPr>
            <a:spLocks noGrp="1"/>
          </p:cNvSpPr>
          <p:nvPr>
            <p:ph type="title"/>
          </p:nvPr>
        </p:nvSpPr>
        <p:spPr>
          <a:xfrm>
            <a:off x="0" y="352926"/>
            <a:ext cx="12192000" cy="1087815"/>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0398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userDrawn="1"/>
        </p:nvSpPr>
        <p:spPr>
          <a:xfrm>
            <a:off x="4562475" y="0"/>
            <a:ext cx="76295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23875" y="390525"/>
            <a:ext cx="3467101" cy="1114425"/>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4860758" y="390525"/>
            <a:ext cx="7007392" cy="615315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23876" y="1990726"/>
            <a:ext cx="3467100"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p:cNvSpPr/>
          <p:nvPr userDrawn="1"/>
        </p:nvSpPr>
        <p:spPr>
          <a:xfrm>
            <a:off x="4479925" y="1"/>
            <a:ext cx="125414" cy="6858000"/>
          </a:xfrm>
          <a:prstGeom prst="rect">
            <a:avLst/>
          </a:prstGeom>
          <a:gradFill flip="none" rotWithShape="1">
            <a:gsLst>
              <a:gs pos="0">
                <a:schemeClr val="accent3"/>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7550150" y="6331506"/>
            <a:ext cx="4479925" cy="369332"/>
          </a:xfrm>
          <a:prstGeom prst="rect">
            <a:avLst/>
          </a:prstGeom>
          <a:noFill/>
        </p:spPr>
        <p:txBody>
          <a:bodyPr wrap="square" rtlCol="0">
            <a:spAutoFit/>
          </a:bodyPr>
          <a:lstStyle/>
          <a:p>
            <a:pPr algn="r"/>
            <a:r>
              <a:rPr lang="en-US" b="1" dirty="0">
                <a:solidFill>
                  <a:schemeClr val="bg1"/>
                </a:solidFill>
              </a:rPr>
              <a:t>KENTUCKY</a:t>
            </a:r>
            <a:r>
              <a:rPr lang="en-US" b="1" baseline="0" dirty="0">
                <a:solidFill>
                  <a:schemeClr val="bg1"/>
                </a:solidFill>
              </a:rPr>
              <a:t> TRANSPORTATION CABINET</a:t>
            </a:r>
            <a:endParaRPr lang="en-US" b="1" dirty="0">
              <a:solidFill>
                <a:schemeClr val="bg1"/>
              </a:solidFill>
            </a:endParaRPr>
          </a:p>
        </p:txBody>
      </p:sp>
    </p:spTree>
    <p:extLst>
      <p:ext uri="{BB962C8B-B14F-4D97-AF65-F5344CB8AC3E}">
        <p14:creationId xmlns:p14="http://schemas.microsoft.com/office/powerpoint/2010/main" val="385081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9931399" y="0"/>
            <a:ext cx="2120900" cy="61896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9788" y="365125"/>
            <a:ext cx="8723312"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422751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422751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32400" y="1681163"/>
            <a:ext cx="433070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32400" y="2505075"/>
            <a:ext cx="433070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A066BC-843C-419F-9977-D35BD11A7620}" type="datetimeFigureOut">
              <a:rPr lang="en-US" smtClean="0"/>
              <a:t>10/15/2024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7C9E5F-8B91-4FE5-96C2-A2C328B5021F}" type="slidenum">
              <a:rPr lang="en-US" smtClean="0"/>
              <a:t>‹#›</a:t>
            </a:fld>
            <a:endParaRPr lang="en-US" dirty="0"/>
          </a:p>
        </p:txBody>
      </p:sp>
      <p:sp>
        <p:nvSpPr>
          <p:cNvPr id="10" name="Rectangle 9"/>
          <p:cNvSpPr/>
          <p:nvPr userDrawn="1"/>
        </p:nvSpPr>
        <p:spPr>
          <a:xfrm>
            <a:off x="9931399" y="1"/>
            <a:ext cx="2120900" cy="169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2"/>
          <p:cNvSpPr>
            <a:spLocks noGrp="1"/>
          </p:cNvSpPr>
          <p:nvPr>
            <p:ph type="pic" idx="13"/>
          </p:nvPr>
        </p:nvSpPr>
        <p:spPr>
          <a:xfrm>
            <a:off x="9931399" y="1690688"/>
            <a:ext cx="2120900" cy="5176836"/>
          </a:xfrm>
          <a:solidFill>
            <a:schemeClr val="accent2"/>
          </a:solidFill>
        </p:spPr>
        <p:txBody>
          <a:bodyPr anchor="ct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5" name="Rectangle 14"/>
          <p:cNvSpPr/>
          <p:nvPr userDrawn="1"/>
        </p:nvSpPr>
        <p:spPr>
          <a:xfrm>
            <a:off x="101600" y="1604168"/>
            <a:ext cx="11825802" cy="86519"/>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0135897" y="5816600"/>
            <a:ext cx="1752600" cy="1082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5897" y="365125"/>
            <a:ext cx="1850456" cy="1050134"/>
          </a:xfrm>
          <a:prstGeom prst="rect">
            <a:avLst/>
          </a:prstGeom>
        </p:spPr>
      </p:pic>
    </p:spTree>
    <p:extLst>
      <p:ext uri="{BB962C8B-B14F-4D97-AF65-F5344CB8AC3E}">
        <p14:creationId xmlns:p14="http://schemas.microsoft.com/office/powerpoint/2010/main" val="98547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60596" y="2323306"/>
            <a:ext cx="5826035" cy="2899623"/>
          </a:xfrm>
        </p:spPr>
        <p:txBody>
          <a:bodyPr>
            <a:normAutofit/>
          </a:bodyPr>
          <a:lstStyle>
            <a:lvl1pPr marL="0" indent="0" algn="l">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Information</a:t>
            </a:r>
          </a:p>
          <a:p>
            <a:pPr lvl="0"/>
            <a:endParaRPr lang="en-US" dirty="0"/>
          </a:p>
          <a:p>
            <a:pPr lvl="0"/>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270" y="3371680"/>
            <a:ext cx="380063" cy="380063"/>
          </a:xfrm>
          <a:prstGeom prst="rect">
            <a:avLst/>
          </a:prstGeom>
        </p:spPr>
      </p:pic>
      <p:sp>
        <p:nvSpPr>
          <p:cNvPr id="2" name="Rectangle 1"/>
          <p:cNvSpPr/>
          <p:nvPr userDrawn="1"/>
        </p:nvSpPr>
        <p:spPr>
          <a:xfrm>
            <a:off x="1089708" y="2840199"/>
            <a:ext cx="1310361" cy="400110"/>
          </a:xfrm>
          <a:prstGeom prst="rect">
            <a:avLst/>
          </a:prstGeom>
        </p:spPr>
        <p:txBody>
          <a:bodyPr wrap="square">
            <a:spAutoFit/>
          </a:bodyPr>
          <a:lstStyle/>
          <a:p>
            <a:pPr lvl="0"/>
            <a:r>
              <a:rPr lang="en-US" sz="2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KYTC</a:t>
            </a:r>
          </a:p>
        </p:txBody>
      </p:sp>
      <p:sp>
        <p:nvSpPr>
          <p:cNvPr id="10" name="Rectangle 9"/>
          <p:cNvSpPr/>
          <p:nvPr userDrawn="1"/>
        </p:nvSpPr>
        <p:spPr>
          <a:xfrm flipH="1">
            <a:off x="3525396" y="1257300"/>
            <a:ext cx="96390" cy="3965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1280" y="1257300"/>
            <a:ext cx="2465097" cy="1398942"/>
          </a:xfrm>
          <a:prstGeom prst="rect">
            <a:avLst/>
          </a:prstGeom>
        </p:spPr>
      </p:pic>
      <p:sp>
        <p:nvSpPr>
          <p:cNvPr id="3" name="Rectangle 2"/>
          <p:cNvSpPr/>
          <p:nvPr userDrawn="1"/>
        </p:nvSpPr>
        <p:spPr>
          <a:xfrm>
            <a:off x="522789" y="4853595"/>
            <a:ext cx="2593559" cy="415498"/>
          </a:xfrm>
          <a:prstGeom prst="rect">
            <a:avLst/>
          </a:prstGeom>
        </p:spPr>
        <p:txBody>
          <a:bodyPr wrap="square">
            <a:spAutoFit/>
          </a:bodyPr>
          <a:lstStyle/>
          <a:p>
            <a:pPr lvl="0" algn="ctr"/>
            <a:r>
              <a:rPr lang="en-US" sz="2100" dirty="0"/>
              <a:t>transportation.ky.gov</a:t>
            </a:r>
          </a:p>
        </p:txBody>
      </p:sp>
      <p:sp>
        <p:nvSpPr>
          <p:cNvPr id="12" name="Rectangle 11"/>
          <p:cNvSpPr/>
          <p:nvPr userDrawn="1"/>
        </p:nvSpPr>
        <p:spPr>
          <a:xfrm>
            <a:off x="1" y="6362700"/>
            <a:ext cx="12192000" cy="495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hasCustomPrompt="1"/>
          </p:nvPr>
        </p:nvSpPr>
        <p:spPr>
          <a:xfrm>
            <a:off x="3854870" y="1257300"/>
            <a:ext cx="7191375" cy="1042987"/>
          </a:xfrm>
        </p:spPr>
        <p:txBody>
          <a:bodyPr tIns="0" anchor="t">
            <a:noAutofit/>
          </a:bodyPr>
          <a:lstStyle>
            <a:lvl1pPr algn="l">
              <a:defRPr sz="4400" b="1" baseline="0">
                <a:latin typeface="Arial" panose="020B0604020202020204" pitchFamily="34" charset="0"/>
                <a:cs typeface="Arial" panose="020B0604020202020204" pitchFamily="34" charset="0"/>
              </a:defRPr>
            </a:lvl1pPr>
          </a:lstStyle>
          <a:p>
            <a:r>
              <a:rPr lang="en-US" dirty="0"/>
              <a:t>QUESTIONS?</a:t>
            </a:r>
          </a:p>
        </p:txBody>
      </p:sp>
      <p:sp>
        <p:nvSpPr>
          <p:cNvPr id="14" name="Rectangle 13"/>
          <p:cNvSpPr/>
          <p:nvPr userDrawn="1"/>
        </p:nvSpPr>
        <p:spPr>
          <a:xfrm>
            <a:off x="1089708" y="3350046"/>
            <a:ext cx="1426476" cy="369332"/>
          </a:xfrm>
          <a:prstGeom prst="rect">
            <a:avLst/>
          </a:prstGeom>
        </p:spPr>
        <p:txBody>
          <a:bodyPr wrap="square">
            <a:spAutoFit/>
          </a:bodyPr>
          <a:lstStyle/>
          <a:p>
            <a:pPr lvl="0"/>
            <a:r>
              <a:rPr lang="en-US" sz="1800" dirty="0">
                <a:latin typeface="Arial" panose="020B0604020202020204" pitchFamily="34" charset="0"/>
                <a:cs typeface="Arial" panose="020B0604020202020204" pitchFamily="34" charset="0"/>
              </a:rPr>
              <a:t>@kytc120</a:t>
            </a:r>
          </a:p>
        </p:txBody>
      </p:sp>
      <p:sp>
        <p:nvSpPr>
          <p:cNvPr id="15" name="TextBox 14"/>
          <p:cNvSpPr txBox="1"/>
          <p:nvPr userDrawn="1"/>
        </p:nvSpPr>
        <p:spPr>
          <a:xfrm>
            <a:off x="1089708" y="3859893"/>
            <a:ext cx="1957541" cy="369332"/>
          </a:xfrm>
          <a:prstGeom prst="rect">
            <a:avLst/>
          </a:prstGeom>
          <a:noFill/>
        </p:spPr>
        <p:txBody>
          <a:bodyPr wrap="square" rtlCol="0">
            <a:spAutoFit/>
          </a:bodyPr>
          <a:lstStyle/>
          <a:p>
            <a:r>
              <a:rPr lang="en-US" sz="1800" kern="1200" dirty="0">
                <a:solidFill>
                  <a:schemeClr val="tx1"/>
                </a:solidFill>
                <a:effectLst/>
                <a:latin typeface="+mn-lt"/>
                <a:ea typeface="+mn-ea"/>
                <a:cs typeface="+mn-cs"/>
              </a:rPr>
              <a:t>@KYtransportation</a:t>
            </a:r>
            <a:endParaRPr lang="en-US" dirty="0"/>
          </a:p>
        </p:txBody>
      </p:sp>
      <p:sp>
        <p:nvSpPr>
          <p:cNvPr id="16" name="TextBox 15"/>
          <p:cNvSpPr txBox="1"/>
          <p:nvPr userDrawn="1"/>
        </p:nvSpPr>
        <p:spPr>
          <a:xfrm>
            <a:off x="1089708" y="4342163"/>
            <a:ext cx="1957541" cy="369332"/>
          </a:xfrm>
          <a:prstGeom prst="rect">
            <a:avLst/>
          </a:prstGeom>
          <a:noFill/>
        </p:spPr>
        <p:txBody>
          <a:bodyPr wrap="square" rtlCol="0">
            <a:spAutoFit/>
          </a:bodyPr>
          <a:lstStyle/>
          <a:p>
            <a:r>
              <a:rPr lang="en-US" sz="1800" kern="1200" dirty="0">
                <a:solidFill>
                  <a:schemeClr val="tx1"/>
                </a:solidFill>
                <a:effectLst/>
                <a:latin typeface="+mn-lt"/>
                <a:ea typeface="+mn-ea"/>
                <a:cs typeface="+mn-cs"/>
              </a:rPr>
              <a:t>@KYtransportation</a:t>
            </a:r>
            <a:endParaRPr lang="en-US"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493" y="4375341"/>
            <a:ext cx="375616" cy="263520"/>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727" y="2873887"/>
            <a:ext cx="375148" cy="375148"/>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9935" y="3857035"/>
            <a:ext cx="368733" cy="368733"/>
          </a:xfrm>
          <a:prstGeom prst="rect">
            <a:avLst/>
          </a:prstGeom>
        </p:spPr>
      </p:pic>
    </p:spTree>
    <p:extLst>
      <p:ext uri="{BB962C8B-B14F-4D97-AF65-F5344CB8AC3E}">
        <p14:creationId xmlns:p14="http://schemas.microsoft.com/office/powerpoint/2010/main" val="202691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066BC-843C-419F-9977-D35BD11A7620}" type="datetimeFigureOut">
              <a:rPr lang="en-US" smtClean="0"/>
              <a:t>10/15/2024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C9E5F-8B91-4FE5-96C2-A2C328B5021F}" type="slidenum">
              <a:rPr lang="en-US" smtClean="0"/>
              <a:t>‹#›</a:t>
            </a:fld>
            <a:endParaRPr lang="en-US" dirty="0"/>
          </a:p>
        </p:txBody>
      </p:sp>
    </p:spTree>
    <p:extLst>
      <p:ext uri="{BB962C8B-B14F-4D97-AF65-F5344CB8AC3E}">
        <p14:creationId xmlns:p14="http://schemas.microsoft.com/office/powerpoint/2010/main" val="1859513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2" r:id="rId5"/>
    <p:sldLayoutId id="2147483657" r:id="rId6"/>
    <p:sldLayoutId id="2147483653" r:id="rId7"/>
    <p:sldLayoutId id="214748365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43324" y="0"/>
            <a:ext cx="8448675" cy="6362699"/>
          </a:xfrm>
        </p:spPr>
        <p:txBody>
          <a:bodyPr anchor="ctr">
            <a:normAutofit/>
          </a:bodyPr>
          <a:lstStyle/>
          <a:p>
            <a:pPr algn="ctr"/>
            <a:r>
              <a:rPr lang="en-US" sz="3600" b="1" dirty="0">
                <a:latin typeface="+mn-lt"/>
              </a:rPr>
              <a:t>BUDGET REVIEW SUBCOMMITTEE</a:t>
            </a:r>
            <a:br>
              <a:rPr lang="en-US" sz="3600" b="1" dirty="0">
                <a:latin typeface="+mn-lt"/>
              </a:rPr>
            </a:br>
            <a:r>
              <a:rPr lang="en-US" sz="3600" b="1" dirty="0">
                <a:latin typeface="+mn-lt"/>
              </a:rPr>
              <a:t>ON TRANSPORTATION</a:t>
            </a:r>
            <a:endParaRPr lang="en-US" sz="3600" dirty="0">
              <a:latin typeface="+mn-lt"/>
            </a:endParaRPr>
          </a:p>
          <a:p>
            <a:pPr algn="ctr"/>
            <a:r>
              <a:rPr lang="en-US" sz="2000" dirty="0">
                <a:latin typeface="+mn-lt"/>
              </a:rPr>
              <a:t>October 16, 2024</a:t>
            </a:r>
            <a:endParaRPr lang="en-US" sz="1900" b="1" dirty="0">
              <a:latin typeface="+mn-lt"/>
            </a:endParaRPr>
          </a:p>
          <a:p>
            <a:pPr algn="ctr"/>
            <a:r>
              <a:rPr lang="en-US" sz="3000" dirty="0">
                <a:latin typeface="+mn-lt"/>
              </a:rPr>
              <a:t>Cash Management System</a:t>
            </a:r>
          </a:p>
          <a:p>
            <a:pPr algn="ctr"/>
            <a:r>
              <a:rPr lang="en-US" sz="3000" dirty="0">
                <a:latin typeface="+mn-lt"/>
              </a:rPr>
              <a:t>Personnel Review</a:t>
            </a:r>
          </a:p>
          <a:p>
            <a:pPr algn="ctr"/>
            <a:r>
              <a:rPr lang="en-US" sz="3000" dirty="0">
                <a:latin typeface="+mn-lt"/>
              </a:rPr>
              <a:t>Riverlink Bridges</a:t>
            </a:r>
          </a:p>
          <a:p>
            <a:pPr algn="ctr"/>
            <a:r>
              <a:rPr lang="en-US" sz="3000" dirty="0">
                <a:latin typeface="+mn-lt"/>
              </a:rPr>
              <a:t>Mega Projects Grant Update</a:t>
            </a:r>
          </a:p>
        </p:txBody>
      </p:sp>
    </p:spTree>
    <p:extLst>
      <p:ext uri="{BB962C8B-B14F-4D97-AF65-F5344CB8AC3E}">
        <p14:creationId xmlns:p14="http://schemas.microsoft.com/office/powerpoint/2010/main" val="151155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1A481-0EBC-F2F9-49B2-1D25155F2044}"/>
              </a:ext>
            </a:extLst>
          </p:cNvPr>
          <p:cNvSpPr>
            <a:spLocks noGrp="1"/>
          </p:cNvSpPr>
          <p:nvPr>
            <p:ph type="title"/>
          </p:nvPr>
        </p:nvSpPr>
        <p:spPr>
          <a:xfrm>
            <a:off x="0" y="-1"/>
            <a:ext cx="12192000" cy="1277957"/>
          </a:xfrm>
        </p:spPr>
        <p:txBody>
          <a:bodyPr>
            <a:normAutofit fontScale="90000"/>
          </a:bodyPr>
          <a:lstStyle/>
          <a:p>
            <a:r>
              <a:rPr lang="en-US" dirty="0"/>
              <a:t>PERSONNEL REVIEW</a:t>
            </a:r>
            <a:br>
              <a:rPr lang="en-US" dirty="0"/>
            </a:br>
            <a:r>
              <a:rPr lang="en-US" dirty="0"/>
              <a:t>Remote Work Policy</a:t>
            </a:r>
          </a:p>
        </p:txBody>
      </p:sp>
      <p:sp>
        <p:nvSpPr>
          <p:cNvPr id="4" name="Content Placeholder 3">
            <a:extLst>
              <a:ext uri="{FF2B5EF4-FFF2-40B4-BE49-F238E27FC236}">
                <a16:creationId xmlns:a16="http://schemas.microsoft.com/office/drawing/2014/main" id="{40E5F82D-9CAA-14FA-F9F0-19CB19DE7E3E}"/>
              </a:ext>
            </a:extLst>
          </p:cNvPr>
          <p:cNvSpPr>
            <a:spLocks noGrp="1"/>
          </p:cNvSpPr>
          <p:nvPr>
            <p:ph idx="1"/>
          </p:nvPr>
        </p:nvSpPr>
        <p:spPr>
          <a:xfrm>
            <a:off x="222069" y="1476103"/>
            <a:ext cx="11704320" cy="5054137"/>
          </a:xfrm>
        </p:spPr>
        <p:txBody>
          <a:bodyPr>
            <a:normAutofit fontScale="92500"/>
          </a:bodyPr>
          <a:lstStyle/>
          <a:p>
            <a:pPr marL="0" indent="0">
              <a:spcBef>
                <a:spcPts val="1800"/>
              </a:spcBef>
              <a:buNone/>
            </a:pPr>
            <a:r>
              <a:rPr lang="en-US" sz="3200" dirty="0"/>
              <a:t>KYTC policy adheres to the Personnel Cabinet’s policy</a:t>
            </a:r>
          </a:p>
          <a:p>
            <a:pPr algn="l">
              <a:spcBef>
                <a:spcPts val="1800"/>
              </a:spcBef>
            </a:pPr>
            <a:r>
              <a:rPr lang="en-US" sz="2400" b="0" i="1" u="none" strike="noStrike" baseline="0" dirty="0">
                <a:latin typeface="+mj-lt"/>
              </a:rPr>
              <a:t>Eligibility and selection for </a:t>
            </a:r>
            <a:r>
              <a:rPr lang="en-US" sz="2400" b="0" i="1" u="sng" strike="noStrike" baseline="0" dirty="0">
                <a:latin typeface="+mj-lt"/>
              </a:rPr>
              <a:t>participation</a:t>
            </a:r>
            <a:r>
              <a:rPr lang="en-US" sz="2400" b="0" i="1" u="none" strike="noStrike" baseline="0" dirty="0">
                <a:latin typeface="+mj-lt"/>
              </a:rPr>
              <a:t> in a telecommuting program </a:t>
            </a:r>
            <a:r>
              <a:rPr lang="en-US" sz="2400" b="0" i="1" u="sng" strike="noStrike" baseline="0" dirty="0">
                <a:latin typeface="+mj-lt"/>
              </a:rPr>
              <a:t>shall be the decision of the agency</a:t>
            </a:r>
            <a:r>
              <a:rPr lang="en-US" sz="2400" b="0" i="1" u="none" strike="noStrike" baseline="0" dirty="0">
                <a:latin typeface="+mj-lt"/>
              </a:rPr>
              <a:t>, with no implied or specific right to participation being granted to an employee.</a:t>
            </a:r>
          </a:p>
          <a:p>
            <a:pPr algn="l">
              <a:spcBef>
                <a:spcPts val="1800"/>
              </a:spcBef>
            </a:pPr>
            <a:r>
              <a:rPr lang="en-US" sz="2400" b="0" i="1" u="none" strike="noStrike" baseline="0" dirty="0">
                <a:latin typeface="+mj-lt"/>
              </a:rPr>
              <a:t>Requires a </a:t>
            </a:r>
            <a:r>
              <a:rPr lang="en-US" sz="2400" b="0" i="1" u="sng" strike="noStrike" baseline="0" dirty="0">
                <a:latin typeface="+mj-lt"/>
              </a:rPr>
              <a:t>formal agreement</a:t>
            </a:r>
            <a:r>
              <a:rPr lang="en-US" sz="2400" b="0" i="1" u="none" strike="noStrike" baseline="0" dirty="0">
                <a:latin typeface="+mj-lt"/>
              </a:rPr>
              <a:t> between the employee, manager and office/department head and Appointing Authority.</a:t>
            </a:r>
          </a:p>
          <a:p>
            <a:pPr algn="l">
              <a:spcBef>
                <a:spcPts val="1800"/>
              </a:spcBef>
            </a:pPr>
            <a:r>
              <a:rPr lang="en-US" sz="2400" b="0" i="1" u="none" strike="noStrike" baseline="0" dirty="0">
                <a:latin typeface="+mj-lt"/>
              </a:rPr>
              <a:t>The employee’s duties, responsibilities, and conditions of employment remain the same as if the employee were working at their primary workstation.</a:t>
            </a:r>
          </a:p>
          <a:p>
            <a:pPr>
              <a:spcBef>
                <a:spcPts val="1800"/>
              </a:spcBef>
            </a:pPr>
            <a:r>
              <a:rPr lang="en-US" sz="2400" b="0" i="1" u="none" strike="noStrike" baseline="0" dirty="0">
                <a:latin typeface="+mj-lt"/>
              </a:rPr>
              <a:t>All employees who partial telecommute shall be required to work from their </a:t>
            </a:r>
            <a:r>
              <a:rPr lang="en-US" sz="2400" b="0" i="1" u="none" strike="noStrike" baseline="0" dirty="0">
                <a:highlight>
                  <a:srgbClr val="FFFF00"/>
                </a:highlight>
                <a:latin typeface="+mj-lt"/>
              </a:rPr>
              <a:t>primary workstation or assigned field location a minimum of three days per week</a:t>
            </a:r>
            <a:r>
              <a:rPr lang="en-US" sz="2400" b="0" i="1" u="none" strike="noStrike" baseline="0" dirty="0">
                <a:latin typeface="+mj-lt"/>
              </a:rPr>
              <a:t>. Management at their discretion may require employees to work more than three days per week. Management may also require employees to be present at their primary workstations on a specific designated day per week.</a:t>
            </a:r>
          </a:p>
          <a:p>
            <a:pPr>
              <a:spcBef>
                <a:spcPts val="1800"/>
              </a:spcBef>
            </a:pPr>
            <a:r>
              <a:rPr lang="en-US" sz="2400" i="1" dirty="0">
                <a:latin typeface="+mj-lt"/>
              </a:rPr>
              <a:t>The agency may terminate or modify the telecommuting arrangement at any time.</a:t>
            </a:r>
          </a:p>
          <a:p>
            <a:pPr algn="l"/>
            <a:endParaRPr lang="en-US" sz="2800" dirty="0"/>
          </a:p>
        </p:txBody>
      </p:sp>
    </p:spTree>
    <p:extLst>
      <p:ext uri="{BB962C8B-B14F-4D97-AF65-F5344CB8AC3E}">
        <p14:creationId xmlns:p14="http://schemas.microsoft.com/office/powerpoint/2010/main" val="1066062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1A481-0EBC-F2F9-49B2-1D25155F2044}"/>
              </a:ext>
            </a:extLst>
          </p:cNvPr>
          <p:cNvSpPr>
            <a:spLocks noGrp="1"/>
          </p:cNvSpPr>
          <p:nvPr>
            <p:ph type="title"/>
          </p:nvPr>
        </p:nvSpPr>
        <p:spPr>
          <a:xfrm>
            <a:off x="0" y="1"/>
            <a:ext cx="12192000" cy="1277956"/>
          </a:xfrm>
        </p:spPr>
        <p:txBody>
          <a:bodyPr>
            <a:normAutofit fontScale="90000"/>
          </a:bodyPr>
          <a:lstStyle/>
          <a:p>
            <a:r>
              <a:rPr lang="en-US" dirty="0"/>
              <a:t>PERSONNEL REVIEW</a:t>
            </a:r>
            <a:br>
              <a:rPr lang="en-US" dirty="0"/>
            </a:br>
            <a:r>
              <a:rPr lang="en-US" dirty="0"/>
              <a:t>Vacancies</a:t>
            </a:r>
          </a:p>
        </p:txBody>
      </p:sp>
      <p:sp>
        <p:nvSpPr>
          <p:cNvPr id="4" name="Content Placeholder 3">
            <a:extLst>
              <a:ext uri="{FF2B5EF4-FFF2-40B4-BE49-F238E27FC236}">
                <a16:creationId xmlns:a16="http://schemas.microsoft.com/office/drawing/2014/main" id="{40E5F82D-9CAA-14FA-F9F0-19CB19DE7E3E}"/>
              </a:ext>
            </a:extLst>
          </p:cNvPr>
          <p:cNvSpPr>
            <a:spLocks noGrp="1"/>
          </p:cNvSpPr>
          <p:nvPr>
            <p:ph idx="1"/>
          </p:nvPr>
        </p:nvSpPr>
        <p:spPr>
          <a:xfrm>
            <a:off x="1213658" y="1782726"/>
            <a:ext cx="10075026" cy="3675978"/>
          </a:xfrm>
        </p:spPr>
        <p:txBody>
          <a:bodyPr>
            <a:normAutofit fontScale="92500" lnSpcReduction="10000"/>
          </a:bodyPr>
          <a:lstStyle/>
          <a:p>
            <a:pPr marL="0" indent="0">
              <a:buNone/>
            </a:pPr>
            <a:r>
              <a:rPr lang="en-US" sz="3200" dirty="0"/>
              <a:t>Funded Vacant Positions			559</a:t>
            </a:r>
            <a:r>
              <a:rPr lang="en-US" dirty="0"/>
              <a:t>		</a:t>
            </a:r>
          </a:p>
          <a:p>
            <a:pPr marL="0" indent="0">
              <a:buNone/>
            </a:pPr>
            <a:endParaRPr lang="en-US" dirty="0"/>
          </a:p>
          <a:p>
            <a:pPr marL="0" indent="0">
              <a:buNone/>
            </a:pPr>
            <a:r>
              <a:rPr lang="en-US" dirty="0"/>
              <a:t>	Highways					 384</a:t>
            </a:r>
          </a:p>
          <a:p>
            <a:pPr marL="0" indent="0">
              <a:buNone/>
            </a:pPr>
            <a:r>
              <a:rPr lang="en-US" dirty="0"/>
              <a:t>	Division of Vehicle Regulation		 131</a:t>
            </a:r>
          </a:p>
          <a:p>
            <a:pPr marL="0" indent="0">
              <a:buNone/>
            </a:pPr>
            <a:r>
              <a:rPr lang="en-US" dirty="0"/>
              <a:t>	General Administration			   29</a:t>
            </a:r>
          </a:p>
          <a:p>
            <a:pPr marL="0" indent="0">
              <a:buNone/>
            </a:pPr>
            <a:r>
              <a:rPr lang="en-US" dirty="0"/>
              <a:t>	Other						   15</a:t>
            </a:r>
          </a:p>
          <a:p>
            <a:pPr marL="0" indent="0">
              <a:buNone/>
            </a:pPr>
            <a:endParaRPr lang="en-US" dirty="0"/>
          </a:p>
          <a:p>
            <a:pPr marL="0" indent="0">
              <a:buNone/>
            </a:pPr>
            <a:r>
              <a:rPr lang="en-US" dirty="0"/>
              <a:t>Temporary Employees				 330</a:t>
            </a:r>
          </a:p>
        </p:txBody>
      </p:sp>
    </p:spTree>
    <p:extLst>
      <p:ext uri="{BB962C8B-B14F-4D97-AF65-F5344CB8AC3E}">
        <p14:creationId xmlns:p14="http://schemas.microsoft.com/office/powerpoint/2010/main" val="1712157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1A481-0EBC-F2F9-49B2-1D25155F2044}"/>
              </a:ext>
            </a:extLst>
          </p:cNvPr>
          <p:cNvSpPr>
            <a:spLocks noGrp="1"/>
          </p:cNvSpPr>
          <p:nvPr>
            <p:ph type="title"/>
          </p:nvPr>
        </p:nvSpPr>
        <p:spPr>
          <a:xfrm>
            <a:off x="0" y="0"/>
            <a:ext cx="12192000" cy="1266940"/>
          </a:xfrm>
        </p:spPr>
        <p:txBody>
          <a:bodyPr>
            <a:normAutofit fontScale="90000"/>
          </a:bodyPr>
          <a:lstStyle/>
          <a:p>
            <a:r>
              <a:rPr lang="en-US" dirty="0"/>
              <a:t>PERSONNEL REVIEW</a:t>
            </a:r>
            <a:br>
              <a:rPr lang="en-US" dirty="0"/>
            </a:br>
            <a:r>
              <a:rPr lang="en-US" dirty="0"/>
              <a:t>Timeline for New Hires</a:t>
            </a:r>
          </a:p>
        </p:txBody>
      </p:sp>
      <p:graphicFrame>
        <p:nvGraphicFramePr>
          <p:cNvPr id="2" name="Table 1">
            <a:extLst>
              <a:ext uri="{FF2B5EF4-FFF2-40B4-BE49-F238E27FC236}">
                <a16:creationId xmlns:a16="http://schemas.microsoft.com/office/drawing/2014/main" id="{34A82EC7-B12B-6F8E-BDF6-F0F61488A0E7}"/>
              </a:ext>
            </a:extLst>
          </p:cNvPr>
          <p:cNvGraphicFramePr>
            <a:graphicFrameLocks noGrp="1"/>
          </p:cNvGraphicFramePr>
          <p:nvPr>
            <p:extLst>
              <p:ext uri="{D42A27DB-BD31-4B8C-83A1-F6EECF244321}">
                <p14:modId xmlns:p14="http://schemas.microsoft.com/office/powerpoint/2010/main" val="4159000080"/>
              </p:ext>
            </p:extLst>
          </p:nvPr>
        </p:nvGraphicFramePr>
        <p:xfrm>
          <a:off x="437986" y="2201324"/>
          <a:ext cx="11316028" cy="3338995"/>
        </p:xfrm>
        <a:graphic>
          <a:graphicData uri="http://schemas.openxmlformats.org/drawingml/2006/table">
            <a:tbl>
              <a:tblPr firstRow="1" firstCol="1" bandRow="1">
                <a:tableStyleId>{5C22544A-7EE6-4342-B048-85BDC9FD1C3A}</a:tableStyleId>
              </a:tblPr>
              <a:tblGrid>
                <a:gridCol w="5664375">
                  <a:extLst>
                    <a:ext uri="{9D8B030D-6E8A-4147-A177-3AD203B41FA5}">
                      <a16:colId xmlns:a16="http://schemas.microsoft.com/office/drawing/2014/main" val="431640194"/>
                    </a:ext>
                  </a:extLst>
                </a:gridCol>
                <a:gridCol w="5651653">
                  <a:extLst>
                    <a:ext uri="{9D8B030D-6E8A-4147-A177-3AD203B41FA5}">
                      <a16:colId xmlns:a16="http://schemas.microsoft.com/office/drawing/2014/main" val="957328559"/>
                    </a:ext>
                  </a:extLst>
                </a:gridCol>
              </a:tblGrid>
              <a:tr h="296847">
                <a:tc>
                  <a:txBody>
                    <a:bodyPr/>
                    <a:lstStyle/>
                    <a:p>
                      <a:pPr marL="0" marR="0">
                        <a:spcBef>
                          <a:spcPts val="0"/>
                        </a:spcBef>
                        <a:spcAft>
                          <a:spcPts val="0"/>
                        </a:spcAft>
                      </a:pPr>
                      <a:r>
                        <a:rPr lang="en-US" sz="2400" kern="100" dirty="0">
                          <a:effectLst/>
                          <a:latin typeface="+mn-lt"/>
                          <a:ea typeface="Calibri" panose="020F0502020204030204" pitchFamily="34" charset="0"/>
                          <a:cs typeface="Times New Roman" panose="02020603050405020304" pitchFamily="18" charset="0"/>
                        </a:rPr>
                        <a:t>STEPS</a:t>
                      </a:r>
                    </a:p>
                  </a:txBody>
                  <a:tcPr marL="68580" marR="68580" marT="0" marB="0"/>
                </a:tc>
                <a:tc>
                  <a:txBody>
                    <a:bodyPr/>
                    <a:lstStyle/>
                    <a:p>
                      <a:pPr marL="0" marR="0">
                        <a:spcBef>
                          <a:spcPts val="0"/>
                        </a:spcBef>
                        <a:spcAft>
                          <a:spcPts val="0"/>
                        </a:spcAft>
                      </a:pPr>
                      <a:r>
                        <a:rPr lang="en-US" sz="2400" kern="100" dirty="0">
                          <a:effectLst/>
                          <a:latin typeface="+mn-lt"/>
                          <a:ea typeface="Calibri" panose="020F0502020204030204" pitchFamily="34" charset="0"/>
                          <a:cs typeface="Times New Roman" panose="02020603050405020304" pitchFamily="18" charset="0"/>
                        </a:rPr>
                        <a:t>Duration</a:t>
                      </a:r>
                    </a:p>
                  </a:txBody>
                  <a:tcPr marL="68580" marR="68580" marT="0" marB="0"/>
                </a:tc>
                <a:extLst>
                  <a:ext uri="{0D108BD9-81ED-4DB2-BD59-A6C34878D82A}">
                    <a16:rowId xmlns:a16="http://schemas.microsoft.com/office/drawing/2014/main" val="2938432337"/>
                  </a:ext>
                </a:extLst>
              </a:tr>
              <a:tr h="371654">
                <a:tc>
                  <a:txBody>
                    <a:bodyPr/>
                    <a:lstStyle/>
                    <a:p>
                      <a:pPr marL="0" marR="0">
                        <a:spcBef>
                          <a:spcPts val="0"/>
                        </a:spcBef>
                        <a:spcAft>
                          <a:spcPts val="0"/>
                        </a:spcAft>
                      </a:pPr>
                      <a:r>
                        <a:rPr lang="en-US" sz="2400" kern="100" dirty="0">
                          <a:effectLst/>
                          <a:latin typeface="+mn-lt"/>
                        </a:rPr>
                        <a:t>Register posting</a:t>
                      </a:r>
                      <a:endParaRPr lang="en-US" sz="24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kern="100" dirty="0">
                          <a:effectLst/>
                          <a:latin typeface="+mn-lt"/>
                        </a:rPr>
                        <a:t>5-15 days</a:t>
                      </a:r>
                      <a:endParaRPr lang="en-US" sz="24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5056663"/>
                  </a:ext>
                </a:extLst>
              </a:tr>
              <a:tr h="743309">
                <a:tc>
                  <a:txBody>
                    <a:bodyPr/>
                    <a:lstStyle/>
                    <a:p>
                      <a:pPr marL="0" marR="0">
                        <a:spcBef>
                          <a:spcPts val="0"/>
                        </a:spcBef>
                        <a:spcAft>
                          <a:spcPts val="0"/>
                        </a:spcAft>
                      </a:pPr>
                      <a:r>
                        <a:rPr lang="en-US" sz="2400" kern="100" dirty="0">
                          <a:effectLst/>
                          <a:latin typeface="+mn-lt"/>
                        </a:rPr>
                        <a:t>HRG (Human Resources Generalist) Certified Register</a:t>
                      </a:r>
                      <a:endParaRPr lang="en-US" sz="24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kern="100" dirty="0">
                          <a:effectLst/>
                          <a:latin typeface="+mn-lt"/>
                        </a:rPr>
                        <a:t>2 days from receipt from Personnel Cabinet</a:t>
                      </a:r>
                      <a:endParaRPr lang="en-US" sz="24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9303044"/>
                  </a:ext>
                </a:extLst>
              </a:tr>
              <a:tr h="743309">
                <a:tc>
                  <a:txBody>
                    <a:bodyPr/>
                    <a:lstStyle/>
                    <a:p>
                      <a:pPr marL="0" marR="0">
                        <a:spcBef>
                          <a:spcPts val="0"/>
                        </a:spcBef>
                        <a:spcAft>
                          <a:spcPts val="0"/>
                        </a:spcAft>
                      </a:pPr>
                      <a:r>
                        <a:rPr lang="en-US" sz="2400" kern="100" dirty="0">
                          <a:effectLst/>
                          <a:latin typeface="+mn-lt"/>
                        </a:rPr>
                        <a:t>Interview and Recommendation Process to Department Head</a:t>
                      </a:r>
                      <a:endParaRPr lang="en-US" sz="24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kern="100" dirty="0">
                          <a:effectLst/>
                          <a:latin typeface="+mn-lt"/>
                        </a:rPr>
                        <a:t>15 days</a:t>
                      </a:r>
                      <a:endParaRPr lang="en-US" sz="24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050553"/>
                  </a:ext>
                </a:extLst>
              </a:tr>
              <a:tr h="371654">
                <a:tc>
                  <a:txBody>
                    <a:bodyPr/>
                    <a:lstStyle/>
                    <a:p>
                      <a:pPr marL="0" marR="0">
                        <a:spcBef>
                          <a:spcPts val="0"/>
                        </a:spcBef>
                        <a:spcAft>
                          <a:spcPts val="0"/>
                        </a:spcAft>
                      </a:pPr>
                      <a:r>
                        <a:rPr lang="en-US" sz="2400" kern="100" dirty="0">
                          <a:effectLst/>
                          <a:latin typeface="+mn-lt"/>
                        </a:rPr>
                        <a:t>HRG Recommendation Packet Review</a:t>
                      </a:r>
                      <a:endParaRPr lang="en-US" sz="24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kern="100" dirty="0">
                          <a:effectLst/>
                          <a:latin typeface="+mn-lt"/>
                        </a:rPr>
                        <a:t>5 days</a:t>
                      </a:r>
                      <a:endParaRPr lang="en-US" sz="24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7500986"/>
                  </a:ext>
                </a:extLst>
              </a:tr>
              <a:tr h="743309">
                <a:tc>
                  <a:txBody>
                    <a:bodyPr/>
                    <a:lstStyle/>
                    <a:p>
                      <a:pPr marL="0" marR="0">
                        <a:spcBef>
                          <a:spcPts val="0"/>
                        </a:spcBef>
                        <a:spcAft>
                          <a:spcPts val="0"/>
                        </a:spcAft>
                      </a:pPr>
                      <a:r>
                        <a:rPr lang="en-US" sz="2400" kern="100" dirty="0">
                          <a:effectLst/>
                          <a:latin typeface="+mn-lt"/>
                        </a:rPr>
                        <a:t>Appointing Authority Review/Approval</a:t>
                      </a:r>
                      <a:endParaRPr lang="en-US" sz="2400" kern="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2400" kern="100" dirty="0">
                          <a:effectLst/>
                          <a:latin typeface="+mn-lt"/>
                        </a:rPr>
                        <a:t>2 days</a:t>
                      </a:r>
                      <a:endParaRPr lang="en-US" sz="2400" kern="1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918666"/>
                  </a:ext>
                </a:extLst>
              </a:tr>
            </a:tbl>
          </a:graphicData>
        </a:graphic>
      </p:graphicFrame>
    </p:spTree>
    <p:extLst>
      <p:ext uri="{BB962C8B-B14F-4D97-AF65-F5344CB8AC3E}">
        <p14:creationId xmlns:p14="http://schemas.microsoft.com/office/powerpoint/2010/main" val="2834171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6B633F7-54F7-8022-88A1-11F9DAA9ADBA}"/>
              </a:ext>
            </a:extLst>
          </p:cNvPr>
          <p:cNvSpPr txBox="1">
            <a:spLocks/>
          </p:cNvSpPr>
          <p:nvPr/>
        </p:nvSpPr>
        <p:spPr>
          <a:xfrm>
            <a:off x="0" y="6367748"/>
            <a:ext cx="12192000" cy="490251"/>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000" b="1" dirty="0">
                <a:solidFill>
                  <a:schemeClr val="bg1"/>
                </a:solidFill>
                <a:latin typeface="+mn-lt"/>
              </a:rPr>
              <a:t>- QUESTIONS -</a:t>
            </a:r>
            <a:endParaRPr lang="en-US" dirty="0">
              <a:solidFill>
                <a:schemeClr val="bg1"/>
              </a:solidFill>
              <a:latin typeface="+mn-lt"/>
            </a:endParaRPr>
          </a:p>
        </p:txBody>
      </p:sp>
      <p:sp>
        <p:nvSpPr>
          <p:cNvPr id="6" name="Text Placeholder 2">
            <a:extLst>
              <a:ext uri="{FF2B5EF4-FFF2-40B4-BE49-F238E27FC236}">
                <a16:creationId xmlns:a16="http://schemas.microsoft.com/office/drawing/2014/main" id="{0C6C78A2-CA3D-33D8-3451-86CB7D955462}"/>
              </a:ext>
            </a:extLst>
          </p:cNvPr>
          <p:cNvSpPr txBox="1">
            <a:spLocks/>
          </p:cNvSpPr>
          <p:nvPr/>
        </p:nvSpPr>
        <p:spPr>
          <a:xfrm>
            <a:off x="3609975" y="0"/>
            <a:ext cx="8582025" cy="635317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t>BUDGET REVIEW SUBCOMMITTEE</a:t>
            </a:r>
            <a:br>
              <a:rPr lang="en-US" sz="3600" b="1" dirty="0"/>
            </a:br>
            <a:r>
              <a:rPr lang="en-US" sz="3600" b="1" dirty="0"/>
              <a:t>ON TRANSPORTATION</a:t>
            </a:r>
          </a:p>
          <a:p>
            <a:pPr marL="0" indent="0" algn="ctr">
              <a:buNone/>
            </a:pPr>
            <a:r>
              <a:rPr lang="en-US" sz="2000" dirty="0"/>
              <a:t>October 16, 2024</a:t>
            </a:r>
          </a:p>
          <a:p>
            <a:pPr marL="0" indent="0" algn="ctr">
              <a:buNone/>
            </a:pPr>
            <a:r>
              <a:rPr lang="en-US" sz="3000" b="1" dirty="0"/>
              <a:t>KYTC Personnel Review</a:t>
            </a:r>
            <a:endParaRPr lang="en-US" dirty="0"/>
          </a:p>
          <a:p>
            <a:pPr marL="0" indent="0" algn="ctr">
              <a:buNone/>
            </a:pPr>
            <a:r>
              <a:rPr lang="en-US" sz="2400" dirty="0"/>
              <a:t>Tracy Hyatt, Executive Director</a:t>
            </a:r>
            <a:br>
              <a:rPr lang="en-US" sz="2400" dirty="0"/>
            </a:br>
            <a:r>
              <a:rPr lang="en-US" sz="2400" dirty="0"/>
              <a:t>Office of Human Resources Management</a:t>
            </a:r>
          </a:p>
        </p:txBody>
      </p:sp>
    </p:spTree>
    <p:extLst>
      <p:ext uri="{BB962C8B-B14F-4D97-AF65-F5344CB8AC3E}">
        <p14:creationId xmlns:p14="http://schemas.microsoft.com/office/powerpoint/2010/main" val="1091045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45735" y="0"/>
            <a:ext cx="8446265" cy="6362699"/>
          </a:xfrm>
        </p:spPr>
        <p:txBody>
          <a:bodyPr anchor="ctr">
            <a:normAutofit/>
          </a:bodyPr>
          <a:lstStyle/>
          <a:p>
            <a:pPr algn="ctr"/>
            <a:r>
              <a:rPr lang="en-US" sz="3600" b="1" dirty="0">
                <a:latin typeface="+mn-lt"/>
              </a:rPr>
              <a:t>BUDGET REVIEW SUBCOMMITTEE</a:t>
            </a:r>
            <a:br>
              <a:rPr lang="en-US" sz="3600" b="1" dirty="0">
                <a:latin typeface="+mn-lt"/>
              </a:rPr>
            </a:br>
            <a:r>
              <a:rPr lang="en-US" sz="3600" b="1" dirty="0">
                <a:latin typeface="+mn-lt"/>
              </a:rPr>
              <a:t>ON TRANSPORTATION</a:t>
            </a:r>
          </a:p>
          <a:p>
            <a:pPr algn="ctr"/>
            <a:r>
              <a:rPr lang="en-US" sz="2000" dirty="0">
                <a:latin typeface="+mn-lt"/>
              </a:rPr>
              <a:t>October 16, 2024</a:t>
            </a:r>
          </a:p>
          <a:p>
            <a:pPr algn="ctr"/>
            <a:r>
              <a:rPr lang="en-US" sz="3000" b="1" dirty="0">
                <a:latin typeface="+mn-lt"/>
              </a:rPr>
              <a:t>Ohio River Bridges</a:t>
            </a:r>
            <a:endParaRPr lang="en-US" dirty="0">
              <a:latin typeface="+mn-lt"/>
            </a:endParaRPr>
          </a:p>
          <a:p>
            <a:pPr algn="ctr"/>
            <a:r>
              <a:rPr lang="en-US" dirty="0">
                <a:latin typeface="+mn-lt"/>
              </a:rPr>
              <a:t>Amanda Ratliff Spencer, PE, Assistant State Highway Engineer</a:t>
            </a:r>
            <a:br>
              <a:rPr lang="en-US" dirty="0">
                <a:latin typeface="+mn-lt"/>
              </a:rPr>
            </a:br>
            <a:r>
              <a:rPr lang="en-US" dirty="0">
                <a:latin typeface="+mn-lt"/>
              </a:rPr>
              <a:t>Department of Highways</a:t>
            </a:r>
          </a:p>
        </p:txBody>
      </p:sp>
    </p:spTree>
    <p:extLst>
      <p:ext uri="{BB962C8B-B14F-4D97-AF65-F5344CB8AC3E}">
        <p14:creationId xmlns:p14="http://schemas.microsoft.com/office/powerpoint/2010/main" val="2054060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282700"/>
          </a:xfrm>
        </p:spPr>
        <p:txBody>
          <a:bodyPr>
            <a:normAutofit/>
          </a:bodyPr>
          <a:lstStyle/>
          <a:p>
            <a:r>
              <a:rPr lang="en-US" sz="4000" dirty="0"/>
              <a:t>OHIO RIVER BRIDGES</a:t>
            </a:r>
            <a:br>
              <a:rPr lang="en-US" sz="4000" dirty="0"/>
            </a:br>
            <a:r>
              <a:rPr lang="en-US" sz="4000" dirty="0"/>
              <a:t>Project History</a:t>
            </a:r>
          </a:p>
        </p:txBody>
      </p:sp>
      <p:sp>
        <p:nvSpPr>
          <p:cNvPr id="5" name="Content Placeholder 2">
            <a:extLst>
              <a:ext uri="{FF2B5EF4-FFF2-40B4-BE49-F238E27FC236}">
                <a16:creationId xmlns:a16="http://schemas.microsoft.com/office/drawing/2014/main" id="{D9A40C81-9923-5501-63CE-7C4237BF7FA7}"/>
              </a:ext>
            </a:extLst>
          </p:cNvPr>
          <p:cNvSpPr>
            <a:spLocks noGrp="1"/>
          </p:cNvSpPr>
          <p:nvPr>
            <p:ph sz="half" idx="1"/>
          </p:nvPr>
        </p:nvSpPr>
        <p:spPr>
          <a:xfrm>
            <a:off x="838200" y="1825625"/>
            <a:ext cx="5181600" cy="4351338"/>
          </a:xfrm>
        </p:spPr>
        <p:txBody>
          <a:bodyPr>
            <a:normAutofit lnSpcReduction="10000"/>
          </a:bodyPr>
          <a:lstStyle/>
          <a:p>
            <a:r>
              <a:rPr lang="en-US" dirty="0">
                <a:latin typeface="+mj-lt"/>
              </a:rPr>
              <a:t>One of the largest transportation undertakings in the nation</a:t>
            </a:r>
          </a:p>
          <a:p>
            <a:r>
              <a:rPr lang="en-US" dirty="0">
                <a:latin typeface="+mj-lt"/>
              </a:rPr>
              <a:t>Kentucky led Downtown Crossing, Indiana led East End Crossing</a:t>
            </a:r>
          </a:p>
          <a:p>
            <a:r>
              <a:rPr lang="en-US" dirty="0">
                <a:latin typeface="+mj-lt"/>
              </a:rPr>
              <a:t>Improved regional safety, capacity and mobility</a:t>
            </a:r>
          </a:p>
          <a:p>
            <a:r>
              <a:rPr lang="en-US" dirty="0">
                <a:latin typeface="+mj-lt"/>
              </a:rPr>
              <a:t>Tolling began December 2016</a:t>
            </a:r>
          </a:p>
          <a:p>
            <a:r>
              <a:rPr lang="en-US" dirty="0">
                <a:latin typeface="+mj-lt"/>
              </a:rPr>
              <a:t>Both states are meeting financial obligations</a:t>
            </a:r>
          </a:p>
        </p:txBody>
      </p:sp>
      <p:pic>
        <p:nvPicPr>
          <p:cNvPr id="6" name="Content Placeholder 5" descr="A picture containing outdoor, bridge, water, building&#10;&#10;Description automatically generated">
            <a:extLst>
              <a:ext uri="{FF2B5EF4-FFF2-40B4-BE49-F238E27FC236}">
                <a16:creationId xmlns:a16="http://schemas.microsoft.com/office/drawing/2014/main" id="{B5A1C9C0-43A4-7D32-A3D0-7095BF1236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5368" y="1560734"/>
            <a:ext cx="3127160" cy="2090750"/>
          </a:xfrm>
          <a:prstGeom prst="rect">
            <a:avLst/>
          </a:prstGeom>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137B5449-4327-2576-81E2-F1227FC56D94}"/>
              </a:ext>
            </a:extLst>
          </p:cNvPr>
          <p:cNvPicPr>
            <a:picLocks noChangeAspect="1"/>
          </p:cNvPicPr>
          <p:nvPr/>
        </p:nvPicPr>
        <p:blipFill>
          <a:blip r:embed="rId4"/>
          <a:stretch>
            <a:fillRect/>
          </a:stretch>
        </p:blipFill>
        <p:spPr>
          <a:xfrm>
            <a:off x="7755127" y="3753295"/>
            <a:ext cx="1487553" cy="499915"/>
          </a:xfrm>
          <a:prstGeom prst="rect">
            <a:avLst/>
          </a:prstGeom>
          <a:effectLst>
            <a:outerShdw blurRad="50800" dist="38100" dir="5400000" algn="t" rotWithShape="0">
              <a:prstClr val="black">
                <a:alpha val="40000"/>
              </a:prstClr>
            </a:outerShdw>
          </a:effectLst>
        </p:spPr>
      </p:pic>
      <p:pic>
        <p:nvPicPr>
          <p:cNvPr id="8" name="Picture 7">
            <a:extLst>
              <a:ext uri="{FF2B5EF4-FFF2-40B4-BE49-F238E27FC236}">
                <a16:creationId xmlns:a16="http://schemas.microsoft.com/office/drawing/2014/main" id="{AB476D71-3B87-4DA2-A0F9-8083BC150D0B}"/>
              </a:ext>
            </a:extLst>
          </p:cNvPr>
          <p:cNvPicPr>
            <a:picLocks noChangeAspect="1"/>
          </p:cNvPicPr>
          <p:nvPr/>
        </p:nvPicPr>
        <p:blipFill>
          <a:blip r:embed="rId5"/>
          <a:stretch>
            <a:fillRect/>
          </a:stretch>
        </p:blipFill>
        <p:spPr>
          <a:xfrm>
            <a:off x="6935280" y="4355022"/>
            <a:ext cx="3127248" cy="208658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284813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289050"/>
          </a:xfrm>
        </p:spPr>
        <p:txBody>
          <a:bodyPr>
            <a:normAutofit/>
          </a:bodyPr>
          <a:lstStyle/>
          <a:p>
            <a:r>
              <a:rPr lang="en-US" sz="4000" dirty="0"/>
              <a:t>OHIO RIVER BRIDGES</a:t>
            </a:r>
            <a:br>
              <a:rPr lang="en-US" sz="4000" dirty="0"/>
            </a:br>
            <a:r>
              <a:rPr lang="en-US" sz="4000" dirty="0"/>
              <a:t>Toll Rates</a:t>
            </a:r>
          </a:p>
        </p:txBody>
      </p:sp>
      <p:pic>
        <p:nvPicPr>
          <p:cNvPr id="4" name="Picture 3">
            <a:extLst>
              <a:ext uri="{FF2B5EF4-FFF2-40B4-BE49-F238E27FC236}">
                <a16:creationId xmlns:a16="http://schemas.microsoft.com/office/drawing/2014/main" id="{32E092A7-FD47-2F40-52E9-2A698287F605}"/>
              </a:ext>
            </a:extLst>
          </p:cNvPr>
          <p:cNvPicPr>
            <a:picLocks noChangeAspect="1"/>
          </p:cNvPicPr>
          <p:nvPr/>
        </p:nvPicPr>
        <p:blipFill>
          <a:blip r:embed="rId3"/>
          <a:stretch>
            <a:fillRect/>
          </a:stretch>
        </p:blipFill>
        <p:spPr>
          <a:xfrm>
            <a:off x="229025" y="1805290"/>
            <a:ext cx="7334750" cy="4119914"/>
          </a:xfrm>
          <a:prstGeom prst="rect">
            <a:avLst/>
          </a:prstGeom>
          <a:effectLst>
            <a:outerShdw blurRad="50800" dist="38100" dir="5400000" algn="t" rotWithShape="0">
              <a:prstClr val="black">
                <a:alpha val="40000"/>
              </a:prstClr>
            </a:outerShdw>
          </a:effectLst>
        </p:spPr>
      </p:pic>
      <p:graphicFrame>
        <p:nvGraphicFramePr>
          <p:cNvPr id="2" name="Table 1">
            <a:extLst>
              <a:ext uri="{FF2B5EF4-FFF2-40B4-BE49-F238E27FC236}">
                <a16:creationId xmlns:a16="http://schemas.microsoft.com/office/drawing/2014/main" id="{A1BB9016-84A7-034C-26D9-E90EDF0556E7}"/>
              </a:ext>
            </a:extLst>
          </p:cNvPr>
          <p:cNvGraphicFramePr>
            <a:graphicFrameLocks noGrp="1"/>
          </p:cNvGraphicFramePr>
          <p:nvPr/>
        </p:nvGraphicFramePr>
        <p:xfrm>
          <a:off x="7648426" y="2249289"/>
          <a:ext cx="4314549" cy="2995215"/>
        </p:xfrm>
        <a:graphic>
          <a:graphicData uri="http://schemas.openxmlformats.org/drawingml/2006/table">
            <a:tbl>
              <a:tblPr firstRow="1" bandRow="1">
                <a:solidFill>
                  <a:srgbClr val="EAB322"/>
                </a:solidFill>
                <a:effectLst>
                  <a:outerShdw blurRad="50800" dist="38100" dir="5400000" algn="t" rotWithShape="0">
                    <a:prstClr val="black">
                      <a:alpha val="40000"/>
                    </a:prstClr>
                  </a:outerShdw>
                </a:effectLst>
                <a:tableStyleId>{7E9639D4-E3E2-4D34-9284-5A2195B3D0D7}</a:tableStyleId>
              </a:tblPr>
              <a:tblGrid>
                <a:gridCol w="1369484">
                  <a:extLst>
                    <a:ext uri="{9D8B030D-6E8A-4147-A177-3AD203B41FA5}">
                      <a16:colId xmlns:a16="http://schemas.microsoft.com/office/drawing/2014/main" val="2557536916"/>
                    </a:ext>
                  </a:extLst>
                </a:gridCol>
                <a:gridCol w="1501963">
                  <a:extLst>
                    <a:ext uri="{9D8B030D-6E8A-4147-A177-3AD203B41FA5}">
                      <a16:colId xmlns:a16="http://schemas.microsoft.com/office/drawing/2014/main" val="2677263181"/>
                    </a:ext>
                  </a:extLst>
                </a:gridCol>
                <a:gridCol w="1443102">
                  <a:extLst>
                    <a:ext uri="{9D8B030D-6E8A-4147-A177-3AD203B41FA5}">
                      <a16:colId xmlns:a16="http://schemas.microsoft.com/office/drawing/2014/main" val="3198753413"/>
                    </a:ext>
                  </a:extLst>
                </a:gridCol>
              </a:tblGrid>
              <a:tr h="416163">
                <a:tc>
                  <a:txBody>
                    <a:bodyPr/>
                    <a:lstStyle/>
                    <a:p>
                      <a:pPr algn="ctr"/>
                      <a:r>
                        <a:rPr lang="en-US" dirty="0"/>
                        <a:t>FY</a:t>
                      </a:r>
                    </a:p>
                  </a:txBody>
                  <a:tcPr>
                    <a:solidFill>
                      <a:srgbClr val="222759"/>
                    </a:solidFill>
                  </a:tcPr>
                </a:tc>
                <a:tc>
                  <a:txBody>
                    <a:bodyPr/>
                    <a:lstStyle/>
                    <a:p>
                      <a:pPr algn="ctr"/>
                      <a:r>
                        <a:rPr lang="en-US" dirty="0"/>
                        <a:t>Class 1 AVI Rate</a:t>
                      </a:r>
                    </a:p>
                  </a:txBody>
                  <a:tcPr>
                    <a:solidFill>
                      <a:srgbClr val="222759"/>
                    </a:solidFill>
                  </a:tcPr>
                </a:tc>
                <a:tc>
                  <a:txBody>
                    <a:bodyPr/>
                    <a:lstStyle/>
                    <a:p>
                      <a:pPr algn="ctr"/>
                      <a:r>
                        <a:rPr lang="en-US" dirty="0"/>
                        <a:t>Approved Rate Increase </a:t>
                      </a:r>
                    </a:p>
                  </a:txBody>
                  <a:tcPr>
                    <a:solidFill>
                      <a:srgbClr val="222759"/>
                    </a:solidFill>
                  </a:tcPr>
                </a:tc>
                <a:extLst>
                  <a:ext uri="{0D108BD9-81ED-4DB2-BD59-A6C34878D82A}">
                    <a16:rowId xmlns:a16="http://schemas.microsoft.com/office/drawing/2014/main" val="1492372159"/>
                  </a:ext>
                </a:extLst>
              </a:tr>
              <a:tr h="416163">
                <a:tc>
                  <a:txBody>
                    <a:bodyPr/>
                    <a:lstStyle/>
                    <a:p>
                      <a:pPr algn="ctr"/>
                      <a:r>
                        <a:rPr lang="en-US" b="1" dirty="0"/>
                        <a:t>2025</a:t>
                      </a:r>
                    </a:p>
                  </a:txBody>
                  <a:tcPr>
                    <a:solidFill>
                      <a:schemeClr val="bg1"/>
                    </a:solidFill>
                  </a:tcPr>
                </a:tc>
                <a:tc>
                  <a:txBody>
                    <a:bodyPr/>
                    <a:lstStyle/>
                    <a:p>
                      <a:pPr algn="ctr"/>
                      <a:r>
                        <a:rPr lang="en-US" dirty="0"/>
                        <a:t>$2.61</a:t>
                      </a:r>
                    </a:p>
                  </a:txBody>
                  <a:tcPr>
                    <a:solidFill>
                      <a:schemeClr val="bg1"/>
                    </a:solidFill>
                  </a:tcPr>
                </a:tc>
                <a:tc>
                  <a:txBody>
                    <a:bodyPr/>
                    <a:lstStyle/>
                    <a:p>
                      <a:pPr algn="ctr"/>
                      <a:r>
                        <a:rPr lang="en-US" dirty="0"/>
                        <a:t>3.4%</a:t>
                      </a:r>
                    </a:p>
                  </a:txBody>
                  <a:tcPr>
                    <a:solidFill>
                      <a:schemeClr val="bg1"/>
                    </a:solidFill>
                  </a:tcPr>
                </a:tc>
                <a:extLst>
                  <a:ext uri="{0D108BD9-81ED-4DB2-BD59-A6C34878D82A}">
                    <a16:rowId xmlns:a16="http://schemas.microsoft.com/office/drawing/2014/main" val="189725043"/>
                  </a:ext>
                </a:extLst>
              </a:tr>
              <a:tr h="416163">
                <a:tc>
                  <a:txBody>
                    <a:bodyPr/>
                    <a:lstStyle/>
                    <a:p>
                      <a:pPr algn="ctr"/>
                      <a:r>
                        <a:rPr lang="en-US" b="1" dirty="0"/>
                        <a:t>2024</a:t>
                      </a:r>
                    </a:p>
                  </a:txBody>
                  <a:tcPr>
                    <a:solidFill>
                      <a:schemeClr val="bg1"/>
                    </a:solidFill>
                  </a:tcPr>
                </a:tc>
                <a:tc>
                  <a:txBody>
                    <a:bodyPr/>
                    <a:lstStyle/>
                    <a:p>
                      <a:pPr algn="ctr"/>
                      <a:r>
                        <a:rPr lang="en-US" dirty="0"/>
                        <a:t> $2.52 </a:t>
                      </a:r>
                    </a:p>
                  </a:txBody>
                  <a:tcPr>
                    <a:solidFill>
                      <a:schemeClr val="bg1"/>
                    </a:solidFill>
                  </a:tcPr>
                </a:tc>
                <a:tc>
                  <a:txBody>
                    <a:bodyPr/>
                    <a:lstStyle/>
                    <a:p>
                      <a:pPr algn="ctr"/>
                      <a:r>
                        <a:rPr lang="en-US" dirty="0"/>
                        <a:t>4.9%</a:t>
                      </a:r>
                    </a:p>
                  </a:txBody>
                  <a:tcPr>
                    <a:solidFill>
                      <a:schemeClr val="bg1"/>
                    </a:solidFill>
                  </a:tcPr>
                </a:tc>
                <a:extLst>
                  <a:ext uri="{0D108BD9-81ED-4DB2-BD59-A6C34878D82A}">
                    <a16:rowId xmlns:a16="http://schemas.microsoft.com/office/drawing/2014/main" val="2010179838"/>
                  </a:ext>
                </a:extLst>
              </a:tr>
              <a:tr h="416163">
                <a:tc>
                  <a:txBody>
                    <a:bodyPr/>
                    <a:lstStyle/>
                    <a:p>
                      <a:pPr algn="ctr"/>
                      <a:r>
                        <a:rPr lang="en-US" b="1" dirty="0"/>
                        <a:t>2023</a:t>
                      </a:r>
                    </a:p>
                  </a:txBody>
                  <a:tcPr>
                    <a:solidFill>
                      <a:schemeClr val="bg1"/>
                    </a:solidFill>
                  </a:tcPr>
                </a:tc>
                <a:tc>
                  <a:txBody>
                    <a:bodyPr/>
                    <a:lstStyle/>
                    <a:p>
                      <a:pPr algn="ctr"/>
                      <a:r>
                        <a:rPr lang="en-US" dirty="0"/>
                        <a:t> $2.40 </a:t>
                      </a:r>
                    </a:p>
                  </a:txBody>
                  <a:tcPr>
                    <a:solidFill>
                      <a:schemeClr val="bg1"/>
                    </a:solidFill>
                  </a:tcPr>
                </a:tc>
                <a:tc>
                  <a:txBody>
                    <a:bodyPr/>
                    <a:lstStyle/>
                    <a:p>
                      <a:pPr algn="ctr"/>
                      <a:r>
                        <a:rPr lang="en-US" dirty="0"/>
                        <a:t>8.3%</a:t>
                      </a:r>
                    </a:p>
                  </a:txBody>
                  <a:tcPr>
                    <a:solidFill>
                      <a:schemeClr val="bg1"/>
                    </a:solidFill>
                  </a:tcPr>
                </a:tc>
                <a:extLst>
                  <a:ext uri="{0D108BD9-81ED-4DB2-BD59-A6C34878D82A}">
                    <a16:rowId xmlns:a16="http://schemas.microsoft.com/office/drawing/2014/main" val="2396539805"/>
                  </a:ext>
                </a:extLst>
              </a:tr>
              <a:tr h="416163">
                <a:tc>
                  <a:txBody>
                    <a:bodyPr/>
                    <a:lstStyle/>
                    <a:p>
                      <a:pPr algn="ctr"/>
                      <a:r>
                        <a:rPr lang="en-US" b="1" dirty="0"/>
                        <a:t>2022</a:t>
                      </a:r>
                    </a:p>
                  </a:txBody>
                  <a:tcPr>
                    <a:solidFill>
                      <a:schemeClr val="bg1"/>
                    </a:solidFill>
                  </a:tcPr>
                </a:tc>
                <a:tc>
                  <a:txBody>
                    <a:bodyPr/>
                    <a:lstStyle/>
                    <a:p>
                      <a:pPr algn="ctr"/>
                      <a:r>
                        <a:rPr lang="en-US" dirty="0"/>
                        <a:t> $2.21 </a:t>
                      </a:r>
                    </a:p>
                  </a:txBody>
                  <a:tcPr>
                    <a:solidFill>
                      <a:schemeClr val="bg1"/>
                    </a:solidFill>
                  </a:tcPr>
                </a:tc>
                <a:tc>
                  <a:txBody>
                    <a:bodyPr/>
                    <a:lstStyle/>
                    <a:p>
                      <a:pPr algn="ctr"/>
                      <a:r>
                        <a:rPr lang="en-US" dirty="0"/>
                        <a:t>2.6%</a:t>
                      </a:r>
                    </a:p>
                  </a:txBody>
                  <a:tcPr>
                    <a:solidFill>
                      <a:schemeClr val="bg1"/>
                    </a:solidFill>
                  </a:tcPr>
                </a:tc>
                <a:extLst>
                  <a:ext uri="{0D108BD9-81ED-4DB2-BD59-A6C34878D82A}">
                    <a16:rowId xmlns:a16="http://schemas.microsoft.com/office/drawing/2014/main" val="3564098684"/>
                  </a:ext>
                </a:extLst>
              </a:tr>
              <a:tr h="416163">
                <a:tc>
                  <a:txBody>
                    <a:bodyPr/>
                    <a:lstStyle/>
                    <a:p>
                      <a:pPr algn="ctr"/>
                      <a:r>
                        <a:rPr lang="en-US" b="1" dirty="0"/>
                        <a:t>2021</a:t>
                      </a:r>
                    </a:p>
                  </a:txBody>
                  <a:tcPr>
                    <a:solidFill>
                      <a:schemeClr val="bg1"/>
                    </a:solidFill>
                  </a:tcPr>
                </a:tc>
                <a:tc>
                  <a:txBody>
                    <a:bodyPr/>
                    <a:lstStyle/>
                    <a:p>
                      <a:pPr algn="ctr"/>
                      <a:r>
                        <a:rPr lang="en-US" dirty="0"/>
                        <a:t> $2.15 </a:t>
                      </a:r>
                    </a:p>
                  </a:txBody>
                  <a:tcPr>
                    <a:solidFill>
                      <a:schemeClr val="bg1"/>
                    </a:solidFill>
                  </a:tcPr>
                </a:tc>
                <a:tc>
                  <a:txBody>
                    <a:bodyPr/>
                    <a:lstStyle/>
                    <a:p>
                      <a:pPr algn="ctr"/>
                      <a:r>
                        <a:rPr lang="en-US" dirty="0"/>
                        <a:t>2.5%</a:t>
                      </a:r>
                    </a:p>
                  </a:txBody>
                  <a:tcPr>
                    <a:solidFill>
                      <a:schemeClr val="bg1"/>
                    </a:solidFill>
                  </a:tcPr>
                </a:tc>
                <a:extLst>
                  <a:ext uri="{0D108BD9-81ED-4DB2-BD59-A6C34878D82A}">
                    <a16:rowId xmlns:a16="http://schemas.microsoft.com/office/drawing/2014/main" val="1745748179"/>
                  </a:ext>
                </a:extLst>
              </a:tr>
            </a:tbl>
          </a:graphicData>
        </a:graphic>
      </p:graphicFrame>
    </p:spTree>
    <p:extLst>
      <p:ext uri="{BB962C8B-B14F-4D97-AF65-F5344CB8AC3E}">
        <p14:creationId xmlns:p14="http://schemas.microsoft.com/office/powerpoint/2010/main" val="3106658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DA0296-9438-5B15-A897-CE2EA2D5486F}"/>
              </a:ext>
            </a:extLst>
          </p:cNvPr>
          <p:cNvSpPr>
            <a:spLocks noGrp="1"/>
          </p:cNvSpPr>
          <p:nvPr>
            <p:ph type="title"/>
          </p:nvPr>
        </p:nvSpPr>
        <p:spPr>
          <a:xfrm>
            <a:off x="0" y="0"/>
            <a:ext cx="12192000" cy="1289050"/>
          </a:xfrm>
        </p:spPr>
        <p:txBody>
          <a:bodyPr>
            <a:normAutofit/>
          </a:bodyPr>
          <a:lstStyle/>
          <a:p>
            <a:r>
              <a:rPr lang="en-US" sz="4000" dirty="0"/>
              <a:t>OHIO RIVER BRIDGES</a:t>
            </a:r>
            <a:br>
              <a:rPr lang="en-US" sz="4000" dirty="0"/>
            </a:br>
            <a:r>
              <a:rPr lang="en-US" sz="4000" dirty="0"/>
              <a:t>Revenue</a:t>
            </a:r>
          </a:p>
        </p:txBody>
      </p:sp>
      <p:graphicFrame>
        <p:nvGraphicFramePr>
          <p:cNvPr id="5" name="Content Placeholder 4">
            <a:extLst>
              <a:ext uri="{FF2B5EF4-FFF2-40B4-BE49-F238E27FC236}">
                <a16:creationId xmlns:a16="http://schemas.microsoft.com/office/drawing/2014/main" id="{01B915A8-F3FA-8286-46B0-253A6CE61921}"/>
              </a:ext>
            </a:extLst>
          </p:cNvPr>
          <p:cNvGraphicFramePr>
            <a:graphicFrameLocks noGrp="1"/>
          </p:cNvGraphicFramePr>
          <p:nvPr>
            <p:ph idx="1"/>
          </p:nvPr>
        </p:nvGraphicFramePr>
        <p:xfrm>
          <a:off x="2228088" y="1935163"/>
          <a:ext cx="7735824" cy="3941872"/>
        </p:xfrm>
        <a:graphic>
          <a:graphicData uri="http://schemas.openxmlformats.org/drawingml/2006/table">
            <a:tbl>
              <a:tblPr firstRow="1" bandRow="1">
                <a:effectLst>
                  <a:outerShdw blurRad="50800" dist="38100" dir="5400000" algn="t" rotWithShape="0">
                    <a:prstClr val="black">
                      <a:alpha val="40000"/>
                    </a:prstClr>
                  </a:outerShdw>
                </a:effectLst>
                <a:tableStyleId>{7E9639D4-E3E2-4D34-9284-5A2195B3D0D7}</a:tableStyleId>
              </a:tblPr>
              <a:tblGrid>
                <a:gridCol w="2578608">
                  <a:extLst>
                    <a:ext uri="{9D8B030D-6E8A-4147-A177-3AD203B41FA5}">
                      <a16:colId xmlns:a16="http://schemas.microsoft.com/office/drawing/2014/main" val="3944694610"/>
                    </a:ext>
                  </a:extLst>
                </a:gridCol>
                <a:gridCol w="2578608">
                  <a:extLst>
                    <a:ext uri="{9D8B030D-6E8A-4147-A177-3AD203B41FA5}">
                      <a16:colId xmlns:a16="http://schemas.microsoft.com/office/drawing/2014/main" val="387822915"/>
                    </a:ext>
                  </a:extLst>
                </a:gridCol>
                <a:gridCol w="2578608">
                  <a:extLst>
                    <a:ext uri="{9D8B030D-6E8A-4147-A177-3AD203B41FA5}">
                      <a16:colId xmlns:a16="http://schemas.microsoft.com/office/drawing/2014/main" val="2811997264"/>
                    </a:ext>
                  </a:extLst>
                </a:gridCol>
              </a:tblGrid>
              <a:tr h="985468">
                <a:tc>
                  <a:txBody>
                    <a:bodyPr/>
                    <a:lstStyle/>
                    <a:p>
                      <a:pPr algn="ctr"/>
                      <a:r>
                        <a:rPr lang="en-US" sz="2400" dirty="0"/>
                        <a:t>Operating Revenue</a:t>
                      </a:r>
                    </a:p>
                  </a:txBody>
                  <a:tcPr>
                    <a:solidFill>
                      <a:srgbClr val="003764"/>
                    </a:solidFill>
                  </a:tcPr>
                </a:tc>
                <a:tc>
                  <a:txBody>
                    <a:bodyPr/>
                    <a:lstStyle/>
                    <a:p>
                      <a:pPr algn="ctr" rtl="0" fontAlgn="ctr"/>
                      <a:r>
                        <a:rPr lang="en-US" sz="2400" b="1" i="0" u="none" strike="noStrike" dirty="0">
                          <a:solidFill>
                            <a:srgbClr val="FFFFFF"/>
                          </a:solidFill>
                          <a:effectLst/>
                          <a:latin typeface="Calibri" panose="020F0502020204030204" pitchFamily="34" charset="0"/>
                        </a:rPr>
                        <a:t>FY 2024 </a:t>
                      </a:r>
                    </a:p>
                  </a:txBody>
                  <a:tcPr marL="6350" marR="6350" marT="6350" marB="0" anchor="ctr">
                    <a:solidFill>
                      <a:srgbClr val="003764"/>
                    </a:solidFill>
                  </a:tcPr>
                </a:tc>
                <a:tc>
                  <a:txBody>
                    <a:bodyPr/>
                    <a:lstStyle/>
                    <a:p>
                      <a:pPr algn="ctr" rtl="0" fontAlgn="ctr"/>
                      <a:r>
                        <a:rPr lang="en-US" sz="2400" b="1" i="0" u="none" strike="noStrike">
                          <a:solidFill>
                            <a:srgbClr val="FFFFFF"/>
                          </a:solidFill>
                          <a:effectLst/>
                          <a:latin typeface="Calibri" panose="020F0502020204030204" pitchFamily="34" charset="0"/>
                        </a:rPr>
                        <a:t>FY 2023</a:t>
                      </a:r>
                    </a:p>
                  </a:txBody>
                  <a:tcPr marL="6350" marR="6350" marT="6350" marB="0" anchor="ctr">
                    <a:solidFill>
                      <a:srgbClr val="003764"/>
                    </a:solidFill>
                  </a:tcPr>
                </a:tc>
                <a:extLst>
                  <a:ext uri="{0D108BD9-81ED-4DB2-BD59-A6C34878D82A}">
                    <a16:rowId xmlns:a16="http://schemas.microsoft.com/office/drawing/2014/main" val="1563603107"/>
                  </a:ext>
                </a:extLst>
              </a:tr>
              <a:tr h="985468">
                <a:tc>
                  <a:txBody>
                    <a:bodyPr/>
                    <a:lstStyle/>
                    <a:p>
                      <a:pPr algn="l"/>
                      <a:r>
                        <a:rPr lang="en-US" sz="2000" dirty="0"/>
                        <a:t>Tolls</a:t>
                      </a:r>
                    </a:p>
                  </a:txBody>
                  <a:tcPr anchor="ctr"/>
                </a:tc>
                <a:tc>
                  <a:txBody>
                    <a:bodyPr/>
                    <a:lstStyle/>
                    <a:p>
                      <a:pPr algn="r" rtl="0" fontAlgn="ctr"/>
                      <a:r>
                        <a:rPr lang="en-US" sz="2200" b="0" i="0" u="none" strike="noStrike" dirty="0">
                          <a:solidFill>
                            <a:srgbClr val="000000"/>
                          </a:solidFill>
                          <a:effectLst/>
                          <a:latin typeface="Calibri" panose="020F0502020204030204" pitchFamily="34" charset="0"/>
                        </a:rPr>
                        <a:t>$66,173,937 </a:t>
                      </a:r>
                    </a:p>
                  </a:txBody>
                  <a:tcPr marL="6350" marR="6350" marT="6350" marB="0" anchor="ctr"/>
                </a:tc>
                <a:tc>
                  <a:txBody>
                    <a:bodyPr/>
                    <a:lstStyle/>
                    <a:p>
                      <a:pPr algn="r" rtl="0" fontAlgn="ctr"/>
                      <a:r>
                        <a:rPr lang="en-US" sz="2200" b="0" i="0" u="none" strike="noStrike">
                          <a:solidFill>
                            <a:srgbClr val="000000"/>
                          </a:solidFill>
                          <a:effectLst/>
                          <a:latin typeface="Calibri" panose="020F0502020204030204" pitchFamily="34" charset="0"/>
                        </a:rPr>
                        <a:t>$64,676,214 </a:t>
                      </a:r>
                    </a:p>
                  </a:txBody>
                  <a:tcPr marL="6350" marR="6350" marT="6350" marB="0" anchor="ctr"/>
                </a:tc>
                <a:extLst>
                  <a:ext uri="{0D108BD9-81ED-4DB2-BD59-A6C34878D82A}">
                    <a16:rowId xmlns:a16="http://schemas.microsoft.com/office/drawing/2014/main" val="3383980971"/>
                  </a:ext>
                </a:extLst>
              </a:tr>
              <a:tr h="985468">
                <a:tc>
                  <a:txBody>
                    <a:bodyPr/>
                    <a:lstStyle/>
                    <a:p>
                      <a:pPr algn="l"/>
                      <a:r>
                        <a:rPr lang="en-US" sz="2000" dirty="0"/>
                        <a:t>Fees</a:t>
                      </a:r>
                    </a:p>
                  </a:txBody>
                  <a:tcPr anchor="ctr"/>
                </a:tc>
                <a:tc>
                  <a:txBody>
                    <a:bodyPr/>
                    <a:lstStyle/>
                    <a:p>
                      <a:pPr algn="r" rtl="0" fontAlgn="ctr"/>
                      <a:r>
                        <a:rPr lang="en-US" sz="2200" b="0" i="0" u="none" strike="noStrike">
                          <a:solidFill>
                            <a:srgbClr val="000000"/>
                          </a:solidFill>
                          <a:effectLst/>
                          <a:latin typeface="Calibri" panose="020F0502020204030204" pitchFamily="34" charset="0"/>
                        </a:rPr>
                        <a:t>$9,485,007 </a:t>
                      </a:r>
                    </a:p>
                  </a:txBody>
                  <a:tcPr marL="6350" marR="6350" marT="6350" marB="0" anchor="ctr"/>
                </a:tc>
                <a:tc>
                  <a:txBody>
                    <a:bodyPr/>
                    <a:lstStyle/>
                    <a:p>
                      <a:pPr algn="r" rtl="0" fontAlgn="ctr"/>
                      <a:r>
                        <a:rPr lang="en-US" sz="2200" b="0" i="0" u="none" strike="noStrike">
                          <a:solidFill>
                            <a:srgbClr val="000000"/>
                          </a:solidFill>
                          <a:effectLst/>
                          <a:latin typeface="Calibri" panose="020F0502020204030204" pitchFamily="34" charset="0"/>
                        </a:rPr>
                        <a:t>$6,263,073 </a:t>
                      </a:r>
                    </a:p>
                  </a:txBody>
                  <a:tcPr marL="6350" marR="6350" marT="6350" marB="0" anchor="ctr"/>
                </a:tc>
                <a:extLst>
                  <a:ext uri="{0D108BD9-81ED-4DB2-BD59-A6C34878D82A}">
                    <a16:rowId xmlns:a16="http://schemas.microsoft.com/office/drawing/2014/main" val="3821365938"/>
                  </a:ext>
                </a:extLst>
              </a:tr>
              <a:tr h="985468">
                <a:tc>
                  <a:txBody>
                    <a:bodyPr/>
                    <a:lstStyle/>
                    <a:p>
                      <a:pPr algn="l"/>
                      <a:r>
                        <a:rPr lang="en-US" sz="2000" b="1" dirty="0"/>
                        <a:t>Total Operating Revenue</a:t>
                      </a:r>
                    </a:p>
                  </a:txBody>
                  <a:tcPr anchor="ctr"/>
                </a:tc>
                <a:tc>
                  <a:txBody>
                    <a:bodyPr/>
                    <a:lstStyle/>
                    <a:p>
                      <a:pPr algn="r" rtl="0" fontAlgn="ctr"/>
                      <a:r>
                        <a:rPr lang="en-US" sz="2200" b="1" i="0" u="none" strike="noStrike" dirty="0">
                          <a:solidFill>
                            <a:srgbClr val="000000"/>
                          </a:solidFill>
                          <a:effectLst/>
                          <a:latin typeface="Calibri" panose="020F0502020204030204" pitchFamily="34" charset="0"/>
                        </a:rPr>
                        <a:t>$75,658,944 </a:t>
                      </a:r>
                    </a:p>
                  </a:txBody>
                  <a:tcPr marL="6350" marR="6350" marT="6350" marB="0" anchor="ctr"/>
                </a:tc>
                <a:tc>
                  <a:txBody>
                    <a:bodyPr/>
                    <a:lstStyle/>
                    <a:p>
                      <a:pPr algn="r" rtl="0" fontAlgn="ctr"/>
                      <a:r>
                        <a:rPr lang="en-US" sz="2200" b="1" i="0" u="none" strike="noStrike" dirty="0">
                          <a:solidFill>
                            <a:srgbClr val="000000"/>
                          </a:solidFill>
                          <a:effectLst/>
                          <a:latin typeface="Calibri" panose="020F0502020204030204" pitchFamily="34" charset="0"/>
                        </a:rPr>
                        <a:t>$70,939,287 </a:t>
                      </a:r>
                    </a:p>
                  </a:txBody>
                  <a:tcPr marL="6350" marR="6350" marT="6350" marB="0" anchor="ctr"/>
                </a:tc>
                <a:extLst>
                  <a:ext uri="{0D108BD9-81ED-4DB2-BD59-A6C34878D82A}">
                    <a16:rowId xmlns:a16="http://schemas.microsoft.com/office/drawing/2014/main" val="851117816"/>
                  </a:ext>
                </a:extLst>
              </a:tr>
            </a:tbl>
          </a:graphicData>
        </a:graphic>
      </p:graphicFrame>
    </p:spTree>
    <p:extLst>
      <p:ext uri="{BB962C8B-B14F-4D97-AF65-F5344CB8AC3E}">
        <p14:creationId xmlns:p14="http://schemas.microsoft.com/office/powerpoint/2010/main" val="3866154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DA0296-9438-5B15-A897-CE2EA2D5486F}"/>
              </a:ext>
            </a:extLst>
          </p:cNvPr>
          <p:cNvSpPr>
            <a:spLocks noGrp="1"/>
          </p:cNvSpPr>
          <p:nvPr>
            <p:ph type="title"/>
          </p:nvPr>
        </p:nvSpPr>
        <p:spPr>
          <a:xfrm>
            <a:off x="0" y="0"/>
            <a:ext cx="12192000" cy="1282700"/>
          </a:xfrm>
        </p:spPr>
        <p:txBody>
          <a:bodyPr>
            <a:normAutofit/>
          </a:bodyPr>
          <a:lstStyle/>
          <a:p>
            <a:r>
              <a:rPr lang="en-US" sz="4000" dirty="0"/>
              <a:t>OHIO RIVER BRIDGES</a:t>
            </a:r>
            <a:br>
              <a:rPr lang="en-US" sz="4000" dirty="0"/>
            </a:br>
            <a:r>
              <a:rPr lang="en-US" sz="4000" dirty="0"/>
              <a:t>Debt Service</a:t>
            </a:r>
          </a:p>
        </p:txBody>
      </p:sp>
      <p:graphicFrame>
        <p:nvGraphicFramePr>
          <p:cNvPr id="5" name="Content Placeholder 4">
            <a:extLst>
              <a:ext uri="{FF2B5EF4-FFF2-40B4-BE49-F238E27FC236}">
                <a16:creationId xmlns:a16="http://schemas.microsoft.com/office/drawing/2014/main" id="{01B915A8-F3FA-8286-46B0-253A6CE61921}"/>
              </a:ext>
            </a:extLst>
          </p:cNvPr>
          <p:cNvGraphicFramePr>
            <a:graphicFrameLocks noGrp="1"/>
          </p:cNvGraphicFramePr>
          <p:nvPr>
            <p:ph idx="1"/>
          </p:nvPr>
        </p:nvGraphicFramePr>
        <p:xfrm>
          <a:off x="2231136" y="1938528"/>
          <a:ext cx="7732305" cy="3941872"/>
        </p:xfrm>
        <a:graphic>
          <a:graphicData uri="http://schemas.openxmlformats.org/drawingml/2006/table">
            <a:tbl>
              <a:tblPr firstRow="1" bandRow="1">
                <a:effectLst>
                  <a:outerShdw blurRad="50800" dist="38100" dir="5400000" algn="t" rotWithShape="0">
                    <a:prstClr val="black">
                      <a:alpha val="40000"/>
                    </a:prstClr>
                  </a:outerShdw>
                </a:effectLst>
                <a:tableStyleId>{7E9639D4-E3E2-4D34-9284-5A2195B3D0D7}</a:tableStyleId>
              </a:tblPr>
              <a:tblGrid>
                <a:gridCol w="1816127">
                  <a:extLst>
                    <a:ext uri="{9D8B030D-6E8A-4147-A177-3AD203B41FA5}">
                      <a16:colId xmlns:a16="http://schemas.microsoft.com/office/drawing/2014/main" val="3944694610"/>
                    </a:ext>
                  </a:extLst>
                </a:gridCol>
                <a:gridCol w="1983274">
                  <a:extLst>
                    <a:ext uri="{9D8B030D-6E8A-4147-A177-3AD203B41FA5}">
                      <a16:colId xmlns:a16="http://schemas.microsoft.com/office/drawing/2014/main" val="387822915"/>
                    </a:ext>
                  </a:extLst>
                </a:gridCol>
                <a:gridCol w="1838633">
                  <a:extLst>
                    <a:ext uri="{9D8B030D-6E8A-4147-A177-3AD203B41FA5}">
                      <a16:colId xmlns:a16="http://schemas.microsoft.com/office/drawing/2014/main" val="2811997264"/>
                    </a:ext>
                  </a:extLst>
                </a:gridCol>
                <a:gridCol w="2094271">
                  <a:extLst>
                    <a:ext uri="{9D8B030D-6E8A-4147-A177-3AD203B41FA5}">
                      <a16:colId xmlns:a16="http://schemas.microsoft.com/office/drawing/2014/main" val="977195352"/>
                    </a:ext>
                  </a:extLst>
                </a:gridCol>
              </a:tblGrid>
              <a:tr h="985468">
                <a:tc>
                  <a:txBody>
                    <a:bodyPr/>
                    <a:lstStyle/>
                    <a:p>
                      <a:pPr algn="ctr"/>
                      <a:endParaRPr lang="en-US" sz="2400" dirty="0"/>
                    </a:p>
                  </a:txBody>
                  <a:tcPr>
                    <a:solidFill>
                      <a:srgbClr val="003764"/>
                    </a:solidFill>
                  </a:tcPr>
                </a:tc>
                <a:tc>
                  <a:txBody>
                    <a:bodyPr/>
                    <a:lstStyle/>
                    <a:p>
                      <a:pPr algn="ctr" rtl="0" fontAlgn="ctr"/>
                      <a:r>
                        <a:rPr lang="en-US" sz="2400" b="1" i="0" u="none" strike="noStrike" dirty="0">
                          <a:solidFill>
                            <a:srgbClr val="FFFFFF"/>
                          </a:solidFill>
                          <a:effectLst/>
                          <a:latin typeface="Calibri" panose="020F0502020204030204" pitchFamily="34" charset="0"/>
                        </a:rPr>
                        <a:t>FY 2024</a:t>
                      </a:r>
                    </a:p>
                  </a:txBody>
                  <a:tcPr marL="6350" marR="6350" marT="6350" marB="0" anchor="ctr">
                    <a:solidFill>
                      <a:srgbClr val="003764"/>
                    </a:solidFill>
                  </a:tcPr>
                </a:tc>
                <a:tc>
                  <a:txBody>
                    <a:bodyPr/>
                    <a:lstStyle/>
                    <a:p>
                      <a:pPr algn="ctr" rtl="0" fontAlgn="ctr"/>
                      <a:r>
                        <a:rPr lang="en-US" sz="2400" b="1" i="0" u="none" strike="noStrike">
                          <a:solidFill>
                            <a:srgbClr val="FFFFFF"/>
                          </a:solidFill>
                          <a:effectLst/>
                          <a:latin typeface="Calibri" panose="020F0502020204030204" pitchFamily="34" charset="0"/>
                        </a:rPr>
                        <a:t>FY 2023</a:t>
                      </a:r>
                    </a:p>
                  </a:txBody>
                  <a:tcPr marL="6350" marR="6350" marT="6350" marB="0" anchor="ctr">
                    <a:solidFill>
                      <a:srgbClr val="003764"/>
                    </a:solidFill>
                  </a:tcPr>
                </a:tc>
                <a:tc>
                  <a:txBody>
                    <a:bodyPr/>
                    <a:lstStyle/>
                    <a:p>
                      <a:pPr algn="ctr"/>
                      <a:r>
                        <a:rPr lang="en-US" sz="2400" dirty="0"/>
                        <a:t>Remaining Schedule</a:t>
                      </a:r>
                    </a:p>
                  </a:txBody>
                  <a:tcPr>
                    <a:solidFill>
                      <a:srgbClr val="003764"/>
                    </a:solidFill>
                  </a:tcPr>
                </a:tc>
                <a:extLst>
                  <a:ext uri="{0D108BD9-81ED-4DB2-BD59-A6C34878D82A}">
                    <a16:rowId xmlns:a16="http://schemas.microsoft.com/office/drawing/2014/main" val="1563603107"/>
                  </a:ext>
                </a:extLst>
              </a:tr>
              <a:tr h="985468">
                <a:tc>
                  <a:txBody>
                    <a:bodyPr/>
                    <a:lstStyle/>
                    <a:p>
                      <a:pPr algn="l"/>
                      <a:r>
                        <a:rPr lang="en-US" sz="2000" dirty="0"/>
                        <a:t>Toll Revenue Bonds</a:t>
                      </a:r>
                    </a:p>
                  </a:txBody>
                  <a:tcPr anchor="ctr"/>
                </a:tc>
                <a:tc>
                  <a:txBody>
                    <a:bodyPr/>
                    <a:lstStyle/>
                    <a:p>
                      <a:pPr algn="r" rtl="0" fontAlgn="b"/>
                      <a:r>
                        <a:rPr lang="en-US" sz="2200" b="0" i="0" u="none" strike="noStrike" dirty="0">
                          <a:solidFill>
                            <a:srgbClr val="000000"/>
                          </a:solidFill>
                          <a:effectLst/>
                          <a:latin typeface="Calibri" panose="020F0502020204030204" pitchFamily="34" charset="0"/>
                        </a:rPr>
                        <a:t>$15,297,491 </a:t>
                      </a:r>
                    </a:p>
                  </a:txBody>
                  <a:tcPr marL="6350" marR="6350" marT="6350" marB="0" anchor="ctr"/>
                </a:tc>
                <a:tc>
                  <a:txBody>
                    <a:bodyPr/>
                    <a:lstStyle/>
                    <a:p>
                      <a:pPr algn="r" rtl="0" fontAlgn="b"/>
                      <a:r>
                        <a:rPr lang="en-US" sz="2200" b="0" i="0" u="none" strike="noStrike">
                          <a:solidFill>
                            <a:srgbClr val="000000"/>
                          </a:solidFill>
                          <a:effectLst/>
                          <a:latin typeface="Calibri" panose="020F0502020204030204" pitchFamily="34" charset="0"/>
                        </a:rPr>
                        <a:t>$14,257,141 </a:t>
                      </a:r>
                    </a:p>
                  </a:txBody>
                  <a:tcPr marL="6350" marR="6350" marT="6350" marB="0" anchor="ctr"/>
                </a:tc>
                <a:tc>
                  <a:txBody>
                    <a:bodyPr/>
                    <a:lstStyle/>
                    <a:p>
                      <a:pPr algn="r" fontAlgn="b"/>
                      <a:r>
                        <a:rPr lang="en-US" sz="2200" b="0" i="0" u="none" strike="noStrike" dirty="0">
                          <a:solidFill>
                            <a:srgbClr val="000000"/>
                          </a:solidFill>
                          <a:effectLst/>
                          <a:latin typeface="+mj-lt"/>
                        </a:rPr>
                        <a:t>    $632,096,823 </a:t>
                      </a:r>
                    </a:p>
                  </a:txBody>
                  <a:tcPr marL="7620" marR="7620" marT="7620" marB="0" anchor="ctr"/>
                </a:tc>
                <a:extLst>
                  <a:ext uri="{0D108BD9-81ED-4DB2-BD59-A6C34878D82A}">
                    <a16:rowId xmlns:a16="http://schemas.microsoft.com/office/drawing/2014/main" val="3383980971"/>
                  </a:ext>
                </a:extLst>
              </a:tr>
              <a:tr h="985468">
                <a:tc>
                  <a:txBody>
                    <a:bodyPr/>
                    <a:lstStyle/>
                    <a:p>
                      <a:pPr algn="l"/>
                      <a:r>
                        <a:rPr lang="en-US" sz="2000" dirty="0"/>
                        <a:t>TIFIA Loan</a:t>
                      </a:r>
                    </a:p>
                  </a:txBody>
                  <a:tcPr anchor="ctr"/>
                </a:tc>
                <a:tc>
                  <a:txBody>
                    <a:bodyPr/>
                    <a:lstStyle/>
                    <a:p>
                      <a:pPr algn="r" rtl="0" fontAlgn="b"/>
                      <a:r>
                        <a:rPr lang="en-US" sz="2200" b="0" i="0" u="none" strike="noStrike" dirty="0">
                          <a:solidFill>
                            <a:srgbClr val="000000"/>
                          </a:solidFill>
                          <a:effectLst/>
                          <a:latin typeface="Calibri" panose="020F0502020204030204" pitchFamily="34" charset="0"/>
                        </a:rPr>
                        <a:t>$18,171,208 </a:t>
                      </a:r>
                    </a:p>
                  </a:txBody>
                  <a:tcPr marL="6350" marR="6350" marT="6350" marB="0" anchor="ctr"/>
                </a:tc>
                <a:tc>
                  <a:txBody>
                    <a:bodyPr/>
                    <a:lstStyle/>
                    <a:p>
                      <a:pPr algn="r" rtl="0" fontAlgn="b"/>
                      <a:r>
                        <a:rPr lang="en-US" sz="2200" b="0" i="0" u="none" strike="noStrike" dirty="0">
                          <a:solidFill>
                            <a:srgbClr val="000000"/>
                          </a:solidFill>
                          <a:effectLst/>
                          <a:latin typeface="Calibri" panose="020F0502020204030204" pitchFamily="34" charset="0"/>
                        </a:rPr>
                        <a:t>$18,265,248 </a:t>
                      </a:r>
                    </a:p>
                  </a:txBody>
                  <a:tcPr marL="6350" marR="6350" marT="6350" marB="0" anchor="ctr"/>
                </a:tc>
                <a:tc>
                  <a:txBody>
                    <a:bodyPr/>
                    <a:lstStyle/>
                    <a:p>
                      <a:pPr marL="0" marR="0" algn="r">
                        <a:spcBef>
                          <a:spcPts val="0"/>
                        </a:spcBef>
                        <a:spcAft>
                          <a:spcPts val="0"/>
                        </a:spcAft>
                      </a:pPr>
                      <a:r>
                        <a:rPr lang="en-US" sz="2200" b="0" i="0" u="none" strike="noStrike" kern="1200" dirty="0">
                          <a:solidFill>
                            <a:srgbClr val="000000"/>
                          </a:solidFill>
                          <a:effectLst/>
                          <a:latin typeface="+mj-lt"/>
                          <a:ea typeface="+mn-ea"/>
                          <a:cs typeface="+mn-cs"/>
                        </a:rPr>
                        <a:t>  $742,228,038</a:t>
                      </a:r>
                    </a:p>
                  </a:txBody>
                  <a:tcPr marL="7620" marR="7620" marT="7620" marB="0" anchor="ctr"/>
                </a:tc>
                <a:extLst>
                  <a:ext uri="{0D108BD9-81ED-4DB2-BD59-A6C34878D82A}">
                    <a16:rowId xmlns:a16="http://schemas.microsoft.com/office/drawing/2014/main" val="3821365938"/>
                  </a:ext>
                </a:extLst>
              </a:tr>
              <a:tr h="985468">
                <a:tc>
                  <a:txBody>
                    <a:bodyPr/>
                    <a:lstStyle/>
                    <a:p>
                      <a:pPr algn="l"/>
                      <a:r>
                        <a:rPr lang="en-US" sz="2000" b="1" dirty="0"/>
                        <a:t>Total Debt Service</a:t>
                      </a:r>
                    </a:p>
                  </a:txBody>
                  <a:tcPr anchor="ctr"/>
                </a:tc>
                <a:tc>
                  <a:txBody>
                    <a:bodyPr/>
                    <a:lstStyle/>
                    <a:p>
                      <a:pPr algn="r" rtl="0" fontAlgn="ctr"/>
                      <a:r>
                        <a:rPr lang="en-US" sz="2200" b="1" i="0" u="none" strike="noStrike" dirty="0">
                          <a:solidFill>
                            <a:srgbClr val="000000"/>
                          </a:solidFill>
                          <a:effectLst/>
                          <a:latin typeface="Calibri" panose="020F0502020204030204" pitchFamily="34" charset="0"/>
                        </a:rPr>
                        <a:t>$33,468,699 </a:t>
                      </a:r>
                    </a:p>
                  </a:txBody>
                  <a:tcPr marL="6350" marR="6350" marT="6350" marB="0" anchor="ctr"/>
                </a:tc>
                <a:tc>
                  <a:txBody>
                    <a:bodyPr/>
                    <a:lstStyle/>
                    <a:p>
                      <a:pPr algn="r" rtl="0" fontAlgn="ctr"/>
                      <a:r>
                        <a:rPr lang="en-US" sz="2200" b="1" i="0" u="none" strike="noStrike" dirty="0">
                          <a:solidFill>
                            <a:srgbClr val="000000"/>
                          </a:solidFill>
                          <a:effectLst/>
                          <a:latin typeface="Calibri" panose="020F0502020204030204" pitchFamily="34" charset="0"/>
                        </a:rPr>
                        <a:t>$32,522,389 </a:t>
                      </a:r>
                    </a:p>
                  </a:txBody>
                  <a:tcPr marL="6350" marR="6350" marT="6350" marB="0" anchor="ctr"/>
                </a:tc>
                <a:tc>
                  <a:txBody>
                    <a:bodyPr/>
                    <a:lstStyle/>
                    <a:p>
                      <a:pPr marL="0" marR="0" algn="r">
                        <a:spcBef>
                          <a:spcPts val="0"/>
                        </a:spcBef>
                        <a:spcAft>
                          <a:spcPts val="0"/>
                        </a:spcAft>
                      </a:pPr>
                      <a:r>
                        <a:rPr lang="en-US" sz="2200" b="1" i="0" u="none" strike="noStrike" kern="1200" dirty="0">
                          <a:solidFill>
                            <a:srgbClr val="000000"/>
                          </a:solidFill>
                          <a:effectLst/>
                          <a:latin typeface="+mj-lt"/>
                          <a:ea typeface="+mn-ea"/>
                          <a:cs typeface="+mn-cs"/>
                        </a:rPr>
                        <a:t>$1,374,324,861</a:t>
                      </a:r>
                    </a:p>
                  </a:txBody>
                  <a:tcPr marL="7620" marR="7620" marT="7620" marB="0" anchor="ctr"/>
                </a:tc>
                <a:extLst>
                  <a:ext uri="{0D108BD9-81ED-4DB2-BD59-A6C34878D82A}">
                    <a16:rowId xmlns:a16="http://schemas.microsoft.com/office/drawing/2014/main" val="851117816"/>
                  </a:ext>
                </a:extLst>
              </a:tr>
            </a:tbl>
          </a:graphicData>
        </a:graphic>
      </p:graphicFrame>
    </p:spTree>
    <p:extLst>
      <p:ext uri="{BB962C8B-B14F-4D97-AF65-F5344CB8AC3E}">
        <p14:creationId xmlns:p14="http://schemas.microsoft.com/office/powerpoint/2010/main" val="2000508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B1542F5-310A-BD5A-BDAD-7E6D7756D4D0}"/>
              </a:ext>
            </a:extLst>
          </p:cNvPr>
          <p:cNvGraphicFramePr>
            <a:graphicFrameLocks noGrp="1"/>
          </p:cNvGraphicFramePr>
          <p:nvPr>
            <p:ph idx="1"/>
            <p:extLst>
              <p:ext uri="{D42A27DB-BD31-4B8C-83A1-F6EECF244321}">
                <p14:modId xmlns:p14="http://schemas.microsoft.com/office/powerpoint/2010/main" val="3358477156"/>
              </p:ext>
            </p:extLst>
          </p:nvPr>
        </p:nvGraphicFramePr>
        <p:xfrm>
          <a:off x="1135165" y="1529461"/>
          <a:ext cx="9965454" cy="4214120"/>
        </p:xfrm>
        <a:graphic>
          <a:graphicData uri="http://schemas.openxmlformats.org/drawingml/2006/table">
            <a:tbl>
              <a:tblPr firstRow="1" bandRow="1">
                <a:effectLst>
                  <a:outerShdw blurRad="50800" dist="38100" dir="5400000" algn="t" rotWithShape="0">
                    <a:prstClr val="black">
                      <a:alpha val="40000"/>
                    </a:prstClr>
                  </a:outerShdw>
                </a:effectLst>
                <a:tableStyleId>{7E9639D4-E3E2-4D34-9284-5A2195B3D0D7}</a:tableStyleId>
              </a:tblPr>
              <a:tblGrid>
                <a:gridCol w="4982727">
                  <a:extLst>
                    <a:ext uri="{9D8B030D-6E8A-4147-A177-3AD203B41FA5}">
                      <a16:colId xmlns:a16="http://schemas.microsoft.com/office/drawing/2014/main" val="2701785303"/>
                    </a:ext>
                  </a:extLst>
                </a:gridCol>
                <a:gridCol w="4982727">
                  <a:extLst>
                    <a:ext uri="{9D8B030D-6E8A-4147-A177-3AD203B41FA5}">
                      <a16:colId xmlns:a16="http://schemas.microsoft.com/office/drawing/2014/main" val="185617788"/>
                    </a:ext>
                  </a:extLst>
                </a:gridCol>
              </a:tblGrid>
              <a:tr h="483313">
                <a:tc>
                  <a:txBody>
                    <a:bodyPr/>
                    <a:lstStyle/>
                    <a:p>
                      <a:pPr algn="ctr"/>
                      <a:r>
                        <a:rPr lang="en-US" sz="2400" dirty="0"/>
                        <a:t>Vendor</a:t>
                      </a:r>
                    </a:p>
                  </a:txBody>
                  <a:tcPr>
                    <a:solidFill>
                      <a:srgbClr val="003764"/>
                    </a:solidFill>
                  </a:tcPr>
                </a:tc>
                <a:tc>
                  <a:txBody>
                    <a:bodyPr/>
                    <a:lstStyle/>
                    <a:p>
                      <a:pPr algn="ctr"/>
                      <a:r>
                        <a:rPr lang="en-US" sz="2400" dirty="0"/>
                        <a:t>Function</a:t>
                      </a:r>
                    </a:p>
                  </a:txBody>
                  <a:tcPr>
                    <a:solidFill>
                      <a:srgbClr val="003764"/>
                    </a:solidFill>
                  </a:tcPr>
                </a:tc>
                <a:extLst>
                  <a:ext uri="{0D108BD9-81ED-4DB2-BD59-A6C34878D82A}">
                    <a16:rowId xmlns:a16="http://schemas.microsoft.com/office/drawing/2014/main" val="3798679155"/>
                  </a:ext>
                </a:extLst>
              </a:tr>
              <a:tr h="372647">
                <a:tc>
                  <a:txBody>
                    <a:bodyPr/>
                    <a:lstStyle/>
                    <a:p>
                      <a:pPr algn="l" fontAlgn="b"/>
                      <a:r>
                        <a:rPr lang="en-US" sz="1800" b="0" u="none" strike="noStrike" dirty="0">
                          <a:solidFill>
                            <a:srgbClr val="000000"/>
                          </a:solidFill>
                          <a:effectLst/>
                        </a:rPr>
                        <a:t>Quarterhill (Formerly ETC)</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b="0" u="none" strike="noStrike" kern="1200" dirty="0">
                          <a:solidFill>
                            <a:srgbClr val="000000"/>
                          </a:solidFill>
                          <a:effectLst/>
                        </a:rPr>
                        <a:t>Back Office System and Customer Service Operations</a:t>
                      </a:r>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b"/>
                </a:tc>
                <a:extLst>
                  <a:ext uri="{0D108BD9-81ED-4DB2-BD59-A6C34878D82A}">
                    <a16:rowId xmlns:a16="http://schemas.microsoft.com/office/drawing/2014/main" val="2400806838"/>
                  </a:ext>
                </a:extLst>
              </a:tr>
              <a:tr h="372647">
                <a:tc>
                  <a:txBody>
                    <a:bodyPr/>
                    <a:lstStyle/>
                    <a:p>
                      <a:pPr algn="l" fontAlgn="b"/>
                      <a:r>
                        <a:rPr lang="en-US" sz="1800" b="0" u="none" strike="noStrike" dirty="0">
                          <a:solidFill>
                            <a:srgbClr val="000000"/>
                          </a:solidFill>
                          <a:effectLst/>
                        </a:rPr>
                        <a:t>Global Agility Solutions</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b="0" u="none" strike="noStrike" kern="1200" dirty="0">
                          <a:solidFill>
                            <a:srgbClr val="000000"/>
                          </a:solidFill>
                          <a:effectLst/>
                        </a:rPr>
                        <a:t>Supplemental Customer Service Operations</a:t>
                      </a:r>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b"/>
                </a:tc>
                <a:extLst>
                  <a:ext uri="{0D108BD9-81ED-4DB2-BD59-A6C34878D82A}">
                    <a16:rowId xmlns:a16="http://schemas.microsoft.com/office/drawing/2014/main" val="1853915098"/>
                  </a:ext>
                </a:extLst>
              </a:tr>
              <a:tr h="372647">
                <a:tc>
                  <a:txBody>
                    <a:bodyPr/>
                    <a:lstStyle/>
                    <a:p>
                      <a:pPr algn="l" fontAlgn="b"/>
                      <a:r>
                        <a:rPr lang="en-US" sz="1800" b="0" u="none" strike="noStrike" dirty="0">
                          <a:solidFill>
                            <a:srgbClr val="000000"/>
                          </a:solidFill>
                          <a:effectLst/>
                        </a:rPr>
                        <a:t>Perdue Brandon</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b="0" u="none" strike="noStrike" kern="1200" dirty="0">
                          <a:solidFill>
                            <a:srgbClr val="000000"/>
                          </a:solidFill>
                          <a:effectLst/>
                        </a:rPr>
                        <a:t>Collections (has not started)</a:t>
                      </a:r>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b"/>
                </a:tc>
                <a:extLst>
                  <a:ext uri="{0D108BD9-81ED-4DB2-BD59-A6C34878D82A}">
                    <a16:rowId xmlns:a16="http://schemas.microsoft.com/office/drawing/2014/main" val="2600716439"/>
                  </a:ext>
                </a:extLst>
              </a:tr>
              <a:tr h="372647">
                <a:tc>
                  <a:txBody>
                    <a:bodyPr/>
                    <a:lstStyle/>
                    <a:p>
                      <a:pPr algn="l" fontAlgn="b"/>
                      <a:r>
                        <a:rPr lang="en-US" sz="1800" b="0" u="none" strike="noStrike">
                          <a:solidFill>
                            <a:srgbClr val="000000"/>
                          </a:solidFill>
                          <a:effectLst/>
                        </a:rPr>
                        <a:t>TransCore</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800" b="0" u="none" strike="noStrike" kern="1200" dirty="0">
                          <a:solidFill>
                            <a:srgbClr val="000000"/>
                          </a:solidFill>
                          <a:effectLst/>
                        </a:rPr>
                        <a:t>Roadside (Gantries, Cameras, Sensors)</a:t>
                      </a:r>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b"/>
                </a:tc>
                <a:extLst>
                  <a:ext uri="{0D108BD9-81ED-4DB2-BD59-A6C34878D82A}">
                    <a16:rowId xmlns:a16="http://schemas.microsoft.com/office/drawing/2014/main" val="2800557168"/>
                  </a:ext>
                </a:extLst>
              </a:tr>
              <a:tr h="372647">
                <a:tc>
                  <a:txBody>
                    <a:bodyPr/>
                    <a:lstStyle/>
                    <a:p>
                      <a:pPr algn="l" fontAlgn="b"/>
                      <a:r>
                        <a:rPr lang="en-US" sz="1800" b="0" u="none" strike="noStrike">
                          <a:solidFill>
                            <a:srgbClr val="000000"/>
                          </a:solidFill>
                          <a:effectLst/>
                        </a:rPr>
                        <a:t>HNTB</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800" b="0" u="none" strike="noStrike" kern="1200" dirty="0">
                          <a:solidFill>
                            <a:srgbClr val="000000"/>
                          </a:solidFill>
                          <a:effectLst/>
                        </a:rPr>
                        <a:t>Toll Services Advisor</a:t>
                      </a:r>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b"/>
                </a:tc>
                <a:extLst>
                  <a:ext uri="{0D108BD9-81ED-4DB2-BD59-A6C34878D82A}">
                    <a16:rowId xmlns:a16="http://schemas.microsoft.com/office/drawing/2014/main" val="2828935657"/>
                  </a:ext>
                </a:extLst>
              </a:tr>
              <a:tr h="372647">
                <a:tc>
                  <a:txBody>
                    <a:bodyPr/>
                    <a:lstStyle/>
                    <a:p>
                      <a:pPr algn="l" fontAlgn="b"/>
                      <a:r>
                        <a:rPr lang="en-US" sz="1800" b="0" u="none" strike="noStrike">
                          <a:solidFill>
                            <a:srgbClr val="000000"/>
                          </a:solidFill>
                          <a:effectLst/>
                        </a:rPr>
                        <a:t>LBMC (Formerly Strothman)</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800" b="0" u="none" strike="noStrike" kern="1200" dirty="0">
                          <a:solidFill>
                            <a:srgbClr val="000000"/>
                          </a:solidFill>
                          <a:effectLst/>
                        </a:rPr>
                        <a:t>Revenue Control Manager</a:t>
                      </a:r>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b"/>
                </a:tc>
                <a:extLst>
                  <a:ext uri="{0D108BD9-81ED-4DB2-BD59-A6C34878D82A}">
                    <a16:rowId xmlns:a16="http://schemas.microsoft.com/office/drawing/2014/main" val="3934700514"/>
                  </a:ext>
                </a:extLst>
              </a:tr>
              <a:tr h="372647">
                <a:tc>
                  <a:txBody>
                    <a:bodyPr/>
                    <a:lstStyle/>
                    <a:p>
                      <a:pPr algn="l" fontAlgn="b"/>
                      <a:r>
                        <a:rPr lang="en-US" sz="1800" b="0" u="none" strike="noStrike" dirty="0">
                          <a:solidFill>
                            <a:srgbClr val="000000"/>
                          </a:solidFill>
                          <a:effectLst/>
                        </a:rPr>
                        <a:t>Blue and Co., LLC</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b="0" u="none" strike="noStrike" kern="1200" dirty="0">
                          <a:solidFill>
                            <a:srgbClr val="000000"/>
                          </a:solidFill>
                          <a:effectLst/>
                        </a:rPr>
                        <a:t>Financial Compilations</a:t>
                      </a:r>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b"/>
                </a:tc>
                <a:extLst>
                  <a:ext uri="{0D108BD9-81ED-4DB2-BD59-A6C34878D82A}">
                    <a16:rowId xmlns:a16="http://schemas.microsoft.com/office/drawing/2014/main" val="4291255609"/>
                  </a:ext>
                </a:extLst>
              </a:tr>
              <a:tr h="376984">
                <a:tc>
                  <a:txBody>
                    <a:bodyPr/>
                    <a:lstStyle/>
                    <a:p>
                      <a:pPr algn="l" fontAlgn="b"/>
                      <a:r>
                        <a:rPr lang="en-US" sz="1800" b="0" u="none" strike="noStrike" dirty="0">
                          <a:solidFill>
                            <a:srgbClr val="000000"/>
                          </a:solidFill>
                          <a:effectLst/>
                        </a:rPr>
                        <a:t>Parsons</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b="0" u="none" strike="noStrike" kern="1200" dirty="0">
                          <a:solidFill>
                            <a:srgbClr val="000000"/>
                          </a:solidFill>
                          <a:effectLst/>
                        </a:rPr>
                        <a:t>Public Relations</a:t>
                      </a:r>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b"/>
                </a:tc>
                <a:extLst>
                  <a:ext uri="{0D108BD9-81ED-4DB2-BD59-A6C34878D82A}">
                    <a16:rowId xmlns:a16="http://schemas.microsoft.com/office/drawing/2014/main" val="1297869471"/>
                  </a:ext>
                </a:extLst>
              </a:tr>
              <a:tr h="372647">
                <a:tc>
                  <a:txBody>
                    <a:bodyPr/>
                    <a:lstStyle/>
                    <a:p>
                      <a:pPr algn="l" fontAlgn="b"/>
                      <a:r>
                        <a:rPr lang="en-US" sz="1800" b="0" u="none" strike="noStrike">
                          <a:solidFill>
                            <a:srgbClr val="000000"/>
                          </a:solidFill>
                          <a:effectLst/>
                        </a:rPr>
                        <a:t>Fieldtrip</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800" b="0" u="none" strike="noStrike" kern="1200" dirty="0">
                          <a:solidFill>
                            <a:srgbClr val="000000"/>
                          </a:solidFill>
                          <a:effectLst/>
                        </a:rPr>
                        <a:t>Marketing</a:t>
                      </a:r>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b"/>
                </a:tc>
                <a:extLst>
                  <a:ext uri="{0D108BD9-81ED-4DB2-BD59-A6C34878D82A}">
                    <a16:rowId xmlns:a16="http://schemas.microsoft.com/office/drawing/2014/main" val="1244230747"/>
                  </a:ext>
                </a:extLst>
              </a:tr>
              <a:tr h="372647">
                <a:tc>
                  <a:txBody>
                    <a:bodyPr/>
                    <a:lstStyle/>
                    <a:p>
                      <a:pPr algn="l" fontAlgn="b"/>
                      <a:r>
                        <a:rPr lang="en-US" sz="1800" b="0" u="none" strike="noStrike" dirty="0">
                          <a:solidFill>
                            <a:srgbClr val="000000"/>
                          </a:solidFill>
                          <a:effectLst/>
                        </a:rPr>
                        <a:t>Wyatt, Tarrant, and Combs, LLP</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l" fontAlgn="b"/>
                      <a:r>
                        <a:rPr lang="en-US" sz="1800" b="0" u="none" strike="noStrike" kern="1200" dirty="0">
                          <a:solidFill>
                            <a:srgbClr val="000000"/>
                          </a:solidFill>
                          <a:effectLst/>
                        </a:rPr>
                        <a:t>Legal Services</a:t>
                      </a:r>
                      <a:endParaRPr lang="en-US" sz="1800" b="0" i="0" u="none" strike="noStrike" kern="1200" dirty="0">
                        <a:solidFill>
                          <a:srgbClr val="000000"/>
                        </a:solidFill>
                        <a:effectLst/>
                        <a:latin typeface="Calibri" panose="020F0502020204030204" pitchFamily="34" charset="0"/>
                        <a:ea typeface="+mn-ea"/>
                        <a:cs typeface="+mn-cs"/>
                      </a:endParaRPr>
                    </a:p>
                  </a:txBody>
                  <a:tcPr marL="6350" marR="6350" marT="6350" marB="0" anchor="b"/>
                </a:tc>
                <a:extLst>
                  <a:ext uri="{0D108BD9-81ED-4DB2-BD59-A6C34878D82A}">
                    <a16:rowId xmlns:a16="http://schemas.microsoft.com/office/drawing/2014/main" val="2330517911"/>
                  </a:ext>
                </a:extLst>
              </a:tr>
            </a:tbl>
          </a:graphicData>
        </a:graphic>
      </p:graphicFrame>
      <p:sp>
        <p:nvSpPr>
          <p:cNvPr id="3" name="Title 2">
            <a:extLst>
              <a:ext uri="{FF2B5EF4-FFF2-40B4-BE49-F238E27FC236}">
                <a16:creationId xmlns:a16="http://schemas.microsoft.com/office/drawing/2014/main" id="{FB0FFC97-8A71-0C9F-B3AF-E80B8757D54F}"/>
              </a:ext>
            </a:extLst>
          </p:cNvPr>
          <p:cNvSpPr>
            <a:spLocks noGrp="1"/>
          </p:cNvSpPr>
          <p:nvPr>
            <p:ph type="title"/>
          </p:nvPr>
        </p:nvSpPr>
        <p:spPr>
          <a:xfrm>
            <a:off x="0" y="0"/>
            <a:ext cx="12192000" cy="1289050"/>
          </a:xfrm>
        </p:spPr>
        <p:txBody>
          <a:bodyPr>
            <a:normAutofit/>
          </a:bodyPr>
          <a:lstStyle/>
          <a:p>
            <a:r>
              <a:rPr lang="en-US" sz="4000" dirty="0"/>
              <a:t>OHIO RIVER BRIDGES</a:t>
            </a:r>
            <a:br>
              <a:rPr lang="en-US" sz="4000" dirty="0"/>
            </a:br>
            <a:r>
              <a:rPr lang="en-US" sz="4000" dirty="0"/>
              <a:t>Operating Cost – ORB Partners</a:t>
            </a:r>
          </a:p>
        </p:txBody>
      </p:sp>
    </p:spTree>
    <p:extLst>
      <p:ext uri="{BB962C8B-B14F-4D97-AF65-F5344CB8AC3E}">
        <p14:creationId xmlns:p14="http://schemas.microsoft.com/office/powerpoint/2010/main" val="3626278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45735" y="0"/>
            <a:ext cx="8446265" cy="6362699"/>
          </a:xfrm>
        </p:spPr>
        <p:txBody>
          <a:bodyPr anchor="ctr">
            <a:normAutofit/>
          </a:bodyPr>
          <a:lstStyle/>
          <a:p>
            <a:pPr algn="ctr"/>
            <a:r>
              <a:rPr lang="en-US" sz="3600" b="1" dirty="0">
                <a:latin typeface="+mn-lt"/>
              </a:rPr>
              <a:t>BUDGET REVIEW SUBCOMMITTEE</a:t>
            </a:r>
            <a:br>
              <a:rPr lang="en-US" sz="3600" b="1" dirty="0">
                <a:latin typeface="+mn-lt"/>
              </a:rPr>
            </a:br>
            <a:r>
              <a:rPr lang="en-US" sz="3600" b="1" dirty="0">
                <a:latin typeface="+mn-lt"/>
              </a:rPr>
              <a:t>ON TRANSPORTATION</a:t>
            </a:r>
          </a:p>
          <a:p>
            <a:pPr algn="ctr"/>
            <a:r>
              <a:rPr lang="en-US" sz="2000" dirty="0">
                <a:latin typeface="+mn-lt"/>
              </a:rPr>
              <a:t>October 16, 2024</a:t>
            </a:r>
          </a:p>
          <a:p>
            <a:pPr algn="ctr"/>
            <a:r>
              <a:rPr lang="en-US" sz="3000" b="1" dirty="0">
                <a:latin typeface="+mn-lt"/>
              </a:rPr>
              <a:t>KYTC Cash Management System</a:t>
            </a:r>
            <a:endParaRPr lang="en-US" dirty="0">
              <a:latin typeface="+mn-lt"/>
            </a:endParaRPr>
          </a:p>
          <a:p>
            <a:pPr algn="ctr"/>
            <a:r>
              <a:rPr lang="en-US" dirty="0">
                <a:latin typeface="+mn-lt"/>
              </a:rPr>
              <a:t>Shaun McKiernan, Executive Director</a:t>
            </a:r>
            <a:br>
              <a:rPr lang="en-US" dirty="0">
                <a:latin typeface="+mn-lt"/>
              </a:rPr>
            </a:br>
            <a:r>
              <a:rPr lang="en-US" dirty="0">
                <a:latin typeface="+mn-lt"/>
              </a:rPr>
              <a:t>Office of Budget and Fiscal Management</a:t>
            </a:r>
          </a:p>
          <a:p>
            <a:pPr algn="ctr"/>
            <a:r>
              <a:rPr lang="en-US" dirty="0">
                <a:latin typeface="+mn-lt"/>
              </a:rPr>
              <a:t>Ron Rigney, Transportation Engineer, Director</a:t>
            </a:r>
            <a:br>
              <a:rPr lang="en-US" dirty="0">
                <a:latin typeface="+mn-lt"/>
              </a:rPr>
            </a:br>
            <a:r>
              <a:rPr lang="en-US" dirty="0">
                <a:latin typeface="+mn-lt"/>
              </a:rPr>
              <a:t>Department of Highways</a:t>
            </a:r>
          </a:p>
        </p:txBody>
      </p:sp>
    </p:spTree>
    <p:extLst>
      <p:ext uri="{BB962C8B-B14F-4D97-AF65-F5344CB8AC3E}">
        <p14:creationId xmlns:p14="http://schemas.microsoft.com/office/powerpoint/2010/main" val="4127353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1FAA11-464A-A29B-42C7-5C41321DB225}"/>
              </a:ext>
            </a:extLst>
          </p:cNvPr>
          <p:cNvSpPr>
            <a:spLocks noGrp="1"/>
          </p:cNvSpPr>
          <p:nvPr>
            <p:ph type="title"/>
          </p:nvPr>
        </p:nvSpPr>
        <p:spPr>
          <a:xfrm>
            <a:off x="0" y="0"/>
            <a:ext cx="12192000" cy="1289050"/>
          </a:xfrm>
        </p:spPr>
        <p:txBody>
          <a:bodyPr>
            <a:normAutofit/>
          </a:bodyPr>
          <a:lstStyle/>
          <a:p>
            <a:r>
              <a:rPr lang="en-US" sz="4000" dirty="0"/>
              <a:t>OHIO RIVER BRIDGES</a:t>
            </a:r>
            <a:br>
              <a:rPr lang="en-US" sz="4000" dirty="0"/>
            </a:br>
            <a:r>
              <a:rPr lang="en-US" sz="4000" dirty="0"/>
              <a:t>Operating Costs – Maintenance Limits</a:t>
            </a:r>
          </a:p>
        </p:txBody>
      </p:sp>
      <p:pic>
        <p:nvPicPr>
          <p:cNvPr id="4" name="Picture 3">
            <a:extLst>
              <a:ext uri="{FF2B5EF4-FFF2-40B4-BE49-F238E27FC236}">
                <a16:creationId xmlns:a16="http://schemas.microsoft.com/office/drawing/2014/main" id="{3EEE7F20-0E4C-2DEC-D08F-A63AD485F9D5}"/>
              </a:ext>
            </a:extLst>
          </p:cNvPr>
          <p:cNvPicPr>
            <a:picLocks noChangeAspect="1"/>
          </p:cNvPicPr>
          <p:nvPr/>
        </p:nvPicPr>
        <p:blipFill>
          <a:blip r:embed="rId3"/>
          <a:stretch>
            <a:fillRect/>
          </a:stretch>
        </p:blipFill>
        <p:spPr>
          <a:xfrm>
            <a:off x="2793743" y="1518699"/>
            <a:ext cx="6604514" cy="5095554"/>
          </a:xfrm>
          <a:prstGeom prst="rect">
            <a:avLst/>
          </a:prstGeom>
        </p:spPr>
      </p:pic>
    </p:spTree>
    <p:extLst>
      <p:ext uri="{BB962C8B-B14F-4D97-AF65-F5344CB8AC3E}">
        <p14:creationId xmlns:p14="http://schemas.microsoft.com/office/powerpoint/2010/main" val="3296222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2CC0C0D-4769-EF56-1126-5DFFDFBF66F7}"/>
              </a:ext>
            </a:extLst>
          </p:cNvPr>
          <p:cNvGraphicFramePr>
            <a:graphicFrameLocks noGrp="1"/>
          </p:cNvGraphicFramePr>
          <p:nvPr>
            <p:ph idx="1"/>
            <p:extLst>
              <p:ext uri="{D42A27DB-BD31-4B8C-83A1-F6EECF244321}">
                <p14:modId xmlns:p14="http://schemas.microsoft.com/office/powerpoint/2010/main" val="1599283868"/>
              </p:ext>
            </p:extLst>
          </p:nvPr>
        </p:nvGraphicFramePr>
        <p:xfrm>
          <a:off x="705874" y="1916495"/>
          <a:ext cx="8895326" cy="3941063"/>
        </p:xfrm>
        <a:graphic>
          <a:graphicData uri="http://schemas.openxmlformats.org/drawingml/2006/table">
            <a:tbl>
              <a:tblPr firstRow="1" bandRow="1">
                <a:solidFill>
                  <a:srgbClr val="EAB322"/>
                </a:solidFill>
                <a:effectLst>
                  <a:outerShdw blurRad="50800" dist="38100" dir="5400000" algn="t" rotWithShape="0">
                    <a:prstClr val="black">
                      <a:alpha val="40000"/>
                    </a:prstClr>
                  </a:outerShdw>
                </a:effectLst>
                <a:tableStyleId>{7E9639D4-E3E2-4D34-9284-5A2195B3D0D7}</a:tableStyleId>
              </a:tblPr>
              <a:tblGrid>
                <a:gridCol w="3628001">
                  <a:extLst>
                    <a:ext uri="{9D8B030D-6E8A-4147-A177-3AD203B41FA5}">
                      <a16:colId xmlns:a16="http://schemas.microsoft.com/office/drawing/2014/main" val="1370083083"/>
                    </a:ext>
                  </a:extLst>
                </a:gridCol>
                <a:gridCol w="2476500">
                  <a:extLst>
                    <a:ext uri="{9D8B030D-6E8A-4147-A177-3AD203B41FA5}">
                      <a16:colId xmlns:a16="http://schemas.microsoft.com/office/drawing/2014/main" val="1466255704"/>
                    </a:ext>
                  </a:extLst>
                </a:gridCol>
                <a:gridCol w="2790825">
                  <a:extLst>
                    <a:ext uri="{9D8B030D-6E8A-4147-A177-3AD203B41FA5}">
                      <a16:colId xmlns:a16="http://schemas.microsoft.com/office/drawing/2014/main" val="2776641983"/>
                    </a:ext>
                  </a:extLst>
                </a:gridCol>
              </a:tblGrid>
              <a:tr h="923773">
                <a:tc>
                  <a:txBody>
                    <a:bodyPr/>
                    <a:lstStyle/>
                    <a:p>
                      <a:endParaRPr lang="en-US" sz="2000" dirty="0"/>
                    </a:p>
                  </a:txBody>
                  <a:tcPr>
                    <a:solidFill>
                      <a:srgbClr val="003764"/>
                    </a:solidFill>
                  </a:tcPr>
                </a:tc>
                <a:tc>
                  <a:txBody>
                    <a:bodyPr/>
                    <a:lstStyle/>
                    <a:p>
                      <a:pPr algn="ctr" rtl="0" fontAlgn="ctr"/>
                      <a:r>
                        <a:rPr lang="en-US" sz="2800" b="1" i="0" u="none" strike="noStrike" dirty="0">
                          <a:solidFill>
                            <a:srgbClr val="FFFFFF"/>
                          </a:solidFill>
                          <a:effectLst/>
                          <a:latin typeface="Calibri" panose="020F0502020204030204" pitchFamily="34" charset="0"/>
                        </a:rPr>
                        <a:t>FY 2024</a:t>
                      </a:r>
                    </a:p>
                  </a:txBody>
                  <a:tcPr marL="6350" marR="6350" marT="6350" marB="0" anchor="ctr">
                    <a:solidFill>
                      <a:srgbClr val="003764"/>
                    </a:solidFill>
                  </a:tcPr>
                </a:tc>
                <a:tc>
                  <a:txBody>
                    <a:bodyPr/>
                    <a:lstStyle/>
                    <a:p>
                      <a:pPr algn="ctr" rtl="0" fontAlgn="ctr"/>
                      <a:r>
                        <a:rPr lang="en-US" sz="2800" b="1" i="0" u="none" strike="noStrike">
                          <a:solidFill>
                            <a:srgbClr val="FFFFFF"/>
                          </a:solidFill>
                          <a:effectLst/>
                          <a:latin typeface="Calibri" panose="020F0502020204030204" pitchFamily="34" charset="0"/>
                        </a:rPr>
                        <a:t>FY 2023</a:t>
                      </a:r>
                    </a:p>
                  </a:txBody>
                  <a:tcPr marL="6350" marR="6350" marT="6350" marB="0" anchor="ctr">
                    <a:solidFill>
                      <a:srgbClr val="003764"/>
                    </a:solidFill>
                  </a:tcPr>
                </a:tc>
                <a:extLst>
                  <a:ext uri="{0D108BD9-81ED-4DB2-BD59-A6C34878D82A}">
                    <a16:rowId xmlns:a16="http://schemas.microsoft.com/office/drawing/2014/main" val="1146235695"/>
                  </a:ext>
                </a:extLst>
              </a:tr>
              <a:tr h="752174">
                <a:tc>
                  <a:txBody>
                    <a:bodyPr/>
                    <a:lstStyle/>
                    <a:p>
                      <a:pPr algn="l"/>
                      <a:r>
                        <a:rPr lang="en-US" sz="2400" dirty="0"/>
                        <a:t>Total Operating Revenue</a:t>
                      </a:r>
                    </a:p>
                  </a:txBody>
                  <a:tcPr anchor="ctr">
                    <a:solidFill>
                      <a:schemeClr val="bg1"/>
                    </a:solidFill>
                  </a:tcPr>
                </a:tc>
                <a:tc>
                  <a:txBody>
                    <a:bodyPr/>
                    <a:lstStyle/>
                    <a:p>
                      <a:pPr algn="r" rtl="0" fontAlgn="ctr"/>
                      <a:r>
                        <a:rPr lang="en-US" sz="2400" b="0" i="0" u="none" strike="noStrike">
                          <a:solidFill>
                            <a:srgbClr val="000000"/>
                          </a:solidFill>
                          <a:effectLst/>
                          <a:latin typeface="Calibri" panose="020F0502020204030204" pitchFamily="34" charset="0"/>
                        </a:rPr>
                        <a:t>$75,658,944 </a:t>
                      </a:r>
                    </a:p>
                  </a:txBody>
                  <a:tcPr marL="6350" marR="6350" marT="6350" marB="0" anchor="ctr">
                    <a:solidFill>
                      <a:schemeClr val="bg1"/>
                    </a:solidFill>
                  </a:tcPr>
                </a:tc>
                <a:tc>
                  <a:txBody>
                    <a:bodyPr/>
                    <a:lstStyle/>
                    <a:p>
                      <a:pPr algn="r" rtl="0" fontAlgn="ctr"/>
                      <a:r>
                        <a:rPr lang="en-US" sz="2400" b="0" i="0" u="none" strike="noStrike" dirty="0">
                          <a:solidFill>
                            <a:srgbClr val="000000"/>
                          </a:solidFill>
                          <a:effectLst/>
                          <a:latin typeface="Calibri" panose="020F0502020204030204" pitchFamily="34" charset="0"/>
                        </a:rPr>
                        <a:t>$70,939,287 </a:t>
                      </a:r>
                    </a:p>
                  </a:txBody>
                  <a:tcPr marL="6350" marR="6350" marT="6350" marB="0" anchor="ctr">
                    <a:solidFill>
                      <a:schemeClr val="bg1"/>
                    </a:solidFill>
                  </a:tcPr>
                </a:tc>
                <a:extLst>
                  <a:ext uri="{0D108BD9-81ED-4DB2-BD59-A6C34878D82A}">
                    <a16:rowId xmlns:a16="http://schemas.microsoft.com/office/drawing/2014/main" val="802905671"/>
                  </a:ext>
                </a:extLst>
              </a:tr>
              <a:tr h="752174">
                <a:tc>
                  <a:txBody>
                    <a:bodyPr/>
                    <a:lstStyle/>
                    <a:p>
                      <a:pPr algn="l"/>
                      <a:r>
                        <a:rPr lang="en-US" sz="2400" dirty="0"/>
                        <a:t>Total Operating Expenses</a:t>
                      </a:r>
                    </a:p>
                  </a:txBody>
                  <a:tcPr anchor="ctr">
                    <a:solidFill>
                      <a:schemeClr val="bg1"/>
                    </a:solidFill>
                  </a:tcPr>
                </a:tc>
                <a:tc>
                  <a:txBody>
                    <a:bodyPr/>
                    <a:lstStyle/>
                    <a:p>
                      <a:pPr algn="r" rtl="0" fontAlgn="ctr"/>
                      <a:r>
                        <a:rPr lang="en-US" sz="2400" b="0" i="0" u="none" strike="noStrike" dirty="0">
                          <a:solidFill>
                            <a:srgbClr val="000000"/>
                          </a:solidFill>
                          <a:effectLst/>
                          <a:latin typeface="Calibri" panose="020F0502020204030204" pitchFamily="34" charset="0"/>
                        </a:rPr>
                        <a:t>($14,421,475) </a:t>
                      </a:r>
                    </a:p>
                  </a:txBody>
                  <a:tcPr marL="6350" marR="6350" marT="6350" marB="0" anchor="ctr">
                    <a:solidFill>
                      <a:schemeClr val="bg1"/>
                    </a:solidFill>
                  </a:tcPr>
                </a:tc>
                <a:tc>
                  <a:txBody>
                    <a:bodyPr/>
                    <a:lstStyle/>
                    <a:p>
                      <a:pPr algn="r" rtl="0" fontAlgn="ctr"/>
                      <a:r>
                        <a:rPr lang="en-US" sz="2400" b="0" i="0" u="none" strike="noStrike" dirty="0">
                          <a:solidFill>
                            <a:srgbClr val="000000"/>
                          </a:solidFill>
                          <a:effectLst/>
                          <a:latin typeface="Calibri" panose="020F0502020204030204" pitchFamily="34" charset="0"/>
                        </a:rPr>
                        <a:t>($13,838,890) </a:t>
                      </a:r>
                    </a:p>
                  </a:txBody>
                  <a:tcPr marL="6350" marR="6350" marT="6350" marB="0" anchor="ctr">
                    <a:solidFill>
                      <a:schemeClr val="bg1"/>
                    </a:solidFill>
                  </a:tcPr>
                </a:tc>
                <a:extLst>
                  <a:ext uri="{0D108BD9-81ED-4DB2-BD59-A6C34878D82A}">
                    <a16:rowId xmlns:a16="http://schemas.microsoft.com/office/drawing/2014/main" val="2093710777"/>
                  </a:ext>
                </a:extLst>
              </a:tr>
              <a:tr h="752174">
                <a:tc>
                  <a:txBody>
                    <a:bodyPr/>
                    <a:lstStyle/>
                    <a:p>
                      <a:pPr algn="l"/>
                      <a:r>
                        <a:rPr lang="en-US" sz="2400" dirty="0"/>
                        <a:t>Debt Service</a:t>
                      </a:r>
                    </a:p>
                  </a:txBody>
                  <a:tcPr anchor="ctr">
                    <a:solidFill>
                      <a:schemeClr val="bg1"/>
                    </a:solidFill>
                  </a:tcPr>
                </a:tc>
                <a:tc>
                  <a:txBody>
                    <a:bodyPr/>
                    <a:lstStyle/>
                    <a:p>
                      <a:pPr algn="r" rtl="0" fontAlgn="ctr"/>
                      <a:r>
                        <a:rPr lang="en-US" sz="2400" b="0" i="0" u="none" strike="noStrike" dirty="0">
                          <a:solidFill>
                            <a:srgbClr val="000000"/>
                          </a:solidFill>
                          <a:effectLst/>
                          <a:latin typeface="Calibri" panose="020F0502020204030204" pitchFamily="34" charset="0"/>
                        </a:rPr>
                        <a:t>($33,468,699) </a:t>
                      </a:r>
                    </a:p>
                  </a:txBody>
                  <a:tcPr marL="6350" marR="6350" marT="6350" marB="0" anchor="ctr">
                    <a:solidFill>
                      <a:schemeClr val="bg1"/>
                    </a:solidFill>
                  </a:tcPr>
                </a:tc>
                <a:tc>
                  <a:txBody>
                    <a:bodyPr/>
                    <a:lstStyle/>
                    <a:p>
                      <a:pPr algn="r" rtl="0" fontAlgn="ctr"/>
                      <a:r>
                        <a:rPr lang="en-US" sz="2400" b="0" i="0" u="none" strike="noStrike">
                          <a:solidFill>
                            <a:srgbClr val="000000"/>
                          </a:solidFill>
                          <a:effectLst/>
                          <a:latin typeface="Calibri" panose="020F0502020204030204" pitchFamily="34" charset="0"/>
                        </a:rPr>
                        <a:t>($32,522,389) </a:t>
                      </a:r>
                    </a:p>
                  </a:txBody>
                  <a:tcPr marL="6350" marR="6350" marT="6350" marB="0" anchor="ctr">
                    <a:solidFill>
                      <a:schemeClr val="bg1"/>
                    </a:solidFill>
                  </a:tcPr>
                </a:tc>
                <a:extLst>
                  <a:ext uri="{0D108BD9-81ED-4DB2-BD59-A6C34878D82A}">
                    <a16:rowId xmlns:a16="http://schemas.microsoft.com/office/drawing/2014/main" val="4273886440"/>
                  </a:ext>
                </a:extLst>
              </a:tr>
              <a:tr h="760768">
                <a:tc>
                  <a:txBody>
                    <a:bodyPr/>
                    <a:lstStyle/>
                    <a:p>
                      <a:pPr algn="l"/>
                      <a:r>
                        <a:rPr lang="en-US" sz="2400" b="1" dirty="0"/>
                        <a:t>Balance</a:t>
                      </a:r>
                    </a:p>
                  </a:txBody>
                  <a:tcPr anchor="ctr">
                    <a:solidFill>
                      <a:schemeClr val="bg1"/>
                    </a:solidFill>
                  </a:tcPr>
                </a:tc>
                <a:tc>
                  <a:txBody>
                    <a:bodyPr/>
                    <a:lstStyle/>
                    <a:p>
                      <a:pPr algn="r" rtl="0" fontAlgn="ctr"/>
                      <a:r>
                        <a:rPr lang="en-US" sz="2400" b="1" i="0" u="none" strike="noStrike" dirty="0">
                          <a:solidFill>
                            <a:srgbClr val="000000"/>
                          </a:solidFill>
                          <a:effectLst/>
                          <a:latin typeface="Calibri" panose="020F0502020204030204" pitchFamily="34" charset="0"/>
                        </a:rPr>
                        <a:t>$27,768,770 </a:t>
                      </a:r>
                    </a:p>
                  </a:txBody>
                  <a:tcPr marL="6350" marR="6350" marT="6350" marB="0" anchor="ctr">
                    <a:solidFill>
                      <a:schemeClr val="bg1"/>
                    </a:solidFill>
                  </a:tcPr>
                </a:tc>
                <a:tc>
                  <a:txBody>
                    <a:bodyPr/>
                    <a:lstStyle/>
                    <a:p>
                      <a:pPr algn="r" rtl="0" fontAlgn="ctr"/>
                      <a:r>
                        <a:rPr lang="en-US" sz="2400" b="1" i="0" u="none" strike="noStrike" dirty="0">
                          <a:solidFill>
                            <a:srgbClr val="000000"/>
                          </a:solidFill>
                          <a:effectLst/>
                          <a:latin typeface="Calibri" panose="020F0502020204030204" pitchFamily="34" charset="0"/>
                        </a:rPr>
                        <a:t>$24,578,008 </a:t>
                      </a:r>
                    </a:p>
                  </a:txBody>
                  <a:tcPr marL="6350" marR="6350" marT="6350" marB="0" anchor="ctr">
                    <a:solidFill>
                      <a:schemeClr val="bg1"/>
                    </a:solidFill>
                  </a:tcPr>
                </a:tc>
                <a:extLst>
                  <a:ext uri="{0D108BD9-81ED-4DB2-BD59-A6C34878D82A}">
                    <a16:rowId xmlns:a16="http://schemas.microsoft.com/office/drawing/2014/main" val="571422217"/>
                  </a:ext>
                </a:extLst>
              </a:tr>
            </a:tbl>
          </a:graphicData>
        </a:graphic>
      </p:graphicFrame>
      <p:sp>
        <p:nvSpPr>
          <p:cNvPr id="3" name="Title 2">
            <a:extLst>
              <a:ext uri="{FF2B5EF4-FFF2-40B4-BE49-F238E27FC236}">
                <a16:creationId xmlns:a16="http://schemas.microsoft.com/office/drawing/2014/main" id="{114E326E-889B-CF7D-F2AF-B386D4737451}"/>
              </a:ext>
            </a:extLst>
          </p:cNvPr>
          <p:cNvSpPr>
            <a:spLocks noGrp="1"/>
          </p:cNvSpPr>
          <p:nvPr>
            <p:ph type="title"/>
          </p:nvPr>
        </p:nvSpPr>
        <p:spPr>
          <a:xfrm>
            <a:off x="0" y="0"/>
            <a:ext cx="12192000" cy="1289050"/>
          </a:xfrm>
        </p:spPr>
        <p:txBody>
          <a:bodyPr>
            <a:normAutofit/>
          </a:bodyPr>
          <a:lstStyle/>
          <a:p>
            <a:r>
              <a:rPr lang="en-US" sz="4000" dirty="0"/>
              <a:t>OHIO RIVER BRIDGES</a:t>
            </a:r>
            <a:br>
              <a:rPr lang="en-US" sz="4000" dirty="0"/>
            </a:br>
            <a:r>
              <a:rPr lang="en-US" sz="4000" dirty="0"/>
              <a:t>Overview of Costs</a:t>
            </a:r>
          </a:p>
        </p:txBody>
      </p:sp>
    </p:spTree>
    <p:extLst>
      <p:ext uri="{BB962C8B-B14F-4D97-AF65-F5344CB8AC3E}">
        <p14:creationId xmlns:p14="http://schemas.microsoft.com/office/powerpoint/2010/main" val="4185640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C3DBCF-5023-4659-E14B-31AC18F4F2C7}"/>
              </a:ext>
            </a:extLst>
          </p:cNvPr>
          <p:cNvSpPr txBox="1">
            <a:spLocks/>
          </p:cNvSpPr>
          <p:nvPr/>
        </p:nvSpPr>
        <p:spPr>
          <a:xfrm>
            <a:off x="0" y="6367748"/>
            <a:ext cx="12192000" cy="490251"/>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000" b="1" dirty="0">
                <a:solidFill>
                  <a:schemeClr val="bg1"/>
                </a:solidFill>
                <a:latin typeface="+mn-lt"/>
              </a:rPr>
              <a:t>- QUESTIONS -</a:t>
            </a:r>
            <a:endParaRPr lang="en-US" dirty="0">
              <a:solidFill>
                <a:schemeClr val="bg1"/>
              </a:solidFill>
              <a:latin typeface="+mn-lt"/>
            </a:endParaRPr>
          </a:p>
        </p:txBody>
      </p:sp>
      <p:sp>
        <p:nvSpPr>
          <p:cNvPr id="6" name="Text Placeholder 2">
            <a:extLst>
              <a:ext uri="{FF2B5EF4-FFF2-40B4-BE49-F238E27FC236}">
                <a16:creationId xmlns:a16="http://schemas.microsoft.com/office/drawing/2014/main" id="{05AB63C9-7169-AB1E-1E44-9F01DCA0BD79}"/>
              </a:ext>
            </a:extLst>
          </p:cNvPr>
          <p:cNvSpPr txBox="1">
            <a:spLocks/>
          </p:cNvSpPr>
          <p:nvPr/>
        </p:nvSpPr>
        <p:spPr>
          <a:xfrm>
            <a:off x="3609975" y="0"/>
            <a:ext cx="8582025" cy="6362699"/>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t>BUDGET REVIEW SUBCOMMITTEE</a:t>
            </a:r>
            <a:br>
              <a:rPr lang="en-US" sz="3600" b="1" dirty="0"/>
            </a:br>
            <a:r>
              <a:rPr lang="en-US" sz="3600" b="1" dirty="0"/>
              <a:t>ON TRANSPORTATION</a:t>
            </a:r>
          </a:p>
          <a:p>
            <a:pPr marL="0" indent="0" algn="ctr">
              <a:buNone/>
            </a:pPr>
            <a:r>
              <a:rPr lang="en-US" sz="2000" dirty="0"/>
              <a:t>October 16, 2024</a:t>
            </a:r>
          </a:p>
          <a:p>
            <a:pPr marL="0" indent="0" algn="ctr">
              <a:buNone/>
            </a:pPr>
            <a:r>
              <a:rPr lang="en-US" sz="3000" b="1" dirty="0"/>
              <a:t>Ohio River Bridges</a:t>
            </a:r>
            <a:endParaRPr lang="en-US" dirty="0"/>
          </a:p>
          <a:p>
            <a:pPr marL="0" indent="0" algn="ctr">
              <a:buNone/>
            </a:pPr>
            <a:r>
              <a:rPr lang="en-US" sz="2400" dirty="0"/>
              <a:t>Amanda Ratliff Spencer, PE, Assistant State Highway Engineer</a:t>
            </a:r>
            <a:br>
              <a:rPr lang="en-US" sz="2400" dirty="0"/>
            </a:br>
            <a:r>
              <a:rPr lang="en-US" sz="2400" dirty="0"/>
              <a:t>Department of Highways</a:t>
            </a:r>
          </a:p>
        </p:txBody>
      </p:sp>
    </p:spTree>
    <p:extLst>
      <p:ext uri="{BB962C8B-B14F-4D97-AF65-F5344CB8AC3E}">
        <p14:creationId xmlns:p14="http://schemas.microsoft.com/office/powerpoint/2010/main" val="1382766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45735" y="1"/>
            <a:ext cx="8446265" cy="6353174"/>
          </a:xfrm>
        </p:spPr>
        <p:txBody>
          <a:bodyPr anchor="ctr">
            <a:normAutofit/>
          </a:bodyPr>
          <a:lstStyle/>
          <a:p>
            <a:pPr algn="ctr"/>
            <a:r>
              <a:rPr lang="en-US" sz="3600" b="1" dirty="0">
                <a:latin typeface="+mn-lt"/>
              </a:rPr>
              <a:t>BUDGET REVIEW SUBCOMMITTEE</a:t>
            </a:r>
            <a:br>
              <a:rPr lang="en-US" sz="3600" b="1" dirty="0">
                <a:latin typeface="+mn-lt"/>
              </a:rPr>
            </a:br>
            <a:r>
              <a:rPr lang="en-US" sz="3600" b="1" dirty="0">
                <a:latin typeface="+mn-lt"/>
              </a:rPr>
              <a:t>ON TRANSPORTATION</a:t>
            </a:r>
          </a:p>
          <a:p>
            <a:pPr algn="ctr"/>
            <a:r>
              <a:rPr lang="en-US" sz="2000" dirty="0">
                <a:latin typeface="+mn-lt"/>
              </a:rPr>
              <a:t>October 16, 2024</a:t>
            </a:r>
          </a:p>
          <a:p>
            <a:pPr algn="ctr"/>
            <a:r>
              <a:rPr lang="en-US" sz="3000" b="1" dirty="0">
                <a:latin typeface="+mn-lt"/>
              </a:rPr>
              <a:t>Mega Projects Grants Update</a:t>
            </a:r>
            <a:endParaRPr lang="en-US" dirty="0">
              <a:latin typeface="+mn-lt"/>
            </a:endParaRPr>
          </a:p>
          <a:p>
            <a:pPr algn="ctr"/>
            <a:r>
              <a:rPr lang="en-US" dirty="0">
                <a:latin typeface="+mn-lt"/>
              </a:rPr>
              <a:t>Jim Gray, Transportation Secretary</a:t>
            </a:r>
          </a:p>
          <a:p>
            <a:pPr algn="ctr"/>
            <a:r>
              <a:rPr lang="en-US" dirty="0">
                <a:latin typeface="+mn-lt"/>
              </a:rPr>
              <a:t>James Ballinger, PE, State Highway Engineer</a:t>
            </a:r>
            <a:br>
              <a:rPr lang="en-US" dirty="0">
                <a:latin typeface="+mn-lt"/>
              </a:rPr>
            </a:br>
            <a:r>
              <a:rPr lang="en-US" dirty="0">
                <a:latin typeface="+mn-lt"/>
              </a:rPr>
              <a:t>Department of Highways</a:t>
            </a:r>
          </a:p>
        </p:txBody>
      </p:sp>
    </p:spTree>
    <p:extLst>
      <p:ext uri="{BB962C8B-B14F-4D97-AF65-F5344CB8AC3E}">
        <p14:creationId xmlns:p14="http://schemas.microsoft.com/office/powerpoint/2010/main" val="1012705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79139D8-36A1-9255-C2DA-282E4C5F7062}"/>
              </a:ext>
            </a:extLst>
          </p:cNvPr>
          <p:cNvSpPr txBox="1">
            <a:spLocks/>
          </p:cNvSpPr>
          <p:nvPr/>
        </p:nvSpPr>
        <p:spPr>
          <a:xfrm>
            <a:off x="3609974" y="0"/>
            <a:ext cx="8582025" cy="6367747"/>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t>BUDGET REVIEW SUBCOMMITTEE</a:t>
            </a:r>
            <a:br>
              <a:rPr lang="en-US" sz="3600" b="1" dirty="0"/>
            </a:br>
            <a:r>
              <a:rPr lang="en-US" sz="3600" b="1" dirty="0"/>
              <a:t>ON TRANSPORTATION</a:t>
            </a:r>
          </a:p>
          <a:p>
            <a:pPr marL="0" indent="0" algn="ctr">
              <a:buNone/>
            </a:pPr>
            <a:r>
              <a:rPr lang="en-US" sz="2000" dirty="0"/>
              <a:t>October 16, 2024</a:t>
            </a:r>
          </a:p>
          <a:p>
            <a:pPr marL="0" indent="0" algn="ctr">
              <a:buNone/>
            </a:pPr>
            <a:r>
              <a:rPr lang="en-US" sz="3000" b="1" dirty="0"/>
              <a:t>Mega Projects Grants Update</a:t>
            </a:r>
            <a:endParaRPr lang="en-US" dirty="0"/>
          </a:p>
          <a:p>
            <a:pPr marL="0" indent="0" algn="ctr">
              <a:buNone/>
            </a:pPr>
            <a:r>
              <a:rPr lang="en-US" sz="2400" dirty="0"/>
              <a:t>Jim Gray, Transportation Secretary</a:t>
            </a:r>
          </a:p>
          <a:p>
            <a:pPr marL="0" indent="0" algn="ctr">
              <a:buNone/>
            </a:pPr>
            <a:r>
              <a:rPr lang="en-US" sz="2400" dirty="0"/>
              <a:t>James Ballinger, PE, State Highway Engineer</a:t>
            </a:r>
            <a:br>
              <a:rPr lang="en-US" sz="2400" dirty="0"/>
            </a:br>
            <a:r>
              <a:rPr lang="en-US" sz="2400" dirty="0"/>
              <a:t>Department of Highways</a:t>
            </a:r>
          </a:p>
        </p:txBody>
      </p:sp>
      <p:sp>
        <p:nvSpPr>
          <p:cNvPr id="6" name="Text Placeholder 2">
            <a:extLst>
              <a:ext uri="{FF2B5EF4-FFF2-40B4-BE49-F238E27FC236}">
                <a16:creationId xmlns:a16="http://schemas.microsoft.com/office/drawing/2014/main" id="{3DAD168F-36BD-748C-54A0-A1DA9F18482F}"/>
              </a:ext>
            </a:extLst>
          </p:cNvPr>
          <p:cNvSpPr txBox="1">
            <a:spLocks/>
          </p:cNvSpPr>
          <p:nvPr/>
        </p:nvSpPr>
        <p:spPr>
          <a:xfrm>
            <a:off x="0" y="6367748"/>
            <a:ext cx="12192000" cy="490251"/>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000" b="1" dirty="0">
                <a:solidFill>
                  <a:schemeClr val="bg1"/>
                </a:solidFill>
                <a:latin typeface="+mn-lt"/>
              </a:rPr>
              <a:t>- QUESTIONS -</a:t>
            </a:r>
            <a:endParaRPr lang="en-US" dirty="0">
              <a:solidFill>
                <a:schemeClr val="bg1"/>
              </a:solidFill>
              <a:latin typeface="+mn-lt"/>
            </a:endParaRPr>
          </a:p>
        </p:txBody>
      </p:sp>
    </p:spTree>
    <p:extLst>
      <p:ext uri="{BB962C8B-B14F-4D97-AF65-F5344CB8AC3E}">
        <p14:creationId xmlns:p14="http://schemas.microsoft.com/office/powerpoint/2010/main" val="937322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1A481-0EBC-F2F9-49B2-1D25155F2044}"/>
              </a:ext>
            </a:extLst>
          </p:cNvPr>
          <p:cNvSpPr>
            <a:spLocks noGrp="1"/>
          </p:cNvSpPr>
          <p:nvPr>
            <p:ph type="title"/>
          </p:nvPr>
        </p:nvSpPr>
        <p:spPr>
          <a:xfrm>
            <a:off x="0" y="1"/>
            <a:ext cx="12192000" cy="1277956"/>
          </a:xfrm>
        </p:spPr>
        <p:txBody>
          <a:bodyPr>
            <a:normAutofit fontScale="90000"/>
          </a:bodyPr>
          <a:lstStyle/>
          <a:p>
            <a:r>
              <a:rPr lang="en-US" dirty="0"/>
              <a:t>CASH MANAGEMENT SYSTEM</a:t>
            </a:r>
            <a:br>
              <a:rPr lang="en-US" dirty="0"/>
            </a:br>
            <a:r>
              <a:rPr lang="en-US" dirty="0"/>
              <a:t>Background</a:t>
            </a:r>
          </a:p>
        </p:txBody>
      </p:sp>
      <p:sp>
        <p:nvSpPr>
          <p:cNvPr id="10" name="TextBox 9">
            <a:extLst>
              <a:ext uri="{FF2B5EF4-FFF2-40B4-BE49-F238E27FC236}">
                <a16:creationId xmlns:a16="http://schemas.microsoft.com/office/drawing/2014/main" id="{3699BE69-050B-04EF-DE3D-999E6B352C4A}"/>
              </a:ext>
            </a:extLst>
          </p:cNvPr>
          <p:cNvSpPr txBox="1"/>
          <p:nvPr/>
        </p:nvSpPr>
        <p:spPr>
          <a:xfrm>
            <a:off x="400593" y="1478230"/>
            <a:ext cx="11402523" cy="5463034"/>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200" dirty="0"/>
              <a:t>Established for 2000-02, modified in 2002-04 to require minimum Road Fund balance of $100 million, included in subsequent budget bills</a:t>
            </a:r>
          </a:p>
          <a:p>
            <a:pPr marL="457200" indent="-457200">
              <a:spcAft>
                <a:spcPts val="1200"/>
              </a:spcAft>
              <a:buFont typeface="Arial" panose="020B0604020202020204" pitchFamily="34" charset="0"/>
              <a:buChar char="•"/>
            </a:pPr>
            <a:r>
              <a:rPr lang="en-US" sz="2200" dirty="0"/>
              <a:t>Permits KYTC to authorize funding for highway projects by employing a cash flow financing program, which provides projected available cash by month for current Fiscal Year plus projected available cash for the next two (2) Fiscal Years</a:t>
            </a:r>
          </a:p>
          <a:p>
            <a:pPr marL="457200" indent="-457200">
              <a:spcAft>
                <a:spcPts val="1200"/>
              </a:spcAft>
              <a:buFont typeface="Arial" panose="020B0604020202020204" pitchFamily="34" charset="0"/>
              <a:buChar char="•"/>
            </a:pPr>
            <a:r>
              <a:rPr lang="en-US" sz="2200" dirty="0"/>
              <a:t>KYTC estimates balances in future periods using anticipated:</a:t>
            </a:r>
          </a:p>
          <a:p>
            <a:pPr marL="1257300" lvl="2" indent="-342900">
              <a:spcAft>
                <a:spcPts val="600"/>
              </a:spcAft>
              <a:buFont typeface="Calibri" panose="020F0502020204030204" pitchFamily="34" charset="0"/>
              <a:buChar char="–"/>
            </a:pPr>
            <a:r>
              <a:rPr lang="en-US" sz="2200" dirty="0"/>
              <a:t>Monthly Road Fund Revenues</a:t>
            </a:r>
          </a:p>
          <a:p>
            <a:pPr marL="1257300" lvl="2" indent="-342900">
              <a:spcAft>
                <a:spcPts val="600"/>
              </a:spcAft>
              <a:buFont typeface="Calibri" panose="020F0502020204030204" pitchFamily="34" charset="0"/>
              <a:buChar char="–"/>
            </a:pPr>
            <a:r>
              <a:rPr lang="en-US" sz="2200" dirty="0"/>
              <a:t>Federal Reimbursements</a:t>
            </a:r>
          </a:p>
          <a:p>
            <a:pPr marL="1257300" lvl="2" indent="-342900">
              <a:spcAft>
                <a:spcPts val="600"/>
              </a:spcAft>
              <a:buFont typeface="Calibri" panose="020F0502020204030204" pitchFamily="34" charset="0"/>
              <a:buChar char="–"/>
            </a:pPr>
            <a:r>
              <a:rPr lang="en-US" sz="2200" dirty="0"/>
              <a:t>Non-Six-Year Highway Plan Program Outflows (maintenance, revenue sharing, resurfacing, vehicle regulation, debt service, other state agencies, etc.)</a:t>
            </a:r>
          </a:p>
          <a:p>
            <a:pPr marL="1257300" lvl="2" indent="-342900">
              <a:spcAft>
                <a:spcPts val="600"/>
              </a:spcAft>
              <a:buFont typeface="Calibri" panose="020F0502020204030204" pitchFamily="34" charset="0"/>
              <a:buChar char="–"/>
            </a:pPr>
            <a:r>
              <a:rPr lang="en-US" sz="2200" dirty="0"/>
              <a:t>Active Project (Six Year Plan) Spending</a:t>
            </a:r>
          </a:p>
          <a:p>
            <a:pPr marL="457200" indent="-457200">
              <a:spcAft>
                <a:spcPts val="600"/>
              </a:spcAft>
              <a:buFont typeface="Arial" panose="020B0604020202020204" pitchFamily="34" charset="0"/>
              <a:buChar char="•"/>
            </a:pPr>
            <a:r>
              <a:rPr lang="en-US" sz="2800" b="1" dirty="0"/>
              <a:t>Intended to gauge system capacity</a:t>
            </a:r>
          </a:p>
          <a:p>
            <a:pPr marL="1257300" lvl="2" indent="-342900">
              <a:spcAft>
                <a:spcPts val="600"/>
              </a:spcAft>
              <a:buFont typeface="Calibri" panose="020F0502020204030204" pitchFamily="34" charset="0"/>
              <a:buChar char="–"/>
            </a:pPr>
            <a:endParaRPr lang="en-US" sz="2400" dirty="0"/>
          </a:p>
        </p:txBody>
      </p:sp>
    </p:spTree>
    <p:extLst>
      <p:ext uri="{BB962C8B-B14F-4D97-AF65-F5344CB8AC3E}">
        <p14:creationId xmlns:p14="http://schemas.microsoft.com/office/powerpoint/2010/main" val="2007330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1A481-0EBC-F2F9-49B2-1D25155F2044}"/>
              </a:ext>
            </a:extLst>
          </p:cNvPr>
          <p:cNvSpPr>
            <a:spLocks noGrp="1"/>
          </p:cNvSpPr>
          <p:nvPr>
            <p:ph type="title"/>
          </p:nvPr>
        </p:nvSpPr>
        <p:spPr>
          <a:xfrm>
            <a:off x="0" y="0"/>
            <a:ext cx="12192000" cy="1266940"/>
          </a:xfrm>
        </p:spPr>
        <p:txBody>
          <a:bodyPr>
            <a:normAutofit fontScale="90000"/>
          </a:bodyPr>
          <a:lstStyle/>
          <a:p>
            <a:r>
              <a:rPr lang="en-US" dirty="0"/>
              <a:t>CASH MANAGEMENT SYSTEM</a:t>
            </a:r>
            <a:br>
              <a:rPr lang="en-US" dirty="0"/>
            </a:br>
            <a:r>
              <a:rPr lang="en-US" dirty="0"/>
              <a:t>Background </a:t>
            </a:r>
            <a:r>
              <a:rPr lang="en-US" sz="4000" i="1" dirty="0"/>
              <a:t>(Cont’d)</a:t>
            </a:r>
            <a:endParaRPr lang="en-US" i="1" dirty="0"/>
          </a:p>
        </p:txBody>
      </p:sp>
      <p:sp>
        <p:nvSpPr>
          <p:cNvPr id="4" name="TextBox 3">
            <a:extLst>
              <a:ext uri="{FF2B5EF4-FFF2-40B4-BE49-F238E27FC236}">
                <a16:creationId xmlns:a16="http://schemas.microsoft.com/office/drawing/2014/main" id="{0A2674C2-B255-1874-8EDF-B938BA7EB290}"/>
              </a:ext>
            </a:extLst>
          </p:cNvPr>
          <p:cNvSpPr txBox="1"/>
          <p:nvPr/>
        </p:nvSpPr>
        <p:spPr>
          <a:xfrm>
            <a:off x="552892" y="1725050"/>
            <a:ext cx="10536865" cy="4985980"/>
          </a:xfrm>
          <a:prstGeom prst="rect">
            <a:avLst/>
          </a:prstGeom>
          <a:noFill/>
        </p:spPr>
        <p:txBody>
          <a:bodyPr wrap="square">
            <a:spAutoFit/>
          </a:bodyPr>
          <a:lstStyle/>
          <a:p>
            <a:pPr marL="0" marR="0">
              <a:spcBef>
                <a:spcPts val="0"/>
              </a:spcBef>
              <a:spcAft>
                <a:spcPts val="0"/>
              </a:spcAft>
            </a:pPr>
            <a:r>
              <a:rPr lang="en-US" sz="2400" dirty="0">
                <a:solidFill>
                  <a:srgbClr val="231F20"/>
                </a:solidFill>
                <a:latin typeface="Calibri" panose="020F0502020204030204" pitchFamily="34" charset="0"/>
                <a:ea typeface="Calibri" panose="020F0502020204030204" pitchFamily="34" charset="0"/>
              </a:rPr>
              <a:t>As presented in the State Highway Plan:</a:t>
            </a:r>
          </a:p>
          <a:p>
            <a:pPr marL="0" marR="0">
              <a:spcBef>
                <a:spcPts val="0"/>
              </a:spcBef>
              <a:spcAft>
                <a:spcPts val="0"/>
              </a:spcAft>
            </a:pPr>
            <a:endParaRPr lang="en-US" dirty="0">
              <a:solidFill>
                <a:srgbClr val="231F20"/>
              </a:solidFill>
              <a:latin typeface="Calibri" panose="020F0502020204030204" pitchFamily="34" charset="0"/>
              <a:ea typeface="Calibri" panose="020F0502020204030204" pitchFamily="34" charset="0"/>
            </a:endParaRPr>
          </a:p>
          <a:p>
            <a:pPr lvl="1"/>
            <a:r>
              <a:rPr lang="en-US" sz="2400" i="1" dirty="0">
                <a:solidFill>
                  <a:srgbClr val="231F20"/>
                </a:solidFill>
                <a:latin typeface="Calibri" panose="020F0502020204030204" pitchFamily="34" charset="0"/>
                <a:ea typeface="Calibri" panose="020F0502020204030204" pitchFamily="34" charset="0"/>
              </a:rPr>
              <a:t>D</a:t>
            </a:r>
            <a:r>
              <a:rPr lang="en-US" sz="2400" i="1" dirty="0">
                <a:solidFill>
                  <a:srgbClr val="231F20"/>
                </a:solidFill>
                <a:effectLst/>
                <a:latin typeface="Calibri" panose="020F0502020204030204" pitchFamily="34" charset="0"/>
                <a:ea typeface="Calibri" panose="020F0502020204030204" pitchFamily="34" charset="0"/>
              </a:rPr>
              <a:t>ecisions about when to obligate state project dollars and how much state project work can be afforded at any point will be made by the Secretary of Transportation and based on monthly cash management evaluations</a:t>
            </a:r>
            <a:r>
              <a:rPr lang="en-US" sz="2400" i="1" dirty="0">
                <a:solidFill>
                  <a:srgbClr val="231F20"/>
                </a:solidFill>
                <a:latin typeface="Calibri" panose="020F0502020204030204" pitchFamily="34" charset="0"/>
                <a:ea typeface="Calibri" panose="020F0502020204030204" pitchFamily="34" charset="0"/>
              </a:rPr>
              <a:t> </a:t>
            </a:r>
            <a:r>
              <a:rPr lang="en-US" sz="2400" i="1" dirty="0">
                <a:solidFill>
                  <a:srgbClr val="231F20"/>
                </a:solidFill>
                <a:effectLst/>
                <a:latin typeface="Calibri" panose="020F0502020204030204" pitchFamily="34" charset="0"/>
                <a:ea typeface="Calibri" panose="020F0502020204030204" pitchFamily="34" charset="0"/>
              </a:rPr>
              <a:t>received from KYTC’s Authorization Review Team (ART).</a:t>
            </a:r>
            <a:endParaRPr lang="en-US" sz="2000" i="1" dirty="0">
              <a:effectLst/>
              <a:latin typeface="Calibri" panose="020F0502020204030204" pitchFamily="34" charset="0"/>
              <a:ea typeface="Calibri" panose="020F0502020204030204" pitchFamily="34" charset="0"/>
            </a:endParaRPr>
          </a:p>
          <a:p>
            <a:pPr lvl="1"/>
            <a:r>
              <a:rPr lang="en-US" sz="2400" dirty="0">
                <a:solidFill>
                  <a:srgbClr val="231F20"/>
                </a:solidFill>
                <a:effectLst/>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a:p>
            <a:pPr lvl="1"/>
            <a:r>
              <a:rPr lang="en-US" sz="2400" dirty="0">
                <a:solidFill>
                  <a:srgbClr val="231F20"/>
                </a:solidFill>
                <a:effectLst/>
                <a:latin typeface="Calibri" panose="020F0502020204030204" pitchFamily="34" charset="0"/>
                <a:ea typeface="Calibri" panose="020F0502020204030204" pitchFamily="34" charset="0"/>
              </a:rPr>
              <a:t>The ART consists of the Cabinet’s:</a:t>
            </a:r>
          </a:p>
          <a:p>
            <a:pPr marL="742950" lvl="1" indent="-285750">
              <a:buFont typeface="Arial" panose="020B0604020202020204" pitchFamily="34" charset="0"/>
              <a:buChar char="•"/>
            </a:pPr>
            <a:r>
              <a:rPr lang="en-US" sz="2400" dirty="0">
                <a:solidFill>
                  <a:srgbClr val="231F20"/>
                </a:solidFill>
                <a:effectLst/>
                <a:latin typeface="Calibri" panose="020F0502020204030204" pitchFamily="34" charset="0"/>
                <a:ea typeface="Calibri" panose="020F0502020204030204" pitchFamily="34" charset="0"/>
              </a:rPr>
              <a:t>Secretary</a:t>
            </a:r>
          </a:p>
          <a:p>
            <a:pPr marL="742950" lvl="1" indent="-285750">
              <a:buFont typeface="Arial" panose="020B0604020202020204" pitchFamily="34" charset="0"/>
              <a:buChar char="•"/>
            </a:pPr>
            <a:r>
              <a:rPr lang="en-US" sz="2400" dirty="0">
                <a:solidFill>
                  <a:srgbClr val="231F20"/>
                </a:solidFill>
                <a:effectLst/>
                <a:latin typeface="Calibri" panose="020F0502020204030204" pitchFamily="34" charset="0"/>
                <a:ea typeface="Calibri" panose="020F0502020204030204" pitchFamily="34" charset="0"/>
              </a:rPr>
              <a:t>Deputy Secretary</a:t>
            </a:r>
            <a:endParaRPr lang="en-US" sz="2400" dirty="0">
              <a:solidFill>
                <a:srgbClr val="231F20"/>
              </a:solidFill>
              <a:latin typeface="Calibri" panose="020F0502020204030204" pitchFamily="34" charset="0"/>
              <a:ea typeface="Calibri" panose="020F0502020204030204" pitchFamily="34" charset="0"/>
            </a:endParaRPr>
          </a:p>
          <a:p>
            <a:pPr marL="742950" lvl="1" indent="-285750">
              <a:buFont typeface="Arial" panose="020B0604020202020204" pitchFamily="34" charset="0"/>
              <a:buChar char="•"/>
            </a:pPr>
            <a:r>
              <a:rPr lang="en-US" sz="2400" dirty="0">
                <a:solidFill>
                  <a:srgbClr val="231F20"/>
                </a:solidFill>
                <a:effectLst/>
                <a:latin typeface="Calibri" panose="020F0502020204030204" pitchFamily="34" charset="0"/>
                <a:ea typeface="Calibri" panose="020F0502020204030204" pitchFamily="34" charset="0"/>
              </a:rPr>
              <a:t>State Highway Engineer and deputies</a:t>
            </a:r>
            <a:endParaRPr lang="en-US" sz="2400" dirty="0">
              <a:solidFill>
                <a:srgbClr val="231F20"/>
              </a:solidFill>
              <a:latin typeface="Calibri" panose="020F0502020204030204" pitchFamily="34" charset="0"/>
              <a:ea typeface="Calibri" panose="020F0502020204030204" pitchFamily="34" charset="0"/>
            </a:endParaRPr>
          </a:p>
          <a:p>
            <a:pPr marL="742950" lvl="1" indent="-285750">
              <a:buFont typeface="Arial" panose="020B0604020202020204" pitchFamily="34" charset="0"/>
              <a:buChar char="•"/>
            </a:pPr>
            <a:r>
              <a:rPr lang="en-US" sz="2400" dirty="0">
                <a:solidFill>
                  <a:srgbClr val="231F20"/>
                </a:solidFill>
                <a:effectLst/>
                <a:latin typeface="Calibri" panose="020F0502020204030204" pitchFamily="34" charset="0"/>
                <a:ea typeface="Calibri" panose="020F0502020204030204" pitchFamily="34" charset="0"/>
              </a:rPr>
              <a:t>KYTC Budget Director</a:t>
            </a:r>
          </a:p>
          <a:p>
            <a:pPr marL="0" marR="0">
              <a:spcBef>
                <a:spcPts val="0"/>
              </a:spcBef>
              <a:spcAft>
                <a:spcPts val="0"/>
              </a:spcAft>
            </a:pPr>
            <a:endParaRPr lang="en-US" dirty="0">
              <a:solidFill>
                <a:srgbClr val="231F20"/>
              </a:solidFill>
              <a:latin typeface="Calibri" panose="020F0502020204030204" pitchFamily="34" charset="0"/>
              <a:ea typeface="Calibri" panose="020F0502020204030204" pitchFamily="34" charset="0"/>
            </a:endParaRPr>
          </a:p>
          <a:p>
            <a:pPr marL="0" marR="0">
              <a:spcBef>
                <a:spcPts val="0"/>
              </a:spcBef>
              <a:spcAft>
                <a:spcPts val="0"/>
              </a:spcAft>
            </a:pPr>
            <a:endParaRPr lang="en-US" dirty="0"/>
          </a:p>
        </p:txBody>
      </p:sp>
    </p:spTree>
    <p:extLst>
      <p:ext uri="{BB962C8B-B14F-4D97-AF65-F5344CB8AC3E}">
        <p14:creationId xmlns:p14="http://schemas.microsoft.com/office/powerpoint/2010/main" val="80980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Curved Right 10">
            <a:extLst>
              <a:ext uri="{FF2B5EF4-FFF2-40B4-BE49-F238E27FC236}">
                <a16:creationId xmlns:a16="http://schemas.microsoft.com/office/drawing/2014/main" id="{AF62F2C3-6E17-1127-B9C4-EC5BAF17A1A0}"/>
              </a:ext>
            </a:extLst>
          </p:cNvPr>
          <p:cNvSpPr/>
          <p:nvPr/>
        </p:nvSpPr>
        <p:spPr>
          <a:xfrm flipH="1" flipV="1">
            <a:off x="9657464" y="3636334"/>
            <a:ext cx="1150077" cy="2264734"/>
          </a:xfrm>
          <a:prstGeom prst="curved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C584C264-76C6-3086-09F1-409DFB8AF67F}"/>
              </a:ext>
            </a:extLst>
          </p:cNvPr>
          <p:cNvSpPr txBox="1"/>
          <p:nvPr/>
        </p:nvSpPr>
        <p:spPr>
          <a:xfrm>
            <a:off x="529856" y="1530074"/>
            <a:ext cx="11132288" cy="5678478"/>
          </a:xfrm>
          <a:prstGeom prst="rect">
            <a:avLst/>
          </a:prstGeom>
          <a:noFill/>
        </p:spPr>
        <p:txBody>
          <a:bodyPr wrap="square">
            <a:spAutoFit/>
          </a:bodyPr>
          <a:lstStyle/>
          <a:p>
            <a:pPr marL="0" marR="0">
              <a:spcBef>
                <a:spcPts val="0"/>
              </a:spcBef>
              <a:spcAft>
                <a:spcPts val="600"/>
              </a:spcAft>
            </a:pPr>
            <a:r>
              <a:rPr lang="en-US" sz="2800" dirty="0">
                <a:solidFill>
                  <a:srgbClr val="231F20"/>
                </a:solidFill>
                <a:latin typeface="Calibri" panose="020F0502020204030204" pitchFamily="34" charset="0"/>
                <a:ea typeface="Calibri" panose="020F0502020204030204" pitchFamily="34" charset="0"/>
              </a:rPr>
              <a:t>All p</a:t>
            </a:r>
            <a:r>
              <a:rPr lang="en-US" sz="2800" dirty="0">
                <a:solidFill>
                  <a:srgbClr val="231F20"/>
                </a:solidFill>
                <a:effectLst/>
                <a:latin typeface="Calibri" panose="020F0502020204030204" pitchFamily="34" charset="0"/>
                <a:ea typeface="Calibri" panose="020F0502020204030204" pitchFamily="34" charset="0"/>
              </a:rPr>
              <a:t>lanned</a:t>
            </a:r>
            <a:r>
              <a:rPr lang="en-US" sz="2800" dirty="0">
                <a:solidFill>
                  <a:srgbClr val="231F20"/>
                </a:solidFill>
                <a:latin typeface="Calibri" panose="020F0502020204030204" pitchFamily="34" charset="0"/>
                <a:ea typeface="Calibri" panose="020F0502020204030204" pitchFamily="34" charset="0"/>
              </a:rPr>
              <a:t> Highway Plan </a:t>
            </a:r>
            <a:r>
              <a:rPr lang="en-US" sz="2800" dirty="0">
                <a:solidFill>
                  <a:srgbClr val="231F20"/>
                </a:solidFill>
                <a:effectLst/>
                <a:latin typeface="Calibri" panose="020F0502020204030204" pitchFamily="34" charset="0"/>
                <a:ea typeface="Calibri" panose="020F0502020204030204" pitchFamily="34" charset="0"/>
              </a:rPr>
              <a:t>projects follow the same basic steps: </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mj-lt"/>
              <a:buAutoNum type="arabicPeriod"/>
              <a:tabLst>
                <a:tab pos="457200" algn="l"/>
              </a:tabLst>
            </a:pPr>
            <a:r>
              <a:rPr lang="en-US" sz="2000" dirty="0">
                <a:solidFill>
                  <a:srgbClr val="000000"/>
                </a:solidFill>
                <a:effectLst/>
                <a:latin typeface="+mj-lt"/>
                <a:ea typeface="Times New Roman" panose="02020603050405020304" pitchFamily="18" charset="0"/>
              </a:rPr>
              <a:t> A Project Phase is appropriately identified for funding in </a:t>
            </a:r>
            <a:r>
              <a:rPr lang="en-US" sz="2000" dirty="0">
                <a:solidFill>
                  <a:srgbClr val="000000"/>
                </a:solidFill>
                <a:latin typeface="+mj-lt"/>
                <a:ea typeface="Times New Roman" panose="02020603050405020304" pitchFamily="18" charset="0"/>
              </a:rPr>
              <a:t>the Enacted Highway Plan for the current </a:t>
            </a:r>
            <a:r>
              <a:rPr lang="en-US" sz="2000" dirty="0">
                <a:solidFill>
                  <a:srgbClr val="000000"/>
                </a:solidFill>
                <a:effectLst/>
                <a:latin typeface="+mj-lt"/>
                <a:ea typeface="Times New Roman" panose="02020603050405020304" pitchFamily="18" charset="0"/>
              </a:rPr>
              <a:t>biennium</a:t>
            </a:r>
            <a:endParaRPr lang="en-US" dirty="0">
              <a:solidFill>
                <a:srgbClr val="000000"/>
              </a:solidFill>
              <a:effectLst/>
              <a:latin typeface="+mj-lt"/>
              <a:ea typeface="Calibri" panose="020F0502020204030204" pitchFamily="34" charset="0"/>
            </a:endParaRPr>
          </a:p>
          <a:p>
            <a:pPr marL="342900" marR="0" lvl="0" indent="-342900">
              <a:spcBef>
                <a:spcPts val="0"/>
              </a:spcBef>
              <a:spcAft>
                <a:spcPts val="600"/>
              </a:spcAft>
              <a:buFont typeface="+mj-lt"/>
              <a:buAutoNum type="arabicPeriod" startAt="2"/>
              <a:tabLst>
                <a:tab pos="457200" algn="l"/>
              </a:tabLst>
            </a:pPr>
            <a:r>
              <a:rPr lang="en-US" sz="2000" dirty="0">
                <a:solidFill>
                  <a:srgbClr val="000000"/>
                </a:solidFill>
                <a:effectLst/>
                <a:latin typeface="+mj-lt"/>
                <a:ea typeface="Times New Roman" panose="02020603050405020304" pitchFamily="18" charset="0"/>
              </a:rPr>
              <a:t> Project or Program Manager submits funding requests the Division of Program Management to authorize funds for use on the identified project phase</a:t>
            </a:r>
            <a:endParaRPr lang="en-US" dirty="0">
              <a:solidFill>
                <a:srgbClr val="000000"/>
              </a:solidFill>
              <a:effectLst/>
              <a:latin typeface="+mj-lt"/>
              <a:ea typeface="Calibri" panose="020F0502020204030204" pitchFamily="34" charset="0"/>
            </a:endParaRPr>
          </a:p>
          <a:p>
            <a:pPr marL="342900" marR="0" lvl="0" indent="-342900">
              <a:spcBef>
                <a:spcPts val="0"/>
              </a:spcBef>
              <a:buFont typeface="+mj-lt"/>
              <a:buAutoNum type="arabicPeriod" startAt="3"/>
              <a:tabLst>
                <a:tab pos="457200" algn="l"/>
              </a:tabLst>
            </a:pPr>
            <a:r>
              <a:rPr lang="en-US" sz="2000" dirty="0">
                <a:solidFill>
                  <a:srgbClr val="000000"/>
                </a:solidFill>
                <a:effectLst/>
                <a:latin typeface="+mj-lt"/>
                <a:ea typeface="Times New Roman" panose="02020603050405020304" pitchFamily="18" charset="0"/>
              </a:rPr>
              <a:t> The Division of Program Management checks project schedule in Highway Plan and funding availability</a:t>
            </a:r>
            <a:endParaRPr lang="en-US" dirty="0">
              <a:solidFill>
                <a:srgbClr val="000000"/>
              </a:solidFill>
              <a:effectLst/>
              <a:latin typeface="+mj-lt"/>
              <a:ea typeface="Calibri" panose="020F0502020204030204" pitchFamily="34" charset="0"/>
            </a:endParaRPr>
          </a:p>
          <a:p>
            <a:pPr marL="742950" marR="0" lvl="1" indent="-285750">
              <a:spcBef>
                <a:spcPts val="0"/>
              </a:spcBef>
              <a:buFont typeface="+mj-lt"/>
              <a:buAutoNum type="alphaLcPeriod"/>
              <a:tabLst>
                <a:tab pos="914400" algn="l"/>
              </a:tabLst>
            </a:pPr>
            <a:r>
              <a:rPr lang="en-US" sz="2000" dirty="0">
                <a:solidFill>
                  <a:srgbClr val="000000"/>
                </a:solidFill>
                <a:effectLst/>
                <a:latin typeface="+mj-lt"/>
                <a:ea typeface="Times New Roman" panose="02020603050405020304" pitchFamily="18" charset="0"/>
              </a:rPr>
              <a:t>  Are the funds available within the scheduled </a:t>
            </a:r>
            <a:r>
              <a:rPr lang="en-US" sz="2000" dirty="0">
                <a:solidFill>
                  <a:srgbClr val="000000"/>
                </a:solidFill>
                <a:latin typeface="+mj-lt"/>
                <a:ea typeface="Times New Roman" panose="02020603050405020304" pitchFamily="18" charset="0"/>
              </a:rPr>
              <a:t>funding code?</a:t>
            </a:r>
            <a:endParaRPr lang="en-US" dirty="0">
              <a:solidFill>
                <a:srgbClr val="000000"/>
              </a:solidFill>
              <a:effectLst/>
              <a:latin typeface="+mj-lt"/>
              <a:ea typeface="Calibri" panose="020F0502020204030204" pitchFamily="34" charset="0"/>
            </a:endParaRPr>
          </a:p>
          <a:p>
            <a:pPr marL="742950" marR="0" lvl="1" indent="-285750">
              <a:spcBef>
                <a:spcPts val="0"/>
              </a:spcBef>
              <a:buFont typeface="+mj-lt"/>
              <a:buAutoNum type="alphaLcPeriod" startAt="2"/>
              <a:tabLst>
                <a:tab pos="914400" algn="l"/>
              </a:tabLst>
            </a:pPr>
            <a:r>
              <a:rPr lang="en-US" sz="2000" dirty="0">
                <a:solidFill>
                  <a:srgbClr val="000000"/>
                </a:solidFill>
                <a:effectLst/>
                <a:latin typeface="+mj-lt"/>
                <a:ea typeface="Times New Roman" panose="02020603050405020304" pitchFamily="18" charset="0"/>
              </a:rPr>
              <a:t>  Are there programmatic constraints (e.g., over-programming of that funding category)?</a:t>
            </a:r>
            <a:endParaRPr lang="en-US" dirty="0">
              <a:solidFill>
                <a:srgbClr val="000000"/>
              </a:solidFill>
              <a:effectLst/>
              <a:latin typeface="+mj-lt"/>
              <a:ea typeface="Calibri" panose="020F0502020204030204" pitchFamily="34" charset="0"/>
            </a:endParaRPr>
          </a:p>
          <a:p>
            <a:pPr marL="742950" lvl="1" indent="-285750">
              <a:spcAft>
                <a:spcPts val="600"/>
              </a:spcAft>
              <a:buFont typeface="+mj-lt"/>
              <a:buAutoNum type="alphaLcPeriod" startAt="2"/>
              <a:tabLst>
                <a:tab pos="914400" algn="l"/>
              </a:tabLst>
            </a:pPr>
            <a:r>
              <a:rPr lang="en-US" sz="2000" dirty="0">
                <a:solidFill>
                  <a:srgbClr val="000000"/>
                </a:solidFill>
                <a:effectLst/>
                <a:latin typeface="+mj-lt"/>
                <a:ea typeface="Times New Roman" panose="02020603050405020304" pitchFamily="18" charset="0"/>
              </a:rPr>
              <a:t>  Are funds available when evaluated against the cash management constraints?</a:t>
            </a:r>
          </a:p>
          <a:p>
            <a:pPr lvl="1">
              <a:spcAft>
                <a:spcPts val="600"/>
              </a:spcAft>
              <a:tabLst>
                <a:tab pos="914400" algn="l"/>
              </a:tabLst>
            </a:pPr>
            <a:endParaRPr lang="en-US" dirty="0">
              <a:solidFill>
                <a:srgbClr val="000000"/>
              </a:solidFill>
              <a:effectLst/>
              <a:latin typeface="+mj-lt"/>
              <a:ea typeface="Calibri" panose="020F0502020204030204" pitchFamily="34" charset="0"/>
            </a:endParaRPr>
          </a:p>
          <a:p>
            <a:pPr marR="0" lvl="0">
              <a:spcBef>
                <a:spcPts val="0"/>
              </a:spcBef>
              <a:spcAft>
                <a:spcPts val="600"/>
              </a:spcAft>
              <a:tabLst>
                <a:tab pos="457200" algn="l"/>
              </a:tabLst>
            </a:pPr>
            <a:endParaRPr lang="en-US" sz="2000" dirty="0">
              <a:solidFill>
                <a:srgbClr val="000000"/>
              </a:solidFill>
              <a:effectLst/>
              <a:latin typeface="+mj-lt"/>
              <a:ea typeface="Times New Roman" panose="02020603050405020304" pitchFamily="18" charset="0"/>
            </a:endParaRPr>
          </a:p>
          <a:p>
            <a:pPr marR="0" lvl="0">
              <a:spcBef>
                <a:spcPts val="0"/>
              </a:spcBef>
              <a:spcAft>
                <a:spcPts val="600"/>
              </a:spcAft>
              <a:tabLst>
                <a:tab pos="457200" algn="l"/>
              </a:tabLst>
            </a:pPr>
            <a:endParaRPr lang="en-US" dirty="0">
              <a:solidFill>
                <a:srgbClr val="000000"/>
              </a:solidFill>
              <a:effectLst/>
              <a:latin typeface="+mj-lt"/>
              <a:ea typeface="Calibri" panose="020F0502020204030204" pitchFamily="34" charset="0"/>
            </a:endParaRPr>
          </a:p>
          <a:p>
            <a:pPr marR="0" lvl="0">
              <a:spcBef>
                <a:spcPts val="0"/>
              </a:spcBef>
              <a:spcAft>
                <a:spcPts val="600"/>
              </a:spcAft>
              <a:tabLst>
                <a:tab pos="457200" algn="l"/>
              </a:tabLst>
            </a:pPr>
            <a:endParaRPr lang="en-US" dirty="0">
              <a:solidFill>
                <a:srgbClr val="000000"/>
              </a:solidFill>
              <a:latin typeface="+mj-lt"/>
              <a:ea typeface="Calibri" panose="020F0502020204030204" pitchFamily="34" charset="0"/>
            </a:endParaRPr>
          </a:p>
          <a:p>
            <a:pPr marR="0" lvl="0">
              <a:spcBef>
                <a:spcPts val="0"/>
              </a:spcBef>
              <a:spcAft>
                <a:spcPts val="600"/>
              </a:spcAft>
              <a:tabLst>
                <a:tab pos="457200" algn="l"/>
              </a:tabLst>
            </a:pPr>
            <a:endParaRPr lang="en-US" dirty="0">
              <a:solidFill>
                <a:srgbClr val="000000"/>
              </a:solidFill>
              <a:effectLst/>
              <a:latin typeface="+mj-lt"/>
              <a:ea typeface="Calibri" panose="020F0502020204030204" pitchFamily="34" charset="0"/>
            </a:endParaRPr>
          </a:p>
          <a:p>
            <a:pPr marR="0" lvl="0">
              <a:spcBef>
                <a:spcPts val="0"/>
              </a:spcBef>
              <a:spcAft>
                <a:spcPts val="600"/>
              </a:spcAft>
              <a:tabLst>
                <a:tab pos="457200" algn="l"/>
              </a:tabLst>
            </a:pPr>
            <a:endParaRPr lang="en-US" dirty="0">
              <a:solidFill>
                <a:srgbClr val="000000"/>
              </a:solidFill>
              <a:latin typeface="+mj-lt"/>
              <a:ea typeface="Calibri" panose="020F0502020204030204" pitchFamily="34" charset="0"/>
            </a:endParaRPr>
          </a:p>
        </p:txBody>
      </p:sp>
      <p:sp>
        <p:nvSpPr>
          <p:cNvPr id="6" name="TextBox 5">
            <a:extLst>
              <a:ext uri="{FF2B5EF4-FFF2-40B4-BE49-F238E27FC236}">
                <a16:creationId xmlns:a16="http://schemas.microsoft.com/office/drawing/2014/main" id="{952D048B-65B8-11AA-02C3-D9DD5A34C5E3}"/>
              </a:ext>
            </a:extLst>
          </p:cNvPr>
          <p:cNvSpPr txBox="1"/>
          <p:nvPr/>
        </p:nvSpPr>
        <p:spPr>
          <a:xfrm>
            <a:off x="566398" y="5231228"/>
            <a:ext cx="1301150" cy="369332"/>
          </a:xfrm>
          <a:prstGeom prst="rect">
            <a:avLst/>
          </a:prstGeom>
          <a:solidFill>
            <a:srgbClr val="92D050"/>
          </a:solidFill>
        </p:spPr>
        <p:txBody>
          <a:bodyPr wrap="square" rtlCol="0">
            <a:spAutoFit/>
          </a:bodyPr>
          <a:lstStyle/>
          <a:p>
            <a:pPr algn="ctr"/>
            <a:r>
              <a:rPr lang="en-US" dirty="0"/>
              <a:t>YES</a:t>
            </a:r>
          </a:p>
        </p:txBody>
      </p:sp>
      <p:sp>
        <p:nvSpPr>
          <p:cNvPr id="7" name="TextBox 6">
            <a:extLst>
              <a:ext uri="{FF2B5EF4-FFF2-40B4-BE49-F238E27FC236}">
                <a16:creationId xmlns:a16="http://schemas.microsoft.com/office/drawing/2014/main" id="{B347B74D-D5F3-FFAF-0720-236AFB8AD57A}"/>
              </a:ext>
            </a:extLst>
          </p:cNvPr>
          <p:cNvSpPr txBox="1"/>
          <p:nvPr/>
        </p:nvSpPr>
        <p:spPr>
          <a:xfrm>
            <a:off x="3950014" y="5237578"/>
            <a:ext cx="1301150" cy="369332"/>
          </a:xfrm>
          <a:prstGeom prst="rect">
            <a:avLst/>
          </a:prstGeom>
          <a:solidFill>
            <a:srgbClr val="FF0000"/>
          </a:solidFill>
        </p:spPr>
        <p:txBody>
          <a:bodyPr wrap="square" rtlCol="0">
            <a:spAutoFit/>
          </a:bodyPr>
          <a:lstStyle/>
          <a:p>
            <a:pPr algn="ctr"/>
            <a:r>
              <a:rPr lang="en-US" dirty="0"/>
              <a:t>NO</a:t>
            </a:r>
          </a:p>
        </p:txBody>
      </p:sp>
      <p:sp>
        <p:nvSpPr>
          <p:cNvPr id="9" name="TextBox 8">
            <a:extLst>
              <a:ext uri="{FF2B5EF4-FFF2-40B4-BE49-F238E27FC236}">
                <a16:creationId xmlns:a16="http://schemas.microsoft.com/office/drawing/2014/main" id="{86AA1D48-E4BF-36CB-4790-F731923C07F1}"/>
              </a:ext>
            </a:extLst>
          </p:cNvPr>
          <p:cNvSpPr txBox="1"/>
          <p:nvPr/>
        </p:nvSpPr>
        <p:spPr>
          <a:xfrm>
            <a:off x="563366" y="5606910"/>
            <a:ext cx="3275260" cy="923330"/>
          </a:xfrm>
          <a:prstGeom prst="rect">
            <a:avLst/>
          </a:prstGeom>
          <a:noFill/>
          <a:ln>
            <a:solidFill>
              <a:srgbClr val="0070C0"/>
            </a:solidFill>
          </a:ln>
        </p:spPr>
        <p:txBody>
          <a:bodyPr wrap="square" rtlCol="0">
            <a:spAutoFit/>
          </a:bodyPr>
          <a:lstStyle/>
          <a:p>
            <a:pPr algn="ctr"/>
            <a:r>
              <a:rPr lang="en-US" sz="1800" dirty="0">
                <a:solidFill>
                  <a:srgbClr val="000000"/>
                </a:solidFill>
                <a:effectLst/>
                <a:latin typeface="+mj-lt"/>
                <a:ea typeface="Times New Roman" panose="02020603050405020304" pitchFamily="18" charset="0"/>
              </a:rPr>
              <a:t>Program Management prepares authorization document for the Secretary’s approval</a:t>
            </a:r>
            <a:endParaRPr lang="en-US" dirty="0"/>
          </a:p>
        </p:txBody>
      </p:sp>
      <p:sp>
        <p:nvSpPr>
          <p:cNvPr id="10" name="TextBox 9">
            <a:extLst>
              <a:ext uri="{FF2B5EF4-FFF2-40B4-BE49-F238E27FC236}">
                <a16:creationId xmlns:a16="http://schemas.microsoft.com/office/drawing/2014/main" id="{BF5CA6F1-35FF-BFE7-D9B9-EE9F2D17DF8B}"/>
              </a:ext>
            </a:extLst>
          </p:cNvPr>
          <p:cNvSpPr txBox="1"/>
          <p:nvPr/>
        </p:nvSpPr>
        <p:spPr>
          <a:xfrm>
            <a:off x="3952032" y="5606910"/>
            <a:ext cx="5613196" cy="938719"/>
          </a:xfrm>
          <a:prstGeom prst="rect">
            <a:avLst/>
          </a:prstGeom>
          <a:noFill/>
          <a:ln>
            <a:solidFill>
              <a:srgbClr val="0070C0"/>
            </a:solidFill>
          </a:ln>
        </p:spPr>
        <p:txBody>
          <a:bodyPr wrap="square" rtlCol="0">
            <a:spAutoFit/>
          </a:bodyPr>
          <a:lstStyle/>
          <a:p>
            <a:pPr marR="0" lvl="0">
              <a:spcBef>
                <a:spcPts val="0"/>
              </a:spcBef>
              <a:tabLst>
                <a:tab pos="457200" algn="l"/>
              </a:tabLst>
            </a:pPr>
            <a:r>
              <a:rPr lang="en-US" sz="1800" dirty="0">
                <a:solidFill>
                  <a:srgbClr val="000000"/>
                </a:solidFill>
                <a:effectLst/>
                <a:latin typeface="+mj-lt"/>
                <a:ea typeface="Times New Roman" panose="02020603050405020304" pitchFamily="18" charset="0"/>
              </a:rPr>
              <a:t>Program Management holds the project in abeyance until:</a:t>
            </a:r>
          </a:p>
          <a:p>
            <a:pPr marR="0" lvl="0">
              <a:spcBef>
                <a:spcPts val="0"/>
              </a:spcBef>
              <a:tabLst>
                <a:tab pos="457200" algn="l"/>
              </a:tabLst>
            </a:pPr>
            <a:endParaRPr lang="en-US" sz="100" dirty="0">
              <a:solidFill>
                <a:srgbClr val="000000"/>
              </a:solidFill>
              <a:latin typeface="+mj-lt"/>
              <a:ea typeface="Times New Roman" panose="02020603050405020304" pitchFamily="18" charset="0"/>
            </a:endParaRPr>
          </a:p>
          <a:p>
            <a:pPr marL="285750" marR="0" lvl="0" indent="-285750">
              <a:spcBef>
                <a:spcPts val="0"/>
              </a:spcBef>
              <a:buSzPct val="110000"/>
              <a:buFont typeface="Arial" panose="020B0604020202020204" pitchFamily="34" charset="0"/>
              <a:buChar char="•"/>
              <a:tabLst>
                <a:tab pos="457200" algn="l"/>
              </a:tabLst>
            </a:pPr>
            <a:r>
              <a:rPr lang="en-US" sz="1800" u="sng" dirty="0">
                <a:solidFill>
                  <a:srgbClr val="000000"/>
                </a:solidFill>
                <a:effectLst/>
                <a:latin typeface="+mj-lt"/>
                <a:ea typeface="Times New Roman" panose="02020603050405020304" pitchFamily="18" charset="0"/>
              </a:rPr>
              <a:t>funding issue </a:t>
            </a:r>
            <a:r>
              <a:rPr lang="en-US" sz="1800" dirty="0">
                <a:solidFill>
                  <a:srgbClr val="000000"/>
                </a:solidFill>
                <a:effectLst/>
                <a:latin typeface="+mj-lt"/>
                <a:ea typeface="Times New Roman" panose="02020603050405020304" pitchFamily="18" charset="0"/>
              </a:rPr>
              <a:t>has been resolved</a:t>
            </a:r>
          </a:p>
          <a:p>
            <a:pPr marL="285750" marR="0" lvl="0" indent="-285750">
              <a:spcBef>
                <a:spcPts val="0"/>
              </a:spcBef>
              <a:buSzPct val="110000"/>
              <a:buFont typeface="Arial" panose="020B0604020202020204" pitchFamily="34" charset="0"/>
              <a:buChar char="•"/>
              <a:tabLst>
                <a:tab pos="457200" algn="l"/>
              </a:tabLst>
            </a:pPr>
            <a:r>
              <a:rPr lang="en-US" sz="1800" dirty="0">
                <a:solidFill>
                  <a:srgbClr val="000000"/>
                </a:solidFill>
                <a:latin typeface="+mj-lt"/>
                <a:ea typeface="Times New Roman" panose="02020603050405020304" pitchFamily="18" charset="0"/>
              </a:rPr>
              <a:t>t</a:t>
            </a:r>
            <a:r>
              <a:rPr lang="en-US" sz="1800" dirty="0">
                <a:solidFill>
                  <a:srgbClr val="000000"/>
                </a:solidFill>
                <a:effectLst/>
                <a:latin typeface="+mj-lt"/>
                <a:ea typeface="Times New Roman" panose="02020603050405020304" pitchFamily="18" charset="0"/>
              </a:rPr>
              <a:t>he project carried forward in next  highway plan</a:t>
            </a:r>
            <a:endParaRPr lang="en-US" dirty="0"/>
          </a:p>
        </p:txBody>
      </p:sp>
      <p:sp>
        <p:nvSpPr>
          <p:cNvPr id="8" name="Title 2">
            <a:extLst>
              <a:ext uri="{FF2B5EF4-FFF2-40B4-BE49-F238E27FC236}">
                <a16:creationId xmlns:a16="http://schemas.microsoft.com/office/drawing/2014/main" id="{06A939C0-9DF5-160C-2DB2-7F16ADE896E0}"/>
              </a:ext>
            </a:extLst>
          </p:cNvPr>
          <p:cNvSpPr>
            <a:spLocks noGrp="1"/>
          </p:cNvSpPr>
          <p:nvPr>
            <p:ph type="title"/>
          </p:nvPr>
        </p:nvSpPr>
        <p:spPr>
          <a:xfrm>
            <a:off x="0" y="1"/>
            <a:ext cx="12192000" cy="1277956"/>
          </a:xfrm>
        </p:spPr>
        <p:txBody>
          <a:bodyPr>
            <a:normAutofit fontScale="90000"/>
          </a:bodyPr>
          <a:lstStyle/>
          <a:p>
            <a:r>
              <a:rPr lang="en-US" dirty="0"/>
              <a:t>CASH MANAGEMENT SYSTEM</a:t>
            </a:r>
            <a:br>
              <a:rPr lang="en-US" dirty="0"/>
            </a:br>
            <a:r>
              <a:rPr lang="en-US" dirty="0"/>
              <a:t>Project Initiation</a:t>
            </a:r>
          </a:p>
        </p:txBody>
      </p:sp>
    </p:spTree>
    <p:extLst>
      <p:ext uri="{BB962C8B-B14F-4D97-AF65-F5344CB8AC3E}">
        <p14:creationId xmlns:p14="http://schemas.microsoft.com/office/powerpoint/2010/main" val="257043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D1A481-0EBC-F2F9-49B2-1D25155F2044}"/>
              </a:ext>
            </a:extLst>
          </p:cNvPr>
          <p:cNvSpPr>
            <a:spLocks noGrp="1"/>
          </p:cNvSpPr>
          <p:nvPr>
            <p:ph type="title"/>
          </p:nvPr>
        </p:nvSpPr>
        <p:spPr>
          <a:xfrm>
            <a:off x="0" y="0"/>
            <a:ext cx="12192000" cy="1276502"/>
          </a:xfrm>
        </p:spPr>
        <p:txBody>
          <a:bodyPr>
            <a:normAutofit fontScale="90000"/>
          </a:bodyPr>
          <a:lstStyle/>
          <a:p>
            <a:r>
              <a:rPr lang="en-US" dirty="0"/>
              <a:t>CASH MANAGEMENT SYSTEM</a:t>
            </a:r>
            <a:br>
              <a:rPr lang="en-US" dirty="0"/>
            </a:br>
            <a:r>
              <a:rPr lang="en-US" dirty="0"/>
              <a:t>Project Funding Requests</a:t>
            </a:r>
          </a:p>
        </p:txBody>
      </p:sp>
      <p:pic>
        <p:nvPicPr>
          <p:cNvPr id="5" name="Picture 4" descr="A diagram of a road with arrows&#10;&#10;Description automatically generated">
            <a:extLst>
              <a:ext uri="{FF2B5EF4-FFF2-40B4-BE49-F238E27FC236}">
                <a16:creationId xmlns:a16="http://schemas.microsoft.com/office/drawing/2014/main" id="{CE847EA9-C642-1941-5728-46B9D0760C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4137" y="1424305"/>
            <a:ext cx="6943726" cy="5207795"/>
          </a:xfrm>
          <a:prstGeom prst="rect">
            <a:avLst/>
          </a:prstGeom>
        </p:spPr>
      </p:pic>
    </p:spTree>
    <p:extLst>
      <p:ext uri="{BB962C8B-B14F-4D97-AF65-F5344CB8AC3E}">
        <p14:creationId xmlns:p14="http://schemas.microsoft.com/office/powerpoint/2010/main" val="1727465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86B633F7-54F7-8022-88A1-11F9DAA9ADBA}"/>
              </a:ext>
            </a:extLst>
          </p:cNvPr>
          <p:cNvSpPr txBox="1">
            <a:spLocks/>
          </p:cNvSpPr>
          <p:nvPr/>
        </p:nvSpPr>
        <p:spPr>
          <a:xfrm>
            <a:off x="0" y="6367748"/>
            <a:ext cx="12192000" cy="490251"/>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3000" b="1" dirty="0">
                <a:solidFill>
                  <a:schemeClr val="bg1"/>
                </a:solidFill>
                <a:latin typeface="+mn-lt"/>
              </a:rPr>
              <a:t>- QUESTIONS -</a:t>
            </a:r>
            <a:endParaRPr lang="en-US" dirty="0">
              <a:solidFill>
                <a:schemeClr val="bg1"/>
              </a:solidFill>
              <a:latin typeface="+mn-lt"/>
            </a:endParaRPr>
          </a:p>
        </p:txBody>
      </p:sp>
      <p:sp>
        <p:nvSpPr>
          <p:cNvPr id="6" name="Text Placeholder 2">
            <a:extLst>
              <a:ext uri="{FF2B5EF4-FFF2-40B4-BE49-F238E27FC236}">
                <a16:creationId xmlns:a16="http://schemas.microsoft.com/office/drawing/2014/main" id="{6F3B9A20-36E9-A3A7-BA04-D5D9B3793511}"/>
              </a:ext>
            </a:extLst>
          </p:cNvPr>
          <p:cNvSpPr txBox="1">
            <a:spLocks/>
          </p:cNvSpPr>
          <p:nvPr/>
        </p:nvSpPr>
        <p:spPr>
          <a:xfrm>
            <a:off x="3609975" y="0"/>
            <a:ext cx="8582025" cy="6362699"/>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t>BUDGET REVIEW SUBCOMMITTEE</a:t>
            </a:r>
            <a:br>
              <a:rPr lang="en-US" sz="3600" b="1" dirty="0"/>
            </a:br>
            <a:r>
              <a:rPr lang="en-US" sz="3600" b="1" dirty="0"/>
              <a:t>ON TRANSPORTATION</a:t>
            </a:r>
          </a:p>
          <a:p>
            <a:pPr marL="0" indent="0" algn="ctr">
              <a:buNone/>
            </a:pPr>
            <a:r>
              <a:rPr lang="en-US" sz="2000" dirty="0"/>
              <a:t>October 16, 2024</a:t>
            </a:r>
          </a:p>
          <a:p>
            <a:pPr marL="0" indent="0" algn="ctr">
              <a:buNone/>
            </a:pPr>
            <a:r>
              <a:rPr lang="en-US" sz="3000" b="1" dirty="0"/>
              <a:t>KYTC Cash Management System</a:t>
            </a:r>
            <a:endParaRPr lang="en-US" dirty="0"/>
          </a:p>
          <a:p>
            <a:pPr marL="0" indent="0" algn="ctr">
              <a:buNone/>
            </a:pPr>
            <a:r>
              <a:rPr lang="en-US" sz="2400" dirty="0"/>
              <a:t>Shaun McKiernan, Executive Director</a:t>
            </a:r>
            <a:br>
              <a:rPr lang="en-US" sz="2400" dirty="0"/>
            </a:br>
            <a:r>
              <a:rPr lang="en-US" sz="2400" dirty="0"/>
              <a:t>Office of Budget and Fiscal Management</a:t>
            </a:r>
          </a:p>
          <a:p>
            <a:pPr marL="0" indent="0" algn="ctr">
              <a:buNone/>
            </a:pPr>
            <a:r>
              <a:rPr lang="en-US" sz="2400" dirty="0"/>
              <a:t>Ron Rigney, Transportation Engineer, Director</a:t>
            </a:r>
            <a:br>
              <a:rPr lang="en-US" sz="2400" dirty="0"/>
            </a:br>
            <a:r>
              <a:rPr lang="en-US" sz="2400" dirty="0"/>
              <a:t>Department of Highways</a:t>
            </a:r>
          </a:p>
        </p:txBody>
      </p:sp>
    </p:spTree>
    <p:extLst>
      <p:ext uri="{BB962C8B-B14F-4D97-AF65-F5344CB8AC3E}">
        <p14:creationId xmlns:p14="http://schemas.microsoft.com/office/powerpoint/2010/main" val="2265606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6752" y="0"/>
            <a:ext cx="8435248" cy="6353175"/>
          </a:xfrm>
        </p:spPr>
        <p:txBody>
          <a:bodyPr anchor="ctr">
            <a:normAutofit/>
          </a:bodyPr>
          <a:lstStyle/>
          <a:p>
            <a:pPr algn="ctr"/>
            <a:r>
              <a:rPr lang="en-US" sz="3600" b="1" dirty="0">
                <a:latin typeface="+mn-lt"/>
              </a:rPr>
              <a:t>BUDGET REVIEW SUBCOMMITTEE</a:t>
            </a:r>
            <a:br>
              <a:rPr lang="en-US" sz="3600" b="1" dirty="0">
                <a:latin typeface="+mn-lt"/>
              </a:rPr>
            </a:br>
            <a:r>
              <a:rPr lang="en-US" sz="3600" b="1" dirty="0">
                <a:latin typeface="+mn-lt"/>
              </a:rPr>
              <a:t>ON TRANSPORTATION</a:t>
            </a:r>
          </a:p>
          <a:p>
            <a:pPr algn="ctr"/>
            <a:r>
              <a:rPr lang="en-US" sz="2000" dirty="0">
                <a:latin typeface="+mn-lt"/>
              </a:rPr>
              <a:t>October 16, 2024</a:t>
            </a:r>
          </a:p>
          <a:p>
            <a:pPr algn="ctr"/>
            <a:r>
              <a:rPr lang="en-US" sz="3000" b="1" dirty="0">
                <a:latin typeface="+mn-lt"/>
              </a:rPr>
              <a:t>KYTC Personnel Review</a:t>
            </a:r>
            <a:endParaRPr lang="en-US" dirty="0">
              <a:latin typeface="+mn-lt"/>
            </a:endParaRPr>
          </a:p>
          <a:p>
            <a:pPr algn="ctr"/>
            <a:r>
              <a:rPr lang="en-US" dirty="0">
                <a:latin typeface="+mn-lt"/>
              </a:rPr>
              <a:t>Tracy Hyatt, Executive Director</a:t>
            </a:r>
            <a:br>
              <a:rPr lang="en-US" dirty="0">
                <a:latin typeface="+mn-lt"/>
              </a:rPr>
            </a:br>
            <a:r>
              <a:rPr lang="en-US" dirty="0">
                <a:latin typeface="+mn-lt"/>
              </a:rPr>
              <a:t>Office of Human Resources Management</a:t>
            </a:r>
          </a:p>
        </p:txBody>
      </p:sp>
    </p:spTree>
    <p:extLst>
      <p:ext uri="{BB962C8B-B14F-4D97-AF65-F5344CB8AC3E}">
        <p14:creationId xmlns:p14="http://schemas.microsoft.com/office/powerpoint/2010/main" val="4216486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94EC8BB-4770-1607-8B3A-443F895751D2}"/>
              </a:ext>
            </a:extLst>
          </p:cNvPr>
          <p:cNvSpPr txBox="1"/>
          <p:nvPr/>
        </p:nvSpPr>
        <p:spPr>
          <a:xfrm>
            <a:off x="1130531" y="1995055"/>
            <a:ext cx="10274531" cy="3570208"/>
          </a:xfrm>
          <a:prstGeom prst="rect">
            <a:avLst/>
          </a:prstGeom>
          <a:noFill/>
        </p:spPr>
        <p:txBody>
          <a:bodyPr wrap="square" rtlCol="0">
            <a:spAutoFit/>
          </a:bodyPr>
          <a:lstStyle/>
          <a:p>
            <a:pPr>
              <a:spcAft>
                <a:spcPts val="600"/>
              </a:spcAft>
            </a:pPr>
            <a:r>
              <a:rPr lang="en-US" sz="3200" dirty="0"/>
              <a:t>Cabinet Employees Working:</a:t>
            </a:r>
          </a:p>
          <a:p>
            <a:pPr>
              <a:spcAft>
                <a:spcPts val="600"/>
              </a:spcAft>
            </a:pPr>
            <a:r>
              <a:rPr lang="en-US" sz="3200" dirty="0"/>
              <a:t>40 hours per week		2,646	61%</a:t>
            </a:r>
          </a:p>
          <a:p>
            <a:pPr>
              <a:spcAft>
                <a:spcPts val="600"/>
              </a:spcAft>
            </a:pPr>
            <a:r>
              <a:rPr lang="en-US" sz="3200" dirty="0"/>
              <a:t>37.5 hours per week		</a:t>
            </a:r>
            <a:r>
              <a:rPr lang="en-US" sz="3200" u="sng" dirty="0"/>
              <a:t>1,670</a:t>
            </a:r>
            <a:r>
              <a:rPr lang="en-US" sz="3200" dirty="0"/>
              <a:t>	39%</a:t>
            </a:r>
            <a:endParaRPr lang="en-US" dirty="0"/>
          </a:p>
          <a:p>
            <a:pPr>
              <a:spcAft>
                <a:spcPts val="600"/>
              </a:spcAft>
            </a:pPr>
            <a:r>
              <a:rPr lang="en-US" sz="3200" dirty="0"/>
              <a:t>Total	</a:t>
            </a:r>
            <a:r>
              <a:rPr lang="en-US" dirty="0"/>
              <a:t>				</a:t>
            </a:r>
            <a:r>
              <a:rPr lang="en-US" sz="3200" dirty="0"/>
              <a:t>4,316</a:t>
            </a:r>
          </a:p>
          <a:p>
            <a:pPr>
              <a:spcAft>
                <a:spcPts val="600"/>
              </a:spcAft>
            </a:pPr>
            <a:endParaRPr lang="en-US" dirty="0"/>
          </a:p>
          <a:p>
            <a:pPr>
              <a:spcAft>
                <a:spcPts val="600"/>
              </a:spcAft>
            </a:pPr>
            <a:r>
              <a:rPr lang="en-US" sz="3200" dirty="0"/>
              <a:t>Estimate of Cost to move employees to 40 hours: $14.6 M</a:t>
            </a:r>
          </a:p>
          <a:p>
            <a:pPr>
              <a:spcAft>
                <a:spcPts val="600"/>
              </a:spcAft>
            </a:pPr>
            <a:endParaRPr lang="en-US" dirty="0"/>
          </a:p>
        </p:txBody>
      </p:sp>
      <p:sp>
        <p:nvSpPr>
          <p:cNvPr id="2" name="TextBox 1">
            <a:extLst>
              <a:ext uri="{FF2B5EF4-FFF2-40B4-BE49-F238E27FC236}">
                <a16:creationId xmlns:a16="http://schemas.microsoft.com/office/drawing/2014/main" id="{002F8C40-87B0-C2CD-1C35-2B9FE29E96E1}"/>
              </a:ext>
            </a:extLst>
          </p:cNvPr>
          <p:cNvSpPr txBox="1"/>
          <p:nvPr/>
        </p:nvSpPr>
        <p:spPr>
          <a:xfrm>
            <a:off x="7496265" y="1718193"/>
            <a:ext cx="4263344"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a:t>Maintenance Crews, HR, Budget, IT, 30% of Division of Vehicle Regulation</a:t>
            </a:r>
          </a:p>
        </p:txBody>
      </p:sp>
      <p:cxnSp>
        <p:nvCxnSpPr>
          <p:cNvPr id="5" name="Straight Arrow Connector 4">
            <a:extLst>
              <a:ext uri="{FF2B5EF4-FFF2-40B4-BE49-F238E27FC236}">
                <a16:creationId xmlns:a16="http://schemas.microsoft.com/office/drawing/2014/main" id="{EE524491-5CEE-E48F-4AB0-1608A0B9837B}"/>
              </a:ext>
            </a:extLst>
          </p:cNvPr>
          <p:cNvCxnSpPr>
            <a:cxnSpLocks/>
          </p:cNvCxnSpPr>
          <p:nvPr/>
        </p:nvCxnSpPr>
        <p:spPr>
          <a:xfrm flipH="1">
            <a:off x="6844937" y="2404813"/>
            <a:ext cx="683227" cy="364513"/>
          </a:xfrm>
          <a:prstGeom prst="straightConnector1">
            <a:avLst/>
          </a:prstGeom>
          <a:ln w="85725">
            <a:solidFill>
              <a:schemeClr val="accent1">
                <a:lumMod val="60000"/>
                <a:lumOff val="4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8" name="Title 2">
            <a:extLst>
              <a:ext uri="{FF2B5EF4-FFF2-40B4-BE49-F238E27FC236}">
                <a16:creationId xmlns:a16="http://schemas.microsoft.com/office/drawing/2014/main" id="{1F4B7B21-61A3-D3B3-5871-05495CD0E0D4}"/>
              </a:ext>
            </a:extLst>
          </p:cNvPr>
          <p:cNvSpPr>
            <a:spLocks noGrp="1"/>
          </p:cNvSpPr>
          <p:nvPr>
            <p:ph type="title"/>
          </p:nvPr>
        </p:nvSpPr>
        <p:spPr>
          <a:xfrm>
            <a:off x="0" y="-1"/>
            <a:ext cx="12192000" cy="1277957"/>
          </a:xfrm>
        </p:spPr>
        <p:txBody>
          <a:bodyPr>
            <a:normAutofit fontScale="90000"/>
          </a:bodyPr>
          <a:lstStyle/>
          <a:p>
            <a:r>
              <a:rPr lang="en-US" dirty="0"/>
              <a:t>PERSONNEL REVIEW</a:t>
            </a:r>
            <a:br>
              <a:rPr lang="en-US" dirty="0"/>
            </a:br>
            <a:r>
              <a:rPr lang="en-US" dirty="0"/>
              <a:t>Employee Work Hours</a:t>
            </a:r>
          </a:p>
        </p:txBody>
      </p:sp>
    </p:spTree>
    <p:extLst>
      <p:ext uri="{BB962C8B-B14F-4D97-AF65-F5344CB8AC3E}">
        <p14:creationId xmlns:p14="http://schemas.microsoft.com/office/powerpoint/2010/main" val="9619302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FFC600"/>
      </a:accent1>
      <a:accent2>
        <a:srgbClr val="003764"/>
      </a:accent2>
      <a:accent3>
        <a:srgbClr val="5EB3E4"/>
      </a:accent3>
      <a:accent4>
        <a:srgbClr val="7F7F7F"/>
      </a:accent4>
      <a:accent5>
        <a:srgbClr val="3A3838"/>
      </a:accent5>
      <a:accent6>
        <a:srgbClr val="D8D9D7"/>
      </a:accent6>
      <a:hlink>
        <a:srgbClr val="2F5496"/>
      </a:hlink>
      <a:folHlink>
        <a:srgbClr val="833C0B"/>
      </a:folHlink>
    </a:clrScheme>
    <a:fontScheme name="KYTC">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J Powerpoint" id="{9F61B896-1C3F-4876-B1E5-ABD4C0A0BFC3}" vid="{395E123D-721D-4CB5-B541-63C115D5A1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BJ Powerpoint</Template>
  <TotalTime>79409</TotalTime>
  <Words>1258</Words>
  <Application>Microsoft Office PowerPoint</Application>
  <PresentationFormat>Widescreen</PresentationFormat>
  <Paragraphs>231</Paragraphs>
  <Slides>24</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PowerPoint Presentation</vt:lpstr>
      <vt:lpstr>CASH MANAGEMENT SYSTEM Background</vt:lpstr>
      <vt:lpstr>CASH MANAGEMENT SYSTEM Background (Cont’d)</vt:lpstr>
      <vt:lpstr>CASH MANAGEMENT SYSTEM Project Initiation</vt:lpstr>
      <vt:lpstr>CASH MANAGEMENT SYSTEM Project Funding Requests</vt:lpstr>
      <vt:lpstr>PowerPoint Presentation</vt:lpstr>
      <vt:lpstr>PowerPoint Presentation</vt:lpstr>
      <vt:lpstr>PERSONNEL REVIEW Employee Work Hours</vt:lpstr>
      <vt:lpstr>PERSONNEL REVIEW Remote Work Policy</vt:lpstr>
      <vt:lpstr>PERSONNEL REVIEW Vacancies</vt:lpstr>
      <vt:lpstr>PERSONNEL REVIEW Timeline for New Hires</vt:lpstr>
      <vt:lpstr>PowerPoint Presentation</vt:lpstr>
      <vt:lpstr>PowerPoint Presentation</vt:lpstr>
      <vt:lpstr>OHIO RIVER BRIDGES Project History</vt:lpstr>
      <vt:lpstr>OHIO RIVER BRIDGES Toll Rates</vt:lpstr>
      <vt:lpstr>OHIO RIVER BRIDGES Revenue</vt:lpstr>
      <vt:lpstr>OHIO RIVER BRIDGES Debt Service</vt:lpstr>
      <vt:lpstr>OHIO RIVER BRIDGES Operating Cost – ORB Partners</vt:lpstr>
      <vt:lpstr>OHIO RIVER BRIDGES Operating Costs – Maintenance Limits</vt:lpstr>
      <vt:lpstr>OHIO RIVER BRIDGES Overview of Costs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Rural and Municipal Aid</dc:title>
  <dc:creator>Smith, Gayle (KYTC)</dc:creator>
  <cp:lastModifiedBy>Emerson, Spring (LRC)</cp:lastModifiedBy>
  <cp:revision>130</cp:revision>
  <cp:lastPrinted>2024-10-10T18:29:39Z</cp:lastPrinted>
  <dcterms:created xsi:type="dcterms:W3CDTF">2022-11-10T15:41:37Z</dcterms:created>
  <dcterms:modified xsi:type="dcterms:W3CDTF">2024-10-15T16:18:40Z</dcterms:modified>
</cp:coreProperties>
</file>