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0" r:id="rId2"/>
    <p:sldId id="287" r:id="rId3"/>
    <p:sldId id="288" r:id="rId4"/>
    <p:sldId id="289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48E54A1-32B8-488B-9019-10DE511DF278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081A95A-BE4A-4575-8756-A3DC5D9B9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4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191D-52AA-97B4-E0A3-1C183A0E0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760E1D-EC20-F3C7-BDAD-F2AA67FE2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CC43C-0AC8-4BD3-5F3D-7A3A90BBE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DAA71-3C40-139D-8F27-DAF679AF1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FC847-6DB5-C635-1600-2F0BEC935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9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8BE8-A903-847D-1C73-7539ED0C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DF72E-360F-FA25-B8CE-2066A28EC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57DDD-9F25-4077-4A06-DD40D335A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91A81-3E06-30D7-0447-9FC7F477C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5E1FC-35F5-3952-5196-45B92B81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1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BC625-D74D-1765-A335-1E59A6042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F04BC-4E9F-C81D-8396-34A882607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3CCF6-DACC-6312-AA46-03457A6BB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29EDB-B361-3C38-E428-ED38B6D29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39E09-9E0A-60A7-3CF0-95AF9F088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4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C522F-D623-1423-0EE3-CF23DC26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BA777-57EE-B3B3-84E9-F7E59D8A4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995586-BE58-6E96-9312-E027A953E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4B9FB-6F69-59BE-EFFF-77545DBAA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E5B70-99F8-CE87-5FA2-8CF063BF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C22136-7DAE-13C2-32D1-4FA6B3D2B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5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78CA2-E3BD-5514-C60A-BEAE60813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6126E-AD62-F93B-ADB3-742166656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8AD73-0FC5-B114-A3F8-E1DCF3668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81E13A-0CA9-8B28-AAB7-95807360B0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C5D326-25FD-7BC2-6B73-16868ADE2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943CE8-DBE8-BF5E-0133-D705CE5C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14C6A-1092-C6BF-C4AA-5D3D1554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E036E1-B43B-B869-032D-D6EBD075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1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047D2-037E-63F0-D09D-E634F338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350FCE-A1E8-11BB-5F09-F2225BAC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0A295-C30B-02C1-8295-9DA7A6BC5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D3F14D-D893-0FE5-EF29-FBF4B8C59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3A9E0-8B63-44B6-CB90-1B39FE05A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3000CE-C210-81CE-4E04-D90216F71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6AADB-E578-4EC3-2BAC-47E61633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7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3DF9C-2BBF-7199-3C15-1EDC1C4A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0EE4F-DCC2-8A4F-1ACB-35D551CDF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31F8D-F730-1E72-B5CF-1090900F4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6DD75-AB91-CDE1-B177-39FA3ED2A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20CDA-80A8-5387-0BFE-0164F934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5CDC6-E1B2-10DE-6232-C2CB1E9F1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51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C4B13-C918-9B21-B31A-A3D5F3DB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67944B-2E58-4FF2-11E3-81115ABE3E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6069F-37D4-9F79-135F-A300CE23C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74E96-BF74-B302-EC2D-B8BF68390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57F63-F738-E4CE-FEA6-D6662D0D9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402C1-EC90-4062-F078-97B777925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7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38206-B80D-E1AF-7489-CCC305C8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CF1A6B-3A9A-73BD-78F0-061FFBC96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2C3FC-A15D-0A89-B12F-B2A41F728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0D395-2127-8633-F7F3-4FE0A4FCE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4256F-A81E-A5C4-4359-EF3D90CE1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2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662AD9-5AB2-6514-3EA6-6082E03B0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318A63-87A3-D719-D953-55954066F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50AAD-4D48-575E-AB8A-C270CCB18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44698-3BFD-6054-13BE-9A185684E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68800-29EC-7F1F-E1C5-FBFFC7E2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0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08825-6CBE-80E9-EFE5-AA27F85A0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81463-43BE-DFB1-7D48-AF91CF7CA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FB50F-79EE-7AD0-155E-B11DCE100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B069BD-D16D-4210-AEFB-B2F0E0405EA5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1146F-311C-A76D-F619-3AB6CE7CF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84767-E274-4365-ED93-0F5EB3511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BFC26F-71A1-4A67-9E35-4E63E151F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5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6FE8E-A39D-17E0-8272-9AFF617CC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0A850-ABA3-87FD-91C5-71EE44C71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129310"/>
            <a:ext cx="12025745" cy="6567054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2026 BUILD </a:t>
            </a:r>
            <a:r>
              <a:rPr lang="en-US" sz="3600">
                <a:solidFill>
                  <a:schemeClr val="bg1"/>
                </a:solidFill>
              </a:rPr>
              <a:t>GRANT AWARDS </a:t>
            </a:r>
            <a:r>
              <a:rPr lang="en-US" sz="3600" dirty="0">
                <a:solidFill>
                  <a:schemeClr val="bg1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47355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DF7F2-D871-118B-924A-E6840863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180398"/>
            <a:ext cx="12025745" cy="1116203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Truck Parking Improvement Project-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Enhancing Kentucky’s Freight Network Corridors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61E155-453C-5BB1-8880-059E02801C8B}"/>
              </a:ext>
            </a:extLst>
          </p:cNvPr>
          <p:cNvSpPr txBox="1"/>
          <p:nvPr/>
        </p:nvSpPr>
        <p:spPr>
          <a:xfrm>
            <a:off x="83127" y="1296601"/>
            <a:ext cx="632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Submitted by KYTC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1D8EF7-4952-8025-5922-A26684C282ED}"/>
              </a:ext>
            </a:extLst>
          </p:cNvPr>
          <p:cNvSpPr txBox="1"/>
          <p:nvPr/>
        </p:nvSpPr>
        <p:spPr>
          <a:xfrm>
            <a:off x="175491" y="1884218"/>
            <a:ext cx="115454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project will add 387 designated truck parking spaces and includes expanded and enhanced Truck Parking Information Management System (TPIMS) at seven existing sites along the major interstate corridor of I-71, I-75, I-64, and I-65. </a:t>
            </a:r>
          </a:p>
          <a:p>
            <a:endParaRPr lang="en-US" dirty="0"/>
          </a:p>
          <a:p>
            <a:r>
              <a:rPr lang="en-US" dirty="0"/>
              <a:t>Total Estimated Project Cost: $48.6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BUILD Grant - $25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Other Federal Funds - $13.9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State Road Funds - $9.7 million</a:t>
            </a:r>
          </a:p>
          <a:p>
            <a:endParaRPr lang="en-US" dirty="0"/>
          </a:p>
          <a:p>
            <a:r>
              <a:rPr lang="en-US" dirty="0"/>
              <a:t>I-71 NB anticipated to let Fall 2026</a:t>
            </a:r>
          </a:p>
          <a:p>
            <a:endParaRPr lang="en-US" dirty="0"/>
          </a:p>
          <a:p>
            <a:r>
              <a:rPr lang="en-US" dirty="0"/>
              <a:t>Anticipate all sites to be let by Spring 2028 </a:t>
            </a:r>
          </a:p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1C3D41-5D30-3A3B-E49A-04BD8D7F5853}"/>
              </a:ext>
            </a:extLst>
          </p:cNvPr>
          <p:cNvGrpSpPr/>
          <p:nvPr/>
        </p:nvGrpSpPr>
        <p:grpSpPr>
          <a:xfrm>
            <a:off x="8598101" y="3230360"/>
            <a:ext cx="3253105" cy="3519169"/>
            <a:chOff x="153931" y="216569"/>
            <a:chExt cx="3254080" cy="3521094"/>
          </a:xfrm>
        </p:grpSpPr>
        <p:sp>
          <p:nvSpPr>
            <p:cNvPr id="6" name="Text Box 1">
              <a:extLst>
                <a:ext uri="{FF2B5EF4-FFF2-40B4-BE49-F238E27FC236}">
                  <a16:creationId xmlns:a16="http://schemas.microsoft.com/office/drawing/2014/main" id="{18427525-EF09-61A7-9F55-0E7F40B2D789}"/>
                </a:ext>
              </a:extLst>
            </p:cNvPr>
            <p:cNvSpPr txBox="1"/>
            <p:nvPr/>
          </p:nvSpPr>
          <p:spPr>
            <a:xfrm>
              <a:off x="170149" y="3540088"/>
              <a:ext cx="3237537" cy="197575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b="1" i="1">
                  <a:solidFill>
                    <a:srgbClr val="54585A"/>
                  </a:solidFill>
                  <a:effectLst/>
                  <a:latin typeface="Aptos" panose="020B00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Figure 1:</a:t>
              </a:r>
              <a:r>
                <a:rPr lang="en-US" sz="1100" i="1">
                  <a:solidFill>
                    <a:srgbClr val="54585A"/>
                  </a:solidFill>
                  <a:effectLst/>
                  <a:latin typeface="Aptos" panose="020B0004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Project Overview</a:t>
              </a:r>
              <a:endParaRPr lang="en-US" sz="1000" i="1">
                <a:solidFill>
                  <a:srgbClr val="54585A"/>
                </a:solidFill>
                <a:effectLst/>
                <a:latin typeface="Aptos" panose="020B0004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</p:txBody>
        </p:sp>
        <p:pic>
          <p:nvPicPr>
            <p:cNvPr id="7" name="Picture 6" descr="A map of a road&#10;&#10;Description automatically generated">
              <a:extLst>
                <a:ext uri="{FF2B5EF4-FFF2-40B4-BE49-F238E27FC236}">
                  <a16:creationId xmlns:a16="http://schemas.microsoft.com/office/drawing/2014/main" id="{9E404387-847D-A191-0866-33B5F338F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931" y="216569"/>
              <a:ext cx="3254080" cy="325408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D28D113-19C7-B2CF-D740-2BDC0801E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368872"/>
              </p:ext>
            </p:extLst>
          </p:nvPr>
        </p:nvGraphicFramePr>
        <p:xfrm>
          <a:off x="4680065" y="4559178"/>
          <a:ext cx="3787775" cy="1992884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99515">
                  <a:extLst>
                    <a:ext uri="{9D8B030D-6E8A-4147-A177-3AD203B41FA5}">
                      <a16:colId xmlns:a16="http://schemas.microsoft.com/office/drawing/2014/main" val="2456382486"/>
                    </a:ext>
                  </a:extLst>
                </a:gridCol>
                <a:gridCol w="456565">
                  <a:extLst>
                    <a:ext uri="{9D8B030D-6E8A-4147-A177-3AD203B41FA5}">
                      <a16:colId xmlns:a16="http://schemas.microsoft.com/office/drawing/2014/main" val="2561351082"/>
                    </a:ext>
                  </a:extLst>
                </a:gridCol>
                <a:gridCol w="744220">
                  <a:extLst>
                    <a:ext uri="{9D8B030D-6E8A-4147-A177-3AD203B41FA5}">
                      <a16:colId xmlns:a16="http://schemas.microsoft.com/office/drawing/2014/main" val="19643554"/>
                    </a:ext>
                  </a:extLst>
                </a:gridCol>
                <a:gridCol w="630094">
                  <a:extLst>
                    <a:ext uri="{9D8B030D-6E8A-4147-A177-3AD203B41FA5}">
                      <a16:colId xmlns:a16="http://schemas.microsoft.com/office/drawing/2014/main" val="1984687967"/>
                    </a:ext>
                  </a:extLst>
                </a:gridCol>
                <a:gridCol w="757381">
                  <a:extLst>
                    <a:ext uri="{9D8B030D-6E8A-4147-A177-3AD203B41FA5}">
                      <a16:colId xmlns:a16="http://schemas.microsoft.com/office/drawing/2014/main" val="3257249271"/>
                    </a:ext>
                  </a:extLst>
                </a:gridCol>
              </a:tblGrid>
              <a:tr h="3077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Interstate / Direction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Mile point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County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Current Spaces</a:t>
                      </a:r>
                      <a:endParaRPr lang="en-US" sz="1200" dirty="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Additional Spaces</a:t>
                      </a:r>
                      <a:endParaRPr lang="en-US" sz="1200" dirty="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3211645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I-71 Northbound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Oldham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14</a:t>
                      </a:r>
                      <a:endParaRPr lang="en-US" sz="1200" dirty="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2913047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I-71 Southbound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Oldham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22 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9608743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I-75 Northbound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177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Boone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8162887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I-75 Southbound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177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Boone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3771077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I-64 Eastbound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Woodford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276213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I-64 Westbound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Woodford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2728385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I-65 Southbound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Bullitt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671433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                                               201</a:t>
                      </a:r>
                      <a:endParaRPr lang="en-US" sz="1200" dirty="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387</a:t>
                      </a:r>
                      <a:endParaRPr lang="en-US" sz="1200" dirty="0"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1218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787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61D14-327D-8B7B-5A2B-DA4001F98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B2B87-3985-507F-CFF8-EB166ECFA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180398"/>
            <a:ext cx="12025745" cy="1116203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Singing Bridge Replacement Project-Frankfort, KY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35B3FC-B136-466D-9598-27B84F7A11C9}"/>
              </a:ext>
            </a:extLst>
          </p:cNvPr>
          <p:cNvSpPr txBox="1"/>
          <p:nvPr/>
        </p:nvSpPr>
        <p:spPr>
          <a:xfrm>
            <a:off x="83127" y="1296601"/>
            <a:ext cx="632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Submitted by KYTC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882723-5731-FAE0-06E7-2586019492A6}"/>
              </a:ext>
            </a:extLst>
          </p:cNvPr>
          <p:cNvSpPr txBox="1"/>
          <p:nvPr/>
        </p:nvSpPr>
        <p:spPr>
          <a:xfrm>
            <a:off x="175491" y="1884218"/>
            <a:ext cx="115454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project will replace the existing 130-year-old Singing Bridge over the Kentucky River in downtown Frankfort. </a:t>
            </a:r>
          </a:p>
          <a:p>
            <a:endParaRPr lang="en-US" dirty="0"/>
          </a:p>
          <a:p>
            <a:r>
              <a:rPr lang="en-US" dirty="0"/>
              <a:t>Total Estimated Project Cost: $40.1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BUILD Grant - $24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Other Federal Funds - $8.08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State Road Funds - $8.02 million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F9F12E-BB23-4D49-B508-72CE6C15F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9" y="4193350"/>
            <a:ext cx="4637268" cy="2484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C27129-750A-639F-87B8-960D947FE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150" y="2253550"/>
            <a:ext cx="5781963" cy="44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18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AEE-E668-EDCE-E3B4-0DAE4DFB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7B16C-07FB-E0FA-3CFC-6F158684C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424873"/>
            <a:ext cx="12025745" cy="871728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Paducah McCracken County Riverport West Project</a:t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CAA44D-82CD-947D-EF33-98CD2ABECE1D}"/>
              </a:ext>
            </a:extLst>
          </p:cNvPr>
          <p:cNvSpPr txBox="1"/>
          <p:nvPr/>
        </p:nvSpPr>
        <p:spPr>
          <a:xfrm>
            <a:off x="83127" y="1296601"/>
            <a:ext cx="632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Submitted by Paducah McCracken County Riverport Authority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C7C47-DD92-BF4A-5A9A-371FD8419242}"/>
              </a:ext>
            </a:extLst>
          </p:cNvPr>
          <p:cNvSpPr txBox="1"/>
          <p:nvPr/>
        </p:nvSpPr>
        <p:spPr>
          <a:xfrm>
            <a:off x="175491" y="1884218"/>
            <a:ext cx="115454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project will  construct a new 200-foot public barge terminal adjacent to a 1,000-acre rail facility, a location with triple Class I rail access (CN, BNSF, P&amp;L). Phase I constructs the initial berth and supporting landside infrastructure; future phases outside the scope of this project would complete the three-berth terminal with full rail connectivity.</a:t>
            </a:r>
          </a:p>
          <a:p>
            <a:endParaRPr lang="en-US" dirty="0"/>
          </a:p>
          <a:p>
            <a:r>
              <a:rPr lang="en-US" dirty="0"/>
              <a:t>Total Estimated Project Cost: $29.9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BUILD Grant - $24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Non-federal funds- $5.9 million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FB1807-3D29-6CE6-AC38-0CD73456C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582" y="3645428"/>
            <a:ext cx="5534797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72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314</Words>
  <Application>Microsoft Office PowerPoint</Application>
  <PresentationFormat>Widescreen</PresentationFormat>
  <Paragraphs>73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2026 BUILD GRANT AWARDS UPDATE</vt:lpstr>
      <vt:lpstr>Truck Parking Improvement Project- Enhancing Kentucky’s Freight Network Corridors</vt:lpstr>
      <vt:lpstr>Singing Bridge Replacement Project-Frankfort, KY</vt:lpstr>
      <vt:lpstr>Paducah McCracken County Riverport West Project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BUILD GRANT AWARDS UPDATE</dc:title>
  <dc:creator>Oatman, Susan B (KYTC)</dc:creator>
  <cp:lastModifiedBy>Emerson, Spring (LRC)</cp:lastModifiedBy>
  <cp:revision>4</cp:revision>
  <cp:lastPrinted>2026-08-05T11:06:50Z</cp:lastPrinted>
  <dcterms:created xsi:type="dcterms:W3CDTF">2026-08-03T13:57:54Z</dcterms:created>
  <dcterms:modified xsi:type="dcterms:W3CDTF">2026-08-05T11:08:09Z</dcterms:modified>
</cp:coreProperties>
</file>